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646" r:id="rId6"/>
    <p:sldId id="260" r:id="rId7"/>
    <p:sldId id="639" r:id="rId8"/>
    <p:sldId id="644" r:id="rId9"/>
    <p:sldId id="638" r:id="rId10"/>
    <p:sldId id="641" r:id="rId11"/>
    <p:sldId id="267" r:id="rId12"/>
    <p:sldId id="645" r:id="rId13"/>
    <p:sldId id="499" r:id="rId14"/>
    <p:sldId id="520" r:id="rId15"/>
    <p:sldId id="521" r:id="rId16"/>
    <p:sldId id="522" r:id="rId17"/>
    <p:sldId id="519" r:id="rId18"/>
    <p:sldId id="523" r:id="rId19"/>
    <p:sldId id="524" r:id="rId20"/>
    <p:sldId id="525" r:id="rId21"/>
    <p:sldId id="515" r:id="rId22"/>
    <p:sldId id="647" r:id="rId23"/>
    <p:sldId id="642" r:id="rId24"/>
    <p:sldId id="509" r:id="rId25"/>
    <p:sldId id="510" r:id="rId26"/>
    <p:sldId id="258" r:id="rId27"/>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F9F"/>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91" autoAdjust="0"/>
  </p:normalViewPr>
  <p:slideViewPr>
    <p:cSldViewPr>
      <p:cViewPr varScale="1">
        <p:scale>
          <a:sx n="141" d="100"/>
          <a:sy n="141" d="100"/>
        </p:scale>
        <p:origin x="744"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2"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Sheet1!$A$1:$A$20</cx:f>
        <cx:lvl ptCount="20">
          <cx:pt idx="0">Germany</cx:pt>
          <cx:pt idx="1">Portugal </cx:pt>
          <cx:pt idx="2">Norway</cx:pt>
          <cx:pt idx="3">Sweden</cx:pt>
          <cx:pt idx="4">Finland</cx:pt>
          <cx:pt idx="5">Estonia</cx:pt>
          <cx:pt idx="6">Latvia</cx:pt>
          <cx:pt idx="7">Poland</cx:pt>
          <cx:pt idx="8">Slovakia</cx:pt>
          <cx:pt idx="9">France</cx:pt>
          <cx:pt idx="10">Denmark</cx:pt>
          <cx:pt idx="11">Slovenia</cx:pt>
          <cx:pt idx="12">Italy</cx:pt>
          <cx:pt idx="13">Greece</cx:pt>
          <cx:pt idx="14">Netherlands</cx:pt>
          <cx:pt idx="15">Austria</cx:pt>
          <cx:pt idx="16">Bulgaria</cx:pt>
          <cx:pt idx="17">Romania</cx:pt>
          <cx:pt idx="18">Switzerland</cx:pt>
        </cx:lvl>
      </cx:strDim>
      <cx:strDim type="colorStr">
        <cx:f>Sheet1!$B$1:$B$20</cx:f>
        <cx:lvl ptCount="20">
          <cx:pt idx="0">10</cx:pt>
          <cx:pt idx="1">1</cx:pt>
          <cx:pt idx="2">10</cx:pt>
          <cx:pt idx="3">10</cx:pt>
          <cx:pt idx="4">10</cx:pt>
          <cx:pt idx="5">10</cx:pt>
          <cx:pt idx="6">10</cx:pt>
          <cx:pt idx="7">10</cx:pt>
          <cx:pt idx="8">10</cx:pt>
          <cx:pt idx="9">1</cx:pt>
          <cx:pt idx="10">10</cx:pt>
          <cx:pt idx="11">10</cx:pt>
          <cx:pt idx="12">10</cx:pt>
          <cx:pt idx="13">10</cx:pt>
          <cx:pt idx="14">10</cx:pt>
          <cx:pt idx="15">10</cx:pt>
          <cx:pt idx="16">10</cx:pt>
          <cx:pt idx="17">10</cx:pt>
          <cx:pt idx="18">1</cx:pt>
        </cx:lvl>
      </cx:strDim>
    </cx:data>
  </cx:chartData>
  <cx:chart>
    <cx:plotArea>
      <cx:plotAreaRegion>
        <cx:series layoutId="regionMap" uniqueId="{456A6A8D-E38F-4C36-B5D5-2925E4977606}">
          <cx:dataId val="0"/>
          <cx:layoutPr>
            <cx:geography cultureLanguage="en-US" cultureRegion="LV" attribution="Powered by Bing">
              <cx:geoCache provider="{E9337A44-BEBE-4D9F-B70C-5C5E7DAFC167}">
                <cx:binary>5HvZcuS2su2vOPx8KRMjgR1nn4gDkjWqNLWkHl4YsqQmwZkgAQ5ff1Nqq90q69p9YneEHXFfqC6w
UJVcmchcubL6v+6nf92Xj3fmp6kq6/5f99O/f86Gof3XL7/099ljddefVPreNH3zeTi5b6pfms+f
9f3jLw/mbtR1+gv2Ef3lPrszw+P083//F3xa+ticNvd3g27qS/to5qvH3pZD/yf33rz1031j6+Fp
ewqf9O+f35WNuyv03c8/PdaDHubruX3898+v3vTzT78cf9QfvvanEiwb7APspeIk8AMqGJJCBpT7
+OefyqZOf7uN5AkVVAScE8ylT3308tVndxVs/x6Dns25e3gwj33/029/v935yvxvb+i+Cb88f9g8
2fpu//xwv7zG97//62gBHvdo5RsXHGPzV7eOPbDSdXlXP7yg8J87gNOTJ+yFFAQxiqUMXjkA8xMs
YFX6RHDJycsXf4H/O6x5G/2vG4/A/7p+jP1q+/djv3401V09v0Dwn2PP0AnCSPiBD+gL8Rp55J9Q
3+cS4j9A8Pfla78g/x22vI38141HyH9dP0Y+iv9+5E/vBvcjsw7jJ4IRySjEPBKMHgc9PZE4YIQi
nxBJ+HHW+Wtz3sb+Zd8R9C/Lx8if3v79yF80ZrDpXfnTS/j951FP5AkPIKGIgGFKEZEQ2t+kfC84
kVxwzhDGUjBBpHj57i+h/2LSy+pbFr2N/+87jzzw+41jH1xc//0+OGvMePcD0w7nJ1BQeeBjHPjM
DyR75QBETwQkfMwwQZL8Mfr/2py30X/Zd4T9y/Ix8mfnfz/y78bHh8f6zwLtf8d2OD4RGAUSA8+B
/ANp/zXy4BjCCAS9pEHA/sh2/tKct5F/eYwj5F+Wj5F/9w/I+HE/NPUPTfnihAvCgyd0OcXsKOtg
dgIlmEtJqC+wD5nnxetfks532PM29l83HoH/df0Y/fgfgP5F82NJJsNAdIBCyoBT6gPLPKI68gTK
bOAjxgihFBLTa/D/2py3sX/ZdwT9y/Ix8henf3/GWZm7+v7x5fHfKm3/u4xD+QkHikmh1DLCEfD3
b0otPqHA/akQAiEqwUFHuP+1MW/j/rLvCPeX5WPcV1d/P+7RY13dmeLHAQ8UE3NgMDTgEgtg8K8b
W4h4wklACJaIP2Uj+vLVX/LNd9jzNvZfNx6B/3X9GP3oH9DVPrXxjz803UPcIyQZg1Qf+D72/deR
/8RxoBADsw8C/kQ0j9qr7zHobfx/33nkgN9vHHvg3fbvj//tcFf+QIpJyQl7yidSUI7kHzg+gnrw
lJYIgM8kh7L7Ovr/0pq3sf9t2xHwv60eo779BzD7tXl8/JHZHlorQgNKIfNwyYh/VGcxPmEBwgES
oORwTI772r82523cX/YdAf+yfIz8+h+Q788eh+zRPLGc/iX0/vNiCzSHUIwZlFvI7n+g9wzOhEAs
wCAsSPDBMfzfadPbPni1+cgRr+4de+PsH8B6/sf2g/mRbJ8GJ0wEvngCWwRQAf6Q/hFF+ElbEJJ9
aQa+KNpfqu932PO2F75uPPLA1/Vj9P/nH5CFlC3Tux8LPz4JWECfKjAP/kh+oNkCt3BKOOUYutzj
9P89Br2N/+87jxzw+41jD6j13199rxoQln9o/D+1s/K5lUIgINOj+McgcAoGrJOhQOA/FoLvsOdt
/L9uPIL/6/ox+lf/CJVHD8uXYvDjagEQUPFEPGFoxUBHfo7xb1ovcQKkE+YulDGBfMb8I/7/bvwu
m972wqvNR554de/YG+Hm7z8Lv2uxP2rG+P+h4Pz/HkB+HcZGd8Nd/DzF/WYG+ed3n6MNRstHW/9s
GPzFh9uHf/8MWvJzcH2Znj59xG/73lb1v255vOuHf//sQT8nMAfiCsI1FT59GoiNj8+3CDoBTkso
lHKCQT0CcamGsUUG02XoMyj0gHCHQy8iMKh6fWOfbhH/xAeCjOHO09iTC/F1cg760Jw29Vcsfnv9
U22ri0bXQw8PA9/Rfnnbk6GMEwTmgXIInSSRHPk+3L+/u4Lp/NO7/8/Y1OVC/TwIU5nrrW0fJmLU
2Cz0vMcDj0sqr0XWe3Fg+zNZNe1l0li2tVWxdn17XadS7hBvtlz006rlwRx9g+Ub9lGQ9F/bR5GA
fCQ56P1g5ZMQ9Mq+NtV1RhAPvYkXq9TmZtX7U6K6/WAxVbUrxSqTYuNM1Smmm/zSpIjGzNOXbTvg
XbBkW17p5qbDU2hQYUPeWR5jaa8LgevQF1V3zurtkk7Zfumr807U8xmX5q5rCI+SPM22laFD7NJ5
WPlNRSO/7uwu7fSdP6PprCZletuV+WVKeBqZrGiihqC7lHd0K8mSXriRkDNTB7FLxiuix+qvIHqC
4JULqUAwEIQQQ6C9I8RfQ9TxuYGJVTOHOTh7NbtC7J8vJR/Evhsbu2VjlSneGxQWNCnf+zzlMcNj
t+azmcKm1WJf5Pk6TdG0z2bkRago0/1kXSS19i7byfvQs3LeFxYnl4Fnzxc7ltcNR2dp69F1P6WB
Gts2OWR1zRcl8kYZmc2nSA+RwNk6qIx4P4IVoQVtaZ+XY/B+cb5abKZ3MzCuKCXEj7yUtFcz83j4
50EUPCFwhBA09TAQBbEQpkPs6RB8E+TdPPdVmpEx7GeVTZPdFmXvqzQbx6u8JMmZG0i0WJbvXdIN
jWqXbFSdP/DIs3W+p3bM95IMh8Gxs3aixQpZk8dJMaWH0vDzGdPiwIe+PGQV/lTmE14/Lw26KCLp
pixu2ORfYiuLqKReu1o66V9OT5eKsUCh0TebRbaLYtQVl3LOFc5T/nku+wtWu/bSLP7puKTtvp1I
8+XCUPvbS560cd0iuk90Qc/MwsiZnzd6Mw5mU2RtcygC0Ry8ZPDDIiVyNZA0zEVTfGIlC1a0KtIQ
EEObyW+n01lnWyd0v3VPr56XdJZOp63V+S4LypiMhd179Tzsh7ar9yIJWZLP4Vyk9KwNEnOaNP1f
5QAMGfK1+zgO4Gc0gUDQ8YDudRTgXiH7Eo7vFHbC8yPc4PIsy4ILgGVW0hKzTv1miBpf5DcjGZjq
RVdeV72/6jK/jxM2pSszGfauHIddPQziqlvKJqR6Pitrkp+2pC3O+mKGwD0rnetu29mvVdHw5lDj
TCiSLtW6q8V4aOmYf2HlX4rFxZcg/DYBC+BLRw8HUioUBpgfPPUcxwnOLXnB0ZCP4TSOv1KZjfFU
Z9MhobPepikcKX9SDk3sXTYmH+lc3/YI6UuPJ/eZFt3O95Ls8nlpcYGnJLdk/bz2fKl4MEbcNWmU
zP669Ii+TXqbbVxe0EgkRX7r9Q1feVLHBbU0pI5NV8+XwM3b1nPubKym+co2ju86vOTq+WZmyvmK
BJkNB6gAa5IqkMr6iypd/AtuEi8a5Mij55fPl8DkwaoJRLp33eydJWOvwwSUnjsQgy6KWWQ3mLZu
XZM+MiXHsSeF/ijm4iNKxu7SR7a5QKTdTEm3Sin38ngyso+efnkFX9LG1VI3N2VT5nGfEryt4Vcp
W1SWSC3+Uu0XIsbQQLVa+YG94jWm50aT9DbleGdZ2lzavEtv26yJW1Szq5G2D3+eftgbLuYEOkYI
X/AvjJJepx8hNdd+stjQCebCwQSXaUWL62ZuJrX0H9I6YB/TJfT6LFeQr4PdlwsZBuWL9KzArNxN
1LR7V+fLypuWLISydsmEE6fPF1xU4pSUtNlURl7pQaRd5Er8yc1yWMs8oKeVM/VuDoa9NlMfI026
Le8J+pAt562V+NRyXkYE6Mjep0OySQN7m5aT+5DN4teqYfShaLaDIZuhbepDynKXhV0bZ3nv7zJv
6+XI7IpS0lrN/pLsMtK9XIKOR38OJ0J/4AQ8wJwFIFf5QsCZAXL0bTqfPIRn0+AmHKc449Tu8moM
SjWOmdtVLOGl8mY3bDPCVV4zdlU+XQS67qGhvMxdkJ5Z0W0sfPL+90s3DlE7JW7VDTwJOZCam64Y
103O0XvW1bkS1Thva9Mo7WdsN8NkYA3Jc+eqDAr+HKesyS+EbJarCmVB5JHEi820BAdE29OGYnpp
CtuFNRNTWBL6XiI4Ip4c5zDJO/+0Iw8zD/gGKNSkupqay/7pwrAbQ9vLNuqYiLtB1GcIzelWLObS
l0W3t5b6ykeJvwKkFtV6rYyaqbrF2bT3UM8v8jEbznlgd7pDbP98WZaE7Usv+8QmKddt0nsHWxDv
0C+kUARvvKFMLuaZ6kszL+sZDf6BsVKJfkYb6XX4Ini6dP2EwnkgxdnULMNqcjU7r7LJxbls7aXv
Oz+SrVedUeO5bZLmPBwsCJsDKs9ZpnPVsqE8bRwd90tQl1Ff1s2nUU8fbDuZqylt60Mm/S5cElp/
asvhusLNeNpnc375fGmWee3rDu8qs9STSgK2H2fCDmPu3Qu/qe//POrIHw5xACMXCfUHFCAc4Ke+
99ugC5YS17MNyjAz0cRce1W5pd2YNvFVDg4/MIvrfSnzKRywX6issg5IZbF1c9/uyVT2m2qoPxtW
Tb7KGjlsCh28T2oJpd1kD4WW3jrz6GU9XzZFKqOi7otV3yLvis7juBl6vNZ6lqfPl6rLxlWicR+i
jLublpDQjHp5/+ePDNF/3B3AD/w4MC/IXgzGItCpvH7oTg6jFXQulP9U6+fm+vlSkkzlGcdXI6bo
kE7iY1+yXqVDxkPDRbVFGvgmc4W+ZaNfn3qJHFXjJn0ras13owvy8PkuT7jbljRgYT+S7HZKsmSN
bMgW3azmFpU3Is9SFfSxTbr0yvnlcOURv4Rvaqbd88u+q3A4ZJmEIumzzxMl9DA1UO/mQVyYVniq
r3saA6df18kwhXXfhchN47ZdutvcmesuT1OFdPeQJ10LlLD71BRn2z7TD6IYW+UVc7wU8lPCikp1
i+rZ8HEm8kMPjDa0j4MnPtcOq6UtmnDyeK+yYv40EShopGnCsoGKWS3joup0vutGnYU+adYBT4tw
ImUfLpyuZZPiUJe2VV1pgHeO4lxsebJ8kkM9qrnWZ6jz4qGqL3LjPuaGbYqguBMdWctOJAoxV4ZN
Vwxhky+Qw0mFVm4UZ0ZUw5ol3t1Sd5d6XLgCXqEPXiVzlQepyrwBqbYp3iHWrqyTwKJYcpvr/IPx
rjnv3rk5oNucMq1MPXwaTFVEjo/vvRp6B8+WYd4NtUKTd54LlITWN6Wi1XSTU8+GI1/pflxjt7zj
Eqncu8lkmqmslodkbi+LYGjjKXVrH7VUARuIoBg3caPHWnVTU60q03nKoGRtcP2+Iz2JsK+XkJS4
Vz7r5k1Jl3Ljy74ILdT3kDjVEaPXHSIrVHhSLZnNY69jG5mnuXJWdivSpve+UZ4XiIeO+1s923yF
dUZXaKiSbXqVSNqvaOlNZ8ylRpXM+jFqzqHngexURSLIxU2Np7iSfmwpy0Nha7YtjQPPa7tGphwj
wwQLsfW9DXZEOafXzHmnNEmzXc0GhW3TqjHzc+inQ1QGbm0nq3ASNIq1U3rqtcUeniyIB1o2KsGJ
Vp3FinbGW5ezf+636HPmtf7e4VSvsqwwobfUV8b617m3ts4ZJUS74biNcA1N8uSWLW7ZLpNlq/KJ
X4h2nhXg6am2G0uVS6PYjNEZLpbbxbg67imzYWFhHQpisOKQ9TYM942a8jKm0Oxu3MSm2LnQ0/Wt
HMRd1cgx0pukIQdOJhENgz+sp8mY68oPPpcm2Y+MZucTyAazAYIxUnBnx/khzUqiWpx5F2h517H6
1z7l6zwbtFoghfS6VUkq6WZe8pW1naIYHdpJXlicN3Fv8XrIkLJLV4ZTXtx6vn/n0RFqUfq+bDI1
Z/7GcaeKa52hXpVDJ5VtgvNh0ucTEvNueG9lC8ewlR8Xw9eymj21FC5qnwoV+ZRP9j4LPiKvt5Ee
5zZMO7Rz02Nhy+ZjBYaPU5oor3HBZbVLifHPq1kLNfpJoXAHh3lmzRUu5B0vFrQxYycj0DFyxdOG
qtQTaVQK6laB9tDB+dPnupka5U/1fMN0vunTJg2NhEJIbD9FzejjnW/SLESkeGiLjO7G2tB4qbpJ
jQkP4nHuLmUz1hHv3UbT/Nd+LOt1nk97MmcrkdQ2XmYHXV5aLqqU9Sei526Tt+Xt0vKLapfsRgEn
0IzTpurgpNWC4BiBYqFcJ+WmS1dcF4/Ci8eSdCu3DHWc1JW/ZvxqFolZDazk4TzzebNEjdNUmW7E
u7ZO3jWXVbGUYUoXEfZV8snSZmvLZAmbkeMVkL9boB7eQY7IO0wB23AXCAV1X0stVe8ndJeI7kMS
GHEKEswZOPxzXoJdfas91WFvieYubAbPXo6TpwbOOuVXZt3OtTsEfIacjltwgrQbZvWgXLC2HTM7
Xq5dMHfKFvAxVZB8SH0+bPO5W1VtUoZt5rdR7Te+0t1w0yc53xS47eDDeOST9tHqg0RXeuaf84yl
K61rEqfGLgp1COpJUh1Muywrmszvh7YHmo9HFLXJWIQ9H7s4MHBykYd16PRAVv2YPCBSPQqhyw9V
kcSg89Wq1Et1UZML1tc3ntddGcy7dVqcmd5e6mHVjeS6brCOkla/CwZ6OjK3avN82Tq89GtWlI9D
b/SqmqYx8viUnifBVCjb08ek5BboXF2EUryzYpw3AidCVW2pr+qghdTHhrXF074bdKBkXiSqnIc+
rMkCUbnCJQLgCLryBNC9ZgJCNM2h3yFx3tFrRLs6yp1XRYssL/PZR1udR9QrikPbdzYsC1THQb2p
qyaIQQDy19jLIq0fsFi6bVZCQhwXXW1p1502NuFhNTV+LE3erOAotJ27lw38o3RlsG4n/9esFeZ8
SNI4hyi/hmJ727kJhAEXkIPR3oGNWalaP7l0OBjPaK2r2ObFY5tlbiV1FY6l6cOAsjnKNTRg/jzd
CGi5VhVp7olNhRry+oaM+DIh7/JkSUPe9LeMdHk8iiBqWb8cLPZicHUSZ15tQyvrcOwSE3VlGhFW
DyGjloSZrKDwNlx5QIv3vdd+GMdJAiORv/qd3Zi8mlVS1FAfmv7eaXvqQOlQxohZVZML4lSDgNXq
qlIiS1ZtDU5Z8pxEoytkNGYT2zSh7+F4cdV8sNA9h7ik44YPaRFZOmZbNqGDz5KrZaqvC39eI4ix
hBsed2PGVJGa82byRDjr/Nd84Rcm94KNnMskrvjIFKvpXvbdspfVXVlhHKZ5m6tmwvuhEMuXC5ot
lCYofm0VlKc8MMtFRgroQG112rXvQIWs92nhqn1d0moPfQVTfBKf4XeVvZIk4pSJVWCmTA1Z4K+4
CKyqPT6EULT6qI1myHnKYm7XyR12SQoUE0Sb2skBotF9yMv5Q1ASsxJVUGx0Mt3YYfyU0PxJtai2
rnlqcXsvjbXH6tDkRbfSpVHw38VUmQFRlGgIzSQ+9C3IhBXZmaDkexAJgT88aBAiFGHDsnG1TZWk
OQZW0fo70yxMye6SN3UeOylq6O+h8HGo9YEeYjN4cQUmK9eOgerz5VdQ+3hEKeRMMwdJ1BWJjqva
1WFRJEnUC42ADxTvyQe6FMGG9qiM4Jdi647TMeYe7iPutUom7XjR5iyUzuza3lbKMr8IWZN9TOf+
rAPh0WTLuHJtdfBLHc0m/ZRxiL8xOc+DTAUY+NAIb5hH4DEzC/bSz7ZZMKiitw865Ruvp6AON9fj
UlwXwzRFgSQ3ch7DZBrTsLQiHrn3GQ9LGmU0iQOMy2hEAVZB6+JCd08K/Gm9DG1YDDVSOt1hmS8b
NA33ySROM+BdYYLth8kXZjsvu8GCeJBCR1P2TqtsXrasdDfLErWyFCofurClZFiVnZ3B7QpkDzAJ
RiTxssgItV7sJTnoVyYf1ygZVE7LJew0rlW/DHRVtNDqBxiO5LDUMf8sKogHr1KU7vMp1/vs6ZJW
3Wa0LNjOPQ6rsWlWnW8zlbSoCIE+tTmxMSjgJcwMWpVd48mMm6J2XrxMVipDvDysa7yC6Wmi3JLo
0G+4DmW5dEqbVHUItvaJy1ezYOfQvgJLrYEczcPFMkEMupROSrhg5RU5ivOle68TdzqWcpPr5KKq
NI5zS+aI9VKvPUlGoEnLeeHh90sXN701G+ay86YGv4mxXwsvNyr1QSqwudtxqFJx7/M1HA0WdhWy
kJG7T6PgmZpaIPKEVWnYUWrDqdnmHq0UKiDavYQa0HSy+6wlV2XT1moceB/StrmD3hQSju6mCFdA
aHGK+M4v6tVCvH615NAmlLN5IFlTRAisU8V+4G48TXJytqDAD/NCJxGeOnxYOLCB2gSKQ2mALghr
aOY6aN+iGowEGt8MisA5VhRVXThmGYqKZbrMWb3syNKfTyIdt42v4yTPZGhmDryQ6X03L3cVGqlC
qT10LIh72XMlTDbEvA8g53fQ22TLsuN+K9bIpx/n2UaVk6ey4pfOLglIM4LDfMTQqLLaCyVzw6ml
5XZ2/U2blbE362VVpB0JW4OgiGgb9YX/CXljufNMRZTQ3ae+xhok6lGHFZa9qiQ9T+aPQVOc553X
KW/JgtCDvoCj5a70/TQ2GK+WdDnVeNL7ModShFs4b0N2ZtJuDvmyjNEkuAjTKljiKj0QbR70XKmp
4nLlkyyN2ykQYZdnIQxd9G3lb4DXnxeMpBfpMN1QSCrtVFexqWGXCEBFSy6nyYsKP7uqdMjymVw5
3Y7K4xldV7yY1WygAw4KOV6x2ts6CVJ70Z8ihO9w6raIVRyqn4vRUOcbn9ZRAPllY5B20MsOQ2g7
HaGpC10SeHCA2KXxso/AwKNW0E8JDH1CRthNgemmcD2LvI6eu+m9mKG9Xz4kNsihFc89GDHaUi30
SU+YpQszfFoUHlo3Cb+xVXuRMrw8lOkY1dyzavDwRTaAGXWWHtrWuN2c8M3sH3xsMwDVm7eBEgwe
biqrEC/aRH3Ng60bkjWvJHQ4SxtDmbvtW3oHJ0xHVkI3W/pmDplf9VG2ZHdl2gA1H8OFqEQvJfDS
IliVNtmxMgGqKaFAIeSpLB1MaLMPRVtu2hE+wLPQfw/ekAERhnNAyiFM2fKQp+2HlDS5CkZ7avO8
VX4CjRBHKOoX+q6ygzKeP25FUl4XMDPL8mxPCz4rgfsiyuCHfFGSLu/nhlxP16BZNRGGgrzzeLHV
MO8KF2/sVt6iwUFuhOrqf0QdO4PpbhKKBNLVYqvHFCipKVcsTar1MLr7hk71tunNNh39lS7q4Qxf
COu3ChTkfgWDjQXGMBaSJIxMt54HU4jBkbXXZFjZvAHNw0FjmbKLbvFjIdIUDJ5C2UDOMzkXsdU0
6hy0WE0qIE2Qula4IqF2hm8GF5wCqXmXNDCDmbGL+zFwsQWpB2HIizCwYV2xGsfkXbKcZbMH8sCs
u307lqUqTBfBRDQ/L8z44MalhxlysZOTyMLCQU2RBu2BWw9QzT73Yrzpps7tjdCrwZnPWT1V69qD
TJ74H/tG771q0KB5QCpKBz8HcUIQlUofpoVMDvHEYzdme4hXUAS80ouwPuQJcP5Skzsy13deC//h
PXdVKAM4Z5KEboFZNAw7kpWYKGQlesEn6oWUgZO4bUJ4hNXQ8CWqxIIVbtIr36I8cqa8CcjgK5O1
U1x0CfS2mePAHqpRaWAMc6sXpRcIR8/voWpdAA+GGRYNWNQlMNcacL2iOGNPb4Svc8WV8Yp4sGg1
4uqjobsgqIJ4TtgSJV4Sa5ECN0unIOb8hnmZt7czKNR+QwK4R8FU26xaWb+rElPBK1dFGj5naUD+
5iMCRgr81YzEhdDXPsWJd6oTxLdwhgpI9Qs99bq19FoKDXaBVZn2+xYGbmHnlknVQAbiEabMgcdW
mZ4u0lrvqLVT5Hw/YgVIBC2MokKjq88TcGnHP3i83BckzJNC74aiOyei/DAWdQF8JL0YEpav/i9l
59YkJ65F6V/EBAJxe5kHIO/3rHKV7Rei7LYFAgmBQAh+/azM7ul295nTMxMdQRTpuuQFpL3X+tbu
oCc/Gi+58qXH1TaPL64uO9TUnU4L0XzVjl0nYsKlA6kOn3X9tSwvw6RM7tYxuqdu2iQzzXErvNWU
2dXCjEpN4x/tQOvcrVCMkqUyWU0StHhjnQdL8Q3uTZ8SWZbHrizyhAQvY7NU17syrtyrUd1VpU+O
J+uDZcOp+SbLrClsgpst2JlmbrMy1EMa9jxeh8LNJHtte/LqNGk1emuxFOgQSIwT+VEl3U6Ow1ZR
j0O4qLH7tXqvOl2nRojLUlO7loSiL0E3+zyrLRxkHTknOYYbz9dsqw12pIkkai+J9yZ75ucP68gT
NTQ6Vr2p3mfo3Pgri3ydKQAmaE7MnLplP6xK7NVtB8l7mNeh8X7YoXL2U7FsprrIZlp0GycAYmJi
5eYokn2by6Cvt208r5q6oWnpobQOB+untscPtR/VBFkIz6vLGkumtBEJOtIu50H44ZdwgJU/BqnX
sEx0zLuxSaMCh7YBT8xkWsId5Khs7OR9omH/3lqoBSSZ2UYofmciQCUn3R9aJNgEKFtSb/EiKMRy
PS1ul0P+/iTnAgKvCS+1H2wS064DNOZbxtaDvvWuOx/6uktWQyna1OGQLkz4ZQN+7XPtsm9hLE3q
O811jGyEy72cM1F4N7ccfjaei8qbs8/FkKx4I65k6KZ9MtVd6k2m2AoWHketf6vJzy5iAhU0FhHf
ewO1WqRxU+rUMVgiOMiLWs4r6qIVUl216sdB3Iaq3NikKrY05SPbu3aOd4EGumL8KK2tV2D56b82
di7zo+tSaPi0TXH/97kgEu+81klW0k9SdEFqx6jcKhLGZ2rbMUUsCJ3Q7BZpve/gLsbtlcII8R18
SIHzQiqLErJqTmpC79Vz6AOjs5qTBYpOHL4UQ3sUAdz3Ik7esJFilSrrt2jizc7xFYRAFzV2AYk/
st3FmbGKSQs1CeJBAPXX0JXb2oMgqAXdmmqsxyhxyLRkodIffHLdw/RoBvkQbEJLcgbFJUVgNYvG
8mSXoVkvgE5XfaGDtezVmNrJByUAdcL30cpPAFQmUp8dXrRZ3TcV+qyObaOq+942GhKx7kyGmpiR
F3/psyrsya5v+Fp3TZIPTdOjnK23BJtX2npmxoq2/HBjOabgUrYQAtSqnmi/4yQIU+Eog9dmP6rS
7DiE8myBBhz67NJ43nacB6yTtH5vvDIbTcNeXGp3k134rqJBkZZu92VyCrsbXvyedqcyt9DLspA6
ZhNPntqMyXwuCbkmxBtTXIk/ujxM8GHU7giPhqPIAbH1AyZGivvkOOL2wnbRGNxHsd4kCfZ9UVHU
NR9Yy/CHYcwvkbefRXyZSbXnRfVSoSKxMS6goMDKOQ24AZse6FBPRtgtSbtdpLGpqE1KTHXw+tjf
dTb44jw+8wW+6DZYnE2s+2/YDpw0BEeUtcTJtI6PfTsmG5iFPwdn+aGgAeZovT4IQY0sKu7CKL/O
4GX2uhbbJkGtJAM2pOheB9zDMfiHKj41U7Csm8F8joYlZS0/Lcnkbcplt3A0XpydwN29QbqGxNEG
B49Do5v66MNG6JarhKFYbVovs7A/9gnky2GuIQMkTG+Yh904Lts147AYupLwdV0467Zwo4s36Nwj
AaQ7Z6VgWLwUyXhVC3qawop7Q26cTc01qnZ9hFIoqkSVRj2ToKhSyGs/ah3gvWsgZeGN3JhY3wa+
xGmdDB4aZ+eTcCov1QVVqT92P+FAsLQom5wF1rtO8SJSQ6OfohZZH5NLUMdjOvaKpTpEuQxrE9xP
V5bZBEmL2V5hLyveUfAXqwL1ylgEzSlS1fe4nulmrAvoN49mxdHzGq9iwLsDBm/wyesUd+SV8Hbj
oWJOpWthL8Xo0ZlDW7Ar7nyNxnkvQ8nu2D6GHdx6XAO0TFaFtk4GGrE4ByhczrG7LCsmlynjqkUb
MycHACTD2S9i9GasPVYk6s9OPJWbekKH5bzJSf1kHDsQaYPhiIV7TNu+mDczKrd1RJMfQckPXhf3
Ry5s2o/geixR5VV1jYROqVC2Q1RfMd98c6b2IMNZ7ryyglxXk/4sBQkyoobhO7cpbzs/dX3pbhi8
0fWQwOnsA2gCVSP7vI/d6TR1o7gnkcw7VIV31W7E0Ok7jMKVWdoJGpgMYUvzluceHpfkEvZDtRtY
aC5VUE+XeAj77RCjZh35xyiG4Mp5z++VvwSHJSg/x9qp7s8DN3GzLimadgyl2JVh1ZwLFMx39AfA
Hmhh9qYt4EhXgYYGJOVaVqXdFETNtylW/nVs0EqQLwZUw75si+pWL4rfHBSyqR2Kcfv4x6kRdO84
Gm6MMSo3HYdtqqhzhdY1rYKxDnPblUPuTFqvo6TW9+Rx6DXFPVhOZ7cO+nvSzsUBL/6zGARJWe36
+0p48UsRfWcKPTNMcpUO2M6OJHBo3vu0O4Zk5YTTCO+hkCcvsid38cyLaD7Nseru6Kmnl9L1+3xW
S7V5nrpL0KYercR6TqLf2hE3fubmzRTL1yag/Sut2591It1j3On+NZZeBI5RJOvnP7Khw6rNltfZ
53e3K5P3ySMDBOlObJPF+K/BBD/VVO66iFGCuty3G+2HNnUqKl88ho8QvQhWZablS+SNTubPDj0L
isulVln4ubVx+9OrapYCbBSnMjAwdhYnzEPO7DkpK7YqdXldGNcw0KMP39Dwaw+HK+v6eNvXNL5J
CpPDmvC3Ah31Y9OhuGk+bFN+Zdw1n3q/ImADohuPHZKTdujAT41TPvZabh766bEMOr6nD1ZPdN5R
caEAyHrjz773XiMndO+xc/Aq6BeGTV/ULNY+XOIj9aGUU2faLzx+LZkvYZYGYIdG3Na2P0cctvIA
0zXDM54307CCAtR/6gfWvdTolAg5jdVs3ltStCApz24UNNgOxLSfWcIy0nnsMKBuCqXLjhXIsbwJ
XmPuZ07UokH2Nd+GTnRPnLo9B06hYZhN5ap2au/kNGbHGrz1eFOKVE5ieBMBybpoCXBtsWplQthS
tHVWpFDFe4Bya+8GbZxVwU/FKcsUb517zfvXeXK8vd/HNUQ3aVeDr8oj5JXbxCsvL1zrZXFlvRNw
W5L3HEgcbPIZ6kXTAsGSmz7gYdoGfbeZOie4zWEjLxCg17Ybkhc5yrusVXQwNNkHRjbrGCJSmjwg
D29kx9EX3UrMw72fn0aKB9sjbrujv4hg341Y9sugAUAqMubS+CAS+B7SM2btV04JSpNKkMrLV6y/
xTaqI2c3VtygVg43zEnEncxDu+0fHmYbfvb1FO4CBURaDZbiTqjOgEQ/c5QLGGwSSzwrEW8W9Pwb
rbtrPQBQYX35c9IkPj8P0obbqBPOdgYiuCriHxq71bBwOO5d9K2GjBA0SsEXiGHFWo8eK+xFiTP2
5zqJV7OXsP0cVsGqT8Jtgg1vVetp3MQhLlTlRFFOinDnMzZl6KaBv4TX2pF2h70uAYvrHFUJCmZm
jtgWA3TQxXKVO7RS2WLUfIicqM5IWKEX6B4ob2H1WuI+3lUi2jDV+d+F9HM1m1QQ7b43ZJ6P8AcB
QXBbvwRtmBOfx4fnoa3ASTvsvTdC3iLB6F16zMnj8TMDyLJ2YaPsK4+UW6/VX9028jJP8N+ohzoi
ZnN4i0FUpm3yEHYWCLU6Go7SE7ldNFBHU+dh7blnzK1p8045Rb7UUl5DF1xXFAxl7jYw+NFs9R9e
MvyWXMgyqXuNXZlODSqu1q8ge4YjzNWoAcPSx3k5i2jN2QiET/YvQvyQTG7nepkvXh2qT8Xk/OZ0
YNUdPp8ri6Yiruudqrzy2AR1xryAn1ynT5Xxg7d5kMGxi3V85s6CW3RWp6WsPvkDHL6pZuRWDyGs
uIXUqePHDBUrIxspVHKShguseCO06NGHAAJ0F2SEugGFWW4MLPLdxPbQt4638x4NSk2q8iQjyk4R
yMS4GVehZ4JV7bPiqKQnoeF5UxqU7pTXWKE2iT/Pt8XSXbmo6MysntatboYj5wHqzmZa88fj1pc9
OIiU6ppemxZGYqL9Bdr8YFJVRVii+Oit9NyVKUFT+Ymph7bO6XScJY0OtvcIrBkDg0JTZxvPxfLW
UHfjlF71kQ0BmU6kmJe8Yp2XETfisIoc3JTjXO+mtpGH56EpOMQG6cFSnQDAJiPI/5h/i4tPIxGR
zEQEuxzrOV01nV/cZVUkqDggNJGkXhvBklcd6uS17b54cNkudInvC8ESL5exWRurKJhnsIxz7AZ7
7rMzunn0hl1X3fR2gZ/PGp/coIs5J+JO63Ek/t5pCx+Wfv+2wOXelDE+cz+KxUpUI1SnTopj7Ipt
CbwnmxfxKhiRBwmJLC+aERAipe2lqEd1CUauLoyIradfS2H7g64L8LMue5+GYD7jJr0ZhEF+xmhE
O81yKbVFbxkE+V91TjsFO7jozz0hiZX31R3HvYSlnoeFCPIQBdZexQyAsTtu8NuCtA8ddHF9rD5F
k2tWi5OMufUFzTqv4XA9wftRV7lX7EMD1jdpXxOLIqWPuFqHTriPBqiNuK/qfOg6u67csdiIJppX
LZ31Gj/ADlWpo4wPQ/QammIDqEEAtwn4G1vWbqjDvd+GP5pk3ghbtndSDh5QXKnyyUYCPYrT5s3o
znkfhQImW2NOhV2FJn5JYDbKNgxe/AR6VM+qj6ZsoAIy2R+7AtDL6F6oImw79+6LICE7TiiQsv5z
H1XBWkUjeS0kwYJYONBglyrZw/TMBqQm0spEUO5caNlZXSQrxiAdgaroj1EjoNUVnGcL0idraPlw
GgiIuKTj8EXioouyZlHeJbGlTJeh9LdUMLMtlO3Szjj1FdgbvP5+OD/PvKIjKdjLeKOl5Pu2Kj5o
YEbgZzaENlGO26lc2g3gQD+DvqruXaLUnZrfwIbKS4K64dSUaG/0EhyZp3CAzZQtRDEQJcxcPYBG
17iOh0PsB1dGx7sb9eScFM30OvFXr3S9T88T6b+oxPEuDfNeA9THJxVIpBX4knyZI7VDE2Mg2VXN
RgddcdPBLG7/TkDC4wHg+GtyBMP0Iur50AjiwENU6xFN+DU5UpdGmwIAUQXwBfSMdm8hD5M08iu7
olwNh+QRhqiIZKk7MpHL2eImKuddmIg49wt3XGNLadO6kwFU1WWCjAZmpfTfBGcNRAkSZXPvgSxs
VQDlpS0gL/b+AYL0A9hYg7uPYtD2UT2c0J+0V2X5BZklc3oeHAszTFrgNM9Tl39TFYx64UXmULA4
10brbWvi8AAop9z1VVkdMM7U382Sd3uhvwYG29XYhUAN3VGWa8qHzwJZroHH4moeh1Lj2l58YrMK
phNQlrJu1r4PZdP3GvDKofzUmCE4xGUAWqY1AFuL8M2OPUlFu6SQr+vtgpIjXULwq2iaDUhE1PP4
PfSLHyVbJ1IPC849AOEjaRvzeNOYdniX1oi0rRt5VtNiIMq1NnPqor2PUIjzuLHR+nnl+dU1jgbn
1DH72Sssf4Mlg/yGbdh+8N8twJr78xBTFGNI1njr9tCWTXNui6E71mWZD5HTvqihi9J/v37+AxqO
MBAwwki0ELNIA8y2wBTYv10+sopa1zz0ERvBTeyrFqa0366+mXpxvozhEGQGGE4+uvgezodpLxIs
bp4HlUohZoMPjK+j2irkInhwKmPVp1hUqusc9TLzSwNxh/bFxfHpt3ZsLFoTgBNlAQBOkc8JIoW5
HLB/aaHvpqnVuiAtpOkODjkh/rVEbmD37y+ZPl7S3+4YJBKTx1wmZB0wqPKfL9nt4mlQ3dCn7dga
qKhhm9fJnPum9VYFJrmupQXkqD2016Tw3GMkg9zVRXUZsDdfKhfgW+v2w74CD6eSUL/bqnX2befW
OUN98WVkD8vDnMVYA4ifJWTFFj/HyvBc9h/GLb4uUg1n4vXwITsNjLS1Fx+F43tJR3dfdOI9rt09
EbAykEEpDkSA4IRrxQ/QBN7REYmXf39L/hlfiuLHwMLHaDy8K4jpPfJ7v6whTHleyQ2uZcc3dQoh
6UconJ8VQZ3fOQ+BnoAOMAGDHu+T6v9yCT7zQ3/7PPDXMTsO8RMYFsR/zO749a9TmeipqlxsbzP9
aJzqqw3pzgie5N3Cy7Qmzt6Dpdr0K5iwUwoI4YM28ZCZYdS/p67/a9bp//RGQKDwXIzWwXDYCJOl
fn0qWAYd3jI4zoUnf7O6R2Vf7WpTBjDaxkNYumC96TJu2877/V34Iy18/f31/p57/d6qucfH/cfQ
6D9P/+f5www/uueI478efMyc/uts86N9hHr1v37T6WX9+s9veDyRP38NnscfT+wRFv7byX/klv9L
Mvn3sdf/5R//H2PLBFHeP0da/0dseff9x6+j8p6p5cdP/JFaJv7/wHBZz8MAEsQmI/z3Z2oZMxiQ
oURgOMDka4xD9XA9/xFbxoDOgOJiT6IkwpQwDI35M7Yc4he6uPySBPM7KeYKhP8/sWXvEUv+5aqm
1I1cDMFKqItpEDT0HxGhX+4p4D1lArWrX5VKxbeSxieYcvUx7pe9KblcJcF4V6r+rQnr6FCgy0Ey
0nPXQwzcvKyW4yQngH1NEx1h5LPU1t0LZMMwg1KCncltgvUvb+4f19+vMT/yj0IC82JJEuIdCGDu
xciP/CM+koR1GFbIjq7qwZ/2gTJJhu74UFL3jXQQY2MPprRhwKyKMZ+qIITGFp5rNgMD5wHdRsRZ
/ftTenxOf38PiUcxn5kgfohpwW70j1SsXVRST0aXUIEIzUpwUimJd91DO17kZQ65+eKYaOcDDqxQ
L35y4HecyRy/jTreWB5fkcChvjd+QejwoJx+hgWuILqXzUGLEE3L7JjM9P7H/+V5P5aJv332BAXK
oyxDpB4qPflHTZYIpx4XpZ08QtJ2CXt5GWewTq6tui90EgDTmlcYIaB8opYDPJ6aGwHPJEkrN+EE
Nb6IBcT8ZnyliSteR++nCZNjiOJWTs5ymHr9eQby/fv4uf+6+NH4P99wj6AawBudRPFjfsw/L1rQ
IEo0IIhB95dp3wT+8a8Dk3QAVxTCUfrfj89RRY/u4wBMoBjT53nnL0Vehk2V/fWNjtWQeMIggZ/a
+XmTDDDJIFwelGLz7189H3ueDorPeVK2Ufr8luc/jID3aLVcOiREr6rt+wvRe6eo+DV5HJ4P+407
rZhpv1njfhkKd7lpw9zbMGngvFTctNMDAfFRCm4TWmZ+3+sDqKAEQLVJbgkCTVmytNVXSTpgx1CC
yo58nhc25IlnyRlyboVNvwC5lpjPpFqA9sSDt5lA94OrM0gcVn+eu4TrG7WwRqEzbwNE0s+6WgDT
LkWYa2THoBEMSRq6dbS3vaOOGtJ6SocaGO1DcXs+9hAlVdWF+5mU5lhAkjk+v8JiZ46tLcTeM3hy
roQQKmNIenYI0eMnBMRb5OmDRewwZwatocBAxX39OHit7aJVzxrAls9HTQ85Hhvqe6eNTJVAdgGa
QNsijQHk8HkIHOfhSToMYdDSAxxDyS8HA3DhwOaL7np9qQfFUKuId7/qxMpxef/V9R4JB+fzACNl
6w/wp58PE9gOQ2y699n13S33f/ChdvMR4P4bWg53zRqAi9YN5ZvTFc1qAfK1WR6nidcXGdGm3/VB
SK5F7x8bZsGTekm3ASyvXyBOIomh+d2Ifnh5PiQEAK2i7sbD85RMPd9NAMmJFibl82Lv2PLtfeLw
pMK4iwHaPx4TIriwiebPMzCf9s5LvIBpKeb8+QPwYCG38oXtZF196mkDKvqRArPdQk/CTr+fDY0/
7P25eIctUyqQzEt7aAqFqHw5BwBhR2gM+MPBOA5XF/jdyXEXEIQ0OBcUwLMYR8jMj1OGzP/5+ZXj
4JeXAIicBJ66g1Yti4AOHBq2QPN8fskmZ+MVM9vyxtHAJStv2dfeNKBnseA/CEO7AkHCHJLHoShQ
4tQ9DMIxAukoytLZG06LfR905b6pvg5Imh5cU0lU+IRdoBfrDZ07B1RsA+uu6HqEoFq1Bv1JjnoA
jLeooT4sUwKKK6aQqMbgLoLkyEKmbyQGfILhHnueOP4JHwoScclU7BWFta2Qij1Z8jaRKjr7NQ3P
rDfuLhbt9yEe+MZwyVYTjLZPgSzdDJrcsHoOk3C2khfoLgNkhKrQCWA4j/Iwcy9p4XHjSzIDCIls
KdYs1t5JmOZOHReNo2rPoh07NCJ1jZQWAHYZGUQ3RuS86BTNO4MkwRSQT06g13zU8xe4P6kJH64y
HLJjEXTBsVeuSV0Pt0Dtc37useODqsf8Bhm4VTqwODqowlwElL0jj+IVJ1RfBxE5W9cP24wVSfCS
qNC7dJjG0dRUnuPF2JU7VNXKTvF0mlmVYYoBgFbm39UUk7vF9IpWO12OiftwH1piTqWixzpI7hz3
2huieBJrgDkzh4krx4qaa7uvl6v2ggJAdJnxCTB2xJO0WKIkK8oEkBMJBYYx1LmndZMOCtAM97Zl
parctqWBdm6OcHYU+B3RPIQTu2mI+O5X9EfLG3fvV+roOxVw6Ulf+qijK0FLvG1FCIN89sZrC5Lc
HdDlF0gnr9wgUiu3autdstjviejItZvUl6QNNWQ9EfWwEMyuHKsJVIviXWpsNB2CUWay5NWczxWE
tNYJIY5XZj1TQV/dx+GB0uBSbTIPvFROkrF4L0qaA3IPXmFgf+4acPS2dC+T5PObO9fvnRNVK38G
GDWXj8ujXsJ9bcjaQv88KSP0Ka41rmce2ZVDvW/dnLBUxX2yLRqkJwAwfIM9NZ7xf1254taoXp8H
yTx0EiDrivnorCPEYU6e8uBmP0ZydMsEUlp79L2b7fIKnncfW9BgRE8vjbWnBiNlVqWdgdIHY3co
lsBeRVUhBD07d2fpN0TS+RZOGycW5Fg8rBwEHLcl9vcpVS4Gh+jSsBOa7zqtxxPIJHKGkIhMOLXx
SfCwWUUJ4AKnMAhoPKLWCABA8ii/ARyzsMSb9tTKAhGZfvpe9FHW+259JLL40iOVu4YPRCDdbJQW
y7Wd5v5mIOx1g0G+HkkpUKJLG2TLPFcbCJIA2hv40twiX9enz5i3xzApoQnaR4rcLc/6cZhVWWc+
OMG1Q+cLpseEWCntealcZ9dFk1lzn+q8Rfo6raNm3hahHtOGluXrXNUI5fWYQTBGtyRZyhlQL0i/
Yig5LllYFX2TO4/XhNEDAHCBAa5c1c/Hph2+N4H3pWxAIMyhpABlnWVVFIZuqQoV3K2r34Q8V1QF
O4g+MHt6Xd7jYPxmPbWgkvHnA0K8naqOqFv7Qxu/uKoJT1xHH0iQwhDmiPi16IKz6dG6CjmCdxLN
tCmj8TqMkQPKp0YotMVf8RFU3BBkbEi3vBUWiJQdVLRZpqJeSTORe4FiYhzq3+qSVCeMbcgrOs8T
UIx6OqDNTxWcysNIhlsA4DlLYF1l3Mz02C7xT+gVw7Wwx4CDyKvmz2UUISIaY5JIw8d+zdZzgxmP
kBAtthcYUwfQDejAITSvhWvZXmAJXkKJDAqSeKu5NFEuuqZDwGr4nlRMrMv+nZbLGepuAhsrDNdo
t46h+u56Fc8wroUikjGwA2l7MBIe7izVR6skYXLlunKLYeZFLvwJuem4pccBN4QUiC5xXGZJ1yqA
X8CqBwpzKG6cAzTdTx3VUSqLOR07m3mswBgD8hhYUTUdxquE0C2i6tbMiN+VgJDbWDUZ5uEk61jr
ywQqcD81hq0j+0CW53g/lpjdMBNG4T/6+pTY4ifrwBxZHY2HsSTvMqyidTCP90qhrlCUnNGcSKQ0
wAeymBXrMghZivhs0aRgDWk+Sgd1kQz0yo88J/UxFWbVkQ7DX7pvYDsyx6ivM9PBwectcqAzBWco
WuStAIJjXFEkX5MCUjumF6RIi8Lgi5afzDH1oXdofVBtNIOtNUmOGtPHLo6pNxjzsWNlhLSJhgD+
vGfLeE1AyO0GM7rZACY2J4+bwDDprXB5P0f2OBXm/8CO+h5iagG2akQgljBvUDCkHThnYDMoIkcD
LwaVq+BcZsoAK0ZbC/w+Qf2ocP21p9gMw35B8itLsCjmQDhBTTnRrsaQLAx3QVkxPA4VXcdNE7jH
ohvl2k5FtYexdUMVHp8t2moAg058YcsqKmT9YcvyW7wRXRJc1KTHDRI/XapmDkK1HPWKdizOELI3
R0NmvfWr8XXuuxkbbHFsEtNvW826gw79GrKWGPPnWknCelp1LdbKeFrIIYoLC2SnIavYGcXprwN4
IuC+ljuZnd1dAKZ2jaEWVVYOaso9kCzrACZIGhrcQDXGam1ZLQRCFwAqHWf60PMUHssyePUTr9r6
rm53Npqv1pHOrdcrDBWa7nJuMbrL88LNhEB+xxfzWrSGpxMrv8YtpguBNmrPVngupp5BULeR71+n
iH6tinjbRYiIqMf6O41WQ3lNmgqY8Hx6OjBVfQqg3h/duB7A7A5NJqsUe7cPhLE70Dlir30N/ppQ
9kad6rtuSbCJmQSEP0czcAr9GUZHt0JYEnQDkgsuVXgpaE5DDFJoHXiiBj72S8uK3GLaxK2l4yH2
cOFXg9ab0em/KLBFG6wZpIEBT0pH7BAFfX9uR5hE4Z9sJ6J0sJ2/9/3g4vZVAn5pAs6oebjpNTaV
SvDciuUTszK8jvQdtsjw6Y97jIbRrdCUA3sOl3WHXPu50YlY6UWe5n7Rq0bK/TIAERTiizcFbFP6
9MNnwSGpxmHPMG7oHCWMo+3o/hdR57EkN5Js0S8KM2ixTa1FCVaTG1hTdAAIyIDG17+D5DObxaRx
2nqmipnICPfr9x6n9Jllcxe+/NFNebI3QjAmDJQiPnq7Jck4FGI1jTwyrd0NB7dUemPGjtwZRl6+
1Wb1z2TJ4GwQZAQVQvXpFJdeEceMsrxbx81Q3t3p4g9/PKeZf7hpeEoteQHvZXyPAoW7v1HNoW7x
7HjM0mBuOfEDN0qxmau8+Wq89lcpwvKXH6jxLFOnuzRMQi8wcCbsnZQuoUrjEVesLK8Mj2scsnM4
ou33WFiXGsFv6y/hWg5YJDLLURSfSm/sj8qI3ms/mfYqcHvUiqrBgyHadpssjSB0u/jMApD/gqCp
TuMc9YRgg4YvzKDX0nbrgz834TGxfDwAzJUab+fFgfgGeKBaA0vJ1nUVXQLekAfGkwDCSC/2ZezJ
dTD1BR+Jt28ZVhydsn2n503Qb7KPgKhP7eucA3mxttO7b61yzi5kS84UY+RVFE5Kpug+aJghIA8N
I6ds6hhna2OvZ5czWeoJJaKI63WqEZCmoHO/YRrCpuF7D6kLD1pQTcw56ug5GWTt+qwwtxmulnVv
S+s8xdW/ktjXh3Q1U37ZkD9LxktjBOMGFsMei7r9yEK+PVbtVrs0a3Z97+lj0WblubNI6ZS1Q6Qv
z+Wmx3B0SNoTx5L51rghNTV0wKEGV2JxtT8H4RNmLYbyWPY1JqmOrEIzaJ7AgdR6SYzeyZt6VVRa
Xewffx99aeXeI29tZ1vYsdqoRsf3xX91qqVpHwn+uQdTfTa4kbZdmf3XaeLtr+9imxUh97C7Hmfd
nIArvr1OwFK1GEzLDGSWNXdYO+Z6p1udb2UcfBPSAFol/OYMwglLte1f5wTATK2W81BbWOSn4Afe
4lM6RPY1agz7aov41ItC3sJiwHrfdKcKI8m16QzGQjwWtXTxLMTeo2+Jq9bV72IsgmdEPmbwMITF
unqzZJ2t9KgJAGpZHRI1untblN3JmrqVhjODsV2Nx8mrRlKjqEBGUyusr9SDgsj7/4iDZswQmwkd
BtVST29pFKQbs06CXe5IZ5e0Hvb4UbXnjOVNu1QpuDKLkAPJoIDyc7JU9pEVcsaL7OEKZZ6rN44e
s6uBP/5qGxCKjOA9ISNy8KSp3odoURLygSht2UfnUhnlhmhRs85ne96O9sDzaKX+VfX8cGkl58Iv
xFU2BIxzd8piorTkikNXLKiMqfjW1+/CHKJdi7fmPDuW5IOq2nUTRtF+GuS7R9jkWBXzNbOkfOaN
iVdSN/MOj92/s9n+soRr/DTndl+4qgB7YD9Lxn4HU0IsM+eoeq9rwDMYI9bMG/NDYBfxRwtpRPlg
yl4FQeSHFbcApwr0MjkU2dVd/v6TXjgGKVE8DpjwpGR7f11WDrLYqQ6nh9V71mdk/x6jLKDRH6vv
GBpOyWTri0F0NUj79qzbCd5S5X1NeOXxrYAs0oSCIpewQVw6/b7yw2EbCcfZVVH3NmQ502zfGIm5
K0IOc/2hG68+isVU1dotZ4zRBafH69sCxI70TER01FD9oakspuFxApYiCsiXLkel75d/mhJ+YpbT
sCgH+lmdf7i+uW5JrEyCSvLvN7PS51qK+hp9KJN4eJGPV+W2wcbA67HPnNF6DnG4NwUnMeV0gnOk
tJ9jZePRm9dtmRn31o1PlsRsKIHycAl7/D8T7SZkxAHjUz84BYdI3mNqs1oKcdJZHVIX9z8AtQVo
+Z6JajhpjprJ7R5GQkTJSq+eAN9hkdTeh7Fv7bq2IAdBlmLJhBjn6bOtjWTfbzJ7nta2FU/nNMnC
tROjlXSqj/jdBJ2J39xl6BVb4HtJvCos3swwBKMYRIn5j3LzTQr/5qNr01tv6OxcTLK7VIkJHyH0
r2VV75Ni8k8tLo4zTJddZqb6msRGfjawnCFZjOtUltbD199ed3+ryOIm5rCyjHBX1GFEsE/8oVCm
kYweekBLmRvKZmGAn5y9ge+2aDSlOsWSlbfGjd6Ufla9v4o7z4uHtXCluR6ZPDNA2rTe2N5aX3tA
UsmzSb8RRDDSeBPADVyLrJh2BnpzT7HuyFUiIu85VKZFgilKbu5sHJSlfindhQ/MAeey7MZdbQK5
81O+RUYlVuW8SG9K41XMxRlt/Ue0+AVyQ6i1QwLiYJnGr9yuvpcJ2leomRwDRVgFZeVQAkZyVw3j
9OEXjCPcAmhRnBr7tG5OQTW4Z4WRZ+XNef8R9gaHQkLe2jZ4NrndEjcDCppZsGoKRz/jJVSgZL/r
gpwWoIxxnYn+pg2sLVFCWC7rSXPw60buUbndxW5za1XEZb2nY53urxc3aae7HX7xfhkk4cpo45pQ
Uq2lQX51ybhF0V67oCdJLnu+dD0PGtmp4xwquRXSM862yC18f+6uJgl5KAJJ0DJW7/AI0B3q1uKB
U9a6KecwIJ6JO6kWUwVZQRrrPLamlZwC507APCPqMVunqBPlKTKiR7rc8l0uSTYWLkXK7K0p8+wb
w3Hyd04/HCbmVlVllEfO9uAoTeqDxJcQSV7FXeB9+haxMHzICo9/Ix+G3+ySQQ9XgfKJCap+Cxdr
qi6StxJAXYMrZfU6t6YYIxmmoEPN085T7cszRuRvZuoke1Q5fLPU+c2qzELMYqGzF4399b+iyUji
YlNZ7i84F9j48mn4MvT8bvfAPTvr2TkJ7tzIB3Bsmt1R2p25Gl2vWJtmhFDnhMWpLjVKZgfQBnHH
lsOqc3ApqbTzz3Xyq3DNB3218yAXidWQmdN6bDF0ljyX2t3LGC9okLVfooqegTk2l3mqU85pUkdd
6xiXfKB5wY1LgHmRgD1/yHfjBLzCsbR3yR232ZvlBIYJ2EXrNMZb5un/5gllTMx1gYhwgCtgdOln
R0GK8iURSJmPe0GcvNt5U62HcBCbxnPdE7LqllFDeWoN3CZG4QSboWqyc2roG8CJHI8RRGSVYHjz
bMbwJOfUXg55veEhGQjnJfkpHuts7/duwU2/Rm8X19kpq/1sEe2LkBvMIXgarTbIeMv2COBh3xmE
kEiO7Av5XxE1b9hODfzQGYYhQnExKom5U7YHSNBJ7TOsHGOT+mnwPns4M40MESTJGo0rFAZEVX1V
cfST3zM4eJ7GpBj0uzlQ5i0xQB0xYb2noza+aRyGZ3dAYwyLdjMOebh1PAjGkVQkBG35b55F7smQ
xo85KoJrLeZjXHyQ6GsuIblqP4mcSyfwPYSp024agUamQPTmBAtus8gpLMfoYPkw3op54iY2Yx6i
REW7rHi8ao1uwn8zQWkj7DIfEkguW5WVwGmB0L4N/X2IHYXC5RR/3qQMcjpNEaxEt8zB2ongbPLv
1MUQTz3xzZ9t71i5yZZjPDtDgAGeJGCcjDRWey8LfpJufVQi2Um7Nsh20nZ1Ed6RvjRrimv8NWjQ
Dfr/PDHx8ZrzYJf9RtMiklh1CDNWqj2AuFqTBoURzVR9nziV2jhtR8hoLfTcnyaSykaFtJZZ3dbO
0vluz9CUehGkJ69s0UiwCa4kWL9b25V3e3J20tTO05RDuvYaODCGvSW65W8GQpJxHfCYLbRYqy6S
vT3U5SElSgdEyMU9mY6ENVg8tk2mkduXA+nQBeVCCMTRDGbg2A/tt7Dr57faHzdyyoJLM/3bWd3H
aNkEAvXUHUeCbHCIEn2IcyBeGvp1QkiN8U/yDyBotUoTCE9Ma8qz7YzdFi9zQVxhClZVpOj+ZHYe
lLuffV9sY4tui+LK3f/RJWnnBqVi03Ps7uIeSXOwyXD2S0mYVHreVkTw19JjdjjQoZ+lo98ch3gl
i9QM3mb1r0eybgsXTG3RDsmEFp559ZBhNjr30T7T8E15qGzOEC3ZcVgX2UI3gfPhECGeSPQvqr5n
wcapidetUtHiRcf+fg8VajhRt2w3Ag7Zp0xwUxx6zyA1zxVJnrzVny7ubbJesdrnywAMXyK22CDL
Cdy2za2tmSHKFFyflw4pTyyh+rGOgP/MubXva4NecsLDPpZ/K8qxvJlkQVZTZeqzDpOjYVjzWmnT
fFa1Pop62iDtZ6TQEveSQyAJneTS0PXOuRw50cDB9JP8Eok0NpXsl7Qq6mmiji60g6y3woPh9d8H
kwZNFdHzZcNz7J4TIQjwcH8rRVVd8jqHHDb2v60i0weymyUYhg4OTt+Np7D67LBsQVpVAIO8ISEq
Fif3tHHeRer+MezMPc1Rd4xLafNNk/5uhCi/cqRJpTO0C2czHHd+SR2UAbneZxShqzouhmPiNebR
tN3flRzUReInt/08PaVx/ccY7T99GT+tKslOZRG8tTSJey3b+QLLcWN27nCT4WLibPW+L6fqHAqG
hV3lPPIZ5mF/IyzwrUbColNJBuK5BZybWg+n0VDGUdyctvkdGwXAuR5IQiwG+bZw1d2FdaA901y7
RdIekiDa+2i5L9XB7JjBwUbmlHaHc5lo46gtiENEUTA94Cn05Zjt8XJgdtFa7oR2jpbwPPhmNRhw
bftI/8bBYggGyiuwze0Shtfj0O1s1xo3dqvKlZ8N1ba2J/nUnW2BP2jHFXJYSxCN1jNty5dP9DI6
VELQdaTvAuWrQSypUj8r1OBVg3S/tdosP+TM0U9mZkDBMSDe9QFhtJxU20PMfrTy3Lk/VEXsI0nH
5lrrxSSd97a9w5r+o/QB58hePMn+IJNPcXSjKxnWhTOSKKwydW3JHNrV1JzTFjHWq61+0ak2tnTa
/RyN+gAbH9nCQOHr+3vBJPEkhslfCW514YSS6R8MP2kpi/pG1jQpyifmeBqczofe0marOJbO2W1Z
jeDBcPeMCpIOzm5cGcV3OM35tU7waBg51z2n0MUYpuRuWcXdtyvrbVDhf5ULbKeeEmbD0PY50xm1
qcrqz6xqSKjgyhIVJAIyIf3+WnrtP2MThxdoul/h6BDn9TkGU5MTkKjUqSir8ZZqQJopLMvKKf+0
TsIsPAd+FGSNc3zVInFAz/G380hHDyEefHP6aYTTHdHN/O7pQazBXbIooQgvukiHC+++v/VRofY1
3M1F+/9yM5PCc65KQvFufZrzjnULrqYQIeu1NREC8ylXlynvyVEMwzs/hCB9N7FDorGM08xIdeWJ
cjo1EG5tn7Z/sWIaEn7oqwPUkkhYoKp4XxUAHjg01aXMIF3VhPYDpRfST4RwQiI8GgVYhpTYvgwC
EoRy0FwB76wVrb7HXqn3M5rWhnUE9j5rPZpb1TVvSXTl6vIvMqvekyQV/soCBWDjBTsBVBeHeWjA
rmZp/FSMcgFwzc8CvPKrZ9IpLIZSkmMaWacGcZqNAMlkfINlV3zOkFedCcGWGXvP0rb+qf3cPmiX
zJSiw3y8qpZsdHfDmHhnZU3GOrSUcUiMoQNq0+C0sNUV0a554qwICeT7x9y1o3eVd/tJkR52vjqt
h5tqw2DNJofmHs/pvWpzsbV6K77FJUdl6sFqhojrHWHtVJeIhR6MdOAIW3l96frS2snEeWZNbWzx
WYTr0cT/Kmna9tDubD6I+DKUY3iPzQzuAfXwnumpc0/U91660yrV3U9M1OlmJu18yi2v/K6SDdy7
N9foNXmho+dWFTTwBJe78CzsDxnW58T/x0WSe6zdSrvnXlLF+MzkGNWU7SOst9B7Ptrl52Ajt0l2
h9y50SzwaqXd1XHEtBqqAPjyXGR3OwKMF8WM06cumCG6pOkh8zVSRsQxg0ROmOKd4BziAF7jFUHH
Zl71VoTDvczvWTJBBauojPCxpdsK3/1BN7V5lwGCXFTpY5P10w+EyYsovzwbdBxbQB7O1M8HQ5EK
nQaA5/GPQZbTj6blurDN31aZiJ0kNnSFC2NeAys89VFPbwGT5jqg7a/CGKhLlgbut7DuzTXBDfZA
eHqfIyt+9oJms5bduOeNSZlyYsnp+Ji2Tl8Yu7IFbDApYLdzix+mJch0z8d8yygh5lQs8I1483V0
S56naECfR6iB6hXF7PFI0/OsUc3pdnNDWZtKV9Mmr6aLrq3uZgz+ZiRRfh1DYiXBnB5mR6Rvog2a
tcbDuVOVkV7ixi1OTTL81xtqeOvs8EDUrziqzgKI6Ye/AhxW7zKe842MSUWwFsAuVPghZkYO0vXn
k+90gMWNafgFwwdBro4I2CPBk6lajFTCK7tt3SfN6jVeagzCC/BVUB1NAc0fXKSsvOno9Kg4Css0
CJcm31logCt/NiLuMeAgTgc8SMi6PDKjHY4g9Zz14JcFv48CmLfM9dv+GSQfFaiUk+F3v6doMt+L
0KcvUv0bg77wLhxQZCKtcqY3ngAkw+4LP+9v3oh30ESLWkXl1J+DzMKdMoa+u81mv1mZTKluo2Gg
B9j1s+TTjrQWd5/7j4rajjfR6OnvhcmTn2TGsepG8eAafdQRc8piyNQ6XYo+Dhe1GjrSPIoJ0W3K
YL68HGLDsxt1eLK9ztzUfmkCGSEDmZo09UkPCTcLkJtcGzBgFvKACNMnB2w4kBARnnaaYMAKbpB3
e410mrYQuy5hiNs67SmPsvqOMwXbVDfbsHuC37GPn6Wh2c79nIu18PL9Xy0cw95/47JeZl5eMDKq
QzqU19fDNf91Lo3LUMOyL7UGf23GjKKd5Rauy2S5sUT1vZ4T++hZeXmzh/4TaI/YOfPknSC1aEIb
jApGNq30SUljweB82TrQWpvJYfbo2V38LnuV38IOhcKfsXISOwxOgU+y3880UCXipxffcbJz2SD+
+k3PkIMIQO26iBW4shgYimsZ1eE+GJKKwevQv6umwQxDlVKkIaMjdg352Pk3L9nSLfhH2oYzYWq9
eckfYkjb5RkBfGhl7m0Ksbh5ZYyiww0Jj2qAPY7jsGakeEkqB+FJEBmMyoBegEa2EUawVhYwMSsb
vCtdyLFNE+PcOOZPO2s3oOLpFKOyOOYkb07xAIol6JwTseiUZAfY6zEMLqSPAa47zXgEaGrvqhmP
4miQUa2L2PvSvnyf3Y7sKpLKPksMatWJDRyh+zkUAhQpe252JG1/S4QNPP8gSl56MlyfDC+0YexA
m4q1bxtAXAd7uuXsEFl3iWzJTtaPoCGWiZDRHFoOU/BZQ3giYXIJnHS+1m75USGkZLJ2zggyyzg9
p7Pp1inhnWc1m/0FQfyccZichz5U58AgoBYV7nxtJpWtiBOCWg3OBV7JXZ52uyG1n+YYfA04N75i
M5anhTPNuN/jEAli0IuppQkujTl6GLtIJh/LJbD9N6swCmitMZykvMsejC7g1WSjs3d4+s9YFfgt
yGo6fkPd0nQptKG63LoqNNZOWLe8V/KfzqNR8luXnSN5ubO9ak/y5fTKsboj5hKG/eXR9CdnVXvY
WKovMRYpNUFc3tL63ehH9Tb442FGKN1hTHO2kZ/JncVxtDcZqPMpnJ1oCA/t5M+HsGbA67YWPO3l
WQw7Fa9Ct+CmWgpsLxqqja0S69S2w34QZvxXMmdClm/rkPfZ5Ifv4hHDWSGIqFvexfRm59bb5qMr
PXWJZqrvvIaGhbl8w20LGXzkTqi9q7/cGTJybXLLPRhjPzs7i6vOsvpuL4ra2k0xn6Fw7PDmKf0N
lzeLD5b20+46NlA4fIE0zo+/vxKbwtxDTVbwji0gKONL2fT7VPp4rHuusEuimm1xQKQBqTb1CRBA
WZ6NFIfDqwR0XXSjvINGEEJtK03z9tJgbTPqyYEuq2Xs2YPkwtOWZhgh0urZ6pkE5j+vFrBx+Lt6
vRouZMzVKtSMEn1ZfY3R+CjtOH5MzWIAZ2BJBee+t+SZPyTyp5VmePIGROVRGG/Kj+xbYm7DRSl2
wOy5UJlXXuKZdEosr7JFZz47WsiUCd82DVj8VTjlxA1b1GsIOAaOjDTe2wnXz9Si66qWDSNG/Z/m
cVqLqmN0Xklrl5XqwKM9gV9wMZyk6lEhZd97AP2rklpwF3W/qSnk7fXCXCPYuoI3aF03kb+fikBc
sUvVF93BZ/ZWuA/YFSS8ndtM4WMozb1l1oB/UmxEL5uE50bJuSmkeJTSgIiCO29vCNLL+TJSTXme
z2BDx4W3QYG1lAOejy8jJZO3davF7odn0VPxcwzhLkUIcezawcDGPfsDWRkbH5Arv4oedWn9dhtq
9TawxbpGaiUgHdW3PB14g5z+XwivCBOG7Z6wEkbQhbVaZcye9qBjXyn5wo2+RGxbVypffzUG9a8I
r+5OWmW8mYwOXYTjf+0aFX6lugYRYZrMM1wbb7latGPaBpe3/5Tlvrm3STcns9Rn/vVi3/jFr9d6
oHHZEUSumFKu7PBZqn2m3Q5zjREeXRNCD2OIGMZeGh06djE9rBJvM7sh1Gp8RrMTnRGa2CshLLFW
wncOTAWNW5fwbXxpTpZCdRZmEe7S2v5vFNVvidK4DbBcbOPO9C7ZmDorNhtVi+O1PbHC7r1ha6C/
muzxd1eYgLyGCO1sapk75IHvsH/Ggf9pMeCal5dk8XqJunozaTEx4EMWwuQjv3J0gqAvbvjzBrh0
5AfmoJt2LbLrkfz8/PTT7Ryy2EY6TvA1OVPMYKtsdv9kjU/UFiJ5Ib2rozkcrOWlsx3inEEYf6Sy
Dw6tjKASW2CRbJPv+etFsNjhZBvGXVZ+fI9LKONCFsPhZVxMkEZXjjOER5wjemf3BvLHwgNItImo
VDNIyfoAv7NrLMT/5R0MnGFtJRoDdjHhD3TKpx2gkFXxe+xSmidii83WubkeK63arug3CWKDKeT4
jWQ5LWNrA8cEiLaaTTvc25NuDwJpZF9WA9aJ0Tl1s5+DZmXYPmqy9XFQfjI9G9l54x5sdghtq6xm
pVurIPgG0WH0qvzgC+4Y2df+VzeRKWx/ijpxceSw4Se0Gb8auvO3RtxP16zFuTyNoAMTSCJbrvnP
xsahUTCS2TKB9va9Y+0tjF1Y+lznyRajFZLxuHdzke97y/G3+VhMp5kQ+8qscoIjYc1ovh4W+HSc
PZRL8akg58K3K9R+RD8/AI5dDqKwuJAIQC4J55yvhDdce9N9djJ7z2ZpHuHlW0T8knKfYpjD2BJP
q7IdzLsxmCCmmObMvnv33NxmRtWOR1FC/9BaYwjrA+i0ji1PyQ82JQMLRsdbZfUHVaa5x8uj9l2S
2/i18DJ0s/aPhPVmvrPmDHYa9lNXD9h0NEFkd3K+Ozyen0i68W5SrLuKDPccR6O6zPDrt+MUxtuO
aP+vyg38S8/pvl7mMtvK7/8MSfdjqN1ww5hrpPdT45VKYkOKFpGjgzuy9N11KKIr+//GU9a4/1aE
DVdx5Hjf52KO0S5rXFZu9LDCheyS/esXlJRsfhLHIbHuTDunt2wOV1NZlIem4x6OFhoRcIH/ZuHb
7w5GJJwEDsytzyic20uphmhbWt57y5Qo7Rd1KQ3I3V+zzIu3khYOJBnHc0ZGn0zPH7gbfJuNLQ9Q
eI9Smtw5oLIplTfi9/Hk3tAGUW107i1n5apNhPcRzKJme44FPjtusxNJmn6H1OPvLKFdrOjTT4YH
M4YKwbEy4tiABBAcrBSL4+JNdmo2eFA5WKoubyIm4++R+iw1hNc0CFgQOY7JvouYHmqw+xvu8BGe
um1gFYymYyPnx2g5493DvrTGEuzv6X3GbVUrtgFgZKu5V2PaDQvz7veuXtybxM3vbSjEMym7Dzt3
LUhtPsuOWHu2L7N9SaMN+ZbFF0CLNI8qQOY5rhBYg+hJrutTzcokal7mwGUy723IUVjomT5Gqolz
bNmrvIG8H8aRcfMI8a9fFpwMHxVLAgvnk0mhey6gqidpO934Dz1PMEBJYStCn7Oa6mVcn1p9dmcq
b/A8yTakY2dVxMvr6DXDxfvonTK/xDTtl75leCjHdN4QGzAv9tjXC/2yPL4OfpN9e+OSc+9iLDlj
UN6SIJz3dhnA5e2nhaOTeZuQ93ClXg9qM5MdYTp7kp4DLlciuRssEdnlkqxDybz7/Lf3CjgyVAJr
ngkmPDwl+ExH07mHAzYEfkZKs+t4h6To75EegktuqmYvJg3wWmUDeEjYBBLU8ePVCSdQJtFUPvmE
ynPeWgftgPjHeGzspo5buJ9JSMxqEWdVF949WxzySeKJWLYgZimCO8R8CGuKXokw+PX1gmXP33mV
h04clea4stm1csZ0hs1mHE41zRHg5sPQx/Udf0G8brLwR+0kAmaS/CimeTiJhVYgAs6CocWLtoAg
8JG3a8ur/wVrrbapFYgPxvHGMcw7/gptv0kzZ+GatON2KtzyyA7Bn+44qTenYedC2BXGxp9BBlc8
cye9vBQyYDseVJljXsECraV8/3v95veXAZnws2bZ1WLPMBlcCdn17xYJ2a2fwTwwOwprKYA1Ng2G
4ME1BBRqmndjljdbG9GpgM90xk1+TFrQg4aQeov7yT21We+epk51BwsCmAz3zuJJa3GIvdrKoVRs
+MKSLu0gP7z+VNSKNRmDASK5sjDKjDV6StFVXxHV/E6pFoj/UtfO/THUob6EXvJtMkSwFyPqI64v
Nie4aCm67tpru7ywIdUChM/2H9n+YcfItLOXlQ3/e5GebZzZE5qwmQZ04Etn0NDi6r9/fP13rBKA
euzkOYkq2ziYFh6JyfYIRZilCpbtuW21oYtzD/nQ/PAMYAdm8u/gaedsVWxU8Wt0Ddur6fyj4auS
NTahrmKSzjy5nNX5b8emevaLAhrSl2rkNOX0wVajcUVbve+dvKL1Tz04QpTfvtn0uiPCGro5+foS
k4Zw6fU5tfyNP1TjIQCRfJUh+IehbhUTEqiUqY2zJemyz8xsikeWmuxQYCTx/5kXyoToawo/8KN4
tRcd3B6KDiudzunyQhKnIRI4uNsiBzNQLPos29PK47SYURMYlDvMeL9NgTgRgnO0IvZl0M5/ryAd
rmJGmyvWVAijqC5JSj3zclUs8pjB+s5zH5q7cIq7T4qLTU458g/pp1Wa6w9/Qo+Kjbh4TEneQDXA
zDZssIqrW5VHxmNoKhNoh7lxIY2smwCUbeCM6c2WQXp7/UkoSEjeYAfHoLv6tl8/40hNV8eL9mqS
fHVRanw+a3yywj114DmSdQBhbytC5jNkLC+NECZZT15cYJYn8uE4GzhmKsdVp9E3XWimeMMiAFKC
hulGSy74AruIT1m4ZwYt17Yd62sxNJ+Shm9KR6KmPTK4wBACk1D9BBB4Zbq362XZPDoSzOfE7n6x
w4s/WBXD+ci897OPZbk3wx3PX3zrsjq+WaN/ySr51nciOWZoFu9DJpPzANcB7peXc5vheW+WTGyT
YeyrDE9u7eUUtVtKOs1+3i7AERgv1asze/kpF8GtYufLVeXou3+9a0ZBksoLfbnmmqh++gwvgryS
h4rE3DpZjgI7jH9qm9WJSY5bX/XFW54aHbb55o3QT3yEhFUDkbPxEsAWVKX7TJiSHYOUMUCVifCA
73Y8ECIOH5ljtesJww0rPMoj4Dc+PfYeXLB57xcz+3sSAHJkRebTVESuXxprG6XGCaI9rKpC0T4I
zX6OGAL3K9w0B/HwwF3MV2LlSq2ZcYrmrS3i/DTkRrViuXWzM0Vfr1/tidkHFAsOfgNERveaVUJe
YpuHgmrj6kvJ/TJSIlB1HV5mHhfBZOXVC3IZO9kX8935OuTyz0Q8hpYbngzzZ7H9e6m5IQOeBuDp
WqGtvsvq7uADWoWW3UFThC4eYjFL2Hr9IBi8HZfEFwtA7PdGr7puIjvheb19aW18vOA1cOl+KpIo
e3NZh+oEbEftOdt6Lc7MQMyLUXPCk/k6+D5deZ9ezAniGMMnZycY75I3ma5u4Cl48bbP/pjuZwU/
/2aGw0TUfIl0JSYhTCegRHXc4aNJG6b+ZxqGinYeZeUV76qC4BBJwTGHYLeBAV/uR8KN/M/of2sk
YMZDi6emfydWhZM6Ga+zrghFKvl/zJ3HcuXKdm3/RX3cSHigoc72jp4sVlUHURbeJvzXa2TySDr3
SHFPKF7ndXYUiyzWNkDmyrXmHPOQMZW9ZogSrqPTAHWrwnBbig5cWO5Z/ZUUnx12SvMSY0ZkKN9K
QlrL+Cqlic0EJYHT9gvM1ggxBtrRCQBU098FzdrfReqha1A3Qx5ldj5lIyC53kX2TGDBHi73znFr
/6IfLPWnHBAdGwlTpo1bp2/+6KEsHpwQP22xWwDunpJk+VXTyITBkDJVDVOehGIv4GEkEbpMPqel
6z/6TuHtKfJCztYJLdA6fnWkBU1RLZU9gre9py9V1WsOygLoGWFACU2lXZ+owi+O7U0BumcXSVMc
EEIbd31G7ou9WkcCPJr9YvpvbjuVmGLFC03pebuQybZy5USw5yknjDNpjRDDQL4gxkPAFsa++TRL
lhsCbdZTnwbmxlnMcStSe1+3DSmAnYTraXHiU7qRMKre+iwf9m68iif6iWCt+pN2X+INXTc5Q/bt
tDIk4Qrgx4fa+FoICwedtWIFYFUD09riIoJQd1iTsXns1+S0ShLVE1WUet1WUBhvy9rJzmQTvQlX
9mdak+0Jt/pynVuUpvg3n92kezYmZnxaa1p1vXdG/DA9d/Z0Muz1amJSQYdobGZUgoePtSghvsHt
H7En/JBrk1xpysVb4YzhMUqwnBep/BI1xpPFfPRTLvxvbDz+PSfOB4m4eFs14jymvnimPwCDfMXx
MuDdmxA1sUiAeC8o4O7SFV8z+8d6LvNMFTc0Femo/wCvd0gMeU7g8BxRADlEPAaw3p3o2WddM7Fb
keSLs5VM1PE4gmnDCd1jz1NyMt136zO7PgZuPTAwcz9XfQaq1B1YLzC572mMYDBFw3qKp5od3cWO
qKt//anl+diBHiLHqM+W5XmZgewkkIgszyhoXIyvxQwT1BjyR6TIWOPqOd65VmWfIpa8LXfd+sVz
Wew8E/DwiC1dXztrfxVQM2n5qgRthgBzV/1Gs9scettXoZg081YPXmUKTrAe1yudvR+pXdSnxl0o
sXMZ3S+jU22HCbmJKGR6ppg88qYTBB/N/SGWZfA0oPGeqTEnWtActrt1Q/J78jIkHm5ptDO5glan
Y9c911NNdCka735GalVaO8+sxldvycEoMgLEdeYNyCc4MzqD5276LusfF7UCf6iCEJr/IAQdkWYN
gywWPj3uxP9tDrKAjTp323GapkOCkReTS/OFwUJ1Jt2u3jtWnhwqgHLHBcPv1h6c5SKm/LthwBFm
/KxiSsLpccC+GjgcgxzU7Js+d4yb3eH+c6qBVXcKSXeJYGHIoUY21pUmyRhoo8gBwiJfYEIl4TSB
ShdthgwmtM+N3RGyajkV3L8EGqS/cGcbM4YjiNUU5uNknKQSB3ZNZlBEVMlFkHSzwfcY0MJ5zd3Y
umcq8jlHhwu+FKJw2iAeVMwFTV9YYzYINIj38WoOj4qipzfwria9QBilwEjd4P8k6DDCJgEnNp+J
9erhE4LO2LnxqSsu1WRVzxif3X3qy+RCjDSu/2C6ZmUwYxlBDR/OaXa3PJKcyAjCSLNr6GXpaU6n
a9CMmGfzttun0B22i+T0WCCl2FoBSHdGaD6Tb8IDaYtRlfaweUVWjVs9g9MPFhQl/JiTmo/+aqfG
eQ6X0H4mTvjNMWAVLh6j/H58tpLpQZhsCGmV56cPU5Mrc+4lw3l1XRGEiFNGWtBRP+9cWuVOZxmv
ZZTK14W5NJDnw1Q6KaNzPzvYlG233ETy3QiyFdIFHoksxCcRSPc4+SPWM7ri94Yf0lurjZeAvIuL
7p4Ky6h2hj3X29QkVbHYMxSbPhuIfYHnASnt1MiERYJ0RcOnOdML65ibArgwZj1TUpFwcrwLkcUi
OxqfxsLAOITiQxyjSHyrxqcJw9FD5Xnlw1S6nrMZGWyyXZClhfJ2KCfn4rZ1VvE6mRU3udOTz7eW
d/qhBuL38SfT5WbF0n8r+l7gr+czlIWJqoSvTLcfD3OJ+CZzhv5KT4reMJzmF0Pm6f3Q1V+wiLCt
/bT6ClGow7/IKJnsxMIF5y3WDSHwwajxHQQBZftQuKhYpC9uaG3lc2PAtzW7nwt4zbuK3ekua5Cn
c0DZWDLqn13GXbvZgULCLYyHUi0wNm7GJaZgUYZFsQrrwWfEt3R0Cfqc7Ix69Or3kj11rXEHYUSk
3Pc8lLglcv6bfqAJ/Mef6JJhJOJGclSfV9fGKTP0rZX7aKY5kJ/Rh7y5DZHM0VL81JMa1+p/lgA7
D3o+O6ohbWp5yIYy5mc0Bp8SYDxnewLg2KqjxFpIYgmivD4OKjixWziiBn7xvfHaz7lh9RdCX/rH
lExDs+YuPCn7/oNlsCg4CWKcCRytet1aCaYfgs432aV4bmsPWhLxX1xa5b5QzSoXVCuTDBoUIkoO
Yp789zADRubQLbbr3rlOLgYICHYIylkTZ3+8r5fJPtSAS7Yfy6bP0wEZEssHOTFijIHV9Avvedj7
j3IofiQMaPaF6SIk8hrqgAZoCI3g+yIilUXik6XuU5PX0nnWmkz0iP+5Io/hivUSabhrWVC7e2DA
fundhtj3T41ovhGquZPtHD0JK7iFnLcPGXlE59IHfhRKEllzJGH4yNgwaS+EDu4ohreMbIb02Q9e
19k0v2BxZ4QNn4BE+uHYOfGPSGbJ3kP/s4ul1b501HX7mMEugIcMFRtceAppZlEfL186wxHREYoK
YPklo4GGStYGbvkCVQkRghn6T7j580sMsPDwh3hADfPFeMZ49aati4FDoRIHy3Dw+srBmk5tuXgE
NTfgG0/VuJy13xYYxWmZwggTKYuvXJKrVxhPi4IoG2kzoHJEvesVzHuGmERP0B45A4IKMhgSKBaQ
qOasleWqhB85MVYIcCxx1eNuPaVV03U353DmM6VWD+OyQ3vZXFJcAUhcoifMluPNDos7lHt4sdBv
blrY6oe1wa5qT6XP7pceArPwXleYwES0Emih/TIYl8xTiUZMHZlnCqwuUwrqKblr2u/6JwImX1d0
pRshaCF23UzITcByzlM62wyWLmNYowwiBmleHP9hCYx7fVPX0JpACbr2KVtNxstzsR5J6XYNO7/k
vRUfyUB1AKmMBoiIYHqI7PmPBy6Wiiy5Bakg8AdftGBNAN1uHMqTPZyW8Kbd5HnuC0Cd6ms2wG2d
OpwZG9jqGPu+jGXbfhIW4jI6EkcXZSVOKMe7HxRQZlIPA8x/qys/kBU9EgV11kzQ/vt7Ew/UVatC
bPEJYBgp6cg4aUq8GY37iScUnFh7aMfyC676Tz5YXNg3ObBvNVbVD776E6fgvS2C6hL0hdJuKfvt
xLrVZql1pF0HO1U9iMRGYGIvz4DraHgrrzicum8TARjH3KBw3gBunA5VhoFOWSZNWWzLRfS7DlEd
0gUm4OMSvfboGm8LUN2Ljyn94yu6moescWhjgPR4g5KL6b9G3eoT+neoMLxtIynsOzERKwkr82IZ
tAsmL/zpkTVwoLlanTLH/spA2X6PDKvd5hIgFuLGX3ok2pK1Bp17OfdmGe/9qqgQaDMqzb0nTGwY
mGgBeQNTgcIAmeTawQNhZOHeWxdkP5NDSDCMDPKmwnjvVdmXpAGWhyON8TPR2gfTKe5nPr3bEJ2d
Dnsa4VHBzmiZVbisGUfCpeCO9yorLotMBgxkasrUi3dGWb1kA/JSKym++0p1HYmaeSsrnHSiQ861
umEW85oKBjZ6Najbnstb9ESS5IbinDmtasRMz/q7/D7zXo9LhyWAgObUZLWl44pVDvEuS8rOZ563
H5uA/h7D37spMcuDSyAMofXr9DTa9SvxRhtQ/81dbrfJPpApogTpWw91fpuC73i7sXj67md8aA9i
RiGZj+HydVCxu9g9bJQNRFGdx5wbJkjsdifmhwId8J1HaMCmEaKAutN5F62gQvhBva1a9UAkfDo4
lA9eQeqiAQN256qtKhBHx8VyMvsD34dVnIYLFrklOnXeSn/AmZm3iVHASSnEXWAy2ZRYCqp8oQHv
x/s48j4XNGY2MsBVjX1RSdy9DIaDWTy4qEMusQyee4+WRhQSc+7YYjhpiaqcl6/E+YWXYIKJ3+e2
dTKkeXRkuZzziVSOrurcQ+bSHB7c4Cvx8uepd+WnpeTwEDGDPjVRgwJ8JTsyH+OzbzUI/JV1CQla
emhyPoNyijCp+mWprJ7DbVXUrT6Yk90w5yPcEca2xYhmIIzrifsH+RQzN/hrtvlDuE53pak0HAqD
AahRN7/oyYY7X3DTEXSaH4E+faV/ZG98ya6J4GTar+gqgUNsp2zheA1FdEvoMtxukEDtvO5m3/kk
w3c6dj1iZnnqptpHEjn710U96C/tnLpvdugSB/i44LNT2lZZZj6BSTCfus4Z9j5yusxwBZ2GOHwJ
abFQxbm3YXIf/CQNn3KrD59qTnphxDEpDAtymFbDfiqDBj0yAViHdFVRaDUHbMkpH72V1cHN4Spy
Yzwyy5L7xwLpP0agsjiJheblssJrOvqVXRyHkaJfrDY8CGV6Wyo+oapcq9MMgp57qlIQalzfKPPe
54WBVovmYENc9dUfQuL1uuGwqLWhK9cArwnaS4vTL2HoEdacxihu0S2DTo2kkHCdg6201Vou15v1
plzz8qL18o3vIGBE+JM6XsrMeOFNG8RNy8fnmCIzgX5tZwnhhOooiag429JDoufVO884dotdngLc
YqqV3cTc3TDC7LymWT6LOnsVwrWvuGu2okGAjMQRaQVEvShkrmHOGZlcmA0NSR5J2DD2HuzmuGS+
ue+jsHuKopJlCVNd2j8zfd3iMg2fIQXt0xbzUvKo7fWNFMsB/eOXGA0+FgEe6NqqRVmVjeUkXMIC
H+LBEc+Ghc/Adjp4W0JgwkbAcwwixoYmndYGpRd7+GRdKxpQW63cjj1Mwv5iWvcfFQ29ss/JIJQr
huSjNTv2sR98tkhTnFVGJviduyL6xYiBKRD5d9TxyWslHCKfFijgyDlowwRwmWZoW36Le4gV4Drk
9gRwn24uHtaIiRBB2mOYzA9GnZ07l5Gnlory/j7HaxIfm3y670ng27REbaH+w6oauvBR/IqsXs7c
xV1iwL2vO/PijLHP0bCynhzm4c1ktzBOCMUaUgNHECOUg+vbzilKWRFZ54z9cDcWbnZu4njBLpl4
r3P+4K01vj6rlG/CEP15ZhCKBnWVbwEq4YuLWnHjhW73ZjbVV1+w69mN22n5+9YOTLBiC1t2LpNb
Tl6ejVAfGbjsdjH05L2D0Xw3hzQuXXdq97h+TcLPZHUCtwYGFXERnRfGhSFkvFiIW0/ati3xXpXK
5+U0AklmXvhs4Olj2MXJsShCxl1z76I4Je0vLCFeNYnN/NUbDhzTmDHK8jSGjXuFeY4ibrY8tB9J
c2+1LS7aIs8eF7siLsiylQbZOFIj0GXF/gn6aJuZRQlt0hHbgizXVvSE4LRWjcunINOJC+Fx5mZ4
mj0wpPAjh73uMGBgREtotdgB6vSUSeYt0lfrYR4lW59268IkAomx940pE2aTEn1ze6p984plozqH
Zk5fIkiJ3kShvZvVWqEfeH7xjYKVRnhDnDm9ytvCfNRWNoGKUQwHvb1Uq3IZZBIXXtDQcSRsBN0H
Ad7VYGDXY1gbl9gQ+sYjbbKi0e0SQTCF7zWD4nv9kEjyUOcEkyg38tWeUuMIpPwxX1zvblTibivj
/NumnFot6GY0Eeg+ipKNrahqJSswl+6Rfvx9XXbtvVS93yABLBuErlrgmK6uE4I/mv7jPSxvN6if
HOEOZ5X+BiDmqxUF5iGwUDfYXj7fMs5vNzPMwN8lNUAnOzMf7OZpLh1KaYi1n2gQ7Ujv+wwZjLY6
HuB4Yw0VWpRW8Y+i9A1xyMBoZCANMLZ/xUszUAKVNdYXHgAh5hmFlq729INtiPnUzSMHZqRKCk/Q
6qE4sQCboJUlfcuqfJqn4mF1u/pm8qcn/VepH/2wLCU/sOJPTZX3R63tboGXXWODUpckkPN/jy64
JC5NiAKrWLJ3UBHA52jd36cyO+riWSiQxhwi4LTB9QQWqkAkRTtUjz6fvTk/kzHbcy76PvrFKUoa
80tu2z+jvvld5dX9QAbFnZwR4iFiXT4X4EBwFlKzGNMdkr9iV5D6uHcXVDJGOzNuict668KpIhwg
Zyzbi2NC8b+jasgezJmUNLuznwth28+YoMIdEbgRrZw5BMtHL1DS5xKVpzBEzHAq1Sl127U7W2Dd
j/1azjshVK5EioWBCyR8wcI9Pdnusm0+virDl9zBQ22XuLJFp77MGxtpMHet/gdrFZJbtDR3+puJ
yeSnFO23rGgjkICoZ8MyQTXe14FChs2KbERgXlIXFpmo/be5MccRsQODoz/+GAVQzkI6kvovs2gp
j1bafInyKLhkNRYCP6nCC0yIftOGuTiaOIiObUkpuKAWmnyOzYHAjjYxVdt4NtllpIbZJ3r9zjTl
9wYa1fte+p3FaZNqwvA7aEOZEDR4//PbkTA/u0NqnkiEaRknJGQWVClnqVogoNO/Qf9dnHqL2OQK
n1cGFiFxiPa2hgk0A+fWjBK2JbdToMu86a/1Q1Y0D3biDKdcNN8XDaRLrY42b3dCneY8D5RztKJg
++mrflIn40E9dEHwGWJFjGyuL04o6+/0icRtQo4l0frHw8cppTD7D472/wnk/r8B2P/MX/9/Ib3/
fwhy9/8lx32PLLVKQWj/qih8FsVxV//gA+NuBf+A6xEEgeOihCWOAQT49Ev2//5vlvmPQKCZC6Eg
sbLSzv0viLsb/sPzQjvwA9O3WTdUooCshz75939z/X8wLyDCwPX1b+Nb/8mo/4OB/sHgj3/V/wsT
3eL/+BPI2xfCZ811+H9cU4SO5f8FQL5iXjNyXDxAHxeom2MXHptx+MxNQMqIn6+HGfPqImfAiW3w
S3rzm9MF7/iM7E2IumdTje7DYtg42/2w3hfkym4Sb0CO4E0EP5Ubqwz6g9M68yM32xkW4wiwgDoY
T9/OGojAGokV/xvQu2//M55cvSqbQ4xj+piDA96svwQu0H9op3looRzM4pPVkANrhdxYDmvSNmoE
lbohx5viDTpDsCPtMaAP/2V1fcC7cWCAG/ntodrWP9oaAv6xmb4UVPWHkU4gAxnX3VsNayEmvBVt
nnW3+PO6bUKgejAkt6iasKLhB8WqxwjJGU3Qi9YAVImpzDbAEE1ybr+vsJVu9a91WyJ/W8RKh3a2
xq03iYbIGDqGbU8MfU2eDdG1AHNh083uwHR/YBErSkpGYMpHywYkzUuGCGE1rxGauEOleNHUHd/T
NC52TLmZ13EuO7qY8kECdC+FrSZKcCjoJ1T+c9iEjgqH/ZWaKB2hlHCaVP83dfWumsNqy9vNc10I
gQmHmH4ltXnfgpr3SMTGAlT9ysf8S4Jx49iVcrsUxgCQrkk3pjWP2wwyKaC3fduU71aEAtiVcpcR
us02SUZjQh5t5aIh6jhuInonFmYNpcqW/T3i/FiM17X7NH6rJoIHOedc685qD7HZfwomOH9wUsKN
ftsW0BK0rXepugJjl2E4/S8PNwCSyKTuAUIbhbOdMyiiYWvT+o3GF2Ihv5LmBquy8n/pjyHD6bFB
WxmyveLUZhp0DfLwqeM+xUHoj0dgxc3Hf0jEeYyjtd7LhZ20wOEJJf07w8t4V6btetBvYRZ38Xkt
JRxrO7p40L6uBWnbLryHRRQQ78PxR+GtKv+Sv5XWOz559gpZiqvb8uYFdnaO1/WHjc+5JlpNBRQB
MZjWfuO2A3kJSGAujnoPewEhpJrLt7S1CEIuLIKOBfFejmn/0J9fYGXfKcO/Ly43QjhcAjNHWaJ+
ziQn6GB1QOPaiWAtkLVH8taa82qPb6VfkBE91uFR1hB/FiqefMgvYNN+0Il6RfmIWjMykWVa6p7n
F/khuGroEKSJ1wf0KhCIZPLJAsC6GSYP1jKHQuCrvSScjoFSVr96WX/R13JbUFFU9yGiQ85O/J/J
zOiOcDCE6+r2TRm97PSN2Xun2OTkHkQTL6YhzCbr4DbaLSTuilzaQxjjOLOjG6STn/qSoPI4T8xV
P/59Zq3B8XtdNhwnyhZwRc+vb0y+ywxsFw78P0nEN+vhm4SztO+8ZYQ6yfssZbpHyP/43z+jr17m
5HIX5x168JgbXn/4QRrVe8MS+cY75+r7dAHWQ2NnT1CxAGb1EHLTqHhMK1ZUeK3ubhqYE3UxdGHP
ZKVKk5WKAK+9/uj1C9d/KhrURH1HgDYJjHd6MYrUe7AQ/4k2gVtXvzL9Y91ERo/iX012WjKtRwsu
LDN9Sttq48O7JNrHheSYQ23LmF6LztiTcUf8W1OTKqh+XP9qPw+zDee5gf83fF3dY53jCPHAI8xZ
ZGyKuPyJ0vJ1sNFIQmp58dKlOwMZ4V1rmBhzdEq3+kvB0rwJbTxW0TyNR9856med4NqIXQd8QBwj
Z+YSDAsEpLkMvkdm9o4Eq99PuAN6tMb6nkYWsEcSWx2HxJ5JR6xrsgWK71VhHCB4eqhRoVrQMuxY
8UJUH6vLXZ4eF08M57qszxOQoe2SdpzHPDvB3g4hj42JUtFTM+YaVgOfdg1rB60W8BiuxsIFp5ij
9zHgvcxYFEfOscdcLRlEThDxGzy2aumww/Fb3ufPhYr5jN49uOc7R93NCFjfwJO9phVXbdk38r1s
RXfmfB9x7SxHGFrVAeWMeSsblHQqx6x5yGtWlEwCz+NOxLjJnmNKhM/q6ZmdJNA4/p16NpFmlkmf
SPnfk+mTl75lIClZETLi7cP+oN9lKHs5F8LKbC1u2z1Ti22SewQGorY2SQ4E1GPSSRSHcZDBFlku
C5fazKMRKW22tu+g7oOjX/eoAZAVoWxmcyrNfreoaGz94o3m2Bg+bG618DbFhKWZKZ6+RZe0thF5
ZiHO1Jp1iBeQjdErAVOQZdu6xCt4kVxdNOtWIpTZJhy1NUrHVbK4+bERCUhAx7nr1D45U0djjV8f
S8m5Pxi8+0ppExoyFmi2L9ZzNaV3jrM+SrVVaWulZRknfWfojWsayRfGqICpc9yq/5dEFnC0alMN
WvykEpJfZB18j8XA4q49RJ55t65MHj0IBDukX9ing82IO4RIyBS2IuKvhQTGHav2evjmClLWaESy
qOTl99XCHeSGckbQpnz1bHA0V3K67YwAvaF8Kf2AdkSXTjvfQyS6GHzsfYFcs/bylBa4tB4RAHJD
ttwa6H3G0hvP0kvOQ+MzOW8NrmZu/8YrETFVtB8xU0bkDxAOWjjeq67MME/DGDG5O9SP+pLGX9aW
z2bgmBf6/zucoO+iadeLvrqKdnmoyXUU7ftiRxDI0HXume+fFG2znZeTnQGf7sYwoqvwWy9PhhOa
uANiYn42vsmSNGZctaFA097JqdvbDce8GacuujrFP8/7p25Ek9vAGD+oz8B4nfKq3WO7kJy6dl1c
M6BS2+mIWJay82tisqOYmTud59SXW+4ztgmRkXqpuH1qE5QQZWH3yOwqWfPrJDRvpj9fzRLo55yD
CEmD8lk42TO05nf9RtSeS7rpYr7pvY9JEkKh+pAHI3TFnmW14A2OnCF5mdqFDUxVGFVk7SuPkRpq
PyyOgei3fSzcAw78z0BEDubQcrRz5516UVzqUMZU3OPUrQ4fH9HJZGbs09JDNBh0AzpmrkFfcjVY
rN7q37DE93tdhauvYpLJaQJgF0xoh6oqzPP911RVoHkrIT0kfrPVhURpDwzwTTdD8hG+wt3OZxyL
ukTQN6H+U5KgNPVDK/l4MdPEvWpNxalm+L3U4F3hhVB8ZHaxq1t84cZkD+T7BuOuycSjT0DLddnY
VfCqd0EmyyiLffstli8pDRMyz46+Kg3rOiU7Jm3vE4zlgKN8KvBgeSttOXJPwCHR/43eP2GJggJV
5XldX0Sxfhlphm7LmFToHoifnOnB6yuMriEFYzTKTW+9yGlhPtd9bwOYBxHXF/2TfdyCwCP/VtgQ
I1KAwodsMU9zApW/mrqzY7YWOazp7xSgw0z7Rd/7FtLYrZ2ld/HK2qyvCiSu43YavN/QYlQKA1/p
pcSthneiEp8l2a8H4MFwurL5sXV+LvSCPl5Dm9jfekT80mNp06sV4Sz9Xq89YD1gqFDgJWpRb37E
ToEgVG0Ptq5E2IlpjzMAUJuEXvQ7UVzJ8GEFHlgT9dpl0L45ADXDENiXjCH5/CZ//QJfZmIrdDDO
YR7K2pahJd71ZQ1epaoqqpRL9/8UB+UTX+MSt+M5vm2aXuD7KubqT1FgY8uq6XUopHUNpS/kdg5e
4oAgrdlw3pOlaLaLJSIaMIwQAjPbCTBj5yxNzmGNLUY4yRfDwWvPtOf32lrviGDkrpRkRvWIcGPR
PXQ+cIl//bz/kg2pnrdnqZw003Jsi9Gsijj70/Ome0Qe0WTGezk416asyn1lbvLEq3bqgz8gQLrk
uSigP191PQ+E/SlvufskVkfUb3I9Yu0Jj5PCZ7kiOyLKv7N8an0IUOWJkxDDw2GTZAhQJ/Tcu4Hm
497uiyNoNmebp+YLt+64C8OfI/vNEeHnF10Wr4n8u6gx0uL+6aTPa4WbSSsBA5ZFNMZfkq9Czipu
l1SkkiBj2iUlFboBVJL5FjUusNXwOCfkTzfq+XJG+Djaul4XYU41HnW9kwsGobLJoGrKxt5DAtp4
Sr5uUEd241yf9CcviACnesTaGBS7GDKKV87937waWz3bGq8CkiTdXtGvxjVd33FCz/FM1QH40yfn
AR4IV8DMwMMwgbm/B6dnQIJaGEFQDEonBgs8oCaWoEXqekzPeuFoRHAePOnv6qUg53J6w3z2x12m
722E/9NJ6V/6wvqi6MSBQG2bUygpSeY2k727cXEJnZQosVYVar/YwP84J6s3dRCKQeAcx+TH31yo
6gb6y8t1fcu0iS8lB9B1VBvnTy8X+QjmcSDe+8lJIsgAI/P/B3tR20Q5ANqgmdChw64zJcDKMAN2
1BeWOTIOVtuhLuDUHqI/Crx3B99X/d8Uuyfa0U00sFLDwer5N95+bSPE2MyVbQwR0Ew2WRjaG73A
0Ehatt4oX6y03k2B9ftfv86/JGVyQ5q8QtN1aHqFvgiCv1ykUy9WTsC5t9NbVLC0/S4Z2SAXdmW0
YgUNpZEjJSKj2bwsYf4yGdDHRtq9e7MwPv3rZ2P7qk/0T287T8eineT6Jnopx/lLYuCEViaEcu3s
Qs/8OYSMs9LV4KTRqBo6mmRxnFYaHeYMpBtXj7dlLLCgf4q9vRt5j6Ew0SxERGfEEX2NXsQnGSw9
+958jhynOycO/3CUd3rZxO72VWaUwJUIbxxTqZ7UBsrJM+iAuenyCD5gsG1X9opjtnDfIiZZ9gMA
cH220NWeEdHJ8aPhyQm7Pw5u2SSPAtUtaMx6K9aCVoP6zfr2D+iuBKCLuyjexaqtF2dAxvh1Ah9o
8C0HMbpJQ0YtcwzuQB2BVb2e4X7c1PFvSaIYd87146zb23sKsu96H6/VNmOi5YZejppoRjkUw88L
8F1xP73r+6VDtE4RSUsjNIPlMC2kWUO5PxLSC3VFPRmxwoZ3gpt+g3STAaTUcwTBdjNXJf322N5n
LQThfiQJacLS2dghShwBepy6g56POuyTMAGDlFVuZtFTJRHITOTWXXtYmQWh0SGLQspP+iCmG0mA
i+7XjJPEVNLXIRCPOmZKf8W5d+sd94vtJuku9+mVyiw+E4NpHfB+gVZ0x/6Y1/CLwCMc4j55i0m6
cPgkdQlMdNUeR8H3ij7xrUR7cOvK9LGLZxcjG1phHJNYgmCp5AtJQAutvnp1SEpRQxov++2YiiY6
7iZs8gm+350VUE9E6jXFjOozG0Fh0CUIhCn1R3N9jQlT16crCm4iofmkd97I3uQX/fwoYyq0xTgb
KPBAJpJIPxrTYZQgRx3OA9tISErwRxe1wt5EKXVA/Y74I4VlCsJH7QFFvzLHSRq5tcoOpY/tfdJ7
iTenUOzX7KdecnN/oadEepdeYJW8fv+r7GjDSTsD85uycaJephYU7VPMYApCEOj6EnPsvKKv8/3l
OV7AbZswvNuKAR953qzBbneewpT11+C8Nko0vSYWeL1LTTUntpWem36xvUT9gAH54MNkv7jKkeT8
1EVmapBJA7VK16+63AZ8upOsrTY9xqxKnj/61ur8WYgVQvpmdHDZ4eyEwmEwhSb0/Wj2bb0ZAv+s
X5+X9A8NZfnWVfWLq46NrCoQXiVDqWkioiGsAwuZoMIF0FfJ5/Tct9F4Hur2BWSoc4jsGBRclzGp
Vv2o3jHuIWmC2lFncIw0oKvafrOUVXSZSPXJXGTmI1q1sl2NQxRPzChXgNWKF0+OGB8NzQKjZGtW
mAevK7f14i8HfXo0u5w7DPioPnELKrydb2Z0PVlYAKs1hyHcDcnAyZZwDDTt+3hqB04o0HGZPvJP
1Z5XRSQo1S1HAdWM+OjixmxHuGrezRZs7bpwdHUW28UB0EDq1yeUjIKJErc5MKh84+x6LlQboc7C
p6YG5A1bMj/IJvyit4GhYIUoUf90MPcObjMQXIUL5dx76dEoO8lAD3sBfnF+nQscBHupSa2oO5ZO
N7U7GIADXe7wUqmNErxDuDWMhJuf558HoHPChPSnhqTdS6BqlXSmXzbHSBRX/yFUEhu3+q3bjEJd
vwNbfBx0ghp2Tvb2eNYvfVKrRNpGuBwy92iKmIgLMI766prwvl3l8Ci/Q3wPsu57qsov8FfvTJBP
+qrVlaG+Y+KFhcfggLTxLASkQIZOAWz8mz4IOsB1bRhPR6t1vw/rWBz/9Z5nqqnTX/c8isSQGjEI
vJBW1z+XGjbcisKC+rlbfGHeKudolkG6q9XhtK+9P+YnOI43mEmjW7IrYlAY+nOqEs7htQ+OhGxV
Ao/2LGU1bfbaEeznXMwYO/kBFul1SO+8VH4arT7ngrpvOXjf1MrdgYAjbqu56dZRkPfRBRyDy/5A
ZSdT7oL6Td9oVcL0uQ+h3AWv9M6UR8Lig+HgPPjkZppVv42yoMPWzKfiG0AeypksTNybF/12++pz
NoLiaM4zzhZ1zKvgk7Dd7+u8bfZm7p+tqUq2jvUu8tm86TbUPLtsnesMg7smvXF6KRHhhGnwpg9k
dkVfqGWt/egS6zPYTLtn5wJSm4IAmp5jQzlP0jvfSk5+U54He8RkR8aKxYli18FLa2hPqy1KvRvO
ZHyO02D6GKL817euJj3Xg+5ohwWcu5QEh4+eMOLxjZ8aZ/1xpESG7QJY7xvgQqoY5ng77fC89s9/
c838j2LctAJfrQ+eSyEUBn9JAzbDxS5kEfs7WzCp0idceBkvfg8HnFOpvnaKYPw6iuWHgX+RejO7
IhRQJyNWyDSi2aKye/7maf3P6g3ODdnZlnDMwCf3/Z+v5CpTtlhMk7uWcRIaCGM/jv9B2XksSY5k
WfZXRnqPGkDBRaY3xplznhtIRLg7OOf4+jmqliOdZKSye1EhFRnu5uYwQPXpe/eeaz1b9kQHUt0p
8lOnHF1nI1okMnUU0qff/cPbcOQM9c9VpKkLaj3LYcbrMTH78/vwI29pYJgQg2ok/j5PkefAk9bH
6B0QDv4DNmJVdYQ5hUqAAm1V9Lacz7DPcbgcwjRaj7ZBnAdjLFkVqa/GRXA0BYE1nlMcrOhT0yAT
z3b6W64vwJK4P4yXgLDddlxDEPlAL+kDo6Cf0IQBM7PqEQjRCwdXWko3oUNToXPLeDuDlICpfdt5
7E5GEhJCZJDZMRwUuoOkrfs4bgrYCuj4Z/0A+ZCLpgGuWOwY+n0Az8KAAAO81gUxrxFbQGdDPbGq
85vUHIJH+hy1wWghNpmo+uPP2e0I0LPn1yk3X7zwo7CJklOL6lAioSuL5JEYsfAwNgSGyzdGa/O1
62EAmaX5MdF5uZ5TQS7CazRXYL158xoggQmi+HVmhuWFkz3cLHB5j/VIV44j0HOSclXUqtvPUyQ3
X4iVnsu4mO17Nok8AvhOtp/+RcUBMg19JDOPkdpoz3+gxjOSYKdGa0lAvUStdp0vO55p790LbnhS
AWWtXcXhsw19ICusB3VKvj6i1fBzLo0fsjlDq/pLI3FIbqOqAlRjXz86+SGq3myiV6gFJBpo7rVt
rp6qMCIt5VLqPFPqsZMH3Bb2KP1jfqg6sulyzRsJ4iUndztQqPQ9DSn10xLnklhA9HHeEIIFeyi+
VQ+kmoCqt91C7E0aGaNaMrxpa+tWvb/eDX9CDqK7wUolx7StdFb/++dGyCP8Xx4bA3M5qglbtx2e
nz8/NlAFw2WAvbAJ5VTDdpL3BbqZ1rwl8rYx5SekPlq1Vagxc+UzE1A3m3qXiDO/xGRfyq71Xj2k
nn+qVwZ/DGnaJm//8Lb/vn+aLnoO2MPCsExH/KWnFBQuGZ7jYGLrdjltyIVGtDbncwcGeQPlygXE
ep1u2f3j3MkGhdxcAVMz20HBK/pq2UZu8KyemGoZzvCRsPColirtYTcvmJsrDj2nm84f7yqreAny
bqsGtcxn/6nbYvx9gbfkyu4Ik2mGZdl/6baADipwrubudYSdZpTokeFg/imWnT3GLq3WRtuotnxb
2OSFU+x1hnWfBg1jGzkv0mbx0lJwbf791Tbl1fzzTWI5ui8Mbg8PvJf5F/2Km5XFEKXgCMOgfIFi
+rzMPPuk+cgJOTLxZZluOyb/CXl5K3XeTBIGManUS/DJLCMLbVHmJA+ZBhpWA5Drtzw/qQ1CtV/V
FLNyWzKPEnM7S02MKgXVCMCwkd2hWub44RmXf/+70Wr4W9uHlg/NELrwstHl/LX/EGbh3Id0+tEX
ELMaJA0jvnI8VkuAFMGYv8XIwc5lJKX7GxFZyJ/RujqtVW1SjF9NkT+N04vjli9e5/tnkn26x0Y0
B3xO/bG3deus/gjHweVqbTictbsSrHJeGsGdQeCyTMWpScDVq8uUFaR5nMjlcm9dB0Rc7fi/tIww
nihwHiUZqzWmve+k89a6mZlJ7bhUZOgQ2rUycqhIYVvugtx8HNhtec8B2v/Jt9fDoCHH0/CtA5wG
EjdgejNTztIjgx3mIs+lfcM8nunpxD5Hiswmmw3jWU9vfKPjupOdcejc8c63ZIdc7/yLw8Q9iILg
Uva8AV9DHajX2qdhDw+WU4T7oI7Pjc6TWLoJgAJyOgTCXM2rEzKw0psYyPnGyJBYWxriR07kILj6
HXM6gs02WqptaIedOHbvUx2ckYYAD8j/ML7mHtpGuqex/xhbzSlOMigIAfvQApYHHD6NNGMTIL8B
VbOOw+ITsvHOs/rvhcXXmvpN7tNqjqKKpKhwXCf6t6dpgP68uwhjxMitaRKixoZCIqK2MWGv9GV0
xHm4JzI7Q3cExqN7KDSosRXopwizPaMqMDDaBXTfXRsTzAd019ksjaB3U68WmN1zNkNY+dXlxxpc
87pts9+82gE1xp4Te/Y7w3cCd4o3hBM+wMcXE5KmQ8Nspcf5U0siQIITO9Pfpg58SwynxAjFtqpw
kpfuTXMW371t3uoTCp22uo+maVt7Bg/igbe60o0bLPI1ZX3hfNbJcAPiDG7aemfkyga8upmTG796
H+lOruPevA00HRhFj41wJ69jFr4OXb4ZHZBT1PuLBzLaGL7dEQIfGZCutRaLS/AAGlNyCC3c6aso
jo8LKVilBYxyGH7yE5vS5/YtXlI44Get9MmkCDcU7V5z2zHR92bzdu64jDDemPCtyBkmOlqLti66
KqwKzLbio+HMt0vHPA01+hZjOSWa69+EdX4h4PjM4Io5unNuTYAAvDhpiT/tmpDm3v2RkXsflJ9D
C8PXSo8zDIUh9e8XGQMSCkas9vg0SfhAWlmIJ4ZjJSKShgJgsfmuw5MAlORAKtNrwJxHj7Mzb+tj
TvtHm982CzJAdoCV5nVR26+zHb1rWLRAwICD9MgMFkQrlCTdTg11aBUGKxlmlMKISIxil7YWtEUO
8AIDHLONCc57lI87w9ExjIC81iGtjnZxwN7yngWEcBYBjLFphhpGt9ZOqS3rISJxGwsBzmxf1I9z
uUMEdEHFvAM99hAK/Zh795o2341jsK7ad1Ria0wdj2lprieRfujQCuA8nwuaaAG6Nxc87QRmSGvv
q6W6C7Tiw4a4SnLBepiYmFl5cULsvw+K4k5kzF/L9qbTBiQlD3FASn3InNkz9nW9K2P9EnnmXZyl
pPFGb5MT3PtFj+df3zi+tpJDfMuDhAjihjzaWcNUFwNUYtoe+WwmWmNtQ0AOeLvSB7+Jf0sr46cf
26Dk9O5xrHyU4RctookmcDWUT6Wxy0xCCIc3M/oyopdzUZSEU7dbAfGqzgjKBiTkPBTh5k4MP3jr
UwDQyKTZ/dJbLwG5spn7ja1rU9BuzEJwxqCO+xKhAS4jOq/VheY+aWn9yrvp4pZYgyfdXGMZCDBd
Nr/06l5viHQXt6HGI4+MlYnNriIsvgAHiGv8IXWTdYLX1IEFNNLr9WnPUaoAOtv6S7IRXfPU038r
+vSunnAL6T5CyH3XFefAP4vm1GJiCjIcW6jj5iqmMZCuoHOsja66gy/VpDRnSSRxDVxoiCXT4ScU
x0cXmkdLsuwmmkiFDs5QiLGdA8/p3ENUIfOzHhbz10Te+zQ0jzZURhyFuLzH1WhVZ83KTqEcrqHN
06Bae1opM7DIY6QTfVlq0rIGY0WSw8aPQbG7H1ZT7bwQiQ/mat8WKMjSbe/dtoAjBhuKPMfkhYDX
rEAf4ebbBsQiyWxRcEMP6lAbNVEG6SWZ9zq81MCr7nsrP5pAcVocNvXycwCDOxXN0aThCeiNioNr
0ADlmva1Ddgm0sjocCGU+vQO6G2zi1v7hNDGHUe5YwOLsWZOrRnLJvHwr0Qdpwdyv9HLWStbO7qF
/ijst4Thi8ZodByOehxuguC7rM++XEkCtlCzW7ve5wTcRZwMwenPKlZBiv4KN13XMZW0nV+96Rxb
rzxzeF7pzatBMDqDl1WW3hkjHXG0loSFRfMbIEZSp7ZmgDE11o/u9G3T/IrEsrUXOiyG9xb7FKN2
sG3K9rnnLRphGa66nKg7ncZK2T5aDN01lB0TLTbUprCCipdQn5/g9FF/4yHh0p3sYTmN2rRFQ8gz
RsswW1s6Mvg6idA/VjM6VFyk5OCk9d5oZKZLgWii3efaoTeGDxhGYiXcmtBnwrkDPbvTTfHLoV2v
m9WhmS0252wDRhS2W7jO/XNQ8hyZbnLqrfsqSn9NLUGoedkh5yncV7DTQL8ng0An2rflpwVKFupf
sbEEv0/vvo1++eKm/cmYHEyr6dMS044mhBuLVnIvXvMkB7j4uEDtEACsQadYmypuniwjvG8gtNCr
tD5LI+E4Dz2nsLmZlxb/u+4ezDJ57Meb3oAQb74Mzmc1FGfMR4h9wT24KXh92RSmrsH6YlQw+9/6
IuROoG+L3RlLbkujbU7LH+Zg7ILZ+Wg8Z5MQhMrtqh1Emj6EA+S25Owx0BR5emBcfR9ZFhPebFci
I8lN/564uMD7cMlWIA4T6Q6w2DOKupvYTPcOlz4N6vtQl9A5WhdL+ZJ6gFcB2FIG2T/rzvtJqsIJ
m1p8dtrhNIQzA5bIOwtYHVuqpoUmrb2dm9B4ZAC/NoJM/1hQ0CMJpWwbir5/SKwDoRO70U9JSzIg
3DdCZ21JjJ9dNjH3DMM18KqGOiAyEQ1uYNLoP1AGItCCYISBDViBy/8Dbe6uiq5oLmPnDawdY3Gu
HE7VUSTNuIURI/oJ64MgGfCp8aZlpS1kWlWk8D4DLOn3ZuZVxAfwrzAPxjuvm0+4OELM0Z2gIZ0V
7EX8Y2D7xMgXEyJa+deoJI+0kgF/1y9O5i8nLofNgORnV2P1fHZc7IX0NsH31aFAYWCYkrtC4BCu
l1XqnBvYkK9z4WcnHl5aikBXXwmp6Q5eU02bEd7QMbA7wtoH29k1VWdv1Zc0UPS3UddC05UvMNHL
ZYFY3MM4Lfmrm7CgtZJfpv7VlCPfcuR4rf7Vx5Q2a/macyvBEujlgje/FNt0rJkHk6iDuqhd06Mc
D8QDEZDyQXzHz1bn3YMul1L7qoyPZvuUOfljEi/A8A1tU8xI93p3PjA3GkPaOfNAwT/EW2PMfgGA
M+AfJkjGE6faO0NG0mg57MbWPpU4VwqP+OHBfPJI6FvhRWAUzFTrPUF1xmQrfhvbT1rHJ9K7niIP
QnfSs5JOxJa3/veckKyC4GFcoWvYW9ryRTbkWv7PwJuTVswmRqINsT9hbqhce0UooDEfGvReaLQa
3mx2iEYx7rIGVklBuLXX5ytvNu5aZ95grNphlWIcF4UvvtnuegFPv/EOeMwea+hqUBWX01DeBf0E
xA2pRKElIaqKELNVf5pF/lukw5VfnJ1Up0Vtu850gsS9EiOcTqmH79+tUGlGS4Tq1Xjw8ak2SXHj
rpDhRqdBEDXiOuGHG7mojhs0/1Ybb4oRjF7tLbdzmnyw5pyA0z6YObEI9PwjKdxFvsUaVTBUIP6m
QwcVW6y2ZRnd2+jl9XHAFNDSBa+cG6aYSPYYdfcjWGIk/QkchzengUs0MJNCSTf9InrSXOPsxgB5
J5zy7Gr1fel33Bblsu90c2NhLW0bgVq2cpt9tpAuy4h5QwnfkV3TlWWxa2bvq6A8gOvAmfPYRtkj
nKYb3crXWmq/prgt6hFpr+QdEajQ2OZmHu21YUcrV++erPo+cj8rXjSsrC+my7DcgxW23QMH3pei
IKcmscH5ptp+CmlIjAQdu1p8EAJ7XkdfK51JlenK5dWOaNLq9ZdoOi42xAVYPg++ROREM/utKQFs
oY1eOIkYWbGhEapzO8aoD+wgz7elWb2XbIRbtLj3GiA0P5Gw4S3t5WGVO1Q2AWEbK5BeYoFDOYcX
k7Cz1VRHL65drgmFPlkJZDVpit9Xr2amWadwIKG4gGHcCwjoxE2kwr/RHNaIGh3hDWqR+75+INsz
AetCNpQiInPIUHM9RzgLfYBsU1fCORtaFa8XeJr7zuhANBYgj6o8Ai+Afodkv/nAdEVwktygXX0s
OwLCjtB0iK2ex70novqUluAZpX51kWMKEsLflFM587RhFYQEtCs4cTgGp9mEt5cNTUAyJlZdJLEO
wVFt8FGjMzzmAOLPemaubSoqEv9klzc37fpm7EkjuAJusFuM61yrtJOJ9moTcXZdQZl+WhCz70Oj
qg913pyV3b4e3LPBBIUzG+Nv2k3mHjqfeRa9x77d18mO5tpwiIwZTM2CTmnwLJLDSvctt8vk3pcx
RVjp7j3T/0oj49yTV4mmm/p8wOp30XK2xTi1HkaDOqgfzOGghMtDNpj7piADQF7TXuwSONBVbjbb
3rIgI07LjDzaQnJBl3lVdYvYso49lB6MF58sFyVaV31Mr+0lenVZc2yAwmVqP4rWeyhmAgDwOzCZ
RPm4hPrXEhZP1Cb2Rl3KCnH2dqbTUjIFkONhcy4Fa9r4ouwoqhGqBAyuT/gANG3MaxgZXaam8qu9
1LklNULbBg4HRNh21xH2WPIw1M5kbh2LVD0a+ARip/7HOABLWpb2OEgN29CTWE3os3Q0pCYOzTIf
rpM1Hf71OoxmtPLDEpxiSCy9RFIMvnkgCLw56rAKUBn727LlJ3mo85Wno20QuyIK6C6oHH05nrMi
/9DE9WvuasfQ19ptrTUjw2zvRYmaVIMaoi8rrSDkXsl0fTpMK6qdvV+gvbMjcWCtZvwuf1+3C74E
xtsztNmruFnN5yFjf7lkKGH5gUgS83LqhyuRhpIr/FejUP3mJbAh3NL6dbalXlksEKjNYtiq95WI
QnsmvePG7mxuPKn593zGLhyv1EeCUo0EVgApgnHRHsfnA/sTM7Gr4EJ9SWRg7lg8VK7EGvOgSXkW
xpKaBW4iEgirQowABlncxvKZGWVJRf6yk711AbjwOm8fBtnjV5P+0tQPYxQ1u3g8Qm2M99P0S/Ku
NgYzh6s7RF/NcgmDHHFUnU05U60MxF8Ch1sKl2+LEP9Bs0bqZzlWIP/kQ+QtyC8EGC5ONQakOs26
eN34RAF7U3pykQxvmNtXkC70+yD3lBRWa+aMGMIN4JVOS9JjKotalwJlbN+VIqHtjdelXc4Jxu+r
RiGVAxqQJDjGnfZN2VyW5dFxyJ2RI1r1K6perWgqn68BviXXJzUJCKf6iU6EozQwY47GMmH1V1cs
NP1mP8b1Vgl41YxeddshDq5MeDA0clDoKgWBmtbMfgP9t+UQ4+tbZbNSEhIN8T62BNqDLmIY/L4c
0yqfTJTRftU0WvRKSawut/IUBAQMhflydDSM77mnO2go/Z0aSGs9a+CE2HTj2IBag0zMq3bQOPv1
QLF6sHKGHC+rYYeagV19Odry7QRxQcNLex789uqGKJoE+ABA3TWMRil1BI8kMJH7PLe1dZRb1KbS
meWHZMABF1xQ0NHoaVHyQxVwV5DXWiY+ckxESMqm9Ipxl5NFreQlyvYJLBzpRxEdB539swIau1av
2tnmix03rICyu04nelhLbYwSGXImBjtdzne08xulTFcT7YnDUm1zhI0qhiR9Za0M2tNrdT9EoCm4
AZG2DwYtHG1/new50H6jEIL8Wxu31UbNEtX4y4Fwsiny/ajhVMn3jRemh5jcUm4Y7tuGM8ZefQ5T
j6KmiZ/V4uD4sqzr6VM3GncdmMo5aj7bjjOxFdPTE+2d8vc0A5N9OWCrpvy8LGW3y+rwHI0zfjkc
PWtBKJ/6eDJ6dJh+0PVeN2FTgMv0RpJ8pH7crqjZJ4LZzZD2qY9yJUxDjXkKqed2Wz00FWsR4e3i
cWmwlGcs01eljZppARSNV9FBDYP8qf3sF6C1cgpX+v6z3tvPXuxKfimlsNSnpe4wr7R0wuwzI76W
xhVoyC1CLl6TQQlTd5SdUntTzOjndQAmpHj9YWlTTj6NndjrShKWMoJcgItBBy4ZG8JPYY9nkbdk
Kgm4wnavbvimZt9fojv16gFZORt7SAcQvA4D5oEOskiGz7C0PsbQ0dZZ6hO4iVowSebHxhpzLkP5
0zAXgOrVh0HTKvKb91ImscUEfja2kRDXahIvn0cH3arDVRtWG02vqmONcO1qIKgJZ6I7u1PPt3rA
dCqoo6DkVPcQEZvDSpYzQ0a8WUPt14fiBggQ0wZh/daHTkrLOWc4UJH4dd2qO8xCaxwM0HLkGF0a
kNQyoW7zRFBzBdhmdc+4VcqzCL3Fpncrfd0BOmC7det1XN8EORKhzowo4uSm5Ex3ljNslUlyyBys
TkibV6Zrezuvrqq1WvJAc1so0xxsbdzC6G+XQ92A+4usaMfAIN3MQw2IEK+N1CHsmSJ+VLKQTz1c
qdJENQ3G9+i+1ENDi6Gxf1la53In9L81XryDzCl2Fk/0ykLlSVeZsWJEyuvKmMnZsHxRbuzIQQVo
hjvMtrQdS1I6Rtire4h7jE7kL6Ief/UQ6gQgTylMBzlu1eY9w+wDFKryanDJB2sh+sDWmV6Q3yHF
jUnMLa6AY5O0+AXmj7xf9k1Hpql6bk3iqmGi7FJpktVJfAg8Hjeu5081oFNDYLVcqCVPfS4Cl8fW
bOqT+vzzNPzUDGFfi1+lvTIddLbio3BG7aiqxq5D6CZwg6HMcgGjoIFTY1m5GTq2OFZITVBgxF+O
Y6OKIuJbX4KXXqooa1rfCinbgnJVwr8kiLAYFbTwMDip5V9tSHrqHKrQP6mHJBI2Ogl8VFxtnOqe
EYDWY2YDsYpFU+7fqYM/TyPgXTzGZfzWa2SSWEg61TKSpja7V6QR1MWoWb7d6yJlIhsZZ71eDRoP
u1sSGzHmFDUh+uiVukrq5lQqpqxoyZegK3PqCXGX1blS7crMvdjuv9U2o1adBOqWjnLjuvsg0CKG
Lk4XtEcZUkv5OXvGr4SEMDACq2LxnV2ycM6V+prYjN8LVlG1q6lPUEkZYLX9LEJajmrvhQbHIu/c
UqU//tdm3AUg99uY1DqZTuU2I2wlzDumlJI56W94FNdugdF+6X1a8dKrLSWVdmwB7hIFp3zkjW1B
kJVVWjdyjXTJztnVklZsJXyv3BM0dA2rIkxOKe2HwMk+Bkx3+5znuDbm4qCuVVINEv4VHNWDPtBD
Y91E5ItrryCVzGIsDkpmpcQeSt3YTJzbp5CQGCUt6cqhX49z/6L+pjSIWUn3zWnsOyOyg1MqbfVk
Kfl7PcE/GM7xzqhG9wCgYOOZwAoT8Tjj7FdLmy31qMpdqHaXzO5o9N6l0rGtpG8e8QUrtMCfbgJP
VHdzlHZYbSKwc2OUrSeu+k7tzkvT0ynWpzVY83XnstZYuQCHJq2YyNpb6n/tqJ4wtJzVVvzqK+RL
YRC/mlpyNIaE7lpGomZhgtJWd4bSyLkGy1Bk+qxT8gI7GRNL3R3vkzbaKpez1N0sA9UOHJ3HNo1e
rJLAw5QWjZS+mDDmKAmCvYaJYx3PwV0tVeJSEqfKBQ8FxIIwfSK8LR6yF37T4GRbztG2p+d2STrK
Ad6mE7RvM6du0UubEYr1XGjoV8HriFrshwaZs1b+Mjuze3DHQDrUWCVDD1194REiQ/avb+CQGAUh
787wWcinVLkk1AVxh+BCs4Y+U/q+jP14EAOygEoeNVDzkj6ScPtJ+a7y7KkbTWEelALFF3j/clcm
Zk9Z8BEuuFGaZQ9og9lW038pnWcfSf9sgLLd1AuY+aZ+77h0TwGsMyoATQvIjgxf7tUSGnNblZd0
1mOiQZ1NKxVS8lc2uwqnztBdTYEdfM5dWLuApT1n7wYd3F6uN0ys16F1DmpPkw+Jki2qKqkIn2FM
s4YZjQbc4Dd1ZyhFn7oIqtDu5KlNPWlzaT96AWn26kXklkBXj87078okYUffTlW+q80imOnCz1nK
YKM2DuxQwVYtao3sdC4eBQpJvsi9YBL5zql2uydyVfeJ4dlKwdQQKkoB2X+DLkSmZUsJKJGF4wgT
Mg/gUDEI4BFGNCw1M9cVTDq0PYDnJSy4s6aLS93PxU6pNYeGsbiQFyvnYl0L+3Hy6ByQMR8n8706
B/gpMUFjXZBSIZ9AtYYnbh5v6+5a9rVxf6O1QYt9AUsmXJMLB7yLk+S3sCb5taTUxBLJa2AzknIc
6a+HXIcAEcPjaDgPSKjey7S70Ae4atYYN77Xgb0n35EjpF5u1OrQ9c1P9cmJHHTnZBxMo3Z5TqnF
lCRU2q/8pbQwP5hfqq5Sy46qI5LO8Tfk9tyWLYOHmQG5VFEpbe4yt+A0Rvzy0lCqzCU2bmC0RqBH
5YOsVNjdIA24en1W51p1w6sNrCjDey+siPXRX2N/rNbLq/qmcZE2ebIIYFxZ1wVhRG4bdMX2pZ40
sWrk/QNGisratfepme+DwURuliCngV/2Ngbet9o1sKRpKxK1yKXXJISQD14J1QM9vw/84relwAgQ
d51/zxgkREaohNx6HhInvtzETvfILQ8XWftupBdc5/CoPsc5dfBP4Ekc5jOVCgFqsr0RDC4VNbJz
de3icdeX/YMr5ch9r2FXJBlYZmKrG0OpdY0mOJEzyc02vy8hATYhHtNDb0YPhTxtiQwWW5KlZ/Wr
jpr3bGbJqxPBbNYrpmfqZ5VJpp9624G/JT2jU8vLqE966PTvRvM5OtOzVku/+s+1H1K5Ju7KKQ+2
XAY1TUs22mC9k+2rjXp9UismqFTMz/E+AUK+Cywajn2JXEL5mC0WTrlUqA9L/p9EngUmebCv8nU8
MvMCTf2UT8tyXS50gXuCWcfVtqt2u37OSvoQ6TcNyRvUPMVRh7J73flkKTn3ECwCvWL4QWKenFap
3zbUNHrimByQ9rP2BpNZrJGeXPTcMi6pSHCg2Fz/kC3bRjPhsV4G5QRZcniCR401JyuSbWcPRFgN
1XM4VPUZLN2jt+j976ZiTpScW/p2VcZqEEOpqdZxddOr95cQpkqZyAHFSy16UVH7HhALSfLTvV1Y
xCV31le4pB91FhiP8bgPJ3+4nqJsp3yYluSUeQ7SckkGIksi45iH8TFtrJaNFZ4bkVU7B+EUY/nA
XMN5jbcgz7pdtKyWqPtYOjiLgbNUTLk7+JmIO6eQwYZXPSoOAUcFaI0ZzVX1YTkachmjJQpVLrFK
ddonnEkH37tLLfdG7bc4Fzn2K1MGdvDRygBnms9kvL1ErfiOdPuslnF1ZnbnGNF8jLRALR+lC57d
jZZzlrB6px6/BZbckGmidt+Q8IrQoXqwLT6QrNCZB1Tsk45FnctpaKqZsbPzEomI5BraN3uMue0K
rK5u9RoVhr3NjXgfDbxy2NPyyZlrqnrM9YaT59Pat9FwTNTlB83MMWgM7WPSuU+0qbg0nFezoA/u
Oin5qtPq4JsDLmcGVEQpt8eE1tjCXtwWQb4xM+RJIsUOWRBRvOlTfx2AuafXHPV7A8LVzgXytHGg
MNnoCljY+mzX5CzCIyNT0xsqvCI0+YTr5Fvhtvck+wY7Bsc/iOJxd62g01/A0ffYBfIx+RkEwbjB
jP3h2s3BLkR+GtDA9IQJbVMtLXZ9Q76EfubIxXLnJcGGSekdiUUvoxal+0gmFOX5Wm+SehWFXbhP
TB4vzbH7jQFyf1PP6yXpRwQBbrMKsPTMdV+fa6RiTpGeREMPOOsHZtaYoHotDWnuIrk2vfDszQmk
D5Adj17ouMdkab7GUeKPbfglI8jDKPRW6dxCMOq1re162yWeGGKZhG8K7kQCwXGydaA9BFyTNQ2p
eEmry1BKhlVa3be5X617UXlbAmf6USfiyCwJ1QrAXFb2Ax6TnIM/3aWp6MS644CxMWaWyWi69aIp
OhDi3NT5Zl60k1NyVw+R+cTzELbf8K5/RQ1PyWBMFoBL657gvfclIKdzIE+MMTN/VHRgSE5iFRZa
uSui8Z4OEw3r3vxe4Isf0mrZmNpUHwNX3+Wtgc4OparTuz3DaD7aNsdKy5Up8BCPUDtC0R8nBK15
VCXst/a9Y3lPrU2KYFCROr0wH++G8Q2+5KWwaQ4JFxV/K7T3igDAQ0mawbbBlxhBjfzN8+sffthW
u8aFkQ/yh3oBhbSQaeJ10mdwZgVpEIylmLrRcjDRnYxl9OLPIK48lCG0mMV9WiRQ3c0IgW8wU1nC
vXE1Zw3jGw6APM8xfvoRuuEDI3HUgDN+mKLNn7CufeI63WQ+8IMmbc6NF8VbH1UyDp4xIwE6e62n
fuC8kEyroDtHOchtu/cZN9vhOoOKeaOibBLO2VszsdJD1Mjvq2NTzkj2STJ0O745R/aq4d/w8ebB
2PzgsGHvl7551eizLiOQlqZ8txjp7NDp7ZDd0ejyn8zwkwib4lIlJvJBD3by2Pqvvfjh1+anPfnm
Lgrjn7E+iZsYg52Q2XKvKI2Xc4A5ssU6BI6L1pbplpvO4+yNPh6RAQeXlHE7aqNjRPYi9Drh7ws3
IrFHHADq4DtwiZ6tDaFvUJf5wFPm195o3G2H3rEAznS0qgRUDA7nsSFgYK6N4cYADTHiSUoTY+Ul
EUJ8n8wst7LeJ3o454JweYbNjEgA9s3rNkh++YTJHK28g04JRrhfCOSMqaIQhHDkGMsfeSXCtahp
4+kpg+Wo/E7dicytvD/SG0tImiJHbSBnA/UmBktNrm2cNuF3eAXoNrRa8lRQ5gVqRjIFkQvql9L0
TOSc9pYuhti2dv8aTKQUtw5oJUzlW2hOwcWjR0RabH0c3eqFVtzetJDeEkU+rfNAAGIVsIzJyGlv
Enr0GrD+k+PmHZowJvc63Y5T4xVYaLgLWdzQWKTnNtZh5XIv73J/QMVjcyEqPyRQTsvxhsqTkVtb
V2PA/4g/uf8qb3/kX+3/+RMsUoEQf5XV3JBn3P13GJT/P47ln14SmOLvb2zzo/vxp79sFe3xof9q
5scvEkW6/8dhlF/53/3H35mRnF2//vM/fpV90clXC+Oy+CNO0scy9L//+PK/f5u8Bv/5H/uvJv9R
zH/9hit/0rD/hQcKyiT5r57nG9j5rvhJ+1+eAwvfd1wTSxJCdX5GQX9NMib5HkDafL2BjcH2bAxd
v+MnLfdfwmUrcE3bBL/gCPt/hJ+UZsI/yvcNxI+eAcMBrAE/RwE6/sA1WMgUqMxuidc9QQk+3aRo
N3DTwqPoh027eL4HkAX8Ww9VdvHpCtJxwD4ok0dCQz+ahFzXiWhjhkXOjVkH8cEykuhiaERf6n4l
tuqvrmTa9834qeJilhp9fDdS9muL+Q+es7+RJ/mFXB2ep27btuOY1l+cEixlaaKFEZLmyv2hyWx6
X/4BmpUVon/3BALfBWX8eUbCuvG7YLgQZDRi2k3JX8MIvfWy+BAjY0+gtTwzK53vwOJcuojnfc4C
a1+Rg7TpFiT7pDB4FzNsvItj6d6l/pVXB3a2EoVuON7kcVmvA5FTcxXL/R/ur/vrB/S/ip5skLjo
WnCmf/XmGOjnhImtTVgG26D7F5NLCavUGpqy5LQ82uca8hRA7TL/bKBbA0xn8oSaGadZq50JIrf2
do0LnAgM86UP3OauG7KLKbnNnSwDKlK1YjR2TyGjrsRe7rxKGIdehttwwG42DqNNOP8Y/o+ZpNva
yBzXNWmdPShyJtt69BPBeWFBGA/CuyG3NWS/gX32Z5Ie61L/qobQ+CCxECwvcjqUUKTMOUVx294m
rmOiYvVL1ORacuhdc9piSh0IJ0UnNoJpJOkV70FvOecpQMFvZ2H43g6Os8vaxNipv04FA8MqyOzb
iJ7v2SOTa0UWCgOhSgP657z1jJHQJ3aBeeRxvNXmeEE+lmnrYLbSCzSj3/+IjfYf7Lx/47vKD4o5
vUmx5eKhUv6ZPzxgndVWbeUkJZU1W3Bj6ilQOZBvRHtkBwSBep+54Qrs303juNkWTeJy1jUSuNI4
MQ/RPP0ghYWJhyjL2xozyo5zsv6oB7V5Q9foRku0lmKPeyBm3rkOMwRghcyjnD1s8V7c/l/Czmw5
UiTttk+EGTjOdBsQoyJSs0LSDaaUlEzOPPP0Z5F9cbrzL6u86LLssqpSiADnG/Ze2yB81QQIqdBf
/vs9KP60d/KrcV9L4Ukbj4z92z/2X78ae5lxGTDWo5sym4M0I0bdk52jx3HCfVwb1o0zNQ5zNWIt
WdnMK1cdwYERk0Sjtat6mlhZX0qEJfTfzCAFD4vtitff6VX6aJnnSbTq7GnzX5w9xj98dEcYLrpx
vhq8gH/gXAa9VHU9k6FReTl72ck+DjJVL/9ZuY7uTdVBv/QsnBLujPjdohZHqJP5f7mCf9q6uIIO
BzwbHKljNHJ4A/w3VQb2+NT1+tokrBMwwrHZeM6quzFG+ZzCXTqHlPDneP3TrBcQuIrqGid4oVBo
P3oWuoXBO5WuhIC+/ol8VrAd659oN+heBlpjthDNGcXuWsPw/fTtuOxzXoJ/+1X+6YpK29aN1Sro
mb95Qf91M7A0c5iQG0jVtGredqvgpDMfWpUYp9//p18f6t9/WghiODCTmXHDcI/8/78sC2fGnHot
5PzEZdNFtJhqSJQZm5tCVu6G/L6/nKP/dCPwxPPeMxzJ57b+uBGqvjPdmamXT/hQUGgRybGWkQXA
xLJtNBg6Ivr0K28M75iHGgM0+UvXsr+8s4w/PXTcBlQHkH2IzXWk/PMwn5iY2Ix1c5+wSmu31NGn
5RL7KgrCKjnnSXuKWJu2CVttvFN3TlwPf/n6jD9Nk4Yu1+ARQY3CKSX/zwNBljYiIQYAmVIkHhid
SQGqygsmKqQYOraAsv1pp8iPZw/pWMKibTDH+/+Y8pPqcSri6UIpS2EdDTc6iKZ5k3t9dvn3J+Yf
LpWELe3olsNO1LJ/A4P+6zYj2V64opqwaWm05oZmYnIyxHIS7XqP9PWZFCkvkF0vz3FOhJsRn/79
E/y+Ev9bMXGf8KMtS+qUaH8e6I5mwEYUxHcuzcGQUfI4xYghpP6Sqax+s9OCzAw0dlBr22dEHWJr
z5pgOdLjcCOaiykBzh4XKHW4pnd1LmQE2GgsijAhbD1OWYwAVrthUvygtzRH0gEnJKy221nWzkae
9oqjnpyvmXb39ws9H2YWYFl5FRmbXd1e5A/RONqGUUK2/X0MTzag33+/DL9dtP97GQAOUGYJg7vX
xWn7v0dX5sLX6MK5BFB4imtnwcbgjfqPuHX0H6bTXRjhDUerV6d+aFtEcvqT0RTms2HMN4siH9QZ
cKuInJz639niiFhPBH47R7YkOlYHFDj//oGpmP8odFe4FW9hnWLXkX9+3mWGcDfxevxPwdTVerK3
RxGdGxOkipt6r2Nn41XMyh+qGX79+89ePbB/XitOGGpAznlprtX8fx/zdh7KNJU9+J51xQh2R0tw
iWCxb80+f+Ij8zDp2fi3Z/offmWDwoNseIMbFR77//7YLjQmysto/bEaXKePgiHSLqoSZ50v9xsQ
k/oZi2odyNljhGXOzMzt9CZROpYZSDlm3uanzEoIl8J7s/Yjj+3NoJrmL2/jfygkHINHWtJN8DaW
1h/QsY4teDdhpfJjR+g/R/YIUdxsatHbz6kZ57vSiuGEoqpLNfbeo6m3fqMxPRnqFGNKQ8CcyC3U
QMnys7Lr7DL1TX7bZ622acOQ1dWCqwBd1V+u7z98q45AR+rwAnH/71FUG+voKkTGYOa62kWEqUOC
Vpe2q9EwC6Qxixrdv9Vc/6disHWqfY+ai+Na8Mf//U6Z+SzpwiWEdmZwWBtvfd13p0xM997K5XUh
H+VOyXordMHcR1hmk/wUuuz/CTvA6uKqO8IPH+c2+ullLRuwLg5AQr6aGeuwrtb2fYiKMEV7QhIP
vBTL+stzaHPT//k42MLQPZOi0ZKcHs4fj0PK19N5DQO8VFI3zq68b0DC7t1E2/ULk0zNjUM/jIku
MhPBQgN1DXEsDwijpoi9DnTKoJPQaTGpSmtBr6cxeV1CyDFDFbvMa6HixBZyZ4OtQFKou6ozU99C
sg0xbyh2RtTcLwttrDV4O7M0vAt19XEwCrVrpfZtsSjBlrLVEAn6S8nKyOseUKO6D6vknrOQ/B7X
GoLiWKYaEfGJdWzDuN90s8C2odjrLsMLSrZtzXIFgzfICxv6+p4Xx4bF/Y81PvjG6F8HfH7boZQY
AFggBKRAsqEwYYiuODRFmlzrjc9FI8XGrOLvlqQXsrgA+1JzB3rk1NtO638hn5F7Jy1uIfPJFted
5yFXqHAc189u2LaP97RycAlHxrQ89WydWmUHGPCQxi045wS7B5fOnLHaR6RPGNR46wWDbuM1Dxk7
yhFxS8GiqB3tV5Eobdt23H2pwzYhXalROayMaLqRi3EHaLR6LHx1GU3w6gTOOLhqTCRIor2a+hD5
PWClbdZou3jKWegld+zOhJ8YZUnsN3NETWrJvsVUBUZ48tP+HvpFj5dasjZs2C+HhYG8WuigelMG
plFVgf7zkDc73bDVvOma5vNPGLOsa3K0H1qRjny1nLLORzObhAcqgTDKKlBrLSc3BsyjJsvctafF
y9aNqvZjUhlmGjJSbdMN1xAbsSWD7jMbp3PYlWwNDDVf3NJAeoLxphBJoDGgJJMGzSb77d6OiZ5g
2NzlaKf6FLNhV3x0IYXbrC1hUBFVPYkwPrZTctsjP9247JgDakKGLZQ17JVa91T1x4WVGFBhopKX
OL5J4J4gv3nNEKwjVvW+epvMw6nqcETkVbbn/u9ZTxTrMuCEqevUh1hqYs/89pT7kM8eTgBk1/2N
20FKGLP5HniwcYk8/gNdMZF7b6FPGuqfcQVec8JEvOjftjUXQSKwpqgsznbMePs1jvxaRwUawB6+
A7t9djTcBaRx+FkewPFlU0QA485acBHgJ1ib1fZgJYnPAt5GlEIrzyj2M0q59tBF6o1Qim2Zi2oh
1b1sh+RHOyUWtpA+arbr5HqTqB7hJogbP5qKz3yu0bKl3aYycrG3evKhBE+5oC/ZaWhYNhARlj2K
WgmsDmN73aCexnQ5HpL+fmySm7blPPFmI9/2W6tlMl23HRY6Y9lXTvbY54tOaG5uBuqYC8ZUbNzs
fT/lxyabIKxDXz4kk40SAJFooGIzQdPCXmHoh9JvZQk/YfzKHWbVPRzHGCgmzf9mXpztkHGnTSJ+
UX3obhy7bALqvPzEYY+XCUg1MwC0W+nYElVPmkhjG9Fm9vRHswDU7aaa4S8GQsA8JnJby8enWH6G
nVdvGvuLWaHhg79+IsQbOadFykOWI3VzM/ZYyZprp/hmgDY+Zhww+zRz9KO7vOm4J3dmWvyE9Qtc
XUZby5NTkLMrShv2Hewf2XcMYMsLEoczlD12giWzbbDshvMRwwJpilq9wwmJcto0AUiuAZZCphWe
prpGyRfGQWh0Xx4TiCrHwNWytNvYxV3jZSfWtU+iPCZx9JbDjUYoQ6JkhC7ILXCANxpDdq/CdiIV
SSVOC0AfklzSzC32S/USIvhK48p8bUz+oHHjMgEn0hZ+e1l2n916UpQ8nkvUHZHfYhefxiygCiGQ
fq4+5ipFnlmN/Vl29rvV9vkuHpf3OP4VpxnmtAzHY93aEC7zIbmbW+0ub0Z3U+t1gTEbJYQzaW8s
mQ5uWck7u+pJwlO8QJB/zucmRq4oWE7T3ONrsmAJguN6aA2YbAVhHejOXrt0dm75fjkHwZmRWTNs
HCt71cfCAL3xhuvAvq9UqQKT2E2S0bEyr1iD3oUFNw76dREztnMDHagccEJb7KiVesAcH+7TmHnL
omWPOuIgArjUe86KGdf18FTHt/ET1eh37rjt/dRa5y6EBWFhXnMGrGiiZ2leNqRTolSMNwSewSss
GpSozIDoKFDUK7bUgb0QgxlN+MPcTixBK9V1WBeO0z639DyQSh7H2GkxVINX/S1sJb4RCw+4hsbK
HqdS2b5TJ8MGKDIg8D76jM2GffKA4bN03i0NKUKMftuyz0hREWeL1d/OZnMbpbe6VSDZzQRTQfUl
vcq8Z77HUFGzg3lOPqr11mDVzyoKA5HV69ZbHEFCMEVCcGBPRETa7Ewr+sGr8tiEGAY6GfnWGL3G
RpMGCmLeFn3prSWLS26P1hlE0gftihXgxm+CehpPqmntc2tB6eqj/KFFUVMLPldToToTzbnKtStu
yCeabWCRYcI/5uzgpAVw8uUBmN2BfHLki0TEQr8GJWJObH8Sat5ykIeiqpIjE8ML0t58ZztIQDLN
JtUwLLFeM0NdyNs1I/2zaHIHmXvCaJF4uRz4O6rw9NrNxBA0Ln+fs+KD0M9b6D1ouId2H+PlXZri
o5DzcOxKDehovWBjxm5ZdUFaVNusbcdtaPTNLs8NVl5LAnhAd3bA+9vbKC5jbvNZ7GUN0kHa4nPu
QWMQcSfQexHOLhgV8yCLZysHjCN5lM6JwnvlrPeoDqqh7MsPof1S3eD6ObCTjZoHWAMajvypUS2z
X/eBAvWyGCHvVZSVkArQ8q+fUvVWfq9hsjfNc5UI8403ntoWQ0oZUWMDJWUG/TRNDKUgvPpc2xBx
GG+Y9G0rczxFCnMB3Ydz8zSmefGzGcrHgm4GvTgRVET9rfkgMDyiU1mp18KEDJ7psBPLfRTtKEei
xTygOj1aIv1OpDggC/mI2ucJru+OTLuZFXVADqcBRUZuiTlwfYtTeyMsgG1h0MUN0rmMLKCaMfE2
jjjm9ewGkofuD2nJcTf5VoRzFdQZOVlrUK7dHeqJOxgLcnwn6uypYFu9rQ1sToU17juQXwiJpluo
pXjZDDEfRCMbqt7oszNxJplpfgCcfVsovdnMbnimTntPR5KW7La6mNH4NjS9wWxJHSOUtMFQUpsi
TcDQzHfaduNOT2zqzi4AbXrt5XwYKxa1xtT96uXyEw8soZ1Um9YIQnb8CPMs20/ZSPKrJCamJf6l
N8e7QtPkmcBRLHfOrVfrOU9a/Nj0+gGdrG+nehjkODI2mGPMK13ik5g1lNSTeVOZpGzPOgDfZZs6
6i33YqqrwlyTENKLOYl9rjv9xUE1ba2PhBLGDw7TYp8lIPkrKxL0Rd3d0JMa3jY2kamR+5C5UKoS
UR8L6g4h9DvkGW7QW6RcsFy90auFOglnJ4X2WOFQJc0KHiWx6YZgVDGDLA/m8i53W++YCpPeSSIf
diTVZ7nqI80gn83uUZsweSdae4iUJVitEf9iptpbhk3rtjQOdg+eIRqIYbMb5AYZhwnsogziUP6r
p1+fVM7TAbilBj2rhiBGxrShhS4fDWzlZYeq4Y6hr8BrqkXwHLrdyP8mvckDR1ueRil/ToZ2a+Jc
tI3mpu76Y0gqE4v0nPqOY95ou19R7dt6+t1yWuvtjyID4tFQD4pe7pHKbkqhnzNjPNCV3EkXC2T9
ZKVRvLExIao22RckoWFbvBlz452Z2FqhfcDSAMP9Yg7OPQCErTEU+D0Y5/RdRQVvag9zEl9Mm22G
jiV2tsm9Lw1cJhZCAa8glERm2TEs7HsqneS+pq7q9cI4tWF3pSnJhjLbabRScIfQfU+YXAfTW1ZA
4qnA6KvZWHsp6Alhj9t31DyrIn92dggLfEbhT6N1UpYytybueAjDqfbUFrAqWou7KnTFZg6xuK+f
tCyX6AiR9kDyfTD2me67wHyCOSyvSRPubGJtYhz7BVTPIrlTUhjwyCvknvpXXJr3ZWtEUG1dkrqM
JToUhhH0TOx4R7+xbCV0oC/DzWDFz+MQCDvBEBdVYdATLutr8lvPrJ86odGbWA/JFkrNyS81RCJe
caHzKdCAePW6+77PrYTg12TYLnA4kNlfyc595skgxNTW3xLH/Sl7K8iEeJVc2ZxKLM41kF5h+mxH
4Y9RAy2iJ3ctpT/z7/IQF3Lc2zOWtCu95dzU78gG35Kquu+IUN30TRMQw44FGYVdQGOUHLM834CI
fkGRccUVfakrB7mzgDQkayvaSvPkNLVxmUMHoog0jgYhLWbVZ5BJ6IkLA8e9IW6xifPyU+CAbezy
+6XO1nh2AsJzBDoUCvpJEyGZ24bBtEJ7IVygsggZBy/dD/pTWEg4BVi77IjQJV3Ev4oknAEiLy+z
8AakPCnOae+hQtg6GxE+M9i2hE25J965O3AiAs9DRoeuRXZQUPTZZN1gcQFXWqmPutXejCVMtzk6
xFQjccHk3uGcC0t5zbz409G4rryvf8x4iwT1yEr9ovUIaQU0dG9qIrG319Dyz16yz81HGK4t7C37
0czSY58TKGvHerTpibn3nSiZfF3hAygWCp281Y/gsh7mtvtIBuLTN/Ywlr4Mw+hYldO7SA3GQCmC
tLiErNxo56wpgkWL3zUtrw8xyPItUl6Nhq9DZNcSeCLthzpHZa0o9ZHwEUu5pevk4mXoRCLkPdCn
qgg/M1REf4HJ76sieXAzBkqRcB5ndsoHO2H7MDtgjgCHZb7FIZOvhGmY+vEVpn68z2sV7dZRzNYO
i4aN7XJB+A2EHB1jwKmp0ylZC//9jdknLunmeR7EaApBCA/3mS1Q82eZ448FHltIN7yL3CXbQFYF
E1GEHEXhOjPXhjuJpdyCDjflCdqkY+LI9mQOUCjaYeuYvB5jzxXwYYZjO8iTxniZfXHyXovuO2yo
lmSo3/aj5DaNr81E0AYVf7VhQ1JtPBkWgaWcb2DEW0gyTHX3VSgIaWCq0bu4pzwzAYeFv73z4FW4
o1NuJkU6STmc4pJIsroj32zug8yCVi5tQ93o+OXBXnAbwVIFY56a4aFfyl8Ki90ptkEourQLcxs7
2ymWbzJlC7wYXGcVvtSM4H2n500zZiXYGnWRBjeKHckioIY7dDqwo35Q/c6FbX4K53bn5KN3NPvx
kvXt5zSafkpGDF2EMXLdyfgmnvpOhtMm0hxoM3w5m0QT1yQb9T1MdzPoR0LT7S+3qdWmJvZi12Ym
irch7Y5Nru1mIprOrBRftQmmhS6TKnCt6MGtpftUo1kPLZZqeQMrlbO1SIj/DtME0V9bBN7g8HKb
VgxwI5JNph3Rak43RTde4hzvuOaCvbKYsoyNS4M6nFWS7gapPbQFKEBO9pNadbVqbTu95ouYQdvv
nfAdpd4ejXNLv2t/FS2ahbHg1+rT6L5Ooxc1YZXV5XqYTbyocifTt+3Uv2thz0FkHGd73i8TwJQk
fImX7tJDg3IhG7DL+klNgxmmyl6qoiYIW/Ht9HyFZnx1DTaTsVWfx3cWyrS/VlHuY63EKYzWMLYN
uCLQH/yJQ8rxygIboXtEYfyTmcEx6lbCNSxsYKUzL1GN5K66AfjU1G7omxYXBJPgLrHYEKjepd7j
UJwF4KKwZEyO5oFGr+pzqlPkNCoD8ZlvgYEMZ6sqjnO99g4NI1JSm0ETaQ6K8gU8m9XihsADnC2t
2NX0HJ7u7AuDAyueKm0bS5w1Zbi4ZNuBI2L6pywtP+iz2WyqFcoQAnpbIu59Em0Q/vbTRje1rVMY
j8ozIlyidsH2tG9QrVHwTcPyMjrxr86WV+Yj+84S754Ye6wvdofbm8dnMDSf5SjwrCT/UtGwd20G
d844j8jk44LpI+NQEaPfkt+cqTWjRL401DridpV5qxnbvWkJWp76pR/L+wJ/AAS6jecBScqXXlI4
Wg8i4TcB9HIkumpfx/IhKcJvkMxAVlRBYrhAzq/1rh+L7oQdl0InosrBwoC/GDldk0/oShonAu/D
tGv9Pmq5CvUceztN/cNokCDkGfWTCZf1RKsHvHlW26ay1ml6F/qz7G+GpEgDRtgZ1lWTEUSi3drT
JREOQySFsDkNyZjpAcymnQbki+QFYjkcj1uNG7Mb22OpMZ4c27zbNIx5NO8ByWxQz+WD5joVeWxv
TRHH56jAPtbVezHlIQcEtpLFgDqXaVcvu9r1U4+zeVCLvHcM7LVM+pfSKo/5OF0R+BR+2MzQ82st
aCbzmJiKvxM1r/SUKeEzMWkfdfNcY15KxphqPe4uS6j9NIm02DRjul06ffSRjDebtA1h7EVOsyug
figHeXIbH5iJQ08xu+eabqyyxhZcwZBzLAw7Ilg58KASVqLGnD1cPenpJ9wvXhSVQeUw+Ut7mIXg
VDeOF+6Vjh1WSPQMbpheWMeQORLzTClH/Oiq7mo28RegYPyKpkbeXQ12bWWZWtOYnM2556rEP8CL
PJYhIDEPfVO6PJtWecEjxtcf4oHGgFX7UQmcehyNndvKH61jTFszD9EAj3A1LQfFQmlXn8U8xwcE
3WStWyhL0LdvZrz0dRZYeg2KHQ7cuZ8o9XTmugX+PUZ1LAuKIdkRb9Eije/PtnibZK37s7HAZ+UL
Quq/3HaYi5jQgwmlViBfvWVnU2J76AlOq4a1YKoLb6O81X5VD6/6JVQhL14443RlTAV0j1ulmnqf
WuZGa7JbYAmRH48cRDTlLPg9fYPMWN/Qlj4QR712CWrL6ULrnRcaSyR2o1nLY06lsIljNW2UHJ6Z
ZSEXbyxofLoBgnXJP7WYH1UXHbQK1m+lqFa4siJJIZO6r93yKFInzYzXuX/dsVs9imm+JfPT85Of
c758lXwDfm3MMxAlJrWJTLwNxPijIJamHJcnp0TGGw/dUYZ40dXAXSGwngaLSGnh6Au6Lkzx5H0I
xPPMBI2Qxym9YYxJjVTwAq7IPtPmgm2Eybx1qoYHwlt2+mhApckmdzuXiOoZjzesoEYeWTKGMsU0
0RkXtU/tLvY1Nu4IcNoLY4sS/sb4U/PaaE9Q7MkU3FOzI2t/KqWGY9v9orHitJbmpVGptk+96Ys1
df44R9CSYt5VxHnxCpAcTU1miRebqe8gfHKVOz/KwmnLNNc9zkb10Ncd/4xSp8azH63O+eQlwiRh
iOcbR0Rf3tg8DwQ6HRMBFZeVCrM02KzVN3lxjCXLq3Spi+PwpW3SL2LS3s0Zwq8WhuXObm9mqNj7
iF+DC4nqSXbWsotd5DC850gjcmm9q4LBH+kFGLoMBl0w5XyMMyl0/AAXdrYrkSJbg8xvjCUGHTrB
1vD6j6KmSxDRZbK547Do+GFSyidzBpTozPmP3kAG5BKbOMoHm17Ex4aQDd3Tkg4Y6zPvxKmGwzr+
FY3xg6rXHXpBG+iGwmDj0X43mnHBIlPvRs0kdbk71Yt+rgq+ICVqRPzIoMJ4+VLzD3itNXd6z6sv
R1we6fk2sqsrDxL1gPqO1oZtEjV1QcSLL0Z2GBjuqsnZKasiTM1hZdFgDwiMRj53hJvTc3Ei8aru
hvBSeMX30qYgGXv7a2YaEVbpOgw1L0uf3VUm1EsTr3ixuOhpUoaODa5IkFfWuZqmHTBk7yyHAlpm
zUcvpuvQ1SwQO2CsWD/omHhUfLNvd/pADvLcfSmtesnD6gCKLHoCGnAyb3VxnLwvp674PcInRjuP
LPxBPo/GQ9jL1z7kZK64BkwbTzP3rcX3lc4AeNMCgtw8rpjgd8cpScgwoEKO8PSGYespi08+fRQs
io1G901P05mudntQbZ9y7uiHmd1XrnzphPVDhIt9YpFxBAu4IFxH6Jilh8lJozMYEDwea6naLFxk
u+PAyCF7xOMv1+SQKjUDE9rYPYDpVFoBCjcdrh3Zo4GNMAaCzlPs9jwc/NUvjM4NFjDUm9GlZQKq
5ycLp2I+ZVnA2eIFrEobv8yblSRMFpXNqNONbz27hloGaJqtBBxdiYNDt1oZ1Kn7WNkNgxZvhPze
YDwzlCIXA+TVEDt6MEbmgz534gy7gthB3pf1WOhbK2+v4V608Ts+jHEvE9LQRTaMO3IVVzNC/lhP
5hJIxl3+SK9nTFmI4B+y2Jpi75ES66sSjFy9hvVmP0UDO0BWHDbajP5C9dOeVhHXT53XxzplmY/y
ifuTsAwLOuY2ZHZFQdPguGyLbWfqIcbF/MrEVe4FHGLmhA5RPDTgPohjxcz40DI0xsyGe0dU1W4B
MbbBgSUSRuJpya0HqvcWuvgaPrPaPRE90zaQqzoU4sOhpAtk3vDC9ShXONxqhiHDqwWZGum0ZgW6
ln7ZC9sDqxrHTVvlN8yCKBUblxcyzfESsS1lLXe0O3FT5eypVJfwUfCvDWDCbqRuStaNGLcmb0VZ
1zhzTZfszNj9nFsFOZrLX6S0Qn0axBE4P8JUtpYKyTgB4u13I9ILVdyxja59N7fYPrXy1yiF2CpV
82/ZB1F6R4CAzRZSmeGn8A1oZ3t62o045eNY+PMw8q+NiiVGuLEkAKCqhOgoWnLlMu0UhQ2zixkU
t0qJb2eY5ZjZLcdBkHmW4wPdw1DlcFe2SANwOtmMAg6pZA4MH6CxtKtsu0+LaTNDAm9hxam9RrQl
ueu+9Fp46xZhjwYKv1TZlltkkFRUwluTfiMbw1/PvshD7UCywZkkks9Eq8oDfeVNUsgfDBPnjUeF
D9x8s9hVGiRz/zmxTS6YYY3zl9FxijSCxoEcHRZutLYNGejssi9CRQB9yfcDolu/lgsGltS8cZvk
V+qJqzPPzOJE+UI043isy8zwiZwkR8QAHbRYj2PYlL4Th3RtOLxqSGb6oOE7X2+h3iG/zbtMRDj5
wtZPPHSJ3w0pj0up2l2UtldG0PdmI24nZuMbfXzBIzvhRxU1pjx0hPVEnZCH3pYxqLd325EtYflp
W+kJQQCPuuOcU9Q9DJ5m7DPd40DhWSje4gsk7y2Dj7cP3SWZma5v72Z5udGrAS2/nj4lZXg/2/UH
iSrUlSHWchsfB+qjHrWeFPes7mwS1sgjSYqJwEnywUAhLa/WjEEyLt3PoaAZt6LhOA3eVz10gWW0
16YNyZlL5GvFKbIlYSkLwhqMQiiClDY6Mu6VIqp1oBFPDaz2aoA6u4kSdQ3bvDq55a+G3t9f6ic9
X5AOpsUz7A8Efa511g37yfC0V2Ryp2ogca2xOJhJA423BKFTfubT/QxyWzQ6BryeUd2gpkvOLTPU
T4OiOmHHi3Y+w6zA5fRLxumA9Rhy2acwygl6jGAGuEMThGKGQQ04loCu744sB79LvQeRMjUzVX4E
1AxGN+/2S8QTPmq43kTz7UaRHrAh2DYYn+KCoUOLWR3yI7dbybgXvdvBa+0GI69lM5BMeUULaHPL
cu/MA3dtkdlbMX5YGU5YXStvDGWAKMmoT8s5fcOdf4+vvwxavqudFsoDsSjKb+ffrU0UmCWu+nYF
tZuNXFdxiAbm5tHQH+pMvVtFc4DL+tzmWUDXYXIchzczemnfa7h+bkLt0ZRMddad1KY3HO9Y5cML
EFBYx2E+8aIcOQ5pB6ZwgSTqDvBri+Sp1PU9MaXIIIv7sGXlBFL1A9QC0+0CgZplYX1NgBIWpTFv
RrF8ivhrYNVxyFhzRrn04756TGEQAQZlZEIjENIBaMZDEzqHlFkvlYZN2TexLnT180CbZ828NUgC
/8oKMWyYKvBayBKGg7O6W9p7wgN8ZTsXq8jv0MGh6iEYXjbzhh5gH/fO3ot1wnI6+wA4b6Hg7J6K
MHklC4qOkbmVJxXzN4fEbWUei9p57w36MyAwH5ZD2Hbz6XpMqiqjS4M2m8/IY6aArhPUeMo8W2nz
cwQ6a5exOKwH7wxuAOjnqnmVWv4jm5wbMyof05Z9vsfQYdOF2cViXHIAL3vKZUK7UJnAkNnapiZW
S9XgyeWjlQN4iDZD2cPPq+A+yiHaZ3JNA2zrlyGxm22s8TqDhbfwgrCIhR2iwTm11Vci56CkwmJ3
Yb1QFcY4iPXZj2frOPWKAUNFrmeGiCTLDJKEwyLfGJw0QTIMKDnahrxgC3ZF2NzbctI3TKR3GjJ8
LvJtWzaMZuGFbNvyY+5Sg60P55hK4cbbg3biHZxh4j/aBoO0gcl30+bmZdZ4zqBuv1TKRdfvPonk
s82MB2MsO46WjltOMP4sJ1CavfMdx2G6UhRfu4LveuDd3tJP7uwi/XjIc5dSzTEfKugJdmg2TMba
10HvnxfANZvxBX1pmXs0EQN+G21HAGkC+7Eotn1FO9yHZxEyMzPZHjWuJMxgpsYxAY7XK/ncne1t
4ul0nP17bkKNmdnObOqu+xmNyJGQhXG7fjkDI6Gmc4jtpN0BLHO24/FEIU6+gwCNHKvkJUshRHt4
RC3N+B4zneX8KCZwI9EvUiQXvC8I4qRHfl/O6zSd53DnTOXrbKTfeo8qxiH8OKoLNIqq+cWsxx7U
A7kIp2yi/pMu73FPt2FxIlLA68uAhe3nRu+Lt94p7qVBhOqQJlgnWR9kisfRkuF2MJ6B0hHnavY3
dqX21oCiwiDyBecWEryeTl3kI/yGRnxDF+tes8W3520bkr0UafIxmTl/kjIKBqt/6VP1WmeUD+wN
nqps0dAgoZCesMExj2FiS3kR2060t9I305nVzoWi5ExIShImeswYXnQXaArnlh4AU2cFD+mW4MrS
Lyyj4b/BWKFkE0+xpTK/EiSfmMmnVdx9lyvMhKjxoLOQwvVmeh1MNd/1W8TM003YEUfixU4aDF59
bRYLbm5YkH9hwyQqEBII2CVU7WZQ0Uatj8ivKqlejQzTFNb3u2hgSk/uzj6rh8epHo1gIrsDKClP
QKG1fI/tvT5VuzlfDzAtU4Fb9t+h57B/RNAD6N7c60nLCYmULBDz/OYtOvhZwj34MJcpyf8fVee1
HKuyRdkvIgKXmNfyRmXkpf1CSNvgITFJAl/fA52OuN0vdasknX2lKshcudacY5IxlfmfyrHlXhGl
agYEOI5/gtoVZ1RG383sqn0V1s3GnKGNl06w1YNP4kBHXT+05ZM9tVR/0+8Quw89dT64gabkCLl+
xa68A9FsrsekATMro3ZTe2G/HpWBo9ocv60kWiYe05c2PW89I69c01bbsW9O68ymvsLusjWybrhP
w2NtAkhzIj9a4cL4bfXNm1l8p97YrR1vUKx4ExIGcmAnEKd1WaOxy5AM1BbSKRIb02WCRyMuPVt+
VOxx5CDDbpz9JPhQM1FXywDd24aOhLdqfxtWn586M5jvlVeZ98FJHmvLegtMEjymQlfPo5hfVCkK
RmAgNAZTn8oOVJAV4k1IdHazQtHRCUahE2eMecqyOzUtHdsxcm4q0c85qSJONRufZtI/1kWyn8Us
N86cM+nC7RSJpLnOOblrNvv3IMJP+EIJhj+JLI9Dza61qPTaJqEz7uzKRqijTf+Jvi7KYuHTIw2E
YjI1NPvYrCpa4KV3G13Hh2j0aBn0Rt14glAkm+6t5oPFdtg9zNl0Ra+cP3Z1vGNgfTYZK5+TsGvX
qQkFoZ3fjYaWmZnAMOonJFqRR182Gue/PmX5mC3wd1j+fUK9HtDVDVLnZIoMUY/vX6pZG+s6RYIB
1PqpGLOQgBbkEYpu/jDF7XH2YaYa6Vyuadx4bN4DjSp3vI3+9KtQ1mW0MSyqbH7vdNg8BIzyQRdn
xz61v1t/3sg2sg9eYJxJZF16aiCWsTB9CRObnI+wbd3o+EnRFG4NveXCRw5YPUDwT9csoMnZzX8P
Awt84xc3yI+wPZrMXFGK9ZuWhq99R/kZbWkQHmeHUML2NlISn6wg7U9CQiJh7HzDarD0XKHSZYIe
p+AvJCMPyNbNMjJ04E3Q0wdJNjVRJZdq7C8ovdG7uOWq8kkHTYiIqQUg5dE9dPlwMYMqx0XfHIT2
H3slqfpyJz+Zbbuz+vnWGq15Bu+iVkRec3YjzLaUI7FOKXN12QB3KegZWx6LhCjD5yz6NU55fyoP
Zdsu4RkvTR8+OWxJq7oP6a8y9mgVdMU5Ri0wiXvllGdp90cL/dWUTbfAHXZR1E17PHnNMTTom/W5
eC9p/sPrq9HcGUV+aMJl7MDeVwZqW8rUebXsBpWKXyX/crlzPfVB27IE7hkGZ03MMx7U8p8OCfMw
M4yTNroTomyMhOiC5t6OjX2wDECNwFC3qSafaqK02pQuJ76EHq00IOQojTCZpLjfsHpOaiqTe52M
ObdF4h3UtPd5Z/8GrfUUtO4qjeCPWwx9n5QDp5VkNef089Jhj1+PYJaoQWrjbMcmYu+a5O82xx0q
y8i8u77XXaSZ7HUnrbtaHv77uuPfpa+gKDkw7HmfSHgIpXrI6uwQzzWA72ZMnkUTJs9hb+A59ex0
3/i+OFBBJdbKJ6r4KmuOPhbw6J1YXvqjGQP8ofvHAgQtKuKEOQZhfmHddq4/D71PsyhwY9reDIIe
pHqtdETZGyfdbUzTEa2gI5/QoEtX45UY4aIY8CPfsKJ91XYVXX9eFYj3hqiMH3UPrnOxxeSRvrGB
u9eUXslLoIFsMlb19j/fTN24OmbiYhOWS1HbiueetItn5TKw4EUs2ZrLJr/mGUR+fKVPDjyOJ1MW
ZzcW9RWYWXGMOiLGkrJz9xX6DMSqYry3z2XLNFSn0yrpwejgYqo+aYO/DLrxN0pG4U4ZzC2ZtiZr
m+X/yL5Pe/vH5Y5cLdvNYoJn2Mjx3C0zzZ+HXE9MNxspjllnEyCCI9PUbvswLQ8/L38eSuVeTB/0
CBcSvUEQdl4pwlMIN+7/mseaxmAM7Ue/pZ7aR/vT80T+qKKwfRQBRI5MY/uyPyfbvM09rVT0/B+j
dEGmZ40irTpPP+BFbLugX5j2XXKfqBy3/N3dziPp9Cwc5oVOIr915eZETgVEBlrtt1pe+dMcbogR
A6E2a07NfvJWMlc4D3UQIScnOAm99vKdn4em69xzUah31Ll/CIeoXyZFk8YKPOetKdJq0zP6g+uj
u73Xma9RDLx5CJDb4S6qAZVk3dK0eAM6hcYMEx3A3oGIa+KE5zm8VTQUbnQP3Jt78606vGGWA4Ba
MaZqG7DzuLucs5e0znn01J8gcWghCxoXvt28pFNSXy2/ra+dIh0vVOG5bI99F6POnJJk5zMcffp5
6PL6VI2SHrVZ9E9jF+HqCdJtGfUCD5fhEiW6xwk4/cIkaOwqvKz/fRkCkPBRjAnDfGzh097TiWZU
OM7VekARTQoO9xT6rH7tNC4XDEaMtUHT8TWo/WrJW+jfZJ4gXiARh614jXo8fmiqMv8Io1OAkwyA
e1O8gRxvj9BP5JMxp2dMgvo/uqrnj/JYeHrXhCJ7MvzI3yXKGRkRQtWpGZKyJyClQROq13nSvVui
Cv/Rp22JsKEDVLIFWP5wXsoC8MvlTJvI07e88f7SrHA3oduB/rIqAyUBdxr1lnimeVK4lnr2s1Le
ajnuqJ+ts4EcqFn9PP15cHIXM/pUYHoAZ78fo3cjCcjIMsDu2GOAzduMbnVN6EzZa4C8C9hL69Y5
utUtSfQft7FBKg0jWXxdX56gD/02TWY9eUd1CGbAsR8m9VKGnlo8KpTyft/s7LaeTq4WGVGw/b70
3XvHjnrPR8/Z8+91B1dp9YwycGUkpHq5YXz5ecinKvnvWVXrPzXcyIPXWSRZ5036jTcLXSlr61Pp
ZNZp6IE2xZUT3ws6iEzHvzT6mT8mYWYcJdLi2UOWuPcsc9jjiM0OP+uw7QflCfz3sGrNwt3B6cLC
ksbXuB3EE27P+I6C/y+EvuGqkz7cxmGyMxDwnf2OFdoMB4/zhL+nUi33xsT5LR0HFK+1Ge1/Fge9
rAozGFE2vWRnocgRJg123BntI5wscozGsDuBC0BfmrVvdiUQMYUU9HWdph8RoN1dkzQamNWQfvhp
8CmKutwJ4FsrIafuHJeyOzvLs6RJdxGeAAKJfmbVktyipN8jt3d3oY/2sJugiOQBc0TVa4LcGH89
/Tw4vvtuoI49/7zCR8TtHCebjKXvvx/AxTDvA+N3FzlMUtm1r4bcE0zW3dyo6G5eagSHKHf/yqY6
GWX9u5SJYmydpq99Mi4MhOGpNeJxZfOfwJxEnhm02Uh1QGNIS9P5NmEioWWy/ogYAX2V5ojYG3e8
u7CrrsPEZMYM618imdpNWIzDtsncf4UdFptkYKC4FiPqjqgHujP6rbfGC5ZcWhnRYWdot+vY3+nl
OldpDualWh7snF7V6ue1S7j5Doue89/LsFTVjrkm6ZSL732YJcFbHNJOg1hMV758wpSWocFpILM6
nG6JukGxs1A7RpwYzzZCaNCEIeO3xZQ8THZ6/vmRQfnFQ+qhUuFyqL13eqfvdWB333VQv9TWOWMI
cPEclTw7bgPM0jeKdehH3spBaLSdBV2dn1UOzQR6inYXSnTMMnmy+6o4OMhpALyH0dXUTr7yuzuI
2+lMo1z3tE109/DfUz0Ou9waHTyRCfozlVuESpCFMSfduLFqanIrsoxtVaIploWw3gojYKVl3YQy
tU4qk0CJzn9iMJHhAmN2WJW0S7uQnLqiYHScimxLvec9T7Rprqj/LmHUyj3rtbuO7VzdxZidtMmO
MPT6UAyCtIWaDEnH/DSzVl3vPTfG1WPP2QSy/c56G67z3JELGATqIdF45oQwZwZE6uiH45sTNtUh
LzBYW3bxiiDE0MY9Mybgy9U004pVqP04cG6dCpt2yO13V8p6MzpBf7dngj35ColMR6RLyUhfW5TE
xED9dTEvbxPPMc+o4c1zwbijs9zyOhhjCVGfyiTP2qM9orfzDM/a17FKH34ebKM6D0k67jOWGIY7
UbebhuzDKojurNDC0b2l70/9aJ0rSWPdZFZpJO62wPq0Zmn62+Ks2c86vWUiZwMR4jY7DdNn2zjL
wQxWHVEl29ZEnW5DJHmcgmrvmHqBqI97Z0mpRpt8yX2Xj451zkGdq5WVvbZ5f9DI4j+LWOi1Yfro
8Bjz+iNaRJ320RYLuLzgETCP9SgFoUiyuzaDlox1pvwl0UsrrbDEtVLobA1jfK9ojXxXrv3fk+Ur
Rk0TNI2xamDss3YzGsAD6q7wpUjGJ4X9DLE6Wsl+1gVwFJx5/hAArS9t+zX0+BuaPHpGJL+bPloh
5YdMK+vccZpee1JOH6NrHgfsolAfUaI3VaAvbea/q5jWAKeA8UJ9O+5JoFOrrMkBRVjLTdwX4nm0
RnZI6+SKznjKO//NxTbGCdJ/dry0pGHDLKK0GnnHpvfZZfQ+0yF+6T27v8keHxxX4fPPA26VR50b
7hleE7RGsGMkPP7/xeNPBfnzNSSTPoKDv81gyUfcnLgRAbP9zofg4OVpvutb3e+ckXOrJ9K3ZFEW
hxbvMpsI5OTe8uG/2UAnvOUAMLBcXHOz/7atmo91QRb8PEQTc/YpHNfOAGRtnFqI4y6HoHBqxJ24
AlJYa/tsWX5CeJE/HGIva9cg1hrmS2V/mJYlyyLU+sL6JzAwnBKzf9Bq4BzCHO2axIl1CdHoRHBj
fmVzBwCPjwVYW9Adiq6aNikC9F+NZR094gteyy6bj5VKvytRX+yMXdgcButmBwbD64QGRtZPVzyw
4X4CGgoPkUDRwlMTEQUpO6DfxMefylIaJLpmQA+42TT/x4oeoIc+/g7kob+CZovguFMJlsiOjr1J
q9WG+sdBCJPP1EI7nRcYUs71N1iJeygNlLNdbdaXvm3qiyD11HSb6fTzyiK/MDSL/DI1z7Ro/Hum
7OiRaNvnEfG2nYY+MwACDzqRWfe2TOJtmCtv0ywvf74WDmwZelhMydPC2wKTSXRS1vOU48qXtMlp
chloPfw81J5XnzS/QZIEzUPX34hGpbhDjXGeVG+hehIWWtZgPIeSAWwDO2sTRMo5ohni2pfR2K2k
mqp33h7m4fX0K80SwV1aVMdo0AxDPYbJ2lvcYV4tEMH2/kvmaVKgJe9kZ9voKQZ6KwVSIcBf8SU1
80yvgj5JLj4EsrLT6Sew3ntpWhViTbPc95YODq3tdc/SJNEWm6u9ETAC11Djy4dUuqcRzx0zyeCh
n73cJxLASXZpN2KmqXR5m7tzhHPyzWmwdhfD9KtzMHfF0puOiRjdR0+Grym2VcgDc4iZWXnX9zIM
EU1YgsHjLDx9oWdM/nCKXV15ujjkkf8XRSJUUSe2zxjaPhAiIdkohmyHiI3j6kCkn+hmQn3cqDl2
Cqt4GxQ4WS3H9naluJInPv91C8LTijFOr7wrEML9xjxggb1XvhtfrCaqdnME4LhGl7FLYLifGxwm
tGrIZkLzNP1yeqb14eSoW85E6uYP2ZOrlfqqZXS1plz+EtbARk6o49PoFiBHiml6qCJaE1EgSB2e
ELAkvSS7Gm7Jrtahuv08g84z3JJwfsGGpk+kCC0RGRlMgGXd62ZbP5TtR5Tm7rWhBXgQ3vAvznj1
0wv4+fqgTdKnE/JsmBqTwlojZzJr5tJcQ3N8QeUDkvp/3zL0QOQzyBSc7b59chHi/ZBRjGWF+Xnm
pM6wh8Tw1sl4Ov/vYR7k//uyywWHSAW9578fSVFHybDpiJ2hV/Hzq/38pt4yJkkSxDY/31ApxaBl
TdlZN9G5qefhl+WwTuUYrBj2kI4We3Nyjtp+elBey4gfNw8KqOkRpvD4WM4NedIquUX9sKS7fdVN
35CrzPdHR/BWEuf484Mi0YIr2Ibj4tv5CbKnT37IvWFQ/1AvD2kF7HH1v9clCsDQK24GZvgvK/Dx
LhAb9diHdDfHgdid0kGBNSfzFhzfH9NyX5IU++3ANrpLbX0MXPcTnQxmfRdtSmCa/jpzscY72Y7L
mVU6FCAu7TTd0Tw4Gp7znI2PIo4flZ0ML50x/koZUfRthEqQGGA2tIsvwg/G7cY+Gbe99N1L6GXx
HqhRsCbfSDGuXkuXfO4SLPrLZA/43pbk0dJFGTcW3k6Dyed8s5RiGceyvJqPluadD9z6l66A9vac
Ow5x3yMo91qLCIf+u44K/VRlCvZ7VhxNuwi2Syod15QgbtFhAnA2a6rFMEAMbaZz9ODAFXsICfkb
EJND/uMVQqoDhtu3yEdqAj9EbHRK4aq1POVtfJcdVnFpJcbGpu+XNGo+S4x1pZmS1ICo0hyhMLR+
0m1dGdwab4Z2U5Pm4c/vgWAcKBzmg1lLrkj9zzEZaLtFP65EH7/JsrBY88fN1Cs0lH6fb0idJxwI
zT9HCm/Xu2OIAcd3NiCUQMwC8MD4aq8LtDjtjuoGKXqCt5y0a6yXpyJJa1pgmLmSqr4rqzwnHV3K
kjiwrbSbQxXn377q7iUuaSMLb7HTvKc4hB/Nrrz04XAJROOvBwjF9LAkfgijPjY0HwAJoFVS0aqd
cOwjSx9QbZn6VS0jFLdDBmRTR226QsuHbBYnpqcgdREILof1tdlM+oWD453kDEDcxF0gr9DPbs0c
pbVSzDxGaPaHkeojHh9EhooJC2pwTmd2LGHQSmuLfjsTQYNEsHAuefre1uVbM5PIR8lprxtTbLvU
fKi8OH5qGga7FdMb2kln+tA3FeEXqK1An4KS7RyXDHTHyd2ydC9XJxDzpB82kUf2MqcYc9vU1t9G
7D2BlGzseucBmOtxbipG2vCutr4p712JJNqIISp37e+6S78M7I1rFevqQEalywEcgnU4jCnZT973
mKWYFQZit4ZJk2uWZPYmT3cogBsONuVv2MNnJVMU/egiUUNG2BoSZAGkPa2d2Q4OQfDPG6a/bPC0
DGzxV341ZQDhNsSwUdF7byfvUpg63eQRMirMr+xG7oxZq8k4Env8luYn8VzpHqfAXTEwQTtf/gL9
OaHw1NvRAh8P9oSoEQRGRwQrW6NRfxplykeGp/yD03RG+QFvfQowAzTMiZq5Oy1XEKmpJ6Np/aMq
UG9Wgzi33P6obWMBbkFPJbDxIMG7rRiXWA0kzdya0IwjClmcyq+Bth+JVav2U9p8DtWUrR0L6Ijb
R4pwZiSUkdpVdhBcYScye1Qeni5SUGxp/g57WhqMhjlf6QKqZj4csN6XJDGSGd5a14QPcmuUSbYO
gIrgtoCnoET3lTfgCJGxo3mZ31u73nfk/enybahEcUBnGCIyku42VNWz0KI7lll8zQeyfljCx03n
MiL3c0aB9FM3snBZF4dniyDptaE94trGD7dX53Ag5qytj0NXsv33pYUGZCB1JsOYGqEhyELUX2ag
J3gEhvEYH90+KfcpsXuMJMcZWFryL8IudUIyVW1Uh2E40OB9E9M55ibyDg5tWxp0zi7WMPpVj623
cF6ScTaYj3o7u25R0CTEqHvjgPnV5JCfip10w8swGHtvLJnU9TqlMRTdG0m6Ea4fgeyNiQmn1esU
vBgRVfEzpA0c62GH8y98mzRZbHGF1yvQ3ppktl+hyfGsC8+u5/aHmBQFq2YGzp3NJr5kWurQW8si
nk9WnBwLjbTAsuBOjD7lx9hWJsAAqM3VhMJbhOJMzMkXopkc9a77KB25JhMmZNbU40KwmdnhKolA
YgeQ/4x0W5QdJ1dsAQr51TQSh8uClh0K2ylwnrEgovJCAIhvOUM2wDLGikF16aUga0suCJ8zCTcJ
edXhFPfnvheXCYjrxVYDERtE2tnqjVxM+oFgvT1Xgolo6muUa3dj+WLc2UuOEfGnOB6Xlv5QMxsi
iB6nt2aS6xU9J2QGd2uWCzwe1BNoK/HKKRRKXpyfkkE2DwzvPvppOE9VZOyMXn4FzGKairVu2RM3
OS1uA7cpc+wW9rfUHJ4/yzx7zBN8aGoODGqC794lbryUQb3xpfqONMrrcqrOTM33k+6enSA9uUZc
bgbhNrupP+E0RVFKOOsaRkh4Dlv1kpf+Rz2RX2EPL5L4S6QuAiVR4TMm6uVjMBOPOhtMo4ZS/isI
4MkyI9rm1mCz0G0aY8Jt2GK0oCV0KCuIAwyLqemmZTjCMadO/VuvfUjVQ2PugnzRUWQeUAfbsu4C
eezKxagyp5qhaTbufEEi8exm+7C28MGyLHO4h2XK/6Db4DBQNVu7iYqzlf6ZHJQ4Bo6Ogfi1J8u3
mcBj+6hnk1fevWTl3aTacs4hFGMkIpj68WXuJjEhhKNgrkLOOC2i1rJnpOqiqEee3zpb6cXvRYKG
Ng5eU2MJSqF3xm0SjUdCMuis9qtuZFpaJ8avtqCczEKcwW7u/E0FfaerTMbokp0pdb21mQDlj6De
sv09dU3LiTbFM1GKLfAwRGCwWk0aMgwC0JunQdMgCE4UgdfNMa91zL1o0RgvQPgY+r0WTfve2dVL
odznhFCBB25pFCuGg2c0viWlNbOTTWdVoWAWGTP0YOovlVvKC/WowMcYdkcDO5WBbRGt7jIs/XZ0
RskBYQdwh4oo+etvac7ysbEw6PXZAPMjThkBEBScF1W5HZbzsRP18BW8YNtb6OOFPX6HqfWU9/11
EJ11jJ3xVwvrmIwH5+An1i/v2QaLdvfHENWDB8uIMyk7j/U4Izff+I14NHJ7NZYzcRQSREX6YMs5
PzUx11TXpluH1tm6iMTiqMdemSjzDpvlIL96rzVubMa4LwUsAKIJmOhxLJCtt0d1jvLtDtLV3iBb
ZqWI3mSvz1PjuzDR2YRLq/vNrfRnyD/yoG+3hQHgONYAFGBeXwtEnFjl1lk0KG6GDgcwqbHbkki9
lci3sOuLjYW2eeMGyuQuHAWutYrhRPiPqNl30t2Sfet203p0owX7xDhoELRo8TqGG2Ur7DRd95Cq
VG1aTw2Y5YZ/A6sBsRTIXZwBgIDJ9F3H6NmNDoWVck51b+/nynzWgmXKi6JggQH52xRTPH5+6jUn
II2itYj+RlaGMtvZGwjzQm9EkQxhDEVatavzyj1LN/uyCGhgWd7OE0cU1/zobTAXmXuLsuQNR3S2
Ewucx3TJ9OnyA0s/QjKPoZCLWc0QGL2mnVuG4CTr4EQT08IYqNduEZNqOy2R8EZymkL21R5jxJrD
7285B0gvWibMaWB/IRe0VkOlbuaUEJVUwDr0IIAXehtkzCINE23wODzpgjvTKyciYBMRwC5Iw9dQ
rNmpJMUxosDkaygEUuZseNNRcajKejwW9fAr6Pp1C803ZqSz5nhFrHmP5jwq3SPSn3JFKxbiNFlf
Un2CtFyMk/zN/hzRERnsc9XBJ2ptiTANcSfYtJl1uHb2JdGaxyGdn9G/ILpLw48sMP711VzvsjQA
PwP1OsoQfMgs+Jy8nCNX+eRFRBNOcYr5Ky+OrVPciIX9R3P3NWH1xIwYRbvm3MraeGg80BOF/ASW
fRjEfAiHEH6HUKSTSSoPc3wa5NzvurI+FWk5YXpM97CkrR0WACIK4A2tcvRAfuJ9pagMN0WU0PgY
XtUMnlTGDgnA1E1UrYl4mBGxxoTE8cmROIos7asgaWWlsftrGCgygaD9OiPLryaEiZNxCqqj0QTW
3vVrG59I/T751iOpJ9i88FP1c/4Be4/sIJtBZjjN7cpuBB+lVeORW1J16DVs7F8z5D72QkTJQc5n
lASXbqhujeFhZfHkKzXMLjJ6Jm9+wG3LJ7etxlfIWXrh9X2hE7Cf3HT4jg0cvKaPjDJ1WMBZIY/F
4LUAEyKirJea2BbSefSr4DPoSpSJ3S0te9r3ZR/ta8NnhlGYv7zxj0lfObO898zC/uqEwXdbyw3Y
3R+21Ytu1KKVjV8CS/dH3IYMDzSWsJmwQRdHZTdwRDVK5xiY0zMAhRWw23vEXkuMBqpD3Tvr1Iuf
BQ5i5FyABK0cETUnFdkjUZyiMttoR4sdWd2rwod64sboXNuh3auCG3Ce8DsgPcVTmOEkIbDlzxAn
SLd7/x8xPKdJFc9K2lhZOnFVqAssuopYoGMwcUC+Ae94D96Z92unmDatMjY5EBicDg1BjR+i9LVr
hXW+dneDxSFG5XWzjYXc4iV/NgIcdtjLmL6j6GvpzVK5mfAJLCRMtgO1pE6RYNE79LJBb4ISyT+G
3zKEOmJEWFn1eMa6suHT/0xD+DOjyr4M1ewJLd4UPoY0BguvDAW3PrG7KLhQUMv5mxNuT6LGzH/f
FiePRq/axHwga4INTQP3rUi/NHEYNGJOSdf+6hvOK77RIUot8t8QfoKVhDgnm+Qa9g/c3Htf1Z+2
wrnFFPWeBsVXWFicFXvUsmrezS0id2YV3+XYnOJcPXQukbpjN1ygYFAj283zbLhb16jRjlvDe4wb
hZyY6F86j4c8YW0KbC4WfMbQxVe+L9916F4im4I9sVwWyvFBDW68c3W3rM2/fZJfBvkwG89mS6vI
tiuKekTlY/4kdfhQONFpHoB1ClW/dMJ/I7IvWc8jpevyWzdF/+oBRChpJ6W/aY8TQDLZUJ+M+k2O
HGsa95WYUTyHNe0S29R7Kxw6Jh3DHnQII6O4rxHArPqR+UdgV0/JNOkN+8MJSvi2cY8hdVLMp7sx
ETEcpn5+s8q2Ip3tI8e755SPE/M67vytbEhFmZYFBDJMRqngrpzWrGD3oWGQOOth2sFgMwusdZV4
NRKcn7TQVmFvw/NmxX5QYC2dCq6hb1KlTQ2dSXK70FBj7bwQztSvKG3bdR9LGs++vI8hWlSivb9k
YrzTFWh2xI+ZzFydP57/gmIf4IDiU8J4YW2X1aKCPQY6PG7XCu/cYqOqUOkmbnegnXpDT/RnGZnE
ECV2lSNA4xlIHImi2lJv2IgnMDK2o/c2K/WCvgNgml+9+Fb5UCTRLW7Yj3zz20n++XGXbVRL8zwp
k2vOGBgIyQfTa70us6u21QMci1fHNEjgGb217XM7YTha+jPhb6PFxJm1+N3aJZHMBjK4jgPoc8zk
fMvjsrfSRwcPEL0FvQ8m89v1+pcRt8PM2SSjZ2y49VMSw07JkwTVbgVhw2zL78DowoOuhM1KaH0b
KaOZnInzRkz8paF2/9CGkavIwUUUZe1KlRwcfeY0XEohb0Ot2W+oQCvjKanYBNHo1FuH48DKsmZQ
3kvK4rAueyNFIxx92CYOhbjFMENq4DZCbn2jbjwV1XAZGvdglKReFOEx8OmdS/1ZtubNRia5QS55
BWdxd9REsKp8IfwS2jMcEY7L1VaKAaujZyxRZXAA7aBk7QMdsu48hpRehVSrd+zdHxsW4zZwoMI0
BcplNYlmT5lpz8hPfKu9ph5IMT9Wh6mgeqeGnPAyy3BtTb8WxIzj0Zv2RpSMFI8vc1z9wahCczQb
MJ8VFgUO8/0eQJcL64tirPgrZvFlFf0LhzpYDJrAMN9+iNoOg7GBk8fj8IdXt4UQwlVv0KZdlSW3
mQluaeoicS04FNXMLwCsScvh3fcNemb+HndeiLfjXpjGv7l6yiFY7rWLuDjQKf3UnlOeNLLHDAnB
RAqb6rxh1YiJKOrKufuy+s2wQG7EkDzHyBdjwOQsQum2n5N4FQaxc+zgrGSd/96q/JdEvzcx0NyU
vn2xJobNCpWNvqRYdrUGJARfKdy2NeibAJmSOaIHTrFjg5iDCDlJwoDd5KULhbs2K27EevCpZrwn
m2TRbaugNCRB+pZGVX7uCePahSl8UFP7dBObWxpGw4rA9Wmbz1yQBXEeOsLRMQEgqRqD0KZA8s8f
jEQcqrBPLo0o+Ugi9uOUdDdoekxspmLt6mg7ztxzFAzHeUk6MoyAmWGu3s2yjh9QU4GwonqBNGgt
vB8x2u6qYVTe+sbdQ3lwQma9oCk7VnGVhmsnfEvpSG3BmVSreuH1NOFn0iK75eBAK3sUf1Hxzyuf
3XXD3U7SEqe92ZQ7Q8pu7c00O+cQY/nANAnghMWPtuGXa6KOSOs77PUGsziKaeC2EC2x721Z4+Hl
IDotojKFg8Zejw/rYFvDocGFtM59spQj82EO7KcKaMIq9sJ9gqaCX9vXaIqcYYkjWFXQGSBIUDQj
9mHp8wL3Ijr9XjoU8qpE844ZBFN2Ti9gSmltNUH4B9ETWJimPXMarU5lPb3Q+JP0RO0H0LufspoY
b7dHaU3DvW6Nk7YuDfdO0QVi3c8mbLvldu1UOJ5M5WyFpdhvVPIWm6fI7V/1yNXfFs1y9V4Tu3wT
CZi0vvNb5Mgm7Mo8DS54fIaVhTNpS/H1VvfahEM77YQ3f8SuTWfBi3aDEk++FaPtI/1iIOluE5jD
aSbIzwjaa2UMYhWazI+ziSOXSZc61UtyMyX2hLWZgJ7kXnrmdzRwpma5OnELoAV1/w9nZ7YcN5Jl
218py3dUOxyAA2jrqgfGPJDBWRRfYKREYp5nfP1diMy+LZFpUls/JC0lUhICg+P4OXuv3V7qbX4r
hcyPaedv2ZunF7QATnoZvVgG0cS+1sxYnBvsCcV8tA2Nzn2MVGHVuD45ZehAcwZyV/CPA8zN2muV
Udu4zgoxkssLN7wYKh0wFixTa3zobafZ4UfwUKktImgwy1pS5LWJz0KtInNpkT6ncBcA18zpI6v7
6kGLstnP4wzAq9M55pgSsu241XwC7lyL6e4A8ty3AZ+kcbKNkmY9/1fV8VVUOvIyxqS/nGJSslNk
Kpjb5Q3iMAeh+/BMTILF/HENAmyVBeZAKcmzLS0GlQNNS1omrKexlaz6pqLlokHuKms2J168Zu+2
QU97bU3aexblq5wcwSUvmwj/nT0PEYJD6nxtMtLXqhrkFyifC6mRrlzbKOyNwL1EDR8wWOZK0xJd
S4VPQigy1UQqOHOOyG4msyOQ1XEmKlj83EVAM8L2Szbd7TllPTfWHflK3tRcjfikrDnYfDLrLzls
+ZUXztIibd809kEOw8qv+JBCYEGIdG3al7WBvlRuHLvxbxyH7WIZUmJFvOtfTMs4kRfOJre7AUdN
WrfhHLS56gWMTpYwFvMLremv3SFMVlNtbvEitVcht1ZU0lnvGkjevgh2uqm/jxPyGp2s4UETDW/V
4ugLIv6Ugibs0mmQBJTm/ndVKw8GHsgUk+d9mTfVK3IQmnMRA6zpYJqOtW+xUjt+dq27xpcZKE3A
k6nz1jFMe1g0VwERUwuLLxtSXLddHT/Wji+eqAB9PBjedaVke8U2vj9mLpV5UsWPDHXFZewMzt6d
AUJmf2dYxUvaY/8cqu+QaiykAcSuWHR7mOcxMPAD/2i2TzLRNdLrykuA0WoT1QFThaJg8ZbxSsQs
we6IC8OesIzFIdKZCO76+JR3DG+CmnimCGXvUi+YshNveZndiqaJd1ncLRtmOuxswQ6hmp02wyjz
lSCoi3VlEfgE79QDUAYonoc8qd6MrMuwlfTBzFLCMQnRb+UI9z6EdVKXKe8gMvW2wsE5gapk5fZU
dp1p3hWhuQlN212XQ7hxaTsWY26dEkgddzxbgGPrp0pDyZzQMNVXEqWkm78NLPtS0LqwdJ1JYM/+
oNVahJHZwPrqMUYufYtJKKgBkLuvcVs+Fp17aXSvdiGuaszO/limTwp0G9uxnv2rmZOampXTC3mA
u84M1yCVxoVsuoF2SLeXMIQPsfUYNCraW36uFiXYFUIjfXwtdETAuyY4RAF5jDCiRqwxDa0mp9BX
YV2thpFlRIy+vdSD4MaKojsw5GpTKYSeA4aIpKGhaft4q8uq+qL6OlhyOqk74+KglbO2tTjUUWDe
9T5chNlZY4poRcjZu0Ytp9jUreR0rJkObXJpn/LKvep9GsJ6NxqHsDOnHUAT+sOgbaAu+KDKmup+
aEzqzyaONv3JnYxs1+X51z4RK13v5RUWZrkUZ9SlRW3XgWfBqLRkuQIFi6dpU9Q4S/y0vI7dNn+E
UvnsL3UDcCbbIASwNJl9UkYdvI6B7WIz5I5in/2qfLhTzby5DlgqA500HSWDSx3A+aKx+4UkN5jd
FVEBKFYwcTTM+FHhhafQonCwKt1f8PJ+i5X97JXRdazn2XpkGAFHtbzX6bwhciCc3g12vmDGRg3A
tseQ4F3clUbFTl9m2DMgUdW97c1QgRGbAgQA6DI1kvxxaTWjiWsdsIUm4/VgVvcqeXPK3jzRV2uR
WYZTwnsQAeBlL5xrhLNHywjLdZ19L4Rrret2ltKwlKSUeRj5WM2sPGeakhT0gb3rqG+eB19/yCwC
x0ldRyVlHzX8aD5A07JmXjr4tKqph0BEMqNgbVxa9TOSFRziqPGXfd99b4H5rGSaPCK0HcD+8HjJ
Ln6YSIGCkrfwElyeQ5Fsy7wnlL2jYvbHZNu0ySlSjlhVxSy1QlYC4rmNWVCMmjMUoluhOi7WIot2
PXip1Ko93DHqvujbJfP9ZzYi3/yWEnaqVbMWctxURA6jN4c3YTC3sBvraqgJe56GL+asb6xL95un
8jdzFlvYJvTaih6IqERHawc2BfXPez5Vd92UYUynvVIk8Kfh4YQQAt/R6WMVbJ3pQuftaAttnTNx
VKZ5TWRaLspwY5mU6E7xnKKtWkByKnhoxrR4QSf/DcnquiJUtxN8WFHpxNJmPRpJEsYHU/9KsOt3
vTT3RLQ2l92wyQr/1raHLT990th1LDMvgoEmw2GFTveygP/OXWNpcCMYXPi6dg9yxl1M2rB2Kkwq
fUeWWyHWWHSOaFAwOjPgQuOe0gqDyNyhRDCa7D3t57ZPg1TAMd69zvjeiYcK3lzH8GOtKtDeQe2a
y6zH7F1p+nc3RkArHLT5pTENy2QS/S5CDOC+RektvoTn2Ehq2juHvGdI6yRjtC0xCtJFAgU2sDkw
qfEGoS4B33aIXUki30OyEIx5yOHI4icvUbSaWLIvAOS8DxoSXiPt4wWS9ns7FE8moxcED+ZJJREv
b6bkUQDKFFtKQH7EOGxAwlzk/gL9zCkw4kVZvOf2Fi52uNar+Bt5jYyUyxYpxWRXK7exSgaAbLAd
KPo0x4PFWBtA0WP2wC2gEE2Z6Cuy8UHE4tChYZ5ozG8CF0uaBMriI+9GVBd+Z+h1wB6KRV4T2oLY
+G8l+VQANPGZ+Q2/Q6kJ9uVOh9NRDNCHqnZu6ZJSHaU99WnwpVLOLfEQ62l0gp1silOGwqTj5xa2
x5TUB1ig8pInMAqeee8P3IQT8hD26NAAexaDCDCa4z4CEa6PXsAKrle6t/Zc81ovKTJk1R2kSwiD
E5anCavIOuwRwrlY65VWLEVHxrJLIo2R2C/CukHVuk/t4csYIufLsV5chIxWmJuXFYhstB+bgKBe
34+ADiqoFMipgVHGkP7mQVhrz9440hKlEx2wHDdZ9M5y2jEOXlkN90DU9sYmMLGaZiFwrTphY0/8
LU/ztLR6yNUeGyFo/LMOrnutAddmOGR4jXvPcYbHwkYjLIlC2nf+ku2/uyJvnL16hxXGM94T4ZMF
UI6PWstJLJGOAxh6cPUBf2teZcyAcv5CZ9w2fXxtJ5SNHYqToR+RJPoMbVF0L31sKcdxSLZ2uy10
N2Y2YFzURQxeKW7Fip2ejxxC/4qGFAth2DTLOCExKSCK55B75rVCKRT2uIIaw/juFXS48PNeGrqn
bfsJ/5lhp2Jpj1l/QxurqfKDg4ZQRfJ7zBy39f0tXZvhwqYDuRsNyIXMd/aur1sLwyZ+vk1yPpN+
50XJVVugmC049kwnXNpqjWfDLG/GtperDE/p9UTsH8yMXUDK+j6ZLLEyR6hzuK8bXdwXnt9Srgf9
ehzKl9Kv022IvFCV3OeU1a+GR06BmLX6dXZiZFvupzB/cQEZ407PNk7gvmGbf5rAnUaR8W0Uxri1
R1hKOvdB38UOI4BpqavxppId6DBaBHlpkUhspTvvqhaJcyP76dBXln9pYe1aYXRNllWRtIeisG7h
Q9e35gz5Ge2K1+HU0Sbv1bxlRlxA0XnMLRfWj26aa0fP5EroIjtUOVlrGsbBLGMlwXuQbnLLtDYD
ZUqRaovJR8MygYNbF8Hslad42gwljm/X6adlX3fWspCay366PlgyszcdLuaVxu1+YWhzxWTuZ6Qd
uQ7yAMgX2ARmx0UToslvRLEBqu9eIDzOrvoaH2C957y5C02TfJ9e2IKiDom90W3T1Lpj1WcCz4zD
Miuxy1AvXzhKh54Hziv2mFPlWbgvDbZgAsHXhQkDlKDs54qDXHWCJq6mh/pB19BZySm2rgq0zF5Y
dMuJupFrchXEtXdQYfwY1cM+SmMaTilIWMAORGuE94nD4HCI0ldIZuuh6zbxmN6GSNadQNu6Cb2I
1hryk1NCV3KDRa94tGFM4aR2+3ENZA0s8EAPOzPhu6jhvU7My6iCs90hG6y8LNx4XnLT5yDsBM/B
Ug+dN90vjr0ZGDCpk51l5C85ePCFQ6cadx7Dbxv1g2z0b7Yne5BZMe2QZh3qhY00vJOrobXBNxb+
uxNnd8nElKyah+oGpY41uI9uEL56FlE4ho66zp0j1zMRke/ThihdWG+IbwBYFnE1Ia4zE2dpjDUd
AyV7FQ19DUbCLYEFwKa6yGKhEJe1wdJGsQ3SpRI0pRWhTjgwj70/3vVmiEsoIEYeze4UpzA1g1VA
YNLGpoAnJU0tPVS3jdIR44+O2vcxrvFaHy5FXh4gJaLOQZ/aMjL+dZyc+SnYjYhG23aUMQcREgI2
hzr/EIJIV6bTzoPyjGrq3uU+Hk13ehlRWl9giz/kJB1diUi5B2ZV1Uqf1AtlQrcdefhv2IbcNYWe
PzUaSqVYOgylZ5kVyTcHE74MbxPMKFpD+14rBE95eGdVmrgFS6tYk6v80hAmQCqiRDD7Z8hIU9rG
Y2xeZz792iyHGAS95dGKjJxJDtLsAgHjRZANJ81ss0Uu9HLLRKs+Ffbqz2zYsMEU5UvCsS/MMb7p
PRRxpTvalx7eyNWvT57xKbbNFtS8NohvQ5rK+BgQbXBjo8bR0M6ZpZqDdeyVl7fuvnYY1oP6Afcv
IOZM1XIsaiQPheGuM6S0FJjjvopBlBgM9NDC+etYC9iJEeq3kGW4raqYwAwfopEIzV1UEM4RDTRN
jRqh2qLNi2JZAky6sdoSw7Q+bNzUNA9GnhAC3NvMVVPfvXdGbYmm17kp26FcOwCyf5O/prufIr9t
GihCGFLOQZbK/HD3oFkE0WIg1SXNC0dNrvTr3AsOUaMFXyzG3vQLfeZ6KTP5AsvMU5UEb309IA4K
2a6LJCxpXWVskzTAyCvU1CNrUzZexaBbcAH5uKpaC20qvcNzhPQEXwyl6j4gcmaLUb6+CRRfZA3+
zcxBjMSk2xypLF6MKnutq/4JKPMMBqzlcqj6Eu8uk5xWRg+9q6Ppa8hxSxu1dEXdbqYx1+8bTVfr
WZ648tGwX5gGL1ejkPldEvl37NrZ/NHkORqBACjF0ncR2oW/h22VsIcBxq9BVLxS/YVdEtKhz3+w
7WGZFVEidoj+5wQbTDxFXMO8A0+TNkCORq8RJ/rJ027oLIqRPOsXJfvkOZq5Y/oAOXBqfXrUBcVf
6shXuL/uyULm6pKJcOkF4z4l/GFb6mQ3W8bgogT2n3MzeJdd56wHB1pWnSCy82fCeybJLz8Hsiax
GUNc7kC9aJqO7U7XrypBLVZBaIKvMvuVtuecydIAkDraRBB4bRsC/HeuBw+YD8iD/CqwGOAAc30d
iQQb12pm0AcwcPAb6MfzlyFT+jF1xe2Y2MFXDg5EecuqavQPXl2oZZ/AAjoHrJd55x3y5oVIniuJ
AmpL6Fe4YYzjvgBbpSQfkasWFXKEqV7Lgodz5dtSvLagSxZmaV8axLReMQVCDy/rExNyZ9kH1h45
nXXQiwlFtqqz66CTaHxa89XOe5vCnlnMOA/0aKt/N8ZB3zSdGJYddLKbqfoGMfXI/ZkSWpBNl1L6
xcotEQuAEwT1lpfBTdqJL2EexrBdwBsFs2ihmktn5nvQLSFlXjoK3ZsYGGDWRnUfT+UMnSzqZZ5C
HwcbUn4VLCFxNFyVsxd6GpFCxxohirRcLmQg5IOqYc6PaK6XUwBz0TKmegfRLLuuO6DRBY7iZWVH
gk1uZ6HcxzDomT2jFb+P8QOU8fq8+P3Ht+E//bf8r9z4+t//xa+/5cVYUSc1H37576uXrnkr/2v+
M///Z37+E//evOVXL+lb/csfurxb33/8gZ/+Uv7hvw5s+dK8/PSLOaCiGW/at2q8favbpDkfAB9h
/sn/7Tf/8Xb+W+7H4u1ff3zL26yZ/zY/zLM//vrW7vu//rBZ///jx7/+r+/NH/Bff8zxjy/Z949/
4O2lbv71h6H/E8SLjkdGKFuxWhLG2b/N39Hdf1rQDwwhybG0BD/1xz94OzUB/574p8A0iBrWBJ1h
QJz64x913s7fstx/OjpNTEfZUAQdS1d//PeB/XTp/udS/iNr02syWpuaf/NjFKiQykahgpTC1h1C
CT5EV+MW04fINIMV4ldzV1rONakKw0JnOb2orfFLg+UXwYyJ6bJ8ILxizgzOizWSFXY4LcBQzxzI
hcD4sfvhFP51pD8emfz4ihXSVi5qbcvQTanbYs67/qE+aUlRDKoBe60Hnctq+uHGCPpTql3DDqiW
xPNahwEXimc0jy1V/rOuwmXkNTaSRedaBK62N1B59+VwmRQ+eW6J9253wrvMDRua/zCQYlmRly7a
2lmiGizW0qiOwqbuy4Nu+E1E+KfAZz6NrRuKHi/KMcN2PnwaNdAgrkQerpxC2+vIRY7oNVappT0I
q5i+GHYuLhQwjYmCFkRFSTJi2iXaXRoSBepByCzm9bGav2Su8W1KNWejFY190k0/v1FudQsbvnp0
zaZESFPk17CuUmF06y6ov0HsUQ89zi3Toc2pDeW27xjaR24hd4rsOcI7GUqVeERW3EbZRi+AGA4x
DfdfX1P9Y2jrfBZcaRimazk6QxPj52saFiRNYHmPVpXXp7gxx+P5JZPpFYgutzb+REcMRmkdehtS
uK+0GxtzJXOatPhzGftpFfvxBtM/hs2fD8awefiA3YCs+JBs7LBso12KYpgy43B9vqEsHw4aY9hV
1AfewZx9uViGBi+gFCMfZdNorfxNAPCnUlKQf20SQ04RyfPOSfn5nIDHGgzCCOKVaRdsh6ICmf6E
BK8Og2Qtun5GWozMWiMk+gCy9LTban12X9i8x7oqvh0Rx92yzbPWdOiAvYdzHe+x54M5aCcDTS8C
2XJUPorl9MKzeFxV1zwHSntp7EGBuoVyWLi2TVsa5DRO9m9OmE2HeIpuyeXMeFGJ6QF/4rUVibtf
3xDyY2j9/OFZ5PjcjsUTKz4sP0YhTMn9yIev6TU2LqmhtpkBfk3JXefoYOdZ8WPlECOWDs6FZ/sW
tE7jbhgY49LhZthItsUF8RbulUOVupCyYDyR1kfpO9FVA6ThN6WvM9+jP+ZwC8nKrAtDt7CkufLj
9UrzMkJ5zAySBV2s/ZF6VesKgocEHER8j28qnkWIWvxomtZIMA0Cr+Sg7Ck+Grrj0tsRBEC4kTj1
g/NFjoyN1SAPyZjGRyhtOd1JTb+v0+RJMixYu6Mr90InUZaDQhWgdfH2z/Dv0EuIJp2L5nRKJoLr
6drqXEajh9xMb2C6HvZd5KTXkTHsfBCnWypL7mab+iLtvB0g9AgKxFtCs+DQta11sAeiGc7kiIQl
Hw2jGNdpjRofGFOzsQG+uGZXbGo9V8ukmO369VzOWvgJ539nomamZ90VwNsjeq0CS+j8aHW+BrUj
Jnwg9c13rasOLousVNYTwgIEjyEJDF5GyF+erGLO0ybpTeuowBb0AU5iW/UkhY0Reee56/KkknV5
NDW2V7++GY3PC4LLC9qB4OG4SL3EhwWhLEXrk+aDRboDCo2cA8MrI1FvrBxWQ6ei+ajlx8JFHIA5
4nxYiOCWYpwa5lhNuInyiSkq+1rVVeFtg53uoWJXQmvluZU4AF1JmztxHHlDvMSFpIO2Eh3xvqIi
WoMRVPmOWh0yCNkhenGoWuv5N5/w89veVZbQFTewjjHN+PAWKkXeTpT5AWI1xQtHn2xaLvP+W3av
Akk91k6cxSUWmN6t0PVEBR1wXDCEoW5tnZhmrBPNLh0Q4dnFaANZ6VCzsdxf9BilyN027mxMi9dT
M/pQmAJjGQvwzOe3lRPKG4u2Zhp0xNV3aXya5mjzGL3S1hrjDBJZSePa18SmS5v7X39yc752H59a
3j2wPOb/lEFB9WM1kccOaY8qYhFlI7IePFbBMHKDDcUEmyA3vA50NAze4LUrsc8KN79BBHLKJNtB
rauPBnGoyIJSb1XP+wmO1913Jm03v6LfkAo0m6SJrAwmI6uq10g0MGDQ6Q6xgIyiswuvTN1T7Y/3
TirvGqd5HVFvbR1s7ASfoC10iF/PYZdYaPjXavaNgZEMdoXnmbymI2iA80OQsLht8hD1jNYYv7n7
5ed3Mwuwxe3BWowu4OPdHxjpkEdhRWfCFS7mMIxn2lSO67AxM8bFk3XI8sZZ2WX45FdwHRFuANFD
MXzUXNIt6io4VZoenPoouoZwMXO/ILOtyFFkSkcNRxctjA512q1+fWn/9sBtYSuHctGQXN6fL60A
pQDrDvayX9g2zSKComPfvW5UE538nMQbQ+u/4+AhTcVcuEGzLBF1qijzCRDQzM3E/fhQkxhKYOHO
iacTXkDSmuc3PRf3LgG1kfmnXx+z+TcvEZfSXurcEbTfKOJ/uh21wS6jsBTxyqqZ16coEbqnhlgY
GrsALR0/749JhieCPfp0V+gE+dU7ZEk28j+bVtOQ3KtqeorM0LttAvsNOJ3YlsGoXZbTxNLpvnVO
75+a+YvpkZKlUyy7d5mTp/dTQaBHYjRHgTl/W5mec0XINYSnMGppvHkBkBwf6pHVLlMfZnGfj8cg
5aUjK3W0lWqQAWQrAr2i469Pivy0OlHtSwOMo+OQ36iLuWP5Q8WPQMzCjQ6G2ACUvqgInSFbEIgv
7+Kt1TveIW0ecTkwTEPXBOSxfarryN2ct9RJcIkT5NRTNoJnyiak00O3KKVId6oIrptIW503KWWL
LRr6xolUgrdzb+DXH+LzlQVmY/CYKpsil/bY/JL54UO4dT7WI9a6pRwM+1gZOAOYojRHP2xvR8Yf
qL/x/Bb0azJcntTqgbycNcp9Fd90+K8KNwVH4rXICTSGk7yoMMoLfCqhtKL7SY+/EyflzxFjhI83
dbPvuQEIVMucTW2p8K4V9sa3dALdUGQvo8rud5KW6YVDGsRl3eKN6KX1NRupFaEhYL/pgEogS3Rg
b48myQblI2Ka99K0rQdkgr85Ox+bzkIJpP6mSa3Lllg3P9R7IZN5mD8tVRA2q0XgVRqh8sVKVWN8
ixuIGAIN9jttN+Oii0wG4vOXXpgvgxu6s9xm3FVB51+aA+ExUALMdWpns/EDDWZWu188r4sPZHrI
XZmAlWEefKKhTtZtWiCAnAA5hjhPLpRZF0heSLEoKTzJukTuE0Q18eTDldRQEoyCTADg0vKCFpsR
5MT05DQ1OzNKHsmSuszsTLsMtfRa9RzqlI/GijN5z3vcvWbSBHwbJNlvFjr988mDTqYsXuEm67Tj
zovKD7eW7HppMmsgj1NXw7Wc9JwL1+9apha7sMse1ZkjBKKcSslhy+hPBOS6pXgKPD593LkQVDom
NkWz0GUKlmy2vOlN6vxm6/55s6u4sq7kXWsD4NQ/bnb1jCi1Lh9JyDrfXX3DjnOau2w8/Vu61/ck
KWDRaOKnDM7zOneHL1PjFRuf/v62MU+ZAnXqNEnwtQzcLcGw9X0Vefpl2DXWhZp/35SBhqU3JpMp
rddZEIMjNmvrGA7qRWNmQTtOPSClSo+9jcs3HBoLgYUY1tU0byMGJ77zNbmHSUZKFgnFpyxmnPzr
m13/tMgrNvsu2wXGuvR3zj30H65XIrDFhlpsL10yqODXfUsb0I92DzMxbIEQ+63HXs+jBOaSZ3dR
pFCqw8JzNHX1v+io/N3xuIp9lmSVlVhzPixNfTfQImYxpek9+AXaNmEsZYBtJGrwfYB51rcmSG9s
s3RDxOAWUHuMhNBhQqS9EKuC3xriN9up83r4U2GmJGulZbLku7ZunV8KP5ykmfSmG9zZyyZGdZtb
fnOC7IBQXxje4kwljXILWfn85BWReSSW0NoqSXIoJPU5z6/Jdj75AZtAQ9FxJi4acU1WYVkczpgt
RvSmFky/ubjGp4JSSZ0iiBmIZaE/ceaX2Q/HPaZ96aoQREMTEfKjnGEGFfvl8bxQiZpkqdpG+BY1
bX5t0Wshhrbo8iufmG1oVM4y77F1BJ4W7/Na3xdeZh20OW3Y0Yz9GRmUB0A1Zk+Dz5m3xqDZy8JM
V+d31mTH7DqpH5Bm1PiQ8fajO7Gvvdaql33DiJHi4/bXtzOXhY/04VLxPptfb+TlcUt/LFrQeVEI
KAF356IxounWigKIfMSwzCwAyCIinp6R54K376ZbP4mX582A4q2z0KYgvBq8amXPpCaGMcQ8lFNM
6Ig7nnroubzEzrs7He+PcpOZiiaMhwgE+7LLqr0iCQ/h5CSX9ZAVXwq24LtG8V6LGcA8nrtILMTn
8YgXO68ZHJhdB0JyQVPFpDJEDkNTC6ZK3Jc7vzTSe+xhPHykjvtTEF+RsKeTdz8Tlkhh4lrOzXPl
Of7Gc4nggwbGzrwjxw7bgRrLNVuE6lgTEY09B6oFdcZ69LDWkjQf3uszWjXOUKohWsQCmEpv58DV
OToRXiZFNcrY9GtRII0ZmcxuAgMbnDJTscmyMseLP30pwU/QDxn7Y+OoaxAYDP89rL0q3JDifmkY
OMeJXCWwu3XiXZkuE4KCeJtDZRsL211UjX9IJ33Y6iU7dmxOPerSQFxikr1sYqgKRdmiuXP/m+7a
8vvn3VyWACNPbURvZgs6KdZOmgOmiXHS0oGps6lDeTBl8UVW+uMZ52SU4EXOJ66qCdT6839Lp4tI
AJ1wSnXYiIPIoB0JadQNi3an7O5rhQPyihBBd+tmdb/LqumVeF1eXBbsAeKJAXNGMXrBvkBdY8Wz
Wsh03S0RKN7yzHImMcYik5I0wfgZvU21cWNfLosiqbbEVY7LCZfQvq0xuxplv87Iejn4o5Ft6J9Y
q/PO09DdGvkCYL+2wrFmk6o+dytUH5Tr0J3qE2z/rQMqA1E8Zi3DDIsvQ+hBoahfe26HL/R6XYAy
mHS1ctBJMQc43VqTOEHpf8jrAEkeIqBDgPJ24QzS2tttA5mlGh5xj1eXsuyqPc3/vRxb80pOibXz
tQpfYZ++qT4fbpuoiQ/h3IJLvFuTNsme6eGqqjFNIce4TlwFWr5Hn9aD5Tuo1iStYpAPfUM3ITRa
BNvwDYN5SAb69IvwQ3uTu5N7PP9f0zXvuIRQI/96mbA+9e2VhBxj6POsw6R99+EtYw1p4uRjqC8N
wIU896YH4dVvd2MHJmihGJz6PMBSC7TD+ZuM0bmGvfPVtaotCqHkqw679lw41MwXt1YKvhrP4LKb
Ccq+Gr8JuOjL1OrrbVGwjoi4bO7P967/YJqgJ6pOmYchhjeQ2NicWgjW24zoibXrpTiAhi47OoY9
XKR4gVAvM4JYRyI1bssa5U0bDebrlCIPI1zxnh5ysXW84a5Vg7Ng5i++Zi6BmNYoH32U9gr32wHa
LpE8ja49GnJ0l2iV18gG5TFpKzxjKEF+c4o/D20UPXR8oDRxhPG5is6hCJjoTY2lXxkXZ8JiWq3b
ea6aKB2pRIxKJg81/BtKe8pJNty4zFA3vJQgQ2vuHpcmSMMxzxa/vvb6XL5/eEPMMw5BD5OhEjXG
zy9F1fvo7YbEWKrehPA6X7BOI7P3/GQX6GKiGIyfT3yp2UXjNdiwRT/axVdFVpnwiSqfplkfj/8A
sWRCTNEAaZXY27lZ9etD/bu6w6QmA0o5yxc+td2JyjTsqrfNZUyoD0xFQgkN/xWxcHYokoLUhbLK
btOsz3eehVCoRSa+ggKEDrUtvkDGvkMjYx3EEDknWWMBSpNwS8qFtrYah6bpIO41s3n59UGf2wIf
zq/JNIxrTl1NyfSh1ZGZQ2DrcWIuPWAS58b/pOXkfpWPYdCwbDsW1f1U7BvHhDWrqXezEMNVHaWL
gjvEI/8VcOkwf9zw6jeH9jeXnhvS5HQShzxv43++9MRX0lzUafKeX/dG8oTRsj84KUo8TBL90y3S
VQb46JFuUpRrLKeuse8jSOE0vjV0vGm+Fk6sX4UEs++LROZXDuXeb47yb0oYE2kEE5+5iDHsDy1e
MxdQpT3sAnlq5LumFOEmT1PkxjDfDgCFYMbMl3xOa7srM+9ghfJyQgYb8juvfjNgF0Mevm4rYl26
1ql+s8WTf3N8jH2laXNxBYf5YfH0aYPPCXNyKUVF/THDU8Hxvkji07aNO6zSsvhzRdeGBoM/wqNl
UeHnxMHS3OHVO/kaBBFN9jwwSRI855F/6eCI2ZulOVx/9VP4gzQTmmVuuvG9G3vPEnTsrfDN9a/P
tPy8+THmSYaadz9q3gX+fD9kKfKIsBLWsptnw47dr2Cddzt+8ynI5/hvOk2wTfRm6czNh9ymkyNc
+6p0bF53odhpzvCI3bjEialH2wZiR+KX1tEiTlhDNGI4rYuRYbwJCqf7zTr2N4sD5BPpGC67JHoV
8kObIqKRWSlansuJlSDvPUzAbXSMMmJQTCdqV5kHvx7NvQQaTco2lNCNnODqjKLAud+weiURUWC1
1G7rPPUvYcBtQgCou2ySR5eAPvpnU/D1N6d8PqU/rw4cNTMkaVt8+bTf7AbZiqZAnjpNIlxNKjE5
5wok14B/H2zHtItQS6J0769qooZ7VRdHFpPb3klLavqBlx/aE/ywxkOp9nXQYdXRFe789vK8kwIM
2fzmhrfk52NmPeOwlWlhTf84EcbHWQxQnkhP9VzniJ21vFXCuTvPQuETKmaHu2gcKio7VT7k9gi4
okg41ewHX7AfEME+/0Gnlc66qiAehAn3su3kDd3r0booMJqu4F6SDTV0j4ZfOcd5GHnEkOSQYeAQ
wCv7eB1CSF7BLgbfXvDg0W14mtVX67OwCmUvfI7oloTgepti7jn6hJEuef6RLhfaAxpmMk3iaQlS
j6aL9802mvogbQk4NtHfHCOqt9PIdlbit1mpEOoshhPzN12Xz8N1dIh01Yw50sdknv3h5euDBymR
BeIvxpZ4CyB604kZPDql6UKkZoWdWSowJOj9R2G720KKJzX55d5l8f2/HIxlGsI2dcFy9nGhxerY
RlqlQxpO6/Giq3IiKFKgM1VlkZdudPZVOA9cjK7BJTo69haXmbvqkiDe5QWez18/GufB1odHgyWf
Ya1UjPrF+dz9sFuvIYj6bCXV0tTLd7yAxr4jdxv0m05uoq6OfeT+P8bOrLdtLO3Wv4gAx03yVhJJ
zbY8JzdEHCeb8zz/+vNQ1cDpqmpUfYWGkRidRJbIzXdY61mMaBQyNYwR1G6JPtHDnfyR1/mzsELK
c8ahGquTE0Rlkn4n5P4iQtufpG/K6kUvOhtfS2mzEG6oWZVBDXquLFitUMfg9Z1jIlwP97mvlejW
6Z9/vr9rGfjsKQRZJFCtWuxv/nzaWvM882ObEElXTYs+ItW7jzwTRbdPQ1zumLwYiMYITAUU+KSq
JNFD5L3988v4X+cmp71gJCIoBrin//wyGK4P0lkE+bnayOTCfFMBJJMmmCXPyvQcNYsRuEmtMQWB
T5Kwk/OmgvkFeUGwtuFVaW6o7mI3Tzac9+45GVkj3hWthIZsu1yMPy3M7v82gvofZ5Cl8h8Le32V
6fylqkIlSeJkmggepUyU0BIsXmyaFRaqpdrrOcaNIR0JuE9o6xgOqNdoUT40t84JnbN/uW7P7U2M
3TlSgK/qVhOeQSxUQSdKA1irQsxpJI/xKPdtp8/v//yW3+uqv1zZgk7VtHXLFlTef1npzmVZ9M3I
o+o+AxlVCiplKciWEpl2ZqXC0mfctqUyvdCds2RkfeJGrnsd2Obfm6ZQZM/himRvBjXaCbMk01qo
Ojw+nlJsRj9sVR7VCBWjqVjIltYLzEkQV0RaI6+meTEHXOkDYTP+sMaFRC1Ar9DVAX1Ytjw1znKI
VnC6poH+/+cf3v4fTzxu51WETelpIuX58/VGVo9TgTH6z2XPVnLgrI/J6CLznuTgqCbXTZEE80Vu
GWDk1D5x8ERcnZKwVat6ZZQDtyfvE21z75O7ZnR8zSG1nbc6OuYKIEpLC79FOmhysmOHs1MrA/XJ
2pDgbt7cR15+muMbyJbuky2vvgc78ow/ebyYOrFvVoQLw6Sswww5fyvFagDqEdWUc8lIp/qW6GP7
oCWtuoMemfhGLOprmykPd8x1ydWzMl4+Mq3GIVFJMCkq1rJ8hITQl466c+rKvKrz9JkP5gP4Zouc
RuCX/kzsCkTk1AE2QATo5NZEXSJYOetF57xFlYTxYZwtbcyPi2yw8a/SMNl0iISxEP/zx/Q/2kIE
sS6VlMkrQLW41or/dfpKp61Q0i7QyIrZOSgRk+VCZoeU2csW+fr8QTHGkCOKmfP18zdttsQjheKm
SStMaGqckZpMAJk/u1Hu533ffEyId/8vbeHfZuQ6qwuLoQubWZSZqJL+/FKH2MDPb0rVC8WoAz0b
IAq7GH9nB2XMCpEVUfE1oiUgRaF8dRQdBwTjzRrhBFgry9z981t3rzT/+/bm9azHKQ92B5Gmq/6l
jCYVeAZi26leDIEBm7HLr/AELO6DLuPRn5ju7GKrzrZORiHK2YYT8B7DYticnFpyKofpM0ZquW+S
WT/o69qtN+PokLvacZoRpdSVWh4qsMyuUXyyVMV9NljTE1dqGAiVTCCqielfCmz7r33O+mOxXjR1
nkmqrZl/ObXyUDK9xjrJsx9bOcMVPOfBfWw6Yc6KSVvZpXNF2P3UKjuKx+EgU3vCv63DEO+9sFfc
H3NCOuf9QANpp6nstOrllAkDM0nB068GnZqX6Suua9gd6BFhFhblq7SA91cWCSS5mMd0rzSWhVQa
ZNFAQrcKW4FBabwcFLV3H0ql9+83YmuDPJsh4rBAggOv8rZvUE5ye68eoXtshlJrv+8Hala38gxa
BMH9qGI5XMQxmWvPXjPGagbrD3j0jnqY5kd90MCw6UhOVVn0vkOIwMli4CQrazy1C+T1Io5WnLTx
iiSEYnP60vBc8cMV32LkW57EPeWXxKhtoD/wsnK8bEo3IfPDNOjrGlgMfEfVv9zP+nqs/vmiRBiP
plkX6C0sGvU/3yRNwc2D0p0kjbngg3MkrK2CB+YfT2imYfh6k+O9hiem9Nwm9dWMou4VZ1kc9AC6
D2Uhb9Wsjg+45CHfR9U5J4gzc0YHcG0z7RXjNoV19Q0xEVAIU9LmrpdplqlnLUrg8FS1ffg/qDH1
vwoSsR3pDFdck86PTYe91gr/dVQV3FAgliN3x/+tgo4IAa5ciMz1cshl2qLo17rLnypMyAeD0Z87
W8ahI1r8TGjsqavqEmiL0vQ7ka8LeTc1AsTH8Zkfc1+lFuv/Kbn8yxGxHkn//WmsLxkV5b1fpXUR
f3kISl3JYQU7NCQFgdJunGVBWU9gd3qab8t9nerBBUHoKJ5htA7WvTV7Vh329+WMwiDJkhqjrqVI
fDLAZmDV5BUnpf6eAuk46QXY+XR5TKoQZHKrl5dEb0nTaezyX4r0v0237j8IOnTkWZqFHPQv731n
MFRv6szd3aV1qUOSZ5fEP4xFfbtPalSz2I2D0TzoWaFfSjtHChHVr1wPqACEtyS18hbZChJnFzHe
P7/LfxOQ8eJ4VbzVls1/4q9CeUEWlRINFu/yOs+Q4RB0ZSJOFWCCNYjm1tZN+xCNJk9e7FbO6rlf
R9+52VU7Nyc4u297gtajF2fqYwDWrAA1EuB3fwRmTrWHTSciWdY2z1NElb6Y1XYAPuOzBLIvnbNK
NJnj1Wvv22o92EGpeLhey23ImNPPJPVZXovnlkJ/M3dFvOk5z2o8ZbdRhEogZWReGMm5FNn0YuYU
/0sPspb5f78SSR9h+rtO/tfJyZ9vnnLNsmrUtS2eTeGLEKVcP87xoYbZFe3ani2WUufluSbE9o8v
RSme1aZ0WLgUVKddcuTCsoL77+T6rfuvRpl8GiTIHJe0vibTODwPaludTICPBJEQxJm0t1iUV5Od
7Mnq++6xb6t3u4tnUvv41l3grQzi+2Ao/Q7VvMp5Og1ksdja472gjcxsCswZrNAG1BdaxlSZR4Di
634E3//9w20UC1eiOTfB/bdw9kKIbKEIOpWzWwr1iVUdTHlALKcu5emT1OMmbg30pOQqcFFh95kj
FW8rPBoO1eQau3FNsAg6L3IMkr1TGRNshO8sxEBXJml/dQoJW44zRVshqn+s7Y3GBkg0kFqiaAD3
HdS4/3mhTuicpJl/V1yzDcaJFbQLsHVLVJZOrJEd6BTsoBnWz2LUS5gN0Uy6uonkohmMS5io1rFO
tYA0XNLP9BnkKulWJEgCB7RyxXgcpqrzmAB3L0a5+G6WpS+oSec9CKb4leXJuCdEtXuK8CNxZVe3
RcIKIYDrQyJce+ksl6D3LNL2o4bDnl5ZUoPbX5FpzN8HyKT/eWkEPAINVJAARES/HVITQ4Jpo+VT
ZR20qaY+Mdb9xAII4A+/vavmLx3tGd27BhvI6gzQVkQ/WFb3XCtYqOEWvCGr9kyWUm866as7XN5k
NpHmsZO4MV4H6ngwNk+gh7QLdmj1aSKhelcNLXDD8Tk2ScdTlmV6yu2dbXanASD3sVujmGpAXWfk
wbavdKbxbuOhyEX7ZC8da6UURKuMo8R3XUmxUYe7eyZkiBB1m+Q5FBIxRDsqeeGpGkk9AD3UHZ7c
6DYDqIqmGR8InZzD1IhToAFc6E9T6iKiFgMqW3XXCC3HdC+LBzlUuywb3XhrtyY1UFy8d1AshpgE
qrW96EQ2BvcjZ1XeecimNEKi+VKPSnC/Ofp50AONRFvo5FMAQz6/RPZr15nq2SYz1W8iPWXVTpwl
hvSbRRu6YpdCT9ZsiydDEN5MgKNtjG9OUX0b3Qyq0NzdsgKX+9owEhy0paVCw1BrDWGPAIU1pu0K
II9XNv7TlrRf7dz2HN5mxMDI1MbprGLt4Tz2ErBxb9B1JcxmYhXuJd/9byV4HR2LxOfsdcYQH1Jd
R2AgiBW1TWbKg6iIs+2IT9Y0lh/KtC0nwJmoUrU9mh+5te2xIlNmsR8jwM87A+8spsLSZA1p09OH
Y0IAcZ58oVTYi2n5GNbu2tU8x2pL/Kel2M8gj3iQmqlPAgdIDy2eThjq7K3M28g3SY8FH6p48FIX
X2qRTqoglOh4/dUoGPOPNqlIpBni6jNLG4BpXwXDesNHa8KsbNn5OqlyJtaGEeNK+mEl+BOM9QSi
nSAlDljmEeJyb7wrtn73AhSeGQuVEIckAd6/cwjYux626iHWVfawsiiWa851fi1lg38U6yiEq8jx
VAhzBQHZrlvFe1M0A307YR3344DF6Yfg4EWvkE+eIgrr6IYSOpndDi8ZgLtNtSApneOHpSFR15iN
7/bYVsd24awuDCTuMTg6CYDv2zxeZghU14iF6aUeznpKWIJSkTaeOdeug5Yzzs1tGslmvvfkzaoq
KBJn8CYDQPS9SSBCRR7b3Apvk2qpfLYFj5cJ+HPdjRb54UHlDstX6KDfm+LJfFKihOSQKvYAS5A6
KisTuwRaMpzV9Z50HccX0fCCZojBwRKe7l+ylTtidmkTmE6M27/Cp5x3OTtWd84DMtV4pqKpZdoe
ieml1OuCPESqMDf9npE1+Qu1+S8onMOGanNAhuGgF+kYnRiwVO6nx7RymdKZFNU/tt0qx12w9MFo
LMYjyusK/jj3X2WDyHQqBKN/rFEXnven2kFStrTieVSRlZQAIO+HS5sLY2PbOJUaUbOAnQqoyUz9
9qVDbCnRCHJf6FirsCmsAzF/jJfogPhYTjai8iLLDpORt+99eiC8e5PA0v90GLjtmrZ4xI0WPloG
AhlVuiAJdNKSgc6grVQU+1iPc7CCMMUqc1HcAf7RIgV2FbmZtDL8pYDpXs0bZawO/lTHyBbvTdtg
FsFd0dl0kInmqddY2ideDxvZMyR8jrvR9a53WIjz3C+xDmWiTGGedFi11rclHDT/3v6gu2x8XTFe
7m9RZpi/07jRttJIsgtQG382hHK6Xz+xCAcWTGPzUAndi6EsLRS/oqifDDlbzx1p1xXs6fU+M8bV
CwLt8EC/sk/KKDyPdZru7n9P64R+bMDoLfXPpm9pw/QMVBw765Yo3yO1Ln5wPLx704XADeOBKzSW
5lZvCOKbw+WcZTjgMf8dGxkfSTuhUxVcHwJskjlXR73DShxK2FVN5q/ZkC6lSZfVG3orus5jIQ6j
IaE2HbA+dfWlghTWO9sKFYLFrrISD8AivTr6WgYiOwZyX35Gn+vOk7+Rm4FoqHq3wzrFQGPV8LBU
+yVuRvGNM4rpyMZBcgXUBhPWpFIfNPouVskTM6fvg5ObBDHILx6OEUB+BZdCJl6EPpSMI2Kwprp2
ltnMgyiJCWy35CeRyd9SZ/mR0gqNBXCV2gk0cnevUp/pMrD2hzsQH8mia36dGo5HeO3yOE/ttZnU
0RvIkAgoildeY1gdRje0A5J65U7YRYIdXQXXim2lt68LliGe84epQ51WuMmH2WbkzIVp0MzwfcJh
DqxWYneLQRhPDrJoc6CMblLGTANQyKDFRZBZywM19WO2TvZsOb+TlGEEE9tqJcxY8lAfYO6P2/kN
4uXZAiPtVoixeD2JwMqSF+eZuUJaqRglUgNyiUp8Wjcl6tuk569Kq711GYk0JiGfsDiLilgv3VUC
K54nhPw8BvnUwbfygLpOVVz62SJOCZ7OOY4eqc/aDSsmf0GTMIH2I3iu24Ld8BtLPEa5iid80F5w
CFyc1v5tieE8qtWB7/1Wa9xxTb7VVjir3tyw+L7mrb6QwhM/giG8ufpcA8xi9VqRmFO681cND2dj
uePg6w1DcDuqj9A6rgbb6KWazwawi3io1Ze0M/IttttqI8sufzBw4G9k5jo7os4JoUegQDnqk5AC
Z942fSRVz0kZvpSJ/Xq/UPCJoPxrE8Y/HeRgzi/wkgjht1UUQreus30kGRElBIOW+6Qo/aYMT4v1
27XGF3eyb438tPrwxKTU51n6AMfzQa+7HVowb4Ew7RC+Fo7gk0wdqDvqUQZjTMhYNSx6OxF1H5iJ
pvp5atnbEfMcESa8LYb+xXwfZWA0aLu8cT/TePlE8ncp5/5pxJtv6+Reuw1KIa32iBA7IFXTLmMM
JKKdZrCqhA21iMNJ77DtD6tzwcSXs/Ss2hE3peuVoNYw3Q2JBgKxKdtg0En73jZN/K6kqicsqLm9
a3iJauDMe3AFkfW/C2A6TvEpUusYgypto+j7VGf0GDphevq0s/vKo3LEMjDszfrXDKRanW9shyzF
PDfuDNgPUpL+u0Oz5rIjzgKjKE4LdE4iKNMnYfCgd7oxmFoTpTWPvL4H80lE9SbXK/tgxep2WepL
Tyzmftadd5xeZEKh947cbD5kVocZe+2kMsIFMhgh/VJ+ufiswHGy8XuTr2TECvcqWfLnSHWRQYZg
hrsMR9oQeVBad2HCAUFdzu0JhPSjS3P3TWqz7yr59Jrj5jjJ2tVYa+bjNz1Ejwprh70Mj3SlHrpH
I2pfkirtvqWDzTJHsW18dW1+LBo0wrhezwh10l1fW82xWubep5m9TS0e6tzt2PjYb5Zd8DpMIjTM
gHiAU2iF2wFCRyrJS8Fw2nzUarGzaMgNZQUZdeB0hTe6nJCsB0afsBjlee75ca0E+PluTN4ZqLU7
rQPzxBwy8RM5PvSYylqHB5MeFS8Unt0hBMu3C2uouVO9jUbeRJ4QRTDFygEqpHkIW7hJwDnJ8EYl
o8KI34atCTZfQmgmG69Zbl3T8YCZUT8qvHmFgEwdllc3cgygS9nXPFoP6LKw8yB56sbJt+x9WMY7
ORd7hhk+cSgbs17Rrw42dAqi7otZkG9BNBvZW9jDiHmexDu7BSzzAutZJSMuSl5ByGRPcc2uuW/O
cAwjOt4HkrO/BsH+t+73nwnZ7VZc/AjDzpekWAQ5WX23WJuDNhPqq6tCLZw04WnujzTHzA8Ss8jl
dtUH0oiCTyXUxmK9ehwgCimGXIJaTX7VPS33sq9K66Ug1vzSRyQ4FnRLLPaHTTSAwWueuWAEYRNy
A3BUmYU/Mdc8FF05cB2T6S2dovDMuDhngoF4opvNrQuXvdovXGzgxreRIJW+c141Zp5axXFT2uBE
8NHqyFm7IXbOVsnVYVHTomIGQ+b2xhiIptnaWQ79eNZTZLT5LYOk1VWpDroYxHNmlMrNKJszvszo
1JMpAsBmWJtA/JR3s85TMpDJNRUvSS82CSgj3V/MaEti2EaAtDPWBMcUknELJY5rUOGMqyTy0EXu
VAJuaQu2qXZ0IBwAgt4VbuYnEHqooUd7U2tgavHH5UTjLI1XGn2CcpaMgJiEuXzhsZ4rqs+yGjMj
WLKBq9ZjgJ0QiRkt7dNQxq9EGt2gBCCq7ZvZzzSj3bsYf9Ae6ukJocy2RXz9XWPeSk4yh0sfOvpm
/T70Xoz9kbxAdN+m9DawzOe3YhqagxLKX60A3ahOabWTHTxlFrIXaXFc8wB6aoCJKum7+nsYf2vO
LeZsl9MnjJ6tSipgT6qQNVKjQyDVYF+2FxW/x8uccrpGDkkub3n/s1RawkhoPUkZijIogaiJ2hrv
QUoNiHy0sImmsWIiFl2YQe1Q+6mhltDbSE+zwyZBW9p7SJTTN7uEKiSZj4QEK6p8ogNa8wmqEbms
P0bShoCHb+qkxnfS7GAmLyR9ueJkrAaoEkhN8wezHRp1di4S42ZNEUbSSvoDehxNCdaX5UzGezQz
9no3KpbqTMWnXcxo7UYpEBQMQE/qTNU/4jj1c4NIB7iTLwXJEdthmr5Ek36qzkBj0U37SaeEdFoy
KLFt6yAaLToeyFIJRhxmumajbiu0w660NvSw1Kvwt13svrd5HgiS4dgbXjuEcclbUnwl+YcRmTYV
gR57+TT2RNdHpG12ZC3hrTwu1Ti8E+l8Kaoi6LtwutYQDJ/TCi8/97zaUX3xzE+POEUvTiJ62k0Q
862j6u911D2ayrnVs1OxTGxa5PemZa7ZudFrbG8k7T1UPIIVyzg/CeIs91Fhwh622Y1Gy7JvWx4Q
q3dFjfPDnO30vLN95vqbcd5l0A7kzkA+R6LDpBxTKpTcG4mu4KOcdkQeUgUKWMQ8hngdCLfqmYiI
eCtvazCURnEfteQkqZHmQwQilQYvMNhJ39VJZjActXnFFwKEu+rtL0X8rLgrfzul8UJXSGesvw+V
CagPNjdNJ0FN3sgWaz6y4ioT1lc5swtewfDLJvoz98ICocxxMh5FfnCVg609dwbUU+1ZzX5LhdIf
4w6lC9OI1YRxKsD7df5IJMRYBdp0TZqPMXwcDMYqPLn0ZS91Er6OkCXm/tUoXwj7i+s3Nv2ZAuLR
i8H/gUbmuSHVfRYRQ0EHVgzGVrY/jQHJI5D6sPllC3ZePHm0h9n5mBkqFtYPtC4syyYrcFLP6A6j
ferlhzwtzE8RyaOdFQGPwfaNMD7h7LgD7eadwYTpbOPyVJXss55HjlxorbzdrqY8LCLa2SqkK5fD
XzUIEYFJZWu935Ox8gL8HLw7T0iPEGqEr4XzUVnTpYiJ5NTsXHhlJlsvw+DY50Fqk5jLHTwTCspR
Q04NA+Ok0bRgFg7TQiC2ZZLrb2a3fBVqSvdsoThbZF5t0hYtg1L+yrr1/cuI/THwW3QRLGtqHXal
s0lyPZ1KQBifmykeu855Q6bfFujjY8soSogzlOTNsHELZZsznVz0T5T/5CdXHXSRxvTJdI6BZBnG
EQqYFRhTZD4sU4uRD2IpcdzPTWiyXUZ5dHHZSgaDwkuIOHC2EMbKp9AEg2OaMUmZlXMC+FNvlbm6
GL0Gh5YyOZMngbGiw5VY9KE399hMoJ6Tk83T6WMSBEthkzOZ+xieNvRkxKDfIYsxrGZ6hZcKb3uY
vbOt3fCKPebC5Jrt1sAmG+zycAlhayszUeZl7+kEMPLHN9zb+9Ss9mVCTFmUnShWIKo1bXIDBQAE
ukYj1WGpxxHxWE77LEFXO50TDE9PKmabhTOhDewe6i7zg2RNfQhreu8l0LlfOov9t/nKue4kLLmx
9yFrYvVdgyJlxgfBx4NyTTRYn9GwV7TvU+ZoR8TTCVDBnm6g8EVtbcOk9vjsiXtPLw1RhxBQIWBg
xCfD1ZgcrzaKkiEBzy+57/UBZVgeYAXdVbAxx8G6xBCYR/25DMMg6s1gDpVduraxSbTreWqv7zPL
B0iAxM0PXH+Mp7DbnPv1M1mDKBYufWqwJJdYgUPPRo5PtCvzQMIPSXl5hf1r6U8aMHToN2QFZ95g
aF7BMd+FOQ1/EejNuAsNuoQJbztxfjoU6IKALpgj24nAHUmifUkrCRK70JJNiy51Km7MbD09rs7T
xigjusBuNzdE31TmkSeVJ8dkC/iDgfWF/8U5+d3P4DlJP+63GtmbIyTKUD7nABTylrKSFSirJgJ4
tIG4NVtC8DC3zghX3MA12PdsKTQ85LmvR/GZooHhIY5oIhOMfdh+FwnPaJoj2CbcpW3gFIQNjW/U
7jyJALcn6TnvHyaSLo5pXDS3fP3SFvZ7F56Q0ep+iq8nahjU9kVf8zwhK8GRTEl/MOpwQQW3Waxg
5Rj3UFWXi+ImGl3avMVekm7HMTyqK202I5SXNOGEjIzKzjEL07TzE2VoKDLQc6KpmHETGlWQ/80O
y23HfTGQ/GIR9b2oXu5+tYW/sAlaIA4XESPc0d06tHWTDeyNQiwKiWm3Db/nGonkNyN+SeH5NJG5
RatB/BIGvyJHddhShdoEobBUB1KVzqrnkkJUh6bXQ6yOvrXFk+XGZEAB9bWnXS5eVrBPQsAah/W2
0okIEuTD558cSrF45DqwD0KakT8Si27FirNTFetcGA0Ik2gB/p83l4gXeVkf9Tnls99r+k9l5DsK
Nw4GapLWMDhCe7ch3s4i76512SNurTLOTn6X9YvGlmFw2isqfyuomaRtZtTm/HMkcwjhshawN+rw
LTVYniZaVexaq9cPsmkOrNebS54isBuXTNKF8fiYbOMiZil/sZ16nG3g5Bp84RBnY7ippxwlUFl3
+7ngs+0H+zku0yt3fVDVgRHDbQKJHTrFdTCI+SYW2WF21rfxmfS+44THmI0PE+chfQmbVYQ1gUbM
a51Oyu7Aw2L2eWjr9lWMbGF0OO5Tbc7Xfu4/EG9oL4P7Ah0DoLn63LxbffGgpN2pWcyrTSpwqHxB
8vcNIycrVQvY5p6UnuS56KcR0+2BellKxzMwuxcqeUHIlYtRQ8wirmgczkz7OW+em0R4RT/sGuoy
ZlRscB7m+oskQ8QtT4rE6IeyTx1vaE0o3TlSp/BIF+NNXAHhcGMWQ29wyBWP4CgUluQUMH/of6hp
QM9KOTqQSNFPQU9K76aXe2xr8UMbhm91D8XEoJnx3Kl1NzUIOHhc2bE2qw/HTtqDOeQgX3JUz3pL
5DgVwi3uy0+CUlREu7J8EINWPOTwNx8SM5eeY2rp7v69qjSxLaACJHOtOEBrMo9t2MXXih2ZZH16
mggiVSnp2kcCICuKe7N5bEu2sw3sKh5t2Tv6EInt262e2rrv99jjKQW+nNpxDmHVap4b8eeUthX7
Omm+RywMHgaWC296+ZhNtnjlH81PbZU9lg53mxja+MG1FyLDqvZUg+O+cA0jSl6uhbNU4OzL4rEv
EX5lMxBzU89endmlFEpfJaOG09IXhGmME2EtMDz9Vrd7Ms4038Iq/DGVzisptHEk1hiLbwMj+0to
tiVjHfzr4ZiRVqWfHCtqCPFrlacsJxNCk3gaAGp2x8jF3sgaV5wKJ/s9Oul8qnR7Ot1/hcxcC3pV
eRSPWgwoqOHZb9Z6toHjCW1fCBok0FO97WVWajE5tUzGlw+9mlQXk/F3xWrvVNjVwltAnFV7sZiW
1QGOUhW2c7Ot0/JHkRSU4LFFo7d+wbVLDDlhs2ZiUKuR6HuO1L44M4KlIReGP5cjaOBOixC2iHQr
u7a7qbby2KG1fMcA1R96ZV+xN3vqlUbZhamIPXNZIPxGOeib3o2hYCU/IhTzLDYHIxAFM3KZA4EA
x9cGpjhHFQRCpYOCxZ6FvndKiWdwe/SLLYUX4XHOwidROZhGWwL7xm6vTtUjYbTMVKMVil3ry4fd
XzOl4yduXkb61MuUWgdD9stDVRfleUldZGIwl3F79tsxfq+0/EauF/6+CONNa9CO1k7E1r5VBZke
ZArMPQKgiqAGROVw1MBem3HCrCox0iOPmhKKHAshM3bS9yWrHxGCzsO3set+RSQVX6NEuru6kvMl
6yMV9gfhzOhYmXcJ803wOAYIbF2kZp/EOP+IGQ9RNZadD/sgPQq9/kJnFB6lkoEDjycGfjN58F3i
Nz2Z5puCvOUjegiYh5FPxAUpl938e0xC4Q1zdioV4VCdEoNejhpTojjMj/df/f8vRmw3HB3w+wWV
TBza9QOjxMFqdgxVfEtLiit2htiAlGS7N+4DqNyEQe16e/rU1RRnb2rmvjkUGndqT/sAyjtQRKO8
S53OXen2VuMue6dhYcSE7iHS6HtaDRvQhCUaXtl+jBTxljl7GsT2RQvVN2ZFutcME8mtoatdh14P
CLyLvCU0k0d70btrZfP+r0nTc/MpI4eDr7eHvZzDpzIDL2VbDguVTK2O918JLcFotLjh5i4YqYH7
7nJySHaKOWbbAgVgNhruvp0153VUp3Z7AJToo+QILBhPeHrMCjOgLgjtMkke+l5mhzGBO/lWKSRY
1oB2Mw81065lZCR42CcTprOu9hfuDL/Nkv5WTsTQcntHBx6N8qNiF2A6E+Gk6zDlotVyPNhZRD5d
V93s9IMFxtYIjRdbK1zfaGpxYTZJqrSDz1vvzmJYI++FKL3BdMlyVvvOTzOjPqMykpuqdRfsi04V
wB4+IUUhJsgxftkjpGkeL7hHa4XThPfTKRWXBT1xa06avmlNa57mwr7aVZzfcrzw/Mw014Il/DsT
ZFw01ZvLSOG0KvqxlBM6COC7esozN3/Jm578VQSEQQZVfaO14tNMHPZJGXEUbrkcYiItBis+Tblj
+PhJS08uD5hI1xHfK1Di73Kv6bHNMFXd5jUfKeNHcRjmanmrS+mPObGZsXbL1ai/QrHVobSwZ4sK
t3kDCP+Ejvemm1O2m7p22WdYTbe1gQxnqmhCsnZk7o3cmsGMPT+7o6Zf17ozlvmRz/AxCePsG0dr
0IcDU0gXHlZURnQV896hkvCHDL4Qszg1q65lbZfXjKmHN7gq4UUMaBkErt/kX7eI4TQeutbaV032
cx6ia8ayT28M5kXrH75/Ietg3rbFQClkIhvpzoTCNPlb0XHTMh3a1qGHi+DDLNvvla2Q/pe85Bz9
IfGsZo+0wDMptAYbK9PiZF5vFLZX9Uq4Qe+P2GGo32fi6acMfKI11pnPU5xMS9Kvdjqypi00jUwn
tzaKWNx5DCjVTYyMcQc+knywmiCuTP6as3DXSp7jVfi85h+UehY0fS2DQTyMbNX4o7T1nR4dp0T+
UuqG2DOyaoHHbWRSbpfsbuyrSCkm0o8wewsHwqIw/BMFHJQsXBo0T4bG9pLhXaSpmGpMAoXMyiV0
o2d8ZNms+NxL1S+j37qVg238J6qwh7zR1FeDgqNqIYiEZXOLqccbC7FAowaVAjFHVNGwIS4XF9j0
0xRrP6Uyha7R0zsZIiPQjWZCkE9ZKB59P2Gsa/Y1cUhdg3efNrxMyxtYKhLzqJVIceMFu6gRKjs5
TwViu2T0YaaGlfKmli0brpzsKSMs823qsog3K4YkCWaKnWYy4Shz7c1I1sDnJTrOhu2PAyujLL/m
MDyqItZfeOSwlO1DtpJxcxYW4pYhKTls2uKDPZnGbpx1H+ouHy4+qSgYk3mfybJB+/9QDf23iS7c
yIzfeZGbN1ddvGkwYPRPmKttr55zxW8Uab41dcMymq2Jwse4sHunxSl18jn4CKT2Ec4qj6SfJvsB
YXyQOrlHeem1hkmAcIVX5NFOX1Dzgwy/qMa7ynBDAhiyWYQnrc3UnIW4Am2PbM//x9aZLDXOhGv6
ijJC87C15dnGYCgo2CigCjSPKSklXX0/8n9OVEdHbxxlYyiwrcz83vFoQ160YfJNqycKgly8JoZT
nDotjR6yp7ABfkzUokToPvriKxlnsmi4PulBP6VXJyF/wdND55GF4OrTuvUrKodjqiitNMqEsR7m
52ilbrXzG3GeZt/Z4uCZQRwpa1HSYIoga+dQIGpfIR2O3kjs81mqZvvQtAzPlY0eq63r8qBEKgiL
zh6BrN3hu5TzOxAPPYkW3xhvJ+hNC1An9Bi7TK4L7bFobqVDHkH9NRE7QVfCNkp57w2+QM788OpQ
C64lf1xejDizcYzcJtsnHOY+Cc6lheTiQ0aA+JTlrkIyAPGB4IXoSQPrWcG53tgFVoaF3u8WU1UX
tIKDcS2ShW5kpSKsuSxpEBSHypYbg86ayA56Poc95d9gCC4XkpO/3Rs2nU3TPvi6yRD1KT1zP3jO
upxRq6PQya2DuZTBJ4PmPrbp6F+KnWux6fhxlH22fKa8aLwlY1xcEH0hAKl8am0cM/6MQu8wOJ7/
i+zK/jBnOsegzg2KKhYfutevOgu9RGxnKKBRMcTWSjCNxMR7Ep5OAbG9iTKIzscwe/N2ariJZudF
x9C3g9Lmg+5cYQ6G6bXN3RcrDc2gLQg/bGztJ2N9Tc2cZlYV0BDzjsDv0EQ/xIshZujXTQpgrH/x
gRXT3xmmukpWqoChA+sdEqI32TSLNtxWISU7hj/qa6iz7oAsAHVi1Lm7rhhpg3EaeRPhS17K8skA
9L2IroZVTdNtcsIeO3FBhdui1547Lfk1mGUOREYizjAP8suarUC0S/X5uErqxwgVwgqHXEohgI5L
n6htIKNkfB8m7ztGfPxYd014NTIorPvjSUz4h4K73jb5s1DNZViIUJKSCWTU1HuHZmaXNj1CguUu
F/8R1Wj/og+OSfTcRCvf8vjkoCLpJQu+XvvnKYumxyIcCKX0oCTogEIimplPWTw+LXGXQ+Kjaye8
9clWpOP0Ih0+oDjkOu2pu5DtQ+tnkBw1lP4rc/KqZX8DmrfQi3YwLxXWyNhFIO7k24wYOtQ+jlzZ
Jn4/bAoaabiEg9JH+TI5nNCi3/706k2/3DRcz9R/U/67anWmQD4+pEREXGYOOgrL0gLeknWpnW33
okMU10O51hUcTfqG+GCteZR1+4qzPsNBrTZ2xcmwQlCIPMs/t0sxEHSxzggydEAT7sCYR9a2TzfE
uDVj5HtNUIHB2X8XZ7fVw5t1II107EU1AAwkGbUkaxEnYHGPVfRjmnQtZh8LAt97akMtDGEd9BSj
0gNIQui0dhXdGN+TM611OoWqBZbpISfyfNskWjDb17iM1s3M1SEoyyOUx/1CqBU0U0Tn2RC4POnU
csRoE/bU36ySqf4At7+S4tUG9/I4bknCiCJe0Ba2oW+fiQTiNw9XuAyBrX8qrpK0+d1Vn70vIKm6
NaGSukzRYXqYV68IlLaTVaxndpmlIdmAdqhNhLGGt0qc/7bAwvVp2PVXMqxXI70LY7czmdtRu/KJ
o7+cRX7hG9kmAhtijok0kCZ2GvWCgqWEv8+WAuweQbr+JIhB7bp3kF0o6wqw7cCFsM6weZljsoDw
K6tJgtG+ke236q032yGn7yBcPqdZsV9KmqPo2XVeIsp2lAYi0jzzSlLgVa30mursvl7PBC5FHp96
Vk0txDljfaA35y3s8TPQtjFvKnq2IU6n7Djw2db7o45Hc6koUw1p2drNMrdLHtvAH5mlPsyoXFcc
5ZzsJ+wcgvUUwbggKXh6Xf9vzJ8u6KrLl+sJok59OtaHGf3JadEkaHD81XfQrOLByw8mCk95Pyb8
uMzW/BzpELtuIkltH1HMr5z6symPtpdvdRRHHEZXdDYFBgfq1vtKNaqFsBJl9d+WWnEkGasK+YHQ
v2szRTPjBWP8axC0SFFzQXwXDibBq0lcc8N/QpKzjCknhO0u/a/Q+e15NXVUkFCtSbTRZjYlzY58
4mkqEtZ3q/9kIxSGXQRDXnESpzYL3IdDzi4NLZp3UGH0pDNCcppi7fI/8EuSqriiSSKgQIDooZKD
Rhz43m1yFGgmBF6FQrfBQ1laECo0V7vbrEzjfelh6LNL/6HUOvnL0NGT9CTqbN0k9N7D+hWW1kQM
f8P1izK7GRiGjG9j9g8ztMsLLgP1Mid9MDbqgA5+/GXMhrkpQBl2OsmBb+Gof4R8DB+T3mpfPNPe
9Hb6Rcxq9CiacDi2I+Ri7/SX1rL2w5yKA4vxQxf72U3LMgu6Vp60ZsxuaVNoT74fIGpu8PUSmwjT
j3AzZjYDL3DdHd3n6Q0xYXJDsHgwlgoxpvNm01hzfKtnQ3sQWrzTyRG53W8GTmBOB4cRZVK7ODKp
T4YjiEDRR/9Fb2e2Kjblbw7AnDGd8CtXZHZx7XEK1cZ+rwP87Gkl9x5jz6DrO+nUl4x4xuAQXqX2
bVXpR7s0f+aO3ga3bxPIMhu3gLLqi4aPKTDgTlqyq341yUjU1hT+pcHqqno+qLD0+S5SmnP5d1Nr
ITLjeEs2evPfw/dH/j3BWlJ9CPYY1/++wN6O2gVgHETYtC5quZlpzYtUPR/vD6XUbvHJWb4wlgm4
rpH9vj+tx44Epv8nVG0FkRlpF9O11cRK5P0ep6bcJ8qYL/cvNHOjXei/+GrisFnjPC+QvpE3hZL3
N23V2s6x3Har27H4XffJi6zNP8kYZSfdBuvyvRDQSVdIm1onfReOsoPKzdy1DX+z5KLW7/MqLbjM
DC1h0e7kUnU2/PArvNuNcN/K6zB+F3X4HQ1xTVZJYu3zq5jm+VEv5Y/lyu69G+YdYgfSs0sjeTfY
/VXb3qze+qqmmib6STVU9Qhe3gmc3WieCjO8KQtpLXiaPKYCkIIUtfqaOcCejtB3pQN8mYW69Skd
ecQXLlZDDOI8pz4RqoRq7pAEqt+GTx9rWR1lhboiHeiOqmt5RVXu7hoxw+P0xk3zs+YzpZE9pkFu
1Y3SvGTUE5+MTKeLi2JJzOc2UGq3JwX1e5T9cFMC4ELi/dtHMp3PKCLmcxyBqK/kSBs6gVmGuokC
m6rmoQMoaRCKGqei2oxqYrS0SX0ccIvsyI7e68Jct32dwQ83u7xsma94Zjq7Gyw88X5U5IUtAS3H
2Rbmg+Nu2oKocivIbfNi9YPY63Vo7bpaepf7DZYpEA0Dt7RCsnuHg+43IkxAZ7z5DFaKlSq0JWtu
m9n7sKMJw1hgIzxdnUe7Z0lpGdmd6P9Blu7fbOegIGSonmc/Z62+/6w85z8aXL2G+OF5VTwj+yxT
antK4QAi0N6JNMxj1UhGIophG7KL28jiEVUxH7aqp9AyEyeravUnV7eQsjHeut3wSJWWFsiCAmm4
nSoQNZoF3fs7trx2xhDqaytOD1M3/JQOxHjbuaQpJk9Z6uZ0HKLJpgK+ePHEstnP5U+03Ls/FHU3
v6OYPjdvBo7qFyetvyuo5LNUBZLHohn3GGOSAO9Yuc+T2Hxp84ow6C7FubLcdTI0tq0LxXu/m/C5
vE6+fqprG+NQTW9FDKL67LXbuKXXV6qWJGGC6Qwb8N9L5uJ90im0sis/PtL/eLKlbK8pJSYY29WD
KFEpTsybnVugPExIeC4m9y0qZoExZZUPgNdTL9GZUYaEPlMwr2q0Pg1GB7VokcRLj91mMpR1i/XB
WxOCyQbsV4glPDX8lqkFMNT386dTITIuS8WGFH2nHq3d4QTgVOXmxbVIo+QohRuqdbrh4A3Gg1zu
3b+KJQ9hxNDzyfNVic6ZEJfg//q++z/v38wH+9Fq1FJTzU/9d3P/WcI1xREh8/b/+62D7hebSFLB
+O8/vj+xNaZrHeXxruoi2uetjypDmUtATuxulJAgM5BRxNlSxsOLB3Gvmusi8bpSNE+3V8JbtNyr
3H7RtxhiDwehn1K7fopi33m0ynPizvZTFer53q6BBQilNG9O70HNNzT19p19Kwke/xh8EmQbVrJV
SxdaMFdz8TToakmW/J5zkiXixu+QcXH5023wl0lSHqlnJS9hpue0qTNzW/sf0hLTse8vzhjHqzky
HSh9FBos9Ghwm/xPa3GotzVj5xrzQ7+YpfUO4K3Wpdj6Wd/iewG1MAwr0BdQA5BTkeRuIXyixUwf
MnNtauEfJ80WVUDXnGWTFCt/rodNi1Xv2AvQF3tqosAG6tl6/eisaHf9jZZSbOPYpb0s+oNhN9xh
EfFwz3W/jBBjLdb4aO1zMjTDPkCEZRw8vetOSdzWe6NtLmHWttdkjuRVm2mQrloqAqYWiH8c7etI
Ud2lMtp9iCxsF9WowpJIIlY3UO3UdCmyRG9dHy+0W+9mmNN3z0THaFLAeiAumNbb4YzTwDpbssxo
dS1RlVgUIk6JfIjawucskT6mFVdzPyDPrytKvalsbDns2MUlpKypqsIE0eKiSFBdGsSS9mHXRdvK
BiaQ/sQj6022dhNa9aDROPy23h9zRB9iO4Df0NpHhFR+Dt2hSxcNfOKf8hnRaDkKVB3V1+SIBlBS
qE2oZLUvc/cwDAwZZd4gSo2eG5QRK3apH6M0XxD6ltty5DyPTGxV4v+ICyLCXFJiUtIX943d6EfZ
8gONcDjHvZY/2LgSmo43iwBNjsdmskt02tAkeWFD3ulBb9JzV2EjYZvRprMs2RlTERIpv9x1Rvpq
7//q3I4D/7/7WHW1QD1T2zwHsTbbG80afikfORInLbmVM1odMaSfTWfMFJAOdExi0g9Sg7rHAqng
mNfiUk/YJVtF/brRWxvfpQO+w503Ugj6NDJiP+gS4qh+Gvx4vJrAU+SciZNGBNOKQ5sxJLjNCK9P
85dS9jGyIKxWaZypi57NX2OnDbtqgC4cnRZnIIfoFd0wOVK+cZsLO3vURPtZQ+YfLP0HSXRzzmq/
u1CyyIhKinkTZv25ALg4oEzDKlu+GJbNCzNCeckc24HqM4baqr/OvrmzZKGRv6P9bpb90jXjB0zm
K5J4P8Ka/WsU6A7UYFWnkpmYKggQiuSaW/GzNvg51YER3GyZ7kenWemkZV1prREuf08LMcCvy2Bt
2XhWHPVsRRvDiapbHRqEm/ZY11Ap7vOwya7tCAVnslhtMy18jCxs+LEgr73zML00Us5IuN3pnDrs
+CsokX0ySPHgz8l+kCZi47B7TTiNriYf1YHDFreKmKaJFlx2gvbkjcwQbW7vqZEGUVJNsUG+LBhX
VdfK03tDpu66EVzHaV1mmywkB6PVAWedEdPTiB2lBUV3O/fHCQvtgjy+gn3Xs/4bDr2AKZqjRGxK
OklBg0SHkcH6W6g0P8KebOOMMgoKcU5Vj5DLy/WExEuZBEZUNeuOacgLe1xwIYmOSK0QkYClJv25
nJxb2FCFmHFAXObUCk1ZvLYHfDljSdAsuYD6dkZ53De6sRsHovJQWvmbUqedmr9eRIAzmk7niL9E
LjSNzdw8J1s8G5SqldEBgc8ld4lKz8nFQaNM81AiCbRv/P5tUGpDEg1VYe5zQZzIGLKs43w8dJ/j
MNGEO5k3TrzlW46GZlUVsnm43y31327lDUsSJYFbnbnJSdQvRr97ipPJvmQOIq3ZfBkqZb+q1gF5
SSqx80vjCMsGGoczM0joozJwSq6lH70jIMJb7U2/zdQHe9V1NzAG3nEtVlvD/UXvpb2K2/zSeD0X
tDGSi9haGEvAMjpEcrXiw6ylPh3us3YuIoJIOhItFg4XiD6RVLrGGftIUTwWdiXX/ui9looBG6LV
2iiggiKO1x1wGhEx3sFmFgyMbgRGJOcYQw/Oy9h5ySK3AHSgHjMqf9l9TTBb+TmkLXQ64OwKDeE6
T1o6mi0qhbQs4rMTh3/NgvBra2Gjc++ZjicZuPOht/spiJF1o38PQVQIaXLLhzHx+tM4+E+Rv1RJ
fzYsgeeyto31TOrEqiTob6KAEyPseHWk6TyWprvxUgxWqQUKMiiAl7HTjYCFYdRpPe+0Bx0XUgVa
6hLVuqYo6YBd/KoSPd+pNn7WnfkriXXEsL7XBuiW0tSY9lzP+y6R4wEd201v/5LVnxMpA0xBiCre
Z4sZXS0RL2NskByB/7Fq9JWceo9mMqgLQjRmML5R30gQi6veem+Y5L0jO8p4lGL+JfwIGS6m4x5L
/Wz7A15WEqWaAg+mVqKdbik5UHNG1cWHVUxm0IN1aNW7U/ruKU6nF6MFNJgs8KKkoQulqvsfyyjn
R5OSuZzUQD2juT4runprtXAE5HiE+6HPOFi4M9eOb16MKXGfRMqCKugpLZolfjx0H7O08R7rZvwh
dio8JMu9++MzZuACuUQ7NGfXT3Ok2SzMeQcY2aX/c1Mv/3Jwtw14SkCK04q2eJxayIGWmzSO/ufm
/tj9rkOOzcHQc4josTjKVHPXk9KndeHLF5Ho/WY0cvrX6U03GU8IiM6vnUBRYcrpQCJPH3hDTZ+1
TvkAgx+wutL3RI0j9nQISebKpvD5IYu1/GQUiEchVvhnEZKCaUN+IpVfXCEJwRIkIA/4VoEiYgWj
axO1dal6Cw+UwYtcsvwenSi6lSNJHMXQV6fWBSmTisqTWAp5qTpdXu7/8pplb+34KHpm9xvjQfrG
ur8nWhCvdQqeg2ygClRjp686V43F9WRC/n4X/P4cAsIvinL9bjzNnjudipQmtIlI7ZLekDEfJHLb
5XEMx/N/z9B81R61lIli2WFQ2WdXR1/NOkIsENn8+u/hym8ec9uTx//nceJPbGA9Ei7u3z2Nbk7A
p408pjferEW0mbZvuB4XmhN07P6wg2F5FxI/uc1D3Vnrgg4uJj7teL/xRYxLI9Q0EFjeU4CC++39
4UyWWAKaDExxDuOHfzfFnKVgd+xJhe+X2mogC0RbIVzKDu2snu9PDO2Ct06W9Fq2+nnuW1bd5YX3
8j46FQ0t0ctD95vUbsiqyVCIYW6hWtqhZ7lmo41BztMRBfBI+not6l1VUgdhIwVBeWr9KtJanHuH
/bgk3vO3o7JwPZlzdJrAqX53X7h08dD6kJXR9BKGQr5y+pRbXYRfRjaoE0KYal1G+vTmWe4IDeQ7
JOZwd3agC3DGug8hgSOvCrvQVE7IkJV5mTwEqf89C7Mc2io4nrp/9AxqqUjQnRHTE/Kk1xixTDXh
AmqIXqWBDX1N1a0HQUBhOYX5Lp0j/RcOVA7mHKotJoSIc9U1Sznf+Wi63yU6kvXoFPiNBgIgY9qC
74/P4Dw73ydtKcM/9q5X3SaDsHlxqzcNt9XZS9r/+6brSEpIYhs9R0oH4/2r+qT971NoV8uDwjQg
4xmWGJX55vuPaavyanVYHDrUkX1nuUAemfdohjaWbAqMg4zz5bkoxx2OZKTiYRnvJreYntRyE4L/
oaTPtoNjz6jYO/vJV/hGXEc+OTZ8vqb7B6WVN99b3EXz0K+qbqw2eeODlQO3BXY2Sd5Na/gTybek
6cPPtBivg8qvPQnSTzPlRU9GLsNN8SadtjpNVaiRsq8jI/W0+gkgBLzYRrGRjhgNiOVyH+43DDHt
zhM4lrx+4g1ebv59tULVrM2pwkb+v9/w37/6eAjikEXs3xcIcBse/DxwCcq6sQzEt7nLb7Zw1blf
7oF2tI9dLoHtuXd/Vqqxa3fIooBchjcrQ7aUD/2zHY4ViA3mCkcnrcvvCQQVss6CFAdjgDKxOcR+
v70LiO43QF8SX+g4rkXtagd47bVyt8T9dlciOn95TZVe7ITTk5sOPQoLMhJm3z7zVxebUTe6nZNz
fvXaReYPCiGGgTytwcj3joWEu2kJC07RDpHo2ASDC/Mz+x4fb5XakOql2qp2LladQtmUJykUtj+8
zpqxaBgJQHODWGXd2ci5dBGTupchfRzFN4OltkOlka99WrvzzvxowRu2guxi0hINsp/80jn5SE7s
lM9ANzGPUunml5l3VBIrZIN4yRs7DMGkI1wigs/zKPeOVsZVVmvlU8rBDBUmB3YI1SPa9adOEClR
OSNXSDsuZFiPBdtio8uMhnTIpXXQ6vg4FAo0w2N+XpEskBxx9b6bMbEtDPQ7jzpKzGzgqnX3Dcuf
7a3kmmUDtg1G9E3juVUQ8+auPU3SjgQod478t0g52j7mPOEsIwn4ySdNjREJFmYU0IVh8KGxN4YZ
6rchhq7om+xvIqPhxYMySp24xcyPYU6bOuNs4Q07lViijNib9tX01bjpIdT89pgOz41pVifHwALW
6S7H5zxb96ncelqBWEp6u0FSNlXVHtCan2pHPS2eXWbiDW+42jO/Kd1+XQLGmIyHQq29qvoZYwmV
P+uQKE33pjHqJp6/KLE1e90NI81sNcF8qVlaR2K+1rTweSfiuAE3SmIj1GjlJz1CYdDTuMoGtLAP
iFiOLvu+GpujK21vN/WsmpGKu13ZgpINxY3FodlFFbu70Hv7V2XJQx81X4TQVKu8Jpcr5PQLnyQ4
rBnZn850ZgZ7bPCOQtiWpc8Z+apHQyUowFghEdZhQpsmHA1yjrZhykJBem2+Glx/S+IEzxoRoxYs
6BXcxE5ZFIpWOayhl+ynHBlWZ4anyXGGPW18Lceo8TfajQwu3NS2ta7wH2bTHtyrXpFehjC6maqA
4yCzdzCig3LTHZ0D9qXSLIIrsICkIBoTesctdTqIdTTpXukVJR3F1dONRu7nxuUAt0YfZD/IGH9M
T0rOBudc+2iZlDOV2Nm3NsFYuGT5NXG6WA+Tgo1Cm7fqiPTbhqo8zpzMNdLrNvWyo6UuaFxZ0uLc
9f0GRWKz5ndp9qbKz4x4+XoYNLGl9mk7JqR6Sc4moESZSSZWLNmRbKMs0aWGTxTh2kQ2NL/mfsJJ
ZcwWLyuK2akD+nQvhVNqj3LKvtpcVeteog8pkatyre2yMafxM8dzxiS0j2ntujiOE20Ax0hO9Vk0
3IzZzHahNgRuNFHblDpmvtqVPecaE/2gSMkNAchCP9jl3lq03fQgYcRTdxYsCDSzMH7tZxUilI0l
akdQ8EfStct1a3TVro895vdJf64dmGXGixD4MV36ixHhZ6Rmj5ZJLJAmLraTjWd/YBRIFO5jlJeP
gi5CFL56sep1Vh6kPmQHwTij3XgaK/nHavz3qptJdfxV6IjjbRwgK4eMCMt/iWvcf1nme5e07N6q
knQYN06KS+RGnyoxflsyq3YGxonLzOKqMyPdXLV4lSSKtbIlz7fLc/8EWlIcUi0/N7Yk5kuLduyM
K8kZ+J32sA/cRr8YYZOLtdxUnLVJJ/fWug2WZhpEusyAFm092ZiiMDSRl7M1irg70GNYbOzsSDYM
xH4ZYc9Q/ERqffY0+VCIpEXF1SJ5QOuo5PQjl+BkZQbW5P61G+07JXsSbi9Z2372JuymevQU2R5x
TInd/DZ6KI46gxwkEPybH+2xYNZHTpJM9h6x+i7i671sgMFkJSrUrfMjbOwfnYwgQCHtnEzEPUwa
3pN6jh7jiaa03pH85r0EjwilOMTF1+ieu1hvHiJH4i8mU8hX74PeIDGlQykinNJvy5TKUuTYbZVi
f3hzjalDVh0tijLEVFUkcTqGyGV909jGc6HvaUn7sOfJOdbTvtSrkWlxofOBdC2bJrB0SRKqmpfM
y5DJowiVyMKUdpoHRDP9oi+hIWPdkOPC+4lXQRNgDgSAP2hkyuy1rAoaB84vgvdatZakNlTVF4rV
R0aXzlx3PrbgMm4VlmWg5yXzIsk5soctRCVVEUcc/f6xNjkIa2I3AqY+hJDfFlf8Q42HSi/PYxMa
h8lGEFJGcRoIZRknZ/gTF2Z9aTSpr5GeZoHFZhZgXzJWXuxeYuqyjh1lkHsKlGPk8c2G9j4r8LTy
LXRapM/T9N4rCSIT43sdCOLBIVWj2yfmze0zlAh58hc907C1OHqzQWQ1TPxUbDSmU0CqdFziCWKa
xLpdTXY5wsf4pzOMDv1vW+E4wRUcC/L0Mk+ukin5KaLU29bR+MFkIA8L5q30pdnF6aGncvFUYY3a
9R2Op2Hwh3VEqFMg9eSps7UPC4Mf4rH6Jcceflaq3KFT+ZNo4yd5GTtRIfQlJtEIWvzsKKwP+eSq
XTwMNUM3aAUVp+RrVAeZg4nqqM83ZazbOzlTwSiMko6CEl1fPfI3+WhWoR3FpxCxuReJY7/Vmvtc
2ylelkoQnEHQ9cHSnHk3LNx2h7JpW0ReeNVNF3uzpCurm/RpL7v5lej/Rx1p8BBZ3WZUGet81y0Z
lLRm16g6QKCh+wF1g66mdXJIgyQmwhwD01PTyWdHKXXYM2ET2KBo18h1osJc3m92hB2hUdkGaYOm
DX+aHPl/BIrN8PSyHmRkndxcktmnb8i9cx9s4f31itla1R1hik2jxDrTvNewQQOQ1IIuMDTNCpDl
NpTUTFTxezap4WHEDQ08N69xlegnTnfeFj1a4FDNBsjTvmiYgchWmXAtTo96kbZbVxV4t7FJeuOb
X6ZNUGQ69BPRIS70z6o15k8VRdMqlG9ziizOyTJSLipet8H+mHAobSlgbdeWMvD6ZwaBPsrczHF/
m6HpINicfj3JhZBVprmy/eYnxWS00p36u65YBrQOeXH7aZow58jd5dagywNYj49hanVnUaXDynRq
RHJJ7B7Mdit1k6ZGJ36AXfxCkjhvOk6CZtbH5zD1DsZIY1dbeFi5BAfB+40VufmjH2nftUEQb9sC
2Nb1K3no32RtiLVVpePWk8bOoA6R9QNEvDcEqtIq2Yc2y7JZJJAZ6YCdwX5NlOSP4QCGurjaztF3
4nT9ZTQFh1CN39DOeE+RtO5ytLpGMYhTDqNC6hGV4jOLd/7XUuGuqnWOUXH5aQ3GJ6eQZJNiUIca
K9VpqOBm+uTdVvNwbZkwaFiItpaw5MnvkzNVijriOE5UQ6Toc68e1ESUf9bawwsQJ0xxNG1deyLQ
m0SMVy230R3L/sdI+yworEvZNsNFCNT2zAsUnwo8fXNywbQ+B6ioUiwK9FYjFQn0vPBQo9h/UrYH
8DEyfDxeO7MB9tFHZz8bNWk0aUmGWHeIfKIYkYJOgRZRJSwa5J+iwndYtrwiESM5LtsglJh4/Ea/
tX5sbCDk96qJQirzyFwwU3EJXbZ3QtDgsZbqquSLKtwZQp5DomsDABOqiU1KMiawxK9cr3lmLyBH
kYBuCPPqWQ8titpTSrqzCl6fS75ilkKjyiiqwah6hMyVxNrISsfsKUMd7nDYMzBCHhTgsXQDIEPg
UCvVZKw1x3+rjaHbVmLOSfgyD3GPsQLhD4G48VeY0PHrdM3S7qkwq3VTd1OGT0H2NOz8gqYNlKn9
pfELNOOEhrk0RBzvN9CaH46R2zuV8kld0idYvrXnrEIaHs8sVhkxcZXwGsypxMLDkme4DsD3s7Ew
1q1N9h5mD3yzS/wfPaz04rq1t7NNvHq9e4uGSHu+B6P9V6iX2TC3VlRuKR62d47S0d9NoN5WnP11
KMLbub46VBGMb76omitl6Ue6T25TbpJZv4Q3GkS6B0OjzK2FqjwznfVAkxpRo05yKUqsP9OgkxyB
0rv3VRo46Siubs4OmdVm/ho1f0aa4J4jUuBx6xBeR7giuUwmZ3dsA86qLEwnSDTfe4pygJBh+S91
5txd5yLrM5S8GuRl50O8s5aUY6eEpBntuLi2OWGuhI5c2cEKYMUyfqQV6IO0vitNjfZRMZsvorN7
wqXbaVVgYl65OmH13bX+wOYrn5soL7kWpHy+P8uO53GLvig8lZh+W18wTmYZwcdjzblLpNd77Nvk
iYd7SqFjGkcdPgLZpmgv9xf9Xi3oGxIBHzldD35TCRKWSL4rY8DqpTzM62lR9RNyXMI6fGKNVXA9
0abMTRRMrji1WZaQXADh09Rwuk7dPHQyci6Az0vPJk6ypbD23lUIVLO2BBkRjR1W68aomzXRaqhP
egThywnUwZ1q89etWTkZj0m2vrSE1CvZWCdRJ9dI2fNRMnn2NS2mwkzTC9MqnWdYJVKLXgTKYN18
04xC26vaNQ6OHuI1SaR9ytnQzqZln61WQEeRO72qkvBVr+r5PKNW2lEA/dbS/HBMbAf4L7Po6qm7
8b+MSuXT54y9ECSOXfd8/1cY4/5onbp4Gjt3Exnu8MLT7x+ikKh2XHOc4u43PQtFWaWrZolTN6R3
y0ri7H3Qh9U8MMzSJJ7yAY4lrKRbB6FAINsJudI5szzpmI0gahztGTMIdjM9LoK6YPgsQOJPc6cf
XQ3V6Yzr9DC3PqFP2KY8VlMsO7fGN7VXa54OI67Ibum7SAS/WgRDMGFFWN0T2UkqnLZahwqkMNA9
dwh3EWDHE4m/ZepfRdqT6JgtAVvupG9HC2t940cFRlZ2lWQssmukIaWO0j//5Xka5n9Vm/e+zSTz
daSwU3fQ0BDRoo6NxLLSIIo8wfbOsdsbkncc2VdhCmRrXIOX5d7YpxGCaLjdKZ0IGEXO2Iyt/Swn
78Und/pBck7ExWmfasxDkMx10PdAJZhjRwbE6f8wdl7LkSNblv2VtnrHbYcGxrruQwAIraiZfIFR
JbTW+PpZCN7unqox65l6oGUWmWQwALgfP2fvtVE/SZg7tAxKjACqf0XF73InIN/IJIteKv9cV+Po
o4xIsC/1teyjlMmk2Py54mEU2hyELK8W7BN2nOTnoPTFxxikLCEI9Zx5CMFJaPbvssAXTEnuHyQi
AKJJZkKaNog8Kxne4xQG/XomxoGOTJG5gNSsrYVZ5JmKhzbpSBzeKi/VHH1rPG0kkc+bqBweu0bs
pyTndasoN8eBrJ+Y2e2Jw0C9jUS1a5vupWTi+g1KzfHtVTJXoGHCgBDLIbFOiKgmTxEjdTA4/7uf
QOK+pfdq5ROxZXwQ6kSqJKmz5G3ANkpFdKZmpbiegnt2Euit/qyyYdrp7uf1S0H6LLT7itEItSUC
LTuItjr8VzdsMcmiEeAqNi11WRin25GgCXIL5St663QNW6H28mFiGaklFHV1uzXy2b8bgDVleJD1
2ZbfWTcYCszqtJkt/btrVemJpj4QoOX9gsqc0jTmHlaUBzsqzLuk17dhGuwU0n1XmMkq5N342e1Q
89QoRWjEzP7MXP+67OC7NgCNRSrdRZUUzOe+pFO+lt+VreEu5za+3t5us+ib7e1xxyvM0HFp5ejs
5CXzIc9XGDsjjTDp92d46VCPlpb1NNsP/tSFrjxYDQlqQJHUGNXhio4X+ZqNZG5+9jYfAUvh4Mq+
croOSeFBdt4omuklhNuvEx0nTclgi7O1UW0lPr1Fdgy4BJaV05WompNZ39gpvsiVLMVfWJ7JF7Fp
R3AUn5HT1lZKL6Fr5k2GqvgxA3K8m5YgcxC54LqEcHvMTWjys6tYMn9zudYPtx3gJ4Lvtkhjw1L3
g1WuSb1QzuRHkMBT42MbTUV31Eon2KHyt2rdSq4UNb07Y4u+2I38zU+Htsr7IGjyAFzwx8Bw56mQ
HwE70E2u1f4uKYp9MMgvBg3TO6lDFFLIw/s4hKTX0FlozZcfSLK21FZzlNunoSW3EkOujQcYeYJC
Z2cN3Ni81i0i9ljK0FRKDCZtQ3qCsF66g6Ft2WQ+EsTVL/NEHxvrBknOCKnAsC6rd60g4CQX4alg
UtIuIPwZNysjdUpn3M/1KlT1gkquiopjEs/TpyVJq25SYuTJHwEYtEveofHrxsA8+s2IurpbOGF+
c0xMwg01NUCRCQ8Kzi20KzSOlcUPip+UwmLw1Y2TWEe4R7ZFyLCZHDRX7Zrx7rZ24gtiyhDHoAVV
CSPPzDgW4MI1X7ZkJYpbN490L+nt6W2MAEKFub7+udeUDtd1pmlvRCKZmA5VaDdZiw+lZQY66xMG
McketmOuvHXREHswL8DbZt0eTx1FRoCTS8yqtg9V9B8l8VwrVaKzFEfRF2+0+iI0meNZBcEZok5J
z2cnKXq3FSLHTJ9oYO1Jwg4xJ+aKr9zleYBnQKmLu36bC0KOJcYSHqkgKA06baXOLT0GVc8xIgpp
6/eclItBQtqy7NKlDtSqaXguRk307qCCBzH72kHEMJ4Nqzo0/SYdlfZCxkHsVFFkga6mUsrwy9ze
rdtSSENUfKSaErv2sjL4coYFwdC7PZkW35oZZ165cCnoq/ToW2flM1CBtQ7ujV3MZeeuU+wQNe8Y
nltLgTzW45+9vW0JrjLPVLfkL5cXS3D67gLVy+NG3pq3laom6bpiYr2uFLw51sKU7UsTDrIekB9g
2VtR5+RMdR9TS5INQXO/bj9VVnR7o8kpTXg6cs+IfruTUile6vPUlrJc78g0J995sj6DVntUO6u7
N3oeg8gPmfEidqYaH5sL3tQFmlGflX7aKWVubLRRTz6mBpFjlCf4U4dS9oIuLa9TjuAoEp1+7nr/
lwRT82OES4yWQQwbmZthNdRjtgZ4D1xmeXhGjkwYA/CSxlXghMWQ3iflEpeHSivXm/qu6ZkAyplx
b8kTUM2lM0zSlVtaeXDs0PeeoZF/SMLudiWAMprcvfjoSsgm5MIQBTmPx0SzdTpolN5qz6Y9UCy6
irlYc0JrvN7eGkaUKLDm4FQvk3hih7ptgpH1ECSUQnGgSdtMiQvsDBRcNkeBg6QXp7CCnjo2zSUH
fw0EjBdLnMhiazhhZnA7uI6OHqvVLpNBntYxHPt0yamZcffiu4CWmZp8iyRD4aKRWbkLFEgZfZ7i
jl2W+0o23wFFmg+tzqKg5OEyrwTBbjQyCwu0mH1VhAYGiUpDhVfajLNh9052rgFZQTpGNIJBrWvM
K8uqomOb4dZT5OxZn5rx/bYCMLwqDyOOX6+reDImrexd0SOAbhWW/yYeLTfFiIPHz0jPZRb2lNSs
XelQIx9XyVUFpMSarKDYI7h67NFWGIgUMKinuI/zPDtGbTTD2JhQsgbDtVxMfDnuNFe2Sr6FLUFt
GqrcsxL8SGFRj6f4d8tiaiS/zHrqznaUm06e6NkW3D4GabbVlY11+F7Tq5ONIEAdC/msof9ycnw9
a16ivKVvvZqqwQtNjrW3d7wOtQJrP973W7A9WgxjPeeCqnQejBO9TQx7As2hRX/GK+u63BX19EXX
JnAKua838/gFHRgtY0/agA7ip7Yk2/NNdFdM5yuMUjlW/qBht/CJ80bd+UqWmtiMY9Tj6STrVMDo
QmjADTXcz2R23gtMZ+uiV8brz7uV92OIqJUnQq06rDJAAhAK9Rr3QQI49mCy+MIS39L6H6kJoJ2U
Wr6FoRAcEkujFFr2XsFC6zaU7t5tP8Y/xTfBWSm2HXJWHj3Oljqy7PY9FDRpw6UcF3qLybWREI6W
BhbLsVuNE7dmm+oPUaWju5p0XruMjnpZ8wB+1+IctX5/qis05TYsgFskwaxxtJ7LErAVUJEVmB8m
LxwWNKW40CGz3drGVCrxFZ4qDyF46YXSJfxjUJrhpWiHrdZKd2BeY6ZfPXySCPELriHaqgBuSynT
HmIidDEd1QTjhFnn3A6cfRhfrLBrjkFTIdNDkLW7HVKLRkW8GkQPw3S53eu5hWt3GEq4P/F4oUtq
Hm5HVKDUSMEMgmmJr7vwpMkuTeKaBAvA/IMpsSEuTrFbWDvTUM2TWswJNl6aSzGEbjuajyqP0b3W
R/oJM8B9LeRu16vykV5t6XQI7vYzBDj0i1Jz6PTguQpyr9QnLN55px0tRf9VmCN3xFJCqYQVYcyW
D9Aa6kND+myD4yzQ6EaCGOHkI0J4p/24zxvrqgNTcbR0Eg52Pq5WLx1BL0Yn2H40EhD/o5fTMbso
eEijWtbOiOF7VKKJtCO8RZs6/RimVeX+dAgYgplg0M5xKz9HUwYUsU+bc85891T7Rrsff3EzFmxp
tnQJZw0zhTo/Kz3adRQcIHaNDrFZFbTYSK9BjWHfwpUQpIrbWzAWUHj5hwGFKmrydLmyscRhmd+Y
XIdrWwyWh21GQ4g1eBPYDr1OpWuqaFwWy7CdaNSbl9vSPrft80hgK5GT8mVE6OdkMq7ScibPWtfV
+7KDM2X4lD0zLZy9CKRPqxAvcyTCD91i5Jt3gHpQ1zyiDaha5DcGLOyLqKonDlbjUcv6auMT7gDV
jzbRFANxkUU/7JRGW00NLuwpg9j5U+BKRfRL4hl9yStrXkVJY5zogYIOncpflUiH81x3JPU1IfJ5
9ckkHvTUTll4xahoekpKb6ybzeBaHbLjbfsYLEg5P4t/Ysz+Rl1Gc1bbpKfbn5oOl2mPI3Prh712
leripRNK9NqgITXH4ZJoyDdtnIt1ATCfFy3xcy13Kkadzh/8+oHT/pqvWOsUjIvWNjrgL9zSGyq2
HZydwxhK4YHTDwEPqFx6eTfOdXTPWSB+JuCX8FLxbGbGNgL7plpGO68UuqsBSVDOlMjjcdAn5A1j
MKJfax8bS4bUMlQPGFKYI+A1hWYRDM+0YLA418Mu9gHO3O4TJcDG3o6uUSU5YQopIPDe11ZJEnze
jlJaVH9E+a/bT0K7JD/kGkvi0D2E8azYLHFjfEJnvaG5JLuk4TExkBg45AFkMC3PxhNts/F0ayAw
2QXCwc22ykrKYbmvflcyo7hAaePzFJW3Yw8HD0uGwGeOsB5Z/x56pEtemkj9Wh7n/v5nYQ4NR1Fx
Ft9uLgk+aYpif6hw8KPvVYOd3FI9IGrKHrFOaxS4A6fRyZ4Vh5IkOOXdE7O1VTD4nG1T+S1sQZ/r
Y/llLI9hgohpQzKByk7bhQ8wMFZjSbgqFRYQrp4tO6x2o44rL6v0lzTwpefJorAIuZpoDxL7YlKK
wo9Tgs85flaI4fmaW5YQ0Sb5vTUlHEvnMNneFkcxWP7LpObPRjGmd2VoSHcAx+6aYmhe44oxOxaw
YC1jtXiNrBEhmSQicFID50ZEZMseji75FAPCmm4HtOVDAeBkQrOxux0DhUJ+UZqrw0kKJ1BOdvVs
4QW5bTNzDO9a07paItCQGIKfuA9LEy8VwLgs9lvPTiP0Y1NarPWGoRAHSO8WepG2tb4vxuZBCW7+
ByHj8cJw15fV4b8/lBmJBYJB1wEl6AVVikKfIkyOJJfJm8TIWZwngLNARF3LZ3B52xjribg7qvF6
mxGY6WTM8r6J7wJYNtXgxpsZwH8IO9FirH4UhRYxWA7rTWxzyfDBDHtFLOerBlVtYUdM9OlxcXzS
CsecY1QRdKYJJ14KOrVt930YSZAoyXjLqSG8WeSMrUrMCZEok02u0YMoCop/f2mrxoNe0J7qrimZ
vpve5rsZqOhWilG2V9pbxUXUHS9vDKK3fIZMJvXoEGkys96o7X1c1ydCc+cLsG7AvCm+8QiV1J5p
pvbIvuO7torkuLN1+iqUDLejjzG320CbwbGIqdka0ExoiGAVKQJj3DYDlo8y7dtDN1uhu9g5MdWO
kKdz8hLQxX3UhEk6vUGblHsteerSvX2LL8LKCbQnNqEIlRpmG8izQS/Nu7IYyp8dXsqRwrZGg1NU
kb9vN1NjQICLe54/XfT1Xd7HnylHVFelCceCoL4kPiFfy1vLzurGqghfJ2BToTq9sp5tQ72OnSAR
+oMazI8pGII97bv6AQ2pv7/dfJkB1qoq0+dE0RXo6mj1ZMnWN3WMzAqlcKeILyNJtzAhMDSOp6VV
+DORwDML57EIwl1Ta7Lr91TCUTK3Z2LQ7yy1SHZy0Jvs8VZw0izwN4BubR1sWk/OL1nR8Qh4Q21W
WdxkJ81H0gP55hQNRbC7XYZaQvCtj/KRCRpzaUulOqiJg+Wo7BDd6m/EkPnOLaKtjCjQaCE8wocy
NzggQsdoddxenBxN4oS3Al8IwZTZfTMzp4oKcRcYufEljPrcqaBSWhpwLnWnw0lNuVKGmruioMgl
w5rMnER6LBnSr/IRcQXs1FNSWtdK7WkxRrTAbr1UGIdhftWaMfSmvP8CYrVgNFtimEIcUcioBuTW
RLNlaX83FJzagf8lyMyE8uSnfrzmlySNZPkelnAG1fcav1efOIN8JRldZCTwM7gNDuYikujs2l1w
vJ3nfjoL1VtBott9rZEVtNjYpUw53JquKgXw0vw0B33x+uS/aWx2qNBV+zQN5AfcbrJbVXRbHSWN
uN5BQbt1+3+JWdFxSY27uTJfxqWTr6VBtbMS7JIggNccBp4ZRlu8iap5pg0HHqOGEn77qxJZRM9k
QixMxF8JPMKXjkMpbsppj3TvgAE3vxpEx1xlNvvbz5stkLxRrFWun4vhagg9QppEoAFgc7EqOlJ4
jHiK7qO8vBpKiKkws7lazaLKFY0rjKj1gqkvNqgvCBrPslek8riZJvb52xOtV/qpUskOk2Zyqjvj
y/ezO8zXHZs+TeDSOJRmr76QBHqPBRjW7WD2zEjAgcVJi449zqudPsUfSVuQ9g1P5tz6aJzYPXb4
TkHbCrofxAu6gd7+FnTk7i3choTDqzIJNXSibpfw9rP0nsgCn9PFMTRFf7z9STNw1f10PA303Nhl
mgvR1eizFNq/VS4/wlbxT6TYQsf0GTncvkJHgpekcDOsgJN/RP4boiucolE7b6QePTrQ8ugc8OBu
SABAMbUsaEaavM/osG5xUjPxC1WTkN2HRPjVRLe0ZHpwhlTyZnt7yRkDoO1g7IUWzeufxzNYOPg1
/NUy6xPntryjaCqP6hRUh5/kbCSY2jEqvmsztH4JPMTrEqG8QqQMaKFkPcRKvO+z8SFrxmeNkvJ2
jMnTaT73Esryeh10FWdQMarHsC9mjjH8OVOYlyYvKVjmE6Kgj0FFc/pTppR2CW/TjoZrLnhejDZ/
TRSk7EbEuVGKYRPeyldMvTYlgdmv2/RBlQinqBaM1+2JyzkO44unTT/Vdz0DgcOkTZ8Rpu0rNibz
mqVztGs0Ge5xMr6XIj2BWmGuIBOnwa0q0+Hkg46T/Fx0I+dee6X0hvI0W+L6s9trlnJUYcn0HHbP
Ta7VdwZ3iqNYRGncmuZainZ8YKOMMuvQUeTQuYHtQXircfmfw05vifd/iZSVZYHtVLFoQSuKqZt/
C/JUUkOdpqD2lCFwrQAveR7iGFgizG7ta9pTJjLdL60moITIQyq0voBoD6ekwDqzbzT9F6ss7Hi1
lTwgJc//jxdo8QL+/gLhATJs02xV15S/Zd5K2I+JOA65epM9OaIa/F0I2IFTkIS8qqNXOqr6I+6v
ag86PLlEtMsD+IjSY9XCh/Gn8g1a1NvUdETHasEJiaz1E2f775/j/wq+gfykU1DkzT//g79/FiVw
EwCDf/vrPzffxfk9+27+Y/lX//VVf/03/zy/9+139T9+yelh/fj3L/jLt+QH/+uFue/t+1/+4uUt
eM+77rue7r+bLm1vP55fYfnK/99P/tv37bs8TuX3n398Fh2HJb5bEBX5H//61O7rzz9kjSTof/8/
v/+/Prm8CX/+8ZAW/XsSvf9f/+T7vWn//ENR/qEbusFxluGrzu3HXTd8L5+RjX/g/jA1IZuqqgLU
JFg2L+o2/PMPzf6HIVSZdHkZEZdCIm1TdLdPmP8wFcp9U9NZOBTdtP74zxf2l2v339fy3/IuI38u
b5s//1CJMf3bLadohioM2UZkaFkyD8dfnwlEkObc1/RflARPZe3XOSnA1WaMcUyVsngkoB49XKIM
sBDIfclS5ZwZYJipdfAS2md6PhIFch85cwHQyEi1xyiJjePQ9a81K7FXGPPIOX+2kDvjrKuCpj03
qrUiCrQl2AHCrQAN6FLxFhdl6ezNvQxeZXERWVimRdtGjziFmUBWNi1uLQUAjUNwp1YzhteyL3Zr
s5qtXTUO5M7xCuppOOj4DmjRkGVDn2P28knFRzICgUwNxgqtQuZdlgwPpjjPWSU2kebXbomqbIU4
xOr8fTbZ33DSkIVUFdFK8j3aRmM1krS2gn17wDexTUXwjM7xTuMMDXuEb5JqvqMg462rgN0M6dM8
yhxpFGQ5PV+NJLb1HehoHBYUHNWWn56isjoGgQ6sM2DLyyY8/6MkP+gm7l5ynoK4+0rF9DtQi89O
hQWWlJDNAAwV8XrIipPCcLXLskMajofKLuhEYAZOLesZMuVT2Zg78J6fKkFlcNHldZoC/5pqYnpL
3DNiuioTk9LIr6m5x1c/iu7rtESwhewJssnn2Fr3ALdLTT7XFfV9tIBdRQvrTfZ7z5cVAN0TYR82
Dt3k3tK6i6JNTx0ZeEP53EpgJLvUv/RW8Vgb2I0C81cMss3RqxpmF8oQU8ca0qWFAilTeiOc0tj2
WflQRqB5VROZMJg4Go/at17IxqmSpD0xWg8J/tJ1M9HNt0ecIgs3Zm1lErhoA6Bh0rWbTAefkPnp
BIwPZ0nGWKOuCI+3ua5DhXlCydmWgwgNFdIn3Hadn60B2biV1D2i0G2ftbr9NQvVNXV0EIH8QLXR
wPSEZkKyjdm3PVjRSV9NFjwrcP0ewVeEv83ZgWhxmGSBnbvYGWT67iP9PTlAn2jjbYJS85RWue3E
OoRtlG6ffmQ3+6BC9ZTCDwwDuwIJWoL3od1P50yxyL8bsFAHcla6KglGvFUL/ioU4Bdq3IrRYbJs
BhtwFsgt6Funkk+RhIkYsXCFaCA7aoTLrwbh386zM9kI1psVw+/3pQlziFCBHLT2mvYACkUFE3Yt
e3LtI2wZWwU8aPKEnbrcRBnA0NEKLjleYycO9HKlBhGQqwyxYSZ2Bhp5AG/pd2gad7EaSZuwCb/w
fATbIa4veQYBZTKZIKCgXMU1Iio10V6bEvK1NHBdF0QaeMPFK6SlPV2xES8vAXUGX+LRwV/pkd2v
dIMk21gwqdBaGnHUU0DKKqguMp5eEpWwuQALSwWdy6hcmZBSMM9+9XZJyIHNXEi3mDRx1a58Idck
8d+x2ISEo9oj/hnjm32TUkR5z0OrcnkUFFaa9CIUcgWwUIXrQjExBtXKhqUck0D2UnPsBxHH+CV7
BThQwWZmAof3nuVUarYyR+Ut0NyE3+OjM0XndnE27JHNvMtDM3ombiYCUMLNrJiq25r8Pl1MYnOK
jjlCO4SGtho3cgm1OFHJocgVWB1WCp9i3aKk91paHYxhr/IMvaaX+os6jxbOttbaGAw4VxFuH8tu
jUOTMOu2fVA9xDKPakWmS31CxgqjikVUmyYGPmiWsCI+xIHXmnHHKqDw9kcF2uKOW5Z8Y5jqDNuH
hlsp0jJj1WAmd2lbuFbRE4ST2+2K63m2k7lkMGzTrgOmNsotdmmbNrnEEhITaHPOZZb9YTqGCLyS
4U0MaFor2Ktlaw/oQpO7TI6UHShHuKEhIXClihCKVKhL1VjANi2753RN4LmvdiAFhNgXeYJQhB9W
BXWEnBvGK0xfTSAXqgClg/Ke52Lif26HJrG3pZ58qrN2zEqeSZqjmpsD48aaxD2N7YiDVN5f/Tsb
cUsc+9tZsJqrjCsqsyd7rn5pCL2KNfk4tqnkNl0euUFS6KsBztycTmcdDVFq5T7VPKROc4b/kxeJ
v1a3qoz2GZWTxf5Kj310Me8MzD1WqU6FWdfJOfYHekyhcpma+KiM/pFBiubVWp/B92NOW5bkuLGr
MnyGC9xL1b7iv+NgFbvCLDArZfElFLhCtOFLWgbGNL78JFwyGOtkFaBBYZEJLxbHuZmhImbTjAGe
T/ahyM0N3YevYpqghAwAE+WUe2lpMrkC1bRDIpeyhvXIYTO6RLHfeUxqoQP2CbuwpjqgQklSCYgQ
05NkwfuNHyG/P4evGd3JoLJokMGW5QK1TfTZpoS1NAh7a+KQ8olAIxk870hHnGMFAT35nKdbrYwe
CfEkOQ9XCk5I1CxpMq9ao0RRGmnfeUgpHrfwNnjq0BrU7/OczmtJizZJYLzTODTWZob5uM0xOrQS
J7yy3/SqBCIsJTwCbxEiJlB3PcAoR68D/MCmz1IyBWejQT9QDy8a44G72XpiqUV/V/GzQDallCE8
q5qhhx7GEhrFRk5IO7evgWCQoIEh2YRLcAtjZUjR5HCFiwg5gvzk2D4CW3rYjP8ozdwEZCuwgvm3
MmG3bjw2WoWpKYBKvWURovPqjEu7R6s7w0uMBo1+LRNfC2T/0FcLmJKwMae0NUdPOMcyS0dgV4QY
b1trbwnm16OQH+u4+YoUvHVBRvvQ1yKnT/36bPbjo28AguR3V52CExHJJm5aIXKL7a9utAo3z3qf
uyf6IMbyrehR2NVJ2VyjuSLYVnUBYVKiNSXdfGZRZl1gCoPZB1QiJq2pijF74awX45eodHvbgW+7
ZLrOrfvDmjEnZyYf109LQa8FsXU6JjxAaMpr9NBSqmTbOQFxqVkQLruuHE5xW9BLpxOLr4h4bZJm
SsWR22UyQmJOoF8QhUyIq2dQMkRyl7H5QrB1vZuFHvKbgQwNG/2RjriLGfBKP/g9kXhTn4nCAPTK
DTkjce4jJd6Wcvtm2vVX3zOt802w5n3AEhFFhavPjbzJovhDiZTx5sFdKzkZPT7x2YBZhQmHqOkQ
CvmdI6mQqSqiC1eVIQEUGD5xW8Qr9oDD6Ou/5y72GCCeZ4PopwD6jITIbRU1M0AghBpUOo6N9GST
ROxRqv2uFGbOmV8tPMO8A4wBe5X9xgbAnCeJhy4OzTmkAtk27zSDSs9qPhoeP7BaZGqC8WdCjVUQ
1dDbSMApsE4NCeWCb4Z9Hb5V3WOrncLps8xOun4p0utHrH3E6bsVvg71dc6EgwZpFSFixgXEjkTq
I1IIHSrne0+ZUyxQGeWzDJ6Z/aIp8Ib0q1J2g3wRNBzBS2VrWaF7knC+h+6p4wiaj2M3HETKjRPD
/6zpeQSGM9bmdQ6tjaRWa0Tcjprc1368asW8K0r1BKXu3GBZpc+3CxNG8faCD6fUOpM0I/geCWZB
EWKKB1XeVAlXvmAfC5yA0atChwz4Z4/nUanWAJNcM35vyQemNnF7JfYiY3QE9CJDflN7SFlIHD7i
joVLfpOIqLWbO1tPHYXDd1F8WAIxfL+t5Et1P6gltf147VpAydVFTCTeGoVLt3fdkgFoZk85zH2k
pnDfCNPM1rN46QG41QwMDSm850qtW6TmeZCcupRZV9I669ne1lDTAarE3S5O2JmX7YGhUYZJDi20
rOHGec0HGK5wrvJsXZW/xczUclTuI6RFqlF7NuIrk42e8ibNgZaAAcqkflvo8Z4hwS5vySwAlrNQ
4UNjdhFUM+eXnRhOoiFdo5j6Z3qo7oFEtVftN5q3qnchhcWfJX5qJfHQ/GIjC7rjYgnHg5UiMwSt
6hgTgpx1aS5hSyuYxWh54Nf2AyvTk29j6lmqPibqwkBFsOIjWxcKfsd/o1sMc7TgIaDvsWkSgj+A
SHgkaRcEVMRH6y5/VSaPnBSy8mz/EsgnI9lOEYVcDujFS8S2l97lGuzVGS+RpWC9oem3jneDcUj0
flXEu541u/EsDCF4jxhXrornPqWIRCuxZudctdKG48fKp36jtVnAi5lOKtOhyCTeeZ8Nx4r3Scv3
feXWshsw4SGCWSKszwX7DrojMg79+JK9c7PUa6t/0stHllYmuOQU+hlwA9SR2zJ0e3YG17jzk31K
JjSlYtBykl2rKgqZY9dw0gNJs7ZmAm73c7CJGzdQNjXbNDpwYpQix9S+l8hehc3Q45KVihtKFx+v
Ssc0ZBfdUz+2mUNisUI06oyTCT/I/Uyoqu6NFvFmSB2P1btCDMFKekiv/YXghPoXC2uECJQNl8Cr
2QEnwyIRQFK2Dkbg6PoWbwXEW5T75IkCq0aNnhQeKy952CzXoeH5m5gJlOlqd1CMB8C9jFWITYLB
blbbJnQAzBox8t4DMRY5Na6+nuIdcmQ4xrqPB91mn3YHmayevTBZquBQV/M2qz6H4iv+VV4wM+WV
KwBGXSe4v08QgtT8kWfEk2pYWZ6OYAr/+sSiczSHQ2Y/COBE/LBABG6i7LmtquYjIchtYJj+VbJj
s3aQvkqflMlQkv8euF7T8qrm5jXVyDTDCD55IAgwRiJ92Cbpg0IqFnmqyOavBqHq2F7eYG0nxHWz
2NWgECBDvXKfwUfK4t24xkuM6wfXsp9fM6T1k7aWeDX5YZh3prXpiK4EsV05MY1iMI3At2gFPMz4
Wf0rgGZLR2vCgRCrrkcGeJZv1NpF3/IZgcAzVtYeIKtOgUPS1pozLepbSvicGYBMcJWL1N9aPrLA
/8KjJPSVBW+Qvf/dD0667MIbL8TOau+lz4Qwk+wX4AKKv5Y7uHJVcqfOwTOI7vrTtvdYymNuMNNF
GE6ORwG5Gx4INL7IIeGGCNLJAgXmGN07zzmaSWv0wmav5hc58OZ6a3ZE1e8MgOtgx5YU8FNEMKMF
Um2NahCXev7JBMvS93XsKeEF0MvUA2i81oGLf4Tjd0Xd80rrJPrN2lE8Z1T49VpQuBJpPnlBvIOf
zwtUFYfpgAQ8ieWFq48crzka+bkFXPCOfo24EWBUtkWQC4v72NyhrUwImQnWkY3GPFtTZNggliOn
OPOrcW2NZo0mHL5UZayHkbrkaHTHocAAd0CV7ZTc9tKTin+pxya46ut9G3nC9ib9jmAYoOxVumnV
K9Q4zP04b9Hdjpg337lwSXkgrtVcA+72kvtgdHmO8FzkPQ6DrU95NK8NokEVZuEPJa948s9TC+9I
OplIw5gTIwJnhMFikW8MZZ+o+9neTDVRNjsedwNyhnyy+m2yKRJspMwI0RAfBul+iVoIo3vunyo2
YONf05iqdHyw1WdFebRMd4zQEIMEa55b3ksFEdVRUzaC/SDcAGBMIzfJ4O4e2SF4SOlD4NylzYOl
WEvc+peAvvRWqet0ek7ID6L+I6aQ1MmVgAMpXEk8EFThY6hnWyHXnplrTUNP8rgg5ktRONj4gJeh
yybPE5u0vlUbFHer9AGFWQ/6PSc7ElkjPSrSjuQ17oqBMAvQVxRXmku4pUBwxd6nbXk0JgV9rUtQ
AGtGZzio5FjXhjflt0HxhK6jdYsentAFQAi+HZpalLygjRweKSoJgsw5J+icbE009V/tkrxLwJ1j
k1BUoxKGYkKs66p9SbB5aSqB9pSAW3l2gfBOpx48R3IktyQiqgVEmnRhmkNV1Mg7dm5oCbLxpeu4
ezcNSZ+zk40oKldrdt3wDj1VLdai2GTqZoBhpxELgpU93bXXBGDn6BBQYZwn3bWx51deBg4WMvqm
pUyRXqrZK4lgEFsTpJS0D4NDrP1GtNWp+yzdTvralrE53+WhV8h3VOgUu+QJf0Ya5iZo8CgN8gsX
2s/cxn9g72nYl1uPRjBncHo3ED2ItW33KBJFcWDzldj+zIPtn4b+vSKjId2RHyrFR9ReybGY+fy6
rxlzX5IXX9y5LUk9jdfNu3xHXGtRnJdjpTHDTdhC96UO6McDv7YknYS8kxCjk53Iyhc/TSzeE0dm
Z/zkUSz7YVWAn8sYnJ4x7qnYmF8M66BVjvzIezHWuwbQJbHu07rAlystv5DMFLX/KDLU5mtugazB
uLhltYaZE6iPDPZ9+lsM5+SN4nvs2OzeQ/8kS+uISX9GubnupTW/UleDu95Q0ODrJ9sVtkvdeuH/
Ju+8liNH0iz9KvsAizIA7nAAt6E1ZTCYvIExySS01nj6/cCq6a3snumxuVuzvejsyqoUZETA/Rfn
fAdEALILKGKY9rbQRs1p21h7q1iRtTPYZ/yrNYMceUVk+ZORn5jo+5fJB3cuqo7Go65fcvQknE7M
v3AInpJnpjCcTjw3XLQ8IVQIhvEhUNNl/cUfz4X5SBVLRveT5p8s/olZRMsu0NoZ0WZob8rf/6xI
wqyX3V3QD7jguLuYcgfxXZLvO+tOOadC7so33X+CI4c3X5VXWWyM+ingL4/vJnE1rYvPuIHDi8kp
wr4D2X6MYyjXPowSC8hOuRfKK2oTkue5oFW/48HBwQgW2fmF38Mpf5mcqMa+PQOne6M80XjIOhiA
J95e71D5x8o6RdNRoE4R54zm0dxL7ZLSlTPULI45FgRJ5gXzHEZa/ilx4Bqe82QdGU9agXx3U+bE
TG+t8dZRGzUwQNap2jBgR8hcMsdyl4hceEVtdzfQRnoc9XMJVY0k6BDTQeyRsQLPU+8wJAQpIi7A
I3Q/S0FG97Di5gzfiVbSsoWGkNB4sdwzYRtkSvM57qAYLaAwBs2hzbZpjAFgEb5I/UxBQh1rYgqo
IZAu+VV8MekjN3SFBFtfJTA60d4WC1djmDW/31j/TH4HyJCL+SKZwZ4wePYrPm7VB0XnYIxfZQiD
MUzlz4xnpjcOlI4uY7OEmfhU63e6qADrmBtD3gFe8Bg49RtrZrHOFQk+pPB9HHl9eO8evX37iFAp
JJzlJXjlDyOlB2JAt1Dv2A2pBHXc1uCsr/oLg+eDk+PrZtRKn3BXXuwP6P7poxcuB6af1mpsV8lq
vKasWzhqL5SMNBn5tihAR5irodip/KhB1B5Q8hCPYXCGTEZJyQtFp0v2dofnp+2J2ymJ3cz32J3R
SNV7DPc2Poo56CGpQHVqwBYXQWAt8QASZZWsMqPBXYS0MksKjvt7k5xPP/UwInRkds9z4RoVkqXW
miavs7VxWhr7mhYYRNaZCIjiVfRP3rSPpyVvHniix2HYGJ/JazbTT9fmWfd5M0fjACCY4ilztiZV
bbGkj+PEIKSUAp823KwW3WsUPkY/PJSa1OhUwhSz2fzJ1PCEgeml2VpZSm6sgCQN4iRankWPzsTc
i5qYOuC+nDXLDOU3IH1YsyjjnyZn/pIcb43+dizue18uI6hxBiR/mE12d8uZN1qTubPNL7SCW1MS
Q2cNq7K9Gl20eRHiwx0aPmscetg2p12vGbuxglFsHMdiDeTXGR+ncBto3sNU/6hYT+hnOI8c74N3
pzFIQcdBPpXMvhw06AXTq7LRDjn2+oyeLbLjRWuxy/CTdL+axTctCXm11p2AwVy8gGcW1zmYmiUC
ztJZt8OPSF9RzCGeG42frXvpe/u5nDr4sQ0oI8rIuwo+DYWGWo8UqqEwHvQueBDEgfd6uHoKL17R
LhsnPiCeeB5wv9uGd7Smoxu2WAO6fTtGJ7/E4oy3obNaNFbVI+HaZRvtLQ7rIcWs7qULRhsztIbG
f5NffH9BOgq5UGgq7f3grlzbbvbNuO9r4HNDNkXrkorSImSK4gAtoxhGA39A++UZNTDE4bFxCWJL
Su8xTNOX0WQSZlnaqxv8aBIvo8hxtZOOPYM9GEx29gtsO5pF5Ok8TFkGChil/GFo1N5U7GHB952L
qY9PpaSi6U1ksCoyiy3hHF8YYe2NW2jv6tPlrC0is0FTE9I2EY1th8Nn4aTHrmrvyTdGIR9cm1Fl
y9GIyFoe33xEUrgKcZ2BUJ04ePLW58Qp3zCT0QyNswvfLPYl80vG/HP5Q7oZ7BryDa5RWJg7Yto0
PvfdtGHttGbAh1FQMaoUYwy8bSzY8YS/Oivm0LSia6wSay0itMq1iTLUTJ+U6d/72lcVlYQlzUq+
Y1a056Z9tUR637ZgxvNJgNhmnNOVJtJF+97Ia6whpr6lToTCEGTapiVkeymnSNDysG1tMlA2uGKW
kwcaTFckrkuP9jO0OebLnCIqxslgdQoLeHBPPoK7trsQc7lHjlDqUguTdFQ6Q7Yz448ezeBK8Uqw
JGu/gvwzqELroYYWuxKZYqHrMB6p42uCqbgA8LskESZbGFa8Q0b2Kw4KASzMB5OV+OxL+2UC83PR
GQg64mZKloSZ5ospca4ReQOInjBmBpRI0qaCNdxKbmdVmC9XeuU+2kC5WCJg3VDpvpOgxtwguLkB
gQkDyyP6xHGk04IaEKfdoTWjm4EDeTFqsDcx1/QrV7E2MFMRscHRn61aUn63GOdjUV0m90chrA9k
gcNCIuhdrqs4OrmCubfGYg5yJCNQ2H0ElYo3wBm/kixjdMXYnaVN8TaFgJuxe3fsdudgR7PdlQX2
WQlRuCVgR0tYumqWWAdzvSbMnzgYd2kkiUNB/buIDUj1yCcWhOUUgIow6mZt5B06ZtVOnW6SgNRO
kV9D5ax7R6LzHW0ExXMstx+0tHLQvMrcZdqX1y9OnFbLPOfGYFhaNGlwKBWGbkPj49w7L71DtwDB
iVFaa/0gbW8P8xOlIdXEqNFW5toeFzttkIW5kwXPJksw4AZORHKKMq7+vdKQd0N4p9bo2BmYTGyD
yOR6jHRCkDWSCMKp2HjN8GwhWAWKNX4mFXZwHDmHCHESCWL2uAKj/BknRraxh5KsjjrYdESAbqqc
wKsUPwlJU/grWNpfPXxZ1IsenYzxajsWQC0WMBvDXo/NQJJ8Y67qBuBD3w94kPnebfJWJ4AhdhVx
F+c1zQfXXNylL3ZrPQ1zmJ/LZZ8r8rH6mRSHF9sMbPPiOeNXW9K9u8CmBputsuozyfE3sFbgxfJQ
KmjsH0YOFBXgyrem9K3GjgC8kEPuS4UVtOeSxi4vU9z/nOwGPEMwUIJtQ7StR/+ZbDJnW0V3MjU7
luVqD4yYHXpNkBYx3QudqfQm6bt7JxkxZjFkim0GvVzcWLWdnXgwwuRFQxwGwYwY55ERjQebkz57
WAs3Ihg+hyxqjD9B4G17Kw34zvSLRYLKIh9jwN0D8TXcHA2E9rqtH7F9QfG18RUaYbnJtPQV0boD
NmjhjeqlMcFCoJKIB0r9IuYkIV+C+rtn1MRTuFAdoa/guwGPEe0h2nsvgRYcBPMcyA6Pct5ipuN4
86R2r5XpKzrgelVN0OUJ1GQNcEZDDbgvqasVnmtEfLOglHSYE/lOzHegwzVxicC6qiGiFxQWQbXw
ViXZBHGxUdns1LKCV8ueT20DLLBeVFe81NsG4Zc+xE+aGMnzDRnsijbmabccTlVyxKKSO9BU/R0x
Roxj++xlaqzi4I/ZS50TWOEwpmllTsI7l5uEqtePDI5sQ784ioWGMEJMHzmTdxCPejnRNldjAzfK
fMIv8UYGyQLuK+FKlAOhOMQl9C0rli+on+56YfwImvbdstNDpNc7a6AeSuW6I+FLODI6ITPc9eJW
WUyAqwBLUYlC1xkcWLnZD2EDJS+G7K3FSQPGvj30UX1fZUyo4rJZRUVxJY/y8x3C2JuB9jbwjB/A
/Im3iF2u2SK+DTEtP7Esq6wDTSMp1BKf8RT5zvhU8nKrj+AChgdvFO6KZJeIYuk5nHHcIIFeuUKm
tSbIiO/cK4E82qGtzkHjgV3NUah6cNUXGI+IbLZ8h+V7sDcAOSzc1ObN7rJTTgb1Gld2a9r52iK6
S4c5vGv7tFlZTnrXEmGFdyHeD8r9mWHV27G8zWE0rKEMfIxe33Byd/TQ0RN7yIeeOA879rUV+xPS
S0wGu73EEN/Y8GfE9IFt0pmX2oAWknaP3vSlMmJjb5CUslAy01ZRPFyKiIjatLuLuTBWqLbZEk7c
AWB1Tq5VfICO2Fc5wiezZI6V+rjJ0rrFueCvpQyqvQ2dqAqrkmCo5n4yzZUJnG9hCRMuTE6307ae
zed34ddjAxADpyN9Ulo5c8K5hSLCHnbdbEv20sAB24DahedrlPel6SFQTxVRZ9pDJ8S2qYqb70+/
kFRg6SHJl3lh5wDBHUF9k4BcgdpgzaMMlD9Jw9ajTJ5QzzAiiRE0da79ng6S4ErCvfCQzagrfeE0
tBss3U+Jbn9iIEaFwHdSkoDEOlAPp3ilDFySjY1poQlERKaCZ66UMzy7PmuppjB/9oERQB3M3kvE
Res6Z1Bdj/3amRDU1zWz3Dr1WKFzug1eqNZFNpLd3mUvia2LnWlVz7Ls/M2g5ZcpzLknyw89i7s1
1zykc0feZCVhvStWJQbI0cZo2mOauqeSK21nZVhr4ND1qB5wvc69Kw5hd0XQVL+E8QHP27u2zjH3
nS/PT3CoDie7AgkZ2gEuzaZYaUF9NGxsiPEcmGhUzbTsEO5LJs0JixcSvN+S7DNVyzQZ0r2PmQ5u
xV4rywGfW4EyUHuxY2aWeGMnrlqu7cqymiVqGmcbp9xfUb2NWkZ/eMdyN8mWfUCwbd7DgWkylnMj
2JNt8lO2Kl31IdFbYajBYalXpi7eHfpeUzNCGOE8uyKedVI+sDlYoBu/x4TpBq+uUWqkc/qfhTB4
832hs0CULdwhudM0mpoTbHkf+gTVkmjce89p723XN9iFvMoxMci/6OgspXdzCnUpG515RVTaC/fq
ZIxbq6b5aT0AT6STCesXyD5kko13wNeZkZr5ehpMduZ6tImmHXxkPpFD8yOW8Bt0z96JiPVfXRrd
zrbK9VgwbxLVtRvqEwzsHwD27noVnJAmfZZas+7JtU6yI0FV2bKUTEp8q3tp2jzcoD5YDH75Khyq
ySk2m2WiXgurQ8/D0rRkfIv+rGAMh9Td6ri6tcjfjCE0DV/aPkqoUpEfihuYRy+qoBQ3EjptBrNY
IHGnEsYziStqXwQ/+unVILAHeThiryJ+CbJjbuIaGLGL+7Y1R3PpRHc6Yl9a8xWfw2zRgCym6CmJ
X1R4Vqlc46wmgZn8hoU2Tc9ThVkfPfnKKGieo1C+DUqtrdBsWdIWxywvWK4LPG55PG71Vjy1wMaw
dtmLOmXW34bl0zjU1yK1DwGuwKGRLItSs97INUEe0NOyXF9LDQbVkC5NpFV8IBDEA4178Hxd7Qun
JUOD5UpVOseyTDwWLeNayxkGFQMddI+lewIbaqpBbMWc7hpF0aWrXe4qxNipxhrGEuPhW6/u9InB
5krzVpNUu9RAINNwM6zqavhoStvbIgPO2Du5bGnSoj5a2NVmbZO91uzpl0rr7ODZ1t7ICKvSquR9
6nD4i75cx5q311Vngacjq81LqwptHq91WXnaVgZWdRwHrd5MeAXbLijvSEGgrcBDyBgiaI+ELPs5
/dkQHfWh3MezETpuskdJID3IwGKNUQNqaJ/tVJ/Mffi5NiYmrH73jvCwIAM3hKLbYrwV0LiWtcqL
DW3tJutj++QHDOhQGNwDz8pIPGxPjpte4lCvD24WIshSPTOV3No2qHA1EFOHsmXV5qgPBNj+AbBA
v4tG52gYdCGBhRccmB8lwTQ9uWnvbgafgjvgSF8WYliivK13nYAC5g+yOeQtgzZTxslj4NJrRUGo
H5CktcRlF+3KB7RHa2dNIMadbrbRBjufUQY+M/mo5AhPMAM6lHZildmZhn9zdDeOy1giCel/gGf0
QK2tnS7QdeYmsqloihPkxCaAM/vOE2z4WYRv7RjHeTF/vkuOpSondIbzulzXHaWi7kU0W6bYfv8V
2eBWWHFZR9I8ig2oEg3mEePXCBJNDLq+roHbJ7Xx1hdmfCnq8guK7eNsOORc41qKrBRDakG+cQhy
EUw7eyyjTDAYzYeVqQwYF/xONjqoyfRq3enAecd0OMSj7u4zu9pzVpZH1eIUbyHGZg7aQ3B6lDqJ
He9U57yXnoVVaIi8TVigBex9UrEiiKCTYUOWmfruZJvdDt8Y/YkGEqWH8IAy22Qo0+R70cXvDjjO
PWBNf006W69DxtX0fsRJ5l1gKbCKjKtoY+YRKowEKVTAqUe+zL6P+mSfz/1YN0twx0YgZC3ftAHh
w9hHGfrEkXrE9EDm4sPHi6+v4xrKXVi7w8Yqsgx3hIOAN/GKVTawRsPvYj9bjA/I9T1Ytmzeid/c
Yp7YqlZT70owjgCc9C6QI6QVmrHZZnjnFFF6LPyq4SXKtp0RyyO+eBRromV/zXgpSUe2yCBGhM2I
t+NP2CVzdGEPc2opQvE8AlZ7CrNhh06fqjVB8sJz/GWPbM9r+8tEkQ77YKcTjrQUUfNTae7NTZkT
QmaCSS/Fc1eKjx4ZbQxKtpC6fbQG/8AZKZFVhwdeRPQFZe4sSqd/rgio2CLAumsRCeg+3Am76V+r
csxmcmYD08duSDzmZadWQWsEJwToROfF48IYWOdJMX0pJ3PXQTPEzBspnPI2/wqAgCIZpQ31670M
tZusZUQtnUakYTvrqeHrLW2yzjwT/X/ntjsIGP4+LA6C2n8piLV0FTVxFTMQC4c55UMeioJlXtL7
RFdRugfKht3FF+xNU38XzXE1tl191AH/jdg95hzRQIEfgKWOo3ZuZEgBxiq0sWN22jojEL+GsIkp
H+Kq5m41zz7SIFcAwPA7hiOpMemwIyAKNeBg0B8ZEPJMWIAYctnymiEOWmBESRMj32BrrVzAAKS+
s0JhsVpJPlqux2wjIyxutJJb7WEABQ+jt9EqSft8lWhsCNwuuZ+ICF2ElXVTzCootdQOv/XKCLi5
FXsxr6m9XajeLX1+0UjjgQPtnfS0/aVCPdnX675MY778kWbFq+/c3hvvEhhc9cbT0620mZuOCfAq
xfAQ4YppL3PqNIb9DuKXOecMqMOmbAVANRSTWu+Vu1KbA6dxf0rN5tOH9CwmADuDhAz4LVvjrN5P
2IV2VqkzqdWTaa3AHCwmwnAR/LnojOtpQ5geGpReMsHoCfdtyok4YAQwHgCtQ+b/gr+VvnCZbY1y
cEiPVbP2UM92Fn2qmeTWLgnYR9oZXWmk+Mza/UNnDM8ZiYEPrtM98EejEsawzgKvvnHv+88tU3LP
psloV5nre1v8AtkSVhx7i4HdqBMME7sMPTvqOokmRc0hQRD9vhq77IlEC2wI2T2gWz7tCDw1u311
qyRmue7jKpNs8UpP6xaGrG99wLwc4yAx6XqBYTRqqnXUMy/wKonCv0ACh3GA2hA0KssEoqJ9xulI
SEBv/AhthaKr0t6Dlo+p3hUeyWHyynEA3AXet6GLNXAiY+nkLkoCY2ulNfk5EbeEF1I4WIRCqZCY
qM7uH0k6kouMNO6ipFFvwgFUZQ1KBkFdlgz1JuRLSbAL7WrS0Zp8nDg808fK9iTjR8Sr1jjcbJBD
W1YH+lXrCDKWAS9YGFageEQ6nojNAYaWYvfQEAND0qr3icNWgYQP5DGu522+fU5/Wa5+8xP9w+X1
/7sXzMSL9V97wQ7v2f86v4+/fvePzb/n1/ts+dLsP1zTNUBxOMqV0nJ04z/cYJr7h874ELCtK3kW
dGO2av1lB7ONPwyluw6zPanrRDmqfxjCbP0PhwvfZdorDEdYrvwfGcJsvrS/WRC//3jpOKYQhnIA
mAr+puLjHY+xj3/M+N/ZUDZV0jnTSljlJyuyaTWFqLepl85AH9n3u+Sf1aifqlLWKI7wiXvMAZOx
vwkoDtyS4DiGfkF86TODW3IVq23ScmwJFJIxLrAQBZrDPBO2E1PPzNawfDx6PqVYXVTMivXxOI2X
NElgCgZfsZvce372poBMeNFD78WXUtnPJruZSGsOnhV/VWZ0SSuaXWt8MpSNTrJoD4wUvjx3ZHDn
zGZSrdm0dYOMWkw6jhMgIVbVvOblh9wajfvsC6ovrT5M9LQMM/ITUXR0BJgmJm9pUWiBcbaQrvui
faRP4UqTWDzCNnnUIvNp8JpzKnGcRwkjPW8gsK2j3FyHApkZ3iWOeBZhhsNg2Ehs66x7Qb/OuwIu
FIXq2Qnz4pwQgrvsQIEh18JCxtoJvrI53ihp1vqg2Bg7w6tdyAY5AUtiOagN3+q5qTsPKihfNUfs
z8D/BZhtpZT/1aFdjy3UbNgRHmESgBZut9pAbanRmi+nNEi3Vpa+ZDN61I3DLREww37qgUCmzoiZ
TQxXa84VNb8TRivC3l1j55BarkosQmwYqT+wBKzHKSbc2LGJRHEQg1YZQjbP4G6AmzglcUHY2fSa
C+vTVEwDCmFigsfe1CfYjyR+joiTn7sbPI6Hy6STnyavxKoc0jfyMnHhtE+aMV3DCoNI3vCD5bFL
Go51M4JEcaOLZeanIGRgByp8ion+mqCqmroLfXy4Jch6V4yjid6IKjY6Wrxqs/YxDMOPYszJeGhp
Sc+dr24SMwWyNf+jKvKTO40FuURYnDg3Y/fFSUkj8z97htyi724mtlrg11Q/A6uwyUZdwoYLDPOw
7kwWLMYorWVaZeZqmhcn3ZAcwzpCYhj6j83QiFUqO8AeLY0mFDNwrcy2TW5RB+ltPGirSmfD048f
hEBby07X74VBjKstD/YwyxxNtJ5dDCjE74yLcrtuDZzhZZzHyWnO9HhsAaLLVN/0UubMTyom5w52
/3is1n2AusgzkB6dmggZOiOrp6GGDgeRFsSG7IHnz+aQWo/pBCJ7lw/RRvn6YwNaaZ/IYW+VQbWj
y3ghZfWWd323nHTwnFNUvOhmfAon95nVJPb9yEWE55UPteLXFNlHq3d3NgeC6SqTsRN65tRjQs/O
DcCI8aqJ9C0CpbkgrZARoKQOth0MQO+ewe+PXcJ9o555i0710sQpyouwffQDjVGjAfeI/2FPZBM4
efcidPBvI8LemBwtkv4ar/aEcT8xDz2kSTnBQp5dojICsYvdftvpbc2izT+KGKaCZaRvoJi/bI8C
ym/uLJnQ9/of7sT3lXo8xlbvPGk24sYyZfOfVX2FrZF3BLfOfVbqAV0lyzJLkQuuO/tKjzTQM9hg
a79I157q4oXXBeiiLLEJT6Ff42rz3HdSstRCCKQgriye+w7nVD4hu9Vs/b6pKrHQA/1acvEvBouT
baQL5zmmnEAwbxXar6yXu8Afr7Csj8W4dMCTL+MRQQY2pnfXH5je1rxeGUQUOqZ3HJCLsfNnFSEq
2oLMljxHqiMJXl3kBaIC5mDlKgbWtSDzKk7ylfI8iDqRgWKycw5pWuwkGcS9eZUjQopJ8n1UIvs1
ZO9xxTRnZL9JU8+zpidvbs4Da2bpcx5kr3gzOjDh4tqGxY+wxJb0Py9MbmEcFr8+w/dvC/k/6pd/
cqn/Zxb030zt/9kv+H/Qo26aFBL/dV3y1P/6/L0o+f4NfxYlpvyuLnRKDnIIFdj7/6hJDOMP3bGx
oOsOBQGYf4AFf5UkinJFzYXNX8Z0y/pDgCwwHHuuXPg/639Sh8jZdv53EoJuKks6Fo55hxqEzMHf
yxBjKHOpSD5cN76endpUG+7dISEouHTOJEK1QZB9YOBjiG2K5sK/MeC1IEYUwZOf+PBMqCIssKyG
k5tb1uv6iTU9e0ssxCywk/quq0dvr+UJ6e/gQTEFTciOGP4oH0GM33D3h0XoIWrP+hUhUVrfiz3o
9mIr8XjRTuKZjpowYCZqbwUDmmXNf3zJYdvGEepSP2V1E5Td09/etb8K7r8b9tX8ff/2uuD4t3Sl
U+q5vGFqLt/+Vp6pjAC6oSkH+mODvz3PtWJXuqzbiP4dLzJwtJcJrGI60CA2ZMFuv/nAhY2ESGPl
TLgUiWa1ehgr1sRsV60tIzacrZi/8AdOxOLERDkNtW6uA4MekdS44Oz1CrebPYtRZQ4Ja/KareWl
3PtkVyJVaICBQOI/CasR1ymAPv/9U6ZYFIf2TW/VkTA8+2zOP8SGzoK0JYbXMDQALXGUP5JJWj5b
umUeh5z4Go848ueq9KqHwCZRY/6ZR57Ys5ZC18PY/EC7rj93dV5xW1TG0Z5/Goz40cg5mGONAYV+
Y517E41bMInp/P3T+sZyttn9+7dE/utbwjsibIhhysKXLv6JoBAMrPTzhFUWIlGzmD6pAbzb0KkK
oS4MrDSPtJvVMFwk0BRzVaWiG9ojzSyDlySglxzHoxR+Uc795YhVtzMRCgjcZKdhDjFr29K8fP9T
N/9U5Ej6IU1SLPmas8sLPGlJ7uRw7jzvHBRNc/Oh/Wh28RLzADO/FG866xhk+6vARUoJvfkOPlrw
1JrJD4ZyP6eUz3ehkFO4ftNcqTz9c1tu//2rJEBm/P7BVdjuTckMlENCp8X5/YM7+CbaMBevQuXQ
fBudMq9gGDrihgM67yoTV+WSEF0KgplXgUxZDCYr/mOIQwdwWUPlWvfzjeHackDJU2UYz5CrxZZA
ApyaeLC7Fl6aTfocWgln4o13cWZXdnIsQPu9WAhwdp4u+60uP3vix856nbY7aJJyP6XNQB1O7fXf
fNf/cowpRcshbGXxPdsQnH7/rus6Hjpp4D/QKzWi19KJejey6jTVtTg3FX7/ygUxKwKygMkzx4jb
sy1NIsd68e2iRFTFBB7NS3o/OZ63x9iJZ7voYp/QWhBU8TwkbMwrDvXkwZ/xn+QSLbux8aiLmSIM
Kqufejmz7WIXlDF2xYOMsnlpTco8LCJ3+e+/YfNfHgZlmwDNlGtZFm2q0n//hiP4q4WAjbeyyIpa
RVYiTrZI2g3NAWUT0Jp97xfXkNCWt9oeGFODxS8Noe/oQR4hMWXzg9vA5WmaU91FzYnVMoq2759/
/xCCvdr1mXJupWtgAR4NynnGg5osgU8WhPf9++/o+yv+7cRVtuRilKYSM3nl+4P9txM3w8k8SEtW
rIOTnbBBngDjNvfEGdrbURDy57UBo2cSI8n6TscdJ9hd1+Wrb7Ds//2h6Jw3crG0Y+nkkmFvSZAk
Qx0Hcgh+9QBeejQGZ57H7hGo8wpCkX9fTYa/NFwSjYJajoRLh+xrqvBS2fhnkql9lME40RdPJEp4
GZaPrniNuRbOmQ38x80Ofz4HMHgF1vERB2rkvLnz6soJGwBXQPbxOntnkPodOEwj22ewR1/qhDVy
k3Wrljzz8xha4cnp23odD6V2I//8PGmi/gRrdTO84b85TU01M45+f70dkDgMIGzDdSkk/umgINY7
sclFS2ccx4g8jrpUH/qmWE5zs1GHTr/Xs3x4DAd2eXYnbgmX4L5MTXq7VrjPLWD0dZMn+ZY9aXIC
6Y9oexj0ARVwextBJZzoLsInUOJyT4VqLNDCBU+OZj5Lq78WmK+Pal6dVnOMSO9ba1kRKsmgmr1x
gMuyQsxuhKgucPOGh9jA3SCrYtyZ8yFGnwJ7rzDYYADnRudHRJARRP2ekYm/pErWM9NUW9SwdI9x
EK5hPFaEzrHFiJS7Z1xu73W3DncpMZP3PXsfxVSURR7U5qyHGVFjfZvqmGwqiWFPiwSs0OSjG5OJ
9gz4qGGROOGIbkfYBTJRI3cJAueHbprcOz7EVbEZ4RO/5QbeOsCTBvta/6dmYY4re7ec5y+wsQin
6hY6DpZO16jO00S+ijo9l2Ekrr1HmJeKWP5retmu61BNmwZZ8Jac2Bg7BK8Cqc8gDghpXjfI1mZ7
OhbeYqi+tBoTAbGGtPBeSelvecE2qqxrS2bJvncHeeHs+6ybQEPsX6XkDHWbVAWvXoG3zIz8fqkF
2XgQTcofUWSgQsK0q07Exm6c9Klui+JmSje/mD4gobZlU6+PKeKsyVI/Ys/JAXpwU0Q5/JI06Out
kODx/KZQ9xQayol58L7Z2q3r1gdgAw9JS2RKPs/DxtCtHtEUvuaDM7eqMBb9opt9SEo+V0V/ZDae
vmXKLtYdEDtWmrbXbgPkwcsQAhRO4LE9OKIvXiThbeVCtyo8bL5nLHpnGF+VdRtUgbqyVu0O23P9
CAeCvTDOgTHI8T3g7/jrcTbmbEw2y17p6egubbJkIJo/klStN5O1qrpyullB8AAtAfJIoRKgQgVr
zazwBUEKAmNYlMtq08fdvcnI5Tp1AboNkPTPIcmBa4mvxIpFsQ9dx7+UrpWsTJiw79RACxf2KeTW
NjwkTsL2JEYG9E18+/6pOTGswx1hzB+C7B+/oM1Ee2fp4/PE3nzt1wlZjfOTS1TvvmIl4Yxj9iYt
1IjxlIZL1UkeWaRfMUCdIDk0kfMUoe7aKxM/NpfFnQPs4NJTkXoL2w8TrJl0pyB1o7tGapjbeuyI
ocexpdfNpqagGKUdAzsc7UWfMyRnp42xKXP6s4GxuWoL4OAiy1hmj2Z6H2om+WTdjGgf9OgjB3ty
1hAbnxWc/30T2FBg5kdtcJEAOTpcjO8TZAiKPwGTTsDGDvQDai6euclgOlBxYm5yVE+rbwRlUCS4
fJy4rX5pY4tld6gTZkGpd6EQ8S7f/9SG4BdAPCKoqoz9v7/UGH/MF/Hfj1nGu8KaCWLKMA2bue/v
F3XrNS1hpiZShu9XO4iVOJl95W71koOhJDf9OZngxtvwsrvrxJ7x3iHEwyP2LmTGaZGU0jSvOjkH
dB7xlytg4BIwbk5dd/5mXTKUfPJRrsUbvWfmBd/JO35HkDW6K44Rouc5Z/gb1W5YcCELj7ZpTu0x
ALxCAJKHkdpuB38X12+jkd8ks2vV1KCTfDNZNgxw76b+9ueXEpdkNqattgSAYz8hNdaWPTOyZWW4
5WYaOH89K2mgNHTqdeoTALdm9zMIu/vSbT4ZYMvTaMXFo9lob07Bswuz52KQU/4sWewT3NeySbUw
6gJahr7gi6spcrEqDcigSsi1X/Xjaw33pvZcte3clNfJI/Qt6/n1asY8pxGgAyQ8G0D4zT5HTrj7
8xwEpOzwsSOqFksLoVPjVHLzuYysyrx5TEs8S4jjoxW8n2UVppg0ndHch07aYvhs71TYMQWa2aIe
gg9wChi2ujr5HLmrzn8ek/+HqvNabhtYtugXoQo5vIo5Kwe/oGRbRo4zwAD4+rsAnpteWKRsyxI5
GPR07722B7u7LogWSfVs+uX0BUrEto43U13ZW73FJlWhJ3mKeshehVG7SKhRNVfos2+2Z3pHK03f
6bcXN6Lt/1heVH8A0tNIiPGf6rH27YPvV0+MtIb9cjtOi/IjG8l6UjWfYcrGve6lSUIQMtJ96bbt
wQX7kQY6uF3TTl9Gf/gTc7J6JNDir9UYPuElmGyJK4aZThaNhYtsXkVGZH0u1xlTegxSwrkyoXsZ
w0GRoc6yWVLLJMHnD/dfu8zYJnVTIUEe9ewjNmWzX6CIkTCgRKWVbpDGmPWn+7WsGBw0kQ+UQPb8
x207/srb1D7QVFP8QTXe4dF14gS31K37U2kY17Ls6SeQeI/PNEPhmVvxd+XkA0CMFLvJmKhkn7FR
zFVAO0XTPml792Gh8TsNONW2MXAoLvvYWDeApk0KivlCWR5cDs/EqM27XNXAuWO4SlAipck2HQlS
D03ILWXSIXfR+w8t9QdAQzBAyyIdH+gSYs+G8rwHKSo3lJkUhGj7d2Y23owRyGxkyvjLtdotWvvi
T0EF2Cr/3FNtPN8fzLFYdYiAuqSb9yWrAcZGxo1p2iSl1dOKACH7X+RYV5lyU5saKElocxXE6p3n
dVfPVf5pWcQDJe+ZHCCnIryk6szn2DG9tyx2jA1dpzUyckLfhCcfhRxopNo/uiGRUzZ/xeS5l9qA
XBrJ37nji18RcWuwE2S+QTQPMoAdSzx4GlbC1O3FbytWcy5xQpoGVq0FJE7fkcoBTfgqVRFE+cw0
yGOGpRKO9qXmc73C4WPqIgULhRbyKiRP+Qt90Lz7L+890piD6XC9tfD59pkAR18Stbml0nsPUtUj
ZSIReCagF55bIQ7uDhW5JlDHOmhPrbcuHZL5tIIEH4Zr3r6Zj7HtmLylI3SZIuE4TCBVsK7zFKgW
4+BbEZOagRrS2QQDM2ptsJ4py4bNKIgrLf2gYpyPdzXLs+Yr772nySvBAPawa6vxvc+CY+8kyW9N
6/5wO6Ox02Wb2PXVb6CI7bryxO9WZ5epy19DAf0jI8yT1nICpg2P0qGQ0iYqmnFV8mALDY1eqerx
qTLaHgWjfDJ8u/66X2JOKsZHZ65yyjz/RoyOiw5j43zvmEgg3rfCxkez3EoUb3vqRXSb+YF8rFvd
y7KPFhnnjMIDrsZob7VslUb/jv54OKBN8p9EMlNhVGxd0T00lMzCPSqu8hlicd9AO92LyNQ1453m
RnxIM6YPZNLX6MQXrcZaPuFh2ae1/Zr2vbFhR7Pfo7CkUvd2ec0OvkTFdf1rNVbfWJK8v+h6HmzD
zrdQIKeTiEJE7CyZG+pJ9Wz5zqNnV8FnUKG6iDkU7prQ9T/HyLy4CH3aAldAXfnJwRoab2sQP38j
toqfgrtGGDk6QX8ebaBgEjc4pAXlr52+Dh7yyhL2E1HsSGo1fNRlD3R+cp1+HbUVkmy3/QqCSm2z
YHS3WWiBBTMDyJVcQebcdyuaHq//BEqzbZ1n3tbuLM1ZuhEBx7B2bjj8yWSkiDmxQT7HdPRytotV
XCMccbvSfb6/nQrRzVYOpnpmEHMz7OmVoutFDGX9oWWQkBjIypOH6+vSGR2VlSyIRfAnitCqsKpD
LZxwU7AB+OEftNmAAArTYkHnED60ZBP53C3hmWm/9Ors+pH5RM1O8eWl7ns4gQOH1UT8UZS8zsg4
6dsuRvQR0WvWMiSrbLp7THnS9WAlJXFzbvFuadlm6hz9a5ggSSZN74anwogel6OKFdHrqjCTwUCO
EZBNYhPEGPHTOX4VQUSwj1L507beL2E0GI2GNHmMJq67/32mSqyigev9UPoPF9OOjC0pLP0pjpN/
qonLVw3R6HPkGA+6nWqvZK13FyPW2OXnRQLBETSC1btH00iMz+zNi4TzQgLV40Q3axM5AmxintCu
IV/hwUPWeXI6sgPvbTAtbUxcS659iy2YNv4ofPJonRRZ4FiUG/Kd/nDnR1UZzQJtneNNSXriaqkh
q/8pJI0iJcUhRid6vxtG7xUT8YFauILg97E8gwaHxXSeQRLzTdDXxHwGZe2JbF6AHssdbd40m3rM
kqc616yDaoyJVWmXAXoXgSgXgCvgsrh9Q436d6iseeLNTlGH3pNk1hiv23AIN7UivNB2xAbqPg7f
GlK1gMW9yvye+IOZsZkWOKPdUBHQkbzjlpCvejVVu1gGwX6cT4h6qP34tib3UvPPNqD8T5s0Padx
P6o5biSM3fyoJyOJBY6Gdx4aCBFSpzjsCI2R01XGjnjRuVAhlK5r3TnnlmHhr059wnnmhyp5ap3e
OaElMs4O7LvNfbcTZUn2VBNkZ9ebsnM2Inu3BoQDGbiB2a5ceBqRtZ1eXWlvu0cmhc/YJbQLOHSg
LnXQfVdRtFIyC59x9iCRaEio7c1Ee/fTkoDhkOwXhErZrs0o9nDpede+wew9gGk+2k3bPhtuSOj3
RhCU+Vah8briatzboGYph32CBBqreJWajPZ1X/wOdYT+jZ3GRzU13iceCVOkUFQmvixbuz0B4har
3HHL91rcltNQpmWcY11mqZVTPE1ko6CCo2jsTQAaBFaMe2n3Xz6A34ukmbcWucdRLuegwp3C29dO
iz68sLVj1mc3QWkJG2saDr0aT0MXVZflofavFibiWiqkl33hcvHg7yXwGEuGg2Jw7sZ4oSmvrq2d
eJeheURdwScBd4pxTH1oA6CTdwT66ET1xq3H8Zo67u92UPyElj9eqwl5MoNpuhA0zC5VhTshD0nk
7ju4X/o4/plmqcPUEv6WpxyL71Vf4THGd1XTQ7RS84MTUCFzlm3q8Nwa6kLR+0aWQ3Br5hzypn5T
LGOcAnX+TKrGgTDcbdtm0TVyI/EUKqb1U3RuNG41SygtB+3o1PUanKVKs19sM24A9M8d7zozuucw
d8vXtgNl2BmvtvCMV2xvjzr+ah8R2mNCgN6WQsU82Rq6G7IoqI19lNUczJJzZcxMzNbxbuSBkBVp
GZyuUDSsRBPTcfI9VHFxAN5tbMGdzBWz7zpvMsNrvbyyhwCVflQdk7rGi1zOKpC2xcqX8t0vtWt8
Lg2xqOYHd+bfqhriW5TgNEJ2yER4aT4RiIK0hm9yb0gRBmN78FEyMZ8tAlc8g1GOH8A8uis3brTt
srpise/8+jyaIiRrNp5ewFKiahkmddACOb0omVMWT4UJ0JeXeYUCppskLmJ6AeU2BfocaWfX/QLT
q23VHHWUUtnBL5ifoqzh6eCSs6Pigjwkd8C/ElgfCSa9Qwy+ahgaYOvzx0zsOFCVvN0YlQkrIvJi
aFp5rOFcnTHCTE7jFboPav4R4TOWWO9bel5xCOPioKqZ+O+hN5ovBsqmtnMApqRpdDTdiJjMELLY
0vXqhf3uOhJwDWjmD2UM+ilQWOwVkOpEVt5KbzihZBURh4bWiD15fTNzgs8wBt/nVz7uAC2riG1L
EVGggF7HbT4+xxODyYkVurd7B+s6ns2nLCHbgNNLscpqktXQC+6yJm6uiEUQigQkFUnPqtEzWMnf
DqtZKVSKxbHs8BfZxWPT9L98rKAn1KBskRZhZBRIK0FqCSr++X2oc753LsHXlJRDLiE2H9gq3nSB
yLtWALc0C6ddJtdNIpxLzsZJOjRQqSY3q6t0sh+7T8fHexFgzVGjWRFcAuF+i7wff5kVLBW84og3
Ie6urbrzXwK9JjalNL5kWAQbyOQDwa74DPOisC5kt8IedViwVdZwvoq131EQ30Sk1a/0t4FuRcPt
nvOaz0EjneHySwQJxzva0S8UmqA0Mq94dXva500A5iNV5Dv6PsZ7OmEpdgqAUS3JHfwpLxsy5Ikj
R52q6dQATuJ7bPwomVVOS8CbEZrtZFXHKWnKlTDDbG1HvYnzj/UlKWk8S9n/RiJc+Y76LUstYqXj
gtoqpB1DiMemRoS19qdQXS3aK0RCdrgMudusu3GwObJVIMDmQ+jyV+aXWS5hOZZJuFmi2Vw/D08W
Feohjko0wVp/SLwQRnerVd8gpIjwmr61sXhluPgd0eHz6xxG3/yMIr3E3VVmhwI3/2byCFwfOtKv
zSG1L13bWxdiHI2dUdbfzawjc0JCgJdn3QgkFRshSctqbJ+WN1jmGmKnXvobR0G7CctAPy8Plefv
w6SZjoCtj4bKczCkCl6OY+9KNwZ3OV+aLfK5/RJkiRCPYaFpYE5dDhSlPTA886CzZ/D5/Dm9zPCA
ElhWsumFSa9mZJHBZRnYMeSjznjqcSCPd2UORHuhAWKiFnYDmZRT9VwI8TaQ3vm1FC/j5A2fjQAT
7Fjxe0aX91wIDLUi0LVPzmAbF19ebEJrz0q/3ZdlTlkdlsl5MpvigqfPg8TVxhdPklC/PGQAEsK8
im5J1v/SUif84ZZLiG04Pd4nAyHZThiS1Eb1kf5nyDESe77VvjMYYnbqzBdZMKL2jyboK5nDElqe
mko+D/vUAkNhIen/Da9i31FsMssf+rUMsgxxUpifBpF223Ia5b6eACTcO8pRFGXoAJ4qf0QTxhPI
2jT2SAxDchUfdSdAANrEgY+xfGxOwfww3svADIeeV8JqJUvu0TTT/CScFqBR2pGOyAeHAzFLjyFK
p/v24aAGzSCVAkFgkmlplneJ3suPcHLAZk6EavhiusRONj7qKv57P5JEhvUeLKvFL6jIzA4gjaI/
LwnFbHrFCcXkBlEB4fFKNW2XncMzv4Mq0j7dbCr3y5ezsHWROvUKFPPoBCeLbmsypN2PbRSn2PDU
V64wIQLsHA52PnirBr2izp3uatmdfcLT2ZPHnkyHIjKg76mkwZ3M3c/Rm+ivoT0nvr81urj5Pw2c
Ifb1TdEYsJWU512SCUFjLPQUdR8vDRSIKZEUD4GjUXP3eTytXW3E+oihlK52e8KQ+rAkylW1+3Lv
KqqJ7jTKrHxfNc4qns8xIwtmUPSySVSGstr7aPho1F5aA5sFhSozUny9BbKyZC5e/YiowxogGUmN
+sPSoGHkk1/STr4wfcZo5MUVAx1a18vgqOjhX96naFZMZLmbN9qlyByUkXP/QRDntmo57CrxhI0g
3vg4yu7PZDYbZRjdnUEgUffbb0VeWM8+wHNzKId32ZY6iULunyEk+4weoLFfBpfLgzvhvHENQg+1
JMBXBWHgYWkPWE3ZozQxPgNz1J6jTa63BVw1DpdjH9cfddG8pfPHmvJ5JMqV++WeW0sDJcl81xyb
cy3b7AUT1BcVFCXq0HbPcUP0VW0ar5Vd/b9nw+Ajd8ZzHgrduuBIiJCsFKSz9rxLy9e04JiQlQCp
q1OP1pDS4GzbWyWq/Gb2V631uyfcA0RjLW1MZ/ROjOyra2KSZT2mhOSWITCmHDz+erLCeu9FCKOX
wwfZLMa51PQ/XiDAhcz3pQbTJhHpyjzFeuptba/TsGHb8tDOTP52ztcpdJfw+GWM5ZPN4YwF3CqK
tUODyJriGTs12KARBasLhh9wP9Q3mV7umymusjNhvOXGoLRei6YVt+VB9wh+ykeXyrWde3sB1PlZ
w2EX6urGRngr1CRAwphPmR/qt6W3M78aCaI+35eub7+4bnfK0pheQ1zvFW3yzbKZo2gq1ox/npYv
eZaBjSvLOjDO9LWDHHk4yXxHT17SwgGeOyBrYGdHgjWgbjwUjnbSHfzhQxw/Lq3WLAgnfIEzSQob
5kswMpxoZXwi5qO6Yqf870naUnuMbdzST4AvaQpSJaxO6tsIyJeTiSMVr/tjZ6+DiNlJ+SRufo5n
v58Muk3UOuSCuYRlkX+xKrr0x9Bwx7uu0g5kp/nQ6CLjC1ztF6R060TH5VNEZXgug87Frx203xKK
fE9mxBt4jOaQM07eVnPkm1vspoSw4iYPsg+KvrVpZlhti1Tfe0Wd6zsCC7atiTtt7tbqWVxdprC/
mZwnN72S5QElMTJfkunOiyHl/v4nYsZb+/SO8fcF+X/unvcdsQy0cTfmISRYNEvnSIIT5OxJa2X+
CDAmkdQx4spu0N/6D2TW329WqYYDlxkAyfGtfytcTbwQctvuuOYLXP00FYjgSldp5sTnKiG/MYTY
/O7gEdo7nRFvQNFkL8bkcwBKgisYBlIoEw1z1yCfK72nnJZD326syhHURlX4VBOl/ugO0XdCGvfO
mScrtKnjGw2dB1cbVtZY5uuInkvvaHRfU8rw0bSHG2kXpMnPswtBmrRJjvvLFDmMFpcp333pY8oD
+DO36ajcc1wC8oiMOsWNnoqngtBZQF2YxpJYPzD/HD9xpYm975eQMQfurCiu6rXXwRel94aiLiD/
DBS93JZVB9q90vSdlroOkl3yy5zGeEhnpYYTGv3BS8YJ8Tn4TVeTlNjaOOxMsAwPxih/NIfoPm0I
YM4PryKm++YyzldxZjMPLZgMEyFJoCrgikUl2aj0R49q79B2LWHY7RwujmAHokGFFV4n97QOuEmy
5XwxRSXE1pWwIP5HIVAMuI5rPzintfkdKpM9rGRJtkajTpnmh09I6rb2VJw1ABA/85NBSOMjiqqX
UOTVZXnwSOW5Pxu+jOaYpGlybCshnkY/e45dgVGMySzroiKs2iWNvmhdhzT1fr+svqJJf5TXYr6f
12KAPfp+Rmb8P8BstAyK++Oy9OOwwlWoKQBuqkYFDqxn7ak2PGGT/YPs6dMZI4QqEqAbQg6G1xVT
vxIQYNSc7x/6GMfmXTgRWgLffAR8BkWOxDIyAz6bsAHyw+fU9Um3pRkR4q8zwoutynT3v8/sVNCi
zKw5JOl9Ob0vD0mBkomB+60wbOj9PiyVWIBEdiwXwrDCKkYg3hu8e3eTN639nE7yX0kp+FoQjcNy
pVKGxnTf08BgwqDKV3aXaMdmbscCkrrQTDJuuHQukSQ00x4MIIa25n84NSMX19ejg6b40n3kgHT+
LSkEOCkXIoLT6u8VEQq0kGm4jLmZ3lRi70u6sPQRSdO4d72mvmAHNPRt1ZjjLzYzj8iGr8is4e85
9r/UhKdgDQVz5MJvXzq4A9UsqO2ZPWPFJ2HDrbSjMqv2mFpFY2GO6ItdNFPk+mio8PiggSf2Qlt3
kNPWesMkso4RJyS5FBdvFB6VQ1fgV7fcU5dE3brtzN1SnSyKljjD4YHtHp4tKtC1gRL0UgdPboUu
rNGVu6qE9wJIqdv786LU5jXq55O9sw1lbAfTyI9u1lgbocLope6bN2e+AulvN7dqIPQXbq8LieMS
zsKAwhDlo0m4MaQ2M4Saih0GgPYEBJwU4lozYI74oAT5koGVN6OtSPTJT1Aa81A1AFBf9MNzKWJz
GyJjOSVpxHlwaRZUSv5UiZmfkOmTUj8/g4Y4P5PJfoitT7uIM6Z6CXgWWCxxBWay6kLjAM2EOJLA
1I+yVWdMmuIkq74pthArImRmX9Vo/8iea4NgOxe0VK5p/rEn3/g/k857W0woWj5hMZynpjU3Q9pY
T7lJcRs09c3coVFkptnXY3wKifJZZ3rk7TmAljTRcXDWfpPugiGg9QxX7lJYrdypzvnBI9leRFNB
EW2mmIPi3BDOQ1wpiwKr9Otm5akS/8XcjqLPNNyDOPFsIkua7232VGtbwmJg4XfO59Ly7HJua2Qb
YN2nYlh60Xpmjhct1RmyquDqOhNV6iJ7WToK0i3adcOhf+WUwtr6ITPtIPWbw2gM+VXzIsgDeTZ+
9sMIypQRGaQr/9QCxrjaGc3Cefs3YoDkEBIwusw3iEr9VX5XvBr/eREQXvhqzlMY/sRmOL9XkkPa
0gUc2CbAw6INYQkcS8WUYrnJKBJgTsvLGhPWQ9dPCogSJ92MX1tPd1GpnL+Qys4Z51sgJkV1aiAG
TkpOb9OE2ppMtRzfnRV9mZaJcMiaOow+ibVt48E8eUIrt8lENSpzmJ5t3EcXvaEReb+sm174R1tP
agB2pqkOVV9tyBmlE8poRRzvopClPsrb6TMN/9Vzt8PF0fXcTtiAZBn3AJ9rIBeJlPAPau0iYSKt
4qjY2lGQvTmKJeXZtrdJYwzYeh85e2kw2R9Iw3u0k9R+tFtV3iIporNZE4ju0Re8LM/0+eX9WdDq
6ziP+20mooFBTrwGEaV/d50+rUNv8DbCifKdneFgTmkm46EzvgrPiI7hfFgs3GRTemMDpWLuNszJ
7x5KJT7Fof5SLkZ9MwTSbPtz7FFLV2uR3uDNu6gGYk+qRf+gSYU/1fBUtOOA9K4ZQJqMxgsyjmEL
FYwsonF9XyOIPdDLT+0mHr30tnRLTQceeTW33xpvOMYIAiCyWOOvUgz70I07IjgmILN9uI+TbDwa
ENNWgSI7PEtzCnTLfKm6WzSCF1iWBjE9//5Tp/d+/EQz/DcHZ9BEBuNBSNrtUx2ASebfbbJiKp5E
OdkvKDMeloVKxAGk94KRcma9j2FefnaWDl2/HsihSZriXMPDeRhtLX0eOmo/A2XPZnlZ+26O6Tho
L5zMu/VYht3Btodhlxl1x3wIAjyDbkHHY/I3y1UenJbDpisbSkpIgc9OHWMGmkr3SCEyXEqNA1uX
jXQ8NTzWWhc8N06anpJMk48Js1XEryUu/nQYV/eXdK0RF6dvnZMwyJDtW25qRGLNZRZ0cm1nzCtK
zWsrTkYCmuuxAI9Ht8lLYFtbsLZehng41OaojlqRXWRucjsC7bBSFctGef4nwmpKnXIYH/Fso7If
s3a3RPaWicC7jk3tv9vcfNLLHY7quFjpnLU2I3OcB/AbyUaG7XRyDM/bRLxlD4VWM9+MY1zlOeQM
yJviyY8B7lWY8lY4roD0xH3zK1IKUvdIhOfybPna/U8VdWZV22Kddmb41EnGB1FmGAcfVtKTcJrw
yfVJU0k3RJs0Q9V9KKdjzlul1bXsRlp9E+kkDOmibdkZRLYK6a1dT6u/7hNcE2KsnO/FRU1OAJqT
AUZWpz0NJrhVktJeAR70r9qUn8fwP0VBbv7tnCAHqDRrZVQKlWV2/l8dR77E+ti8snlD9EbxSAgi
nvV15drBPrPfFvXbvdvb1mQAysqi+4XjeO+2xnQy3PRfNiSPydAFN8QJ5VH0nMmiIojhsSZ+fYmy
l6VucAU5DGSX+QN4zNxhHF3a6BS13CWcNje2AeqfTYUK59VOegtefhpsADzI57pDOTpqvYdumyZI
o34bljusky5gj6qsQ80v+tCYvQTFHnxINZqgcCDNJSYfqI2qVGfhsFFD0RfAZiVKEMbJA/MVtC16
XUNmqp9qRldrTbqIs6v9mEJiZJthnl1UL/YU0A9PyoaecvMSTEb2gNY0gmFfRmD1SMOyAC2HhQGM
wU1+xxnBcAqMkgf1WyDpvThMsWjphxstSfciiGlrNMazJgLzyO8Tl81Eig5HCW7+MRHifNZGJDQa
zTGu0oCMpSGR8MebknFwTYtnAGJhNXgOiW8TsE8zUUHkMJw/JoFM255YuFpC94X+ka4DHRL/5E60
17WHehamR1Fgbau26Xn/L1YKzpxIqH9G7kBvnkdkPpwf5DfjNtY4febzShpGGrERJxdJBCKK+mSF
hcLYhF1ydjR7wZEh5psETeCpv7ld8sU9c93WpTpZMRRXE+3MRiXOtz/V33ZMIyryyBvM8r9hP12n
MiFIDNEkG9cJu9tDpqfRznZ4R1rdO4yWFm5SV3ZgnH+EU23jfuCUir1rFZUfnHGJgiwqtekaNHCd
3c9CbPogCZp5FOZ4UGD82AHxhIWN2tC29B9rat970kLy0XePg2P+MGUqHun+O+vlQZOMj6xBy/fm
FBymwYrPg57drIEUgDCafjMvTK7+6NwIGhE9B7ep6Ke1ZxbEDHc9htpKHTsbmkUbKYhXFpDepP02
5HBtKmoMZxQ/fUjvB8vQP1V68El8gpkGm06ebgRYkjP1PEwwMMaAE7Mit0ymVGqTw36Q9M6voYJd
mWXkJqWMk+BzDFGEfqwyv62Wm0qkB3tEjbCRRdWshfbRDca+L0WCbb/mKGjoj7HUR/BJEHX5Dq+j
i+wSXE9ckyLpyME4DYRBjFVS0CpQ/XVmjJWI00A158/VkK9xRXhM5HqKGd1/bxulrRrZ+UDzictz
Nf9vVEzedTA26EnETonIPm2zWnuNBz7SPALSqPd/AgUFtEB+7sHs9uiWhblhbEaVvQYoGnYHj5b6
oZXiBQGDR5QCqOt03dWluR0cNJrsV/VqrJn8wZpyVpWUW/4tFurIlhtTo35ts0cpp3dWyLhPEDet
TAsRdxn54a0LNP5mZ0Ig0Lnks96Qh7DSQIM4abdpdO8l4uDPGTmx9nLQvkP6qGzUKcmW5QQNtBCK
Ie2MHpK+s6s9kGOC3PcHZZrVQbnsO6qDnd/XrEWPdHTL5bxrbqe4wxOdwZEE8rMbC/2bRuAfRSwE
PcacvmH7GukMcYcGB5iRPalBpusJ9sDKbGYwwdQEZHfEz2Op6+sqa611rQVE/jTiUEXDL9Or/W3T
5v8KpYkHqYZjXxCQrWYgzoBcH0RT9s9IIm54XkfsgUmYiOR3MmrqDQYRxQZ8HKPFkaACj+4zl3zy
1+9YC7kDrDI30MJGfrGKIU6tzb5PGVxQumlwt0TUYBqEVl/FzcbS+vihC2MTckSeHYPYu4DQNmfg
AS4jrh788nzeSWHVBKT/wc5owjskr3FyDGM1NrQYzPKM2vJI9yO8mh58aL/NyC8Id3mPVhE+57Ek
h0VrURqnOWc1q4Uv7JrTtYqZZXRBB4AVYc8ijIVfXF+ELZCfBQw/Wje0dgaqAQPZ4F5U+hV9oLGK
bS4x18K/DyAJl0/KD6wR8MK48qRZlvvoPfj5bIs0X7kXkGjiOCAfw8xa1YlOjCQnJu5kRu8hHArD
X4bsDFLAQnNLsgOOa7v7IcWN6zaOYNWabAPp+JGnZMnVCRkPLTGNyAe3PkwuZTTlKVRfFcN1Wi/E
1cRGcx29c1L81kOhQYISxbp3BbE7I1yDZooemRQRVFD1pCFU5nngJ+U/qf5klfHoCwQYssG95APT
39cZwQEowIZtFw71MYz2XRo+dxBA13iNyUuKP6uuHa4wpXaTZ1SPeV1+aKCQS7uO32Rq/VRN+Dfi
OLMefP/qN0Fw5EpaV3Vb3KpY9x6aMZB7Xxu+dCeHw0098CDlMcBFvkGgJg+Fyra5jWdV1KOz10UH
IGHqdqazJNPlCKbEeHDSKLl484OdiLdJT35JZ+y/clqhnR7tWkfoz5men9GJFYcOsPCJOEHgxiKt
Vj5KZOjMlvs862mIG8wvjsg4+CfmZ+xF336cQGfnsLbKSvmRZ4FPqvOYr53glTDJg1sjwCwNXT01
b7Wc1MZpgq+xEn/KNnwyEw7TWLFWbBlYeAs0BRF0sc1A1ydVDSIZAWxDlp46Sze45EbXnipD8WYJ
kGwGiTARcn3SZUyuIw4lfewTEmVK4CU+8+asLbXHlpbTxqImfgiRCEEvDPeZN2lbiVWOLO7x6kne
JRqF9S7KcILakLShwDvrKA/ULmqc6TxpincdJePRz/q7FzXLyNDxXMDAiRUw2mIKj0mIJOqB/DfN
3lW2gJQnKPJFThafHLPfpYtN2yu9yyQf8QtZO3jHaDXZUdeybd4qJ0PvGlPMmmV5ScSckOPFPrL+
sLroh7zLm2Mrca30urYNwo5WmMrPruU3+97rMS51nESo8MBFJywb22MrYvQz3xGuUA+P1M5YERLE
nC5BRhaUjGuaE3Rj0HfYtrXJzcpCRqCjQX4klM8mXZcQKsetnKufUqkbhg9byjPSDVObhMwi4d1c
2ocPQMEwVUukVCFgCVs3H3HSUwz5HOLJY1sbZW5vjGas1gU3L9ScqqYPno1kBqq3Nrf0rZcGKZzF
/hM0c3t2k6nfd1Z4mvKoOGbark9IxX1QqM8iwi13pbIu1lBPJKjDNFVesDWsuV+dYpGSU7Sd+PFQ
dBISYE1mR3vUd9ZZ1M1xUBDkJYGK9PkfOouiFrTNn8DWppU2ZvYDowV4gZjraM01vzlwHCKzc97i
yvfAxzjNThFV0laIqBU6kgn3Drpyh8ibgYVh+CtO/QS3ZaZ+7R3w005raGtb9fmpjEBgMtbpN4Ur
odECAs4sMHElvq1VRwFGLrIOKtYH1WVQYaJq+7CYsczgNYHBrP3ncdQLAZy46SZXhvNeYO8oET71
ULnhoaCuTXWocz65B+T4bhNBTIZeQNRJxXbocsYzmNMOnslU1LKqU1y/aJxmj62XHuoR2ThZklXk
ActxshNNd/Ocm0xIspm2HTTFmrNT/8o85C8RizHSqtAA1shqRZO0nkzA/8ZIEgRHkm+vD/J9QtMs
ViSNq/7Db0R9Jm/AWSdeSR4k5wTEXohk8wwwupPcuIFn+6iRPyrMb2iP7FVlUbDGE/E1jvqSppsc
iW7mhKUmYvek2e6gs5hABJvopNnAXM0CkGveclKuXeKkOs1wmBi1NPCCgfQ0jWrJyPeNXj5xeseG
HuX+kXnW3hV5diENJCKskiPTIOxdWGY+n2V8myQoes+B6BO6CF9K91THJgABXSN61SC6ktH2r3iQ
v7v5/lZ6tb4btR+VPoqk8S5WnuLR/i/qzqM3cmDL0n9l0Hs2gp5czEbprbwpbQippKIN+qD79fOR
et315g2mB70cFEBkMk2lMklGxL3nfKdP23NIDGHhIW7Aut7n40uZ5cQ8jHW+QwbDGT4pJm5lTnER
OdaqbpwBz5VkcYz5ZlPXEXhpjSxL0Cj7kJ8cBLvnrGlxj2s3w5OnGy1ruxaLqG+fpSJV10s6PJNx
aqBYKJKLZdvPbUGaF9V8VcBUqlxxaKIBFgsDHxKQujwuG91st9NUAk6Fm0YLCdVSoFiquTqyG0sj
2gUFdbGVnXq005CzWnavNHsyuIiMnzD5yyNJvJxTy00zE+UxmS9Zf+8utyQKO1iH89P/6X6x7GXl
XRLt0n//3KW8kRId5wmAOp72lCL8rFIGjWi+J6v8jXMxuS6PJRnLG02QieRVZficKooFThP6u+XR
kkONNnA3QMsdu4csIA3LMtTWaWitlRWBdkMbcAp6RCOGxVa13bhOvOiqI3W5tHq1K8x0OnhF2h4J
1AC1Soa3+YRBQLwOUQNsoiisF+UwrwybJwc/5LXQES53kaxWdtzeW5h4L13iovzG4QAQJrs1JQ0T
0cHIK7zCBiXD4rhs171XxwePCju5XFOyRguDN4ri6lvtnFCry60JWmxne63DWarDXFfFrT92+l2S
iXCvR9F7qdrfddZcwIEiiIhLNYs0XiqmCyTQCPWgsZqzUU40larOppdfJy2I7peNGoVxmwXfSHTG
DY1KKne2jHedgO86BkB1WJ4P8ZEyxLVSXXftyxmeStY768Q5KrD1tVdDcz794C60QuOZvpn+RFlF
c4oXFY6sOBN4ofkEYRcw6w0FMTD9iHzug4jAS3wDc+gqIMyRwulhygHlDj1tI2uQyT43KF9PiJM5
LeX1tS2NnoQT7RpRY9n1ZWhddHi728byWfppcnYs5Qay1/EyUoU46OYEmtr1Pf2yPNAESpxMIrCW
e383LqGxl+Vp2kC/C/UllK9539+nLLeWfUGH1yoblb75++jygBg1Aq8MRB8tdc7jv7zBcleHD3Qs
LX3383bzB/unl7bSMjdDhqr872v/fvhlX66ZeHj0qd4u78DUadgbY3WvQlHmN7UXOseojLkZWqVz
XO7DBmjJZJsfCkx2WpGimEGAxM/TlycuDwwijjZlC/mf3nURWZRv6QpQy3EDJO8C0wbNCe+Pnvby
tEgt8UBElNqmUz7gU/R9+diOYc3nc9ZcbryzMOYaLLzu6vJzU1oWDM4hdTeO31bZLtHGTWf37wHT
Ohqn/7Hpyj6/gEcO9rbVXDw1Weved/OVHpUjooAqrDdDa1voAYspoMRpe4ciwF5QK/1qtMcyR1iP
gqz6HEsiQDokDAwfIEds9V16enYtkvp3Zsb2OoiL5B56vIHso6luewNqsRg6/ZJG5FvVKk/OYMXT
Q1W44th7DlJ6Q5WkpMT+KUTgtrewsV4S3fS2qidoN6d0cGjnymTZcgkckH76c7HSyXUT95xaAQGT
x7HW/rTS627reTN1Ha6ugmX5ss+h838bcyjf0uAm7DAtXrmyk+eLJIBTik3AavO63I0G7QEmv75O
KMHfGCgcroOVN1frP2/10e++7fODReG3y6roGmdNRjWnEdHVqdVbljEDiExs6mjjBoTfxQ6/d/A0
l8ASg3rOgIlaK4m7jXqkFeAQ3DtO22s2lQh7SrKAhgEbUuMFj3FaHFkT+BR52dg+i+7R0Pvt331N
Y/3po844ktXko5BJ3j1L5qfKv9Xs1H9I7d5/0KLyIGw32MTY7PBdxCOSczYTrFMWnTTTnKJm5ieh
fMhBL26XDSSg8tZWAEPd9jHGNP/LMpA+2iH6Lq2t5BPz3+OyH23ztKX2N+6kl7W/SOXaOCINnrO4
c06YDU3ST7DJjoX/W3PBRdiUybtEbsE5b9UYy2fO4F3oIp2rQI7sJM6UyEOxF/tNfuONfvCcGkSU
YZkjSktWWOICV261IKWVWj6VbhGeexd2mk0NTye25dFDRz9FooSZz2SR/BdAxQFZCrk1Jvk2c4wW
z7BmlTeRFv/KMK1sx0BrT8tGy2ngsjJ+9sssI95xKu5lRHCg0ytzn/utc0eUAzmVs629Yvk/5uHv
1oz2GsrwN1WP+VZDunNUQUb2b+1gPh0MgjVQIg80dV/Q/IS7gYDuQ9QXxSPiuujnPTw5PQuSop8H
qv30Qvp0X3Wu8dS65dvyn5i+9yWsyjslkUDi0rvTqWw8jQnqfJMUpIgMUXnIykGtGleaKz2O9a2V
dfl9o2XFfdzAgAO6eGtZZBFAmWkeqkg1D/AAtwIv5O2yi1JheRKq/1ruaQqir5F0gkU9JCiNzvbR
oab4lGL93MD0yzAUTx3jdwbo24Yhz2hWsPhx7ffS+AVOIUa5lNu3XiEeyJDQH4N6+Jg0OvZ5Gtp3
jm9qZ8LeWbrFVvEhlbqGA4v5WhCwi3UYxakBKjOy9PTD70nIqTL5q8TRP3f9p51m+P5brMNNbJJf
dPK658wDbdcbfvxgNE61JxWr38daW+xrfY4Eg2VxExCA8LtoxCke3S81ptqZxii8CY3IxEi397Hd
korsqkeW9ZjpWfJtq857oCRTPcaiUOTTQeBc7paVUT0GTkb4OzDJglwimWbBIyA70rRMRD7U7v3H
IBCshAemao6uf1qTXZFBm+b7xBs/aJ2aV5Ksvlp8J2utFCBg+GqvdUlSWdFi8DB90iP4lU1F+GHq
Vm9q6L6yGE5wEHbPWGJoI0u7P2R4i8YCPqOGiPEOJghpmT59zKl77KupuKvm9cmQEORGtl1xt+xz
i6K4i5ziueIMPKIWKe6WXY50wz0/O8P8/Iy/L4COf3YGGZyWly/70eJzQIeMbqqlOwYFkncPy2jr
1rRYltfTJCUKtejSTdf24rhshLTFcZw3f+8ut0pEkczl/28P+2WAudAYtsuT6+XJy9ssr1h2LhtL
uh9T1+YnicJUZHF0Jr/egKAMv3zdJYG90epGv1s2oF2bQ8MsndSwVGs2TrXRuhZCt07blvqURW7h
MB4tl4E3R6Z273KK9cZg3oI1o1OTEgtU1467soVmcHqGOQGOibcdTYvUAc1Rz6YPvdEeiL4m6MJl
kSvRmIWGSI80+OeGc3ZZNkOo/+PWcldvBsILkXdhjiUkM03+sak7fhaiaLg/ZE50cku9OqAIfW8L
4OxikMWTNLGJ0zBe7rjByB4LN4aKSS3s36phGvZTU5gP+LBM4t1rxAqe8bBsPFXzBTA73kzOnF3n
WuPWTLj2tkGPWtpr6jvXHDOy0HE4j0XZfkxlhjEtVM+q0qrD0LoR0cLs1yFKNQAcJ6BRILXTQ9or
69ktbBB4k/+SWORH+JLmTJ2K2yAsAnSZJkKlWjdeifg5Uwhxfvsp/7UnTQ2sjunuBGitPUYN/8G3
EKwvT5nfSMW9/1Z7dMxrLtI0P6kEj2lXXzQgPLNvonkbs/zKbCT8dsPxVqv7+C10EQtFtplcYgec
kissfdOZAL5qz3xdnlrz1m3vh+/kzeRklwXDVbkMtwwf4xYGusFap/VYnzIPyImCi0JO1o30MPck
sZvi7narOwd51d0AgfBUUDcZfcp22Hp5QBqUI1okEMszlueGCtB/VbrH0Hqv0sg84753Lghyaxxr
803wNuVmHGgBUTuA0uKDu8hNsYpDpNlFkoWKuhM7o8LpSAidb/L9t+dut9y28UqRBpdqKwqha4f1
0ToZu/ra+NlXzSLzM6KVwmLe+LJlefCgoeDhwaFfRjHpLkQqpJWgvp73HypqJoIXgBMDIsheulae
qDVq54JkjJ/NNN9d9rFs2/U6JZ0wSXyS2pT7z8/7eZlhP4c4sfb9KDvW+R5luLQLkea0iHKXTejE
4ZnLd3ieRtPeQwKmu0Crr0int3CKkx1A3PisCSqX98sDfe8RvCs7Un3m5+V2+Zxzpd/h16GYVTsQ
9YbaHa85rvsx9Aou/kEZ7Qj8MDrz1nGfe67ld2mja3dlXGl3shp2ia0NpJb8x35ZzAwMviQxTu2u
HpMjbozm3hCRvPce0ahMW8sWtMyM2rxMFfpHk+CqT3Q1LEjq9t21HfrrXm8fEV5V914P3G95hpuV
nGex9yzH3tol0XCXwwJe9zhrnztHRyTdtJ9JN/Pj+6K/C6PCPFF0JG54fgDSm0bPGaI+ItMC+3mn
ezthKoKdq7je6x6aux6p5gsjFB0jqc9mqEqtfVzl91aNbbbSnK1fxjpZ10Jug4rojGL2Eg5WmR41
flksazxqxrhGjeadtf1j3pbFW96N9q4nXg8tuQue1SDKGRGWurZObdzqpTJuimqI7yPWMVtKenQP
StHDxuBwY/nNnLpJ621La3DH0iSiw6ir9YD29FGh8VlFyVC/SAdxEQZEQi7DdjzL0b6aRq79IbyA
7nZSfYWRnLOi2+ac1h4i+iJON7FK+juXSQphAQUKYU1qFIRle4kHi+FOo2FFh5qUdZuxkyPvmHrY
NBp+tzlNK6W84bVPGgw+YMNh+hFN4yWOTJ8AP5+gxTAmaQyJQF/GE7q0hrhll1JJJOoGiwbonqSU
T1pcZKcgIIoY6aJ4N1L90jSd/qT3scN3Stts2a+SgaifIiezW/TggrKd1zjmHUSM9gl5ICjjKsuP
wunbJ3dqyy3ejnZjsXKgSNgNawYqf6MxUd4p+MRkUQHZBUDazRy/DOjaSvMz8Wo0pX0pwo7MMy2Y
drhICGLz7R0RlO47VmMii4mCufMNOo1ZBURAN1Pt0kjqKSh6VrlIik+hlSfZB9NL2rXWbmpbZq6W
VC/MH87LE4YEhY1C2HxLLGF8obEFqZtJ7ydQ3xUaOXmm0NkzcLr1Vp+y9pDFSbFHd8Dsx1C/goJi
tR6mxcnlTzDD6b4ltOA+TVzitYS//rsL9w/HgVPcLk9Y9ieh3R8R0bAu5DXLxm0GQm5QzKzagX5N
xM+KzIrIqTOSvtt+zKJ7NW9gb9i3OZE6/7knKZzwPhfB2kVqc132O24cnRqDcLcsNtU2nMruVUfR
ejO6TndGgN691s1cHWqtJxrR7l3WcIrMu1tc2AfTq8v18qLElz2ygDI/LC+iafoi1dTc9bVTPpuN
dRM7hbdGgzPiPCiwWA7zagVQDL5QM7BWYVJihZhXNcgVv22XyWiNkXXLsDq8j+quGhz7A9k9h3BK
uRbjzPgg7fDPsh+Kd42GX0T3MSTsc4XMad3ML6hqjVgQ3XzD+hXvgkSv95rfVS8cREfbq+0PzXXw
1TUmkYwRkxqWgvYziCQCHbU4vLRkZTx3PsQjoyuqiw3/95nKwh+9lvrPg2U34yWLTU366purLGNL
0z3etfNddFxPjh43F6Z18RaWCIA0Pxo2ftPuSQJECSwU/vGRWDZy6ljLv/cutK9Sh8uvFfD7EeP+
zmB8zP5zN5GbAcpOJJNP2ZvvUaFocbWUjA0spPNld93q46cVtM1NbU4CFluySWzyOOj+XyYZ5Scq
viGLs5MKWfhjJ6GmVyPWIuFwpaz2MjatsTfoh8EDJuVA4CIOOEb3k2t3h66jum9VPiYqjfzsKTou
9zqzCgnwhuUeoF+/hjobwUCwMv0x2cwEtWM35d7DjOExiIWWBtkfmaVrq67UwcuQX8lIy3oaTfk1
8J9KgP+cmklx9uTwBhQbSQIK/ZY4um2aDo/wWDeuGj+ZCtvGSIfJCK7YPkviTRKDtPh+49smZBxN
bu2ievecZNqSIQskQ3PPNZfIVz0N78NIS7bRSJV8Zlu8206HeQTTmO4F+TFP5bFzQmftGon2DLni
FPeZ8WEoLLFOb5kHm4hqW4UZzSD54MboEhsr2plZnJNgZTy5+fAAsXFltdGzkwwXS5MnZAfneGye
tEgjvzb4nBzxB1cnPn4xnYJJfGLMuLhNWl585F+Zw1fv6WkDvDxe2wh5TrUhYLPExUETsGjGwNr3
qkSa1yHQkIKfvCVLkFJ/Qju7pzLBnwt+Q+6rgjYnGVLWUcBHvWk8s1ihw1yPiE+xk5LSWWgoKAvt
CkTE34y4O2j85ZAbZLhuWSHUKkUW0mD7Nnzi0hpstCQXRSfPhnwuNEoxoCe9taf5ZD0NRCtJZoKw
h8ydqPGaIAmZGKzD9mZEKnUsHHuNJdCh/Ur0lpL2OtIJMWpUm6w8MAPrdOy/a78fLyyWf8sAzlBr
k6kKR6dk+FvFkSU2sd0/JdAGn9MpecofAvoAR8JthrUrgC8MbZGjR/G6HeW9V7p4xiV0KRok/DGw
CLMdmodpVxtUO7P1GGK8cRMTJFpqPgHvd28STkiSIif7xvAEbT5zSg4VCI6b6IN44OCoj0x6DBEQ
+VD97nOl3YRm3JPsnaNukc9t4Dko3jgrQDtviFK6ki5eoqE0vJXZ9WcWTQRwF9HIOw8HPwNGQf0U
KMNDlJuIqMI5Ppal2Y3eT8XR6JMH08d5IILxMORhuy5D+khgudaMNaqL6CcIcRYR6WQoXmFkIP5D
DXMkW/DJMzK4+5Ex7SiAP6Z54u9CUzFizUBl13eI7jbzm9zpvuX8J6NUX5tRWq+ZOUQDrUIn8t8a
IowtW9uLKHnBdQqmv6bTVsbalm6ng+yOyPose3T1gDaayJ88UUX7iAzxwbCyTemSD9CXcutVyatZ
pZ/UdZAaE3ssgafG4ZX+H6vV37CeTw0ysFxPSRcWEP6zqT93JG6OwEZNcLe4Y3KMliALYl++MNaR
6e4S265p/UGUxAQyYkWRtmvb+FtMPYqRrn8WPVHsVBnHDWhWsfVdoyYGZThJVv+ERrores7x1iub
YJWn7ZXOzXrQokdfDzGfVubF10K6zK34xcDOFcy4G8eesCwLOQYpSbeOLGk1JiQgw/++kqt3Y3Wr
vDCO6BfwOQQCZ59Yt7H12bJUWWWyfY7jhAS/lIhsL4tWDUU2LvSnSZXkXYS6sTKIr9XS8n7+I8cs
/nCCC7BLVkFElk19zWTbyPeFGt91wxp3+BDPpUpKLtpJinGQ/G7yWoaNRaAUDLBz0pAFh3p/6h3K
/CTPgisicUVlxKJpxHWhnAluIsXV6ii8/rXup69ATcxpS2DTWPKc3v/j6QLYmg41A5y2umksTlKX
ozud9A8urCgBDSs6aOFAYlyln4wsq9fkijHRweB/ca1rb8vxZm8WfI4x8p/aoj87GMLRHuaP7TWz
AAkWdNkNL6vnysXvyqQYlDpQ4UghWbPom6cLB0BQexO1LQapTQZzK2zkh+ciJh5aC95UnmEbieRH
iYDqKTbbq+0Zr0Ex3jdueZkyRQ+o0qKbIXf5itGWoujnpLLSfamTC1V00YvVc2Whtp8Qo+E+OKL6
GjT/TNQeAqjs1fGNfdc2RPtUODrQUkcB3oQyTwG+aAFmYHIzzV8mUEGAg8DD5Eia32QhdDEd8kAq
51ubKuIAY9pHOIVXaR+cqjYb1hjOfmmIJIw2PUTpCHJLnR1s0EPHW5W9t8a4cqBoeM4meTvRLm7p
71qtuhupChKHWq+orqxjJ41uylDDxAYTNMK4nYXnwS0uUTrcO1bbPXDOdfTjBMBs+QXpMtlxAIWo
S1YyHh8ThBqIawUZIp3DrigP15ZjHt1p4roN77XSgmE75XDeyjjbNhUQVh0oQeMHWBYb8mWy+gsV
BvVQH93l2JS7uFfXXtrEq7PORhHMSUpAgDnLHtrgg+n2yXN2iCH5YR4gaK0ikqkDY9JhVeD6HToo
y+g9VTxklOTGlZEnT0pZyI0K1iqWVn32RoPv1Imeoro7BSTRFz4h0YLlFrCdML2r5rZQ2X+7UrvU
WvWhTw9hZd3aGCHsuN/L2NhpdnhX1x+T0VxAjn3bpbwVpJBkqHizzo+2TTrnxX4jgie1pKs4v63g
RaNEhpj5wEfrkfbWkHWLU61z7QUOEe6Q5sfkfI8AdDTSkZtmZK3N74BGpMPoMmqRC/QOJQeJu+mN
GWTyZjLRr2d9HW8nGfD1ESZB+QcJkj3kGMWpdMRimHDLqM1EqCB1B2HcNIyCNzW2LUE+L57+b7AV
oFkcQdSznxBQAp5EaPWvjtzCta+Vf0orW7sdkSuCfMyVL3ZFVSG8oK60KeUcPWmrA3hWksRlvm9c
ukkE720tT/tspg41m5+fUxmilabskyUdQZOsAiG+MZHv5LiyIC3dOiKv136ufNLd5UvU1M2ftK9u
bFWo9x9jqXLHO1o1EZ7ibDUOdbDiJ9zzXWhbPhs5OyTXgpaBambODjKLSJW1g8UXxyvLzA6aUeh5
9I9mt0resyiPLRRpmuW5z+F8iwxZcVy8LFIz32Pd2DmOZf6Z8nZvIID6YI51Q2AzzUYRoK8dtZOW
DM6v3kAvRAV25NfMvo3Zt2RWWDlzybGn9d5nHps1PD9K5h7tCFvrL2NpiEPTwK0w0vxu2fRhtzL0
h38gJEpb3bZOMB7LkQzzenCbvY5i5SX0ADbBT/4oug4i5bPfEO8Ujbb7OfxJwkT+DjSfNjJYvvfS
Ct5G3TPXielgJZtpWl0oH37Mn0ZMQoJM4Uqnsiv4q+ClLW6CH/sw7Ib87Gv5SzL143ti25cfgG/d
jfXZ1vNuZw0Uiy1nGi7gJYttU5OrOVBQuCNXEgT6zPqUYtigcBnfPK7RNxmOBDCkfeKvcxB/O6cm
OnRoqB7runK+SotFnt+9eJXLZAYk1N9N3d1PJugYJ3OLU+7AjevGXxHdprm3j5GuHMjZice0p681
YpHwkHJqWn5SmkHvcKFBlC1Yn5GSdRvY21g146+cyaeX6dNH2AJv7ehMrktFwCIhVghkNKVdAL19
+PNidkhK8xXbE4MHgDJsofGtLOv0zELK2Dal/3sx1lrya8C7qDWs9wCPjmdaws7ToCaHSzhE/qJv
7CcESc3WzTubURFhPVlVFh/Xre9tA+WVLeR69PIYKhLT3DvTBkkDXLzZMq+DSUMY+qVuhydSS+Rz
bU9vfZiPd0M14RJp1CE2x+YFJwSUTI/CbB9PRxHU5cm0e+0mw7NC6BRQyxmCkAmfADZqA60HfrXN
6HygSjsQRvyQ8seclyfV6Elv8EWRGTvW9xY5l8dSdFvhltd6pgkxnRAI451mN44JElSO08p23bsm
SsS9soBUrzoT2eGSFTJU6Ig6y6cbAWhgQhmzHaA/7EWdjrhF8AyaRc3QLRDsAbJ/b3KMvT+2OdBD
N14X4eaZP0cXD/aOsgNUvb7uL2CLX0izJcHYbsg38fByL5zZoDfesdiqO90v66s9B206F1Cc4gx+
k+5TovhvbVaZ8Wg9wGm2MTDUYtUTvvc5NfrOpbFpBw8LV6yJYvMRYx+TeU58Ckt0AqjHmUazDpMu
xvHLJ2Qxk3NRieZD708xUd+p+chWoU1foXgYE+slV23/STv/ReusN7x59QO4BWcFtSCj3WrBB83T
coB05Il9W5X9vUH5Kmk6tUkLidRqOQbS0EJeqSG5IeSyvQ1o/i9mND/4zs0ye/rxU3bf1C/QAbB2
r2bsvqq4uoV5dMhaR7uEzqxOlMqD3EpsjPCSh2VDGzg6KN39zmDCi17rH8fGMQArly1lsbi4Fkjm
mJ20x250y19T5DtoLbMKI6oGdHUx3srU1y5WaH8glgtugIaQn9f+MYrRQ0Jhl4goRLpRvXZ2K9c+
KzLBcEfJil9l3xMT8PTzRYS9tHA65fajzJhN0POMd5qcVmOLb3Tho6PE/+Vm7XBnEcCx+YFn1cir
4RUSXpuOLsDFpOc7xYYaHkt4RjQ2xsdJpzlqsjo+JWQecwUyX8ktkPt2IhewH8ZHu4Z8EVS0Pgzn
Q5YWfTgTnFRVT5TbigmC6JwQGCTl/dj2ZIlZ6i13nOEBOUR0w9RlfDEJYGnKGc7p5OMWQ4F8AhJk
HrHuXaFPeU9DGfcQeL304KCC2gRx6FNYFfCOZirGQr7tCiwxSsFyJe673yun0/bRWOjnn9FhxJAY
FLl106Rmu6naAd52Q3XzxjVy6yyWm4Pj9lTRiRxbTtYA8b1dv+vkne0M3yUqcQj3eaiSk6btAbz4
dyUxGCu8NnKbZ7+ntPJYZCbOsAsVx8AEJBNOtPNRNipY+XZtXBsPvU4PcXNT9b3zoin7oStgtUYc
YaqN2wePyyZu2avf+bO5Dh3A8lVCzlN47xmChR5nNImL+rGfpW0eOnMtsryjKhp9PzIrXSlM5teq
Iv/HmrHNoZTpAx7bBEUqDMsxS601f7hYuXOsUjvFzt7Qc0hb/VQCUe0hJYmi3UpzL3AiFauOeOFN
AVP3x7TrwQMzhyq615rRARPhUXJXLgZTCTlCQHSkHEYvDa6ZISz3bdJR7jXRZ089cuWRjY5oejzQ
VA9fOgI8pzpblVOgvYJcs3CjYrKmqgQ1FgrLU6kzGYxkh8I6Shn0GV5CCi+wgC3q68vJ79D72s3+
/SvqCiT+bzgpnhNP33nwMY/24Azbkr7GHpAhHfxRqSe4i/pGS5JyG9L5TPH9g5cOYwRItV5wXGRk
qluWWWxUOODv9hoiprTAfukMBhPoD9gBlkHWC60n8+BxHO0XovffDTgbeycS5yNKULbnpgmhLgdo
Cz4AWidBQvInaY4IuPC7uPsB5v9zIJeh/2vije7SEnYN0/Lmf/q/5sP4HHnpaJB/aQd+eSSodydG
vBaLfV1g+zzR8P5iiECTP4wanoxqwoqgU6iLyNiDBlXvfUElRvoExyBg0aHGo6+BtQNXoA/qD3LU
d8J6UnO22bIxbepTteFoh6RO4scRLu+5Gcdff58himC46fQ6PPbEdDD8due0842z63KSNIFVvg+B
CG8co3wY0RdcfSvYTDIVVy0n96PNJmj79vfCdwpScs/roJw2gPqqX7orX2p9xIZqmvmt0ZAqNMz7
vcDNyd50gPeSo2omswT5QcakuOLHq65cLrZep3dbRwwGbRysWy7xz0BG4K/Pm9QaNLyAahunbTf3
xNahHZ/KogPBz6m9RZFTHvt0lo7S/VpVjQw/fK3bFGgFvrxh+oLwWz/bfgndxVbxyUlEftUx+qwF
pJRfqREeQO4FX7JXr/YQ9S9hDPUhndweSxZR1Jlt3JW0vhR2hCPmnfgaihCLz1BdlRffIr3aSCss
vjGvvyughK3l+HvgtGidZ4ZZRFiLCpmIdU3O1Hp05Df+D9uyCywpYtq7Lhp0c8bHdETONfOwXlhu
fxLDK3qrVnTyI+BCvfFCYOO+AwUAlhV/RCA/lEeCo6Ue81hmQKdEerJwHv1sln2OH2G0x5R5paf8
8CNVN+sEFZLO/0y8huFk8YvsEduGlhNfOj+QJ5ciPKce6RddlDFzUGH7NZhPrU2FE43sVz+weiDF
+EUNwlmXjZFRr24iFpOJviOQQN1PMD1WrP6p2+eYUBXg6a4bWU93AxgUf7JfB1eisg7Gz9RPiCDI
lLzXSNfee5Pn7H09Lk5xMZxSpWl0CzJ7P1iie5oM9yVJHfU5uKyeK00692NcieOgNHR5xP/NE9h6
jbGfwzm19XMcUEOeovaaTpCPhsLU9/bQxVicGKsgRtgPZmG2K2cqLDjOlUaFIyTKQbnUz5pMAWGl
EgWyYs3yvLvFN2Tsy+a7h5t7woobncp5o0HO4JuZbwrL5ObyOCz56GT6/Z8lneO/Fat9/eja7+q/
jK7cfRfXD/nd/JdP+v8kvhJ93D8lmKw/2o//8Z0z5o7zX/g//+1a1P3HSIj2su/wRRL1/IKf+EpT
J4mSyDGPXG3XMnXH+o/4SuvfXcO2fEGgiEF8pdCJZ/tHfOWcqM0LyNQWhmHhw+dFTaHa6H/+m+3+
u4+a2HUtV/cN0zO8/06Spc7T/zlphSQ04fAfCdtx509Cpfl/T1pxuVJiYSqNtfS7dwgadIwN6lHE
JZQN2tcZ2TbUdXI7hR5GXGr3rgtDg0Juc44qj0PamW4XOq0zOnS68d6dFvTacnciOR6j5SiPC2iz
gdkFpghX7WTZdwv+hKvJFUsczffACdYxQQDbCdmjkTbWcUJyqJAcniMdH79VtxMGvxDnKWv/w/Jq
T8TID2SWvJg04DqLOVwazIlXhK6RSiWSg9eV1i6W9RO4IYIxqY/tf4ofEur7ZiFjeIF+TGCswgqh
6L/whgTzFsOHNrkMWhBTxhXIN2wVFnDfJZGi1tQu6EoQGeZHOdXy4tV6ci5IBiB86nMJRcqRGWwM
z2EuZuAnV/70MNQh8bXSOsODEo+WRCnIUFvOSKJlo6mQ0WmeZ49bK0fm1fve5meSOuPwt6ht3Uvr
j7jUbNs6DZKKIDM/K2pWVYtdoA6jcBNGJfEnCeWPBYEHheTgUWJYtf5wWxd9faWIqE5gy/+wxmwB
KhbBupp/ZwAOtEXqdEMqevQYVjksothdlZ3KL7nObD1TD6SwuvupTPpN3WgTqYC+xM1jaHeYGMQW
V6BxVoNrHFToRYcC2Pf/I/AOSPL/ccAyMghBdCHNBtcU/xINJCbhD904G/+13CYKMipWrDKbU0Kv
/jXzfGBMYOk9WD4/PzTAdbGlmjlcwN9Wa7xz+mnZTJCOTjQ5jE3N1G8P2/9FIWk8ZzJOQPjk1vNg
khL8PcRQsuahE5goHpLtQtwKvOB/EXaeO25j67Z9oUuAeS3+VY6lik5/CEfmnPn0d3DJ53TbPnBj
A4KqvLvskqjFL8w5Jr1myMgc44Mnzl6vSZqjFCciJiD/TH6ZXHYCza3/WqYNJD3NtY6Yp4H1zB4u
yAFFXBvkK4IrKvzSfFnQfx2DkKEYvLJuQx6Tf5zngUI9CmLvpC4QH00QnxQyQEQ2a5cyrUBGe8Bd
S79eBgRFzTIgaG5F0RsbfBXDBnyDs+nEAPmk5sbNMiKUZQELf8lQq8HnrtR7X3jsm52uJrPULOBo
mqUV71RHyPR80y0lgaoLGJ0HCHCh/I2GRcTjGLwbaw2RRlKKfRHV4bvCNR6C3ttByFonXFzJorw6
odkGFz0HxqrscnttTw1mvslFOBI7DyH/KrZh1sELg+SVENlbAJN7Wy44vXs1X7Z5cDbqyX/1HdK7
s/iZz9uqQoOCDhvHcFcX3oHpyLafRufo2/rLvw70/6uQNn8N/uOcNDjGTbRTumt63EU54P8dbctA
J9dEkUMCS+yv6lh0MZRvXIBku6DUySs0HG3FwCx+BJJ/U0CcSbXH7ZIGx849vx9mNJHywN9yUeMT
db4lEaGLGfrelQJOwjbNWfW8qnPUIUwKyK63y0XlPPVLJ9hKpiSFmJaVruUCv10mXqy8nW3sOe+N
whivlkdGKpvSc55WEdD6plwrlqrLBmyTjRLgIUt2hg8x5X7gwv4gwph98rCeZDXtuhCL76TNzyRG
eWt98p76BlRxmtWOZBXLZ0uUUNux2UIcWShTLWGB1zy9orSY0XnZ7WUmO+7Zp82PEUAFoUy/hkxA
5pEQufs/vXDQXg0TiEbHJmNDHWRjU5Xs5H4Ecei9m0dRru9vvxYM7LwQZZymwQlPmhbuyibCP0n0
aLMAtIQHaZ+707ufp2fa0BYUvb/U6P5ZxK3YNUvtZDMo3sZRfDOYFz4FHcC0LLHe12n5IDgoyVpF
C3hUH6EpJUfDimeiHKPx2cJG8g8nucqGw/2jufws9SO0SMPz7RJphK/5oZflN1c6yCcs6BBab+nu
Ph4RoOkwwzAXCv2q51O3al3jFXJqupUSZ+l9uIo+nAh1estJSe8Ym6uDvCO2Y5Mb2QkoPjc9lXrB
/uVcmXAHJ8QH4OXM8EYeWnE2ondqUMX5Y20H1eyTxSnX/3Cm0sV2awhcHgs/MMX5vzKRAICZIhbB
tasICfw0QHEbh4ixXAbBxHe/sff8og8mN5u++4DjMoYpMdGaxIyuEuQ6e+JfOFYSJ3ilooewxTXU
c/jKCnyC2dxEdPETOT/UkZMzf7SngyJ42i5+ihQcv1OKW7qg+vM6Ho+RxtBuObSQKzarKB7qSzDE
IZIUIXaATXyclIPYO6U1/0RlqosoICcF2qRPTaFXwzcmQAinNdKe1XzKCuJkP0+cttwSIxUmIFzu
n5rmIpM1qpoYNiT+VpwzB+PTtlUTJEPHoVYkAmICqoV2ckh3aqb6PUSU6o6vgm39joUKc7llYeHw
laJP3QPgciKjYMnB3VMPOp36Oain4j9ijO3lEPonNk8dUuC2dUmTKT1Ler+FPWObnMLaHv2Nmxnt
prOKYicmPd6pk0TLo59fqhdVmBybaYKzGB2rNg5il47VZ1+KsrlrW0H98VQJYIH3RxeUjdOpY+9a
0seWbIS76tzWs4/FPEUVtHzpMiSCt19pm8D9wiIYfZ7fc1cSyCiC6VM3zueMifhtAqVejjVDrT59
68E0XCxiijd1g+nPrFNiE3zw/wgvMyRcpc86QoZMLkRNrMCMpe/vhztF95+vm4eKzSMom3Kb5vjX
w12G7pg7HtSlOCLEVPXMiHP1rRhblgeuU10DFB4sW+C4OuZHN0+cQwZhCXeWRGcXIZg2ET/1sksR
y1rxpqolmxO/QDc+NGyOtbF1jn1ZbXCV5jXyHf/7fRofa7n+YtgyoUe2jReUaGJfTtwKZ7246Wbh
PWZ2dkkYkjzi7iY+LARaTiLQSBrBgl8sb1MY4H1BFkw+YZKt0AkRHtQK5xRYQEfVO28ENIba7D+q
N375ym4879Gcj2PYJ4+OBpYRJOFz3HvWo3owSvEtzjHexMIe8EgxHlafLSLMHqk35HUsenffLTXN
yBm5Ub++ekXUQ4hjLouoRWVHcFG8hLR07ofcwQlkuCzu1CvMTlZAnnUZA9XyPFjVh4qy/8mFc7Mv
MjpuDwDEy5x8SooQxbQPBGN5yBz2pj6s5T0qQG4x3Af0ro5uqTc9Sc8jpF123IlxCiLjiyXIGiI5
uLfZX1B2xLs+bllPF5a3sjN9OmF9p6RwihdPpuWLZUM2Zd0bnNX3jAZyO3D8eaX+tCMKZRXl8EFQ
TrJ/qGp4Thx9J72MtVWnIgGjJRwDKcnHIAAvr1YseoIA8r4mNEKj23VZSZUo662Z1NVNHYDuzPgo
JkSBd/Wxr6Luxmr9QfcwQom82SRe3hyHzreINEIzrhaL95krw8T5ViFU3AyWEz12vZUfvBnhaWnW
qG3np3q5HEKyVG+KRRdlaMPLiXGmFFqygZgePnoRZGr1gO3kVFUzpKspq7GIJIz+x6x5IkwFDaa1
gMU4jUM/6UDCoG1XF9csw8+1pl2HOPOeaahiRAXFpV5wrk3nmLvAYz1XdlZ31jBMrytXh59FSsgj
3jXVf7VC5uuC4G14a7F7dnnpz/3/PlPfa0Wv7cLIeH//w8Y6jdgoNrrpQxIzF8p83HZHwMS8P7Nh
P6fOV5V+xcIuPRV9/DUNsamCYVhVGZ/a0v0ifSQomMmCG26lxgLMEPcnJ6iz3UzIyIZMgWxHjdry
Xnb9DqlvsQkGgn1KH7hKbbswaa33Zd6vhupdMfcM2pa3LpbBS0xQOkF+3C0JIkRduTJ855tgZXLU
LffLkIfjldMMnkefdafModK/1+5eGn4uywBx3LLD7nJinYU+fO+YZK1NWjqCDvNXbKFbGZbWU5QW
j4rzLPwlhFiKGfQstu86T4YHP5hOHvLIk+s6fGv5PhY9B8BeG59bdwB1OeeUXEyx2TiYjy32oaMI
NBKnHBCYCuU+kKaFksvBYwyf5Hivq5oSrZxaDU59F+x6A01T2jjOawluL/WpIbu29jZoORpAAF63
EaJ/UvhUS/QZBYpHOiTIs1NiIO5R+wv1LJeheTLBdqFtXuKAWrft0UYsMPB51sx9DUhpO+vzuOVE
JJ+zztLgTQbaU1l8tZaGLvC6nw9mac6nDu7PvKAM1b+Vds5AE76cATV29iq66KIBn5HcRrvMvi1P
Clren5GnMSx2+mG/244F4Pex7VoA7sUTzRQserbVJIoMFlhGLCEKV9+Ss0wruKkj3bz40TCfZVpV
u0AjZp2PEOQuZD2cmrV5STT3GM9CvwQamiTMs/FBxg62f8ifs4AklcimWtl6Np8Gb3CPyz/NzxD3
oG0Jb/88hA5dkKtBOFPf6xNUHFlxsUarObiQILa0cNOHNCDsj7cC2qdRsZEhWqivWDdP7uivO7eD
c/lxsPR53adRcpoCBxBpXRmEcBr+oyO/xNFH6u5oXVRz9+7+zAWwMCUZWeSzv50q7LYe2DJ4q/O8
VlWzeujEvC/NYmWmTX5UfatrWc36XjErJq7qLJ05tWibLPfRcXiVrAK5XwiffbYwaeT9gnKapVjE
qj0yXJE8CrefV2aY2Q+4f072HEGPxMd7Szhw6abjEN1U+UTopf2MK/G+pDI1Gp4a8OESXOqWnn9W
z8jdXFBfS+cxDAN37UXPkWFM8Difzg2qATSNSFAKshU31WivBW7DlyLWxE4AFN3YkcF93Ef9z0la
ExdcIvhzJk+8VVYXXDpKx3UwuP0WnKQHgrBGZ9JAdwiRCu1ypJoItVmEZtbw0gpgYVddC1hq5sa+
nWv7abT4cTKANxHFdX+yi+FVZTabhIqf76+j12kd8NrJQAfW21v2z8YjCrp07w0yPEx6+URAD+qS
yrmSqPNqL5evesiIWJiCpr+Yy7f6nskZkBhU1x4BcvEw/NTMON3IjzFjcQVqLiDOMsuZQV+uEenf
hEr68VoqDCR40AWKLzZ7S0Qleokz08HlsElSF7KNmibUAhaQT9/qQybUPbghTPUMxDe7tGwG2ANL
KG0ROBdNC/acpPLszK35VnbVj/AzRbl2sKcCyGYXkNeuFVDvotJ4GRK7OLktKmpH7+mAA2DuMsqJ
Es+LazHVkPISryZfJSTEk7E8Fawfn40RpmWADrIncnQmN1s9CN16VUqHMsTwKJaBnQ2/YcUogb16
8inyouAjikEoPHHGQoNpwSH2kvzJiuoPmtG2zxhR3HNG6iH3skjf/L1ERTL6R4lquI6lC0cXtm24
7jLH/fr5OcqDhnnz/9NCcohIzQy3WVNPJ5VBkI5ecQxd87Hryu8VNh7adZINMgtuVFiBaZztrD43
hp4cpejrs04e2l6W7jWyFiKX0/TwlAuAIfPycGZ/LO5P7WzWt/eKxYmdd2MY+Xsy1sdttWz4wxyY
RVl81LNgeGjHoHr0yUfCggWBPTOfyIie1klsFAeVrWoOlr23MtIHutjU9pbTMDFbYhvcrgIQOBPj
63WmtmRDVzs1oygAzR3xObBfcYuvBcnMR7uWxg1U9d7zWZSqDtEHeHuIxtwGn1Y6TyjmfgBEKjcj
+zgX7LFvA5mTwAic9pH2dnwahrMk/vOMPudZ3Rsac84ekqI4CbnEq3D9PsRQU1BWIbbqp87fkYJq
b7zCSN/ul8YUXsOq1JAewidX51oE59k2qFrusy1ATBi8/YoIWvkw9Eawjp3W36mPrnoAREU0sh4/
Ixoxd3jaulOsw5fFBg2jM669VdGVNEoTv30RgHLXuzB6YSuVL69uSM0NI9M4EFaXrpLYyU9g0KCE
woOvS2/8AIJojLzyY2FG+TstbwME+W8k4zZac/Ybkd7UVKApk+I/Fs2O8cflabLHYJPgGMIVLJp/
vTxtLRVp1TgJw5XoNGpJPW9FUhHXJzZqFttwqzzTCHwhomM8T4zB4dSFH3IChB5MGi8sdjf1iqqH
wYIY3mfyIksv2OOON1a2MYQ39RCWIqSDZD7JwJ+d5lxlZ/re7FzO+BJW6inRDUAnl9Lhvqx3LbOH
hdQSEszMQzWjJR46eB0Eb3q8Udu6wNWidaQLQLFjEKZvnWXY3izD9g6GwSU0K24vs/3A+jWidp8E
x6Gsz3//oNt/7GMMkzsekxeP/aXQxW/7mNaGaadDYYIOjV6qZ6ZW6V5y9ZZnUdN9T42Ayd7yLfWH
jleTUDCQzf7PeEE9Y/dN/eD43IVaZrC573MDaiWARf/BWG496sHJ6ARICV53uqRczDPtatWRtW8M
WI+GU1w1p9w1vo/gsM9hXDu5R880aM5REgKHgMjQ3nXkBm+rBuS/ZbtHSjn9KZ2wobgsB56SMrc3
TD+yZ9wZ82YQ6J+H0O03xozP9O+vnWX98eKZ7ENdYVg2MxDhyN/6+MaY+IvbUBK+3Ozd5RB3DKaD
jl7Em6Cox6tm9/wrQ8b5k2T8bfdPKlmU0zJY63mmQzADGdo3fvtUYF7bJuhUOgyHBQK8/WgXM4A/
e+KqeFCtEJ6PEh/vYgKP3X2AcWhlcNU/8PH7XlUx9vQKW7DT9T93Eeod0Mmz2tgVgBdm2NTdpm3v
StBnt7p2niNWiMBwFvmaFY8moS6MzUx/5qQ1/D3BdXJj2lW29x3fBhB36GtRHvg8t+Coyq9t49qn
+8jUZTRuV8i/mbxB7EsAJVo4mdhg1UdDgbFjl5EWbdctb+3syX7io3o/8xeI6oeyxO8KCdLa3JVo
KsXXDCwuysD90QxV9lWnGYBPhftFrqeosN7K2Eh3lm2FmwzbAcw/bMtJlJmHfMGmZoF7GT14Q7n0
L1qZX5U+BIdWQsgpotsQew4VFAjT2IGiycZBDcdzPXsSVTRjZGXXUWhnpSgucwIjM1sSSYSKUbXY
9xwhkqGumd0HaFCHiRmlBnGOD0vQuBRkaFOvgaez0srYvhOguC2wOawLxpE7w0DDLrJ2YBoaYdTi
tT4Uss9PcAxpW+dR3+iZaT6qBysAbCNhgv7zrdCMcYL2FlypNrTu/zcZj/3OrmIdExZuq7Tpv3Pw
j1dZ2eS8kzKGQhMqNC4bYvTCcGeX5fShgzFRF5b/6sA6OGiO1/EjQHlg4ngxoKCuoy4FcC+2aiIT
OtN8DA007WQ7k6/bFtwMr6q+VnMCkz3zz+qJTjmBDBk8DJUL+kOFrHIubup6WoBWbJE8nEIrswF8
SZtub8EKe6dFdUUXPOxNLQl2bmwVG2lhcQLyBBJvSBhgR+JxLCHCAvGLD9XADNwvou8iG1EzT4yP
ZqKVjby1TipQMcL+sIMnQ5k9ih95ALDNGhsugqVC9wu3OfR2fIlSNzrP9ifQNPmjyjeZ2umz9Ce5
GcKw26vpvnqwpjo5sIN8NJzhSR8YHHcteGmNof+e0HLGPdmIqD/OGtjDoRl8QWX+Ro8RfaFSXrEV
nz5KgSk6B7YfkHaDGszMHtXfqx5MnV92LgKILpLhNpw/7ch84g7phOJFlG/i2kj0S9Ty/VB9dNOw
2ehBBZWgB9wjSMq8FS4szuStat3m6vZ6DAjFnPOzRUmk7KnC7L47/Ndr0/asYzf68CAwXHHgYiJP
OmKcyqY6BeZYXjB6BMdQW0oTV9tjL0rflt+oJ3fzxfeCz3qQRF/quL9CaRpOvLJfhlC6uzIYkosG
mWTVO563zwzSYvQZ0B4EnG7tkDdDgHl8Jad0vuRpaGIqMMMTLma/3rZW6p5U8J2VSaQBakWdO22z
U62rYPl3WiDAvW2H7xlWSiIAkJxOGNRHF5bMZnTC3eQAXzV0qtemrf0D1owIB1vfHTOPKePBGMot
7lMaAcAppGoMFgJVmqy1Yes+LHN8aRg/ygnt1xc8GEwpUFPpgUkE0lhkr1C6hos1+7sc2u07kBDj
Vp+fsxyf5D9NjHomeu8Yo3M9sWb+YKBJ2NqxJS+x6T6PxGi89HkHrjCrmwOatvw/7u+W86sijxm9
yf8sl1mzYbom8p1fK6WiDYsCeFm2vU/wChF86tWygsH4iq1ctausEmKDPRhI0GJPP+tYFSsoWfCZ
l0SeQetOnZtHNzMBok54Cc1mCqzdTQ9QXcv3S17dapjH7jRr5KYvAyf1oBaD0DfJuGw9ZPKI46xg
yr62GdjAUrrv4yECHzvEe8aUCOp0Em54aa2n++0oIBPjvTPPFhGfRXSgaC4+ju1zpvvBR2tG83Uf
bVMRcJ22P4t8vW+xohHYhQzxzU0bn20NLTgRnT55d2gprSo9WjpMBhmcrSHhduPGpw7A09ldJCa4
W4uzT4AzVh26SwtcFbkceACQrYgH9TBb9OBDWYBtY7zCqH2OgfeSrDHDvLsK/bO6bpslYSYVwZvW
+TctzZpzMXThaxI3j742f7q/FzMSnrdgzMBSlIe01dYqXYV8sjcjjfUHWRKo6S98LW1u+zfXsqO9
SPwFXdIOyZrgUd4GCI/3Gyabn3qtAv+muCRlcLQYK8js00iaC0EsHng0vzUu9mT0azsz9I3Dhctm
gG3qGL9ONZm6zmB/s5xJO8x1Ze7guEPP1n191TWj9qUgFyUDQffgTA5GY7f7bNEmPdnJPMMZEcSX
lq5xuEcIG4WNlSIb2KH4GvHpYEgGy/25LDVSc3phEPkzYzHsjKNmOsaqyTvz2BIADdgX4D07kpta
uE5L98YRsq2kgTfTxAWpuvXa1DsWHWBAgjS6GXZbbG2Mp3uWOI8RswhqSdTN5TBMp/vgpfIaf6PV
s3GheflmxmP2mgZFgdLbwz2TtfMD/8gPWC1SMARDuviuyRCPeiJTM3wu7jgm5zJFelPpBbKLZnxN
7QAUdRl+ThIb2YRsrLOM4ndVFlgPqQW8ZHl11Ve8CR+wcNtnbzZn/Jlzcuw4QYErNeVJizOmyXEE
1db2liFY9EkUbC1Cqb1zB3KCJ5OQCDJitXdokez1FFTvmmwiDllA6lvTNZ5zH4aV3ekXNeqIyCuH
SVRBI8bOc6x0R26oK/WPHB8fGhwrTwmdTOOY7cXohuZqP2Ywh9bF7JAVohw3TJe/3ffmXTd/zLO+
/4IgvXOj6Av2aqJK7IrBEBb37X3MUtbuhOuQvJnCqKmBSmZP6ktpF/G6n/DH11F2YhHifkvG8L0w
mPFZonS3k74YAdXOWI7iMjHdetATaWHFIfLmXqYlS5IRPkE2WueiCaqz1v3PM/U9EYMR7Y0ONoeV
Mf53I0xBCFybXcUG5Pn+J04ugBosyUfZDD//PjSyWwNtR9LjZyZWwwCoF3ni+k8r1iBL/3lyxmQx
JhI03VKLmqBn2wjxp+/Ik0Yaq6Nq31wZi0RIzuzyrCagdKUl5Ds0uulsTZgYe5W76PP64oi02Bvx
uM7VvVfkyfX+QrSO81wCWtgKbvwrAzbSQFA7pfWnwCfAmmzyk+WUwj9P3VAhO+UqSyJNbpgb63sz
1M03NCEexNRQ30uTDCFTBaDSaS32IiTMfjbeKxq7rFxWLzL/KrkknazPtmoYpeRdFJf5/n7znWF7
r9uBpNehy5+ZrIzXKuuujW/aJ8+UxgN26oATcVpnVTKvs8HQjybxkz/lSc7EBVkRj7DCEYE6Zznr
raH9pGprV5aSgFJCUtQgvxjGD6qU/Hu3Zi9CrV+W1dwGbdbVHBUOYy17mXj9a6KVjFNXRD1W/dR3
C33Ve9WTE6CWhWxmvU+8DrYcgnwMBSy3qjB/JUYJAd8Qn/O5JmPtClj2/dA7fABm/4Nw4mpHgdEe
l6+kMeSAs6Dxz3pKd4K9l9ouxWYtORcgkJIqAkMixqNWErgyEuFnm9ESFDa+hGhvv8xT+myF3JAX
R4rWy/Y0FOR9pAQqXAIvqJkZFU9/fz3+HKGYNPy2Q88vqfHQf/76eqBXaEzoDP2W0o7pded69/tz
UBrbTkTVR82AmGTrunay3ZTJe5z0W+ZG3E2QjO8MUaU3xoVo0JdnnIDcjfD2IvDjS/U9oyQyS83f
Kw1aq7oxSux+rDvqc2b9SDiM8TWECRnX5PHEY2RsGP7128Ag2abOJXjM1qGVU/3pEOFBazG5b3oP
QnxNWsru/iHOYPqsB4vBd9bQRkRakG8ZDjvbTCOCATcFcQBFQGgRi66qLIinWlSMf3851eXz6+Xl
GibVlo5Yizrr98srhZ4vY18OfGbBO0LWDftjm/DKdp3nMaZwvyChc84SSf2x7ZBR1QOJLV7BWoCp
5DHMmerrjj0gDIwi1tPTd6dERCciiYrSIf2ZmerWIy8YJnggu8NQui/DRC1Cynr76hLZkwhBeraz
TcXQn0WEj3/ZlxtpYNNGYRZa+QRsXkJBf4EpR0d9EjknXJNM/uNR7l19tlFmjaV5y6aMYJV4APzu
iP+YmhjOH6Nl06Vw0hmYGLbDhffbaNl1jMLVULcvuwr2IbHGX5t1n4OUwF6DYOybetBF6twsz/xg
DMwdIv1j2BtFuDESqDS6H73ItGiOc7N8ZGXWPsVeF61MjDxWHuYfYwnczrFFeGxcge697J5Co31h
RBh9SXJcm11qH+4rVN92d/esv7zNn3N7wB/VzwelpayR9ZxdrXhi2lSufUuARUs9iTjJs6G/z8a1
io3wwdTmp8FtAJdVEtHucgezk5GV16Q/F1lIrEZen1R8oG2WzqbPWJWqhyZ07JMWmp98p5qOWVOO
a63SyZ5EBbO3mA0qMZA3W8ZqnAZoCJr3ddDr4cEc6vKxLuOKVMVv9xM6GpHCWH33XNPc4O+G50SP
fSoowqqYeNkuPY6y9i6NExgbgiTn5gGBaoLDnsmHKh2CRF8GmxX5FHl9nNqIi8AjUG5ghAenBunu
/87xkowXWnVlBa6Py9gFxfV+bUbN8L5tk5J0LLfbxVIkbxKBrPRpEnzCy68m9tczZvHkLD1yBj1B
qDmHNss31e4ulMX7Sxi0xSpqNfdiRCUWsBkcw6iBPGozq3qpej05uDWE1DKUySG3cnMDcncCgqEt
BDBiO4aO+31Grpqx8rhvb6KmiBC07LGDlv+6wwMNXScYvB74XZ112pl4kZZRhU76SNHFz5w16apG
O0buAPwFLWiNXT4wDuVe8yFEcCBrBI2SkoFJETdi9WVll9/+fr4oTdBv5wvMavTz6PBtPju/DWqn
apr6qWdnJvQOJaHoAJmK/CMOXn2n9MVpzbEHZr4HD82KOhQ460YrJduolEuDV7ouxqiBodgi6p1F
QGURdNpDTggEoWFWfJMEY6wLA8iEUxaPnKXlGvgFCyZCkQ7jsi8d2Hkwgwq5m5VQJ7LoaGX52qmp
RdveTwnqnt+8pHavaqff1HT6CH2gRY8OTqqFi2W11XggdSzX+cF3t6RWDBtNkmAXCLt59Mr5qur7
QcBedqbujFerRhqQvfMjQsYHWEdBr1tvSKwhlWmGvCQjIb/GKeppp8wYeL5fTWTWpOTMznr5EdMk
PHoNHM3Uz4+tCaj97++Nof8hEmd87glhLSI43fvjSGunogJvoyPzw7NwVpm/amuUTHl41Zto3qLW
1dkqLwZ3z/KrDbPbfJ0zXiO3aBHqBRlCj4gLF0IKtTzhRORC1xF6oiSyxcXtkImGM+k8uRNTc+Rr
V3T0C5ENlTvTz8rvoHnOvGd/S1ItqXAbkA0uEZ4+uumI6Ci1J5LFLM+mPmOn8pv3iSxOCKLvcZrp
1L6QpPdAg2gRLZD267Dq7EdVxXeD111m3zkLZ16p20pjMDXtKlQZ9jIytiY3JTFnxFW1EAgDhiUI
oTTryHsOxyth0+2HEN1MmFDHkt96rcrMBpOC2tfo4sI34lsJiJmztAJg5zTP6qEeWZel/vvKtZI9
7SG5tnZYnLQGTBguim4O3TfuDMO5wZe4InE14hBgSig8uETTAvDUWoA4rgC3Z7gG5lvhm+W+c6tn
zaeB6do0eYWZjAgdPeVnN01AH7SnMWkPupjt14hAP2bLMS5hGuGNepZLc/f3a0g6v5enFnoc7ozQ
/XHHUEX8Wo4Jzo0605gT39t5kkMwYC8eA994Kic7fhcl0EKR58TbMNLqp1Zq1Kceg1hbhsN+tGrj
LvGeM/LmNGoKPv18z02YC6jX3kk5tiS7B0ZcRc1kBKV9WVfJuYgt74up1xLZJK5EOgINY2/WHTIt
RigxZNlFSyDDOg0s0iVlfmiz5uaO+j5HcnCh2+dW0k3nQSb/ftDmgT65I8RPo/47oh0j3KgPP6BB
4oK5z/Qi+6ubZd/rxbnQLg8aCkdml8ltYuuuL46SuE5W9wpQmrO1z5JueMEisgrq9syvH50Nhv97
yJVbGUHVj4k2ehITckVWvOQjiqa7Itc+qyUw2tOSKyYjP6xuj60VZKhcrPqxmScoYIDrwU1SeRYC
rkg6t096DvG/bUkO+Pu7/ae8H+IFVxx+K8ei/F5cWv9uRrzA9Wdck6g5phpqS7RKbJghW1wgL/2U
1ueOVCKwnjnrZoP0T6T/PzLNty5x7fTwTJmig3ntCbYIQCtV8QNB5QUTsY6wp8Ys22urk/0ua3cr
Ilw0Vvk5A2b3ITSmq0GSykqJhieHhKGiMz/9x+/2x8TRMmwsaGwVl17SVBawfzVaAtFKmMAHuBsq
YLtjZlymghOuGexKKMi+z9Ez3iL7hwMqZkReFsbl3mlK1JixNRDvPD5aVK6Mop6pIB1ABtbBrZKB
tAQxnlp3/jKBWSBKN8EXhIQI/hE0s7//GvJ3cTMCWI/PJFsVz0HeLH8z/tgmJblRAqU37a7YNx42
4jUnj8upNxO4EzcbKfGfRlOGZVQQUn/ltSexfe+VBEZ4Rpye1P6Nrt9FmWd5r7Di10OVlM/GWHmv
sS8+uKXuA/fmz/JwevCTaZ/qxtGL5vZTQzdKYF8Bk1h0yapszWStFHiQhw8BOv9tMdcUzstcfRiX
6J1e4OLy0+YWaxCu/Ebq27s6oahs94Wl8kVOfXhK7KQ73kcioeuHD8lUcvQ1HQbQRbBG7ku7SoL4
SeZ6d75/8O5TCbsHGx3PbBjJoABZKBL76BlatnZK5+wbUX/M43jYD76OXss94eL/Zgy2d7ZkcQmW
tYoTPVj+Ywuq/2AW+hlRl75zEKV9xB7mLIN49l1v2YsS3OC56B8nBylrzNBC6QgMI8z3pV0gUNWD
H39/t8XvggJuJUI3dDzfmG6k/fvxmzhj2RYDaMi7pQCHsn5jQkjq9UiB1YD4Z9H5Pw9+S6Rq4X8u
jcEnC8QWrwaj5rremPEGlJ74YCNVArZmxXuRtxO5Dfrb2Fv9SddQRgw2amD19vQxI1MyAPJDKXP4
Q64k3EZA7nPLaXoYeE2JBalpQULvmswGxHOpPajPibrfV0azQc9tHM2QWAXgjSM5vhkf7yBKxNEs
SaHQkoPNev/WJ/2AtL0Bk5unLG7Net7hO0enHXXmqQbksHwRd9IjdaG0N2wmrgHxfRclGxtwvBM7
kMLFHHCstZm43If0hTTsna4bNbdz86s5jTkqVkmwlwoSt5osefj7+2T8Hx9LSi3ukZyeQkp67l9P
Tmn1LVsWt9zdL8oYHwCM4q9WqRd7r8LfY3Tuk5daMdxFLudgZJQtDIoQ5F8Nd9JS2kerFvqutAzo
KzV+PHU6yQojZzJXTNEiSi+1C64kWo/731NpA94v0Uku2zpaeRo5fAWCA7UwV2aTie10oYM8Lrzy
QW/M6Vq22sEnC4A2cqVHXEtQo6ud8rX903WpZ0S/wd0SHg8oO9OZ1olZ9sjtWVIwkuMxrHCiuPeP
ty6L+iE3P8vJJ0RkKEdEJg2JFvCPEDIzWOxrb95lqWFu7taCxZhfzJF9zsqINuj5vn0IyB+55lJ0
j6xsgTE5jJ9ImSXveXFKjIL3Uk/xl3bjUmiovRwKp+KginaIsxXboSv17Xjt5oXHjUurYNn8eJcX
OzOtmlJnknRe21G9JphgZJmoy73Q9dzHKG9SvQ2A59wC5ZIaXKsXI3Kyq4EYNIPd8eRrXPHU/e8r
I9u7RuKTwbXz7RgGRlVu7QJ9lj802n7MJ5rkQQGlGuP7vbxwP4Iada+gTrhGBtv8OUatYyAS9wFq
W0drpZGul9U7HOn7r8fsaTyyyvyRTnWFV/YH0xzcJ5Opk9vtBVe259baWVLDw4kY3jKd8dn78QSl
x7pXYZpWmtvZcMb/T9iZNUeNdFv0FylCKaWm11LNg8uzgRcFNqB5nvXr75KK+3U3RMBLtcsQja2S
MvOcs/fayCrH0A0cbqz1clMtL4veYDmf9VZB2Olk07u28BMcCySJRAQAMzGYn8KYyzEKLDMQqBmE
3/TgCFO4boMfWXeL3hg6tkpidmhvw0O5R17KUjoZSJ9RBH8dnawBCQv0sor6FGxtj3q9VL4G5YD2
fO6DIXId1tSJ86efK5sBdaTr0//djGG8gxmcQwyT2k5Mdbsi9O7Pz/Ny0Pl3WWtZGnQiG2e6btgY
038pa+20wraGiWHTFboh92WL2LAcgqeOeHTO7WulzMxjTWMN121bvPRJHrjoSK23TM1IO6NFUoCe
jOYXcgwEOuzHVJuUXRlG+ovOmdOFnbzcshESqhNHWIR2ljmSa3EekMufVLvDfNAFNG+Ra+q7du5N
Zw0yUb+ywp8bZetrNXobRN9KgZFplfh0TgYV9BNVBSr9ZNT2y5lqBjfpkBDXReHAM7FH826EB2Ov
Iw/WZKN6J6bPPGjLn3gpkxTf4Vwhw+m1AYaxI0iRbPhq0hGIKPX3heWyWOaWr/S8QZCcWIQQ2u37
nz8J8dukeP4odJ0HkN64LYU6b5H/OrdBsrVzVQN+Eve2tnIgY955nRHc2fOLpfvXLDO1w/L9QI/C
uwTTvGv5+BWQvRKfmif5YZyAM+mGF+8XTzoqHkizabD3fYiJgZqV62WxrUYSgS2TzOIIfKfPiuer
mzEWD94AfttMR/vLUj3W8sttNoL1AYF8KnCNEUN8pPVlbNW0/9E1anqyWcnvdJ9+uRMnazXGOh50
lf2qAV0bsuKtFWMKQaV3qEuV09L2m/DE2CRD35mBsanpW69jRbcPnOyU3c1wyra8yu1PXdX6+Io9
Dyl1kR/JOef/neydpu3EHnbUetJh+nbfOqMfzw6eeL1NOugbPO63hlbafCblzoHRMdf+hWF+X/6w
6Gfg3SxBWV6igazdpUJv0zE+Exlaw+do5uZXjJJwNsjDpkaEqQwIhTWUvwHqhsUhWpqpubVDL9+M
BPW4mRTm1qsn8KSUN9AQ5gaY1dNdoIxxNqLx6qMvJLCoOi2xDmjsKnocccpFCDKljGLqwgQmG1N2
pJTGoAPHDZZ0kH4jeWIlCrB9HhEKL/J+W9cq7PtZOy0ir9reVl3H7vZOIaJdUI7eU9YhcK7bYddV
fXJvm/ivWHWKzwmr03lRXyoOqN2sH5nmzjNQxVfEp9vxop40BpcDGWSp7ZfX0bL6Y1TWABxne59G
Vv1NQVaP1iOSoeQglUE+wGginTCslY8kH9yKVPQVRVbOjyOMUxBX/Za5z7ebf0rF9PQXe5+2eLP/
s6YRki0tFjRNtS2Wr1/WtLZLPIzozbgNvG69jORTXWaul0/BIQv0TwjczYOXTPjeE6SxCmDgrFB+
2uU8SlFh2OnBKAgrY/wIL1HnQWOgYH7VfnhpvHaYPvyYcnEhWT78MnGLrqYuPhm5Ex1w8xpPIDXb
TdBZ8gzL27uLUuLoYwQNu+WtUpeofc0eCNE8DZWN3x9v9yqDnWE/LqPGIje47yvDoY2eRljtE4jZ
cwuwZas6BGmPSaIO7GE3YcHd5m1LSHiNws/zffFoFA28UpGpJ6Fb8qQH0aYpm+DU+QvJikxMxL3r
AC08I5lDW4f1vdBrbme125k1k7Vi9pPIvn8XSdzcE07LgG7CHThPcNTBoPVrqM/mRI4X/Z0Iht6k
M2wx2+eyRQ0I7ai9C+bEjCnGQYmjjT5Gu1uABEqHozcuObYuT1sXY9v75+ihZuRwzM4qJTZZZeaG
BBog/yjn7xUVznigctk+HXCpadNo31s8dkUqSXywpH+hgxBclq/wpBZbMpNHNiJUX7cHo2kRjcwt
jQqO5AprOGrMgd6KJeInjG8RKQbyBzzUEtU1iFS6a/lmYqvjJK8gAK00wq3wYGgATQJCaC9e+JUA
m+I5o8RvrQF4fNx/r2e4o1dEjTtmUMuWErTzqaNamAU8vpPBZeQQsFSKYcHY//bZmx3dEmj39rYb
HGu1/LEKgevnz26YUXFuPYiMCqUJmBlMOVF2j13wHIUkdbdZkf88e4C1s/f4A7h0dcCxo9HP7TSz
+HVMtcvVEXAU19BcSohfEndDkrPbL4ABOK6M8jzYRT1I8wdbbyT06zb6FrF4UlVukhYyMHqueMMm
Ea06y5f7CKDh8XaoTQZU3LQmou++LN61gsxL8+KnDmaO1C9IMp7F9gMjb89OxXnxp2tCVqCWx+5m
V6f/3R2SPjwolrcL/fayNKHY0uHiVYyTauO0SBkT0JPnoogvUdMhvZgBd0ZYHYxG3ckx4KkFeHyP
1qXZkdSYn1hKf77QXguK1QQfmukfDhXuYnKfZ7RAWUeSDk+99xYNBlT0BxWnzMkaw0OKzfxkBKQ9
lfAKb8ueHLQrIKfkGM9N3jTI5fnPZ4LfjMrweYRNToRFsWVawMT+eyQQVHu5Ryb4tjB667C4IW+y
q2ECwFoX5LHfLJLRaKwj6cFGWZa1UTk7YkSnMUnvpJF8cOKMpaa4ZZfv1BA2T358UDkPPqky8Nco
TLatdLgk6N8X4kyskMrqD2MesbpgfQ2aEZL0cliz1TI60OHb14PdIw/s+/guL9RshXa02KltNMdV
gPLsGdW+9ZVenQPTaC83+zAh1iIVPuZA2b57qKIzgd8G1D/ngKzs/2aR/7WtyzBAp8c3uxRoLYtf
r6AB0RCgOaa3qWrVNd0A67i8GP/7ankr0XQR1Zan3tYb5L3Xef1sTBrukUADtEVovoVDA45ETZ5v
E5XcdgCxmjhyIiXhQoXFYeJIXIuiBy/OQWR5qaZL2NPQuS1AgZepj11KLKSk4bW5fTPX9GLflSBU
yLy2thX7MEu+Gw6eZa9qIV8y/5jOYqZZVxIkYFim0nqb6dV/qwV+u1bz+V9ntuVYGPSMRcHxrwOo
5TQlTHQw+7NtkXH30RHfyFNNFLfsOsst1drfoGuu4RohRRhSOdtPlP3trEBZvva60L/XzeH7Mmzt
wJcdpV3D51Qjemle+5SKLDurRkbKTj8eHJwFbqdKY+cXinwiEffa03g9BLN0X+sIKbtVvS1t56ot
fDLBZghKMao3Qs1SrUJvd+CKWIJPL/q8zCdAGeVnIeUbGaEQHFABUZIP3Nfzy4xa3o3Z8A1eU7UJ
tOYk2rJByJ810Ry0TOJ5kk1kqQ7TXajru8VwBk//sbIb2/3Jd2619rI89IaPjcRs4ej85cn/1drg
6HSoLdWg3DBN9bf7NrLLoTUJrXNvlvPa8d1/JlrLV8tLNvJXIqUlIqTpz4vnYTngLy+6R/SP5RGs
PdLOPvdmnIMjp2zrbf8yDQgeDCVwdg0672W0x+FY/8mj0qfmcanLyz5fp9yXFxB5V+HRxGhG3V8B
tPX2AXXeotCOOzN+RamIvKLojZOw4wdBq+UzG7C9MhKHLWUi6Ab0t3yAh9rAUcAkOb8bTZFe/3zp
9F+FRlw6IWZmlEZoue78ehv75O/NwzlJYLKWE87X0v828Z2ZfrpLaBved3m36pqw3M1hjWC9/r9v
60ji3xuneViUh+wr6nuM2+WozGpJlcSss/Dy+uKlmryL6/QOANExTCL9bI4d91nnmCArt+G8u9tO
c8bHREVD4slfhhe/KYf4BenrOxQSNgpVVrf/7gpxqRjYQeoZH10wV5xbQMh0CBBWD74VFFf0XNm2
zvTi2hsFup6oeukjkqe0KO0D7IoOiKoYfePgFGt76QVlwLMxvNNoCv3u2M/z98KohnWsy2jrQLfZ
zHy6vQo05VNoqXtk6tMmgu0BtNCA9GSFEkMzL6IAMQa5B8OPjkQwneMD5hPXNCQJK718QvqJvMzD
sseKd2vh3NaPoBFMK4kZIZdHRydKJESW9E8iDvhrKn7P5SD351vlt/3VwTkkLJVFi8JHRX353ytp
d2IglrE03b5vPjBZEr0KKuPgAeJeAXpUyDzSm6eU2IBehQLfdxoBnqEXuEwQ9aMcPbI3bdSoVV7X
D1YlKoqflBxszTpUeZo+VjkJuqaRm2sjnEhds8tq7834JonD4OYcTBKVlifwiEIY9Zuozd1yzLfL
IN074BzceBhwhCuZfUQxTAIJFmWXVMXpiKbVPMxEpblQAfnE9GYoc1qjGVyxBXddOkwA08hDyNjo
32L0h/d/voDz9fl3pTVfP8pxFaeqqnHm/2VGoxHsARPTgtEu9JT4chy0YwbrpyRQz02djz//a7/B
C5d/jgE/tTCHIk3/RTIHbkYj44WV5IbZaZP8I8R0gF9eGltPl9O1H6/ZqJjPlhM+YNPw115UJTsY
ZST1re3S45RYh5hCO07TcMG/2w6e/EXpZtX289TX4+2d5rcHw4YEMgb6cD/Njn4AWvUmKa32L4+z
NXfM/3sRuVnw18y8XiYgixX4X9vuxDRxqlOdbCfAkMfF86Bw4GCciPsB+oO6BkJj3NrpdrIGyefc
J10H1G0IqjUNdG821HQ7ShEaHPPbXJT9PiXYdUVAo3NVzGHcTRLq2vIWQ2OzKotSYV8AHAh4ChyB
Mp/HB6n9CNuyPikJCiSLaahb9giHUHk4t8pBmwrAiTqOmJvaN98tBrhe0U/VUNHUKM0XA8kb7fLe
egjICVxJH0DwP3KC2P9628YdjjREHqNuaRjTLMtQX4ZvguHcHpyQmNRY3S1QISX/COJJ3VWGUm4X
mNJNuGFnwnRFjDKqnmlEIG9LNEAxeUb/+2qs/3LHCzHfZL98XIJLrCI4AfV9a+P96+NCWuSocRt5
nNDG/jT1sgI3AT23Jpw3jYrXToEF0kgSXNCVw3KZCVlRT5wV1Xd+t7gUOUGGrl46ygogwENlUsas
I+diLcpFI/yiL+53GwDVmXpsZbbeYwFscH+DbFGh7zymzKD++XCzRA7wyIOYbkJX7wcAO2g6Q7Vd
jYK59mSiNNTGQFmpiUEeyv+QPz0YS1wkGhZIRqnLPEtH3+amCbL1RJ+ezcFKr/p86Kz74ZkoWjCg
eoVzTe37XakTpLTU58uMQYX+tkGnm24ZSkbcOS3tL2C955gVaOfoc9C79J5vJAMl7p6hIObcq368
7xuLYrhLMvcmJs36gcbH/GMODVqithv1XTi/lQPAgNutU5nNt2zm500VTYxlg0nmt7HQr4AdzEOQ
mPULu/h60TzVwm8oDBFDLxI3XH5rM1MVbWWAND8WMW0xX6qHpem83KidbuTrpT8hrBa7HSAVgBAC
7yfJO9ugI1Rmyl4XK2Lr5fp2mUTcalBhdvqhA1TgeBKKac2Jfye84D20krd2Av6/TGIj/e3PS6P1
29ldAgJD6M0aDNkcWdh/dzI/r22nmwj/Y+6U7yF57TqyY14E3bxHw1ddOFTxWtfAmSwQnqia+kNn
YSvHjENPOn1Gvec9KKa3siYy7BQBArYRzsWr5JpM1eaYVg3JBfNXy4usPLHr2ih17awWB58522V5
KQhkvn0Vmhy/YEGJZz/aRUlwiBKrOBtNLg9+51CDD2l5LwjSPZhWQKheB6FwckJ7P5a26hKX59zg
lo0aXJRmRjuj6d82Go19Xwavxuz3XVRMSryaaat+h5eDwwp3TTZQM9VA+6zJ2wkn/BoXVLI7u6rK
3e240Q1CWw3TFG0M8O8uDzAh9gYNoqSes/i0XCF1tEY8bo/KNW/HB5xwzjH04uIvJ/3fTMwOtR4b
G0pwujYm/bj/fnJtKgnzbCXHpkiXFEfOHNb1Qw1luy0KQnDDOPJPOQvFHPrurZzM6676MCLnHGMF
tmDVwKIaxk8YqNKN4uT2fnlL5M424Pi4MRoCn3RLuwQy3C6r9QI/oQfGaOz/j+x+HuTPU5SEW0NP
zlPm2C6ENhIv43GrVWVzH0QmhE6zbh4TX+VOwgr9lwthz7/ofxZWQ2DmVqUG71gDYf/LLRxnpmyk
KBr31kpC886CWirx2Qui7saiKiVqncAg4djgB7iX9UichN9vmok425Tec2j6eJCnHZ1Sh0bTjGYw
JFj1vBKQJ22CnUbPj9ywBKOOmqm9GLSZVhPgnwD95ivd3tT1Y+m/AoFM3UhDWhpkNSnP80xMZsZm
UFE996F339sWfK5CdXYaLLaGgMid0QHB6RLh7CFuMfFsvXBbR8XGH+G8xI2mXs2UBBZLfayDdu/R
rZhjutaJooG18h4RmBWX2g7ea9/hNh00Yxug0F0SEMYiI7OkAXo8n83paoxuYXY0o2beJSea85SA
nbPz8tIpbXX2POU9m/myMdEOFGuoiJU+bU+9n8KaQdgbRxmj1rkZV2Fpgp9Lem2trMkS/DInHN4x
HrH/0l74DXUAU5U+DLNGlZoWs/4vn2/QELuQyJCGJyHzLrI+gESTiXhnqWAcpTZ2uB4/SCMhZXOS
5RGJHeABLcl2WRdsoiov1l1iiyPq9vaI8KqyYqCHlvXCSa3EC+NAekl65WVA23SKY9v6zMeyziMt
BMFFYg00h23v52TvBF2zGbD+HGrUMCia51Z4IdBtxqZ1iGkxb/JxaNfLwVADL0O0lG3QY2aC0hK3
NugSI1yPKrH0nlFwNGeNqIXbWwpC7S9NLPtXcQxXjqgXlWQVUwCm/dXbYBap0wSs6a6tNuFTkXqV
q9VBdqWtq5wiS7zjX1K2YAOITCSXRpny6STDMdwPnfWp0puCFibhTwjT2Mf0QduXdebcET6zAgxW
3ztz0IvNiXMZjRs+sR2NfTVLO70WpQ6dj5w9RLUBpA8kVEQUKOkl1uZsajD+Z7+M74OxbzgPGbhL
aXb1uad8yfXgQ1a+v2dAi2vMnj3hVvLDp2N/TCyg0jqps/HQa89a4pWuYmNnbfLiwfTiJ7rI7Ybt
MzhMhtlfNBi/Wd7Jr32ffWFQ1VxJJUM+naY9D05o8mTA4T11RW66Nk8evcVMX80zg1OuOu8jVSzs
2FjZcKQj3qT0fKJk8gBfPF9peOM2lL+t285xKVrp3Y+yq45T53RrOtsbf67n9bR8+vOObfzW4TEE
YGHqJzxR6E1/JfzotWOB4825btpkrW4EyVEm4Trq5QZVgrrWzFK+jRMh5ZOQ7aYM6u5kKI3xFOcj
MF4R3vd6YDzxoE9ri4oAd3DmuFFCml01mxWDDm9bo4+4nWYrI0DLz7Y9DtflD2v/2BLF+xrJyXeV
YKKdo6BviAMdF4sS59QUbhKon5L0+9LJbBsoguTgqRuhESvoOOYsxwshOWQtMCcZjDs7Is27z/V2
FVlguKQzWJ+MVJw4yPJXdeuKCjnkkHKX6/TlYPjpX7Ku3OGcaL/n1vRcTFj2/3yVf6/waXwYpkkD
TWOHpXT87+6qkO1m6ahQfvbRwO6SjNlCB/Smmt3tq9FkqGfnlxDlKlRxZAIYvroVlO/jFFbhMUAx
sEpICbliM8NAJwx9owtm0P3k0KeoudqwH2lJGpL5RpMmd4pdk8kxIkf0hktsRkhr6SxfiHo/zCIc
lOCm+uJU8MsiOvwc1HJ2eVsBcwlrHqbU9GqxNd2RoXmHHjt4z6DksfiP9NMICdRrg0hEdrHNkjNm
+G+k+fj3LQHEf7GoaXMj6b87Mn51GucqqFQUCeZ86PxXqaPS/B6VFv1yXFJALA7tqq4y9OT0w3PH
hgXf+9Z2HKzxENYxPIK04lZWW7EzRoZNqYnsWHTAsoes5lfUT0M8UgqMKmePNE4f2hraWseBxpkv
bZrr2t/0ar9Va/z4RB0wkcVzSNfgF7OTk0aYOUPY5IvWxrB6khtbNb+D5At1P8m816Ynf9BjgHSd
1KHflCqNF3+ox3OVqhZ7Q+itqsbWXZ7kck9gDiLwuhQX4WTdxtb3f75ftd/O8fy8ZDjRnVYdLGW/
/rxVBGVrGtAMpRnjsrBBz8IpnMAZ5W55M/Spea3GBr5cRvuiKceNWtvoP0NyXzn94ZJP9V3ueDFr
Z+Adlxdb1ZNjgJF9KZWMkIQmrxvNjRJm5jYZwwhUkyf+0tfQftu1+FUcRvAcMtFay18fPcfTCwt4
DEHhsf5gcRpalfNYWe+0r0bsX+2wOHpeh7G5IHkzFmr/4gtGcUsOI51TYFnp+wRWY922aFyimBys
qKHHumh3FFNckOj/TRg+909/6x8zbTPRRBka9f3v/jgtHc0+ppng3mr3DpUxwGSf7ZEYVVG3yUrT
pvAtMKN9SmYFW0aAfG4u7rvEeYl01zbYpdO4RCJjh7g3S5/0qt5U9kvLPnKSwb2lBlAFfybed790
BtLGeS+MLHqQklqnnuqC+ENmm14ex4faiL4Tnt3sY0y0277NPzIaw1cviz/0HAsc0QLcm0H0YFTd
3RSqwbuVSvKf2/gINuLZYmCzFtIPn5p1jSJ+S1MieNDyVnGHQCve0N6TnWYy9jWqOegAlA/buJKS
R1v71ik3khPcdedelvSUcD+iiuu+xowvXqDt9vedpT63lv8gSF57KWSpraIga46JZyFmsooVEVLG
LVvEsJlREumVbSDRvCxQJRBOsWtXIPUBqiygO6iV8kqvAy49Ixczj4szm779KBP/LR7T4glc3r1f
tvhPwxxPy0ypzXvci7RX3YTCdMOZJ3tODaGcyoJDkQfl1m1zkoaQEI9fFIk5wyEdd2t6BEqKMrCP
maYhgnFam7wkmqvrltaKOkCZkGkDOr1JjKfBUgIsEUCXs5kn5HPh7u3KF5tCCcqdHTPW0ztLW7eO
bzzjcjJWIYm0XzzTfpo0s/6h51cAP2KsrHdy2Bs3wWc5j8zKPXaWmsYudayzEFFGzb5nZI72Ncnu
F390JjGWIoCA9KEhf82LoIDFAO54X8a4M6NGbEgn0glTsdTrgMIM13qwKi34fUWYDmdjYuY+yI9y
4sZfBRLM4kykosnanXO67vupaeEg1HjpGRGYhXUnsOtjaFTro5gb+MtbLvIpURKwEvMlX75FJOja
apTw6FhlSSxU/Qz1bfpi4SMmqCkDxl9bpRsJa1zJYRR7WmWsA7PCtYpscisT+7szD6mXufTyQp39
FR7sqddoZy0BCXHCA5RbEG4IKb9YYcNvbc0i4LwGOjr/KGYh6T8xbsJvheDmn5dYCZ4ZYddrz4Zp
fHMjwsK3zw6JYz+p3ZUHGHsREGSRTXtH9uNGJrXJEBsWbIYIZ1M0hMFbo3OK4r54CxVT25DaYl+D
SV6VANrEElRoC9K2vK73tn5NjNxyfFMK3Q0zS7/KHJvdMnkzmooAWFlEsKkM5R21NefwxWIdadXr
hAb8YVHzOjYBzLmXeec4mUKXZwh0d25el2yGIdXvncY7oUhHmFE6wVOg4EDV21zDSRM+eXQg38TQ
g9I0f6bPmmrlXxdfLcYFdlsrH/eijBTso0G5DYWR3susjvZsClhYexiK9VjHV0bbcHon+aSATXo1
y/a6JOKUqY7AeJx05CPNcI/R3rwzLLp6zVSCyYx8YvbaIn9N1QI0aFx+jsqWMFQC2QBagxkO0PP9
TLVI4jHYgYyIztEwYZ9GTMG05JsSR/qTB8ANDQaJ3upIQrHRfhi68o16x/pEAoPv0iJRTmCSUjql
kbJLBmx9xBrFj3FR+qfRaZ6XEvkfIUTCNAUgeAtNsmuZU36G61+tbi0H+tVIIGiCLp3VZiKZY/kq
Rt5kWNQUXViNW0vjtki7aPC2RlxigvL77k7LjWCFomajMBH9UumR2NDzGUCYliiVm155JR9809eW
cySlHCuiKAmSrUiLLb3yKbJ86pmIntcB/+1pnFnGY4L5K+zMBkmWEp4aO/2cR3F7LNtYX/V6074g
LPjQK4epROj5P1EdwNvBEV/ojfXn0W45pwc+olnkSH5RbzM/658VyT1JxIZCwKXar2UV+9+AC5T7
JrUnvPkJnPO5m9BGvnBraQDenupgu4y3uAUIVFXhMS1DwphHR/aCiOgq/dJL4thVxEIX+rPtdWho
zhRWSpJ5bT2rRfhjGG0gm0NbbBYGa2ZG/bajYeMukaFoLrLV3N0/exzIYqbjyB+ibeMrL+KGz8DC
+dHBTDjFWcniWhikWA2ajSXNv4to8u6VnhgEnE/VJqxIqrEj/buMY3gkGQuXn5OVvmTMMCbz97fo
aL8r2LqVF9O26XzOOZiJnkRHhSATTTeihxQzRYG8/3Rj62EC/kBJi9J+zqrp+YhOUGRwGDiNf6f6
U7h2PPtg1ppJDGD3NkSEmc6H8wkV5kOIeYGKjvFdy9jsqCS9f/T79O3GRQAZjLyGBuQi3E2QusKq
1aSPOi5OPyb6+arn4KeTzpOYfc66kp9T4EZZPfUXiqrmrtKcx47u3fLPh7R0lVJDiNnMeTSwFe+W
xSfWRx/KiXSXJaYPxI8MsSqWImQ7jAj42BFTCxeY26untvI5cn4YygSbdaZBKCGK64YhmWsXY3Cm
cUpuZgooZl5aM1o0nrz2PSxs8kW2JSbZwNZjN8mfM7OxT7btu+lUnNVcG4hQDD+YljCW06Y7AfFs
7wGmsDDVHYQWrERUWRuJJHtd2LMou2J6wpyDRjVssfpHOyerT0Ss90StE+gn0VOSvt7OOewGgeyT
yk9MQHsFfnmlNCrh7xXp7Rkx7kTdTJxIA6KhhuxczlnvtSD1fZzz3+Oeam6cM+E19DX0R8mJ70sS
44c5O97vcoKLcHyGxgW6865o+4j2BmO1oA7A5PW+vyvnNHrh56cI60Az59QbBNZ7BNfrBNhPHUn2
kKWdlfKtipEHMugItgPZs1A4viZpfs369LvSQnapvvqmf5+FKP/bYe+QTKAU8grjrFTKrybgTrXo
vxdWxnk5vheWf3KsHQ7WQ0uWm+P1p9YMnqU9Gpt+at6nmDZXOnHQ0prkOc0m18sEEex90a2yEk6m
SFF5gDlgfTsmDn9SPppwgRxzB3r9rPgUoR4+KtUIBsY2q6wlCyYfLLaD/m4QZNxYFbEUVSJXg/nN
Y3jvNo4HA2hmmdvTTL/LE/wQNZSLZNyOFkVVBgRG1saRbpa/tgaG6rbUaURJQANppj4FqZu20t9o
IIJ2sMO+DbV2APqI63IyusckmR4ExXxhBmcmcZ+VrIRL7u8ikm+haHQIPyj642Zi9W3vA/LblEF9
Hbr8OoBOJ07g4HTOOmkKysC8BG/YnsN4fNab+OCr4mjG1udRL5FA8Pt7HuNX0tJXFQc3WknOdyJs
XNYqZhIte1Okk+xVZfyvmuSLVJX50yS/tqhjMJ1cMW/S4D+5VYBarizlvuuzt4Ffc1Scs6WW3yai
FBzMvisIYCrj/OC1FHm5lTLeT/ChXH2sfeSkFh8LMQZq0vZuYxWEaYwPpq29RXpzV0a+/WwE6dcK
Qf96bABxObRDVqjM8Zp0D8z2NugV6A5p+7rJD2qerfvZn25iV690kqmxA3zoNlOBIsE+kcr4XNzr
sngiZDpctWwnJFY/y7yrVgcafSNonbsIXdQlbag89SSpwPbgowdzuWs0GaBMKGZjgfhqEyHWyL5c
B5rXruho+C5gYZbb3vnRtaaLlp+7rxcPXaZ9I6fuLWmPjvGo4SbGKMsxuiBOgZEgzgSE24BpFWwP
cJ3qObuluPRdqq06JpPABska0dQi3oiwKva135wDkkV3uaJ+6RaXn4NAAWQXqxnEyeKOKSaPUvFK
DOJDm0UfmjA0txN1sYrGU6wQK8KigGImyIdVyZllaLuXovYT19DM9yhSiXJQTyg4y1WEcgqUTJ8C
KpyYx0ctFzQtUsCaxdWSLZ//iLAOF+k9sNlH39E+k30Wr6bIuHjC97gVgqewxtfqtXd1ArAfL3e4
VWOypk0mEb03nDxLA2PiDOrWCUiAFf3EULfrX0hpUsGIhN9DQkRFZa5E4R0wfBwaJvhgkOIGR0fx
akYjkHuDxBM/NhEKCMzJ8H6K8dwParCqjFKjlRCdA3Q7871QMdqzgrt03GQY/4sKKp9Wxu9WGb11
RboVNlk5AujEJsmj+zgZg31rFs96HAJ4H54Ev+5mbGeuV6iQGkDglKLq/MIB4Y2Gsq/K6IcROJ/A
76GGpJ+NMWDtYN5cJxKIlQk5NcdTDJDtR4OXzfXhxuEDKZ2dExVP/HfaxVMezJLr54mAkMRgsolk
2Z0CYKVQk86pkZSQz7YlU591womFUwR+Fy+dDpPWuB7IJ6L78qOdC9A8uodG3naGrZ88qcysA60K
jg1/VzWSkQXdsjEyjecORRudS2g0+ljeGYa9KfQOzL+OKKUMipd8yjd5mvUY0cBXOcaHJmNtY4QE
BWIaU47io6wAWzaGFR08YVhuSxm/0j3wXLKk3aRXxrOiOhzHKaD2uZesM+WomuTvYYaCBwM8IPf6
lBs41C+THr6ZI5ZfTqDZvjPDdteWYlgjUg2O1XNsJM9wxLMXUxmfo4CVBcB66A4ciPTG6HZs/Ljb
44/a6cdLMvbfHZOHtCE0xA0Ff7FjNiVpnXKrZOamN8z1iG3oCEwdyXjTTS6N1xYMDbwXShU3iqBB
2AHFgmViG+Gq5ytbC7HaihCba+ax5+ilqznxyL9f4KDjl0kZEazBQyATd3CMwuglkhvwtyx/IDZM
ydJIUNa1aHf4qObxh7XKvU4eRz6VlRrlewSoFmh/4ToQIuaqHZkZ0eCrukvQYbUF1G5P7jHcgA8G
AEj0orrDoJKcgKGtHRHX+9SEkzzH9tp1XFyQMJMQoL4HKp3YJM9dWkU/DMP/mBzFHWX73Jfq2VDI
LI6Gi9EEL2NiMQIfHtNae6Z7z+Ingx0UQnB5WvoINyRBt41jsZf6gepsdKM+0b5qSLJtLVJeepNF
GPb0UbO97Fhr5G+YJpOVKTO+hGOTbgKa9Fst9h/qQfpvePvphTAJckwU/WZefkn5Ybaeob8zId5U
/PgYdmSxSpEBmdpIOy04M/t6DxqizeLhqfUQrHbFUKyzseOBGz5RNubnMgu48ljkMbvdcaqw1mNK
WgiatFUqheJiZWjXelxQCWef+imzH7uui46VkBEtkWBA0KxFd9r8EoOhXU8qTwWro3NxCjs4dmWA
14h3E13HLgr7QxtE1l7ltvUpvwFbchoxM6Htvb4Dt801dSwWIOqdDfaY7KCE4f+xdR5LkipbFv0i
zNBiGoLQKnXlBMssgZbuyK/vBfd217NnPaECgoyqygDH/Zy9185OZJaNOYhW1xGXIrCJumOoJ5tL
3WDCJbqs0r672K03rZPttJ4EONki+2wj+1Na2bf0+pOnVrgRI8dHV6fX5c8pSUOIfH26Mr05uUqZ
kXgYz4ZU3Y9hv+/zIt4AZ9qbXkHKisVaSMut2EcKLS5NJF6smeAMMCLeFYWi+8a8O03VlgSndRRU
1itLP+1iyoh1mZHYr60c60vj4jVZ3m0sEV6sEH+ybevWa0qWKqs9wziGrj2AHGusL1sPjmHQ1W8K
euU9fot4F5LF+dE0yprqsPVFMZhhDXr52ZvU6DEw71k18xuFFf4psnx8MlNAVLFZpNvl+NTeqQcO
EA4Awtjo0ajLDr9dQi1OfaBIamS2ubYyhJwZWt2TQWQqD8TAGzaJXbobE1HxgGbpFd6quNu1eAO3
2b3LuCoOqYeTL5qq7t10GyIgeLocyvndXNTPTa84d3xI5osQqAPnwxMRL2fd4Zm1/BCBLC0CD+b2
IyYNUn766NFNeXNNVGUDlyN6AHiLHsvxKflS9IkS6P8dga54c2Wbnj09SKkMuBrDQJWT6YQOYhUZ
4fRYNrbM/uCFGeDfi38P6Xp9c6ZoOv9zwnw8RjDrTplz/XtIQbIZy/KkQBliFtz+ICnHWBMfW+71
KZMHW3Ua/vkjqZrkE7C61xC4qsW3bmMuhoZL2rnrFrcxmQnzDF7fhROeMzNv31QJvDrrpAnRJZje
NPpoywnK0KZrmVdb3UiVS16rKrIBumhdp4p71CnTWtFD57P0rB0hie1uLHOVVQAU+LafrMsEf+kd
0QCA6vwdWgHGSGHS7PAy9d0RQ7ujyOPBX1UHaLQa7WIrIB9gkpXPKkayfkRVYRW5C7k+lS+esI17
qGa7NlD7C1c4CafGeIo8T/1kNDSo9zX2kb6Z9qJ7yE3m43pJhWFKhuxU9Fr+4knlxkcLFum0j/NA
5OuhiqcfU9K8iDKMKUJ7fkKjLFzF08hNHqZf4diZK7NyJZ32Mt1KvQHu6vYdiXwdXkZm+f2MPDIU
6jYJYyRljFxeQPkovuIQq+ZaWegnbdLj3sKSBh+yOaQUXM9mUXFd51P9SyT2atIN5Y8unWut6uNZ
qghYg55Ki8yChtoNfL9Mk96z1djtRquxtlamqe0cjwTJuFEoS6pthdrb7Q99aTnnLBoGv9Tc+GEp
g75q7Ua/DZHXXkOjrVdoUoqPIUPdU3ajtStlVX60Wv1s6eKzadt95bTay6Rqyiqrx/Roivl3KgsS
Chsn95d349z1TawLlCfw7UZe127cLvKeecQP65DmypulYt6aSI3ai3Hy1gGklZ3dUjVv68ofadK/
s7qrHfndiNqZh1DjFDOXvONGxUw4vwFPlmhhzXplvWZtinC66yiZdp3Wua9d2tx5X/tOlb5bKXXc
PBqK1EcKOsO2aCz5WWiIBeczKIY56xR1yKVXbJPQoWny07cglPljHG1Bpg4WKpNCF7R2ln5ksqR6
GD5KBNh3BQX7JZ8AswhNuYtUBjQiyzdzsI2b9MckbyLWlEm1n8zmRe9zb7y2Vpj5FUBsTF6ussst
hirAQ2fQtApTBVfjf8JuoEZEevXSIA6TFtiuSKeP5Y0CztM4GgQSEg57VuaNKS3ltGwkF51YFa47
zy3zbqOMMtojn3/tZ9JV4RT/bpSZeYWz1MNqoKXp0cBcvpyyELH+nrcca2V+It4jf2tQc5PsNBHv
EXwJsBOoczEi66NJtTtGFFeU9IY8tT7AkNN/SaN46gq1/nan8pfiWs11JFhlkwbjpjErhZkEZQ6u
2u7c71jwQRueX8el3fEcm19WSRbSrQ9HIiwLMLfLQcMwqCsjN+0SB/FSr9rwQStQocvLBoXAOTI/
rRoIfNQirSqd+u5kfX135Ux90ps/9Xxo8iy8nVVqPI2uHp2WM5ZzyQ9Id4AvojUsWqXalpJlKcjX
a5dId8WFpG9KXI5+q5n6seKJeh1KUWwqrYk+0W3vdSYrv43Sfqdq2r9RVqH3gR7knKmQTM1OR8ZE
8NyH4k235VQAkteiyuTH1HKd27HVXFDWOhvDGFhNWlQLc5AnHwUfnfJA+jmQb4rxyvOeWG8QiSjJ
uxZDEr5UIV2y5RQSn86ZExvvhFe7W/qCNLXzTr2NVSPW8wfhRg3eMIScVOGYrx0SskMKydqXiVN8
VWfXMuRXZkWxH5CzchA91dwuKi5EQsmvoSiMtTG5xCsrsLEsQf0uIceBtgm/FUIMx7VjymGbQmbb
jqLkFzxvWgrBKTLYGygW4ymunWEffgVq3J2DkYumEEr5Qm26fJHGWgdV97zsDAIuCimyn26l1YcR
zTikriQGPFSiBlleLhtUDPEJysPKGmx6M6GWXZaNdIN/Xy27uCd2ZuGlx6yyEUjhA+C5ZtDHSBBd
rHqz6F5ZRHjrMqzRKRVpsSbQyGCOocDiZgr9g9umXIWja9yUea0DnPRBV2FYUbYjjZbiyVHVSpaw
vczuTr1locoNImmnIofMxCEUQrsvmz4JLBa4Q4KyOtWDFWLo6FzU1M06AjdMy/uacks9Lhs6p1R8
5o1hDQBjloPScQffkuHz31OWV8t5y09AF/nfk5f9/3p72V02LXXEbaUTldbVU3ln+VxfQhn7pQjK
e9APicc6FmJOHUIYzOeDyzu1h7hPs9rzsrccX34ensK4svU4wjbIxyUEnd7tlqJVFjevy6G/P5Al
IHBrSTbNckwxhue8QtnEU5BfuNrcp5LCcx4ZW5XghgPkGjDQYfeaxxT/u6H71aZO/WG2JqKgyu8M
z3utJFEeFTMf3OPjNaxVYwNvfCQD2PjVdALcoTtijE5nTrxVo7U0v/upyRjZA/2UpVnwPPTC8Mt+
zruePTeZ2fFIF/AMWcp4Mm6e61qvn1l9tJTLBloe8248BU8eOBS/amZwTVB0zzaCqCigCQp/S9uk
JuyIplXORAj/6kP9pAdl8tOjCboqLFzqRIWWewGdFxRi3OxxzCRP1UQoWs/6+RXu048Yc4MzNMGH
SVrHTgZBu4vLKf8xxAVwljT7ktiLt6R5hMg8VdZtuR69BmV/VelKfzk6mAAyJFjsEe1zV4qp5p85
feEZ055ToT/JZmS+KknYlumnltT2ZxxoJcmU0NOrEvOGMirdizVEua8aCDuWQLWptoJjA85oZvWo
mybj4dmpMFLUbPqFG746LXupSiauRdndng2ayyH00JMvyvpWd1QMqJaVj360iwcJqJrv9o2xjmYE
U+HlBzWmDB0bAGhlGc3NwPkldTZ4v2YNcslzf7VjEf5sneqjocf9krFm2o+a4+wgBWWvcItelxPc
OS4h7svyeeQ+OcCBCndjpWhvbu5dhkEPfyaNLVaUjdxHqJOW0jVj4YdRyfzHoII0/yV2WnN5W74r
KBc0mWXfR6HDrzSQPyh9UD5gzmdrkSXpq1ODm4YtcFo2kW7AbpDZj2IYCFQb5sVMQ40PlkumgJZH
kLd16hkHphP4IOLxleda+uxlAvgxJkWtGIly1F/wU/bz/Vlw+4/twYjmYT/lsSSGWnkdo56rIQnj
Xy1qu1GfEEi6SAsiTd/lVZe/9iX0KI8SWUqAGvUo1o2G95P0OR5TAkKmMO0TTJqAKUMO6XuSPyI7
mhgmI9WPPUP8SDXlOGEUeZFulV1Ke+LanY+zIn32UCMAealueRH+uxmQQK7ibPR8MAvEQ0qlhcAv
x9uyQc2LUxx4/pZn7EEgRn9KQLE81eVdMA+AQ5p9drXlPXrHICotd/6kuvQey4YGee/jBk82f4+R
+HiEZ/qCo5QOUGnT5reH9hAQ804yLAs8HaWCkxaO79HpV/SBbB3pcUVVyguFiV2jmiRMGGa9ZlU6
7q2m/WiEGl2jjLBbuNDMA4w8vXSSVX8X/eSRISinjuK6vNLmVyTNhyvLHbRNOChPoSOHqyeT4RrQ
srguu3HXNpQryvcMVN4Kj1p/s+gJ3EROUrVN5slm7LqM74Pd5djQKH80z8bPSUnLKvCRLDBLZxDW
BUXpUVh18MiNxj7QWTXXXIZEUSlueykJL4VJ1Xgz/rQ6hBO5wiMAFCArPPMVp0/OatvSwyLbgVJ1
RPZXxTpV0RODmd6UPKqitDa9KX96aZhfm3H4nSVJ/EpxjDVQIdGyTvW3RvDSGlBc1bTatQqsZ2ba
Lp9eTgG1fsvETBQSMB0R0rSBHlGs1cA0N9nQYo7JlD0c0+LSVv1/bpp6+uwAzNeahkNOMWuHfARX
X4kxxOSTGRaK6uXlOAXumXTiqlV5gwCkZ/KVrBP/+JPIFb6tzhqe1LQnlU91/6A9LnJQ6Lhe266Z
dkVklpTxiBWWFPhkXdIUoghEmisbxajIGWqZKJg02zfLG8sxyUKU3/L89nKiDFVIEst+YGT4uSk9
PBDhDPsqLPSLTnQnfUhj4Lof9MtyzAZi9++r+VifCW8lctPYghgyGV/mg3/PKVnLqY2mHv9+wD+f
Mp9GEMZw1HKaMX9/dHl32aQjCfVeB9X4v3727wfQuO1XwRC3ZOnwr/r/ztN7b90EIBf++an5NBUm
AuJ4iYiyKMd//i9osvoVIO1hbdXC801RmxeJLHTH7OZmhUp/zGmXTPlV6Y2TEyC2Cln67jUjsLfF
0PZEvpny0OgU82ljIQic7PQ4hIIMP1ECQAYVPU1zxEDJWBMoDuzWtHljUeVEJfXNCdJQVT8wKn63
nvLemTFShiSzOopvSeA3bdddHcJFTezfxynQAg0IBBZD3crjHTfDyCLaGrd58LuDc3lTiZN7LBsT
YIKs2/ps1xbNnWgz6mH3RAOuOEe699a4avvkObK/GJ4ETtf/tIbkUwFDtK8sW7unDXGSJuA0LTfs
k9Oa/W7AoAgQ6cxYF3+0beUe9dxMNu6Y1lvTm+LZ1bUh0w0pxWAdhSibLaOdsdZ0kd1mJH5TgaYq
Zefw93WPpqnrNUkSOrPw1r7mRfsSEEzftpr5lk0d31MjtXcneU3IN0NMiTgJq1RlpNOBhT0ekZFw
RY0SqamOGzmFpY96a+0MyKcwcYuVg0tfN4nnyhHD58bYPWEqJ4E1o06S6q7y4uAK2WWtKTZeXYVI
JUvziK7GZq3Mu1VTAqGti4943mtS4lEyL9wu77WxizwPag91hKHMVsKYfuuGAb1v2dWXbcrIe1w2
/7EPqZPBfn6nwxZ6/LtrO4lDAvT8TmAO+cYgZGHdYVJ4IsMmeqpM/kNlLO4kLkRP2ZQNZ5a3/7y3
nIVvdXLJKg/Qu/2zCQOdsJ82Aqz7f8eWV1i0+nPR9P9x3GsBhznLRgkk7Vu9oQXxv58UD2HOzMyC
YaHTKQyqsH6EHcqTuC80MpnU8lS8G2RTbZcrr6vr+NH3JGjkww2NUvAViffJMDvmIZTPJ8OxNtZA
c5vsnHJLDYQWJrRtTLDVU0xV9DAOyW/DIeCAAORHQOzFIxlCiC125gdMslahGMcHrb2RumUb7UAJ
pqu8H3fCrQq4ztyTkLLJPDE6956PsXupKpIB2yY/1WVxmwCLnZ24AWiRDEhpDTx1TlnKbLMcVEf1
37ftLMHWq0SRhaklgDvMj/zdLB8DzDohfeFFRclPRhU5eDzxdiA14p1bRdMPBAesRx1qGTZI8yaM
XHQeHE8Smr5KAHPaMGMUiJCDzwmC+SnUXnNiAXeQXXiGYWWQepauwprur96P3UqtMmBfHY0Jr6in
o0OTb12291Yv9O2oUckuQ218HyjGYcHqDZpQxQi0Y0eYmvOmO4iZR6yBJONyFmx+eweFABbZvBvD
7cP72/UnvsVvLdWF7wWKeFMGio8SiJIshov4Hgx1+AAuE56sHoR27mj2h7QNYBpoT87wh83XGVwC
WU/uqZhUO8S53j7wkmFVIvqO6GW5Yt+XDgqTtJtBVthRC6nRgJg3eR1uwS2Fp6BR/j3k9hoBV8XZ
s/JKXfUThN966p8lqo9DCwYN6ZfnFfT+jQSDBWtrBBqc83eT1WmzTWdIYWXV2tEJVKIQvGWrQuBj
fJ8PLwvOZWNpTDHTACu0Z4QNbLWeTO201d9DHc5YHGNIMPWkeafDtRwmvpU5Azla8RweE9uK7ROz
gZ5q3kWimd60OUHGoltKG0Lc/+t4kZswFf/z9BTFCeXS5lgk2XRClzudllfeGElWQBlapzE/BSSd
/HO8T4zhBP62ipVvypFYlI3wN9G+37DjUdvk6ZvdEWARVa6xTZIk4MGR7HW3Td5F1n8kAmKpW03y
wjgoCfrkF7+8Uu1yoK48UFJYgE+DxJEXhjTmDOUo9RjSUEucHGAi/Kk9A7/J/IgaH+CpOnbpxIYe
x6IyQrfMN5dEanbSchVL3/JySuwr8PKc4WI/MvWgtFkCD8ZvjouDkbyrupNqM4gx1B+EMvMNbTu7
6U3PTcRqh+T6ryDW2m3miZehx8CH5YLuPmXxY27nPhM67RBH4XDu1Go4L6+WzTDv/nOs7EnPDojy
gc1BUaiUiXdmbf/vxsikd86gKNJKzfy6q89ZDrNk9qHYgYODs4aXhmb+UNbDn2TeW44XOZEAGg6v
IOHROhJOlnvGRXUmb9u2GE7Lugz2zHxJJ8zpDKhp0x+JEANZPawMvZjuRdX+Wdh+g8kv2WgmjxT7
8aUec/cEe+QHU0ET8CVr/S9MMekhsfSPPh6ys2VJaI76yOXkdYccdX2tKuqhyeJdWiI5poR+LDXb
PVZm8E7aCzwT19C2sXDpPfd2icempQHvSciz+FM0pOyrGXBXmDQrm6ZA5xFDwVUI7TpEzq9EC5+j
Rh0OuUKlL9HHvaOvyiQWmyTS4rXV6t99lzz3iUuUQoz/WSgHQ8BDMyv1zHWxb0r9mrs82/IrBKVZ
0sOl2KkNkhwisv3JxsajEY46GdOt1pQ5Wme4KnkCBS7w9PVo6xqSve+SeSAeuocssu4EdrpMYEP3
uHRJRo82esoEoXAPY9qIzVC+9BVZX5MtMHVb4e+0KeUhSci0sUQrVjKEXQqPbtUSO7FK3OLLa+rN
iAp/5H5KQidfRZH9ooaDs23DfteC1thkOrmwee8dop6ntkL45zpkQjym1J57miju4L5lVinWap7f
QcmTkxULe23ESbwRzI6gr5JPSiLNeUrA13luwiMx8E5EpFDi0yAoUaO41SVZ6V5cXERiWCu9fCMv
tfd1iKt5QfE1yeNiY1eQJtOK1nsDhDy2wzXhf08lOuUNG/6PlnEchg6X8xjaW9gF1luRvrrqXANH
xX0BKdc+hrAlLtvcpgY5FS7mfvAXH66QxXtF15GZWp7S2mcXcNGTRBt/iX7hMtcPaJPI0jQPGBue
B0zlkHu3ce2174nAfkPbc53niCJzRx3oF6sXyyvCQ4VV2CCL3J4oGAyFzlS5CeU+jBwb/S5TV6jf
bUIz3ZsEQDTV1WksoHDNKM2MBSlYnoNDMm9hdMMSWGe9STRZgdQVW9BTFrdnNaH63zX5RtYs612l
f7RSvBphWa/rdCBVJKUXQMcLLSutiBMYtfVIMmoei+xYR+YvJ0xbVF5AWEAsKKzp5A4KoJ62vymB
HwZA0+GgXooy+KPSpFmVtP930h62QqOqQx7HmgjvdBsT1YKcL9XWiKXxPCN8J7SpxhnQU7PoUX1X
JTJ81Rxf5GA0J8pXKxOrj81kFhN/VWwS0PpMgvu3JvIUYArJHpSKck0MKm/Wak4UrB08VgIHWOvy
QI4VgQq1UxLkxeGjcT3FN5APErzEE6k1OtyhknaY64otsobyiX9H7D2Xo2evq7obN13Meshx0YQl
Yq+HU3MbbXJDSCgeaDMctM6Dn2FGz5TJ6P2afhkhhQHUcBoVupCk02SrxJSfLfM7Y0iu9mRbJ8Vj
pEK0dy4KC8h0jy6lQhEYWJDgFUpngVCCDRPBF5a/18AaoeL1bXtu1Xo8BrG3FmXBChyW1xnrChE4
iXcACvU1KDNyYpgTshA5JjErfaKiSecO2sLPVKfbWab2XdBcuXg9/6GJxFQ/hZHxwsw2VpFxeb6g
0bOKaqGc4DVcJwbjW0wbMMhWXks1VSpZ+ciSprjRBVxjoN0WNCJuWYk3R2sm5QKhclVU0qOE0lob
VzLDa6Q+ER+ffNEulBerHoRvKjNVIxpfpU1Vx8iTaTM8G1wWs2BzPMd5OZ2HJAKA+nd/edVNqbJJ
Kbv+80avoF+WRlITgyW1TROrZFhP4qAZ8U40zQSPA/e1FNpKQ3h7DRgqzi6BtTalrqPS2likPHOn
UcI55IgF0N2u8iGFRKnQDtVD7WVEp1y1brxijIdgYlJ8gKGXZ84hSFXa8zzrtyMPo5Xm1VijaKwS
zeSXsTc3aGzEShgXhOO7Xe8dTeD2i6OgaNyftcA7aMdutAqqFIRYNGyyKlAYA4IAI/uICKOf62Np
TdeqgSQbkIPaFEkB2r1p7p6eGZtghmgo4KxJHs/uJSIn5BRCXCdtujVxY61CgHqEUCrmWXdJh1NC
yrxNdBAxY6Bqe/EPhvedMTXYeDRudaP+6FTuD/pUCNNbOmXouHdmJPdAH6tL1uG0JfUSoxayLJFz
J9c1JNXA0ZpbkIjLyFn7dNZ25FkMdBgeSsW4P1EHR5ouiJHCm6WJzGOIDBl8UUZmJkHuwL1g3Vkf
Au0g2pq2BA2GzKelg/BPrWaYum7b1KwRalXWZwtTwVlXg5+YptBJGCFrtch8iaxs2NFKQgHK05S+
ns1gwhiSIt9WmAdNiIBkflQG7YqJX9916NFzpfipYaP2YbsBWg7RgVInR+gLhw+T6rH0PitajT4V
Cn5lmY7OluXSsVWqX0GQO6xJPEl3y/Ouk1X8brX+MlLYf1CtR8SJuGnVEtG4yYMh+5TSenLrMdlb
rctXYzTGE4Nasy4CLdtHpKk8DNZtoWffY6t6mFED+TzQFegAyHgAxFBvVwn2G4WJe5c9u+nrmxxi
B8kId0ETklDVKQJdeOSgXqqxXzsOnG0ZshzKol2tj7e2zIzLsmmazrgoTVWtW83Lt1iH/n3DptVG
T2A+cTQrP3CY5S4n//3Z5ZVRU0hNDIK3/r8fjWBAIFwvSkyWlgHWBsn4Px+6fJbT6dfaBsi6/PB/
/JXc/foxdu2NqMPfcVH0WyYM25Cw2i+gEulKR6DxIT2ItwI83WzsdNeD3ptPGBzjrRaZ+V3vdOm3
k0p9JQQkCF5zlmWJVyTxw0lVVwQA4ecZnfc+dlzGu5yazqiugoJeHz6JK3ogJh9a1NwibgNpqtGx
NnOs0VmW/8gLCNsWGsSTXicUsMBXiszXrGh6HtWM6ozsrWNdqSdccN6t6lX9hSatilC2UY7LbmV7
3gYHZLRbdmtbIc2uwdWGdmDYq7PgM8Q8erab/Df9+f6FKrz+ZOW7MnoaUzd7gaCRvVR2+scVSnde
DglDlVucrpnvWOGjJhYit0VOia/7A6P50JLYuM7qMFtV8hcxPbTUqtlXEBckXste3SitvIu6d474
h9cGTJOHAgAiI0NoC6wxW9m1yO/JhYyYYuN68bDTldR9RCEomLpQ5hBfLFIRgFtwKd9hjw0hTapu
V3ZMzrpm14e0+2v9s9eaknU6t00vzWtWST9zCK5Rwb+swrzawYoF23Nwhf3lYhdc2U745gTMKYmM
Rs4Y0J5GK1lX+Y5bz/qBGXkdNe7e0KP2loWyf52BRK1DExN9f7TLnGk/tSlhm2Wvb+oK80DTM/UP
mPS+1556N5U5kUJHhl5eCjN/olN0y9tmN0w16+Zun7T1JsGhVKbTUWrRuy2CT01jBqSVyqEswYOK
/gr+gWQYNMxjKlYN3hCg3D6u3nvSQPe11AchPa+1V96b8GmieCqIyVpPGcGNTgwosxQ3N8weun5s
uZ0Bnv8B03fg6/tumSDnjdGsSo+xRNisDMW+oAKU9Qbmhju2XV+tlGPWQJKanrRigvhSHZxgg2cY
iP6A+2ykOZ4GKKWi7oFyhPkApXrJlzjpZ+UJxSuKPbwnaT7ZK9FnZ2NkaaBe4hyKUulW+0S3v2oA
tgTzPZd9BQ7awXThdvauTgofrsgVQNy9piLpZdNnKOHF/Mz7itWC9cMynuyh2Nuxjsi9tLnlNBZW
2toc0BE5koQTu1nlnfdTnS7I1Q91pr8iNX5vYwAGmFv8Mkc812Y/Qsu8a91wpL39ZjJgzosTRD7n
OJ77drVPvue2xlbrKuIOe9QWMLi9p16uwrY4V4rzsB3v7ujKgVrKnKBHfdKCYe0dumosqSMPdOFs
ecPn4Q7VoyArzuuH59ikRKGOePMCpvI1dnbl3jP0m+qOujTeSGfCuZAd+7h67ZlzBU2wPQFN+038
zpGb/AivbUu83k1N6FJFhMDifKJRHecfJRNnxFXPXVYz5epY6bsaj5pePbgppQChWJ+1SWvBJFsR
rRio+ZrHC+3KWfocUS5zavXNKWgZy7kYOP++qAKJVcZttSpV8xeGZ2AJX0VeoHspEL3ZjD40lrdK
wQJhkCjymeb2kjCMLBZfo+odci3eWswAQRBtSEMh9HmwUWsxs0kYE1NbHCustjnr9jAD0OUxHfb0
e0+6owWkgUgjKMcp7pMwOLqf/WAfaAIo9vQ0efm3MIc3IGsHVHDrlGybYTQvGBa3FS3wsKX1ZU3z
l7nxrHaHfNePR5vOhEnfp9kAQ9vnIw7mXiWXZ3ioDtX1PqJkYmDjbl94iJC4HZAF80mHdloLlVVr
rGsQR6a92yXfQW1sUxOil+Bdp7IQrFB4xfLEcD5tysjeNm124zaH08nAldFOi+FwFsklU+OHw+Xi
2ERut+6tCb2PbiBnLmb5WpT3fauuLKM5DEZ3bmvzoGnKvtSTs+NeWD0drF6WaydFCzTKr8LOjZOm
/6qUTwul4L7SGBubTtvougL55KfUte/aTVk74a2cMh+F6JNlCUIkR0yXXXfy7OwH3QpElkaIcD+6
DLb6wjzbB0G5AzCesEJG8R8rw4+pxdulozWiaPyB8AhuX1d8I0c/VDY3bd2gvXTojRsIosmgn4WG
mEBXjvXm6Cg1wqjgKpheWrf8Rhmm4VEhC4CvXv4YrfHYYAkrvfJk/cRG5IdVf9V4MOH8yrMIJwX3
5aBIlEfnshhoKSgbU5aEm6T9x1hPaELLnQEjCB/N3apAgLPSQ3KS7CDIAVpEP5BPxzD083662oEZ
YyVL+SKiYyGts1rjRnBCHhJgD2JAhN3wYnn8GdKt7N2f0RS9G2FynTwqr8OfgpkSmP21bN6RVbSn
Igx/60Hgp0NKeoAWEis1XC345JBHisFGG8H1JiltdDWgKKQ0JstXV9Ew8ufb6Vp1qMJtVBLIg88F
CMQeoBSuQImFOnRPWtd/sWRBaKJJuGFBuZFRcjdL5dgbZJC75X5+2qhp8KEpcuPmWGMc9W00cRw5
VO7sjCwHni07aMLXUE+xwSnNRydIZ3BekGs91EHz/Nq4pZ31bUiuvA5YAozqVRWl+D6aH2UWPBKb
KQQijq0hwKZ7iP4nHR2TmYtPQDDXCkUcvv5sq+ORVnjaAc1dUTg4FKR4T8aXGVi/7L7BTimcp5KC
izagvIMN9aFnwwgnDppiISlcmdZ9MPsfiAGoFlI6i3TxNJrah1WcWQS7KyzdIe6TfG9MXE0dRZGY
ZrdTplfTtu4II7Zl0Z8QrmFflyBUqPTqJYVBWC/fyQ62wq5hZsu8qvpU3PTjAfiLOFpFY9mF/NDp
VHMjTB5crpt9pfg7qZVdsae+NUXxZwriu0usxYpFBjMBw341G2zORautamE2KweeQxFfY5WuYcc6
sSm9bTMM2h4+z2b0EmdnZe6OZUqw8aR+1clqHAIrpdaY/i4i8ao6oP2NiEoNEyqcNFc1NmKcFNPO
ttUvtQrhC+tb1IbrGLuMxWQ8pFsRpCtb0Tch80/5w4KQZaFQNHoKKSnSaAgLY1dvNS3zu75bY0gw
CM4BCugro7oVQ7QTsfDbhGYrxqjUCbdJnPpIh83MT/nYhA+aQCcbTbSJRLZt9dRPm+SQWsEmNymJ
j2sRoebXaIYTNSxou6eWQ8cD0LLIUYFLpCzFjmp1OoHhMXnAimqD+m8b9doGC+/OMIVfZ3LfOsZW
dDnfFJGB+g6tq6+VwS5yvgvWTjEaaBtZ9FD2B71Qz9KY/Ch+5e8+p0Deafj4qjKChw0fjIzHEcbl
CKo17O1doBk7KCyMmLov+tEfXMS2seNXSekTGb2tiC/WeZwJd2OU4zYthwOJSfsM525HGSNPtEfL
364Zph+hD8DJ9j9Unddy20rXbZ8IVUiNcMucRQVLtm9QlqyNRs7x6c9A8//KdW6wSWpbYgAbq9ea
c8xNurjXa+3QCOQ7DVGM5J1x+QjQptMUPoZJz5if5k5LZiFX8MJyt0PChneMDswStnphIxiNtmF5
65mCBEN8bHVo+rNxDJZGA96BEPcG27xdSr4ecgP0FjoacD5Axo0hv4GYX4Mw5dwZdpEZHUuAOoNT
IhHr94bbbux42mmRs85hicic5ClO8IlGVE3XwK2eiEzejxWRb66+xd60m9BeCPbKYHM3TePSFAbr
XzrbsR4P4DN2tYmgovD2hWkTxextgWiWYl6yHLc2IdExLRY3vkVZs50BpRSmg8rYPWgdGOfY5L8Y
k0l6yZFI0Z7G0DxvbZ0NWEpcWBhRq0fbvhnQe+ivHkTW5eeFq21etAgcZ77GmnNMNQzP6bQptfSa
BO6RDRyQZDDXYn4Lu81i5Tass95ah8WEu6im+s3yfFwZHxgqHmzkfrKz90lZHG2gJkmLMH8Wh5Bc
djbop95NCSKMQD6tc8s8tETKFH3BjqE5h3Z2SXr7XJTRIcS5QmLbV8HeyuDklfq074TYO+m4oWZc
Uq0n0sIab5to+iYK5a2hVwvd4ajF+sEjw6bSjlnvbnTxlSTTJimrndDEKSHRcYy8I9/fzaAfGq0+
LZmCCe+ON1LWeavE+jsumpa02+VUncXgbBKMugCJP5qiueBuDqvfIzlMOZ+bpRvbbNa2SNBxTGlE
Two+U7/eL4YNeuSzgBAJwlPDVYv4QR1wUR60ImXQ1aObXZKYYzCDx5JdF7nJMtwz4/rN3MOGN1Hq
W0gx7tWxC0IKmKFeWyR5HlInkFgBYuLYvdZiehma/hdDIxw2CztRhaqpQ22InYJwtNosLylOkSZL
yp/DcKg7uvwpan+VKdQyqTnPAp1HV6YusVtkhUkcVfgDclqrRqWx152Ak2NRW0VBbZxqiyiEMT+b
2R90e5jKCjKT+ilITiKdPzEXTr9p1mtPnvSLjaEDQSCfHb8JPYBjJjU2Ou3wWQDFiMMRtLx/ky6b
3ng5TCavCq8J1lefFDxS2CrWe1+/6AAGLnYfflRDaf0QtLURKnsbwwxjMic7/aJiH1RmkLprI2Vc
CsWvttEIgSDw+mdqTG/CnmvGVqme75z2yiiU4E/1LuRlzUcwkppEwfg3Y8BxCUcn4RzyI3RPLGsY
GrKLHUn9RE6Xz+WioyOTyT3F5rgDUzltFJaGAAd5YIHaWhVBIXlOTgdIBwrwIsrXrD6kzBnQC1SS
jwunhNb+ksCMYIlLDhkjy4tV2G0a/OvGTTcPqk8j9QStapDs2YI/lRr7G9wI3R4zos1SwRA/oGX/
+F2pSZBP5ldrtvgYD9oxoHbggOMYHXbPMJ6lOgVkA16WjEuNKMX/HfKhm7AUp2PykQ5s4os2U+bs
5DXMYMhM3aEN4WnbVp8uF7uGYTWwr40WdN461STFyhJ1O7TQm3Odq/7jCU09pbhsT4ExfcusFLcY
42XvYW1aejby2NoAl4OZqKYlxlHdUoe2arHgOM0IDwKg22roiUjX0/po+nX39Hhjxtr7Fu4PryP3
drK1mEqGg/3Mrr6/mml4gEYSnNVhnKrgnLvRnzEib6k1FvpRtPzUvOk0827CQXyiDq3NMsHs5aTu
VYuAqcydm43n9KCCcxQ5pkTXCXM7/NOmZmVtnh/kCzkZvyrfLbheR/JqzLrGMCyx2Tvxl2r1R/89
pcd9r9MTOKFjuFM/Uc+JoJdnsG4R/QzGPPd+ouoIy8aD/tpONwy1373n1odpsJZJqY5aHgQgCklf
17YOcsSbwodVVfpSj7I/qntOaH/Jqhpw9LUjhkGr2tQLE6u37R81b84hiib/0jvV38yc8r26pw7C
IAZ8o25iKa82elEDQp6wBsSl9QEZkxj60dx7IuyfbfN5qEfz5gtGrcCI+gsqfTYUZlnhtAzJIqON
rx7nuR/1AKvgSNvamOLpSfY1ElT07er9Ve805ya7WBMhIu4GbLyOWe+mgOxu/O42CqLlMNghM4o2
Fii9kMHgGg7ajaxMi5xgXAvqUA1YFUzUpZssJrjVMCzWgKCiF57NbbxxALzAvKoF5UwTvRRJ+Jbk
8k1r5Y4oIfPQ0wvfI7/Ff1kuTJ9l8akTxFduTx9O1zW+qNpI6hW/G4VOfwz8nsGPPx5oMUQ/6ow1
2Eb79IgJSsRcY92hPdTx5tyZisY7G/IXkRG8+ChAS+/Fn9HySc9GRAY1a+wNw/a+LIzsJZ8RDZR9
qOFuIHfZCsg89DqiyZZerjnG9pXpjXW19fHv4sCnbza8yRYjqkOpfugGOAK16dJYLtVZ+cNJA3PH
gIgWPjy7qbGGfal1QUsiLwsGPirvVMj3QNoewvf4BdLnqTPm6RTBP+Vim2fo52P/FPTJU8SGnYgE
DL/WchiqkG12XJnzSpA4uSH9FsvpUtn4eg6roMD1Pc78ESuR2NSjyHjktA6ZzbQfMVFjybO5gG28
fI0sR457w+/YvLnlGkmde34QshwzJQa47thz1Dl9NX0I3prOaTHxTiNi4gj22xJh1U29c2ij7MNH
oKwvPDzLZAzb23H6bknvRoepduboik26uuac5NcG29U5aZGmNIVeXOm5WBubhuoq88tLJcHlEQqm
7xcd3aXsdknUmrRWkJy6kq+qbdUtPSJzlFv8Bj72ijTjI0f+d3IqzVv2+NVXs+ks9A+uYgB5CYJ/
r7b/qybwKaTYxk9xG4Keqmf3Ke1GXnrG27bXczs/l03p/+i8BflPVrnLFim0yOozXUs/tAggN4MP
LMoXAJHrPrXQmjreXjeMdp2PeFXjligbvBt33q6Y3hvKYC25RxAO57B58u3mOdRFd0KyBWc5sdHL
LXdzLtFXkxaZSwWkl/dpGN3j8oxBWsuplojR4B+YlU1f0opfudygtmtarWDm1Lh7b1OYhXvsEiRt
0XLFtzSLhje1GYpoD6972oanBCrPAOriDM1yY7E9WjpbnCWp98dzi++p8Zu9+jy6NC0OPbwsWpux
PIJY7A5xw0dgIm9pApTJ6lOURs0QZmlOTfGnMbTU8cuvC2NgiFYp+ytnY7uq7aI8mTpuDwQP6eXx
YRFik58gApPjFQy7cUhOYeIFR6ESawmK77cTUIiVMy6z67lC7ozJ96xuNX7LWJCBo2n2w0pvNE1f
1UlWnYrWOqlyRR3KZUwXZtGH3S1nth/BDu/b1wKJGc79nAZo5TnPURZYK5F17SFH+BUwl4Hxl09H
V2eKqMoVO/VxYzLSSCkG14rpafSGzUh12rupG6MtIyjSqJwEwySQytJ1vmNciljawGkJJohLjTA4
gXeyhxBM2PQSlMbHNNbxk16Stu5N5PWFli/o4U5kmof9QQGvvMI1fuv0QW8kFFVEw7pyB1P6MtZV
cuo6E3WVSzIpll4UjJ4J+0cG0UtrU1cyo0C/jbtuTg6EPyJ+ze7qoKKVF8nCco76ZvSVGgZaAqvv
9lg/p1uVknepFuHHgqoTKbE2UvQiaj0dgfVp5oCsbqinx/k8CD/bA7jG820OZEssdQpwwm+txTGl
Nbp19ZcDAsT84vZafx8IT92rpeHBYSsdhGWoTaz7lEW8nAJuSGUW9l09lmWTeUwAw5dedVfYA4C8
PSyjZRnUStFfDeegN3VyM2pBfleEZYnIN+fFt10gBZHIT3U8Oi9BgDiANe5OZgqNJq9KD0aambcQ
6xR+Wt/6CKdOMt3+WfHleO0BSWR+Uu/SFKm/YN6z7WLgHAld1s2MjG9vTMmv0S66owruSphLH0gG
mfxPNGHhq54P0bMTF8gPybaDNBauugw49CrUpHkFFOicpwGNyUJpcAdalIgHSAOINf+qHvOBDF7H
OLUOhRRvqnyTwH7ZjFNYAyo4xCwjZEpON/Wx1VGKFt2hLci2vqhPWdIEN8ey3Bt2vYWVKj3zZ+bp
1kGVMCGIHj2ISV2lRfWkU1bu7LhGnG33g9wKKOVYwBlQ9Dmt8v97sKbDY5INkgAAUSuXWB6pNcEl
CGPHs2FpzQsZIoQvSaRZjASRrqQFmUCq8l5Sb8bAM86u86aWIHXoIsdfjxUDsGgiY2wNMeHYOqZ7
qjVDPiVNTTPOpZHiZjXSETybb7X4wtHTbvt5UWcsQb0Q/fRrnyRrEVFjQ4xNVtYM1Fssxqij+jPq
J0CwM+SMp87ElrWqoONxoa2CkxExehtLQoF9TX/VwZKfzSi2725rfMuIEcJhsJe8S7YYdzTEOPTH
q+KzUdqAY/SCZi9a84UsvGBvTwjqVcQxnKbuyFbD8TZDFuvMDwv7SF/oWRUfkcBK1Yt+3spKnEJ8
cb+TQgOK7g75c0bDYzdPxGjqcyCo7SymEsvy1Q5DvQvRBuH5qzpkS/B55gkhj+eH8PaTtNpkFEC0
nqr0vRtxDldl4d5NgdbMHP2c62TnADuBx+IFG5i0EmaL+IwmWdxaRgtHbKJPCIGjm1oe7FJ+qQ9P
1rR+W2mHOwpRn7TYn3VSMPh0KIbbtD0zlX8HZsMOIqzuwtTsu0my0QxIZWGZTrTkRapix5cnnJup
ca4AhoAIpA/nDDldrv5dUfbc2DhP5pDi4Yrqc64Hb9bybgP3XZM7dXOi0Lg7c/kZstu8OLqf7iyJ
cpeTA2LOcl1Th6Il9bJt4ugRkptE1jNhTd3eVhvHqt+ZhXF3Y5y0j89nrBFIZ079TGyJvhOGhPW6
xDrICCCe2aIdzV3ibnuuIlTl6XvR4Rgaqnkmn7p/r50gfgOnzP+uk2wyYCPISf7DTaI9h/JLLk+V
VPfsJOPyjANCv9lzqm0MaQRXVJZgIcmMIHxDvI5ugbPKCK9F38SMO4T3HibDMwqW+UXGYpOFRKuw
aHSF/qo2weSSe3R5Mn0tSjSKqI2m345upDTmovwMPH5NdEKyce0hfQ9tUsGLd6pb45eFgQqTCpMy
rT74TiLo5Xv1ZXTqH7rlF7cZ8OIBR9iHVWUfVuRvOqrPDw0B5iqOZ+jXITP1Bg3AozngVQZXT6t5
jpa1TS1wuDFINaCbsCYw1LiGuW8exmGk6a2Z6SajFAbpme1I3zw0Bt8CN2nlBg35iUueGDCK9L9n
dAgH0yAZB7wrSr+gwHjEvbyr5cnCepvCILh5cUurTLj30W9dLnEBFv4i0D8zaeP+GLJL07b2a/vW
pyMhqFmV390yXictpBrzdezCAvRfVVx70jMf/7DJXLiuy7KYORKgg8lHUclZvwWVi4DQ69HoQX7Y
hKb2S9N7qCXhT6kbfOAGvpwMHA9BjVFwdMrAOErPyXm1MoDrxcHImcrlUxqWoAVcVPtB8prlQryg
nnFemiID6zSCjciX6xeK1lPgEUEPY+erqKLoh+cn3r2M7QOi6OhHbAxLVUeJxkWQ2Z4U7+A5l2G5
+KXu5V5pQQP1GiIP+KEwSMGqSnptvp3jfkF0FFY4mP6ttDpGeIzKxJjM5Ln79fzZgfZKre9Udi9F
h+poLL/shX9N3QFDh2HKpZ+h17B1xRqGmftQToCN6dPRx6dqlhM2MhUoPDMO8qGoV8SzIi3s4g3D
4m4XCqm9+HxbVb3ThvVvf/KtlwYwxtZnxrZVd1Mzb+CeMuUD6OTvIz/7IMXvXmXVdOV7Id7G2f+M
p6S+dkkptxPk6b1Te3x4OCnOE2rhg92SgRL0oXUS/fSGpCRjas3OCO/rghGKGICH6aWJxmbrhDl2
mbkv9nX/ox7T8gK+4AxPpt4nSztoEl8sCVx7UhxPWailt2gJfBq1/laTRSOIYDhw9WboJ2i+i0i+
BbHInpPU+imGMkDJ64ZHXXOnD08yd/KYOgfmVK/F0o4M7Na80CMDt6r1Bzu2zNUcTKjhxMQ/IjvP
JEnFOKDTl/th6FMytJtvnrD3jIEy21cyKbaRQPKqFvDQNfVPJrQuXGoHOjRdYaTAOuju1MyqI4sz
TcYpSy4zNqG9FbeolZtyyUkwi51J/+2QmVpBf7ppUIugmgUIHJ1YDCtAEVl0ohQaaRk8xSLO2J1h
S+1Q7Dh1ZH2gN8aNuhSKvReB0G/QATN2+S7K/pA2bX+fkwygccc8hW2Vu661tDqaQ8xkJ7VunZRn
a6bGVueF4YAlVgnWQG639SzIPKWdjdBZvoTyO3Zic1/oQb43efPw74GngVAdrTNT/NcUU3Eu57w+
zEtgqplP73Zrpc85mJidAZ0H/I59HkPiPHIawHZocnkIwEl2QYa6xbKfrdJN0ENBt4ss+w+FRX0h
eq25qFuaExPNW+vm2pWcNnGKsdFfbOWIbvFD60/829lg1ycD0LeynOeb3V5s7QPK3tabS/OqCmHH
7bHg0aE1l02btWxHvTGJIQHTD9LdfP7RmJRnj6XDFrypIfQ5Zifhh0cXgVAmk1lapn+rhqXTVIcO
fy/95Ip5Y0u6zECF0w4IXQKHj6QR2n4Y4ULUwxxvyggQ0BhrxLSmVuOdsPB0qV99AG21TvC57lYL
3FyBv4cFEp4ZZo2qffQI+cDl6SEhug2A1Le9ngXrXDSgaYpu2Bqt7NYD+5pmN5jkfaldhVW4xW7u
RIyScojPWpfHbLeZLNIZRSnMsjsmpB3zHfnuJv9LkeCtBshYplNIzi5Z7MF74dlw8XU33tfY0CJQ
31vdN0jjnkZ5RmjyfweSTiKmKuFnnpO/akJ7u+f4VfAi9AnsSOqDKKOHnTMw2ogKla2qjdnE0G8o
QeHDoj8kAy5G32hgosU9V7g2fYmkAzoYxL663o5Z/Repfk9ImIFGurGDfRdCeBd1h7a6hl0QE1+8
zgIKus2gFZKFtfDWZm7VTyloEAYZtzTx/AsCVK5zZhnHzdYrUC4Q4NFQwbBg103RH8JuvLSauDBC
oOy2+pewct9qROPw8bxLrwIi2R4L5JzOwa6+EtsFkukXeEJZNQ3k8CT9jRl7Wd0RcAh6cwTp8SyH
kTld3T9T+32onoGD7/ZgD/2rhxho4NO9W6U3vCSmtp/J/niniF8SuAb2rH4HgnQ5YJQlb9VwsNx6
1t5OY+NN0J062Uv5VufFwbH9YlvNmDcMM3ol9qc6VktsNzal9vEd4OxhbdctZ61+o5XYRNlM5vej
XWCOxc806qmjx3wE7DuTUsWyCa7WGd7zSt5LBrsns0hgQVLmbYNYZ5JRRngL5+Kcuumf3l0Al1W2
TDK74BiJBmiWWb/EbRvdwxrz07IFLVOafi0dhpU21LBpPezAlaYxRXXYiAdaGJ3oNxjPRqvzWFlf
fQcbM6y5tSr0+sJrjw6U/3qsxSveXhSbkbUau3wJdms+/Zz8gBr7RdPrwzoGXMEAtRyujeXRHnJt
cYDWybiBVFtmI8FvIJafksrHMBiR+GHxwWbzO+VSu5rm2TpN0Wjdwti6223UnBIj9raVzc4Axhvi
3KXcnavuQqvY+lEFmnOL02cUx90qa1Ptns70a2oNIa5RYuXJS5KLzG7Ubk4SbjxH/GhVfiOJva9G
ZiYb6fbRz8Rlkw0w0Dt5LU7fCQSodMti/WgmyQwtuPBoVpm1RuhP4UNsTuPw6PvMs2XfLS4OXBnz
YHwxXM3eDE0rrl0ovH1Y5cORmPhtm8wp/BmZ34HiIBWJcE23Bq5pm+tqgGrPM4rfZp5FL4+/iRBv
qxc+HFT4vmcJa+KJ+jv5saASzSK/qkrZSFJwkSOhjH26iUbEC5qOlVPtboq8breapXtMb+hlupGG
Go9t2UbdbTr7KemSv04GqNNzNefazk37jJTyP/9YbbS+Laiw0/bdVORvCEXYG+wPwNKgEJYboKAJ
nJgvbWJpV6Ow/Bl5BGOhVjqQ59gxhp/uMlZQX4cwq1L4C0tjzipybBaJ7/7IM/03dljnL/oXKFHC
e3OnRuyQTU7EKNHKVocaDDZMSXdYPZI9OzC4H3NO4OQMsuIlS8djF1KdiWD4qc5OQyZMmXJv3Ks1
O2mbmtJ2Kh934Y7SpyzBYxcjL6jEsMO782bFwdbuMKkn3vDB74xPMf2SXcB6eZJR/IdsinZN2IWx
k8venOhW/4nCv10JXxR7eJtzc7PtiD016Qh+Lq81e9KnyorooDnj37g0xRlpqHxN/HIgTgeGraa9
RJ2sv2CHvWj9UH9N3BjiqF43EYCTvAyhfIT4zDWn3fnOTNdinFeWaK0fDG7Ryzk6j2ntCLhp2Bgd
+zIkWapdIVp2fjO++7U3zMbZsOlPqFu8haS2RPlnxSpABwRFyL+Z8ZDkJRYsCEB6JcbNJDIs/zW5
GDJUaD95n4RWMGoBKV8nKLHyBIfs0oJT3bd4RJWzaux5xPaS9ZjJiUsh1tM5aGBez1Or52DuBc3n
ic55odmvxN9m2xo7KiJXraLhNbyoXNNSVKRRIio/xFOJxZJMu2CVuNbZDsbsMGEXgKTObNZh+66+
mmVZ54tWxcdHJ/oLzCh4ZFyCh0sJGdxwnHNjmVjXdIOk3f+dXWpQMjcUcaUXgYosAhYnO+U0hzW+
xgcWbaKy7NpVFI/fg8PKo3bP1Ireir1Vte8SI9/pWHw20n8FqGV9RW8IlsRfD7NURIqBMGNn7yXC
fnXge5zNsoUbveyIoRAXO1TkPh43zNzYNZCqqhkcOKajEZffWD/rN1031sySvGd1j8vNDLQBOJ66
Oze09QBY6VtEcD3wbZo/wIiaZ6wj4iAc2tKP+G7Iqw5EmM4CSOUQFvK/a5u6xYwdO4BaEEcd8tfS
mVI7JyrK9tIN5eMh9XiCiGrddj15DI7mnv8dnKREId9UH5TVkhfMPfXDTv8j5l+qcNHzEDy6r8U4
hezgpHao+KOjc40SVG1VQeLhkaVO35hQmC95QIZa0if5a1n0NOM5EewjYX/9Wo28/h2ipNmkEvC/
0KnXoPCuOt2MfpYVyINGx5ROZKb9NDamwL8QfeH1Mw7U2qCiLGsftF4f7DQMhuxMls8aaLOE7SHN
rXT0pwSc44c+eM0RgOIGufaEbtqDdtWO9T2WY/vUR/d/j6iH5wGrVDFyYaSz32+siDlabbDlYCKC
qNkS9sEZOn1nl7598NFmbRLRgohwEQRY+Hg2cH6gPBYxRLluMLIn45lZasNzodyul1u1W2VPzmuS
2+41RxI4ANXY5BiPUbygPKZJZl+lBtwmdpz5d+FQH4eiCU6WRjqXujQohQR5MwmXhDSr6N+4bXUw
2Hkf/Mitn3FI57sxC+MNpxoiljhs93Pq0RfpQuoGGYBVWk7rupD2xpGOtaNLKF4bm3OmssNP/4f6
qthEkRg7VvIQnXovb1qeFc+eKNeFgIiurpitx4S3cMHLETOCL3OIr9rgt8+GVlTv6QLwoA82NnQC
bGGJ11LQzQPSA+TL0QWD+GIsGR/23sVMMg8YI5k8/+5GJfRY4gKMNewlQnXUV7wlq+aouvkVr/oE
Q+oGyqy+NPFYXhD5z0O8J+yTZ0U8DM2TgQ9dytSgn9o1T2rj5vpj/8ctdEr51r+NVoczfFlsumXx
6RzUsH1TMj4LHJCrlYNXVRQuI0wRv+DhgiBKdKq651QBOM/wrJaqRv2K5ZDSAsTLBmdS/YCsWSAI
TB+/R4vlid5Cu2mLPObXArPd5JgiWbV7IgW8AMO7yLGPee27Z3ZLpj22rbqwXmAC0wiKZ/TgdZBs
xwZIrDN3l0TQ9EldpnMzXStKCwaWRs82v2m6+FYwu8TdiTcYNhBlF6AJ+WQGGVs+2UDBRvf5rw2e
RvOvov1V2byDKvNUn8rfqJTGcxqL9hp0AW24BCkZzQGytWp9CY1v30NJKynsb/FYZG+6qSOEiCCV
s9uD+y+MpyjS45cKpYifTc9dPKUHwp8Yf0cmqja2XdfCbeKTETrV1g8b88k2+w85xDhesr68dlny
6rjWjAbwJV4GOfQRq6f8CXG0z0umB4DC+/zQTC1lUgH3+jKT+Woi5hItmU8kyfLeCqv64+J4r6Xp
0J0lz3yMkcdbZoPTvCx+LO3Ewg3HN8aD/XpqjE8UIuhF1EI1IhEaEa17QN0q0mGq7pX6ClbjbB/j
PvgmzjB67DADwnSA2KHKD7m4KMVXSJ7yQtixr3PbA35LGCdok4eJjGlo7iBf8No42ttzFfJU7Nf/
K7iYm2XNguhY/jcut+0ur5meg+Acr48FPzfc5HmM5/JoEpm4CtIiPdoLw0D1rEtM1sQHJtFaPWYu
L3maGXsOhvB2qoOvZRjKpDZRQ1cGDX2W2Lp19H1cd48wOrXxpNbPsE2VBKfqiOMG9P4vRkhTAhwL
xA4XtHtlZp9poUHI72h2BehEVUDxPBOyXGVRu7WXXdPcSPOsbqVpNzOtIi6zYrpy6WlbRFZ7aIlN
J01ARMahRxqdp+VTsMxnVI+F/9NjCh8TSgUNNGBWbia3rChf1XlnAmZfheHQrdIl+ouN5YFvwsAO
i3uB7Ij2KIGgKhFIGHjFPonmd92ti5tuNbh7irJETJ6k4MgSBhoGY4sYDOwqUHoWFzumulVa+IUD
y9+THOLgLi3tg5frVI29uBWVO7+gSdiW5nSFbByt4aSUHzX+/l1gZ4jlgwxwgptPBPIh11CHyDEM
6Haztfn3mMSJ7NrTRk0pkqPussTqMzx5I9DjMxzjbNPMGh2OoI4JYiO3Uf1A3fUDmiTURErB50Mu
Zh3Aw9GLE45O2EPLwWOU9Lil7jpW9guEgr//93ggnWQdz1q6n1pM7DiWyU93AD60XIZsgFJnuM/s
AkgnuJKBWq4nkfwmgLK9qW/Wck8QmHd2LZLUFxnUtCixnNJnxdcA2GqjTODCIwDDDhUeoEG+tZPI
5SaQCJZn3ClRjy7fYVB2YUxDcPAStNQQMbM2QBHihVnWwN4cfvCVKg8hQ1Skl/zF/YDNfqeEh6Sl
mpCNXaPaVrldP4/GqQkie61+VZAwfQ6bBAGiGz65IxEjfJ7RlHbvmALKs5d7B7X7cL1XO+5L4vfI
220D6yzcNLw7bScvSJ7tVVnaPTShIMa/RmBZaSE8aOoORk2S/O1jEMoAbgQMWBjPyxgkCrGoAO8Y
jh1t9XNp4H+VsM1Xk6iGA7TMnA4kh7zwjVNPOz3zxhe1jACieYnRPEfwOq9eFTD5C60EckNUhDtX
13MCSr2ICCETNWvJ7qWlq9a+RYkfkUdL0RpOYBRi31irPHTNxwdTcl5MKFKvpdXvQ1l6YJyvoVn7
byoXyk70/7olabwlKeUY1D1ibTtvD7FjJ3thRt5L6w52cp1tStlxLMuraWslmAvD/T2W4QfU5yd1
Emut/4RkKFmNwzWQyfTTy3PzGM+YQIfQ1X/xrN7R7/ytIw+H+/8nCXycJbEz4L+wiVaTNJK7aPo5
Rem3+iidqqCvmtrNQY8C50kTegrzr/JOoL/FmsbBdGYGgxtxA4KieM6LeuEQGXgph44oNOoaIjuq
T2Kz8z/98EZ30PjEJM/mOXESekTxfBOZBELLduxGtkpwUN8t3cI64DUkYam7YqncIYs9T4EJRIZE
lJVtDPJpzEjgXPWkyJxTLtmVVrt7CUt8BSGLK2Za/l1uNCAm7qwm0crtkurQkJO7JltoiQ8meq+I
omOjh9q39+XZMXqXQfteHhMob1aOLaJXtMyHhGvEsw1Ic8mMXWINSGkIar6A6qPsLGIaYtv+jwov
B9fyHYIJWuX3QNIbX6fRSEkC2mBTOPJrdDPxK8hzrnEgAiBn9PtHfFgjsqfKMXAvt7zTXtkxP/KS
XVQl8GAsHFWGfJ7ngTMTnDGGKG24msEiQQoHWIJMak7o+CKgHiMNm0yipNcKcYoHtzuVfoV7CbCM
b/IkKxETVFtV74HZIlLAS8osJLk2fO+eRBkEjMWtb9aF7hAVLhavZQyYmoaLJVzydbLjIzsp74aZ
Tt8ILclfelyM3aI3UBdX1dcoIRhtDfBDfPxafZzt4Vkj86d77GYgOlVprP8OTEt7ajTrSTMSf2t6
NTM5dmZpMfV/ymzKTfohbf5nyMSS+aOL4oX1wXxU4S7QiIvhCDLkgr9hGb+HOFNO0qJHSAnWPiND
zJcv//yHjKR8ldmM3qIo+E9iYn4NxmVG4XBJVjIe9hVKID3jg7vq2ogFryH7bELtR8vb+ig8f9oO
Dqw6lXBMvYwHhKuPLYo1yRLOW0DX+/7YLtl9PN095swhEqjJXsEndfZzyGjWk5a1JROMRagIEBwV
MBZb8toRojJC0gzTJ2x+HftsrSrWsNXg9dNH34blHtIq3vh2NNfqMkSiasws/38HdZFykZHpsrlq
FS1arZPDztBgh61ML/TPjyUcxlD0EAbDE8Y3N4HRT6rwOo0RWXEhyTKqXQFADNG4hZVkaV6oqRli
0N9+Uor9Q2XsZMXR14AAGxIsCxPAZO9EkUSzYP/tp649ZSScrnzAeCXjGPJG7EjsSNpmGw/O8w53
CKspg7Lb43QGYRDt5wRlUx574r0e0Nq5upwOatOTseqvig6bdk6KRkEa7TsOjGQtIxKPE42cHCS4
JASRi2UsFUfVAnNzUHsvmbfsSKE4bfIqNtax13RHtg3Oyvd0iNm5j6UzfH5sE3hK5OvR8b+jbwnv
8o9aWeM6KU80VBAgojC5D7MMNikkLWJ7ZveEfI2FT0Mp4PT40Wql6Koy4M4zua4r3adl7zqiecFH
6j0FJG5YaKZ6mzYfY9CZdNuSGYEHYASGUmz9IAXhLtntwo9wSTbJhgU/5YKOQ+JFx0l9HBid7X1B
SMlDCt5X/VbTi3ZXz43+Ei8vl7l2VqNPZg6auBez2lQezlPsGWfRVsmFKOkjwNbgIAzrq51lhSVv
xNtNB6C/6JI92osnk3sZGTVhExJTLEk5Vll4l3jq0msQtTp78KT8HZGYkXo5WaRy+K1e5mLkfyJB
Z5e01bR+fLaMQ+xyRmYte1rBS3+3ndh7eyVpFUHk/fRb+/9xdR5LbivbEv0iRMCbKT2bZHu10QQh
tSR4DxTM179VBd2rF3fCICkdnW4SqNq1d+bK4iPVy5NnkxfVhIO+Wz+hVf1tBzn4MV/DqGgPyPw0
elGT0uWYZbtVwyRTTpTUs/95GfT85ASWfgcQCerHd1JsFaZV7tUML4/JT/JsulX/FNKaDMkla/Ic
ibG5TRwbyfMzG+AdvsZlwHeqJbHzYLrEOsuC382IIxPBjNWlDOt9AXRj5xi4rz35UKfDe9c02MMt
wq3xK5R3DGm2tBHxCeDjWEu0/9mQpxpQxX7o9fbgGflwFGXinNdPZN0lpo5aQn6O1ApPg9PmF7zo
N02bstdoTp6BXc/v41h/FUyDg1i8VHIk0YyhdOcSNmNjwVPyILDq3mO44F+GVENasJQMRXYYYSTN
P//H/cEUOzs2xLGV6dCu1eIiHVqj5SIcsh6VpFhHfgK/BxPOGOTDtl4cG63xszoAp0Fz8hzYGbAn
HjIw9w927wTbsvI4NcA6NcM0vZK/RyxyUlfE0QBs6GwsKqrsMywSawHeA4xS3hjNxJBc++1PM2sq
MKgDkzk76HbVki0UY4PH5aX5KCva87jkxVE4OLg8HwxxbiIzlgMo00Vg6lpUr2llabjegOiAJiYc
rLKfoST39/NAb6CjdiuJiEuzAqOwngHZlT6atVVfR/7e0QX1G6F919npyIyof2h1WDyHtu5cR8km
H5nn/u2dJS1DoKFeQKA0CRG4rF1bpdG2i9A7si5Z52nia1u80nnB1hHsitwaD1vNn8hwnpziKyUb
uwVd2ledfm/hKAcpF9Ex09qm36m+JOyCfciuxLAa0fdGNSbFcvNRB2Q3uoyoppoAnf6Yc3yXyk8G
cVs65ftSsP8aTf1cNZZ5a9z8k1ib+pM5GooeF/Vf16EfzXKKV8/vnzn+6t+D5YbWXcq2AN+qfdRN
h+6ZRS7Lx68qxLcblUP9Xkwdd7VRBqesNMLLunIhWPxIsuXR1Si9aHeAlTK1Sz/AlAZ+gDJtKo4T
haZ7Z41kh3BOVTYeITDjTLNZbEXGCn7oLCbsdqWbRKbiGWBw+8fThlvg9PMTiaOE+s3xt3icjTv0
7dmt1KTvw2hBbcoWeyNcm/PF9GmXE/7zoKINV6Bb3iwQzdGnOSCz3azbj1iitq68qTV3mo8L3RVM
07zMuuIKGBkXOnia64Rhfmszq2SwzDTSBbX5qIcQBIjs5t+UJ49B7qkfXrsQi+r5MG4agjKHJfli
RglA5L9vgWq6jPA1Ubm1Bfkg4Uj/qiEyldyt83r+iCEJpYIpcO5BWVYzhXRBg8CkrbRprdciQBDH
ALiDQFKC2cP4V2utf+3i5E/AAv+6hGSqteCIK9Tur1WW31EyRHfq7k9HSQ0RRAoYrffaoS2+W28Q
RD0o7Tl2gQG8W6rce1UNEZgUBLMlL2PMWmmQ7EKkXUf33NFh4E/JeFx6O3nUPD18WKfWk506J2WR
WKj5gBjaNkE8OnPJUo8Ortama3vAlz2C/2kUcAx5WvuVseX5Z2QID/Yyhk/qgb/vHRtCoMAMj9jT
1FxNcN1vlKWPeyfZFIBv7oLijxokd4LtucUe3giul7Hs74DAM12axnbfyOUzS4yXWK+yk5+mJdzR
bgZPOp9VuWHjSYCzixIzTInJKQPWgZJjdk4VBV5ubNctWbX01QNXWkN+NEWhKjccUs64KZm0rZ3t
SRsfRQS1C0uyM0ojgo5KHYf+tFe2u63g6Mf4ZfhJOPSbTuLzYmfimk9FR/7oeISsuFmlP27JTizw
6M81IZhQDN6Y0uF1krNDvGoWQLKKyY6c+ESL1286Hc8XLrCPMnbFbWyQ3WoVqcN2p1GCANYGODDN
E7LxJN7r8jtTD11GrUkvHTKOvN5DzUoegdPGdMKYWgGIYuwUWukmlydPQ2j1VQvPLFHeHUZQ7049
Uw+BMf19aQQaTHL5p+q9uiLQ16u7YFe2cY7lHYb13dqr8gRoX1svScmSNxYyMszdJZ5m4jndu7SO
L0tt4/cYmXemPYIda/aMY2f4KeRsFFbrDMgpcqT1ngFlJ9W/8B6uhwQtz5v7Mu+vam3LvR1iOJJT
TJJRy57yT4TQB5MM3fL6tE85VPSwZnYi1k7OAEjo3wN0Gg7oOtYUqxAN24uHP5GTyGT53+HxsxxE
RvIdgclw7vqcaN/QMXZwdabqWHpnx3wNTDH/ZHVMo5SdgI4cRy6DlLhAzw6V16c3j2SSHcXr/NMa
d243/YjYWk9KUfFvrLV4SEOSALl/2ANu1gPua7Ra4r0jUmNBt/bcUXa+tHFBwGwanNb60yVnCNO8
iG5KE2tV3UsVsadn0pNXAGBYDxgEHeE6kCLaIPK0fTPA3RjN4ak1R/xxOieaoEIRG9Is3CzCSo81
MHs1khU238iQkdq1VCmtWXrW+8U0o0tiY95Szyb5cqadeooD66Tex/sfEtfJ5k9GuWUcUUqNNEGg
v9SV2V1VCV8V9LDdstuttW1aLQ2hOhjj+S88PHjBfyzBsr1tFGetEPvaLzKknPTTVHuttBk4pAv2
Pr4danforGBI0Dinlft9vTvyADspOQnq5lK3WWpbZDjnCaMSPvITRTrNbTo52zIbrSsV8q1I3JYp
6UQnjhw/5+amHwYSDszbaIcjeLA+gOh/ZzATFGQeOuKczO1vzA3zQZlssToAdpDFg7CqdKvm73Xi
BA8JeR4Ms81sq9fOC4T5BEctWlMVW9JD27mSM39Pj2uIAN6A3Uacqp10js37TCAPMskBx7THGYRO
Ijly4JpUz87185/YreqzzRzkSLxTvF2PUJ1HcKEVTpspH+cP1uT3wGeimWsLWXA5KTa6KNzd4sX8
1oZUR637APrpF2U0VtsO3lCKbgoS1yJ5V00Y1bwxnB1BuEY7MlaHhe62RvtUJ+YbRvLs3C2NeR4n
DGtR1JUPqiWDUKyhep9vFji575aNykor/fhFMEU8pK0jQCBIbUcxYXT1OvFaBIDhA5tToOiax8gh
qpLvpruFfkxCTtbAUMq8ao8iqNs6mqiIMAfMSSAsAj0sJ1D1Bn+aP1LyOeU3s2F5ZlQ4+ARndjHh
noY4d7mYv0dm/BWkQXG1ymxtG//rDDu9oKnmhg1RrHi2OHAvsL9fEYadmknENxhWyP6Z4G7bqazf
gXgCrsT1c5w8SL04olB16TY+EPhMfreQpp6l7PeVf460pn7M7Ak+doknP2j7BbUPfqu/x18aAQdN
N8RxcdDAUX0wGfTbTVmk/WtZmDsjNeo7fB7FY5VzPF9ruLlY+BIZbZZW0Bzd2a53YZf9qAi8hQOo
FY+2a/GtJT2Foq+RL9xRjXugBZ4deBIUJLQq1I1kp1Wzm6ySmDQMEK990RGQzmAGjActjKgZfzUW
OAjVC6x196NJOQWhEFjKA7rBrQa94NoZyHgjcxAHx0XpoV5WvWEjhko3fUJpr4ayS155TzKPXp3D
0flgljSNe7XPLxkcZ4am6BY4uRsEReRSJ9vHxbRj1YU4hnSE8Ahx6JsBkkPjkEjdRenVlnq+wu6G
k7Ew0tsZ0U6J6sbGGfALVNa1myeEAbLPnpg1UUDldy3QqlMjVx0Yg95NCYFjuRxpAwxE/J0/1PvB
Fd5QC+MW3aCLZUC6/jkL5NvSd+6sAmWS+kBJEuvwKLcnGznO3wp7jl7MCDR2nOPnbOJZu81JjxCp
Jy305nmTB5ep4+QAb39fk6x2VfNzNU5vqrnfepw1wGz6CNV8oNNIGcXZrG0MiE7ugOkyQHLJH12N
B9VKmnndu156r26cdFe9GGKGGxVG82DqD5XrTs/VrNfkikX15+RYf5+t7012fIhN0wG0u8yXkqLK
SwMcZghGmCh956aPdkAvvcs4IZ6J9OhjLeymquxk9tu0i9kqrmQhiH0SM3/o5FjCJ6PlmLLYbSfI
n3Tb/IWeSlBYW9Wx8EW0UNTEESq88J2cqPybQJPv2YX/gWsFAIsDBnlsO+vmkPq3MZoiepFyaGhy
9Q94PvEDYxL9LcI3jBbSROI4Na9+luJRr4HC0GC89AFjOkDZm7Ai3CuQtigRt+Ed399Ro0l/02hC
AMboQbTUiBb/+1An/t+XEfqcA5IHc6fTVyZEjUgk4cHAUxuKMYTTnoZhuQ2wn+2bDFIWfvPFO3kR
WkllmPEBcbIIeOB2W/cZv2xb6C9qbpFGmO5Rj+wGAzKszEy8ddXg6Tt63DKM3MboZQ3xy2JGwWY1
xXcmGsppprmWWgBqC/8F4e9I1zWhoCoCbI1j6w03qOWTl1pHLSd1LS+FHAXA8Ds2eIS2sxSajU0Q
rNyOqm1fMNwTtlY3HLIlc4CzR/ZcTIiNkDgEywiWk9aWeuikeXg2XewC0o1Lv7bBjdtH+7U1RA17
B9acQnhKHRwrFjJb9dJ3uvn0ZiUoNZVcHUnaprFBdaxnCS8e26PPsZVvaawuzVB+Dxr3prZgIYKf
iMedc8+xCGtnduBzRVc4xSNqA2KOVGGk6iH1zCvY18fJFxur6ze9+enT2f8e0Mraz9rgnAe9IM8l
AS1I4kp74Kah1xMAYVvwOSLYhXgyj+9qw1UXshd7xZ4MmWSTESLJTNO0f9Q+h9J0eRot88Jpo3it
58W7Ol7x5bZ9fGMmHu8b34EZafUCAHS+ZXQUERIpWJQqibIJCaNtUUg5DJLlfV7W3U9N82lZyVet
36CIz9PhMIDyxM4fcnCR7nHWsn1VO2elfGBekrxZNKu2kQa3u/PRVXKCuCwkxKydoZxX2G1NWH6n
FRZCB9Alu4M0H78liUW2XTPX9+/74bfqEaqHyoluKYlraArr4lzpSX1JxdKCyBA/VNEYuFZ3qUfn
K+Qm3K4lKOsvQ2qcKVsCmd172v97khGljzSqwFZwg6ln/x5M7OIkI2Ft0srZeuyhh23JBPQPiRQG
dwYDexy4E82u/5SVztKb36yFU/D0ZwzL+UmDG3NKfJ3Upa5814WAHcr5+Go5AGCWwqgufeJ9G1th
3uUF0e2hyekG6e8npiNOmbrxK47piCcdYwqLILKzR3T8M46qsybpnNi3SeFoElpwQBg2Ubbwhchp
S6TTglWuHdcDsca0QH8Wc1U9+oG9Va8KOk3X0DDrk1p33JI2uN0AVMKXfM8Hflya2jyrJtRktX9p
AerlcLdeGwYaN2UXbQhY2PUzHahp5lbei2DId5HvYBxN4oYMZq3+JNzB3gXsjGdREEkcBZh31n0G
Nfzbv7M+ET9Vs0ns5pdAanZsLQxphRn9bqSzVT3E6aTfqQEkVnukSRA001b7NuUiPgwmMNjemfaj
0flPOqJguiJ1/le4XOnaRgvc4LO2E1o9SR1+jp5+NqoOHF6XXFto8d+G6cc6vdMRIVSL2//pgI/r
AW1rra61G5E8yJWN2X3okjdVyEEaj08emUybZnQDHPvZqbURrDa0rmBYwHIriq3q3LF60qCSodqc
0YORtXnQSRIsiwiUQsouVgz5Xh/RUMrRvSNPGYqkskxwAxcb7EGfoTWM7AxJgrrbGn9vG8Fnko01
nN7R2E9TOx1HtGe3KCyCG1HTTCrBPXmN2WC4aaNLjhCEQzl6lMgsxrNya7BoknFi0XiwKEGCsfho
x9r65jX1WYtM9z3xvGsUWs4v7MzXshvIZTK9nYjSdjcV71CndzY+spsuf6bYA7HiZD5DJ/ky04XU
PO3UUDLoe6R82Cuvvrb0cCfy+Uz/3Wnc6ltrMeHrxuHRJJEM35jrr02ZPkN1lBh01ZCtQtFBu6Ae
VHdcDanoCe/jWD8Ty1WDEjfACGhBfVzPEK7JlZaQrn5qTNNC/SZt2Rx5NsrkSryFSfIKn2wRI4z/
O5igbYF/LisfhR20+9gha3O95KtqOaIcheMjJWmJY5X3bstceg6IWZTtX/Zgft0K09LYPkAQBKVD
HNx9rtf9yZOK4uISWR58ZSksdjONHTTBKBNKdYhDtjypJTMd7Xz0zT0wUkrO1kR/KxrmN4sFgTUO
gNyRsNQIjsPQDSYAxbbZulej7e8M2k8nJVf+p17OGp2+jG8nbJJWGvFZh/5u/Wi0cURk7aVkysfj
cAnq3jisZZA7g0lhKpWfKkcGJE1ziYsu6LUXSplu+/9muSRnk8ZHkwVdcXQxJ8N+UA+NM6P4NmC2
q5cCb1fhuvV1ViQSqjzyNFLvPVxq7M494tFTaT/Wumkf/zUk1LMai9zGmNGUqU6vmhnonICaif+f
kmNOnG32a8WnuXq6/ff38gzWRegVZ3WtxBk/emcQAdOC0elCZN+2lWWvjebu+oQas2OTh3ZHc1yn
E/eunmW9aPEUEmA0SkP4rBsoHT3LelQPlgDVmpdh6HwkRh7ttNzNmR7W76iBQd3YRhpfRdLH1zGz
/+QgsYzdkOvtRcfXsA2ot57IsLRe1djDb9DnsJRcGj+vDpVTmpe0lxEN9ONolZjvThz337Is4cgy
JeZr1k2vg9Qg0oYS+ywaOcYQQh9vfQ0YX9VFzcVv4sDfFpkPgdxHeGvU0bP0g98z/ite0/K57ECv
l2YoPkYLpegMeWt9pt6jUys2o3xvfaZnu9EAXwzbNSU99rpOURG1ErVJh4xDdBpyDDEFwfdJeGuF
Y2/ILSPDXIuGazf5rx2kn3Nvxgak8f84bdUzh6BWykrUgibpS1E8iJeOcNRHJ2nWV65VNltOSvOM
zIW9DvFHBp5UdQ7bDtv4bCLBUUegpue+YYQS7tR1as8VZaf8O9fKmEotR6au3QdpAw6zRyGEcPy3
3nvlW4eqmjPSMDMNnX8bZQN3S1rIhxAmR79Q2TcC4yM8j5RW0FLv6mx5XwL07Ajk6mc9Rh4Rp8SU
enQ7mLqilGYqHB3aCXWbZ0XMz+QS4XXW915dHuz64OIWSMWbpI86nAhUbS0pBFbHQFBJANMIwZLa
xzvLLu9K0P2QeZeqOGG8w0rLFmwDyDlbduF6KxYFyxdsFMv86EenZnYu6dyQKPmLM+UMS9LJ9Cfr
bv1YooFJARXwfCga2IRG35iHJbIbf5M6tnPf1l/4gRImMV3yWMtnXUCwhFtsnMgwD2qEMwOJ2Ugd
3NUyQmvXpwgu/jStQP7oNMSnyoMtekfCaJRUylhgXaeeOOYF+bFdApL/H1Wu1SYPvwVOQ/I2mXpE
ZyFzhts5zS4lslUaxwM/Vbf8ZO5KR6mNp4+MaIR4Ss/rCrCSGUwc5BS1UM8MbN6HZACAyZTvG1vY
vKvqXrsXk+EcM8/fs01K3hZKWfVQpPhFOjjuZ7v96CpOfLZsdvmRS36wOiJS53AyiWtCuKv5u+Tw
tUQSbvPZL3bmfycNcRZX2yWLvWPdmBhjG8eG3N1MTG6Gb7FlfGqpNz26o/uLNWzDH08vHAsZzsWE
wnREt0RaNL3o0WLfEU7xXNO3uAhPPKlhbCPzpNSzrDkyG8AZhd1c+Doiv1i7qFl1MjvxNiWtaO1m
kMN6qtLRgYcCjGksOwqOcYGnnjVQw5gZS3WWaQ39Tb0KyBZEGy1VTJg+re0YlCVsMI/yVZ74yt4n
vCKaD8xlH8fZqz8TO3LJTiI4ybFZJ5XmOTIETCRi5rIiI71EDVt8LwiupuVfgcFU313dJpsnAj3d
2Ca4dfqb50jCMV29fTddbNQrZTHVvqvOXUdPH6yVtlWFtjk76WM10G8Yh/tyiLtftdnd6wzYPgwf
ga6fbtWkstaz+tQw1WOfpR88pca0C6VaP/USe2OU1q2xIloztp3WgGjN7sEq/NPkOxz5ovTXqjwB
wwVzIO3uVrl90HwNpG/eT+050bT4+o+1BhZnvHILBcdgmV6oczui+QhVr5yK4VJn4LMzo4jiFFLN
bHjkjfPWv/cz8zonQXOgWTTtHZOIW422+c5HQvmr7vXszIR3PBlp/l5Fi/uckDS0N4cc6Rf1Q8jt
RmnbmaH/Sc8V7q5I/E98vMi/WsrTOX3psnE5Gj1wXZPhNpAZ/1wtKA6MVL8wzAc1P0z9s+oEp3DA
mD9tE+Y7t8UHJZB4FL+ay5dQ59SGniHh8d70VsaQbyQSZTBqwTwXDigGhwj3Wb+8CL7kx9hw94Q2
LC9xyFu1FAFFC+ZzwEAt222bXCPW89P/PBsnUgTGWpLG+lhn3IinasCMfkljwopzl0ZbpwvvKkv0
rnGHP0x7j7QSSYHDaniwJw9PJSi/d91EetPggfgaA/9gpYn23SvTGSIOV3Mw008eKg5V8wCYxTVc
+27EyrRB6dQ8DI7ubJuxIn1djZUX3caIKJU6vUEHKA4z56RaBvHkvdao97bCbIfz4rjjzQMkN/b+
T6ukr8d9Z0dBuMtgZl/iFg5treHAa0IU9nrxRtLCRzd6976YvtT5YajIty7KWcoJKXoRWUgGd8tw
ldvvPp/hkf932RpcLi7SKpqtb5CM0adh/dK1otumGvp1Dbm6GvzhjyjOo/fTwVZLZIlp30UNXWDP
LB3gn64FbgYUhRpeFuzyDFwuGMiffQquVZICJctBs92LoxbDnKqDWt9F49h82tQsDCW+6X7eXtSS
iUYpJVbNF/v4R+Ch41ZN/AyEyr6OEcPiM2JWYms3wuDDbDvTHDiItG92FgL+Z8O2enTrlfGtnAek
4kiP4cfVkUl6eDrZD3ZL07oUTrbJxhzTAf1nDBo0sdr8hUvCOeMN7h7nHQkzAfAGcNY5bn/mpcER
WPjKbYwiuArcqR/tnFmYtBOsSWyryOzE22gt1qM/WNA0qgz7Dv/NWvWSMkdKIb+aejn4jbhDcnbR
7CTECO9+quVTtS0smZLUNMcFyDcGPChYYcM5wbLN+tATObixbfeczTVBFEZAD1C2/1RB63icDgea
SWpeVhjGrymonMMQ+vdKQZxU8wdGD+8pTvDmSriCmHvOH/G8zufdqUNkU/TfhiyS/e3EWD970Rp/
i9BEwDeOium9uqrrApD6Q+175c7Dlv1qau1zHInfWepIiCS1GMVQD+ah+KIVPEzfl2IECfynGMND
7w4ea3l138YkBNHh2QRdBo5hMBpI8HJRHQL3ZTSrJ0fVYRAWiFGK5aoP+yUpw3umswmeAgujTOJl
x9zWTv7L4mUaYPap+zU1I5aW3mBmW2VWBjJK++aI4TXJzfDs9wMwMCeFma3qDDvjTM1ZA907dQ2q
YOOmHoyhC+kC54SHZtHyq+bfu9m5N57jIfo1D7NDgh3Hbyuaiy/Q505bEHeQMEExcGQAI40QIPtF
eWot8zdipuH+3/vqJebeb6WWAROR0in1YGfL21zZ2vpW6PbWtu7Jp4rGMifRuswPdtTTJR81JzkC
A0D1T8cz9iog7hQcasQW/yD2/q5IfHpZqvKjqneudubQKIXMGFUfFglgR9lvG12nB2VuS64cz0Zw
EGeKT8zWmM8IxEAj0/YCV2sCmaIcfppFxmVTGdHJnOeP9dyrNu3KtqpdFM3vlek1P8l4VEWPUdvE
RywzDHR5qO9i4BpuB9CL7BDzwOXXryb9f4e3NPXCQ9eVt2aZ6otbehcM6mcxAIE0NJpE8AKYogmN
6MWRZR7LHT2OtsmrXVDHz6j725suG+82mi0jo3Ei/MhimTHJByjdX302fbJ3YJcJYOuqm053kuVm
kOsChRkNnCxqiGq/ZGjy+Oql9j0A3JQFfzrGb3Kq0z8HkE9QpMcny081GTKTvmpN8qjH7YStrUM6
oGvzVZDauVEVhxBob0HF0aEaqHrxhxVnxm3Vlm63cShNQ9+5Ae0ncDnpVp8155h6xXxFirVz4Sbc
oyB546SJWDaSQZkcfhFOYes4QWprtrpLWTx0zqfdjKNc5omU8HTa58rBqI9mf1/pmNh7g/RwFrYX
BOKMxeqCLqXEKvhYnzcc7z9Qi2LEFw8z2U/EkYGRBYfn7wnQmV4qEayDNYwK55SAzjPe82QH1c6V
ipYKughK2cXWMFzPTEScILoXtA7PVtOyt46eccJXHp1WuS9Nq9Mwk6untqhk4RRoAGU95bB0YaZm
+fNQLk/WYGL0yzH1paX5YNIdvzAqxpfikCiWGe7PLjETHHTsXGoQN4a6eent/DK29n5VNI01HRyR
ONN9abTuLnRRx9bEc6gCL2n9beNO/VuY53dmXHvHYKznnSrQOX9uRwsLOtfXL9+YbmVpLb9o+1Y/
u8j60zN4u6gpBpIO666e3GqjEQ226ZLxKxgk48asnxra9TclOAzBNiOn6KfH1CDJXQ0AphIwkYFg
cmdbsFXjvjqFXHzK/OJj/LiDTQC9w3JH8NypdYjks1LnHlaS8RyN7XYIvOA0OXnyVLp0suShCWX3
q2IltYwvSqfML+DlnI2eJTbBTk5+Tlq7PuW1R+xPS5Tq2qChzNhWhk0ATqUXB7XnzimKbTw8NoSA
SGdBSt2d3uE99ROEA1EBLJPw6kf2nhh/ti7ulB8LlSM6swSKvO17RzjG8U+R6guq97E7zqFg8ffM
4TdrwoNXV4jF4rLcFxokzn+LANJTZC/LEu4qzDx7n2SMU2JBiseSMH+f6b3ZDp4jtBnmPuNqvZVB
W28cQcub6zQ968LqNyHitpOJvYiZksTgjojLG4pnavOYUwWAISWfq9you6xC2BnN/NATPkbzyH7u
OIJwQuy/LzNrwlYPkZ63EP6PXK2cabSYxgfKnWsuAwBjcuOubpMzwZjI6pKvrBBWleuRbo+Z6LGy
uvjn3At/g5Wsvwuq5bY606PiO6AL/LRkGv2VZreZ+VC0ZBFO3nxnZoTAWUowpY1T86Kllokarx0e
V7Su6l0YiMpbvMxHSxQDTX0jf8HO/VSVBtlLrfky2D3FkLROjECWU8mz4byic+dW/C7qpXxQzwYw
VftEQ2MXl0b2pJWWv+E3SH8V/U+za+ILmweCColjn/Mwu3rt0GLfkIou4nHeHPTC+8TSo/Xjtcpo
u366TRBO91F43wjGE2lVj4DDEaoYYkKtWKXfylgHlwHxxogEmhI5jlDESTSHFJ8RWUTSsN/GjJ+T
evJWLSSz4OpOlP2H+i4No5Fh0AgfNx73/ylid8bzwJlq8Rd33KUIvrnccEKzL27X92z0iC1SlAcX
iIYCxOdn2qzhQdR1/DrmVrGZw/Q3GXnJqxh0us86wv19E8Xf1+MfEb7hnn/rZFeZgf+IGbGIRhw9
6nSluVesLSA2R2J5PMGdvk315lj3pO11jhleaMOUr0BXiVYPsSCWSXqNBzLMTKy7DFOa+UIMwwN6
qoUpFDjsv67qgYjWpQ6sO9oVeIxt2vt+n/3VEWdGduzkbDPCqbZziP/aqnbZ2jODzgUAhDGyiYdw
0KJi07dpT9AgD1pahFdEfCdXas3UW0u6/AKKYCDNyh7Udsa0NX1Ur3JIsuvYDZXPuM416yhi8Cwj
MJTRo6mYhpb5XHEbYB10BrqpaRfqz2qcpLvRbyvWklMbVu59XkQmhi9+0cIVL4GH2NwUb35mBfdK
G8uSEDzkYnyva9y2mHyDzapno3vkXDvtGob1sgqq/7bkg2W4VKgl6FEu+VdfG0dGX/lNm8LhKoTz
PJGu8tuGkhP24pU7HJlEIz4hF5XHZYTQFWflUWsnNgW+3Y05mtnTXLszWVruSW2v6mFMUhQ1Na7P
rPox90a7UWUEgiNUl0pPnXKVKVGqnmOHJ2/XH7dtj/ZOyR34DpmfUvpt4sSAIiabnOpBfYmGQQ+w
1o2GvDj81CIxAM4ojkI+oIlTQF31YE4BdvS0+hztDOaqlNZ4iCjuYwxQHqLZnaYXWJ3SBO6/liSH
qaQ7pAy7UOrIOVFHcU9Pmx09uiSb79ZJGy1i4mKQWVcQgVYhSNzneIcBzXOqkuhtiSVXDx7xVlDM
aQeKuv8TSdJPGqcaCW3zfAgk6ada+q/Y2jmV0+HsQLzvADTee+yFINf8eO83dISKHpwHzER+0Dbw
rolD9lxflxzloyz5uXTLt+YYZV3+oxq6L4YQ9Y8lrO+H4LfSlox9kl/sIpGgwcC4pl7EeUYLMBGv
Ap96LncWHpVLpBXOTfumJArqQUlaCDxF3OoRfVeB192lc+Q/0azHakzON5Yw9nZU0S9EVS7sFDO3
exVcqilPSLnWr2Sr2G9NHn2NbvRgJX5/1Wljn5Nl+qXk5uq8FhOXtjHRMpyVaKSzKhdTzSB2Lax6
pV9CsBAeU6BKm8SL0p8RQbNIeiXEBs5YkyONcIZd5pJkaWnLdUwz6zES+oIRp/hCqehcqqi4KVfH
UjyrBnLGWE8P31lc52PX2/rV8NgVa6so1z6mEZJUkzn0xFV/IEAzg3xAulSnEhQVa28H6Wenqn0r
q/VjdaSdP7+YpgcOLfGeh0KchjqIno3GCO/GIS6gIVXJ3grmlouLCJBi5BQXzeMPxP5gZrTmx5RF
l3RsQCvIiX01OwZxkFT4qmgq6dZuUNH3iKeIi1p1ZWbtP6u5jG1jvIEQxHDWqTcGau9rNCw5XnCp
yOlwVpSZbV9rOiVHP21wqqhBSqT3F7MX9HjBZJARlSencmzcLS0jg7iyybmbFvLIMDsAGyhYtpoZ
4T0KOhkENKdPC0M2nN6dd+5k0EYTYG7fqKeRDJophE0npyCeaKMX6U82Fno9xBa1IalCLA3am20P
HN1HeovqZeLzCXtEKbqyFqdiQDt+Vb8gQqdfeTine4Haa7Xe2ZIut3ZEya4Wu9Eh5srT54cwtOVv
FKchYchAx1RtkRvAqecGbR8UMr8wrpHWgYA0Y+uAhjfbq3q0Jyo1BF20CWivn9TlWE00W9b/y+K1
xt4nL1d2qFMtC5+MBQm067pfBRkST7G2dNK6EexI2gv2ossWPncLvV9TP8x5hVXGXk4J4q9TF+gV
WD8CryITxVkgcBGqBx9d7Prs33ue/NNsxJRRQ5La/fsD8FUnchov/TRXeAXc51FpB5KcOkC+VOsx
UEyLIFqXxRHr/D3QvsrHT85S3/rWD2GV2rMBN2pTGjrDRqd4hCwFArSgVtFch1p1wn9cycyfMtUR
YiTNt0WeXxEr6RI/ilBfvjQ4LLR+2tLNbWY6yoTuQA/dRgNpCuZSf1GOj4eo6LI3lHIZUMQM6EBl
agy2QIrPh/Hkzm3zK5MaFwMdzQb95gFSnPNRmvATVVPHG4r2sOSIVOrZRlFLZXGK+375luOm/RJ9
TyslDLC2YnRKY6N7XkTCUBk0+p2JMn4bm4zVAzIQMGS5KCIprm7NdKc6hcCpzWtVuG+qnRl23a8q
9DyZRsX0rBbhY+WzlYmWk4U9td65mAtCjOjfxX4E5GFxpkfIkM1dl2T5RrOg0NOKecoKPl7wN2ej
NzcM1cSno4PMDudWoJwFcKdWEApG6xqiFfo/9s5suXEk27K/kpbPjbyYHWi7dR9IcB4kUVIoFC8w
xZCY5xlf38vBqMrMqtvV3e9dZskSKYkhkoDj+Dl7r/3UwVNc1V3rsJFmDLosTW3BqCpNwtsfM55y
4JIzKMm4DexkvFghip9eT+6CJpmg8qBCITXbsUO27I67uROvlaN0u7vtD4/7pUfA+zCY5Skta/95
uQGvc0N6HF6XewosAXCTgJBaN1aeK3ArP1Wddhx3K60V4qnE+q6kbvme4bH5eS4WYEMb4roqLlPB
gPaRQ0chL0led2oGkLEDiksDmOelePu+jBXIxpZQ66wT23/CLdQtQsy7eAyswpcYvNeLThBwY6rT
z1UpI+X1Dz3D8hWdgKpwz5ZFzIoaQ64Puqh+bjQYe/WEKKeu9Oo5drEil67yojqmc8tgSUo9XFWR
4Whiorm3hRF8Ntue6tQjgEwSZVttN0fxfm5090uggEVku52vSr0eAH5KR2cdRfO2rtAkEFeIvVqt
BEZuVdtned6xY/JzBtp5uHM7d7w6NChRf0fUWdIrNucyaoscrNQc2nkVcS6ujLpJd3mI4DajNkYg
JO1GtO4GtBbhtAINXT4gZaGmBG68AI9HwRS4a3B8oTQt8vX0zSzr6Zb6443gmue7kK0jDbishhsA
ByLSBkbUJDLfbBpdT0pL7+rem0/MlpRp32pPapB/0hWHzool8nU2oHcTWWBuQvaLT7CRA0hkCiGs
TpuRocW/dw5F/WFNdb5b7qmuSgcnS+nALvd7ghO9Dlrmmh7ddF6+bWIrt6QsfjqLWVi7iNlmnGX7
MjL3/XwgIhK8tObqznb268RbyuauUbwwt7agveFq6VPgheBlD4lL1NNkPIiesQc73rQ6dXjelt3x
Mu3+42Z5bICOAJq7vi2PF3JS0JSzctQb9l1px4ilcvpk05hMAlZhZ2Prd6Gd3u9n8fBtbJLf/Zy0
tntFxF/5YotOP4aFXR/zqgrPJHuwn+lKE4e4EXmN0X1iudOfLTv5UuM/W2XY5s6LIN8wUNbHfycO
WiFdLHsGYCstsbrlfC/0mYRuhhhe6BsQdikSX+7FaV9ylM6+vVPtDOA3ruyj4RvNNcUc4gElColn
UjsyFgPLm5G1nqIuJXg3IQv13vgIlJoNu57YKy7l3zq3f5+qNNlYhu8CrG2vAVFez2KOnN2gkjFA
CPAx0DT7jSCPQ2xmxmUAx/KHkUVV4EqP2W2QWR4zIz3+K6+MHPGhLDWFH2NldTBMWdLo6SqgSHUN
OcaiKwoIoxsjY22mJSFdjnjjkqncmYJ/6HMQH3OZ6OYMGYM8a0RH2ooZwHe1RfUdGhzlj6nM+noB
Ft1/pgVpiJms3AwVSGwGCsabIUJ8FoHYto5hPKTVGerDCoZ7THFMslq76o2yO9+/VGFSrrRD4LDj
uisAdDvz+VzlpFfFDb7MW/1eEUfaMSBiaSAKQ3G3rkMnZwlJcaHp7Zsksu93bZmZAssWxzdW3Y3I
4ve0RRu5MyDx7BdoJIJWeupLjotVGc+OMinnEVrDDf7D13oxPshUc+wMBzH267sIlZyEmXhfRHiM
GVA/EehWbmOV/RCjVaqUdgzXi8lMNwI8Q8uXcal4HeFe16kHPQ7eHIjpIi72v9wbVnVNlAjMnwd/
7AHomEFxQ9pWXOkZHpZ7s3woDjjaAr84FVb/I+Qa3Jq0/OTOrhRluqq0UefPsZlWlmShZH1oQdnC
r0GoyXLjO1jHibGyNn88Rk86IZ0Cb0jvWIXXIRDbN/QINvd9WBUwVRwspJqVBnqqSL4sjr6hSu11
I8B35wiFLnk242hAUvyaI/6I7fBx1B7uV1F0IrtET8brPHZM3assvSYxwHnepqM2tc42n+fsaKH2
OxgkPi8+WmQR5DMCmId2ItfmKVaiHQHZTEpN13lwDQSYoRtwYEo/a57CH3Et3zyas8UyrTY0AaTe
NQyU2bMSAuA4Mr6bPlkky1GE9OeUdo29KfyRHFrpGdYKmcFtpx1u5wTZb667R11jg2bWbkNma6Ju
JB6V1piGLkl+VczmOc5KbZOWUDPoTeuPiH/BEgJrXE3MZt+jPHvMxLhbzqsimnSUyFJdp/rsFJB5
cLmECxMrw4thZ+pTFNB74lCeteQLgZTCCycbDL3xfRFUI+LadhUmvNIIDPhokrAwmsNjLLCcLEBu
18WoGyvntMH5fD9H+TC61VLp+8RQn+yJLOxqzEjOphfbW1H0NR5bVKDJllyKhwAIyO4uz69TTGX5
cB2d2r0wyC+ugGqvgD+LR4WG9+aPr5ShRUBvQrC6y1pcnTmt21WEgJeGuhttskUXUVelo+O9L1Bp
KjPo7dA6O52Ac+ka9nFi1/RooUtjImPdYrdoH2kJt48+oJBDylq3EhR7i6JDAO/ao7cRm7xox3ux
R0MTjPDsRsS8qET0WtZ38HFccYbOf+yM4kWJK4sNfTbtC3X+DNig2lYItUjQzYON47OkKBoQigW/
5zcZwjgXckqZ5dsgxRFPZt/VneO3YIiUJ4zN2S4s1elqaNCGsRB8FdheVwicOVhxauCXZDnrsTBP
4aNaJd+5UCFUsCbrBeT6sKb5m8LQVqyXYWV82EX+ugzlLdVpd6yV/q6tGlZK+OL7jCnS9t7hQYbO
7CZ19/A2x3ctMp8buywTclXRp1QRjUH070k+k6ekjcoGyuF4AloN12duHrLgC82YerdMFFz9Gb8Y
dDSdfcfS3hUkxrRmz1St7o1LTb1Cjiun50lHDlD93NoEIvg9d7LsocDoZw8aAYcYvPBMm0N0N4k4
nKJuHWyzzrUuLWiEp9KENgkD+NN9OYkCEk6kjWI5qIcK0QBDq2pfOQQUolg1+PVwOBFbkq0TmWEw
sL0iS3m6lYbCrEROIDUm48eW95AwGXbjDCHSnWs3CX4Ytz1FQ4W8oRe00mcYTRwA8W6A9ogOlFjl
UAbas7EKFfKgu/oxiJR3RypucgZjWzEH5T6JM3bWw9yfli1Y9bUEQ7Z25UrMumM9KwmyFa02XXJP
KrKcZ515pd3Vaz3FMNMUc4fZN8Vz7LRDc2HU3EApymkdGIflzvIwu0FtW/VA/oTseywje01TkN9i
E14eiozqaZwxOI2kRxxaH0qEbZ3yHPakXaKcHaQC8I8bHVDZitFbtjNNKeeBWnFYWnYZWLBtUw3G
OiBUYoU0jPwyv/QfKMu6c9hmW8biGtmkuuVZPomhqmyAJTJ/ogWninAVlEA/E3JKItb2rjY2NURQ
k/NFtaNhf79ak9uDOdd/sEIV0iH7ZG/514nJQWuwnFVLi0ixUL0tGINcJ9inaicNFmjxUnTVEPD+
kti8+EJ/GiPqOFhr9mxS7gdAXF0iRtlj4NDqDdX+O5bGBAOBA0bHzG695AXL7HJw0dqSZGGEjcQm
TWtW6fTJHJ0b3QrlRdaWlKSrUjJsiBMt6afy2pV+LB+Wr6oZ4ZE57NpEq+/ensXg00LugK1dfb5j
XynKY4r+cvqsJ2jKaHlsQQxqjwGEixW/OX0LMWLe+/R8KNUYPpdzp2xJwlxhDZ8Vg/OXmc5zEPSU
0+MZ88P41Aaaj7V65pgvZGg2cUjLW+Y6ZN4tMA5m0mQ6wkWB89kHu1F6QQWelgOrAuXS5GcryZs4
qhTvfdoo13u1MdJeHPFZ9C1Bn4sYb7nR4NNv4WHhhmlU+9gpGiiAyQ7fq7pEDFC5P0XmWRPWD1mq
Th5oObGhVXxAMwyjrwN+ABwgZeuiEHgiHxJu1DFvkMM4ZTT6xyLj5ECBGx1ADkEfoc1ehiQn08e6
LJ330AJ+cD+8IsWeJKg49+ZRtUlhhWJAqwrMgktr+0Kqswzwosivj7bd/37vhWmK6W7TM7QadQXy
FM6r38U/rLzWV23rmFdckObV8Eti20ZiEReTozDTr4nWxug+B5+t//BVgwx8y4lICVZYcSYksvSP
84osBi2aYdwUCO61Dj/S4mIzlP6nIZgRGvwrw/3Jn/J7Li9AoNZL95ZgVKoxpLW7hQk32bZLey4v
6MWyYoMPjhCa9flumZVTbwG1XM4Yhbrp/gyJjHvqK4Y2Dh5l9i6686gp4BcX9c7Cv4Xx+BrK7r1K
DsqdnZLVSANHh5C1up9eKkNIQmLikAq37BOkRneaDVRRy1R/om1/jWfKtwECcFE4D8v8xK6RnEZ2
jBBCzlQi0d9yNl8nrXX0XeWa+oqHIy+mXE+2MRm/68zVXozK8i+t0WUvhCsCHneHWw8vDbcJM/xF
xjWzzSI1aH5s4pbissnGva9O8TVIzNuyHOoOrgq6JOBuZI3TKSqZpeTtej4b9AupgR3n3BO1n9iG
pa2dUhw6J7oEmFWWdw+P0l6XMUoumwYWCA0KaqmfHKUqV0gGaxltx6S/GD7GhkB4TpfHpUXcAAbG
lQmAplI2yWgVWA3q6hhpPXU18QwEJPWgAp3GuI1BOiD96i8ixOnrmzqm6iHDwHJXmbrF+EBUgBJo
4lH3EU50hLofo7iAFt6nV1XA76l1Y2YGPRaeovyuIPwiBs76el8xWihJ8lNPtm1XBmf2m/spMIPD
YDEIW1I0SBXv7wquRKpUeIfNe/yyr3zrmO2/1rW4IHvungJnVl8r95NPH+lw//yJ+vZ397ZuP6T7
Zd3VAHWeiEYOvVoI21vW3iXguy+H09IIsvGtrvrhvdDTcOtGdnOc1QAOCbi+tULT/wb5CBRKlgtv
ueuOpLMzMq94L2MA1vKzXLaNcEmmXUZRdEnXJf7Zd/TC0aFEg7OxfCN7VucZjI6rE+BhOd4yaMAI
fEBBjd24zOE2QYZf29KZXc/meFgYZ9qsAvJJ6pdutKFqjAzxIqd+myvNuExUQUhBrxY6kB0k5XG1
3F1uFBP4XowYQk+n6SDAXe3Cypm2YHhBaFRTtipKLf5usx0MpnZ4V0k/YorxkE/ESI+yUO3ljbDj
8aiX/VskC9g5D/1zj3/D+odhavFPmSJiVomoMSrz9InhxcfS7tPmVoLb3TNNQnufq4PYR4wJt3lB
7nc94SyJxHwTRsl1BizJ4jCyS/EQaexxZ5dt8NJbV82R6M7lutcm9DjtCe5nW3GVgPKxCt7ps7r2
yg7VSOavwPpDWfmWjeDKKsjZWz1CkE8oaGDa5rWgn7Ft6FhLJXO5jmrlXNAf/951xfMYukDGygj6
v0nETabDoYrwHER+Xl7bMKClZTj22dV1/wYB80ZyVPZNm4u3yLvP8gmNwZFZvLtI559Q7hlXPbKn
VSlz32bV6tdgcr7EwVR5y5TeUbDPt0ZwaxsOvFSbPzAVlt4YOgS1jqnu3S/Juhb5m2UymfQkVHQR
ui45p3QnY3yAHruqSeJZV9JRRz54dmiXu8H4ZoR0iSe5PqUAkLHAdsouMOMB81h9WKy/CT7fVZW5
81WZyw0ZyO9ZgUuUtKAvM8rnqI1uatc/AKzRkflReNiMbWUIVXDJGqaNJG432yVYoTcSUsmDDNiU
C7yfWYl2Cru43AuzOPV2oB/MCh+spH5VKZAnUln0ozXNK9s2jd+TuH5aNLJwQuBa5sI95MIG5ZXq
6gPGbHLmsJEmrLX7JeolrwGet2GubpEXayuDQNSVtmgHSG4vd4UIyEQsKy7307ypm97eDpHhLXVy
ZdKgBlluoV6iUwYO99WFtrGylaxiutNRmQRIsABWwRULrImsvITWv8XjFl1Mu9bqp6GBpNNYMQQd
8NkeWVftwaBSj5MEbUhGM7iwaLW7SvbkGgqpXYbD6FcNSWkUZN3pUls99j2x7/Lu5PsJAWAUO7Qe
6vpQx0XhWZGNQN55qaOULqKGJk8mtyqdg26i9EMGJiL8ahPoUfrAgLuWjvniFraIEloXeP+lE9Qw
/eJGDija+QDApUYI21tKMb1XffpHCMGCNzukkpSMzqCBO5pPZGaNNphSuLHxPjEt/DwQI5V1X3Qa
1yn2zGXUHuTRX8QJU5/J0K6pUhNWF2CMj4PB3UJSbreTUn4fNPPq9yQfwdPACuRDvlxpgmyYXGBK
yPqR0quD0lY/103rePdZ4x24iMMqRc495kcQNtPWFOVNGcyIv2iO6T2H7TqZyPuw+YM9E2PIpq/G
mbMQ1YhLqKx3v9wILS9fndo/5xbzIjudoVJIYCtm83BlzonyHmbFNp5N8QJcaDz4IyK4zuQY0Byd
mN1YtiHj57oTxgH/1q6R+l7H9EFZFkboVSr7Axo45EMh6rmEeHePQZB9XnBDY85P1CInC1XKQqrJ
ohswspCxDJ3VGoJIT9FxpyGnok22ueuOjyjSkO8Nr75lyllbVz1gOcm+JOAvlhFtaMbTdiEZqgzE
gJkhy7fdkla8HuEu0cpu7do8v+TiYHVbzWShuDl0smU+3VR1f8xSU25gxvpY9GW8zauZ3n6RIeFF
J20j94JBXaRndlkfC3EJ3ai5sqOaWjQ3BuIkh69hnO3mOXYuNaCYU19wCE3q0N3MCuYRNEB/30Tk
VfZp4K+Ws8wKA2PdWlG5Ugv7DV+g/Z1S7qAo8weTetQWBJQf6spwNrkESCtJ4ln1fCktlbAgZ9QP
ISLldSWyH73Z66+IT7Cr1ExE+4AYObtOKR6lQD3LWeIx5H+5Kxn7jo0U2REPTTte7kNPNKLdxh9d
r8n88JhHU7dGTLFdVs8s1b+KObwWQ2O9wFTLdy3AZm+5G3cDWFvwQ6vWYf7ixg7vh8SSLCNP/JsB
cHOTzZwVxTt9ZIBY1IEJDCZsTzQUSQci0fUpMLJTPihISeS9qGwLXjAplaDrDF2V8YIS4+L4w9Uu
BMIv13qejEB9WmxpicJuN4rn7JuC9LsH6EHy+2WJpAW3O1+YnWMr59Rw0q55Xb5qRnN+DGfWLlNM
3UrJW2Ud2d9iYw52tj2VpGTJmf2Uk/C+FLLM1JfoqhaEzx54G+FvqO03etKQpmzqNFIaMWyCpBV7
V4vnZwSyNyMcxuugp3hUMvMoGI5fStXRKIzkLG/Ecb+/xzQz34iKFUcrijdS8zx9hCjvc6jsQvo4
QxwSJiUPXOSTJS02AmAVCyOCnLPkDcFwQd8lJ7QEOL116yxU9yHA2PIYxHPFhM2A2W1BF1mO0pis
iw17+deKPIFjmqIRJoe4uQjVeOGcZGzSDl9J+NNuZYjWH7msTVwyGAD4jhGfwVir6iuIg26zaBfg
lwRbo80HLypK5+JTP0NA6uOTIF8rbhiEL9eFUvGP1gz0NRgwUQsCx9Z5ajwa8NA/d+KkhgPcCWAq
Rz+qvmaSkjigtrT6I3O5Hgrf1RED+1xD1zm6Z8UTtGm3d8liXTdcGPv4kDSQseUXgVowNpmGR+o4
kwraJEGxE9dkhLfdVu61wFXoKeFIsV0y4jvhtGPAwIZg1SzUIsWpaFnOo1ekZPYsLiToYy3gG+cM
kFTGHuNVWjSCVc2MYen/KVqWHU1bDVdCUedXrUkJhVQuavfg2H1xrOhyXIsJ6T2QjHWs58Pr8hWK
MyQyI0CiRNOi81CPT3edjBKr2TnPQgw2qhM/KEq+C1qjZ33Nkwc551FnSfKZhF1tU0xA617JUFWW
Xm3lwzenCAn+8CULvRk54ZzxKZ4xL/lGYK9p0yW7qJr8Z+AAm/uo0kdx3veXpNK6d5ZSZccYJ4X9
61xZZVF1D3m5h7zB2DIIDksJ26g0inyu9btock9gf3UmhoypjJzGIIWjQllb4xAYCHtffKgjcFPq
F/3ODIOK/dzrrdQ/a496QgEv8+BUiJnoVNy+ZdsO4K/sSDLtRPRM4zDZmAWmqq4tn4nxNn5X6H3x
X06EWsqAWUnMR4WU8ZXumOV7GYp048AuPixNfi4+kEwsCDiipRQ1rerJJmLYy5bJDEvAyJY3ePTt
4NMo6WBQkut1DR52ACtzaGwyiJRK11YlEqoFYTbJCDHDtBu0A7rXTLXvlX2OvL0Tt3vFUgCWU8gJ
SZAiXxznvYt5yr6eIjiVdCXnDjADF9RoFWXsrgTOweeJOpKSbv6gM2ThKSLRQzZdz74rolWjZNOx
kpZ/WRMc1Wb6sEob9xzpFktrYGhF85A2bHj6xoQ6LythJy7yK4xiDyIYvWgr0k+KmEsEmaixYxIY
ORfn59Y264eckZhHEO68qXo6aEX5bllolzJdM72obdNHq3nBqAnWo2om3GAMJVy9flUYu+1qknAS
p0cC3udnMan+MSQFbaWbTs2RAWR8MWzkTtrc78bzLSbT5PGOrsgDd9P5McKiRtt0En4vl4WwLyhi
J+c9mpwGUa02eEqfBei96xOdCeWS5l17KwRKOrsPzvhP1F0/T99pqagplgE5FbqbJmTBl7R5dhwT
w38Y6vroGGtmTVmyQuDZdK3+UUXVp04SsKp+ODWWJp4rv0StbO+HqWQYL8f0qZbufByF68boq3Pi
1OWJiamzJd5A3bTQeJAnjM3Z74Z23Us7qgYXGlyXp015/KbZ2ieX8dO3bnSRcIAPzFPrHMkuTiBv
nInERiXXvSJEQ1s6jflQh/yrcxJ8gUpk7+6rHWb7dlcNkAtoQ6SSwhjfKACyrlH3GfoEPOU0d0UW
Ga+mT/cDxfi5l/Q9UdJoXI48YbzNIn/ynbSCfC77GJgt6ahnJQQD6RALatU6RkK5JtorbQzxuIAm
BhWLSpNRD41K3ezoJiKnW8bkagb1us/XZLQku0RqUuIfAqf4duyxBN//CTsiUmucc1qoMlG4z81u
n/j15wUw1tMQhsaaj5tyMCpEmj1QMrtE+iYZdVUUqnCVjD36wPpJgU27UcpmQgMEdPfOqypSZOpV
esJa3+2DGiCJa9ZvyNGR1GG8B7nZ0WmoBi5appnsG8v9FHTZj8V2pukGyQxOYdGAcmnxB4hIQ/1W
+UQrCwWFOpOqDqgoOjjHIk3DL5P8kmrOm67YXxd1ZZ052wr1X4UY7lAxCaHVbLkPyzqBWrb1UKhl
TFZy2sdoRlhL8xfDJIk6rhhOy83jjDjjzlVM7aCk3wYvqlVwX6AfWaywwyAj5zIERXXbfsDqI/mP
tPs77gjVCSMHLKyZMTKFlFtQeaMp4drmXPzkm2KVXoJGEx9C4QraJTUyQDztKx1HqrFKAxYuVYcH
W4XG9LlutbeZvy5XMKJpW1w08+XeihaWE9w4RLKfjHPm5Y7E5JhfVeSmbGakIVVvxDog4vCi1xWT
XKM7q5G2q3D6tEgT9YgxV+OuQ6rFcfqsWaOx+vWX//iv//w2/s/gRwG9bwqK/Je8A+QX5W3zt18N
69dfyvvDh+9/+xWZtuPolissU+Dc0UzN4PvfPm5RHvDT2v9IlWrSQipvz2XRlD1dHJbYO3Rz2i/X
cjWdv5O1ax5IjDlauU+OW6TMuw5NPKKrsV8J08+vkRV/ve8sogYPs0PchVcV5MEPQDuodV2XRIrl
BY9QBocMYwth3Ia3aCUzgWuudz65Aeq+ieR1FMB/x3WwnNWPPlCeyfs/vHD1v3nhwna56uiW5jqa
/tcXDtzLMETP5i+26x/LS7Vi/TkrnPlcpdh7agvDgSj94WTVL6ag/5SkW9sgwLGw+bz7RJ1PvXys
Lutsq4dj+pQFZBfEQ7DFW0ZCWhTuoVJ2D64W2UfBuI0CKhGf+mh8Mn229GWw02l2h3AAgnr371+e
6fzLy3MJgEOETOCXKtR/fnnRTLRHNWQtNQ3BJEGYjk9VELwuIxnHgpI+b8M4nHdlqSVvqon7hlyb
JztPb/UyO9Wzk9kzNCbaAO+3Hp0yo0rXlV6//0EJdHvSD12j9pbgmzQyX2jbs6Qg3F98sDSwo6NB
KWKodfITPkt8MgwQmbFDkOh4qZTkebFOgT7oizZ+a7tgI9pyfnNr/1KlhHuUNVxdX9aWpQwUHEri
oRQTDd2/f8ds8a/vGMxrk7dKN4jvcrS/HhBUbhZLwtxjQJZogbDsgHuhgVhNtdnflhtl1JRVjch0
v9yFLTA/5vqnYT4s9F/0KNGzpJxwZWgJsh8JK26IpG3U8LrcDG5t4jZTM880lOpcjEzknUy4JPuY
NiBbeWO5/QrOcw6mqfaf7h17BKHz3a/HFSpb10nVbbWmdTeNbg5AicJ0lUT4rooqjlaMoeoviVpd
gCud8sJsrqjIyzetuAp1zj7Z8yNZLMNjl8vXJ4mKczVQsGldccpLwgFHubzq9E89pSYlfHGSNEEI
d3eugTJInQmmgG3Ivvk8JU2DZyUZYSM3e60tDv/+Q1ne9L8uT3wUBvw0w3Fx8dvyMP/T8hTAW0RX
IQkFs0X0eyL6vd9r+r4lNrbpppdxCF041Oz2sk9sx5hksBl8moW+d0pbfQwT+M4p9DHe7vCTqc7B
wVQcZgdu0ezU2h42HTbSdSuYN7tCkMkaDsOtIicn8nvncblHVZUdehVyvhF+Yhxm4I8tzMvyFW0y
dT0mHSaV0KnOA7vnloAsmhr6dsFSNBoi7iScHG8cEOHYq5ipmrf0+vuozk4uls6kDItbzpWsKEf9
sQFnZjnRsBkMQ78YULcOgVZ4fY2Vij1ZxSB9OCy90rHFrVH22mlRuYjJsdez2364s97cRPulZ9rp
jWSFXAMgCnQqcyJdRkQo0Azmg5OAOEHE+9CV6qfl6SwjbVcTV6HAdYsDetLqUSVf89Pyif7HX644
zXIF+laUE5brsP2nu/91/ejbH9V/yt/5x8/89Tf+a/ejuH5kP5p/+0OX5+3LP//AX56Uf/jnH+Z9
tB9/ubMBOkpqQPcDNeqPpkvbv1805U/+337zlx/Ls7xM5Y+//foNlXkrny2IivzXn9+SF1lq/j8d
9fL5f35TvsK//fr8kf9y+aijvPiXX/rx0bRchfXfLBDycP4MVTds5sW//jL8+PkdUzUtlf8JW3cN
l6s7oVxt+LdfTeM31zVdjcu7oZs6///rL8Dqfn7LcXkqeeGH/2KY5q9/f/E/K4b7B/bfVxCCf/1P
FYTg1SE9tCRigyLCID3zr6doy4Gl24NprdwiP6Ua4b9xYmGu+Qr88jgIdimZg2lRGlFd2Pbx9IOZ
0krkfURFHKrbrEX40KNBGhLILjhyY6KtXurAwG6V7YsxPmf1D1GpG5LH3xASfqvEWOMAWxdmvjcy
oguEFceeWsOJyYtvWfAx2NW30K0Cr06ep8ZhQ8WOCrBMTYC3zbTBHkOAt97Aar6prBaKN0g0QH6G
p2f6RihCrIx5z+gUKKQqfhdkjcGPzPZaGWHEkoX8tE0shDg+84N1nfVfmB7s3Rcb388YtL/bFZaz
tFGZAkfbqbm6Q4dcyN5atr7JMtoStlU+2T7YqUi9lzX///T6359emklp94+a919Or/NH20cffz61
ll+4n1q68xsnh7BUzRaOuVxe7meWrv7m2kLVQc6i1KdpSl3888yynN+YgRmqKzhsVNVwKRR+nlmW
9RvP4VjCEiZ1pcO3/h/OLMOQr+TP55ZqmktxbjhUJgZ/ijz3/nT5UxPiHTR6Lx5Wnl2IoPtUKykz
Iz0dMXgB01ctXFwKfbQpK4+z+zQZqRdC2U2dHSKbtd/S0WGEX95aUGfoPDdWDhucqgQjZN+vnKLR
6eXkzgpl6ypxeySLc0fWWwfgu0thHSzpDWr4kpXZY5qm2qfM1h9QPAPUTD7PDVtwszeCbUJuE4SF
86QAX0QBS/RTc5o6ouaimR57wGa4xJuqIMWaLBfgHriHEENtCjOmigFYJ8qzNtok00H/7VHCrHTE
VxfGAWfkrdgYAGvaCm1kFcd5QAwshhptLMytWxufBbCzrcWeZW2r3aYFLdAYdMML92seFR9z9jHH
xvcAuaDZFGsDSROhF9tW6V/tGvD9MEWy7WutcbhsVbRQkWlcbTsHn5P+yLT3URKPSxdldxoCtC56
3v/U/yAC8mSXX0M2hmz7ZeP6qUCvDzDp0Dap15RvkP22Omnn8Dg9uGXbyjR2eT16jjbtbKnPpDAv
MBYFEZvdIQMrro0Z5aWFfFPxSH7Za5mPgO9VYcXbVFzfYeTFXtbYu9iy8XL09AO3KW67wQY6jNML
3F27Qwn4qcrbT/HZidUfkSge5Ztcy/Rqd/raupbXhmBn/HKba+Opz6WPf2aghnTXsL/2arivRLqP
hxOW6YsZKR7YkpaWtnhLFfdgoV0FyLvvQYy1pn6ohfHUx+Qth+SyMtNaF5nYKRx15mr2nb0Ps2YF
BhdYLj/ErjaBWtSCKOnP1cSMXczWLXlz89dKQ6/JpjeMH1Mmq4EDdjOyvF7niXCTHaIkP7ggKcN8
3BXm5yCGbqIN87TpJ3sdC9yZUf6RinkrZLpaPLEap7V+Qhy5ZQDv0JTrS1q7INlM87XvIxJDVkl5
zRLkMk37TXXJD2MYPNUfiaoekrH/Xr8CzTi1MBtLNfZY9+PjBLoThYWCPl9ttsB9Hyy1+91Xig18
V4UWcrHS7YJslwb9d51GOyN0yKi30pUZqNE6DBgp5iHRV6mafIbhh3pBM7/QQUN33ruQjejR9GMV
IlW0IEsy6FpnjoA9xJW1IYAiH3Z4TNZjnntEb6gID5iKeCRirbr+w7C+5L7X+1+jZtgVWRof+lBE
wNWyc6ZiUyGuo6c/0k9IOhncq3lbbpquSj0/9d2DlmdbddQvaoNcIrVBMKH+r6/EkLyqZma+ZEFr
PndwAUTXnogie5IzS7WmSQu9bFDXpXZjRjbKeGR+P/kya2dE0ScazXiqx5UVJi9dRwxPH37ri5vs
UcXVOp+I+AYtkpj23hS4Gfw1Eyj0geMrc2T5S+gOotXU/l4JxGtgYZGRYImZNnb/akFgsuIZCXKK
/xxV66BfAQl7tmYQ2bcO9M+D5m4m/UjWZRugqBHqc9+PgNlBw1gfPqFs+FHWevItzwugumge0U6p
ekHmlu85DvlwKotjhnvc9h/75mIjkauLaOfgxaaLuhprgNrZs1bNO0JId72oER3G7MmexvwzugGO
gC9GsddJVBFz5fn9S4trmZTBlAMmVq9+oKKEecLS5Fc7NQ3RlUJQ0F4Vq/fw0wX11cCTSxGEsk7Z
iVDdZQhho6FeFwZSf+idsN+M5j0cNc616YmPaR21yCb5+5ATt7vc2M8aKOryKVTBYADrn4mHj0BB
zhlB7/+LqPNablVpt+gTUUUOt0KgbMu2LIcbyssBaGhyfvp/sM/FuXHt5LVtSXR/Yc4xsUdyFBRv
qPhupa36ljOFKKvp+bGrx02I4gi4J3R8ZRbbzjPvs8hhm7vHiditgiS0PAqieL5Lbc/aHLX1X2sO
R4WEg6WFOCuqw9QlgZgmLpf3ssmCuXlL7QuLmI3gX0wh+V1MT4A8pPmDC9dnAis1zvEdLfk1m7xD
3gZQI9LsmxFl58QBMIWdtCxfIvkpFm2TY7xsU489QQuEM0fQVG+c1gxS3B5xwby3POTdMUPcVxGj
Vcu30U1futWso+dbEPj4CFke5JtE6gfbhlfhassGW8rWYELovddxuRtSwlKkE6jaZ5z81bPjL/Nf
24nvmjy0ebJ3Y/qUas4NKYaPcWMzePpTMyDdlSUWSc3njYesXGKl/mnZyWWOuek5TUz5RxgbNwCp
AcVc+xrMKr1twdbCDVTFoW7LJ5QcaHi28WzzsULgM5ebRff+hJV//PfPPPyGdTSHvaiv9qCF5kOz
pOlGqEq3ofWrfCasJUmp7CxrAypAVuY+0T28Usl9WIxj4zWMMXLOoMzdk+O46ptfrBx1iMzAHuWU
uZ+R9hFpj5McMX786yC9pdzBy0ISmVH6bg8F6A7ZzgdSs7F0TlJrTZhM0PVWaFqV1YNKhrrjl+Jl
KPqtl1nnRn+W4EBkfichhycosEnMysgUUaswnQ5alBzikQwcrfyXJRVUkC6UXr+lfIM9do86SfYi
sHB8QtNY7GYXHZn1AZ/fl5APcV5uEBpt2f/DTIqb4jGFQbNCY6KJ9ZcEFKrl2X52JOGFxrFC1xQD
eIgYLBvtjl1ZKO3uUZ3NLTuuwLVPrfLjcbomWNg767fgyCsJP0XhGMKiopSY3yWpboxJIJ+Uvscz
rY2hi7AfUlvAYmZbqjUw+WLXC3IJJtg/rR2WJfA5FHpgKw5SHy5axNvGhOxfZOwGEBhWRzbW4tR+
ObVwVLznctLOtc0dJLkY8RPV3J6itDad9P5iBrVR9CJQFpcWLCupP1+UUaZ+ZdovYLO+knm8gYr/
N/Yr+lCrQ2ea/cTQvYskvX1kaO+bxUvu8kGVJTvnpZAZ9k/1kzqGQjISceJPbccxMPRXI0mHAKQ2
6zbk1I5iSbza8dGph2xT/CxiYhvJitsarNc6Nq+o5rcTnwAXJ7dcUozhhPri8Dn3BaISBvPPcUpM
eQu1B3NbHBN+16T4htx3cOgp2C5737gL4IeYXRvARy196RETbOJk/smHNsZPs1ZzLr2n96rDaqF6
3MfF/OyoydnMvZeJxPgBjXHjjSEY5lPP6bgMD7V66gz9Lzbcn64YAqcd/b6Zj82o/DQxpyQM7KoG
eAfXXh2gmFQTk3v33RxHSpzN4h47gq4rO7CTEiReVO5a8U0g6daDEYcBiUC4+s3OfvrB2BvwDbpo
8vVW2cyuRbXMH9CDkbdivwSVgYBSXQlrScmvN3IUPU7zPwWFy5w85XO1QzN46s38XA1T2CvVo0fy
8YbFEoBQA5HsZtBUdUvQ2Efk/ZVeea7yZj9moMNVXI4dvvF2KxI+GwSMxEUDaPaeJvoJ3wfnNUdW
Ve05pHkKiK1zWfrCQSGbHWMlumx+AZdcUIRwECcZ578wgdiXcIYc6sMIVlxabGfVXROx/GkUCJds
v7/XiesP3k+aw6gYx02La24hoDhWP2thB6a3pq7ddDfbT3V+iLQ5LLt5v/oMpEtWyDBwE+c3m3Nj
5jOXWl9lYb4kJZnTnK4gBbfU3ht0DttsmU7SecnLvePekBfw6iJn0Qs/GUzfms1gGBW/Sctbaooj
3xjmpf1k8/hvUIqFeID8qjf9Cm1CbVbv0By2UfzNY8paUWFWQJrnqO4VyngUIU9eT/0QmYdCA9yH
fh0iWi8QJmS/2WhsIXU/S8NCrsFlQpJui2odTPw84VFX4Boog02RCdGTMPYhTO0sJaaA41JYpnm0
cwXPhPnhOuyruOCReBkvwiZ8CczIaljio5i/ui0BioBLlm8gayRhPcb4/ivSFEZbD01oV56HV7gj
Ay26Gz2lKLV1mfzYE9kgdHEUOd4EabRXUZLkzCJxahtPLBeBG2JWVX6K7LVzYC9Xib/UIgSDfFDd
VZboo0Xc6BZ4NTX+6jq0YpHJnYRTG6B1/ZxNx24wAmztflQ5QWbOZB+dBQsSnXFjiSSmvtYgcJV5
puhCKLuUz2MEssCJ/KyjdMkO0+htMrW/8GkPyoInBV5pi7C2FPoWXYofLUBDZnq2IWDp/MrOKVw8
9GEC9Bwtrq6Bw16KRweCZjqo4ZJ2F3lxu0cuSy4W7qEIoaIdnyb1rbPX4nc/Lt1XNgPdjYDDzNNz
bGlnq/qLBVGY0XGg2ii51DoOi6H4y78Wns2UX3ARtymK94aV7FCukUonV5/CQ1tFl9jbZgotpz7s
c6h3Gjt4Ceapjcn6sIkLo0iRCzsg45Tr99RGgOi8aTRLefRPepHfZcNeK61XVeWjOoJVL/9ETlh8
mT8kuPAc4KruF4B6LGGlXxnfKHM3usdm8zRH7k5u0py6n41OZtxc1boKqW16UGyEjBTNtR/uFTWY
ZZ2zOtukBLrAvh9W1xAwt15km6XjVY2kj+6MMG1EfbbvKhMhaLeBslkV7SbmqGiVF9wDJGrSB1d6
qEHbGAB+5kAV1fxtYcszpu4WN+Ymnj4UJac9fZx5f5BvhYvq7MzIC7vK9mEh0y3BWE8GEgPlrnEv
BHH8G1j7CVIZiToKsmIvKK/0+VJlMXDfmzUjczAuffEPawv3+Y9h2SS8ZL7RogRn85ymB3Ya4YKM
BfrhhYhCfN4GWV3PKbO33A4skhGZR+Jv6LYzORY8GCjkvxxKeD1n5T3JnU2B5RRynxA3kwKc6zq6
HtYbtkdhyLEzg3p9tlJlnxnFxoY4ZXpXXATbWjceNOAJFuIbL/E+8E5vpijjSnY3OWUHElYcizpG
9AbcZwK2GM5n34dGftfNvyZfLjP5BaRa7yrgTKnJfkxPz0AXMN7A7Q26Uhx0r3nEUF+EaEdYFyr/
LJE+5QpZ8pDuNqNibVF6dgwilChIiXBiI7DVE2U31cMbi1+TqUsL2IcjYxW5jdUIXDgeWbXjIiAc
45EwsFBV62/pvKZrcGDnekGpyacsjlZfCPWh+hrlM4NLa6fRvUy9PEbGXzNCduhgijv9E2rda0PB
iaQxJKwcdNe8H6ccyUj5ONnnrrC5OLuw4vAzsWvFKf3d6HG1KHsw0OvY4Gnm9mlGc9dl1N9z8cS8
bDN/tx1kZo4ruqu220oB7dHkdC61b9cCpEHOrUFm91BUB0zgK4H2Y+Rs1WOXCGmOKci2CwLW5dvI
3WCxkJ3hAYuMr4nPhsrrVhWnjrY+hjZbFdOmMYwHVZFvnAmbZj7oiftLGNtuNOut5TG9EkOoVXK7
DPB6W3lK4oYHpSdoJgs6XWBpW45znjxE8ztCNsEmz9oWxbva5fQ8FbKNcTOYIowdK4iN+bbmeKH3
Xa0pW9e65W6/Q/OFDOzDM3/n/IdQjx1MTjQY1lPbr5GjImTTti10KH0DF1DpA8u6OkyD4iLbaqV7
SZX+Cx9DoDPk2oB5DcZnwMOPPdCrMSgJl0hHBuSYi7VnFwzVUQEomVUC6jDwyXH08JyUYO3iIoiU
8Y9Q75gtfW1vC9UefEvrj7OpqacLpj3xN3RBrKiHm11jGfhR5zpgd2i/NATVbRQ7CvKSxjUBIHEA
H723Y9wDJUBgVmW/hvlrCCT3JhRDWu2pm8LSmIN0lfr29P32slCNOFcwPT6L6xVR8ZmWyt0iCKzE
LpPxeBPM4zeqQce/68dDmbfHiZiJrK5Ce8RS+kCFEagEzNhyRvKuHheFGSW+uCTOqbfNA8iMsoGG
DWdQZRg6ymtamy+ERfPivSxFCY/gh13GDnu85dk7BV8mg5nAhVJn1htlDYbznvI2fbZ5DiaTS74C
pRmb0Cnt8qEvwLHRRqG7uEUApPN4Xc567ufMZsKLjio8EhN0Ugfkj3YdPkGxVUfv1kR+DevI0bd2
f1bqt4prP1L+SD1FTP2uKxiyvfm/m1KtxZvSIik0aThVuC6FwQ1MBYFPKu0J6Z1DZ/xNJxz8LRlw
rornp13C3vybhoutsOXUQEKlBsGfQw9JaR3I0qI5y3tE9zxQ5mu63BZteVglf2X7jAeIZUow8Afx
aQALlzFTS6YvL6tfYyyiHFz8v1zFeW2y5m6I9qvJxt+6wffV0Jktuc8E2yhc35KfSOdGgB0xEQxR
jGq8CpGnIBDf1zwrUP8hWkoERvI4Yp5AkbTRKTwYw/qV1byxqL6Yc3Xi20kgz+4jLaOq76Hw7W3v
PIsOXR0j6u4ySQsahE5Bm25Rr/rTkiK+eJFWeiKcBX7LWxZ4m4JyunYwRsr80ox3c/TN9qdu2oeh
uUkyUMmgpJGmXHYIeprMFzledJotI4lO6OWxs4Pc8m198OeIwDFoyHs9HpK9q2WvrdrTDFrXhGWv
nvGOExqGDfefhwwUZSjGzfI2TDk5CPZG0cuXAuWUmcZBe6nFdz/GO43pmZc4oQb5k+pLLw4J9FBi
yXaebNlcedten0+m5VLkEU+NPFvTKWBhxUq78oV4MrN7qyK7BnSi1/cycfZRUd/Y8vNsfEvrs9Ux
Y+QfvBynzt7Nxd0yXzOLJ5Vs9tz5kmUdzBnXlrAR4bN+VtVAT4ZLvHL+velAlwxh92XMOCdK092O
rp9ntY2l1cMS4T24kcPJ+SnsJ4mWwm2+BUMPseDY79HXaPWvJbWtmR/naNqP2FjsFlUrUFZLS32N
twhZadv0UFHHVwOGPTF9KrE9HcVJZm0qEMg5bsE5rbaz+Iyz+0LPkVifnsXh52pPEUbUVvwWLBRE
voQQG8IeJCAxsC9epf6kY3qwYUEeeq+Z4EpbDWA/10eQv0GhviPmnpl1dkc9c5wr/UKNfm31Bp5Y
TEyBE/HYG5V9bAvuXrSgSpjjYeFy4aVC0gxeOnP144q3GDTjIlzloY7dWwIj36cR5+mTyBZzajWl
uJRD2zPMc51zr8TVQdjem4b/8wEbNsmCxbt00jtaHHLY4uKKm3qakRfNzvw1JkCJm+LIpTk/tRMH
vCvSN6fTTKT4gnLUMw4ydwxus2ln6FTNEmpR0PE/ADCwlpOo3jmmuFCvCnHSxCuE6XwYE1Jbm3JD
zsOuSPv1uwO1wWdgc9dMMY4zD1yZOx8RKBLxGx8lEyel0LatY9CAOm9MW9tmsTeyG4kOIh2FmZ4j
3mddOWARrDAR5IwrmuWtkoo/JUpy+u8L09Rokwv1LCLvCZYt1YJ+thr0QzGLU89OMd7j2HfyEHzz
RY8QRpIiVxvfaI9d1jQJQLMKjQ1ZkazAHz27uuHpS5tj5dQgKAr3n92Ym6KaMKTClTTm+E8MPPnZ
CaTFe5Mq31mHYDem9mGCqzMSJdaFJKwESXQlptdpct9cKLG+TnQ7OjkcT1W1LTyGTl27710rVANI
vaDADxYqHd4CZmXJtoX71nPNNeKU2BxB1YSEezzzwqOhqYM0fS/YuHnQYpOy9nHcBSR4BDBhUAjC
QVT7HZz8zTBk26YPpzxRt5Zi0fzkJcXqzAPBiOfSOCk5Ry7xKnq9NclMR/yFnW6ekGXaBWoza3jS
auUnUkTHsJv7SyEB6UzcYIAHyTtHppqfemd87JRm2UfIeeC4X2Ceabd5fYonm9B44ku2lXXJUSvf
srFllIQGTtWwOHSZRxEcL4dxUJhRT6SMu3bEk5GP9l6RBpSetgx1ae/LmYHh4vADoFZNwvhMciXR
KVk/7XBESDGTahr3IWq5b0NjOTaxYXogR6UGZQOShBir0NKS+TzlW+IaosdyiT6mFnpa3XCb18Bj
xsY8/fdFLXncFRxSo0puH5Ee3sle5KuZvcaVk7+ozqEuCYbCovdkIOXfaR5JytrFGIdhn7jDX6eT
HtGR4y419AFt71jYn81NNfbjvlN4f2pkiwTdIfPkQ9Acl9bTQwKKyTlksTFA7BuHOQpatwg0dYmO
WVnBS3Ik9H1QIsesWzH54DBqPYl34AZs1AyMi0yTlzDj0z451auVODXQRmTURhwRxaPz9DrmTpkg
t/Cj3fuu1wNVQGVBR4VfRjt7SiQ2fKB5rHO62t7eABGwGRYsxCdlTb3F0MjsIJ1ZsNSD3CxDJk6l
7A+5M+WhZ/y55USIXUlCaVTZTB2n8sthuylkUW0h6juha4yPlkRa/x+HpovENyIRWDeEQm/LYeLP
5WN/civzHVBLcfbWIVROwdcByAWQwJRB4w6xqZUyqs0SVNN1IXPnkDA8j1wY086o3vMScECj6ep2
clhNFyaf6yHRkRImvHM6eT0VWz1nzKuDvT6lTYBvtz9WorBAPkJh8TLP23V9eiEBaiMAKp2uxhIl
D0IuO7Guu9I4/WdPHtEq8IQG/Yu3wrtn7rQupXXfjQuMTPFPHiveC8kaI1AQa6VCgqR9H5BnORY3
QFbd3UExd14iPlLs54jk7Xarm/xAmRg6Xk5+0Do1rmnDOWsKNNVE1cxMM/Bq4/ej9ZQMMTzh3FM5
wFTtyI1iz2Ub2rDz2vzel3xfpMLHad0kDdoMn4AA6WVG2pZ4tp+ylS9U+p7PuYxpyImusZd8KRor
SfTShOIoDOZwsAS1Gc000sljXrA48xL96sll9K0JcQD679fBQJhs99aFTUt07Tydc18QK2X0FADJ
wsINawhhW05xjeKW/GOv/kodt/9sYVhUFpL4Gs/0vtOVd8PpFCbSlJS2TgSI6N8KPKF6P1C6twlP
3WK/ZK51zZNK+GOx4BXXSTcoxnbjxCzfG5lgMEhsie/RYQ6mkt8s5/kv0pbQ5JN/yMknUwkZ3Ce9
8WeyIqcSHa+xoZRh1VacnSWZGiPjiP++GImDgGiqmeGa11GbTJKc6Tb7tPhW4vYPakxioBViNZUm
0bFpasrSA70DORPJROseHSHktEwnOh3hBOS3xSG4vi2NJzjFXB8549up7i4DeBfiUTDTmJXfyuIq
XKDbqXDKMxHBUgP4yHFIG9vPPuT9mLyvWDkoWdMGHSLjyC4U4kSbIOf3AQuQQnxXjuW0Ukns8rdd
JoehXFE/u73C/LFWVsYAn7UkUmAiwihOsu5urEnfDnn0jQppvYbpBePJz1yHpswqx63dMa6t+i1w
/X5bmBb3bSpjQL0xhUqfEzydQuy3xa5UlleAao9GGXncJzXwPkU9Dc0pV7IC/kIWB+B6AiZe8jj0
MLKb8iNSQQFGbvyPzRI1x8KHQZI5MsPRRCfyJas6CokHuEYJ1jC1Jz+CdVLlx1ZJuUQjrRvM0POM
3F+bHZWBSAcNY4ZJcrQ7DFRt48sKe6TEUNlXbokre8T8k1sScl76rnTVVmYK5ufGxdFAt53pbrnv
uclk1EePGioVnTHEFufhSzy2zzFZfPyJ4yH+L/HVIOnOy5BkjLYdeqWhsgnRm/A/j2g/ZaBlWKXv
HT3kdU4f3Kw7qAn8sDRtrcBu3PXZNbSbbURBE4141YHXoFV2XjCk/SpD1uPAIc7OmTNekjLWeV0c
L5SuUrzosPufLRoYojpZD4x6b+/rUt95hWWdqto78AoqhDhItDPe8JC47asi3G5fNHIeaSiMPZZ1
uZ84bY9qIq2js8DgbQv4ThAnvCcxxGjdmKEzctBuDaoo+sDssdZVE+bdAvfWCgXYtw/da629NFDq
DFVJGHMUfyxCfirljzOUyWVe6vkG3gnndM87mKXWnbxN52bMnNnRkCCsWf+WfNWJ/rPvMKymL6k0
OGGQAAZt2lb7QbMURmKs56o2eedpanbNXLmwAu3ilsKMpihmhaa11dHOMn71bJUGqnV9rSaUepnl
WSRyaPWVCnmbOtyzhEGkpJin4mLJaF5BKLg7Z2ynRcFAw1MS7fjfF2f9q9SWysFNHiyrdI5qUzAj
1rDQzRFwZk2q/6ReJuR3Fuxc8Akps9s/mMskgEtERy6V9OoIfT8xdz7GkpOgYbMVpLVmEXEWDycU
Ohn1h7Pmr8X1RVu/yHYG2iBWsITgtu3FTApUm3a3MYnCxPTmGyGIb7llfxkgLm6RabLYjoCzgIor
A1k01rbUMsbzdqkdUSSIjTlbhAZjbkbhXV8HTXEeLNYmUxdGua4fK2yeu7mhdUzBgDxpCUSarvhR
vLq5ZJk4kspVvjgg2jpbEee0EwmSmRzE3zA8mHR3O6POPhbGa/9Pf/kPq79U058kSXEb5/j7orQo
7ksMZoAsUwDWrAkOceL22OBCY1iY9DlQW/Vqam5FbX7AqqNxK6zi0HGN3C1bYLkRnXawsV+qqiyf
G0WIk9cxHXLt4tnNhuKZpSzgT08AdVKbvbBIbHO5l0IDbxcAAHxS1NE5QcL2tmp0F45KUm9RbPVh
nuKCspnChmVVtYFh29qxNvK/xRRIVPt9qprFY6vDs5LDcknJKQ1tD4Aa5dqTHEc9nFpun0qtWLWV
Q/Lgrl/swfhcJn0OEtZSbQPXi0Qg5VFbv2QTtqhMM18FrcGKF5quLdGCV13YzJ7YJGGLGq///XPX
AcNUDdYSkpWmBNVKJmwsh5mXCvHCTzPPpcW3wMib3Yn3YnqC5zQ9WW48Ehhp3pdWeLgquESyyusu
ZjH1l0rT0URJme6E3ZLtpMx73XaYhlTgidWsh+RL7RLortUavugNEokotP8v9dSzoXZTIeihXajs
7QF13MEHE4vSyH1RCedqzMqvw8KUWyvXH60JUsrQCMZ5Q/k5M4Ku+4beUOD+m7zurNUF/QBTT5Zs
styr2UKAm9qSwpXyLzD0v7FhaMNRn5UPgMcMCiBQmJSy44hDnMkLm3v0ATVRZkHlKJgRWxHf+sZC
RDRbrPeW/KJmxHCiPGCoNltiqxioctxWP2gVZbbdVxHiO+MdKHX7WLor+lxmoObhDoBxYKcBLhKX
BwJIB3h3vTzURr/vTcxfaSvGx7ZaU7fiLn00sDJlldNuk0UuX8lSBhzc0dsSq+hxVnsBz+8/RPCU
aWP5mEX2eHfWwFRuoL0wPPIopOVcZ69zrl7EoDoWCgM+ATffRKl3iw1s4nruE2DSbiLNXE4Wnq1b
Icw94DZUb+rFaokBsxGIrYB6el9IHGeJaYaB3irnV9zaRYs2ZBh6bJ2ZcFdf52GsD0qEM7AikGbL
OVaCDGqq92ZtykCg9hNCykWm89XBOUuXUI67yZ2Ni0ynXdu28TFVG23XGM0n2F8oqWzogoy8GfZO
Qr7+l8VJSX4DE1idYEKpYRXVma8VTb6b0JDBGGNsDZLkMR0pSXNmJlNdpIFtCLkfi+kl0yPQS43Y
Wb3LntfMzPc01XeiYAY/W422MSt8yqoeNSxEhx/Agc577I2XNrLxiGP4TQZ2HPGUZnt49JofI8gO
CfigcQxsfZkv7mBus0kdwqRzf5vcfJZWRwTgQo6UYQ9bQn7YkE7WdfSWN1nRutqxA6N3IGvbUIhu
aSb2Nh0Kik3HvRgm+JyJCU1f+cZNU6qPVZqaj6bmvJFb+VVEUE37+c4LlPoijlTG8cZ5dhGGxCWr
sTJf46Mq79XGkZV4o/kJKmu9crg0p4JpeQwY8slWnWAxFLhKZaVsoJDw+2vVQceSRj2SwKFNWW0P
w4de9suxwSuKxMy6JQ4JiIoctTUHE19KSmWwVJssIWIzh0KzYb3pZhgWp1pFS9aONn0RwwvJaaD2
0ZpoR/tREaoB5FJF16ar8mRZOSjwVfmVJQm9Qm+OIVkZ8gxUsNtV1LMmK7QoVtivAMWidweTn+GT
nrJq3OnQ6SDWP7QuRuoqczHsR2+e11lPSYxBZbi3zhztKxABs1oOL2BR0TtwczaxuhpjDQrUUyOI
bhUZGp1+muDm6i9lDJreBJyXrqwsJEjjZiZS/VC5ICuwaxnBZPgZhqKNQT2OFg+kEaPy2GNKmHVn
V3JWuNGbQ3vqq05mhLOux6eWfXyAaYqzcxgMQkRoHge3AE9REsSkR8x8LbBuRimWbYVlE8TfwUVi
dkE0/JzUrcY0k2a9L3LMfwDaSQMyVykIjnWRsDJwk1tDxM5lQi7A/khagQ7BKlCTXkXzgoazcoxs
Y+V8nGctfZRzLB5796GreQNMRsObqScYZFQqEne8pTik7CstGPZny5wfKnI6AhIMV89FaPEDn1Pt
ay5Juc8q5atX7TYESxxvlNFpAmOZ3TBP0n9T3qlH2c2HHFp/lTMA7nCijzjP4thmcqHGwI/UQh68
eDhiCxwmDKKZYsI9qw/lROSLjQrUnT7LVTYDBuFXFzpxLiMzTFIERdClnc5/+KhmeXVSIrYIroFx
TWcndnZIo2LC14lAyaHHeFMDZ8Z7JNnqt1PJ1IhgqaQdA8tp9h5yEy3fGh3DHKy1AN6zYkqYfdgM
cjYdoFImc+6rcDkHIxBK5cBIJOu6gvXvZARuqvGiabPywuhpI7zZ2ViFmaMRKFfNQdbCxkOfxPGO
3V/RFj57lN9MRswVROYsuP1k0Quwz9Sj9OwPbbvUbHtIswOmRDZEIfZAHO2wttvXZpr/6r6fzl5i
Tmdl/eIR2FtVdrSHWUkrQnkfVmTaBIlpZMS+2vs0J+lP2sZtMMoz5XKzI7fCYhNVcX32tf6waDp+
4uzd9GSQmpEIQcI8szMAOD/M82MD2whNbGvuytbrAmE4hk+W30Bo3yXWqlMUR+2eIAf40KJttpU5
/5m54jwtFuhanJgA8snJY5E/PfQwCAiaTSEaYfQJtFx1dwwyDvBFNPzw2NwYbh6NW6wu6tnKcf+a
/Yc+MHgqXMzZ1S8HeYFvu0XJY01fwmW1Lirjx7JfE29iGeX2y+PiHkT3noy9zbaC9O20pSBpUljR
88rOGtIMeaRHGPXKB8hojycVWYVTeEzEucLrqn3gON8g/Z1I/u1DEtbkfom+3bwsIeRpgIdWlqLU
IH7odctYn34bztXdMN9UC9GEPrBJ6+1Q77AbmIzwUhv5eF8/SBsFxJJN9Kz4q9AKUthbJp3VqIgD
cOsZWNqqwm+iFikHaLsSvSEUHT9SankazbZGR6RB3ShExHyTBkfLawa7bZ4GtV6aSAXEA2cX6BfJ
ujtSzp5ba0dN2i96Mbm7rup4b3M39MYEb4ZRyXMt2xfWn1EwgxjZWDHtn5ES1eRGN7yNNVJ4fhEX
DRa5KaGSkOGm4cO+dt+9GTJP1y8Q7p4Y2oJlBbYNJGk61HZ5dxkp7UYdhaZB0KKJ+JtXY72kKdyL
BSVlGaU8W7k1nQtdvg6d+ayLtHs0x+FkTPGFs/9TJ889VYEtRdR1Uy7O7epO0DC6htm6485Khfg7
ikWYSCJ209AsfjhmsVvFuC3ywa4gVnnnkqHCcaBgQfbM0g3iI+MksNFxg3x7QJCIIhotjjgh1gZZ
y3ypbQhu5BkYtjM4e9UtfhrkfYvXbA2JlMWE70YzNzqbjljHyh4OFtD6fGy4vDTJ/L8lHNGjUoxo
dTbaXLLBT8tdvJynJZn+nOGj6DU6YyG7ixf/xmXEeLGZqfQSdYOxEoptjgkhZQCCmY2wZ5pMwrWg
tmxhiMK2swjudJ8SmadU0slr00f0tpCK/PXbOCLVtmzPpDmwHzOi31SX1tYmT5XeBGUOBvHR9gJ1
MaZtF7U/I7btTaVrROqZigq2OVV2K3NU9Du3S1EqaUuz1VJFbIuuhLzpsGtM2DuB5V1mir76QkAI
ydsW+oduxRCTU2GKG/iOwvec2INwyDqttXnzp9lZUKoIJxzb4abV/ICxM8NlXarPpsPxgBLF2qre
9Iw1lfFQRSZG5vQgzJf4d8DpkDMQOZoqEVq2iRjBq5pL27yMMKi2DLWTUPbWo2pDwh1VtEE2/aCf
2Ogv3O41ilClUnwNG3Uod1ldMGcauTbcn8FwoBGZScpp911lShuIGuEFmw5675R8MQy942bS0lVU
+lbL3v3vEHCJDqIDWPtZhsWJCCo3KUP1WI5oaiBH3tJy8ZilMlJGfEH0hY7oKUMX31adX3MUw05i
2CfrOTC05S0a8Pt5TAno3z6UxKh2Xfzb2nFzVhQN4XPujltTHQ56OgBBsDENNkLdz88ECwLdh6Pq
Jx3jXjdnu2jRgMfsnpwRzFE/DixL25KSMFE/VV12gUtYpR9FT3VXrzDbuGcQwdvtDWsWhejlQ+R2
5zHJoGpZ9ZdKVlFYV4pH4uHCkz+XN1PhrGBswAs0tNqDg1jPtL7RIdxTL28+SiO9mNKxfp1IOXjG
iyfK9jq1kXNjcPdv5KACx70nOCN/cpTY3OexPOpZ1LODHLOXpMY3jgtg6/SJvfsfdeex4zqXXtEn
YoPhME1FUrFUKpUqT4iKzJk8DE/vxYZtuA0YsIce99/3XknkOV/Ye+2pm+w9UzFIyqjD80x/GqZk
vvYmNVAJLy+bn6yQrQPACHQaqfloJ211Vw6Dzzil+hJl6dnpw5Rqy96M+PUBB0nu7RHpI62gtxA0
6lNkxvwkjO3cAjMEoCSVyZEFwLbNX7IQ/oBmkdkrCCz09HZBeanxlfzfLcv/Kz/y/8LX/P/Esqy5
mBr/Z08lNuHP8udfPJXr/+HfPZXiH5owbduxULbAoDDd/7Qr87/ououTH2YYKiENO+N/mCrFPxyD
oGUXo79j2f9iV3b/oaq6quEsRsmN5cX6v5gqV/vmfzdVOkJH2mSqpnCggjr8+/6rqdIGiB1ZeJq9
JOwvytSfMmje5ESdWu0mIZl6QqHuh/NfsucKdfbgdKhaFge2Ee+0COFC+9Nj1DAM2hqdJSrivxkh
OL5iUFFiK/P31OItv+bJgRDCTdppnoFSS4U2CHe2zAwkiB+29imU+9BCT7ae2OyJBIDuIad/HMiE
7j9rAOnp4HJL6Z/Fm8akEYAmyxNnM4pvCk6WcfBcDWgR8wu7iQ2hjHeZPHT8DYhd1t0CM3mf0e1E
kPlgzPgSHuvmlXr28aOImNC2GwfujHtLyh0GQYNdoM2wFDcLwW/XsrvH9WFxdejgixDIa/SyFj2K
2wIZvgJ/tt3Ip1e1TdYfygcR6a4+848gBhPCQWkjILHfav5QfbhI69EldBV1Y/1Z4cZAAcfivieV
qTK7Y0NCAHEcoat6SJQ2Q0zMAoyho7FmRBMHob5na38T+1r7WHNwj4jVJJotXXAD/tndvi9ZyNbT
rwQuaSjG45CZRxGf47YNZrKnEE4NDAxIg8jwp8iF02mdE4qBxBgV3RaqNn40U/PUnugdwWcENbQr
jFfwsHg73nUYdJA7w2g7j6gvHda73UkHy6SzvBSvSfGN237TyaNJOEviIqhlN1co46XBtojc0jTs
TcwVw+256bE1LSyBOu40fWZM4MZBmdAPWZCiVUK/2vys69dCIPt2Jp+xU6uy0iXFMDFwtCD6zplv
Vk7qyz068ZH8Zyt3Di0SKrK70ERZxD6Bhy6IKwjPjnWbEVrnxYJJUJ7dgbE7W5lRHxE6P7pU4QO0
pg54b0zenvB7UMopAXtIcZ0nInsm49kQ5oOMhysJPC6A5Rj7oRrzVQ0X+jYnlQ8L04uYe3NMiG5s
Ltw8GxNRX0HL1rQI0R3IJW31g0jDtrezc2eLlzS8EgGdoAFuD0q/M5yPFSXqJKQJI8As5w2rI1Ju
aNYxvzDjp+Ar6dXpR9IlqBHDZzw02ehhLaNYAsM7hV642uJcciJKeKdluUE7jZeUmaThem0DhS/Z
t3X8YLRYmuMlGKzJVwlWUpExZ9Gnbeyswf9nSPa5V/3GeUkbgxEUHOJhiveIupbqZbHsoLkra3RQ
7w5pyhg4PR2Lpr5muJOcO7nFKYfelOuf7fJn6M9Nzp84P1B9BmGXbZtG2xXSPDltsTPxKtNdJh1S
x9jotkuLOn8JSnefGA5ez2bfj+PT2P8YHZVYOaG7eHUcVB1TjhMwA03cvgLBYWQBH1U9xkTPKNMF
C6xwyzu1eRo69nkj/gmexhYtXzd+pNmxr7/j5ctGvqejwTdDHj33Kyd4ZM4fZUtSL0V4yCNV831b
FVM+JihE/zWsS9EKbDPVPmbRzXRYnJarP5BcA1MnOghzQirWIdRl1si0zxx+gvaY45VMij/JSYT6
cDLaozplQbkuB3BRZPUXUiHcGvnWEdBuBMwxzaVqeR5xEepxz/DrSl7zxjUuBQXktGjBQkyqMPOj
4LgAXAbBzjiHnb1VQ9TYWUtlrG4W5YT+1AKIQ9EwJd0+bJcv9oX+YL8tsVXdsTF00JvGn/gWrBRa
cyrxcPc567ge1qZXwnb3ZZ8NW30R4ca2kCV2wPrRC6GzXFX4hkvNg83juGj22XTH4l6Y1tM41fWO
hDu0FtVMu5cdyhoNm5COZMf5IxbCz/TZmnauqbRnfCZIz8lC0d+Ilf9GVhMjnnG2kTvZR91MXvRV
35BGyrcbWyfbjPLjpOgMq8LnwkQrXtptiXwqN/eliWtVFgemHHOW0l11LrntRoRION3S73bo9R38
5B3yWlCmnjalzRYE2a/G2m9TEd2GpDKbDuwcmM+6yS3j6moSyfth9IwLpfVWYZZgu1hvyj5+txuS
ngzVYWZVJZgmVHfP0V443sBQ0SvN5oHYUSLa0RC7crVfTMOh2SRJnrIaB+/esGSfaoQTckF1rtTW
tBFXHeFcELe+W1TEhGMjtvvZM+EY4idO/rrGG1xRByCvMK/klUojm/52wdzzDTZ1QsM9oBGYdVLW
Z5KR+37Xma89oiDN0ImbYaow5g8C7vSmElm4Z+b0Q+ITTshgwXC+zBO517ML81yOhzhVPRTKzbee
9NdxFl+xiMTVNbnB20yhraSp8kZ7Go5Drf5OGrde03AwhvM9eQ/bvu8QryDmwWVk5jbRyI39x+HW
MJtoHSaHRDzlMaLspCG3t8UzoHHYJy5isxxYGAoBtm/dOVfzeZfoGHbzwsFzN4dbkcBcayf3GbBU
c8xtyIFy/NJnrIaMAflhpeWBA+LzFk/dCIJkfTJI+ZAhb3RfvHSh/ryopNgy/HmMW1YjKW+A23GI
sfdmIZD4vR3P+5mTxBwFL4eIaaoQK7AQRfWDbUKm0nlWQHcyKOT9cNvxQEDSkfZlOKVJzkbH0V8i
247PxAOEoJrYQs79d1NEw1Gnr+r4clBBlCm9j69GbeppCIXNilzwuNFeR9NxfIXxoM5uGftvi2wL
8AGI1DCKFy/WV9KpJcTOmXLyMPL7UETxJUStcp9q923PIIqhCS6Wqfg0G/TqjlP9IMNTg1EQDEtI
zjAZuMLwiARlXN0ZkNfgec8l2jX0TGohbjOLhL1VMh1JDK6XdcLT8Uwd3Ny6iRjCetoyGFMbcT9i
OWeSy9YmrVW/71Tmdk4MJG82BNpWIJGiHvdT2EWHYeI+5j8jH6ZN5B2eyhfLzgh/v3NajK1tSUTg
IkdAlmkPratgtlM7cpv2RhPw6agBG3TijpZukdkzhriJUYVMy5RiFaPcmaBAtp07orKq5FlWzUHV
sc0m81OWup8tw2RdIJ1tjQdy/nyDfcYWrjBLbNEhpyPKmFKQGQUaGKo1nbw782RCgGjvSuPg6OQj
pIiLW2YYyuBRWuKsgPfoDbAn6KARBB20/hPu/6idrOHSNfiaiQtnTYzBw/bZf1yQ9+bxR6x9QwQw
tF/DvbgxYxE4CHwCUK5OcVMSNGWWeWk7nQ9JKtchQjVGpKOS/VnpfdbDapAF70mM/glRmk5nzd77
SJK0X9fxIa9YaiNKcW6rKhdo5J7wjQ0q2E+2SQhWp6M0zL2+gsXLcD+r5aZwT3mffJR98bka6U3c
D0625ZzZRArJYrTm6JrhGry2yfuMG4sROGZQJC24ghvP5veV8CGy5pES2h7b14ralRyOrWJ91M2E
lOe+0bpjt9Hbh67Onqye8TJPv1qAxLOCQb53sn2M0wsdLk60vZUXDADRG6cLEBHF7/nZJSWVhE47
xA/DoG4tMfndGDOpN4KqO2rLI3hj/NV6wHjoJNQTeUFPAsAYA1L3ATQkg2YVmsK9OYOKa95djCuQ
IICLh75r7hbFRf4woyqd71P0HkDpu0LZL7zY1D7VrtbZBGAVGzCBUk6Q+NZqlBMuDI3yeKDWnpy9
qPuHZMLlxjtUuosPtC9mY49BEcvDngV3ENmYaL7Ah/C8MlOFqkBfMU04a3moZHpw1Kua1cEwYNKW
ut9a33HG/HdilzP6pEHTwZwddybx6CfrTMLFabgWAQTidwBoMC80SW0eTNxilo22iXQpN0jbUxR9
ynY7hQ9qbeLeu7Pzs2QD4YjqbDu7zHrtdi0BVoRKLfHjMDLgGp4VNkdowDnlXkJcexEVP5kOQc5V
FxbrC6Md8iT1HR1MRUKqUY9uUd53bXaPYzyBEpDZDladmb4qB1FvRxdSEZDRiB1Q0Zac9OVlwJfO
veynIvK6XAUZwk66dgK7OjRE4iUw8tOIf4VuUqZaQY9/jNIl0Q7Sij3HuI/MB616qAW3nfKgRo+O
eJCjRaulYrE5NiPSz+RdnwpPTUDCGHgEDKwa6XEkz1GqDPsyx2/HHwsyq42grr06BQ2A5G8NPzLy
LnW+T7Yh26TpqHoZci7l1kDdPrO0jtT6UWbzzarvpZiOBjsRAon3ZVezeCjxi8YoiXBRwbbunfNQ
DSz5q50xnQzlZMfsXtFmT/0bt9dmmBcvtR6ykg6tR8x0wPJAhqR1zFXjqOqoeLaphddCtj5waURY
6T4p3ubyXtOWA/1OZV+TYcKTzFwo+rAiCoIRmVT4OaTgIKxHaV1QwfHvI39Ls/Gix16PFCuh+0Jo
y+Cep9ap+AXezFY+C8HdYBvbar7ogJNn8BKGHl/KejjUtBcZrIRSbAf1HKHKa9E8rwBUq0Dmtk+k
fNLtp4nKB3594IJ6ISXdYGeksBNcKheZOUajHvtA+dQVKRrYCAI+3ShO186GedHWt14RTwxBd8ny
haT3XqeDnwhyYaqwIIqbTjb/VEN7CTklRIzfr8dzWdp9wAIpYyQxkaE6YYZGzRfJx5nthVS+F2yW
OeIHWozQB43sjW6zn1oEf4wgcMTWWr1jVbdtLVIczTy+4ILyyDB8mBjfhjHMg+pSFu+j4+yA7KIq
Z3cZ6ZdiTL+qhKNdi+xgjuy7pixO08Hg8NJS2My3xln2doyNrbtbltA3Y4tu4rme5oPSRocZFyrM
IKvduQI/rK2cYKt4Lg6AnB6+WDn5q89cplul6W4lmzgVjWvRFVtalBc1Bt9otdeai9kAt0iGlY/l
A4At6tXTDCURsLBnPpr2E5oJr2bfOidrds2cvblpdMpJaRuyLcBUr7Ow1mdD4MbcupV+tVVwz/UO
boanagiXElt8FMiAbRwaMclqnI2kK0IswSStzvNZkt4ZTW2QCiyMLiG6K67HfJ7MhIe1p5pkJhRF
9sYqjJ9Jzzf2wE/cvZCEyCKnOaHX/JkdJZiQ1OJJuJJfdHVoIYuChAfnPVWvkdtiWv2ZrKdueWtT
45g6OJXUZyv8y6EDZEJw2rucGyQb4Ek0mqT0qqG6ykScNBaR0tzqEUMLuoTInL7rVAQOeTR1j7Ri
gJNv2RSyOWog9p8F/hrcqec458rRWp/x8rYzp9fZmTbqtB2BPOcJfLAWeJUt35y5uODhYVG1m1yU
sGXqyfKim1GgEsy80soM8ZgUe3VU0XfxuBMLRMPUU3NII4euc8xL1X/R8KtkernVyvfUVbyYUhng
EbXv7+S+zrl6itABSPGHPgi/xqUyxm0Rplh1D9Z0jLAh9wKqVDbzVcVbFt+MU/xGPYfzbk1yk7g9
k+KLZX2Qt/GdIsx3LXZh7oykYUbXeL3Jpi5IjEe1iSB6ifsFlx+SgVUjaeoFmcY0ppG9jqYOZnlW
/1pK7EQfYLUSfVogioZcVj0TknHEq40PcYt7aA+PPFDxYSlkoRsWb7HeHPEJedKe7irb/aeP3O3u
FefK2tESHmRJgiaIXd1rqYs5wN1VcX2nVgKoQAI3/tQZ6N4J+Qhn4BstByyHq3GpzeJUlSgiRnpF
JO3VrVZOfXqsQPrwVvDKPSahwBTI9dN+ufHwhHTeM8bZ72uDUvFvIMeqhmYSz1+EDPFEhH6I6Wm1
Xyb4QAFf3xJMnS0qjNfQ/Rrsr7i/t92nAhPpgrWuKLUjdgGIXDvGayuMTXlbmvg1YWrTLuBK1cU3
mgnTTrVFrOUT9rktDaKSj2MZ7dcQU/fmWNuIqFJtCwukizFThnfiwUKthXil7HuvjBiPAhjR5bGd
b3nGuKMbS98ZcanxGTXCqutkXGXf+8K812jubEwZAim6DOlIZXpOEFtYlX4kARe9FTgeJhN9xuGB
JauOkxcUyZskfCgGfXNdqnaXY0qu66c+d85pjUliybwxuqn6CcfPNkrf3EQgttAP3TBua6M72Mlw
5m3YGPMPeju/F9qu5uVE0IzXednrDsnd5aFK+VE6DpYo3I5QcMzddumuky4YKFMTWqiusyv2nq1O
qVKq7nc2GL7ZxV5FdDWxc9jnX2HEBEQtfDfxX54pgW4caStB3Z1SlFVDJ6FbkAgjTxOIG3166pJf
VR08XjfIN0CiVAsP3kohCtFmAkfS2flw8mCXXkkVCW5LxXpfpcmxywyAY3VmwtjnMITmSxbBCTId
PknJkerS0KXXxyWPD0nZIWCuGJPRAxHWUZLO1MqBZCDmnNklBRE0QefUhthLed2quLrOfftoofAT
tKQFiXORTL3vvsfyVaj2SSk7dqlbxiD05rgdOY4yBwzOb8XRx7XUzWagGrC2CUiX3YG8ve0AowpF
bQ1oM6JXdpkADDnDUrM9suVmZxWYcmfV1DgRRVx5MSts6PaJPD3Uf+cSXIgzXEbk/V12L1z+Y4Tu
0Vbi9MZKvFFFH0BoYzvNUEecZyS4DaiGlA/cjSd3zHy3aveIhcjQua+bZEMAjVc5Pw7UrBl5j0RF
NA/NTmBAbtcqqv7Lp9cuXvZpPPiKZNPMhJdU+o3iJntn8GsV+yBvKfhF2PU4e+T7wrPczt9Z6xJv
2+3xqCCM5t0A1GIVe7tB5Onb3NVEBRU7Iwdm3LyyETOGnBIKmSNfw1SfRyiMtgpxjWUz4QPs89Ej
XZL5007gCRFZsw59XY3jwuG84VSXYUH1ndG1HxGGbZ18r5nnEUNgNB/H/m4Bt+XYb+aUbVJwTrAK
3fzSW4SdaEyCK6+cmmAspT9ATJ7hcvD093cFJUZTnWrrrMMScCuuYAfaUsPJeXSopOseTZh4KbtL
aPaYeZVNT6iJ+VEjfQQsu1ETMsIYMUUt+xHW98XZWi6qxEqfk7NHVZl/iwQHKDmFBomQfejFAy9B
N7wb7jXCfWpEaUArQzGzyy17k8oWh99dmhwy9b6p6oCFzgKqaMI1MjBSBPgbzK5yKM7zTH1nL0gt
btI81oxnI7xnjXpqlA8NW7Hg9K+PvUUlnn63BbvxNPox+t/cfepoo4bisR7nXa59xs1tab9Gd9iN
GYUQebKCsZoDKEid3izczX2PAzo5NfFRjawtNP0Dpi+EHaSPKsodCt2g6wBs6Xioa5JUmCHYTGqc
Wz82Gy46nXMv4bkr/AhoAnPx2DwbGvAB8vjy5VeDNWYIYrY00BcHQ3ACQ/oYxs2IcKHR5S6BsNJX
cluihUSh+IHgrlzHvYrYFkw/l+Vmcm4NTs6G57vkGDcgpSg6YwB13kHhOVtZvv74G83MboltHlMU
Y5K1mcWOgborwtIGxMuT4xaLUjFWZ2tmgBOsGaloHVlTLB7r9IQdkAMkKZpw2nFULCnghx8znQPX
gdegnGsczFQyxjz4EyGbWvKhQJDPh5MB3ZvB0EyJKueHzhh3aEd2S++uIxXujOaVgC86986X2nTq
ZH2eazwlLtub4jI787PdN5jB8OIuEfL1dM+AcXA9uEVHE7e7i8cj1t7jeKJOu8XZ2UE6iY52NUFA
Tgr9vLzW2kNZP4npi4TSQwdJxEhmv1FGNnmW10anEuyO0v/VhMyuUR4Mee7YfaJCuIZjwY9I4hSq
BqVzA21+W+Qr2XSmvdfewuHbLkjsmgLLhLAfPVeVuOVvS3vpOLMmVd8sQj4TJ8XjrD7U+Aw1uGXa
tBxH8Wr1dtBmmH4G5zFaPseCl6tyTlXb3UkmmJmS+63Wg2pmFanyjUsD/+DTEhPniFpu48zt+6Qu
LyBQ95bFnY7Xbyw7hG0kkLoug21iOQY/xOo/c9XWurJ3RjOopq+FdlGkL/N4gTUya5Y/E7/coOIJ
wY27zauRsoWyctwBimfHrqca8s5BtNrL7pab2okq/YhSigmVpa5CJV8HFminAKVs/NXJoTfvMMy5
TvQiqflNzkURvra0BMPUIibBNAGqsMES1JEsMNklc27lyaT1TpXjnOIhmFyfrtIvi/RZsImroLcN
YPpKdEW9Pu4g1abZk1NXQecyqhu7bYSJLgPZhmuOYgdDN4JRVxU7uP4njbG35qJJtt4AVlFAxvvR
ds6jlt2Z1nUhzRFo7c6h+VNbRMWR4pfOk+WGQeq8580rJvvnuZ2+B+Rn7n2pCc9AGttZqE/1gAGr
L+Wx7k9LYTOmLr1cf7ZJJc36Z/fU1/FliOut3jzoKvJAC/MpVniV9XZ4q3TCUGPIPcZzuJTaxpQx
byUFHcNg+ZfZ3aUjtCEmoyqV8jXkbzc76zoSbGGzB1OHnpxPw5cxCtjmp+vSoHW6U0vvs2BoBkMf
O8mdXeJtFqyT1+P/knKfNObkMeP33Pmul+HBNPEC4/nQBbPshrdL7hhuHvgdlnkroaDojjwKpvmR
9s5FuJffnAQWHi1CUZZdIi+TC8zrFm9XS7Amf7iJlfiSJaiuhd9CnWle0/zqpA8zWNH+oaj0ExyC
8bHu96QH92AFnkk4yySu8X2m7NJ507mZt3qsgbql1meTL98Z4RKTQmUXi22nG57WgyeUCHdwbfvz
wCy8LHZKDV1ghg0MvStpIDd123lIX9MGSAa1E5s7Rrr2dXQeegYcKPyWYjgB5dtFzXbkfO+XFIgx
OoJ6fkwQEDRd+unO6FybatuzkxEFaHBNCySW8Fq7X3QrWBcf1YLtfyyDlE18I+tDRrHB3vCosnAg
odbTcfIVU85vcyt5MCK4XQIdv2CpywUPeXiXN51vARXspvxghO/KAlUkpj+buBmxK+rxGymlwdLZ
4G5ZihKnQ22FpeEuIUUyXm1pFSvHaWCoh49F+Yxwtrnlo9Cvor8To+NnrLi7isknVDLHekUMSkVA
ptqytQz90R4UP5vnnWl/6RpeedzAKzAg/FXnN6r5oEjtVwP7e6R9qMSVdcOnPmIShv3FMrnGqJpl
9316KWkEdM4omwdvAblrl3A2kZ0mNm1sPX7U2aeVCD/Oh50GyQ+9OnYlWBNfvR7TBEs+7LsEN1s6
qx5D51e5Js5zpTkeykUZyAWxJaxMdebd1U/JB/74S1JRsKhemvf3VfFVme/liEayiH+VhsuyCB9Q
SkPW+TKVozuYfqy/YDg991W4A4/E7/g7kk65aK9U38hLOq9Tkh97yGHJYJtkSaukjDQntt94qzrR
+1pMOaHsVC509qkIya2X0n6Oir8Sa1gbXgrGYZkxX1I0rzO3pMhkMKJ9jIuO3vyxIi8nRA24dId2
ij0Nc2Ob4ywFx7SIbwcZrQN7yQrjp8qcj45w0YLZe3W4c+TznEaMDpilUNuN7qtV/Jkl38HRSXDo
MQPu8m1IpLbJ7dowVhM5C81w5Sb5CbU2apVAxMoTSgxOgNVYnNi0c2MNRGU4VwNNra35Q05WWH5v
1xWxxla6j3NAH8N0sMV4jMgwHJT4BvfAyccH2SvfOlEnjQ3BiwwBFR9oX+fHpYZOoK7wV8AARRtE
TiB6GypY/oQx6deOFwYXyApmLNvLby6JrX5HwUtfLS9qZ6D1+9XbbuPQGzhrSIuYLkrSUkq9mA5b
7swjjBWTEJO2pjkbbvg661fFFttEq4D5d4B8c1YyfIrXYXlaGwZW8u+9xXeXzVjh3IHnSzL0Wgk5
dPV/lFH7Qq+fC8zmKYlVj8PAKC8U9cF0f7Slh2WZ7Nq+Q4l07CYYGnX3nJVMqxAfpMNrnpHfXeHB
UhAIOu6tqlkyqSkqcnFJQvVSjfuKcgOJeE/pgIKya3b9JAN1xrKRLpg0lMdUnw9dW+HRy9HXUjoy
EyD1cdcOO7Ub7yt7APtxMX4qhr6jmn8ScurztcAyUlsqcF27GRFJ8pDQcHv9TSVII4QXi7WrHXGI
IQvV5ggTJD5VFtOeBExnfY7lSec4A6KxqTWbwT97SXO0DtiqkLOcKoBCWqtvw8rBCaD5qs1JQwSO
nwz2RuvYxhaLgqSdgWPb35xp+CZaxz+h+z6MGb8Pfp+WCyYvmeQ1VxxJh9lgJD9+haJjt6mdRgaE
7BYe3QxnzlyGEGiQEiK0KjDjukrQ6sVOpZQwDOj0JrJ0htSKrr31y3hMubQ0ZXmyTWNTERSMCx3z
CncAMAyqz0ONduifYLXwiskcM3n90GvtnW2jy1K1wyBxHWbvIAUY4luR77RghhR9Quxe7WsQisw+
gb/TcOcV8AvrKlG02/r0oKDcCB8aBY4UBTMSJXnLAMu1DuJr7vRmfNZyKKIl+qxhBJn1A48k6Hj4
K00FlKMHjQCNiQhDEXea3n9MhYIA5bml2ExS44AZgCNg2CtQPNQwsNjOLfPvtPwMinKgYvLnHJhg
idhHFy14hvJXxOvcuz+WenfoKMmAtVCWjG33Uq5vXkxR1wG1s/8c5EtlNe3AS4AcDb0SLieMF6i5
BZwevN5Sf0Hk5xu4rKYSH2vh2g+aJKgTPmQGZY3Igqr/6DMS+1LNt3pWremu7sZ9ChVqLN8dEJcE
dIJKj5S9hNQ5VNuJmUVBJcCiZOThIF21V5rd3F37Pj5nUDixb6IiZu9Lc90xbUFqEeIrTyLsnQ4h
SFqzV9YlXKS8cGj6VfZgaeveGWZse2+ulrxVLmyFJ76Q+5VB2uOGyRRs88MlIqRYk9twtEFBRYGp
R3sN00HX4aVhRM88BPINire+3gqE3AVBkG1lHWu9vIQFCSVfDg/kgDJwXRUxaUcWVL2V1Ysy6he4
a1zujBWS8VonSKfRb7m281jSm4cZk2Y6w3J1vVybNmIfShjbmoZsApzM6luKO7SrSgYI70K8JwuF
qE0rovqQNYCNJV6pn1gyvNgUv62EY6idMxtuxiCf6r48tmb4rQveYvw++0TIRyUz3tEbgyosrV3H
DKaABNXO/dHos10zKPcgiYgALphmLXtAKxudWmkzRpi+IXkKjS9epwtnfgGM2q4XxhrNeJ9AZjIm
4wCFYTs42AfoIkmTxuTAK8cMIfxJwoGMGHJbs+gZYpbX2Avql9p/aNxyRSYiGV6OMNQyBGxTR7Be
ZbyFwO/Zb83iVSi/NYOUCQWjW76t0QsRaI2x+ZkNaEh0B/Gl5/4M4eTWhMS0+hMhX1gNjBW/f62R
QNuQ1GwPo4jnVuGhidCfs/bW0dH1BdFThmetWfMZMFC0cSK6weHHpVXgPCTl8lAUEmXeV+3edEiH
NfTysIzZ7N8v6mNUP+rT5whjdBJB6tJ3CDxgfLMAKvbS6K7D4vzaJOjCCWkpZTE6ghr7XN3phjRv
RJzD1zc3lI9kfSkERtW7GWSzZKlumOndLDtMGuO7Bg5UG3FUgleZTVA8LEo0KkHbxRRyBgRGO4BQ
hMOsXvrrNFC7WJz6tjCZ9Gh3YyI37hiRLua4v6MdvxOTHVTkjqCQGM5tHl4HqLZ2M30sIcdC9wWm
mlKqzM4sqDOjvedANc2bqhDZ1mm6t6w5jY4M33KczjGvZnGPOJSnIZKbOp8fhqW5kUN5NjHzdTN0
2k49rXJG8MRj3zNZ/pbMa1viTpb8s5uAO9ahAEdQr/Nu+D/KFmOtB72S5BC9CJTFFK8Mdx8sc0hO
WaxGu0XSvFqT+jK64ifK1Duypt/BSVevTjQF1WK/lG4DH1gxm70ax0xve9JnU2vehe3MbLQkCw0h
VfRoKtgo4Co6nO2ownhkW6W+qSOb0ToODFxlJXJQafTmxzAKCPuiAPfNj10suLFyLAoMOHH4uU7+
Tt7r1q7SB1cOhAa1CWt6jrmljpjHLUzvJtZSWPo3ec5pEGa9P4WGTYvV/8ACCSkaHfcRkPhKAkbE
mpY8foX4qjI1PqYDHmZn0DrfSew/rmFrb2JcYAJK5yO0k62us1UyXpnvtNEOz95rzPubdcwBzRnc
G1IENzUgcnSHJc6A4S/HPnxR7rSY8Z/4cQlecGcW1m9Rfp2q6UTlE6zyCz0DzBNCCOmYJLM7LdYK
HQ0PfyBKSOGp6cXhvnSjvW5LFt+qB9ozqHQd7Vl66MLXfpq2VlwfVOrZ2jqUKk8Mkz82+WzjjZMW
zbdQjuGpiMb8SUBaGXSwQUVCs1i8zILLBhfpfTOBBSEdLt719rfsOcIsvF+vudWVAYutDSMIF4Nl
iawlfsAZRW84HOS0nghVf0wwkmRub+wktjoWmtOA2Qqv0YQScYOlhGcta32Zwh8OM0d4kwFAF5sT
0++O8SMaVIPykp06gSRgK24NkmSCo5E3MhufUD6StDNpD7Gatketmb5SBlL7sWqZp00SN5bIlCcN
EGoFjG5JakxsWqbS7AF7NK1Lp6FdqAl/nlC+zNF9wurWiGK/l98LMzeYG+z7UTsTuqJx/7nM18gg
DpwGPfJ0XgsrhoWegI8BosIi6aqVbAWx+IQUQjbnAiAHRHNqYJvcZGAqGcayHfc1+ZfTh7Zg76V4
NqJ+D9WmAq0ml8eOWZcbfTXoHBx+rdT8BJTFkAcTYIU+AhIl1mzIQBU9kMGqF6JcHYF4JepFRg6g
IYxaWY6Eetp3yXEyPwpSACqwuaH5DVyE4wRdjvuspSjsrc1k2qzv8HkCtO1r5ux7nRM+JSRn3DL6
9KYGZMqy1QyabzCB+cicjD2fwsDcEW+l+ZmCk3X7ey7Ytn4qarB47BfU7rDqWJfqWIWC9d0VzuXG
Vdj1OJj1XYpY1C6JpJEMvaLZGzofR+3uEvuOc7tmaVf8G1fntdw40CbZJ0JEwQO39EYUKW9uEGp1
C6bgCwX39Hugf3Zmd24Yat+iKZNf5kmb6LT4HARJLPOtQrS1pUCExL4SPXuUj+TVe18i7bI5KoBH
HQDkcWRDd+B786wppudpebbqH64QtFmv0onVfWHrAKb1rj7bhe3LY5sw0Z9Xi/RcqlONDWdK5dod
hnX+hOI0cQfu6JQ9L9mj6Oqh1Qs5kYmP9qOzH7jp++5nbz4COFiNGan6aecx2q7mbWJDhCAcHmRH
aGJbDvHrMKDDljpag91xAdcnfxece9Hd4XdgwW/XaLMy/ZtkFSLdwo9hkvxZ1LgAqmvU3C8DJIMB
B/bjpvmqCoIHTC8KRm4i39pA8E2jZ+6FHSFtdqTiCTXdAXNpiEsa/nuIhKvT95qnZnT5PbwqFebn
qtnpPqWuBbUTHdOnDyN4mxGlXfO+VkDNbOhsfYptGwWxfs8U+HYJkf+UEfRAhKrNc9z/s6JbfYuY
29L3gT3+MoKFx8GspnFtEKlwzwNJgY47ej0/Gh3e7STfGO3Zj54hWKx81vtS4pPLn4usP0mu6En9
NMG5br/nBhu9dWuSv016Upic8BnJ4TKF/6IebTUmLeuUTJO2ATusPbhLBxDVkR/+BLtkP5UYjf+F
ql1mwMecD3HLzdxwu50X/ng5qwvsHDlCxPD+iYSL4bDtaOfoucI35Slz1AociRj3EduZTtQpyrYw
S9PspSQ37HINldYurX9wgq4Wkjl3SAdjDVA7HIIE2aKcXg2WbvNUIbkl0X52cSg7xnFkKdHiwYAz
ZeCmMa82VxYVEFDdVu27GXvnIf+OOc1q0rpR9UqcX5BVhSae0ifPW2dmyp5xBRINEMj6ayQJ0u5s
cvlNcQpRNuOYLO+tn8pdYb238oeNlvhkv4tZLQnBcj3h3ZBBWW842pnrujja8nn2/qn+EOefLobP
5m+Vyk0VrvGfeoWzMaIXu8ZIQgJPHCAmzOS7yW4iF6h0rG9B9UgVuzrA7cT03vTf01DHm8oyvaM5
ufnRJ0u+qZjVNn7JZYub0M6N8oRoTGZs2sU9Z3TVg2TQh8jyzxbOhzcbWJinVDOWcKOn0L0Sj8cu
mzqvRhpu6gGt3WricT0009/ELYJX1XOTiuLmvdWMKdOqYiCgBVINU/MqQEH2iz38yXtG2+6L7j6t
MvO3ZU66fhiRpgLjoQHz+Ojk32HU5wzQWKroWiSp5FngxMoeds/05uXsntjDeAUfqhxnUboUhbTB
PiFOTHX7h8lg9U/RQL0vuCk4jLO4WFLTY2kWfCMh45lYlBwXAswRrplrbDYAxF8EH3uH/4jtw/2J
HsyUDwP2CQgomnEFwq3FRDogEiX+jFIcyvKxlHc6nLB7MmAKfoJs74vbVMnniRCRV0K4sH6iDk1z
qPbz8NP5h3Z4boy7IP9LyvEh5enFE+1zmH+VA1ZXj+CTpjEIIQ4rzeD1xBS7lec8KowkMTGlJKdp
R17K8TXsnfsw/DTI7Rj972Bx2RztfEBHduhrHe5ah+8mKU7gfhc4gz/Qn9SXG4uLLHTHD7rF7ueC
+XnXcmeeo3Dtug1YpGDhAdIcEihvvYR6cyMw/yK37h1Xy7seZHeUzLcmVcfE4MhT+Bn7o1fAwKxc
95yPGeCFdnqDnafyBsKitrNVMPPixMo7ZNII95yUY3JLd2kp79Oe9Q4f0QI5GJhYSe8p7zh6+Q3A
KEPAY67r8RhCNcD/zX3Falz8C0NGuEb4txz0U8SYs55YnPks0NmA1ghLdYK4pMYd5eKvQd1XF0u3
ybaXwbDSc34X2LQ7zIzGHyPnngHWY5p3Prk4NWzsxbE1F3hKq8FygKF51xbUMp/SAfR0StI5PZml
NW6GIbHWi+1YjVN9yeHljNijD0kj/4QWBgUOxCaFoPkx9NXMKwURxXhO8AoH8trGRbV2uZVtM6Nj
wlR8mhNwM5X9mVwxIr/KjaHcea9kwzhb5v+QcBY/DrZMPrYMVPgP8WwQ8jFfafMZeA/d+OZSTnvB
iOBP6XXE/t62mGc8jYEvNapTwdhz1fB0cukG3QS6fB9B5aTZauncSA51WHardOk+CVu/XM+KTG6c
xYgcvYfkhJy8JL+Mrl5uJ5wUYwH+iBu12voSvEqa5E8EMQ74JThHYPycG6wJVcHWT+D9o+yyI8nA
E1Hepfymv9E8Zd/5Xs4TWW+NOAsPuoSoVckV91Sf2Swe6TlmMs3eZ6bYHUbKAWmRTs+/P3Ya4SBH
yKdplEwHlweZG4rb+vLl70/+PuSuP50yC+wlhja+/P3JrjEYpdj9NaSM9cTlY3DXv19O2G0gRJpE
GL0qa8FAx5xkKmaaSpTipJeH0Y/m/zz8/tz//PD3V//Xz/3+atcN/+8fq8s5OQXtqbJ5C649nv7T
1EeYWUxFCSyQg5SsXncLzZi0AlF1ZpGjXZ2NRmT/9aUofLzdoWi7Y9BEaz3TvIzzsDr/5xdMlldB
WiHIp5NRD2TjXKGn038e+ixaZUOPN9giptNOnn/6/ar+76/+88PUrY82jjwD3Ns5kf/3wbahU1hB
bHC3dOTZxXKFMEtPCMG2PdboqJw6+F4G8cLlwc2Y9dnLw//6uagx8qNR9Gjpmc9W2/nn36+4xyND
yQlNAj3D4V6zmrrSpvtrdKs9KM8P6qvNbkUtfXen8wC6QBWVu8qqswMC6C3RrgPWRaZgVezUZfY6
OMAj7f/vx8kYz+fk7X9+w++f+v2tuuRTEpleuZ3FaNyh4f7Xg57r9vxP+wyaIpGdfx8GOAyslv/9
Y5vngPmoRjhwyC9QbSG+Oqu1QBGVxGoCv8HQSm/83AdvddfhZ+BeYjkPRlmY91GC/mFk7T3IgO1s
ZurBsQESMLb9tMgF4RLDoY6xJdgPHRcQtx3zSzwQWtVWeJo7E4cyGZ3tQPCfy1CW3HmZ9YVBx90p
R1DhaXcIrSiY598HAp4KFcjA+qDr5jymRcCXIC8sDb99a6wjv7XP8az+wF9esCyYZfBKqKiC9RbH
L3HkNAzhZH+GA8CUCN8JTTLDJWopREtQGFcZ3S0U9vXnXyRfY4jHuffEofDnY1EO2ArUWB09nzNa
iNG09iaSyBI5zkzUrirtvesBJcxF027HOPcZHetrFjnVMaUMLAmM1xi/d9lzq7Bm6mwsixsbXvPo
6IfpAiky9j3zZYBB4c40xk1l47B2ypS7mc3dqjMs+odI9wkhhtUMa+RkcetdzZLhQjB1u64Ryywj
fSxDZDM1d/ldFTecxgp1qy6z3xkc2odkm7qo9KmJpzHIkcmaVl0hXvz+066KCD8AJaCUnizCkM7P
5URscIqYTLld/+wZxFmwpvz+RmrL063JZfNYWrhd7AqSPUQlzD8hig4crteA+8y2B33BkA8y7OhE
mF1auII1WtMDfVjLab74aEWmt6Yuml1ScATNbMM7FDDxbqXB4dRvZgprRDDfQr+LSdn2SPTd/CHC
eXjwSEL6eNqkpSDv4U1L5uynAqBAotCUt6oWl36u7TdeC2tbFbVPbRGjSces4z1HWr2xvA7LWC6f
JcVvWDkXr2kU/5Rics8WVuEIHlOPV6eRlbpkAPkwYI+vbtHKncr76TMlH+PXNP7EnXyktD54NFGI
6tTwmSVo/7GzAOjTfzPWPNnJaHkPTth4Dz7OW+6GdrH7n5+j8Itjm+XipNKjvmolMEKK7tbPzO/J
vdPthTRy+30AmttgQZCPli1mMmd+cvVm6y6yltQo5L2NKnmalBlDUanD9m5MbbkzuxZZ26HBuDCN
mKpXKMigL0aG8Sg2Phthl9zloKfvOGEL+wIxBZ49ZY/LLRVJzZrivRv69QXnTH2BKlNfoDyGW523
qCoctHeqG62VbxXVfdMFJQkot917i6Sm2qa6RFGDm9eHRTG7xFdixPJNvcCbOPCnRzvLL93ybpQz
3ucZECrviQCvYmd3zdrT8R8bTOM5DrV5JjZJEHW0mM+WxqXvTHVnEAwHuiTudOfwYGnBmFAjzQQX
jy2FkvTUvyUmU9MIs99BYVEPCRQ+SLju67o1yeUuf1dTWMHGdZxb1/RIRqXTPlhG598gtZq9ITaD
dsQRutf47nN3YpLq83F5cVWAKVXRDudwAPQy7d98z1WP0o/ecozoTKYY9/BviIDaMNdIqBRtMqJC
OrBQUuf4kunUxFbMmLfJ7kedgPxVj6rN0YmKMLiPSb6eReersxwpDiZSC6FIiP4+rxo6V8z4wYvJ
c/NSO5tiSqJ7W9KoZXEipPm4N6kWFf4hsJI1EUXvIbbD17qj/i+iq5m4qme9qGHot05wFD1rM170
4ciM5NHWBE1D4V2qsAO/Ogwt6PIsx180PfdY8e9yF/EDruX2F9RYB/UzOBP8r5kAgJwW2XPYErBB
MuFlly+clYptxCniaC00IdPGidIYxaVmgHorGaH68XMQphbRLCBlSVm4e93gnvtdpCIwygTcMqwM
ifXoNcqhMWngCoztD3CXJGvot9NwbiALn/XoD2fXSeWRHp5tZOIccluChM5UJeaqV7y5gkTOyMHM
wPq4cwCq0SkK+/n3/eWT4jGsQZ9QHnFgDmNy6Yw75cYVfyTFBzhGTf0xzJm4UkHXR2X/JIDuG6Jj
6O81/rVJJuPy+4YKJXKYqLJx48I9P3A8B9UPPZftS22b2vfeU7z0i3GqPigWrmtr0t9TBhXOYVp2
r5AA46v3FFemcY1ZrHZmSpHcL/v09+cCzhYHyyL6EEbIxabH9klPtH/fLQ/0gmOQTWfxn0/01DuX
AELOsdOY6EcQdMsHbh4YY2YFf23QdwRBDHVXA4Ul2BImWAhCpB4nsdTVHGidbXlz0tyQkgcS/WsE
K/DKBca6AijgNFAWSBaNt/dyJ73v6MnCX5pm//lKATNyE40ZEtl/G48R01KXh01oyDd7UiZOMYs+
a9ezjhJUQJy01nrsBCnAnpD6OPbvo46rywDB6RSgokkbJAjpmXSZsMj7seubTVwHezuzJIKrOwLn
CX5U4md7L8ijMyiLXmTRbqqnf2FixhuTTtEoEv7as1O4aDOVDoUvna0w0l2DF/nACOxmM+bERShI
t0cUzDoxVCA9ELEfK8JSQRicGxdxxfb0e1bver9MfoRFGUVep/ZLXwD4GlB0J3JwLsT+A3nt7JQv
Fb9KuoS12PpDhSEhwp67951+B8LxOloOMEN1xLzLQWdyb0SiHhs9H1RCQZlpmTuLYh8CxuHjnMbP
OUyHcT9glT6l0afjFoDzTQ8rUkvjC1UyYYpPU9v0prkQ3k9epNfJRAatdFLBqgIirm13vbQlYhk8
87x3H4oKWlhQcvPDuzU4BwjCDUfYqdoVjLAKe8kFjMZbMXYX7p/6QpXyxmoCgjoGZ35viK4w2ZbU
D2aRnu6IAK5q5lQwLoKrU3MnF0HanahpIEB3nWwo33YjjsUoWYfbG2IwYBMQTQ1wAQ+fH7zG/Kp7
uhVs+Q1+Jj7Xc5WupS4ZlVG93hqIcPm25mbsBaXAG6xgR7fxl5Xl9rps8BF4ZXQOe8s6GMGy7cx/
+pi6PoEiKYy5udP28GbGuM9qc76YzfAZ+Ny2OtWxGDlLjZrGdyvqmkoxpzk2gtGgg+UWXnxIttN9
LFMoYoD9jXXh+xfBp2Zrph5NNBV4WyZKiA3yDsrsk2HRRDXO/2iLclZoDZi9Eg2T3qjSnZG/TR6k
EswK7VoI5ZzjyT4LwgcUHmYPwDfvlUM9XuyY93EZtq9DDtvfLfjWp/ohDGZ/xXrnXuMOOY8yLVR4
nGOnHKMpu3WHN60ArJwCB/BSa6egAqAzJsfEoeCEMcfipvWSjXbDj8QC2zLJ9i50k+Y+QkHHmGHR
1qMRXADfB3H70Ga58SFUureC7ilPrGvd0nKRF+pkEPojiQ2KS4Qu/90hu3Jca2niRbnRYjiVpoB8
UoCVGNz5ecyH8skny3jHqe1V28nD7/Hv99BHI4o8GYH1J7Br7CeDxwG2KvcMIEZcQvZeL0ED4Uc5
lVNTilsAT7qbahypFdtekDHAKuCAYhtkTNWtMzFtLa/XO8ataj3nf0TXvHoJ4AHKVQmC0NQ49g9R
pvpbENrb1Koh2ecjlYpcwKeZW2gPUY0S9elLJBF8FTH+wSJA7t+jYr6vo3YzJM0iVpNOqwEMDfy/
8dVqTvBEbAIHaLyavs2JKmPdFo884Rpdn2mVEw7BVvHCtk6GL5wY4d5R/h+/ctyzGP/OAb0j9XTq
bKveE9z+MEVsbWg2gW+nXeLo01lnwwfYuHhDRxkGs8mi/bji+bYcgrFD+8+AxUBjk5GuAzphugQi
JX6uFCcqeZGm3+SIVmB4+qfRlzPlbUjLmb4RFLZWuVm8J5P1YzowQmk3sTeFhbhVCIz3FIzYdJdR
8stsTuMuDlhxN2Fn4iPn7XeGAmIzYu7s7E1xidhSQg8jHuX9bzjdSpV/V1Z+0D55rtLkRTUKN1vD
HWu3bcagKy9gWmIh3wmL2rg5qCk0RkxM4BF50I3Xvic/LX/Kd072ETJU3Q9aYQnQzSUsTIw5HRXR
pebyr4znWg4M6bL8Xbv6NQGMnkyotY5rPakZErSnQPOyV+fdu2itf2Yx5FQosj5bbIOCgwFckZw9
q873LuTq8wQ4QZugQZxom8i83XYNPNg+SyHY9bvOLx9mXX4kLkP03sVQOMQMrgM0eXKULIDQN4CO
pyconI8Wx9K2+ol9I9qXGV03wgQzAA3RlsV7OgGiCBLCUaj4h0Q78bYOofJMQfzjDNa47iUxeMcw
/1Vegsw8jF+mb7yUQ4kZvGReM3GS8azkzgaj3IeDcw9lgWNBVf111LsDihBrefOnCTm8RxM7uGG2
n1PEUcdU9C3rClcYvqLa5kTc9wJ3BiJYlKu1ZwV3HSPiakrKLRZvsshztBvN/r4sQC41q+rZ8Lih
a8H8pVTvXHiI6kzsn779CGIj2jy4ZfbV5g1J3zhH4WeBB+b9HidL6FD7wCBHex/nKE0Z6TPBLRIe
iPlopt8y9p4739s7/fw6SYZKjSpoKyX26Zo0AjfO0fHlwtrvjZPMkhdD+owtu4wTTPXl6gRnfoXt
bQzc6xItMsGwu84oVmXUPmSWi1SXNXs6JlhcAlTWcEFHqHJigmKKXVsTpB/08v9KnaNfE7cJctwH
Y2K/OjPCmOeOlJp9t7LwT+Ey9p1r5rJc9wNgBrlot45qXjNOo1toGPuqjM/ROG5aCXOYsth1auMk
BDiT2jTJlAyA3dqmocNJmTN7yLmUWRxqi4y+CUM7VUOzwTz6lI3+OcY42AczVISoQ3vrwztUZ4K9
k9hJY3qh1hh1M8nZbwb+wcCb4T3Am/ZD7i151H47i5vT+urMviDU6H9KG1MPbEF3pOGJcqpjWvNf
K6L0fey754mtE/CLdwgS0Wxj7e8rli2v4F5EIh94DU1iZXGTnn+psMSWXPpFdtMBxJ+g4rUGmYse
X1P20/Ih0X5NdEPcNaQAwHPkp7TErdlElOeZj3BpxLqP2NEULioHwaAunwZg0ZlRrrXpi4OZ/I2T
8btAdYJJuhR84uIsSyznLHN4WM3mK1RYzsw6f5iL6VQKsaDP0+cUz+jAJYxnslmn5UBDWVSwu7Ar
gerpXzsweccEdYmPMcNZUeDhgC2WbKcJ3An4lDPaFxDsJgPEnb84ZXvAqPopxOPQ1U91WYJJsFtn
HWh7ja98eWJwJrbTdOor1p8ocg6iSfqdjmh1GLL2gbKEj0CGYuWySa2UKs95O1BUnX5NpfS2tg2c
habrB5GSWLCiHnczoDXOo7TyZvmBUxU6MPt3q0Sz60aepAZ8sxi7rRBwloyQdJ8vn8rUIbZUdHuh
qZJ3RJgfaTIhCug9Ut5Qw75U/9JoWuklTUhkDI8iBHOdETd1bdPDJvcw8BGIypZshmy+899qA0dD
h6DtkXE/G+dFootvtGaS0gzNBcnpISPycGiX56/3YdyYIKdXSZidREic1fSek4DW5I5OP64aP03R
RhvP7JcKsm+5pP5sx29AFPOJFwCGLYtO0nIqE4gO1l/d5Tescx3CImy7KYnvpY2wV83Z1a7hsCex
uzNi76119MyEMHvPp6QAmYTnBnzrBbAfellgohryAdjPtbnxWwKspH7PdMYAvs8wYFI8EtO4CfyA
+guISfVywgPi0+BggT2VmpDxNdiIyYPsZTucHSofH05VCbQRLAm1keOMGfB6SrKnUETe+hDKLqMD
3sht4x/Z1GlasimOl8yu4B7MJV30vJ0C2xsOctR3IYuUhSHOKf13M9JnluazjsOfyWMgBxIRlxv0
qIlGVZQ2QIeJzc4tP+cZ2DX9Kfd5679JvwLdUu6z6k9s1Bc+q5/UqoHoQZssSdkQaCp4m9XiHMRg
jTN9N8XDjba0Zptw3mOy6XJcJMzDd0722GeI4uKgIi2jQf400MAU3Q+zP4AGqtldASh8EoNDHunN
8mrY3veg6q+edoaACenOLjFQV87Vz+LhVBTHyg0IwbRvE+NVXkDvK/N5ya3ZUZtRi/VkcL5eG+wY
nAly+36AJjMP5l4iTXAJVPGa7xxBBG4pHdv986zqFzw+S7Mqx//EbBa0cNCdFLs6B7NPvGdAO2gm
2s3IRmdI5vOKJ+AZl3pYZOGtoE8QdDebeFDDNLT8RwzDGElwWqyMdHoLiTq7LPR5dx0s+9WL+f5N
jsaRwWBu1gAHJZ9w7ikTLmYDuxUWDMZpj5OySU0YBmiWWvz179y5ZQXOdbnJqCfR4GtXmzl3Gtp2
8rd2ZBgPD2Zb+fVLyV2xzpL6IPMmXA2AV/w8Rci1CZ0BWZ8N689MYKxzYgCtqSRRk3D4n52YhXo5
9T4WFA4Ck8yZmFgNZuzSM9fZ2ORrL8jyLSCWBNcd0H4DGOLkwA4DG3aYh/DRTEgUeAaM/kG5Cf8Y
im7VKRhmDU5RhTGuRbWWaKfA5/nDqg8PjR0BbDG40unMAgUSvBXmw+DTr4jUAFQ6lHh327dgofhY
ffSqlP7UDRYDr0N9zaudtKl4z+0nZY/zg84leSeTPz11BeZ4ZwSMS5GVu8pyz7pvU3mOohGXcTcl
FFK41zo2I/oNBGaSNv82B5vVNIi3Q5C/sWfwRo5DE2PmyJux9c5IlM3WCb2r1eiLrV5daZuQ9ajC
zAZ88UGxi/v0k6gXx36zeqR7FIhk5l/04vat0rGlfyp+6iowSWFuY/WMUMUnJe4UAMUIE8w+jC28
aYX5mc2M5G3fOhY9i7muzSMfQpaVzFpHife3TqqIXSAGmhiwWHcqpsQbZGWNYpUHhJcB8JMwiwye
Ybcn4eDS61Xb7NXBnD8ytyMGFBKNMvLqWVcRNwIbPXKuoV3Z8XeBLMiZEtIJ84/nZrSulY1cLQgq
O7OEtY+OjspX7wMLjVhk3USiqW/3rLC70AjDpRQZKiUhfsNhPh2Ng7yosrgoYPmcpov6mo2crVww
4Ksgrd1DhkKVx+zsSUtl7tJkbqYkfyY72dm0rhyiBlleM1GdHf2VVRJY1QPt3/2aswsha5sEY2xl
Z/pSdtz95GaIv0oRYXqtklVlIb9WMxi7agDtEEYWTboMJEuJOmMWjD/GAkZFNO/aIqblkOaaZboe
lfqhYJOO8029wMrhjTFgPxdRKLeqx4NqJvlzGXBrw5CKTYlYN6BGf+7PiUkAJfLhMAqvvHXS+CuK
Gv4+E7d1HNQPswE3fjA/NTLawnenDTc0b78/ghRYbUpaIRDBYd76jFJWKh3yQ8ySGdmiWwU+xi01
EXaM85gl3eOJjoad5UHmqXNG4rbIfjo1gKCFa6dw1Ddp8gN6Eqsb3SUL+fGA36Z/0VZ94nBHOU6I
4SdzibdZNZ6mJHX0Tng4Z0V50yl2pljgV5uybDcTx1xbPlTA3gyO8bJdpYJXTsdkpEo6Saq+o1So
P+GJPPaGHG/pNP403Ew5F9hr3/LZM9XSKE3RO8rNeJ4kkTG3G8KNDZ0WUySWoJSNaXl7wG6pwdos
nJ2K456dd5+pppncgA7QOqO57mT/k87lWx85xdY2th03BD6mA5xv4nC1xbl+cABVOjlmjwwzTxhd
GBUxfgjSxaNNAoJlse/+CRG/FhCf7tRcfua1pJbR6B6C0ZNnry3vaMjDagdxMJVtcWFK9tYIOOJ0
NEMQMmgYRkrl/IJDp7XnvePxbGSF8cZRc7orA8lQY+YWGiQG0xQ+cjSrnynQy24cKsccdXgaI5PT
WEn7R18cOEafjQ7igzELsZ69Ltnwl9mY+0iHuofOTA4VcpCCEcNnHyTTTElQlvIXu/a8yah6XLsl
PaYpNsu6cOTaDnmbJV0Rb9FYeItQDyh8pJkE2r2G0+FOfC8egIRWAx2MSGMV/kAdD08I2Shb4TMR
3zWfy0QYCcsu34co26eIAlhu3BVXJAx+ST0nN5GTTJmJiMcYndjlU1ZVogPF0AZsc+NuNuLhOKVw
hubxZ2LiuaIPKth5zB/OwjRueebGF3y2QHKytyFM7Z1MbTpeHPLjTQwtiHxHo6bN0DqcsSlu56lm
Djj36V4T91AkYzapgwc9TJLxrjZ58/Nrj8mA8wgWh4R1y399wDZZcqyyMX209bJg4NaRdcGfh9bu
NvGNK2F6cLzm2atMm5lYsndGlmY9+fd5Ed+KHEOLw7gPjAdX1QbMlo7hsGdEvtrms84+RdO5cDzH
TThTAV2z406V+8eJ+D5UCdFlSBZioiu3tmN+jq58VKVLvrPUL61HonymuGldA7HAP8TKjSIic+xz
YfgVBBEuQ+ueJr5v/PevRuTt+ir7nLhbrEcruA5RBVFkJBk6lSUfOYF7QTUDvdewE80eQ1apn3NN
F3nVMSjErL6b1KxfRkeBc66mI5mZC5Z9DP266raynL11V2LvRXleSTNiJwE3uLMi2CW876lX8mgs
JQ3ko7GnMbF6VWUgB7lc9YQWtjkNUFam+33OaHBtq6zgCtwu5qTldwRkLGX8aPaCrRUnqL9ItkF7
Zlw1rggOsqpLbJNWB+2pM3/qNsXnmkefRZrczQ0ZAwCc38QVMJbCbxX6gxnEBpsCtGOh6WCQ3p8p
H58w9JCNbHaNwtJqTU85c/yNbzyExknZSKR5hNhb5iWe64pKQy81Qd/lsPJU3x+LKHLPMef0Mkqd
U8KCgjOLAgd66nBXcV8223I9xXAfXAUbkslMmJYfhUA0pQbWYAnqT/MQcNg33GFr7dOhTtbUcwWH
BkO+yMpsH4rsE724hgQBx7Zz+79+DVbDI9QnBlXsoYBHqx6CxljAYStKzPYNkSLs5HxLKPn435u0
+vFpD4HhHc17f5CvDSbkoWjZqEvASfhxtmmfYK0GKjQEIUJvd5MVkcHZZTLoVYgsBtK1V5NstHjh
jdA8DGYAww1LHC+YJXhJpCeJsdLxzTi6/UqJi3AHpTXWR3Nqnasorbe+xczZNBZPhR+2K6zWMQry
vG2VSfkAdk0srr/9jjGr32BWnCDlOkWXXnmRy1GvJkjYu+hDEWnhJME1ZsWYZIxgicUn5t88r14a
WGKlZWRnbYEWIOnDq1AoHCLj2cPNuHKc8SMvJTkYR757TtMeHRV/iZRkpcFNWKttJWDhtF3dHyxX
3EeTf6ja9tm0kKQZHQJQiC+a6y4ho/Jv3cYjQKzgwy7Cr0q6oG3rqwiyZ53ggpZGU4JQytecIffK
Br01QOtgrMRU3mVb5fPPR0OQIiJcycBz2PVeS3ookKRi6gwDA2qQwA5DowbBXYC9gQ8SERQyzezk
l/vB4NTHFTtkSkxQjb7qubXhJozX2aPikPHagyFJYkmcwqbjvLZdE/Ci+vk6yf8Y0b9ceriNfJMA
ASolkEDSv63wQTj2JFYSPFlxX527yf5Jvf676zEcJvWo135V75go4ooO9wripmc4n0wAv2LRR7zt
IJ0DMy58bLEx8Zgy4iiqmj9Gqk+GXYVH/DxXL27r89RxbCvt/sHoifF1BjJt/A8TyDkbocyFVD4T
YXqdrdQgh2RgZ/c/cJNx05yaY8HKgbbqYM1lytKSClnTwQUZq38NP/rB+ed5FvtSH3C6QhDJR+8r
4gi/7vH3SNpz4LVSpcgivZeC6oq6ZDQ0YJsm9jXuHHqSGfD3aFS+s+oSSkVZlV6KYiGwH3M+BFFP
0Hy24wuenh0vhLvHfEDkjqbjjU3i4QdqBtxCWjfux8J+yiIGSQXSvh8grJtuQJa0/Rxz8vKDK8yN
CZnF41tQZkX2MQPmFjpgztyfMpxsOmZoElP6nHN93M9T9KyDwDx3+kA1q3NSVr0DBZUc3W78jlsv
Y6gW+ggvS3lM0j/hqsclNsi7nJV5CrN23wzmVeqQCF6NO7PFm7v25HAyQJd13ZNuO8VyEm8cxw0Z
k6yhgK8yDEQ4WW5oSUdKIQDpNZC/tVBLPhRmXZoPL2FLdrAzhtcc9QceW3h1PPEgHbg7bRT8YVVG
C7ZnjDETm5cyNIaleDQ2Ub3pFG+bOYIyUCMjcXQkQHcFkDp92XD1N5mmszBVcO1LQ0dr5vbdgWMH
uoDlJBs7LP+UNX9Bkr82zEsZaGLRSlO63owOZE7UHKAnStDl8pT2hDwlWpidNhgn+ub/UHcmO5Ij
WZb9lUKumwkKSSGFBeRGlTqaqpraPGwIm5zzPPPr69CjEh2BalRWLRtIGNzTw10HkiJP3rv33J+W
JvEwiJ9Bg6uWs4ryEZhbN+wnzYTixqi5x8cZ2gQWE3vmUCYje1PVtORrrJIDU/SluScqYHwjHati
nLYqBZPZ9JQUsNU3TOlOJSE2OGvOGp9xZdYulrlg3MmsKDZDNkrPoNKKeoTzedSC3xv098wegfWD
wLAQjRFSh3ww7gDAVcqLyaGqZ3A6BQeMTR5rz8PEojXbcDCw30B+oOemkFoULYivYc5eZmLUk+Kn
HZyjEfBqqTR3EygrXoj2a2Ax+BOMsrSZSVnrH3LNvRER5q8UcbYbEBKoB9NdPsIbEYh2VmRqr8md
e6H20DejwoGEoiNDat/2c8hsXjFSlEzfm6c2qh5q5ETAKwA5tRMdss584Hy160wBBL7KFn5EfsNx
g6aKKTcapx/aGjihyCf1YKyc/Hl+ZKVpVslEdkDMit5Ets6QZzkYJzgRDDvdThqrgKzloacIX1u+
gl8LB2dlGcVdOtw4E1htO7rViXwFHPFahG+jRu5zj0rO0Dkl5zlJZo1lnsl+zyiwQPjn2Fkk0Qua
yQhmjJi+M6ffusx6eG4StVlujhKvDJMsMqPccTyHxZvODrm2mDix71evBt2d0sYnWMTTc5R2BHp3
rCyDVcDpX0chKP14/OZdnNLIuV1MwMPYnIBwP1VtANupJrfZ7fdzruEEpaedWgCb52B4c8hLXCF5
m3IHXxbN2tJ3CrC2+rV2b/vQBRoUNc+hgivqPuTh8JlA19+Wr3NMtVK2AHmd0r4YafhK0VmuC6MW
m856ZQUVaCKH69xqVzKTHMQutJ2rCw/hjTPKPRL2DiGgjcnGZTI/5PF3KXA7o7MIljaCVo3bUHDU
nk0kR8Klj2QY0FMdQH5CNz8YmXlaGDERjfK9ubBZk8+RnuuuyQvqrAEHHNHUmFzcpcU07KOuMoFr
7Tg0QckybLWrpATn24Iono189uxl0thqzyItXdwzdIKCpggPWvmUpiNocqi9BiUTRRSUEZOhDFOc
nV7DeI5nVhLdsegBivZGMF+cerxT5hCk66kiEzBI74NM/srmmxJPistNHtGZXNehq4ABQVa3Bzq0
Ie0dKmy8fZXd7NPMPTWi7W6wli4HdYCLdPFvSJl/0Wce8SSv+k1sf2kWKD9XVpdBCBwaQfcYmvQL
yj5/RgCPtclnjZnptq7qzPd0m56JQzuSAcDADMphSjPApoaP9mElzJfQH3yqgLJJqvExpXXkhUMf
wy6gIy8FXX3KrMTrHLi2XOy6ujKUQEigrO/MJnN0dNWWHg8eixrHcwN0IZwtb67khx3gTcSCa2Bg
5bDEEGpKaEqYWKHIlB7x7CUg/1XK2jvz/2ss2athr2nTT2jWL3Eodxxs7keSQ0rDxxtrXXmye7RV
dEhDBbwtlLTBsQ8qv/MY6PQIV3nyhLEPJA+SQ7MkB2oekMW3SnNf2xFXomCfmt6Y9VczMaqr1uFz
tML6kDHjtLOm26VBfxFVS55fwUGYLLGDkuXXyIhAmxhZkf2JKLjD9Jj2t4SFLhPVEXxArnnUL3xS
kYiDbtHvgUxzoHr0DJeOs9MYX6jpbL4k1gMiDDbNzDQdmKLmFXn8FY7aXV6kD7HVv8w+sgF6wl+F
axQbUoGdspV7dBdfce0mB6TsmxSvnWHWrYeZqNm7tr0xRiBeZfhBKpADbyY/EZFOMob0FVJInOsC
myPU/GmVtbhXmgrQtIuUn0HWOdBn7dhZ2hOinM8QWuUmGPrXKRqZAYRPOuDbdZfhzhAP80SjQCLy
mJMMBHRLS2Cg3TaPDi2+NAX2h3w2KZMXP6FErxHXkr4k3ox6oiOUv7O/O853PtZPZk2prvlElsTN
tdS6Y5twACnG/D1W8BYz8abGOOGRZMCf1KG5qWR035svhZ7u5ypKTojy152/EVig1wmGrrYBna8N
H70p3vKaGMPEem4EhWQfmUek1pBCC2/Egsq5/QPL9IOoUfs0RJotk/KNWaCZFcwSHLvjICn0C2OC
3jPouWwivli9swqEFfltzZarjfnz1Mry6Az8gt7QUdjDbUTqOLR8uPiz9K+xxD4eAFTCygchU4zJ
Q6crZqm0NkfC8Fxap7aD9thNk9eqILsiLisKsa2L7y/E/11uuxo2DvYWnGXTwpSADEwE38mOULDj
AWKBrEeoEHBItvJW5T2T9sWUYVQGsEmreHUtGh/T9BJIUJxGEd4AhMl5PavaGN3Vdkg46hgiSGzW
Xkx4K4xWwUl+CrDlEiUajzS/hhBne2Ns3Ml+JjUFbm5E0yh7RfJYbXudV6Irgnod5SjPj2Xzx3Yz
/sqn5OJmbrUysunSIwHziD2kiSs+ETRmN4aL0aWm7c7tCavDlNswwfZOitytHqXPzgM9QXcP1hQC
cox4kegoVQy35dhe59Qut4qS3GS/o7ycsf5r8mBmjHWr+Haol+JmCh57M9m1fW9eJJwm28CErTr2
eD1EJyej+iCq+Jcokn3TPKdJ+e6EbQhlq7sWPm8pI+nPdd5Kk+WmQqrppWG7NI5LLrDp7n1D/CKN
3rwYFcGMQ0xvK4OCFKAVR1i3tTv5AID+uezgMIGJ9nKbw1VeaZs+6t7tJKOhMoyntk3zbd61hje3
CJKdjYhBYCgllecK87UUmtdRqnmIDJ9inS6tQfyTp5WIXbt+ggA3oN5C/ontxslxV2ffMVN6L1KO
sbVQMCWLFE9k0zdRKBQe7fjYRTPfHU2EFRLOm9SQ8wJ0xbG8oMEckGKTXooVtHlbPEUKHRytbd0z
HbrPxsTAEmzCkh2kHVo46MgQNhjrPgOipCLfeZMWNMVe0Uvo1bNOq35X2oweC+hZR3zPeWGXaxQN
NVyU5rks3AxFK8iIoIs8Z6E7pCicccWiTp5cCK1a9SQrqCVYOTsLBkoX+8csZN/WY41dyZbOSlGM
+CaqVWLKYwYVHUHsxmcwTHS2TLiD1RJRK9cO2HP6BuNdFA37IV7C6heK1xRZFQ7x8r0qHS5IXhGK
kcifYLDfZ0VWTmFHjPc4PociY4uQyelcMJBfk6k80mmVX5P7FoO9MDDTeGC1FgOZ8QiuN16PKIQ8
Ew2/N2o66hhnMWwZkOMyEo9aJoIjeDSPQAdMfyF2LBWGL53l2B7b5YFdb/LMQDvMtXuvmfR4MWC4
tbWDM6ERK5+cyiXXjNkGVvpUPdHTR+NImjEruUYXfCBRcqBWaLoUECJAUwZ2lJOV8zOChCevh6we
gbWOkThzqqcxzSlhlrD6BmgnncBW3rXmtyy6X5ILse0zW3ki+SoVDX1Si9YpSorIR+vIwbBbuz3M
LgK3rJ7MT8Cg2M8Kfcse4lPXoqlUYuSwZNkKlxsDhSYn+ilALYEO29y26MDWWpBr28lkeGka+k4v
GgFlwrnOfWXsRABdoZjNddsRaWpmVxm8OkNzBo1yYwPUi6snzf9FY/FqGtkDB9gI5gS9ZTuVG+JQ
nzrJjK8uox88Ja8GsUnwEjviFoSQIFUAILj9vJ1C5kFRVBp7XTOfiCYr7OzGIc7dK8OS9dUoyWzg
dk7ahXdavecdq/aEPqu3Uc85ArgVivQ5+KgCJJTNZOcM3MKnvGv23bKgqOxGq7vvwJjgX/OlFzE8
GrQ7K/mtCO8Wpels+yj+JWOj3PWGjnDMSsBjzJy52TrOWd3ZF5qcB4kv8IhwFBOyr1P/WzSfKxtD
Ky2SM4MzFmkXyXjqA88O3yypvY6cILaEcT8j93xoXL3FIXbviqbezkb3yxjxglYJqRxWjhSl5GZL
FzAHehDkP/ZBOU57YIAyc5148fF+RPmTkYMew2tkcBWY44EezDfSpk0efLJ8gRFfMDiLe/JjXrL+
BmfZmO8Xt0sYTy+zSBHyvLXWwFAUUpZeHiLISVZm78IAUVfp3iCMQLwYlEfqfN4O6amYLfG1gCEF
SmytyRCYu+TqspB06BgzmNLmssBj+5z9fd0l+97N3iqqgmgMbqY5eRMzS5I2bgv1VhscywcfCoYZ
fiYa+9BXlds3ZXRXvckyuArxEpjvPHHHgV0whQEEn5HJoHtEUnOhMPLisv60gUk0JDsOLxhmCfDr
+ie3H8+M6b1SLYIK3iLc5G7IX6uKb6HjOCCb+gaUQ2Kl6wzVAZsM1am+G1vUw2Jj5u7WvWU2spES
pEQq7ig83uve2ij/6tPKdAPrTkIqyU0KhkWVYI+MIDr/xk/BGUfZAw7u0el+BSZj0N41p9VAgs/g
ioMdx/vOCF9kCcaBQrXjm+FE+laguqaMX5mdsQud8TFokmOeoOOsrp3RfxviSRB3xGqyyqNkEyc8
nlBHLft+0gPOKNMq1NSlyy/TxBHofx/E+j/IWP0fZbX+fxLEqqz/Lod1W3/kXz9/zmFd/vufj6b9
x9/cv0vLdVEG0E1zbd011T9jWDX5d4xfygAVpktiWoVJQmpeEGv+j79J8Xddkdrq6pzfhGk7xt/+
rSm65Y8s8XdTKsdWlm0KlE32/yqHVUhSVgss40V++OZ1LMeyFN4V27Atnd8p3t6fU1iTSvo1M1l9
lWZ4oHpztAmo5o6ue9Shw2/7l6zJZOmc/qFQG8Cn70AmNOaeLS5jZ54ngGPlcCItIPjjPvsa/z34
Ka5/vIl/y7vsWqDaa/7xt//63qRlGsKU9BBsnW/R+et70zOtZHVqevp2aHyDDgmM9NsrThodZEIG
uGai8RAPZrzLjdk5uVWv7XPMm5ycEEL0equ8lj3mxEhdeH+6wv+PN7dct79+cdKSUB0ll3f5n7PE
23593Ed5sHyU/1Nw4Cl8namIW1KdWRTJa33u64ufK7mZ3oZWDy+x6WabhNQV9Eea9ZBokgPlU4+Z
/9LVHyW8sa2mMnGq5dGXtvmEJKAAOVtVB7OKTSayhJaNONHWxE2RyZIOyougY+xSYoscbbCP5hii
tFDagbKBpnOfFUQdlO7JFAtBcvnhuoG7jUw0NxrX+l98CWK5An+5e6QrhKvDSLIs0zEV6cN//hLM
orP9NkBo9cdL6/hTl2PcMBcvoVM4l3qIIGVZj4YbmE8qFjciq3CUDel8+P1pskaPzq3v1ncJRAaA
K+L+v79Mkgflr++QHjGPibAMHibXsXkw//wOo8524rDWmDb1UiuA4nfuLsAyFJSo+2iMWdvSIUhN
Vy1fbVhcWNzTTS8FhZRkZDNytFtVqVFcYpqZ3szU0BvHbrqhxwn6Lco+XShAqI2uVs2phb6dc5Za
Su8iFffsYtATsukGaXq++m1iHHxkFcQTeTGxU5AdcxbreE4uZRSbT7rI4anS/pk5dRwCa65PlGfr
wEzFZxXOT02Y97e0XDdKN6Otb2KmKF0ZA9V0w70VEGpTLhQjs8sezW6eb//FV/lf7niMYi7fpG2x
aLFaLV/1n+54a7SKbLCp53Hpfvd62t43Mmo3Dc3wAisj2UrySv87v9Y0BEDhFsFtmTS/9Mofbrul
e5a0RQVqMs4BuLn3pV7U58x23/m79q6bSL5JnPAT6mkDnK0xyVzjXBkwygV5Z2nnAnX+/70cg8lX
5MYQR9NqDB9GA7KjXXcny9JuU384mWEkr0HNGFoWFzlaK0f5j3lvVm+zg66va+gdzaOfbIeSkD6l
qmibEJ5las29Y9d3fT/SS8iAI826y24elZewyb/ddHxK1SiOgeyC07/4fl3115vVMXTwy7qhO7Yj
lCQNRP/rN4z1HUkOxjWsszEpB9AlGFW6l3E07qrEhOQhZiZvkzR2hWo83whd5PUXP8ExFLSnCD7Y
WhMgKaZSvKsMGIrfY6WUX7VjRWc/pP9p0Y5A/D9jRXedc9ow2+dYYng9R/86wA0qR0LU7ND4FS4P
8mwQ3jmkG8eZu5sZG+IqlMkuyXF9Ojpsg5x5PbEz4MnCGWYoLRLareJUmPACupS2p4bAtaZkngt5
r2L11HNqNRLtvdJne0/iE8fnOn6qW30XlNURbkxCyCxVloGEV2aXrtzIYdrUIVqjKKzvHT05498t
PVwnN1aDqY+p4oyCAQjjXelyyJowbhl2k3qWb27MRH2mccwlS0G3Bi+aP3o0Jzla4LtxBePQQDw1
Sf3g0Dor6UnbLq6GlJoynGHGSSPGdtR/FNM9k5hdh1KSfo8Yb7PwVz8AEBJAwpxMYM3AkUMi31Vp
GpwuPXIx+pDaiF0esFsh23MN6WkbpiYM6aLJ7/L8bDBIvpfJLQDvdr76vXLoqkn6PVlvQ6TC9rRi
FcCwhLNnXdvKXyCABkPZobiSp7YrUToNmQ4DpCYcJpkMTAv5f/6QzOwXC/htURokhPfZ/Gq4tMMq
RBIjsIajNSNuo2gN7kn8GTYdrs5bZwrinVkJeYKk7u7zKr9KKRTuGU64siv9q1KILYSTNi9kN/8K
URt+D/QeRbqVGRrLRoPi+fuH2/rWbkQbvkIzusb64p/6zMe0YOeWveEfwMJc+hzTwmXJJTkIOkhi
/VjJS1kEIVTPDKw6Z+Pv0ifE3e2K90g2vyWL1rOP1G+NaWp4AF7pGZjsTp1FTLquw5jLBfrcGn9J
ULrGCVo2hF7nMdT7N6srx4tYfM0ZsuR0ZuDhjv211druMYK2btiV9ZJUTL6Ddt5WkVntKmCoT5rj
PjfT4Oyseq43ZRWGVzRMq9/n8FpilOSAzXkI4yyYUWvdStMlDxh9Dyg6OAGzWmcKzW0aFUD4FarG
biqNhxoV6jrkHnqy/OADk2vx7lfGXTGJ+GqaslkHWu8eixwpi9XWv37/rolViSRv+QPm1H4+WMdZ
DzWk0I2pHf/4YWiXygQoydpB1yNcnvEqKiNSavO7roiuRpLlxMN11amydBpyeei+uP6FhBl3o5P7
sgnc+VhIt71tGzxthY/azRrhc5mN0XNjj7DEop45nWPp6vTHD0nzAPxrRRO6LyC0Vl2La/+fPxrD
58hXhA0hE1ycvvF3gZEMr36jQ1LirWCvCI2j1lf+CWKbuaX/2d84hjhhc9ZJnuYDGkHZHYy0W7gY
1nOE7CFqf5wsIFgySu5yAEa3TlbZNzKxNGQOZMRVwviw+y0Ok/4zqlCiGe0smy0tsHBXmzo9mpKz
uhU3ANP5XR5C5iytabx29DqhxTR3yiRrLu7lueCfv2tBOTdR2x4iQJ6obqZgm8iZaKquMPbCjX81
EOWXAgdYeiVfiih8KBlG4Eqxptdyhpdp+JNcp75NgUYkVLPL6rZFTIk/V6h+2uMg8XIgZmBuZsSb
S1+RviYHUPKJUrd809vhR9SAZI0BOIdJtSIkYYiaoafHSnHj+SXBJUGTH8uxbu+TyK52NvF+owFy
gMlHgy84DUqExXSXowUa0S8giRqb1srwGUPHLq2fqIVYV4Jwd6xYHEVEeto8ZV8gHZPTSAv6YAwA
C4qjTr8bE12HzriPolcpObRq9sAAyMmI6h6C8DXt3el9W5tEB8m+1RHdAV1pl98mGb6pYlbOPfON
n77j6jH22YlsDA4qtB70vpxufv/oHIceU1GlzyaJrl6edcUJcDmGL1rvXuC4RDq5kGB70EJwsK0e
M2cE5d1S/oeuaM3MeP3OtM3Azmk5Oq0BQTFXOVijWervDWcqjrWFKcqaM8DKcZCdAjd96dFE3hda
1907GaV7ZIGo1HqN9r0VVoffMJQpId++ihcJNMXnzVD3424K2a7djviNiPkf2vjll79///tXihk0
7bZkMxZdcE2HKPJ+fzQi6VMwZy+1WfUfuIbajVLDtuGSDkFtnGRpZV7JCAvLO7MzXzE8MyvqTZ4O
dxcmOERqMWrbEuXFdmQz2maxTxBYOgFPw627C+xJ/lF7Ymanr0Unhud40xuzcabSIZSnQ3rn586d
Ns7OnZviKmWn+/79OXUyJ7vFUO+wkaydBkC2Gzn13dwDWrYqAoWMNt9UQ2k+hZBVGOJ1GxMf4K07
HA0hifpMUwQhjspPSOJY9Of+qFVZccKTywI7AaUaKqipjHYRKUagPYI29Le4IsFbhkRnZLZZPaC3
nAxT3GsyV960QW9ACmxTRzza4eNcFye2tP4+XpKxM8VcK47VXTmSbYasJT+EFZqMajbJenLnS13q
5V2rAiLcu+7E4HEzx0H5RuDGUfYb0yB4IS/V0RpVvW0VAahFUbETK5OYhBkud6mVOdzO6cHluHDm
aSzug/ynLYX9klgzZLpxTK+1UZbenOnNA7OiyMvH4FuXQ81IgP88o8t1DOyl+miGz45cnxOqueoh
SsR7MZFL7bZR/dBlAaZQFzGHJYptp4o7nZLU64b4R82gOzvrNo7n8bZqQRTaHJHZVcopa77m2Pg2
hyJ8NCX8jtCy1kHVyWMz9ReE+tXKEaU6Y60tTnXC1sUBJA3CahsMzlsUt1BAjYFueN5fc7oZN3Op
02DDXZ2a9b3FRnqkRBkuBlP4VdsnJ91lIiFVvApLIB1jYpJizoyUprb1bo1xcBgMxWtGlIjlDNOt
V7fmQJBT4XDUGnMXvXQWnXWX0jStz0MYJ0+oh85NX9wxHeRhGRq4t7NJhLAOD7VCySsCeWo4XaOB
gGwmG+PBjs1nk7v+hu+uR3Ftj75cMkJuKmuKjhAAVvHW6dE3+kSGmnEL6UMysBvn/tPl3wmCfuNm
jKuZv3HVtGwzdtoW2ssaSsNQ+tp5sjVCPzkTolXtT3btIKmEAr6Zy+nWVhTM1kyCkI7TyurwraI0
h6+brOjO4X1t5NHECMvS4NLeg9PXCZ/Mdo0iNsfShpwRs5Yad0VxqzOkVziV7iAYIc2uZEO9B7i4
exiR6nFv/dJikvf69Ojr4UmYJNAVFHfexBjInfGY+0mPRnua3vVEj+9NMnKaFNv7PU0ApEG6idK/
4K104XBXzQiaSrO8aZNy2xq+IkRnqdn0HTmVzipExcdRhN2wBhRY31SR3qMeQh2bWh4ezaV/6z/Y
SImA9ottUBatZ7vdu8xdZy2z9KeDgmzZRXQZKczw7TGjwmi0cnMPqoBcR60+k/D2PaNu14JQJ+R8
fsSMVyCxYrA79qxh7Tjuoyk9dRgEmozb0pm421U42ojohkfRNQQ2uG8Oe8uqZkCAVtNSOEOLlzgN
Cft08bUnIWVMAq14qN9r0wUfJv2Y/fBtGXz4KSObPlpybVMAIFMCBRSQdKaLZ4kUfo2vsWYQUZ4Z
Dd+BtNY8w/TLfUoWdpC4cMLEk9OagTegvd3BfycHxpEQAuxfHYsIfM6eRm9NtTYx9F4w9+zwr9EE
q9UqZAd1ZD6aCiG25RNjR77fsbLbYTmbwscgc6VB6m3Xl4h4gNsp+dT0WO2o68aHLNff9SdIzube
HUb0nnO+zl3QJUTzcsdW8+m8hHiDpMGO7pB7YTG57SAsnRQByCuCSMg7gHhkV0zoK0R+dhQg6BJQ
i0G/07HhCLU4bUpSL/sQ1U3Ymvdi4oCWgMWfUoSWWYmVnI9EVAkwPbC+DlGtuX6B1nxuRPkI7WIZ
lzPfLbsK3ETEUJTb2axhLJQ9LPJc0GnMJxLCma4uKUk6VFfDwkA1TNPPAl5DyjYihYXsrIM9rRAV
E8NKDlZFMQkRrDjQ5XuKMgsMYzlv+87UmWK6P/EEIHPCd683WbDLHx0D3kfYGu8BJLdVVS1w15jl
lECjuSNWqpmEOpYkYSd9T/gOdraVgTDGCzhipnP5GCR8Wh9/dGk26uRmjKwg24EalwSK2jXOxL7b
QSF6yjXffQCNA+1Jb8hpCAbGWYzfVPY5zChem0AtKQW07cYpWfxtkLQ5E8UaM4FBd7j45PpwOF7T
FNYQM0B1n2duYZflaGUKH2Upm7cd+PcxzrAbu8KGIctxX/es/2GnFzvH1T7yICf6D5Yr+qPsJm3I
Vs3cYV7TPcUMxOCz1CWq35GYt0SdMJTM7AbmjR9Y/l1e2ncUVbqhFR/KUncjJzjgTXD7nbu4QZxh
jjLwpFPnMLCpRpSJ1zK28nOT0ojNYKUi8lqiq7BJzJWiGUhwQdhXCGVIjDU4UHFPTqAlOrx6PlRN
Z8QzsICgzrYLNJkyCAVx65GGXlIsp+M+RPRa6RZW5r46kBjceDjVLK9RFxlnFgLm/FsX8p78UzJb
Z0ps2wwsTxUZfSHeOfIoijsUuKO5oJdNHSYsgok59I1FS3kqGkCVxPvgxI+zQ7/0I3w7rL0Eq1JU
hPxLtjOsGD6fmZ7p+xnDQdIn1mEauGaynsTe1CUUbGkA6A1yMjjIN7ZS5Bzze4OmZAdnpdu2TItT
3FPrSiKPhqiHRHDuNvmM50f6yT2z903ZvSRYRNdQdputmuWd8imTA+o4JG659Ei753wrCdotK8Ha
KCSj5KBj0IlkiKYd+u5RIKCFUscEK6PxjcJzY2QL7J21NA+tfp0i1cs1yASDGveij9JdSOplwPEZ
3u7EwE6vuQZT9Erqa9j35WcLDWzVaQYzSgGkKSzcbUmFPo5zdiAA6aDc4a0nTCyQP0iV0Kd16wK9
Ahr4Awz6Yu3bD84ccoQZYpCuvTgwI4a0YytC6Afj0MmX1CBARRYZn0ahA9SpX1GnrYcKALiaXH9r
x9bOoLFw75TTXRBDplSJQIBkLyTkPJZEj7GWDRHgtPgcWBWC/QRnlRposUtMj1LpeEnikUhPnIzr
oGHvtrX2kDScWdB0s49ZOmqVEV6tKO0NBicFttMP94YvDwQDAGsnPH0ZN0RwSgkjYhIrw/RpEKS2
N8jL8BqXO3QreA9D8IEzYSb6UJ7rBsGSaLZDtsTLZ8iGwPTc0Bqyz7SF656FNDKMYisTusEWtptW
hSgpxfgyuWzwZc53x/xyZSqOaFFB7F3pAFhHZ4jl0D7NBCl4utktybhURklnTBtJWTuQk4vVUG3F
guAzrII5eESyT7rclXaOMl5Z/buR9TeWkb7nUQPSPwcGhJuXW6WyziHE5axn5qDsh3YSUC8UYTyN
WtezT2hgA5JeLgsaTXMLedFggnyvMzTl8Ystw09dczovitrHbHIe2q56DvMO6XGfl4Tw4JuauMJy
dsQe6YAG+IitwT9b7A9b5Y97hYR5by3+sEnC946l/okqFKdVLXB54RNZxzpt7sBKHogy3FKcwui0
Xe2ctJwdZuogGA24xEu0WPWADFRCckDdO3mM0CcW/4CzFpQLH0PkCm0Acegj+oosr04qNp600AeX
VKI3SAYnP2cAqydgqp7QlrAIx9GO/QKvVpbgGZq6m2YMk7UdpAYf0AE3arKnZvjRwCQka+5TCBs6
f0frn0w3bo8hTolQ4kscRJN4TcZRtyI/NyDvyuHvk7JALZ+AmBiMuCfwAB37TFl9aqAnNnpLCSnN
nmEOrz4XiLnlOG8yPbhQ6dMOtFjasU/TNcTrAC0HZTg7IcLE0qSBA4EamnfY8AotCRB96Fnl9Fap
4QrBqjsE9HTpxMg7WPu34J2PkdQ7DjtY+6k3J6SZqRE6WFWsM6ywG4YEkiUtaXYK+scKrB5ifSZT
4Opn60Ibf8Nx9tEVaqafxl7CrVRV2o5hGrZFhy4J5z2YUGbB4aKOEb6qwD7mqV1g7URE0NREGIhy
zm/k4gfvAhbAenD3wWyRydHhurXibpFMcxQz/HETF3B3Er12iUIbVzoUqqPVVm/488LzaHaHRIYH
H8fiLtJC4wxced1PWXxECeFBTX+DhzEdRYsjsrQzHvqFcqCJI8fI6Rl9r/ScUphryfHS71iAmz7Q
rhwvo30iixA3CQSg3tk4WiAuRp4cCjI8VjVeAoQ86XW0r8mMn7xr2l+BjWK7tcMLkhiYWsOnJusL
hwNPL1Gzqour2PzCvvhodNFtaogRFBqrEcSa256h/Lw2VfkBqXpakccy+HgCmg161y801kh20myv
MBOobjh0Eyu1jcG7kl9UY/cJZ0829j61f/xmT7yrfCu5wRsTBUPQPzeSXAUZOKcqI6q2Wz5kNeaP
jHgEwlgHeBvIRfT2gk3ZeYunBLen4Hws458ug1hQGSeB4MjPL6UvN/2U0lZ2QcgIMmJKepP2VzlY
n01PSC9Zvij1fLLs9Px++kLVVq1JKn9BCGevKRke24ZjC8RTY0Kszil+8nA4ezF12QpAO8YRV3yH
FgJDVzzSAuO+Yx3vMxAGg4/2XguzTWjzJmN8/kPDJtRW5KJNnSA9hAwMmiZVohOujCFB6suDEd1a
177Iy6PvF8hRU3gugEchCbW3WnYX+xBinQEVT+vGcktsoTz4lf6QJvlz6ixWiLG8QOlp1rXCrm/H
HCs6JPsrHQ04XLT2iyi3Z+yNtH+zftn8LNaV/sHPk/osyecNBbx/05EEaEGPJQXNJIFLS401Xrjj
gImOI574BcBXLA0X9HVkhZB+mzBQa+pRZ/yVMB+2nI7ud8DSAYO9dW25ikbrk1pn3NbhJ+OkjTko
UBpfjVw6LXZLUiBteY+UEqIiWhKha+pSDZzuSsUXzEPRIR6YweXsLiuYt6z2KaV56o7+Jcqwmsz+
ARLNGbr9Nh7kc0v/nPeD9RG6AVzExFcs1X69DtHzj1kRgIZGK62zgN2VlU8053XSi+6MhkfuKv5u
OxlbPm12yoG06VH1PviaNw2qudUXMOtopT+DTjtBTz58jqcU5+NryfkUmrxNF+M/mDqv5biRtNs+
ESJgEgngtrxnsWilG4QoA28y4fH0Z4Edf8y5GA7VoW5RVYXMz+y9Nnt6svVEcRgYkG8CdNNpm4xX
IPUx2X005SBGWcvb07loQuMjhH3rOQ01WGgkJ1cOH2Loz4E3kfFSxQlyV0bAymkfCMHrHbp3ZHrk
ViFijMtL079xl0eHpkKhm6wyr/1qm+SNMKPsYZb0VxFhh6oZhv0MjhadJiRM2CtRr7kkiXhY5zGx
G8M0JrDifIZmFugxRfsa9tMT0+xkP8e/hGae2mkMMBNqY4cthIcEcm+HZAKxMOZDZjfq4kiwa26B
nnwrk3b4MoFEkBTEGxUFclPq+CW0eXCamnwDXm//xfPyP5BpAdvn82cKAVNmKO694exXJ5ux4goN
/GW0089xchgH6xdQ3+aGqKNdlSjjLpYQahKckRVP4aOxO8jYVfmobBYAQYO4iuwWzVNKenUxnEhS
3QsLQaduHEYEVVXskMdCjJiHJZKxIzoM0JRy+WA5nijWvPSnAFTUqrCGW++ZJ9m9eVU17KxsBosj
IWW1UcBkwadYQp/e6ogwK9WmO8VIxe9QXbAy3iiOXxzXv5Y9Yyg+ydRNDrZASzURbjcL40N5Y0jk
CsHXPjRcdDv/2jioDsVkvNklTu+uB4VMCgW2IVqEMneetHF1uu6kOhPOBzr9ejQ3jfa2dejvFsBp
zc5vkYtjqAVYG3akqsHAoWIO/0WMZQabe77HrKYNThaXStW0nove/ayI1IXVJkbwQnpjdC7xuRka
vZzxWRi4u8mCz+w/hxgNttiN+SCQ6zQBB6N4SX9Ij9qfnxigZljyQjyqzIFz5oafAvx4Ja9ogEne
UBmzMocpFvkOAA2GDfJTl5EE7AigK5nZ/s6Vfs/8GjlB0+wbRkdr6JwNtO/6TjrkBgo0LNQwpbPo
qU5gepwJ4XqVYUNgEUiV0UDoaLrhrmVft8OCVS79k5PJeGfbGGJAQzFPGmBFAteiHMG9FYA8W9uO
h4Q/LZfwHaIziXMC1NgKwndqxERd5gxPUV0yHUNWnNlTxQKNmUzJoYsgObvgKb9VpUrW5uSh6e2d
1ThCxFt4+hmjVeAjWLqh4A3gsCKvh5ZmLm7ajzj2nr0Ql3PFSIKxRJcymK0oMlMoEgExZtqyXxBA
RKeCMIa1yKPXgGZs47oSzcCkt4FgyWe1ZGckFeLq3MG9jBCH55eIKhMMLX/NfGNyzF8tBntGzBg3
a5g0Dn413uuy2YO6faBt5kVSxS6tM1QyjKsD0Ccfxo7M2GLDzM9qYtKRtf9oDO+ntNt/HA3emkMS
VwYjLTw21idGPAaFIAm3aXq2IITAtcT8aDNKMl8nz9qTb8KthNUa12L3I5/7i5ur8AkRdpFOwYVB
KCp9QchVxXVFxkoSkgyRfNk1yR+1W/2TPSroziCgVI3Rc8eR2OTsVwOP6NO2XVoXaR5jn+oVZfIK
MZu/l1nCuVmcCPw45G6C6JFb2FwSYkJrWA8pp1NCKzbGUOLmmlhqGyfDWhU9lLW57ug62KWEd8yR
X71mX+ZVjNFKiSQgj2aCI5vhZ2qWW6L8MA67qj3lc3ZuwOluJR+H09iNp2oWNrlLSbhPw2xVTXLv
eRFFCqypObZ/deQFrBIzfw8l3lsmfgPwFdk3R0Wo9ZJUhAKO+BovcBn7dm8xT4ZrUeV59mRfbSe/
oBLO3J85m+n3uFB31QAXGyx84CmDy63C3Ajhske9YkpyoRJWhB4HTebZNwjNS238w3WM8tjfwzYj
XooZ12ps9SsVv+CixpVZNVKvpUBPVcPXZME08h8rjVtkBk8ZStO9M188esltBFbRqeJ/FZulxg4Y
GTgGhqJWvJQgojyE99//P86KKqaJN1rrD0PldGIC+mvL+siA93ZyJy33QZm/uHH6nMEopGRiO8qW
BSJSbW2tAFrODEIqY5wFLosPPlqLlFV6hywH1xPox6iCGBEmIIOLDyqo8twN/akAf76RLFF5eOHI
YE6o1PzLrfphFZkU7YSu4PiICkGQdsMeOCPQJ/xSfXDNaR4tGf2OAcJMsYGlWyI/gNoPPE5byY4t
dgjvw0cJVQs+kaQJj+IvLfdm4UaT+2xWxrOSn2lkSXSDqDzabnafCGLYS8GLbibhLtAuQzP5EhcM
hKQHA3zR8QVt2RzMjpt8Qg7S+MZrG4aEhAdVD2FziHEEkkFU5/pvnStGaYviO2KrGDCR5rd/gkWB
VJ+BaYNWT9REhQgCTsvGZ9971DBHCWS26+AIIJT4yY6kBD5NHCa/+ry8+2Qirsse8yHCP8gbkqeN
EeYWai4YhiZGrVGOxCrE6oouzLgM/qdqVHSxM83sI8TeiCPpKR/QcQTyD8AT7+RpzPvBS1wBJkJW
6p9yLc2raxbvoMWgMLv+gD4j7m8iiJ5jzYSjMTvzM7WLd8MlTqGuq33QsvGt74K6az1UA86UsCLr
dQPa+6MxkKS0VB7Cd092PYMnJve0o0+Pu6/IjSjkQgRwScx3TZj8KWDnBoBHIynB3pX9mfvnkpey
JRSPszppNIFd4p+OfUDEC0eErcdakXFnuEl/K133MCqwFVE33LWJic6TxbzzRsM6BDo8190A9qEc
WWWiAHDcp7KdjF8T0m4MMtRTWeFGz2OwT3yOexbEJk4cyEWxjsKtM47briW8xQtORWetqt5GGCGa
D7InkOXBGjXm9oYIDsBO5eAOwpHmR0AeWGLKdV8yEcY+P+9MgR88883y2UKiA4K9RJ8tcQ3WlbHT
Bm1HljvxVsTBtfU4yh0jIsYQn3HTeIrsFSM5lv4PxYoRPoN3dFzaq9qOcdRDRiHR7F+eJndrivcD
H+ydqZpDOrNnq8B+dnrOt4zPyJkaYWTMtquO7OvX8zCPvIg+irgq2rWgVrLxJ8eVv+5z+5mkVe6B
LMvIQ3SdTaZ8+9qAW8pyPAn8r3PTw+ACkwNA4K4dk3GvDLnaU2rapsXAQybRBY/4uGOSQAwq8fXy
dQryr4lEqpXs3KvDJG+DzAm1FDPidb9MZY0MZAgv7Oj57RFfzZtZkbnKai4jtTQ1fOIIsHCUSA7z
1PgqCYRZ17FkE0tLFyscT9kEMj9mdZElKCLy7wSN8Tk22jt7Y3uPveJXMvtPwYJjL/uIaa3N7rmr
HpXork2XJRvHVIhPciankkC0MSX5bMl0oONDWEw7aDr1CmsEFjKzu86COjQK9A0C3pmIkpMXC9ZX
gV1cDDe8oZR6OLidq0xSdsn5s+ONrmITsOCnt/SyetthlVgJPOfXEn8OfDEbh9rSqrZN9t62803l
alNVzKTsQb8Z84mswneOiQa8lb3FDzieygZAvNt2YjuaHFZJB3dWXwUmiHxkbdukmmtsurZW/SMx
nEuSF/WWhd/rTG7qCSTKuZvS4Cgz748SKXo4i0IXxhVArMIz1whEGpRh3QeWDTpVxf2bJj60Mj0i
yQvR10QO8S4mY/EkI64mlsEeaSXyYkM8XPeSe7jGpjlk+Ft3BwgGB2jRnEnItg70v+sQrdkqHknc
GiBisKssCJCQrVqJpLq7uEd9HfyiOIOcIWv4FIuRxKPoWkWKe8CazXpXCI+1nrEzhCk3usSJ3gn7
by4T44CL0Vzp4MewQG2jZXKK8rvcCrqnDlFeiQ6GywhuPTRQ7inPuGtp7TFACxR/AXUj9xgSgpPD
GIlxo3FuhP6IIAHyg0SUqZ5/nGbJ+AQdTOJOOVKg8JiQeIoqnNTtiPqsCIg7x/h8cOKDnyNVLJTx
u8LCscKptCc25cxwB94LaMGtQlWPg7kiRwGibVIG5Ki79S5lOHDGRfrOm18y/TLjrd2Lx+ACkCxH
c82UXAAhe51pPzZhyMmbVsQlWiNBiCxHww3L8IXbGLA+T3hIRXEuhqvbIQeQ898isa6cxyR6Is7k
GfiZNd5HuwTS+pFzjGFtURakGO2VomovqABj7JJRvfHr8rdfuPekFmLTNyyd1IQQKXNuihzAHmbm
LiCJAYUhU8jcmLM9I57CNP6RCybvTGQt5e0JS8c2RCHdMhG2+ortFDFtoXvzzcJdFRm75oKbowVb
tjLSUJO9CWSAuMUNVFseeM++pC7Rea2MdnRwr1bh/5q7/C8rGDyGBlSHqM03qLhBPFOOV4PjAfEs
/0D0ePVGTDWewweQpec+jn8FAilC0gGAn3OCCkYvwqMona1vMZabi5rkDSaFrtrrvEDb42AfdzKY
uX87wry8shH7VlpsK/xOYJMHxmQzRVyynJa6UXPVBIAzlsdVKMXbxkhNhvUW+Tl3aB+u28VhCMH5
TUaDBprK6a3YrhtDCG/aQm21FKfC/9LOeImXdjVAQb31CH2oTH3O5vwfnmZv1wztbm7PBEHc4hrJ
NBKXP2VX7dln/qAwQ6I0DJteQA+MStzuUj2PafoVLbMCriOgsKHpbkJNgmsc3OyEvhXZD3sfODpb
CIEpk//6I2PMaIai3Lma8XhEvkrngC0oW6KjLLsqDqL/CHUSLuitapVVEH+SoDzkhL6NCWVpwQKp
9cx+CdYks76zL5kcHpXpdZArNUmFnfoxBayj6skgnixoLwbeicZg7mk4FD69fFcsyVmRfWbxP7sd
o8MwcKX38RcYs2qdeZgrHC/8zYMIliABKBLkC7cBpQvcpuwfNlJjE1dyX4j+qfKNDbLbs5HDZBvd
7sGVwUGXLW+XsDaydn5PXoyqxeeBJvSIyhI4W300+mX33M1vRRuDH1IQ74ABfk5CwNjULVWZtWVL
/9za8d+OSJ8ZDwtKFO9f6a1A4WYM58FS5KJCq2DTzo9cDhvWvsFKLENks/wtymf9Xoi/iJne9GBe
JIh4FpDY7D0/+sVKbwhidLRp93NqA0rVMUdqr7IE8XvQbHq8+S1KvVUcwMJMHYmmNjszggLeCliw
1e6vIKbUxI50AM0cr0kbuRKxwXasTK3d0Haad2n8B+gLVVyYffqwOQ+wLfmB3VEHNEr+qgrUly/M
H42OiKXBZGhORD4tUKd1JeVXxvII1NX8MSt0AmDld/D7JyQgKRnVpfWrG9unECmipT19dGtUV4yB
aqZg8XvY6Z2F8mlj8Hw2IeuXbhrfu541GtaSZvtA4vwJyiZYchCJyCRQnBUyY9fJFCdm8cktSY2H
jc0U8CKp0UEXfnzvwxtjerHa8WfeFZDrUy8HGKD/sv1/51XLNy36GxhJcM6slBQB1yRLCUKQtV6P
77UTPAWpdYu9zNuVYJYRO7jHyrFgE7NUA1tg5vtZ0tCy4q03HLsnI2LJRd1qU8xUrANMDra5j492
lr6XGZ+IOKh7jOACkjyVyb7h56E4jOEIyM8gNzIybpBI9uZrqas/2P9ZU0T+s7Zp07tgeF+O2tV0
9Z1sWUa43IrsdsA/fhDrEG/JX7ubWFmJ0rVb5mtdUf4wKqgJYd/9mTVN12zDKFMcNddKVSAZPVh1
hoAX4XRcrDP2xwr4Ut/dUuIEQHnBdsofRODOPPdoi2Fdwn8sHOOgrqaTLqPhkBQJyOQsfEFHjciS
shZrfluJL9d6HSrJze01z2y0cIR2wyPx9y7khovvy11IT44Um/YuIwU9HMo3zxvvdgNzejGra52c
hw7FNbRkHhUzB+E6A6n7KMryxa8sj6nzTN8z8fSH6pzOExoZZys8/gYK/uRWqUsZRYvYMl/QUO1B
R9k50BTFtWMf7FoNyMroKSHUBqDTIfpV7h0AvnNg/XyC34okDLC5HKNdUOKoHokmZWyj3hrtfKEC
42iNgQtMGiI+Xq4TMbJqGwaca0labFgFMTo17HE1NhVBMIm69KjlWrzZRyMYlhURKxhtPY8ZgTdQ
U9K9SR8CXqYD64tIvIvkIy5H5hbQF7A+kzuG9l4I+CbAGukqAvXGAJ6Z6cxj3csv1Sr6iVEjy1PW
K04BqgySm3SWPrBkPRI+RdTvmini/BrahPHVLhDtkekJLqXrwA55IbiAjKoYNags+lRzLHfDON+S
On2vsi370fyIn2c/s3U7a98+mRYjN4lPgVqFy1X66ly06WYy5gJKhZUuBqpk3XQzuC0v1+eqRB7b
Gf1Tjax/h2ic4w8go6J6cs3p1eZ9MT3wWDxL1rqCYnhb9NCVh/JVq+Bp9g2KGO7Bng5qihH0c20D
d4IfnLEOgpR3DsruiywxuR/8rFyPE7L4niqUqz030V1PEXlAwv+poBusSQtg7J1B1DM85ACp1R19
5kwn6ZpXAXi5mtjdq4B05zT+kvDgt/XSWGm7vbcWTZfPenIVgivaFA1bq7a+eM74w/bGgZiY+dhH
LYAvV32qsLjJHJ46ESDUzTuKPW+yrrUgesY3UoyEqbVNJ0JPkIqMmFT0z3pR9qPxXXdxJMBnNjWo
KZKafGg6Aak1S2bBXL4LpwQumPJCYzW4Sy37feb1zcYp/zS4e7AvFW+uP780g0IA6PMHz6Ze1zRx
CBq9Yz8NBzro11bYL/MMEWXOKHSqtv0gEG4/Jhp0Cn4OroRtOFjvsdt/9EqxtjMhQwGKPyrJfqnv
ow0Zhu+eXfyDlfmDGXkMegeyPGQQn/AOTopih4UoJPWAQ9YYeRMUyncXqklI0bY2BwpZpU+h7j5c
z+2vqCKC9dwy9/A9cuVFdaiK2YEKIEAekUK4jpvkQQAE74E3bf3cpE7FI+pTQsDB6DaSk35VUx1Q
ko0fVFIYxrjI6ojbtDcRb6cY5/blOCGTtP6xeOOYSjKEWuJjtMjYlk6KSGp4WAnDTsZF5aVwgsMQ
3AzNjkt2uO/ML5gtzzITEXNmpow9mAo9kX5gsDIk2K4C/ZsbHxJ300541VcQU147fnqNfSKjKkdc
AoYpB3dk9T+LeDVyGTNCgr7hqYAiX1yHEJl9SxqTCAvCrAMwHbXkAwRR1vLSJbmOVrUjPYyh8EI6
kzDbpYc1sEVKRLk614cSIUFkDGyf0JiskcH8dlr/lnZ8pCW5RIJtR4kqFIklQjSkpxtPUShXACf2
+XJr4yqEyNlBzqjJkcyNAQmEkzFzn+GeJrK/s71JVkQJESAKkiIwbBh3VsHstfs94mHdlUb95RQ9
l/w/0LAA5BsrBhoYQ4EkF3ObenHHXJ/SaSmfC4NeyRjZZHRpcvLrgD0YmJx9JH5jYzGuRTNeidCi
Uo+KNxY3LJa8bQtQBc/lPR6aW9y6VIFkLRXjDXNK/pzNyfMExvDk1OlLb9zGYHx43VTRAREPBQwc
qn24p2fwjnWVfA6IW45jprdEel6nbOZjqmNzh97COxPbF+4n0RirapH0GM5HZsfEqgfNHoT2FoPh
ZWKnnDe0vLV7AzeORDWL33qZBZyrzGTcdxdX2D7POa+DJFr7EaEBYTo+AdxGN80r1aPQbCMeR4I5
dIiw0pXpIYmsfiOwKUJjADtHju2jiF12wSlWttj7SajZQZB7zyAIudfkz9dxIIK9G8cvr96H0u/P
YMNPA8P05bP/EEQPPjMJ4vnzj+V4SSRkLS/Vu3ChunXp+zgnzRYaemoLCF2df3FGxFW5Xx37HpkN
S8ttHPfdxS+avQGRdu/hZFviJ4iSSvjGyqOXCD35RPqCGcYbn1E/w3ey3KfqLZk7CKdSbvwyVpcJ
EaDVxc7G0N+G7ac6tMq9ICBctOYZfU+5lTIlHUFm26QBmFXNjGNHogBiUR74PTSRaQ9y1gOqEC7q
YqL6xC63uOxJl7sqqvVFFiNO9bIWqPvuOYtRzLJMXbalCtjZCJPYwCjhNOtkwouDuIKkwdECcd4R
0Yv+Zy0M+QPTS4BofAz+eW7hvLes15zU26hhcvd5h3wgmaer0SX3AurgptYJJL0lvK9zV6NTpKB3
iGsMvOilAM56dGrqm8r5RXQi4wbLNHZgXBWSo+RY4BXdpoCgxrba7DW+AZIUyVLwnU6tDHqMzIQr
l56MNrnnc5BwO6bLvpI3zJe80NjBrFtV/zIH90/uYFpOGZEaocjP/ExoK10b/DsTfJp8DClAfZrR
JAGVpGOUJ/syKH8r3OrHUTvbSFjfE8zfOCcekNbTXcPVSlgV6R5G96sGKNsvu3XtNciaR2vbBwba
4ZEC2WJGspqKV/Zo+PSXXaaa9JcuKsSgpIFRRlGdOEW+JRGyXlvTFzzwdJXgjVopVAlsEya4H5rE
6FwDusCjEXaA6LmZDy6XdtXi7KgYgm8bN4AdObNnhG5NFk2ehOeCShNLPhLgGISb1dKBBUxgERM6
+3KwCIAPCHxtaqSDljB3RjXv5oaboSY2mYzbvGdtJmH1kiPkOpRUNnpT26x+8aeJiHiLCOZeGI0H
M2hw6EzAg2P+tJXlJFe8LXmNptHO7D9GpKCEhaeSQ4fP2rw3nXvFtI/5EmglNBTDru7it07Lf3Gm
7ggwzDFFJG/0+jYTpVFzKpDtboOgPKuBHiIBLy3ENm5Ya8g4M9nrtFezsX/UPR8ek982k8xCBsxl
Mmz9lBumYABNKZa1+tOqfGerg+TKSJk86qqbuNNRNo6vEE4j+KvUb4avHjbrhn0oFjRmJl5x5/1N
ofAdBb4pemFCI2yG6wxTcR8Og/+UZs45YPx/wPHww0A6hpzIt9MbiUUIJCdLbc0szm6Rxcp2zOI7
YcOuOBhEZTANxzU6Cx9GtFwi0hsdP5XAg+oM/LDbV7yvQVY+Dz1ekbY3v2B6lgyP4hNqk5pUtxAB
r1DPQ+j7VE/ZcyXaazhO6lyHbUMudz29dkIZbPeZj7CqPXHFqgPBd3hK0AlN0CFzEE2noDTYIEX2
XOLQawO4cGPhbss2/VtkXnJ0g3lcOsrs4LjIC8q2f9D1aGQBhKTimk9+qmxoV/MgxieJOf2Wtc5P
wVqcoB4+y/nRz/RvdIERyaTjxQ0D484O46uWI5aa5Ve9C/PKtYNzldXmlYjlaNcz2Q5ZrBxaDO1E
YCGadGukWZoxTozgdssEBIVilk5AT43y1FZVY6PkjPIDkvhgxxZjWluZqpbs3+r2/V1vmdFJ9+H1
f/9cG6LYY8TPD+mVLqt5URKLz4yCf90hfLEQ4TzEiJIoM8d90wu0/K0NqRg0ICiAIDzmrY73KqB6
QIWORRUkxKaw7O6OoNDH+srvw3nExiVLfzWBa28p+a2tsdAhsdv4uBST8EDo6HQa/fEIIWHD81x8
ofrnrEMAlxmlfJ2KGb28s/Tfjee+2mXwUyfJUv/Y87uTszAwrSy5ibKe30tOtyEp2kcyePLN9kEi
IeVjvZk8O2A5vv8VQp38yzAFLXNZPT1gGuzt2i1PnosKEbK78/b//ZJr72Yo713D3nku9NEhmenh
Ll8QdFRHxD5fJkIJZ+rELTT96uxMw544ZGRqVnDuDBnduqL1br1DAq8ew4UDLM9hGQgC483XIpsd
uYoL/zTEJVr82cuvQSvWiQKEBR/JPfPE88KOnLtJ7nnn/30Z+8w/96mPqMsDto5nghmlL9ojpjzx
KDPYVJYnD4Eq7HVZaJirsszfyNhmJD86DwJw8jeAKjeRDc5T4OfxTdr9OwjnaC3Nzjro1hgfLiSW
5zL8yKZ5fDSTS0JiQYYC0QLe1bArLL2YOZref9RALYH9p+GfBR7ui7w4CfAyx2yGnu4pP9/BCW63
0vXDg7tImTx0I9uW6uSQ5pn6UadchL4uPjCYnao+cPcZRo9NESfWjwSz+KoqQVaW2Eyh0FkB+rqG
3VXSPOeO//uboYFAb7H5viVZhVEVSIGHkZjR/xQgucxstzyo2AK51C6R4MuXlg/Rf999/9JiBbDQ
xg4Ww7CDMQQBUiiUyOC93wJQtlc/YNvlIn3YdKJxke+RRow1wkRMI4d3W2m4TlzSRynabdzV3blw
XHX93xcv5ENdquXvWx4tQH9oRP7vS7TIU4fAvGp0w8fy2yKPMrahNYJmIIVDptmyUxKLxTIf2vaC
ZmnbIS25ZUm3/HXrs4xYOa7MCiMRyezJBmlUHl/ggR2wpEcH4SggZfD0/e33t5B61xDMAKPBg+RZ
r7KJQ5ALwgXH0tTN85QjvyvrqTgNC6fFkOEXFKF6bwkg5f4wW+fU+LRryAlbkPXhGxc7eOJ5ap9p
2NCxpAssCElVfXGn8xSSzgV8kKH0aJvryiVO2HOYnYHltixum+9NgiIHuMCtvDPz+oKwvvtrO+7V
K4R8rkzozvZUrxnpmA+f8w15ur8txtnY2+7Nwz/0zl+uw5IxDheXWW6Rig8r60w8qzl2CaNDd6yY
nPpl8Gsc4uTsYhtnuTCxKiTxsS+T6dhjIaBsiGljirpaXCxHUD/I7UZLPNXw/Q52QSVeYOtbe2WB
/m55Hb6/RCYSnA5OciNMyg9G6+fellcU9fZRLB7wKGRGm5Ce87CsuVnn+FV2Wfvjv8Mixz0A1JEL
Ps3f2cAwJ1goMApFwYbASJD4yztvzmRQEioqeQsdBP5YidSZ3ZVuDra23jOcSSy/nOLOolFsSx5J
KiJYxdno4BHPymtqELXnj/F4NvHdrIdl4tqwnkVqEpzR+hKMbeN6ndNy3KRQ/yC6dQ8E5LDPlBs9
UMwdR7DiByOYC2B/YA0Dw0vOBqqKofMgbeo9/GmpLf3835ehqp8Sj+hWsAVIANR9YAZyT/VsMs9O
iBmY5x+yls6hdcNyb1P6MSnz7kXjIek1O8JFwrm+zENacZKNx5Tsy3feqPgU2QY8QRPpc66s0+A4
5vtGFC25HYmaV34Vppex0ktMqviR1QMDQukM7J3kq5ZR/1Z7Ot2QD3MKW+F8WDDlq4wrVZRuvwcp
UL1YLmsjNgtJa3TvXsa4d+gLNC958emMjtw0TZ1D5k/fE2cGATHZL9oaklvOhyiC9/JFUNsd+GN9
jCy2O342ZB+CGmtrTA1wUTx20TznZ4fAOhpRUrc6CDsozfmlr3xFtlp7EKOzroCtHAmXJ6/5+9Su
8Mh0C7Q0nEj89Tz3XimSB6ahIV+gUnrfoQS/5Yg8b5hI+Fk68w8Iq3mLDQGhCy0CjMukuOi4Rpfk
Qbz7xjFluR/dGevhKGXQtZ/dyX3VySjXpM8gGJuK7KKMItjrxKNUIshXAODa8jiy1CIK7Jb575gX
h2tpusY6H5CJFplhXXgKmyB+b83KuFKI9q+OQV6fqp9h+NpbBkbUJjJ2MfVMQ3YgGchaf3/srRwe
/+C3v1yjdV9E+mfoKH5dBtM1ogvoPnjlbISQnBPkZhHKR6NbpVe1IB3wodrn/w6fDPxCt+CKGBy+
MnRllBgODWqcuHoSFqrzyiGlI6qmnxLJh+0E+VYvrcS4RMvPlHYnPpo54SlRZ7GPGY5xkZn30mj/
WDmyrDpyrItOKpOKUbsvtsqu4LkXYRbYBoF11VMubo9gzE5gA8r7nMb51kBhg9J/iVO02n9e7aDF
4m95nUzC0jqIEQddOI/exnZEWAV+oaoPz/HgHBOZf9uQGeT1wEykT4KDrlzK+DLARCuT7ZBg/a/Q
mKywkAGvXahhod8/HHPAB68AnodycvaYJ8lztTxny4EdYiAKaIHjzrjEDrhMDgfGoGYzXUZBBZbK
EMlEU/9ubC75iCbg+4TqOAt3VMD/bCsJNnHqgyuZPbwGrR8erbg01jiOQLkPAwaIqcGIHSc/IggX
L1XEAJvizzt69Cdrs3csmA98MYp0WQlzQqePHlHSk98ENFwcfUbg5DjFLXdjATM/jRDfv6lqYwy4
wmIk+H34QwvN1m7Dc+DnSC2IaLbO319G+J5YgouSIUxAmZxZCXt6bbj7WAyfaDgwh+mYMyRwoSPF
LVpm37ZOMavE7STH+TIsX8bWJ6eHUacbQmegj/amU7qM9DInvRFBs5YGNVHEZuiJi75ZjabUpzot
PnMYZVfcJeWJOG68R440eUiJGpWe6rlkUVC4uP3Ism3m21QtZfQQ3YH9BPsqssR/vU/Dewm4FDUI
psZ34Abutbdk81zORGBQ/X0fOWPcnNyOjKfSyp/CKWyPrjMwGIz1eDOBIQOhGNS+bX1/b6B7NVfL
9JhxGKuYsAAjn1nToYvqi0IP8EACDu+U37WPHHTouizlvlTQ2mOKj6ZP20swyoFeLH8pOHg2GJqG
dwoatcs1LFUvlbB0+umC2cXY12Hj7jCAeI/e54CYs6WndxOaTSLmpbSJjc/lpg37g9B9/ChD6ocG
d3GVEtimEn1ptCAWcKFf/PeTj8nwc1xOQOS799kFIu1NNDigI2JAO0t1ZyAPVikmt5LAr425PDIW
Ro5DvvzSyft4PxmJWiM1Cc98o9CsZxutSvjXKapmy206Kr4KdlkTot1sGQoStohMI5r3JCbxstY6
u7D2TI+RKj8qwaByjH3nlBYyvfBfpP1VtbiZRDRtvLwdMQMV7z5OuQNuwZzWHwyOP6Gcr4kbvqYQ
vAKZX/rhxzB33pNbMb8wmVRGGPWevp85z66JZPda7xoOojzFpv2mU/s0kIfxMSCoAhouXjDR6ifB
pNqWBC1jzmU4tuBtZF6Qyg7OHBUvXpECBbJVRD+LmbR0N8jng2+CJ554YBkIpuPl+7smvozya/EC
zTJKnnB9ybtFWXqXGao+VZ7JsrOQ+fzfP0YeB5gJ7BoRDbTxI6xf4vNOXU6k8OC41WYyDRIlpXOT
LYsxOgXnkAJFvVuN2k00Z1emaPtGpfUlnaPmCQtCePZ0dxCepuSBbbEpe52B14uyq4FGkOOMsJ5J
vppV758x/cg1yYn09r234a7bFkEpn32m0vuuxSygZV2zr0zCy+R26mzPur/7aVUcfWr5ldVH/f37
i7Ic0PvFXzOfn0XhsfOmuAz+H3PnsSS5ll3ZX6Fx3CjiQsOMzUG41iJ0TGApIqHVhcbX9wKy6sV7
RRqbPesJzAFHZHp4uAPnnrP32qK/Jt7oHdqhgkNlorRxh+IQWvUhj8wMwm7j3kyrW883g24keOL3
Z7XJjTfYZhdN4eMg6jh+KolqWpa+5izRAhsb+J/xTndNc9kDgELXPEAnks3CKTrzoDUJZJ2eb/WI
9+mQF4KRuVtR/EHPQy6pZfcoH5V3up/MLEzL31jZGC28FDNVKaPJSSX987yxdOGfyVUb9jKWO4au
6jIvCPGhgQj3M9R7xBpapNz45lFLxN7dFUj0RIPWN7fHkoEhnumoFCTF+q6yUtowvuvGUwIwDoW3
xf0QWlDNlHSj5Q7NlKKMKaFjQxwawcgnEtyrJU0nyOa5tw4GxVrbXLQfgukzjQcWcAMIjJVF2SF9
We1JOUyO/bSxmuSdi0LPLYc418LOofEXI+ZudBhPA1VDYzaMSHunWhdd426x3dysSniHRmMFaCC9
3ld4Tx/C6X/SJxFeacOLBjR3MPUmIC2uRiKppcG2bVtANoinYOIz1QhVGx87rSZyxQKC8Ah+vHaW
cW59QNZm4A5r6VXJ1RXWeQZBxW3frMNWHQ5hg2grDw17U8fMBKykgrEms5eyKTt/Z5qFg66izRdp
neQHRGL+snXHbqGwdnoompo8XzqnGdnA5zQ12xu2p2IzoWGQDmmEIJk3WjzVoz7Sywij5JPSt3uP
8SZ1SpIAxHO5s0JTUsTA2ktLyr3o3F/RoMtjHZQ2jgvmVsx3x13moTRLpQiWgnCcqwGznsg0HT6S
FQC7GHydzjsZXVGWXjIPBL4SaQC7pOM8zC+9oaFNmzIhsnL6TTDYcEXLAvq8NdIKBEjx0sxYGDYW
tiZe0wnPMe12jdi6zjQOsYDBzroZKayloJ32SOONbU8/c9kF/VACW2xTbLZRr1TXtoYopvs4PYra
fdENyoqa1d5SjA7qhElRv9A1aR0p16yjqZNb3Qfpo1Xm29hzwytZSP6T3gXcgKpI2YgEyWAuRnlQ
A5ICg8BkHu9Yy0bVwjdUpIApEGieh175FlmVsgJZn107O9jMF1QF7GQsrI4GxK3wffVg2WN8VALr
hNR96qdOv2WI6cTknrJUBMKQsdGrp5muVCbgu3vjDCnJOKIFgzNhG4QwaiGzfZdpMarUuhyuhhXr
l9h590yF6kV25KkSDpSEzVmIlI5Vzf+BgZChC6sXWiq6vh+qQ5FGFuhItcFkcVMbUkq1qavFqgVk
dKWcRVM/uoUXc8E03yprGHdmgOuYf5E0RH3HutYDpz0ttDQiJonlQJQ6uv5GOsmk2XTTbiuYWx4I
n+SmxnWaZjK4Rn38GEawGjMGqtHca0FKA+G5JjEDCaW6X1k7zU8+S5IYSftEJw1CtlqZSdwysM3d
i+aF0ckNVQAcLH2l1gJmMMYtePTcQxifLzuWLvuZ22bp9ns5SiaFuLFXVenUR4ijL6TzWedo2liV
dekNme2JJNnofrfR7cS88AXoQAxNjUx8fOm+rCxajqX1s9JycAtxFzwO3xvsHOsk40xFbcaDsJqV
3XKPKeBwDrVQXkqdHhnMJ585qHjxiFm9AkkKXxc6/eZDKbVkrSE6WKcR6KzZijyF0p8armtJ9s2G
7lELtJWLSoTO5Ws3LYmNNEAz/SafxWpLUgNjXJw8ibcJrAWRFMWz0NDemiTxrBogLfxBp1gstXY2
msvNt4qRJedTQdHGpQ+KgKwvOIDPqj/CbY9QhSWPk2L1jME/vM6bmEC5B+KW9AOeZOUZcdBDql4V
Quy/A2xlBOtXn1qMN5F0X3MrcnLHDWMTdD79IxhXUASw/S2JTsYtrLjlKldaj79LQcN9HJp2732W
Xd7uZVnXb0yo+a46b3aF8bRIvPTRdYqjpQaswyXhtYTTGCi/S7k11VbekmzZ22Japwzqe67q/L3c
8O6kDPntqn2K43abjQowuxJJAOG21b5xQLAXpTmQO41uxzfAw3lW4+0RhWPGsaEa6op8k37T7jz0
VZeQxfEiSVzoab0xHuLQ+0WnCs2460Ja46LJxRj9mWgDB+0QWHWl35udWoJlgbGsKAmzIaph5UEx
tKOhwPRIhfUts8vxbob6GcyqcREo+wVU3N97CQZZXZBirkIneBuzOy1U+z0zVZqpfdKtyai13xt6
Q7AnzWf6adhUjVcweO0qH2z9MY2gGiqMzw9QDMDAMvNswuRdV4ZyJzHxLDOu7+RYDY8KPqgp0Wp4
DCMGhfMj4kGZuKvdyqiRKUdmqN3mjRFKFIM2KqbpUNM7yXmay0rLYUhZkqOV+um9Tkf1SuIUU+IK
oCl3cKplOQAcaFV0YtNmdAEM0Ismfkjkt85K1bURM/+HY5cj0cGS76AZOCIxsh8iA0SDRZDNLg1G
gZOGFUHd6cx/le6UO/1RjAg6DY1yqG92LE6jA+FBgmEYyx5Xxk8WxKN3GCSv+IwVigEQFaFI6lM8
UH13zOe3BGqUa7NEwa5DScEKYX+WWGyuLaV04f+k9Rje5g1jW2MbTC/IznT3qv4C2q+uQ8Vvb6aO
JzGgY39DtczqcqrK4h6+Si4InfKj9EeMFpYeexVfCC1Ql6xrf3Skqjy1SkNk7gSfJqYVephlrfE2
Xk2UZ3bSNoia8+Woup99lWZH2P/F69JoKKYQrDp3q+ZNLHqQDvn0Jcnj8sbyyv/ettRjEg4U+oRq
Y5tF+lxGTO5RHJAnTFhPNeEq1LFe9b2CaaGyHUGf0YAAM5p8Tn3wBfWA/CNpwQ22KAdXkFfNY1+g
P4/t8o1k0WahB58SNfNBUiGYlbxlKv7fuQ5u8+oMDZkFgNK4BuKtwuJGyYJLdb5hW0a2a6M6pffm
rdpejQ5l70ao6W2Exh1X6bZID9QcB0ZCaxix7i6YumViDPLtfOOoQiQuHpX3asqYaJNueDNUMsqr
1GXcQXERK5Caq5EkydpEp0cGBMJzjOV7LFga//+nWgIK6XpXPpmoJSGbEGskUgUW98oq/e4hUdED
DEMunmzMSauorsR63m21DIaaFI9guOAhOkzTzaB3vpdFewl1wjq6qpCbSnGQYcs6egocYiwrYZ6r
2CRWXlTGOR1wN2Voarb5iGRv2eSE98SDemIWjDNk6ouWeVXdJpAM60aOKaZf3XqiDvewiQCThTan
+LWybVP+nKnSHDW3HwAL0gtNk9r8pkbDd+rT8l6janbH6sLlrtgC8EyREhfVpbK5wChjOOWX0xun
EYVjeYKMGxULMmDIuBAHOs/d6LxEin5qRiv9UUHN8g1tDRJIvVO3iztiCmT+Ksprw2WiYMMYuMl8
kkGWbvxN5M2mLSkaVZ3pgyPj8dgaNqaj6W1NSXlvHSBDOhI65LCNti708ju2EJyBub/j0uPsA8a8
S3+020eVvo3ExPvKEBcBi8Ai71eRdqDFkq5G3LjXvvh0GIGR12x1rxQBsKltuzQ2Ts8fOMzzZt1o
eXgCcBSeHC9nUvq1rzfRo6RpsZ0PfR2fH+VBzUxFAavkpl63BmZj4m5Sx/PXxq4AbduW9zNS/Ho7
Hw+stmdIID5VrY6V7UAT+tCjXj4MVqXtvMYQdxik7XPzTWooBHEQ4NSU9XDlnWZa56jJA1c1eSEC
D+tv7YZvLXikpR8Y8Y5oRR0qdrXF9LVVSWu9QkQx757nnbg5DG8tg1DqDAF8LHcf8wgpj6b/zHV8
Fb7aGM9axA0+7KqtJUB/zetVJPnGruntdc7clq8bqrnKpWU4NyVKFe7HgCfmXupKfYu9jXiBT938
KAbRLrSIboIgKfqAlIKPgwUXsqVXN286tYezgcCWN/yZtsDOzRv3ZE8bpVXJKOkr7RefSwPsvpar
y9/P4JDeVB3hS19ng/siXF2MlCFtVVx7e/xJw0PbzXvzpgQZveV2WHCnyUWBHQotl7TIfhYyXxo6
rssW5y/yAanvaZvfqtgzLvOheZPkgeDLD27nn56wvfpZWOVFFqC3nToITsoU/hs0yaszls2+VYl6
4d0dKbS0X100lO+4l+j+j6TilGaavg/LZJpf5oYldrYsrhSrdIZtzbhXesvqexTGC4oZPmGKWjyH
dnYfpbPOm2L46Cy3Im2UVXwGr28Hm464pTx4HLuce7Q36Ou5uo6yAyrpRR76+r5OSvSOdaI8JIP0
BE5RLun0qn4aTsAKTMvqrT8gk4Aj9wuO1WS8k2RcFYQ2qqq6U3zgWZXIHyGyVAu9YA/kKENvQE2M
0EcsYw+RNK5x5C9KVf/VW6+0/lmaana0SWpcgNSXSJONSEcw30Z7ndBvfjG5tyf3MSMtFx1hMl1T
0ajatBFk8M6yQsWST6bZaDQ2qgAdJYi3TOGhYQQd5VqJvutMgrd66AC6YzKOaGUZ2JBUrQj3uUu5
6aCZY7iNoaMApgiaJT+oenUljhFJUxUQfkmGU13zBck7byIGIgk2Ff1hKN3+gSGyvkAtGcNZmOxp
dOmQvdc3yyPBL55+kPTOBS2KeEXE7Q9CvO6h0SDKZ8S/aISE28HCcFVW1GzEk19Zd/7s6X+b1JkL
/MFMaYAUyzYrzziuYBrT3vPcy6ArEUBMx9mpVrwLDZAlDECL/ZTR68BUWTiyBFHSH+lhtpcU81oe
kXxWFmONMdXW0BGmwWokJG3ZIEcjHQogJoYXK6KA4k72zfdo2/j0Y5FCTNZPY3j3kL89ZKooTkOB
VNk36nZbY0dOOmyhNCD3fWWkt7HmchEyzy0MWmGTBd41ol3rpUcie4+lX3WLmjr9YdR1KBgh90j6
b8uh+STuWdlRUwPYzf1ro+juUSVgpHAagCotq/ywwKlNNUPHkjC2sMHGS1I8F6x8F4kpkpjgE8Op
lHVuEjxthX3JBR9TlwmNflGn5YeqApBIWgLkfK3wVp5RcAatTUWcSVIvFoGPhtVCJd1buvGhqO3C
c4k8q8YIeLCodilKjm0e4tBs9WvA7PbZCSx8F0NDrw3pOnFwG4Uo5CtaYZrfE1F09JRJesUdjUXQ
Wo07d1e22oUeDJlYITN7kPw7Lw/DXVsqS8maZumQM4DRC/zamAABGTznPZDpojb0etWNhr0Ni2UQ
fHr4xu8ehMuuKcLd2MAKMBx+5Rp74D6r8Sj4kXhIJtk3XhmTJEM8Iumyzez42EFklH5NuxTTUTk0
4F58uwfcyvh5eJB5L1FPxHfoBkyu0vYnGLsPIBwDCEW9Xhdlf+kLTHIYRJOJYylQZi0J8nt3jAAy
Ymw7k8p575jxM4I9YwXxjGtRS+HamZ8solaaZv600EQsXYsMwCk7fYzFWm8rYpAzxloWi+AHrSkM
rGTpWtVbb++ViCYTgHFM+sAtgiBk1DdSxOnpc0zuIGnX/jsOVVqN+Sd5LMba7rTmoqMjtQ1oiWNR
f+I4N18KLpS5q2/G0XuNUsyicmBQaWLE3Peh9q7Y2Ohyy7z6oUgxzWHAVgLjM7Rt3ulA+XBplK6z
vtmSkn4rpkzyNE7WscRnsRe2G19cVkjF6B4Fy/4PPag3UR2R8si1F1QUnzej/Kyc9tOLmUKSGdIs
WuLeUPqVG9AC3wI7+96byQQCmcBIUNcXAWquUz59FRxVFysTniyil1bugAG/jtyWW0ImVo39VNA/
uOgRBH5fA7UAxX6tBblxDEMP4TTBm1lMYg03AC5VxL87jQ7vq0SnbQ04ItQ2SR6qnMyIziDJoF1U
VvGdaJhzqFvFFbI6PeMIwBFdDUCRMv5ZTWAfizkiXVxRLoW0kWCbu1ol17XprMuQGcdCIINnRnR1
NDjlhjuGu1ojYhF59+RXpuQACorSoD01ZFMR+4n0W23TOwk6eN694qMt0WEMJSZQb2zLZaBpq1GS
Xw/9ENFzdMhAj09qnnNvZ1e3Ib+3sPxDXIpfCq2fVdYV27hLlL0cHG9v8dWjqTOOSwz8HZ0dSdmR
dwi/G9TIgNd/KcAfQX+5h7J2piA69ZVP0msZwi1EO7d2LDgoRiVsvmpdBp6Vd6wSU1ogKj4jR5Gm
mPBEmvQnzDVYheEiK33M1EIDt/tSFQBlk7R5jEvF3dfepZQ4rfGJkJyXNqiQTCYYbgxysO/sS1JC
pBn8Dg0c1521flUq7h30mPy7dNFKagzkqfe0nV4pyQ6TIS7+QB7VJHPPBD6FK88hrMG4Nz4JEJDV
T6PGd03IITopvfKrT+pLgftsU6jERwyd+EXY3SudF3RRXvyrIN4uk+ObHLWzHuBlx6JTGMifqQgn
0qkO98ZlkR1DMpble1+DpmnU7q0cLHsvKrxpHccx1sK1TagYR8F3J8iH/c0dcwbxtZptU5vvh11v
mbCv7C4UB75ajwB9WGWQDd31A4YCCHGI5zfRoHT7CEmYE2XWDvz00bK7s4X6f49OAS64F+5Ttyeh
wsdpUitltm/CsFmnGZ+lGDdqP7DO8Mr0HHfWGiPDz9FXr3VbXAib1E4OMXil9LdWmIlXZ5KHINNJ
kEuHH64b8qJCZRnx3GPn+UT9AVD00MxptHAfciWM1r3uqWdteB7EgLg0OJq2ijgx5xqs6ViUNAO9
CPx0Rb3jw8O7jht624fZdxeOT6Q09sqsCalVNbrNWl5vHI3Ko1Q6deENPvqy2lw1uJtPRsH6PQMH
ZUlyexskI22eftIibM9tjbbVIEOBBtbCnez4iCyX8Flvo0X8xWhHtxYTmNcfx/p7VhAikVrGukrV
TZH4H55a/MzMHjUTWARa73AhRHTOVCPeMlB4iJWNojQ0eBWf9Ez8FxsmLbdW0V6g1EVO/l2Lio+w
b38UvYmyBkvOmmZth5h5OHUSRKydFL9w5P2K9OyGGwonAjOBrdNTEba1y3jfDYu96GWxp2ZihHwq
p8zigrT4hS7JF0CIaK4dZhVPRa+9CujCWLkzuaS7nHiAt7M497A8j3fEtTio42wbh4BJg9a5RQmi
aDd3QTIBo1hpTocIzERBZhrNoi76XdrSnbUF+TAeheBdGswOhArPsl/GEbZyRle3UIBDaGifLkzT
P9SyMnad0m6syl5Y0hmPMo1RV0nXuphk5MbjJUAk+7PtlBsG8FVHHM1zzZVLTgBKzXriY12dS2T2
YwLl12qddfer9kW90gygDjUqkhylcN26xa7QMKsYfXCMqpxN6W9s7LEjfq2TS3H1UMct+RaFtZZm
CqBRUb85fiEuReqpF/DdtaP4WxeG5F5k8Ro1FaXPML6QAsuy2Ig/sPwoj4ao6p2P2OWh96zXmrHd
MvbEnQaChRjNTLYoTcztUDngFIjEsfmWbBnUQjcuIJN4et9dUlytZB7re5bL/yvoGAwRPwxCpc7W
YC27XYkXNfJJ9RlUumAw5kJM7QoNEbNDqE5MTOoXZ6x++pOVF4fWhobV60vUPZqOnLcXlz4Lom0W
2jvW0us8cRmuMMrc+jEpCvl4t2KPhbxBz3FY//f5WcIiHSv/I8qQ/pCjaxYkJVfYmgn5bnr+T/lk
CK9s8HsYtOVI0ozTAM4JYoOwdRJ1mH6hK7G5IyIa9LNVxVuNuhmFQNY4j9pgfverhaOFOkMzlCdx
2J//+1en/adsL0c3Vf4DoWOHtBjB/vXVgYph7TPUvDqf+0ZMejeut8S7NeYacyFvZWWHazNVV2ls
DHeh1x/9EL6aIjhx21HWVQFVj+7bEeuAAM3ClSTT6Cynypb4D/V1xMeDF7n4v4SSGWIKyPvLu+o6
quVotm3pqmrTRvvr65aVBfonaUDvzQMTOLTxGb83+jMyx4/otNI7F6dvWEmz7UiF9VsTAy8HPphi
kByEe47BtdnRh5PDWhmkte8ct9rLvl2hRoqfDC1+8t0hXfvohhlaNWuu4g16x1S9Y3FU7w3GLqWC
QTdi1ibFAjKCWjpAGpOXVjXbY5NFHV7iSoP9YAZLswYJilkJGKRBnEGegxfwnPCI4Ds9+PnYL0tc
FBRK+qrxyvxaN6J65A0wAHeRAKEUgL6qqGAWLuhQJmoWHkK4hwv0cybWyS7kkt3DpKmjkKsitLZt
BZYLhhzep7JwHP66JlS2Ehs6a6360GaQieJQTANeuJu526xAsHFt0GJ372MIhDgL0pZ/Q8PnpCmb
KNer02jlwcYICIgOEqNeo6cv92ahwOCfNvMuGPWXCB3j+utQEmTBmt7ZC6wG5mJ1TBuNmwR5VNNP
zT8//6gdWOQYkBtjeGNwsaZNmWEB1rTmOMoCC0bO0lSA6V46Q8Z4kzET1wDtR9lVzhXB/0M5NROl
3zmPdIcI9xDAzjVWP3FbD0DS2SQV3InGRJmPge08t74KoQ870SIl8WlkrHolSyjBG6JIQo2uQo43
d95YwnpGj2xs8EpFK9w8OaSV0t66lfKjitoUHzKkD0Iv8/28a8ThZWAc41Rqvx/T9N7UZrmlV0sf
VTmPNblYo66dWhcpKASxN0EtuBsCHWK7KCISDcDs90RD3zRZIN1wSHoAO+Ed501WJkAq7AqsqREo
x1TNqYnVmuQY6qyb7Ar9OQSo6CrR+DhmmYagcNSWPrWUCHz7w3e1Dt8WCBTdJ6NH6xk11WW3sEKS
axI63sw4UfgP/C3c0bhqxSl2XOdSa7lxrYazHRvK2mxqd+/0CAo6WQOu1a2eJbWp70mjgfJeyOF4
7flUHvEoS1TOpg8/oJL1mhGI1zyMdmgca9ZlyjQsxeqV7GcdJjdbOjDjoSfk+0ygWMn4UH4CHSXL
1E5rPBnFQis7se91Fy+pNih3uiWMRemGLmhRRjSqiVPIStEv4ul7Uk/fjmzl+layJckvf22LLCY1
PrvrMi3uBlhBOBkjUQoTSICJkns0MUCsOi7nJGqVkPHJGAOsq745AvCF0WrYs+BYXxMft0Ce5fYy
sKY1TJhA66tshGxjWi1su5d7DbvtA8kLVVpBl5UORuoIfQXj2HA/OP7PijsE6pThOI4GSl5Y9ZpW
EpRh5bvaieROcwtKc7pfW2UIqzMh6nhJc5RkXukyMZmORVxvyC/DeiIrh6UKJTQKUKcs+bsq+sFW
3DNBczGvtgiOaCh+eGbcM8w+UTQYR88wka8m2TtzePNge50P7UhiCIyrdCUNLJEDa09vSoTVC4Pl
iZpVq5AUrk2fZggwFPGJmmJ4CyZcupunBmzBjgEOjODK7LEaowZPkVKh83Tc4BeuXW3L3LLYpVAk
lx2Xm0U1KDA9O7W4Rvrob7HMHuzErS56KEnplkX83AR8RZR6nxtpckRcGK3bylHPik2bw5Fustdt
VLxG3p10XOBYUnVCXfIIss2wj50oem8mgPMQNzYxBoKuBnoH7OhoOTSv+T77gAh8HR8i5ZW4gR5G
1d4ZEAXBjzWbF9S+Bxpu7tZNe3sTqvWvNmjTW5j05TkTqv1Q63pzRsForIZaD49mFw/bVmvf85bO
R9thFu7tfplizBw8q3qtsrfQQLLr66wxZJfk1CcQMJP2XJvNNF1R8g12jfbiWO7eC8QpJELl4nmG
shsyRxIoEjyonk7tADXrTC3FRG5k1SG6TMH/Jtt1mjfTGzqNKnWMaQphCvT/rZ8FbKFj1EGNqn2/
28tpY9BBWzStZq6gmXAHtUuxZdiWPo3Qubc2Cw6ygSgVdQ80U6LBGAKNuQvJx1gqtAu+K+0WxE52
oFdTblLTGxf+gFqJHj9K6zQ9GbwLr2nnATT1vH7PoFb7nfj7b38JZa7+49/Z/5EXgwxpHP7T7n/8
j4K9/wcB4f+/ZX9ndZh9ZvWfc7yFahpkGv/b/IaQWr38Vn/7F84JEbN/Sz//97+uGpkXf4n+/vuP
/E7/tqy/6RQOLl4Y1pjCFu6//kv3OeWCK5rxN0sI1XU1QxcWqLKv9G9b/I2cIAeNjzBMikaHl4D6
b0r/1o2/uZrN9Z8fID/WoMz8x2u7/q7afv+1/uuEbQ0NwV/KO2KbNUHNR2lqMJ3FRPZP+ciJ7+Ww
34TNEkrNtxFWcpsah+SYkfrrAMAi2XG/WM6Hfj87P/Gnh8Go2EsM/bhjfekcKdhHQg0K+iIQfLa/
d+dnDMZsDNYNkiPdPpWAaXCtzc8QJeX8TpPse+RwD+Z0jpMxDWEcDkVDqddBRVQO8ZjVjbV8dSsC
IECl1TMdm3bnJ+Zj2JuCLX0nnEp9LJaB4VkrSg3wBF7uMMjBBpAXYX/JGmKep7206eu7Pqr2Ws/I
avNAI7Es95S1O8XhpY6GhlXq9sZMGlbuKM+fDVG6hzksb47Ny9xLZ7fOdT6/tYL+ZLj54StRr7Qj
uj4+6Pr5Z4I43zd9i5jZ0+XJbzAPRWORrYi7c5aBMFWiaKZ9q6dYVjTliLwrdh6CHkpHbCP4tGSO
9TqPuUgKs2lUAS+uPlFM9A9u6+a7Lne8m8TOekPKAmE8oS80ghSTXWOewTms5+fmswqQOTutgpX8
dUwyW1sZVUxbMjqOtqu+1CGEI1OZGnrTLq8Rf0hdDNt5lyBfUJNp9/eTG3+4JznujPlJQbipaaXP
XV47d5t583xUAdR4loP57obHivAdkEyKZVzMsCbiGA7PZt792thdAXO5ik5fhxpD7w9ZTRdtEnQl
hWGdPfE00lJlbI9/T8SPFrGVj11Ato9MumbTeFn7GMGlOUUVv0TbwBO1dedD94z+OJ+b0vxfFFU+
rnqz/Inm34JXa8hjNsoK7xGPvjZWEFbHUjoNTvWu/ok3wFqjXf3zefMpXMjrAw3TsiDoaVK9tqFA
EOJZP2VgH9DzW28l4OSlIlp5anDLHByHlLUobNfklOmbnvTB+yDM4D5IvNGeem+nI/AN0YUTnbf8
OiZM71EavnmcD7mmZh3GtP8WBCg6qg6p2V36kLlSpy6cnaE2F5E12BxLRx57HQClQeb0S+6H0Q+f
ryApxXn4kGOr+P3o69jXo+lZH3j10vKRJeRa5+7LID2HWlddutnzARjg97FZ1GF1Cd3hxrYfZm1a
YrjMWFNmijH4lXgSx82HGqeDZfC1/8cp0fQDQgdvg3+4eJj/omWsgi0nXmvdT3/8EH7XOWjty/zk
/HmoR2T6JICo+OI5g3EVsiEHXsB8Sg4SAX4BiEwUDZdemVbZblJ+t0E2+E1j/1QkcKUuUocbKmP5
IIby2xCy4HyYDSTZJNisgtaHu52pC/66KVQRalGnsREDuSbJYnR5ar1Jn1Q+BKh9fWZx0y5zvX7r
T7iWuJoERY3/ay6TmGNlTlqf1d9RKpMIdqqexrgf4bX0+XJ+onewBEbA/BazGGrejFWg/dZGzbsY
SBo+dOA/v075Oo8YcwaQEhFSPDRPYMG0Z5vE18u0V05rGr2ss3mvLWt7S24c2MuyJ0WVt3w1O2/0
3ErOjmkTC9AlcoED/M7gTlvlo03qLCa8uk+r17xyO2T9mrHjKu+TT+zif2/rvdq7CV3DiJg0DkVb
aVgMvVmlnG2eHeZnvSEmliakN8NHIt7UXV6aJyQjDcLqZ11DmSMlmQ6Esi3EFN0+b8y0YsLfjijf
mcr8PgZdZhGaQ3j1Sjs+I6Xazk5Kyce1mz6j8x4wRJS007Fi+ixbiJT2QNMeg+kDHU2bP56bz+9q
u7r88e/MP/N16I/jOqhGULxkvPL7RXWJPi9HJSmYkINFR5anl1FyQhMXPOYD6r2wZuwJ76IEuAVZ
NIQmlG8aq3dXHVfMj9JgcWhOQtlQSfAhIYZh5vuPY/MjMI8bYrwEIc//OI4VMFzpNZZ+yo5fXks4
32wp80YDs+egszD52p8fAc7x0GV/Ok3iXqKW2TTY8AiEPQsQNUdDVAoZbQvpGBu9rvOdh+2Wz39t
bEsQNNj1rWKTA5MHxYfjr8W2hoSJanp+VsZD8TiSEjg9h5EyuCL/OTfTv02mzrioZNcdWjzMb3Ao
p6O48D5pdcbjSxEFw2r+2n1tfnu5vEg7mqgo/vhKSs2aoCjT/ryxEmYfRQfwudaNpVkUwxvFFosl
oppO0eAPz3YNfRcD3Bup9B0KJZj45bT7T6eZ02l9creK+CwGARk7svayi7I7RKHkI9L8R90OXhDf
hsfBUCKwKaK84hVjpi3j+3yoNesCAowGIGU6Y37Cj/2a0JMcBcgfx/5f/yGQgdkZ3e2IwMdrBW2D
dlDvVcHkv4ux4pNAgrYrSPSLQu2Rd8aQQi5U1BXhqDDOp5Onwu2ODn8bajALLFS6qybH7PPLK3sx
EBmCXHuyhn8piYJZyF0I+Xdl0Z/2aYCT6+hUKCnCscfJW4rHAG/YNWCVtMjL0HtHLndoqsL7rLJ2
71Zt+qFmI4niqsWQM9WWFolCZy3qSQyrCqqiKPNAMrKJGL86ZfZC33NqqqREostixMkwP2ynfXWa
QWZD6mzxMmGhoaFArOs2LVxueyTu1A+z1XTenx/NGzRoHdzrCBezJzFbq6gNmWCW/Hod8YR6XR06
eEGgl6aHuq1Vh/kRnek/787H5p91aNguRD2FkA8Geamk3Bx8IZPP6UE4PfDV8feD6UjXqdm3DswB
LxhH9QnAMcKNKBl2gA74cJWGTXax+hz3PReR+dmogjM3C4fmZxkRm01wzmxhguyaZOzzphhCf4fG
H1H1Pw7Nj7qMujUV/WMS1faun2/eNMqOhSaTQyfgnq469JKuhijC87beZDadN84fj+ZdZRjVo0ob
UGh8hnRiyOFJ6B+zV7WsY3mOcuuDJC3tORrR5HhO3CAv5N4T6GBUNUc7t/R85r06G6hcwzZ8VDGq
x2nvqjc1oN97BzJ40RC1HEFPEKo+JY3HfvLWW464UxHXx9aPuAMQp/QRpGLpw21cuI5sl1WGknYT
yuCHGqbK2rcUqOOTBQHWLbU4uzPjgN5Yt6wmyt7XPT5HKwcCL/uYryRfx7+uNvOxv57WmPhY5t+x
MvFcNlFPSMP020auDlT4/xB2HsuNI+22fZUTd44I2AQwOBOK3oiUKFsTRFl47/H0ZyFZ3aqq/m//
g0YgAbBaokgg8/v2Xruq4lUbOJ/d0i/paCqENzCvfc3x72/IKsjXDVqKVzsbaXIRpH3S3MR8JSU9
83GW6pXhPbmOeHcDT4OEWcyplCasNSzenzz980Ql44sQ8JhV3yai3G0RbNdOJUjlpW6tZIW/7eoo
2lrB1D/VSvup6cv0q9FO757hqE9/XEC0wSdSacQ5aODS+ej6Ivow4IHKaYmyBGpkXo8/96AcoUmd
z87X5aVtfJk/Eoajkb4X0ALgM3L7tMylro+hBf1/V48kdqSlijRHI49doIu1Z8FsV+gXV1TpsWjz
7Gxn4SUQMZqQ2XMtNx3LvdCMlYscNYaeLL266TdBbnhb2NvFXViBSf541c09zKsgL/98VQwIc1mm
CMUTRbe7R3CI+HKdHNgnYQ13NPzu/drFWY8nEfOMgh20tHFjlVO2uT2emlR4xz4wnAURuuFBgmRq
bIlk9zXhQX4P7BhRVQmx7yC/CINVPHmA4PJYaUlbBn1kzALeABnPV3zT3VqMbg6/2a0AVVnpJdTj
7CLUPDmXypMcKC2ZjQFQH2KY/fiu5Om6lx8zpSbvoJvsgTQYPnXyrAIX5043p2hfOyMiIB1Tw1KZ
8wd6cqvUjRxPVKYWrDsLqBLJcKl6eKmm06s86tXwGjqCbED0kN86D6oC4RRmaKd7um8BBJ8RUqWc
DzJpDVtUq6ZlWFf0VPC8tgaeAjAakTjCQnDp7YZY+pJ4x7yu+qY2zfeU1NWnpip8rPyTtRshH174
E+MIJ17uW7C2laL6FtketvppnC7+AJsjtyBP5Ko5PI2B+GEG4PIMSlvTC42Q/FCVVX0uQ8CM4Aqb
bT923MzcgLq0HHs+6ZaNeip70ZA5MkbnPnXDOxvh3JfJ8+/zURfPmahRRlRlslHNIHgLjWydFIHL
zKGID+ZMJwjEfWqSRCvmgWqhkI7cSN/Kcy4mESQN87MzQ9r6pO3D3rE/ZxViKxcW6d6vwUkNIXwN
Oj8BrUg6sg4IkEcvR+yqWYjOTHitqxArE6KGAdJE42T39kxOkHuzRWlVKaRy34axUx4wgfK0cf34
WLbEXtu1+0J9oNnloldXgTNDiOilr5EEBpdGHTdObJnXXhusq1WXP9TeTvgbccjyrGlteCtfxO0y
6604p7de3DVNLS5ub7j3IENfhR2fCZMQ37RIu6Bc0175ZBJVoaTDsdZb85gNSrQKfMh6eRmdeGIS
9CaAOsi3y+5ep77MTvLNS2srpeFBqplQPWhQUIFtB/00epZX/Cbc9SvTRTQYm6+T49K0qxttM+JU
e3UK9cdo9umOrwL8YuJaV5XGNyuqQvqAzEChk+NgQWYOJAc+AJx5BATOXd4QLZDZTnI2y1E5KFVL
0Hfe2Z/MAXf8WKVf/7gCdwYNosLqD63b+cxKwBbR/rEfUROYm9DoKfjQnYFy0lIqnqz2q94/MEdZ
jX4q6nVANsN95OYNUHzC1YzBOclR76vNJUhrdUlNIIQfTFmY+bIXnoIYOqNrW6Rx9rMjcehYkc1X
56Q27lvE+7BYbMFevmqqMj9Znh4MYEPZlZsaGtKpwJuMhKvomM4xlMcwHqh33K6iXV2P73DLWVfB
EF2TOOLsKjXRMLWlkFYdN/pGxEcXBf7XxMMCD3c7PFuWEh+yMHFIX8R4jGJtRMSmPE0ZNxOs1GvH
xZCyiJP83jQq5xMRupTwUYM/mWFYruKprO7Rz1pbpYjVnWfWJaJx+MfTOCCJRlyAgCg/yY1TdPkp
5PclDxSLOzG/SBp+OejN5ytIOWshgH8SQpFb/VsWpP3BSVlSjLNuXp4iSbk9RC22K8znQ9W/qWn3
8yJ51DfRWdtEYdR0Xm5znzpztUVNyMt/HctlYutMD1brNOcBdwVII/csAkd5wbZSFvbwohNjcYnV
/LGiB/ESN5i40hqmkTlfpJm2vqZ/J2049TEYsgbBjGmvR7z5y9uyGBj/nQ4Q7SJXjfIsDd1yeVtS
z2c1im0kqudl/DnrSZej7XWwlE5fKRkdwGk2BctjclPOZz+GBol5mAP+PmjY1xiWBsgloTyq9ghI
CEPwtac2dduTxz7Oyr1aB56biu5zuTXhyp5lAUhWhvx5If3zqDzQNpO9oYMyu8C08VJaWgs9D83P
XEFbEUgLZaHC+qXQrPcWhtl4ixQd9VbJFfMK5D9Yx61erYz5MaP6ZKhgZroHMsID27D6Zx9y6olK
AA/sv6+VL1WdAC0Y1wZpTp9NJLNuEgKmN28ABLaHnFQ5DM0WnsYud8mGnA/K0x8XuonukAzSsQDB
n0A442wul2Q0HlDKFl7QVY4+jtMp/HlFKEKkPF3fbxr3VW+/C0vnwebnJCDoHpE4aPKyR90RGaKV
ZWmgTpnUlI9NnyX7zkQo3BUttHh8r/Uyav1q/fEC7rn3fjFmJ3kIF3F035fBvqbzusS4GK9bVcG8
3aX5q4//ZR+NKBfmkJlh6dNHLgWJ0/oMl2jBbm0Vs/l1KM/G4TTtc9aVd5kohtPgEgSNx0UspXFP
bmpz0jc0q9ONVlnlY4i3Wp+dLXIEAXVFqsovI2P+/8lzZWbfrgQxvsM2Md3z2CGTL6OmMdd0DCyc
JxJdqAb+VfXpkEutSPOJICRgwwrqgg61B04RUsI1D+un1nPVA58U4Cmo88a1njkEmhUbmh94zzvS
AxY02RSozENwtib/eKtqgal7wzoanuR00XVoulnAhr3Y6TdWj/OwKxMm6mn/rON/PooMtRoF6/Ld
b3hMBd0wnJBaOtfUsLE9Kdld1XTNZrIroEfzptM9ccpy6jwBD/NEz+9v3De3w0SXiLdqyIpX3mXn
pGvjLA2nqw6pElliCZA7nIdV6ruAxBCgybOjM1wrI4rIzsJQqIqyOJRxSm7F3GkM27S/CnOTUzuc
6WOo6Vz4mcdgPim057A9tUxMsj3MAeTn6oGYQFFw9wYK5nTgVrHcfqsV5YRt2XqEDE0uTOWLhfys
oGPND7eh1RjPFm6521D6mT7OYiM3nj+G8qy8GBc4GTfzWdUhYVzP8dD3lmiqL5k3TPuKbwGuBXOL
JUBtn1XbHz8lhQZrquvCo6F18dXheDWv/D6O59Byr/P18bxS1OteAfIA/5eIT+dOKs1bGxigOvUP
StikL7jY+U0tYhaM7lJ08aOYRw7LrIMP+WMhX8KDDEeTDZdXno1AFixpJdF5bTPtOSv18VPVm/2p
jMxxESXORMxNz62c4J1wL/11ngAEEtbGVhrt5KEk1gnqpeuzCuQretemGxRoaKafCFYy7ukj8LXW
a+qFzoDXk0NyQ35TQA4IhIu7JLX5+efr+MObt9PAgW6v+PN4xc/vNdF4UO1mWEHs0palp7IglmMC
OTWCdsiVqyGm8UCtU+7O7lW+AZD0Wj5XAMXlGxBn7rgxlaRZybPRRLXa9CttK89O5lz5qcmHkmch
AB+UGEUMnbng9iNSukYHjywa18/Pn1r+Zm3hQGE1EKJ8nLD0iWagFkL+IPR7jpwySNSej9Xz1UN8
8qsdee4Qt2HOX+RmnNFbWYW+nMQ0pjF/HecFsAxJsbpdi0rv5wuE6x/MLE+OPilZu3YCFKp3DuhN
Vsl3AwXBV4owZBrZot9CxrJfu6x90shrfvCdur9CPN7aMAOsBH2oMLKDSn9hkyrVQcCoP5jzRu59
bORlABd+PSGPfVwiz/5xTA5HQ3/yRr59EmSSj2q/iRVauSS/UZ10TISr7jieP84Opu/chbrpnB1Y
auJe7YydOk8L5EaZgSEfQ5ZjPyEihCftrUqvt/Ikhk9mCpYRuvvCpXwUVSdsS9Wpxt3KBFxvid2c
6r08Js9+bOSxTDD51PtpBETGaz/+gY8hnBFiY6LoSYewwqOR5wipu/tpaLXzXOu5lKPFPHpOpXPR
Aa7zeShPFF7RH7Q4unjZ/CJIvojYy3xv0UjsCibwPV2O9UCm15vVJUtZL8GoES/xw1lHPw3F2Z4m
AVs/DL90hfMwt1r9sMN24LkJMiSXRYVvFu2SchO+zdRlNV1WbXXQE3wmLtCSTeLDkXFrxLymmCmu
xObZSKK4hyTgyyD3Kz/H8BtomHc7uFicjckpWtNlVhZgIXNgPWzkXkCU1arxIUtSd8gprbEAlCfk
Xl/DkxvU2NnL+Y1WmDSXQzNdy9mP0zAbaOvu9TZv8quELFmAlFWYhgvX6YHn6657mYr8K77q4h34
Y7jSUtHu5LAHxWc54s0lWgJN9QgDbMYgYdQoOzrQ7NpkfjFL8OM1eD3/oRGpe2mmn1WOv0dqJ/Tn
kezZi+oHt4KIPDePZLXk7ytldQSz5S//yu+vS92Jj6Wt92gI62XRDBjidLwsquWETCbnXXkwm8+0
fFOXKPERoP194QD9u1vI8ceFwiheQvqlm1/+LU9oD7cGaeoRcFuM4z3u5fHeL6mzilkUJo/JjTmf
5X3uTo75Jo8YPtyJhdztM6dYkwToLOpVe0xLfe2Evvim9v1XpbDr5zIYynU65t6+84P+nlyQdNkm
hC7FsSAXsXedbIfHk8ZXOXsTXWgDW27QpDXQ19mn80buyU2gdIia1Axd0sd4sAJv/x/PfPwTg9D0
n6/5+Cf91j5Ybmzc2LkSm6uY9ogweCboDmarHqvceSVAcISzhbK6njdyT27kFfJaOZyv9VpMR3Ik
wm5qWdjxitwL4iPAgTJSs2PjF5d6VnNI/IA8ZLn1RY7k8b+vKlgB7b2c+Hfi1mY9gD33yJzZW9SW
DargeSgbYvKEm9svgd2k+8kVyMowc+KKlw2mErT8DgIayEJrqsmFaK1yIYtI0ofbzOUkELs4mZWc
tLp5WFgJV48T4g1rPiivkVd7c2+/86dV1vbBs6IoefPk5gPNzEWhgptVdaIDFmCJQn7fZhlqyiGV
JfuQwEU4gmyw7mcbN8eLFQ3jTOedD1IVGU6WW74I2ygSd6Nor+rce9DnTeaTdLeY5p6FPfcn5Eae
kdcIAlGBxs5XKsTo9OgOMck6G8fyfzhtH32FOjtY6VcJRx0tKCpmSQHOdLwf0huddCqL7IjsLemS
/vBLE7+dbVWStqnc9FSr50leVzQXjKEnfZ4QevMoYyTPQX+9nYNQ0N5BIVdXqqQMoSJ/yvS23HDP
tA5yA/zWq9eIPlwWe2a9sdSuekDMaK0Jo9VYec2TFoXkFfgFd33WpczDcu3ZLazPvVRb6M3Gb4P4
kw78bWnCZ9x3+C8XRqE9S8W/mJL4UclI2LFyryLZBReA3EDPxbIcBPnu49jAZMtQCKx0eMS6hnMI
vCjeZKZJScGoqI+a5kNFyuOFhu5bHQTTcXRyZQX1Gtyj0j0Nsak+KDO1eZ6+61Tx94iXujs516cZ
S5qCkeNQFXX+2kD0X0RBf/eTmW/XxUqWnys/qo+uifhkrtnJQwgWto6SUqSvjXajqR4P9lINw9U0
L5Nc23z1nTY83rrk4RDf19G4lwsqeUj0Q7eswjA76wO4Ej/q8q92+SLrekLFrWiVrfLYZMT4EkbH
v+3yfdsboQYZygiZNhtByn13/qOlYy0OVRO7NY5WgGbDHLlUop/cu0Yh9nJPbkbKukAE5zMfmz+u
gQGlrFs/uGBgIXFAXvfHJf/x3/q4RlgpLnShh8gn6A9ahOTF3WGw9e5g494rFrXedId23sgz2mRU
W9czd4KSCgrO+Wp5FuyEuhDUrldMR3IW1yRQ8MV1VlTVGM4beeJ2dh4OA/ip2hObX45bXr7mdoin
kcCOk9UB88CujTvdHoeDlaUsGecTckM7mC893r/bWaKBF7prZJfaKtF0jTqOeDAsG61nDkRW/fSS
olajvKV7D/ISpKryjB4TayyMF3lGya1HddTN80TmllwueTy9EW4Q6oa2VuUz+f85jsvWLqLu3Sw2
8sfr/ErdFcp4/OWHlbvy15BnM87efkdi1cxFWFUavWkfB/ISGg8/A3nARI5o9CLksPEtPoCcMG3k
zZpwQ+It/zomT5CFcIp8vHMfx93SUfFGTwSXwXpYm0P7NZwnJTjYcbnH864cyz25sWbmZ5liyWcB
7iuwZQPqIEGE9JNl4Hgv96jXt/uicI/xVPMMl8fkBqNavVTnwOexN8Z7tZoOv+hIf2o1/ydrU9Y4
WVP/7//TdASgRf63n8kyLc0SuupYqi6Ebluu+rvzJuonDzm/i6NV15FpT2qACaInirMbyd4IfCJM
zLB4BfdL3iN3qGPvadbDiC3Yw/xpvYf59IV3yvueExg0err7NSQjm0fZmF5DJKHcKscnFBvUmXRq
lZUJTEc2TXPYJ9RsnfIsRnDRupWUt6Zd7LoxGPreWWC753mdVBT0h8JC/FDEG9vozR+xQtRGZVSf
Iwsalz154yP50drabWxtaw1RukLnNdya0QlKZT74zZQfKIITzsmD7daN9qMnr3FoaFk4qde9iZ2w
z3WYv0p60dOS/hdtqm09Zp+nEVcd0MzHoCTpj7KQfYczlsV32b7ySSsfhuH8y+SiSGfcuu+TtDVP
WOpB7Mcu/dHnqXUZ9ZZU4nkvU4F9jfNePx+77bnmtq2072L0iF3yPbuBilRsrXmRTY6htmrBuy/T
SjBP9qlaSdhe/PsQwNivZwvL+zlkea0/y9eShQkOwomDxRiXX3rhtJ8zs/5CBan93HNE7sxHMpVi
Ob3rgr6d+JZoanQkbr27+iaZy/6EvDxCQlwQzH10i2Hk7h9wcj7+75/TWQ/9j4+pqfJ5MdA3m5b4
w9iWZwXhziUM+NsnryzQv60y9TFM8RVMUxZsS9F3+x4/ypFvOYW3IdAf0tTQ75TBCd4KTf1CobD9
3pfQO0fni+GkR20OLEltJbullkQVBAK7OVoRdRvgn+6SFNzwpwZPIdSNqUjRbICSHuBntt+1rrsf
40Z/oypIODOqV2LjnWlPOoZYB6Izrm5JyJA/ZwuozSLJyIT897dFug1/+/byVtia5qqsoTWhGX8I
qzOgRPzyuC1jzVlqxYx/MAQlVlBk2YVQ6ledhIm9X41nVSP4zaRHeGYxCkiO2+Pnwk3p+c3H5CZg
dnsmwYxo7gJe68eJIbDBC0hnXksSx96drOGiabkKd4TPPSzoFctAShemY94RyEiWUCTS+8zsXHQ0
7M0JF7e9rE7S9b+/CdY/bmEmMnYbEbutWmgqNef3W1gXBp5nGaDRe6P3mJoM6Y5voE2wU0fd1yHB
C6waw1TXnxN+nD/P+goxc8nkQK0MvB3FW++hLwd1PQbYh+RQbmo/gkeh4ulGs+I9yGNp7j96Vt8d
nUkt73pdUVZkGYPyMMO3abDMNQXzcGfjWX+K9fadom/3xYtTwDhZkj22vQsLuiZnqXOd/Ezt70kY
cwp8lYutnMvKkrgcysnsx1lZ3PwY8iOEu39/W3XN+vM7Z/FRQYVhCHI1XBwCv7+vLAadBBJufYel
8s6NYv1szxu/sLQzJEod6yKJdB8nmjRQkXy4EBqSnqwQpb7KDWsN4u1HVGII8psrjspxh2zKRg9e
EhNmwWkxnMI7x0xWDmZifqH/1pwd7rHgIO51v7PoMdru1s4G60x88a4w3VmFzCZvmue26dUTVVHv
GqkkRldtQE5xX7knv7d/6GkDoQz61QPM7XDDfzBqExX9lNqnG8oE9kU4cGQ0PSW80TG/jQqc+sYx
qlUL6WaX+u3nZgYr1mNkYZdjT9AJXTCV1E6Y7MKDSXbNKu6r7l3XcuJNp/Qr5ZsOIRVuS6V17oeg
Kc7ktjGbb2zvUxADpNJMX7lkvlOeuiBCmjqfyMzwtQvs5Crg1Rz4vqPS8xvvE/qKA6vrFHnO8N6U
mXog4G3c2npeHwfV8TZ5L0gD0BLSAQvhnXqzE+ssK8JlaxjBUcVrtWFFbK6GzPVfXSjkuEZjdyeH
RCbw++nVuZtPKhqSWDN6yereuSyUxj1LLYmISu8sKuU2oqczHgMVKcbozx0dSn9jjiXKH1plAymm
ipoL71FzaRT4JIogpNUwB+LdgphMgtYA+hnmygMT+PwqN04nEUG5uicaqLjaJLvtM3Tji8BociYR
VbwDckmaC4/oPTa4dZ8SIbNJurBcNgnYUDumuOTUXvhN48vuNarzFjUxbjcvWdaja1813bzG0CnO
6TXTJuWeKIeXer47MLVR8NtFLzLWx8y827nUMN9LvtXQhFnEusTx7YCpz3BhhsClImel9dpz7/rB
G94AMje8tAC6nYU70c/IPopDZ6Xn9mEEBioqM8+hBQEWW6CVbkygu7BCQPMv0rhN7xvHjE9VhF9E
1OV4iZJFkKJ3TrTQvhAdZV+mqbtaY7agL+cdZWkr86NvkUu2j+/2s+vcPn30+wB+p7i+PHNpzChC
LxgnQqdmLyXS+B2W9O6kVaNPyKuTPYI7QFAuFPM1aiAriMEMvo2+ubIRbH399xsKTqR/3FCYJNmm
ZjiOSpXP+uOGMoUibnt1JP+kI/Dd14i/SIOhUBe114T3cqMCU9iDgtmW8yFu48GBSkqw8wo3f4F8
ssyqrLnC+lOeEbJgdcXTMo0mT6zpIWLZ8uZEY7U10rRe3YaCu4dFri697uWYDPZWgZz0arfhk6Om
ygVRsXtVRxU8UxJfRzc4mXVIguXgttu07cR9KESwStJee4o8b4GiP1lAParfkdh/a1Q1+eprzoHS
aYajLuvQGmICXETFu7Bakv+UUt/5WCjufKgm8bqflHeevh56ms7fOA3KD8qG3n03Mrun8ly3KvHg
ya1MrYPeDJAo3A42bXgIHc/eUokd8Pc7RA0ORueu4jnL7mNDJNuZclXNN2hIToiON1WBKl4hduiI
xX5cu2MLlQvs+JIZq0s1wB6X8Mbx9f29cefEHYRTCvzTrNW/jOEMcrUVc9kKK14nhuXDiImj8CA3
hQNMTSfkYtkUqjhCRP25kUPSlxB0m7PKNEzNtdIYvJVG4Nw5nt9ve6fUnqDz4mxXLGXptvRsPNu8
0Lcrtj0U4uVE9ve/fxB17R+zSQEayXSZOpmGrrn6H7PJjsyvXkRZfveWDGNwmoq+ezXRfMCsaJ9r
sEiXdihe5eE09exV5Y6XIez9pZxvZx0PIzl09JLHSawxWfLtY5oP3vfGi3cNmTKfoskERhbV46Un
Ih5qAdRC3xvMs24Jj+mGIoCkFu4SDBfQVPojxQ7v3FbzzXelM1SxCcJsPEr9jZTsYJPPAMA47lrK
eLid0BiwNH/lxxtUkeR953WUa5gmWKkxYTLWWaH4B73UfTLg8uAwDQbZvoHf8BdU6EBAb3pvoY5/
5Zt2jLxe/dHUCrQSn6Dx6Bp3NUL8xkwIxvC5M5jR/JGa7w6m9pJjbAPmBPLAHV3jEb/TKgJ2cb6N
fEXdxiqRiXlfmI9lbVRrTck/h4kljkbT/dwMVWztkjrbDqZWr9Su3ULiTLYJs9yV3ajdpvLMaokJ
hodQGKgbV4VfJofaMK1EIEzSALKVEXX2M9nDpI9FynjXj3bxHqD/xcaniZPK5BuXxgzhtlN6EQWl
wkuO9Wcxtpb6PpIUi4dejw5qqjl4fRJ9SY7Ssq6U8JsRzTGUAy4TK6r7bbeVygHuNVABkmdjLjWK
ZqmRpPHM7STZOLbOChQ9+d7wiZ+L7cn/bOlPmme2X5KyPrmBfsqpQOEEmV6NWqvXDrcZaJ2p+VDk
HabFfIwf40m72F4VHax5I/fkBpqit52saEXaF8d1JMfMuR/Toolns579YI81nJbfKhB8+0m0sVvW
tU15yOZN35DiJYdyzwUdUJZx9Wph01YV/3s02Xudmg9xEyrIaQR3Va7z2Br49uZ2ua99wiwml3+k
dIuCMCh4SEtEb0D3RysLlhjb6rt0DmWCyKTuqyZblUmvbWAyeiDozIbMzlzNFp3VE+YrwcS3bafH
8JorcY5V3d8JXQ/PAZGVe+aE2P7pwb+GKX9upFb5tmhI2m7H/ptVBNXZcoLiJUdUHnbdQWAfOTg5
nMQgVet7hNz6MdYQDW//yz1krov8tvKiYG8ZBuVM1bRd0/1j5RV2geYHEVpIx1e+BzJSD6/BaUjb
EfJWY93JY7Bv6MyP8xlTV1FSEV81k3sK27A2jlo9mENu9GsNsNXKnxIKo1Ebb13AdnPO8H+78XG/
+MdPraka8dhQSHTD/scTGI9rSt0bt6lOoCUO2O6xsKdxL+fwjtfq57QMunP3VR6gf10fNL+6AGJx
rsN06RNXUK9mEPIQuUtHNd0JZCHXpK7CnUNH6U6e7XigPrr9K40NHvZO7BA7D65mD6fMP0+Y0Y5F
MNzb2BWOaRMqsJo8Mu4s571zpnBLfGn3lAWNt6HTRwvUUILHIS55fRz1yqKw2xfSweFkD3AYAlLH
00Q8o9m034DGccvVw/EBELa77hsXD5lDY/NZcc3Pw+x28T0sq+EunKPxDEyzs6OrZTI3p4/26Zex
RKYgen2l1VSeKFKPtNRgR9zXbYEE0sPcq1fqvTwkN3qR7RW/rrbwPWFl9fzVD4QnwohAktgtwo5+
oFUPX7LJNJk5YklIe94r+Llzagb1mI4IbFjqTMpvU22VknxLG8ZU1X43ooHBVtn2z1Pfvjp1I76q
kXKdsKK9GMEcB19o7Z6lDI3SxneqReA25IpUCahJk87HGUzEPimscPXvn37jd84QVUPhavRuHBbc
fG7Fn0vDsKauFUE4uPNLR9+UaRWe5ca1tPDsihjhqvDCpTUS5SOPjbjP2qAjXENBGr2gc+Acb7se
n7stTt8HeaxSYueYehq6IsDf3o5HeHdtACsvu1qxjr3vmmcVVyuQwSn6pKX3EYHwILEaHaa1lht3
cqzT5tn/+6+s/bPMMBdaNAsTjE5uFrnhvy+HcYz1PqAXAKCmWa6dSu2JqkBWe/Dq/OemqGxCDjuL
jAI+3Csjru2tb3fhW9yJ0xj04WniM7wk9IJuQBzTCPAMEDMmRak7DWvXOfHpDSmRFd2FCjcWcrKa
ah+O+hmwpD/TON0y/wyubVz1kevs3M6prjHgeJbo9TTjrzR8v5pY10kL8c8Gk5YMWBRSrc4usEWI
oSNjDhOWnl4CNaC+T17lvYBmLrTiUyFQ7k6WUT3WrTIteYd+7hEK3u7G2PrW80U9lSQgLMqxGF5c
axz24Sz1Zwk5vFigHpZMbMPTzehI2wIeiN0vGy2c+NFNl17bkLMcXFY/WK6qEHhj/2rptfI4+dWn
jPiSo66byqM+k1aYqLN0ksN5k1f9k+bvlMpHKVSW5k4u2XjonAsjG/Yoy8QxK9DqLqZc2Yfe2B7U
oq3BN/bpVnZjuzhXTv2UL4euBF9o291WE4n1qnTNi0pONjYTu1zJ9rDc/NFa1ocQQWTdrsqxdz8j
7rjEgR7/yBWb/KlZPxoEe9MPugAI5LQNsECQyaMZh942jIsS9BY5CNzPAIyMzPIsnoGz4oIEYVg+
Pqh0qa74Q3Ehz4L90ZF0VdiQRAdv37YLOKVxVqOW7RzC1IDanZSgq09yT24cGytqNTSHj+N1SgUQ
17G11OMBY3adtudgwMcGzyzf4nmzLNRTzuLfvzcS3fXbg9I2ddSXtA+oBAsCuX//2mDtcEwSfRMC
BCONCPg8+i7hDoNEP8wQCIl9kEMCYB+mnnh0Q0CSjoJiOg9eMjIBK9HIDfabGlFIjMgsWMuhbejn
TseQpcVud44jgDsZjwsYpdYPZvD6OVTx1TUK8c+2OpliYXspq3rPWSlG7782DVN6UU7RA41QsR4r
ElVx7WZ7cJfdvR8CcNGN6sG2UmMnR/I4Ilw6YalBZ3ruzrkTsrGoqjzSTf+SkX9oybUYeXejUszw
bLt/7KdQP7WQFEwjb1al3lmbsHGDHvyLb22sQnsLVJjgGh7NU1J5X7G8kNMU8bUOcudr4ibxScYH
YLtw7hrUjFt5cupMb602o71UDqGbOfvBV+w9Dpo+W8gxdbdkXdrZuxzhG8+XljD42s/aHl+KikTb
V4Qt1yqqK4xt0dSPn+wseWtV9b/NQ+Tk6NfPBB45bqKmwd+HxpP1Z9maksnopeGU3FkR2iBPS707
sCnemrJY/mjOidddqOxSsLL303yo19z0oLQZ7ES0FLPILp9Uytx5C5Wo0oN0k1gsnJup1veNk3IH
ICkJ6Ed1JZQmWqHODckEYmiQw3R00+pxcPZ1qFdg77JUJeLFCEjPY1PnWApSVocb5iIUczNTUDJx
3MvY5G8Q6uy9HKlI5OFmmUCiJzXamDWPc7vj7vFhmcF0726p1r1IK02YNyA6W6R9bdmbG30kvFPK
akthGXytWV3JNv3k5A9wFIMHYYuLP1XkfUofiS/0YeeFTn8MTTW4Jn3+Cc1+cRtpToPcs8aLIU9S
+LB2AAzFziDGturd9EluEhbsGYKj0n+ttQTiVDEi5CnHEpO3GPFnsFiY6wIUQIZ7xco0rLl0pwen
ik96EZAv0paPMDxWvbS0jtw8/su8QswVoD8/GMKYp6ea+A8VIp/OTMsyA9GYmzy1Vv5eghiCDdMC
j2LqdlfnGik/Di4Gcpu+O1r0Jc/cgsR0aJlMhUzM6K04DFYerLumDJ4p9R5xD+0mTStec4icd00V
aw9KrdTrJHAE10cClkIBOrvRXpxaAxgc5VdWzvZTLfKFZivqy+BV4TFOW/vidLZ/745oKqQnVumZ
BhO4pG57A5i+nYbautK1Hwku1AXOe+VlGiJo3FbZLPtGU14wfQDeTfqFOwX9oYii4JFKdYBNSJs+
pyqPK6WPn60+r54JooCcZr8BQqBIMzVXjV9+GQnNIxkXKt7HUD4I5bCtWm+DCzQAJvQ3buhy+wP8
1iY2jT/XOwKXkwkc0LI0E3z8n1/ZlrSW1C57Zj8OMqIxwtZJ04UCJpGVctOKggjXyp02H8fkXqC5
1jovCsKL8uKvl1ilWf0fYWeyHDeSZdEvghlGB7CNeY5gcBK5gVGUhHme8fV94MwqZmWXdW884Y6g
UiKDCPf37j33Yqp/e22h695F9TJ/M3T8XoG9+zOGqrWzp4YcafRegKV1sGk+FgQ4CR3xGZ3Z9YsG
JyWqGxbVUSTbKfbmYPJAuYAsT6iuwJiRU4UC9kVe5RA490NkPVWUUwwiAf91o9Yp9dg+gjB5A7aW
u8ooD8CZrpDfEr7q9ZZFSE+v34riKdf5SFvmVpye0jB7lPdobogH3sDtjkIlVgdabJwxwK6tofE9
CXCmCxWrSrJuLP9KsFJ6hCwrrkbhoKdxEaaxJdq2aWZ/LcmbMFNIuw3DelloE9YmuRhkb13VHrLS
nZ5Sp2j3VWFTYCxr7X1Uz2i4rA/T7VJ0nLl1SM1WZ4sV/A7J5fmAVNMQ9+fzpM/siEC+PJpFU6tB
zUqshW34bA3NI94O+9Jodvjc1gSGB00sjvJmiLl+GYso3nfz3aC2sYOZldjIaW+7+ZagZXclp2Lw
NTKlISYYamEfywRla54o5m0Q/OyyKOp3epuFChxaxVqHHjG8vaG5LxgxvZWTJGWx8LsCn2GeZslG
Xn6tTpqd7tFZ/fHE1GHzK7tTE44OyeaFsHkCeOohyaORUnGG69BVg5WcospU75l9khMKvOMjSSjv
Jn2wbUODBoL7kS6mduSRgyDP9uyf6OjMjT5mxUmDEPm3Qa4F6QdVFufJps95sSC5aLXvvSB6EfuA
DhXclMl9ScdQWRs1eZlyWoYGTtO4R6A933XhPqndPdWq+EEOAXrPA+JqSC1EnE12/5w3ubqhqiS2
qBecN2V8NUO1mfkR3T7NEwx7WeS8DX10I8sT54W6HwlfvwKrSXaIsgp+L7MwWo+D7m/KpCHSu0vG
K11JdRGT4nCOSNCs8FH5i27IjvHoVR8qyXaLPCicxyp16gXIyQrA6kAGsGV1b1P83DtZ/CN2B3ZL
HJdWclmI8g8IBe3mRWl8azQcps38chQV9UpPSDomZKF9HQEaaaLuqCZZhPwYunfQW/GnmdwM69eQ
3dn9OatKG/FdFqNxLoAn2aJJHzmrL+Mycm+ha6WgPepw03dmsPbnKTpU+55tSGGr5XacT3LMBmH/
m0Pooz0N+Yfjc9OsjPK1tvCljLbXnvyKUCq3huJLtsMFdYl1lQM0y/qQu/pTSB3o2lhaee36QCyq
XiEQ3Hfy8YjGTN2wg3nv9RQjD6nghEtQJT4lKpstxdtaaRvd+z6M7npZ8h02jXgvp/IGDNqllpG9
USdxsWcXi3Gjd1Xit7wMkUmNBsGqpwMBEgUpk0axJt0h3AKip3+nBsWrHlrs581rJML2p+4be05G
xY8m8sw1ajz/aAcY6VtI+0vPUKZPJJdjV4i1kvoJIS/RjRhV9dbNB7dG/DIs0a4IPcn3XaMUlzAA
HmNiZ0ANWZQXdu4FTHFuyMFos3IhogFfb+utKFScOjCnT0k0JHgM6VvaqlO/d1Z175pkeBzihOqs
3nv4HVkfi/xN0YmFq0tfLEeePkQYNfYGqpm3rDQnhELFGudWXB/BWO4SSt2kQkTt1qEtiBxSM/Zu
b3/K2agRK6J3wUPdB7fWGtzfsNq2Ab2tD5A19iIe+0cydbL+UupZui9JDxvt9jr19spw+uKOeicm
dtrUD5DbOUa5XrGOppw0vKgIabPY+R8aZBQj/kx9DcI6atXnTE/qNSAurKAqoGE+z0F+mrZB/FwP
taLlrTJEJZlLXLlGGu9qZfRXaqWBDa0UBQOgXT3HNCioAQzjDyOh0l7W5K0Fgbg5o5LfE553RCX9
nFLh/M7N+tdYqskLjzd8CX0RnVUytY8Rte3S72Y7fGAdgmmyvq46u7DU3T8Wm2ja4vmKd5NrfbgV
nfrRCP2nztCUmwGmrp9ncsmq9Y++gf0hZ6OSWmuqFsY6AHD76FJlPxWm8z5Zun+fdEW7GlZCbp/u
v9swhFaa1qfHQvObZySlOyWNg/e+SjHbGiLbQV4Ic7Iz+S6eXKMtfgobZ3MZuu21a7Hr0yFOVw2I
tJ+cvdl7efZeECK81sqIyATbPZHiPBzkDLR1tVUtJBlN7iRrixr/jg6v+UNJjVXttsNzUEblOVF1
e9GHZvmKwJ0YvunewuF5lENUJS/0SYqznOEsnOhTENJJQvfjOIzqLpq5uZFKTg2SwuzrKixiBZcb
MqF+EshxSWBy2iDfsAmLoCtn4EwTvD9ykFPC/KD/f8/lFWRTeOY0aP55Q9410r6LV0anKSsDovIc
6adCAbCqreIRab0g2K+/Du74U2Fbu/+aVTVLVgPRsyJ03BUd5/q5vqhMg+DhyVRWH0uOE3jlazZT
8GGf3fmunMrqo5xiu/hfL8YlHkFhrQLwy/4p903zzddJhOwxtBGWZRtvlFJ5F/J54sCFj2dyRaLA
xfdgNy10QQj00o93MbEZj/bs929UgLolnoadnI5N4B+gxlhk6E1RRdjprQCwtSv6qd1PhU88MSKO
vfx41Lvp1SWdb4OnjHOKb/UXRAbDZYzw8fqVd3TdhBTfr7uDsPaRnjxQ8Ql3ieHpCzgv1WvaiCfd
aPpbo0/jM2m6ZGxG1SvIQO2MxIfEIqKgr4jBrqIoUSfQn/GOklglBwm06jX/KqB7G5Z6JVxeI1vA
fx1aO36DBGiuAY53OzmN827JP6t7SVxvqRMqxc4EIsOKiBVni0ni8jUN9M44Eg+qHxUfFMEQhMjE
K5q4xjzIK5eecKeN/VHO0GHo5LPOd4VbGRvbcJNFGgF4LQPrySpM/CpES4bnTGlyNlv+2GyaYK48
QpVYtQHZYl8/dYDTPIlG5/D1npinNIacg3zHuP+eft9tKTNTvq5NdGdN+4Tat1s3up1twnlKmzA6
FBluN3k3HkLSsyw2mhY8aur4D5WX2Q+tE/b7ug2bRd7H5kXBdk27RiUfw+SZETbew0TADC301dTO
9v5AUW48wvP3yjfJPC7j8ZEQmXGdx65zDoUutg0FICK/gjs28Gjbz344z3RThw/6yd7Upt7uvNbZ
243Xn3Ds1zdRKlhH2YLBZKMQxLZhHeaacpUDeXj+zRviZTx2nPfCSAGYZvghlTL051qiT9tuTg2E
BtBtkq5OcZ8H0Sazcvsad4aOyFPpbxOAiDVte3+jtYGxC2ceQ4kQYtnVcbiRUzmwUxtROqjX7yUi
L++Olec7RfjRKfPR1A9oFoCjxcoXl7if4cSSUCwHcCv+uklmmmIyZ/DWxngAwTgevqdyTQ7fa/Il
X2vRDxvAfzNNOH0hYx81yqJPbp+eutYK3js7pQZQ9fWeNO3oRxtmRO9WwbsgsYjQHZFtbS8Ej5fa
l2wiwlMBtb8b26y/Sbg2EL1ya3eDv5RrchAGyDLjoRmc8oSjiWMOx9u442xU+BAHFtg4ACWH9oHd
/0oYKeykGFLoMjIA1dObbbW1vPyahxbqDHmZ4hhbwSHR5mZgDDO64X+SttMt7E3xktwxoqkv+MnI
yfSplKqdt2xFNr4SHRTsOyV119ps+52SfBXlaoMUgLzEPA/ttZkb3WsgMqDkaXp0vAKQdRyQcAUw
/ijXvof/e03v++eh6tpNgvePp2gQGwevIFF+MG02xXkP6brMzHWQijmkhM4nqsGSX/jBMS7FKOxT
34KS7l2Prmjub62oaI5yKGp0w/JKnyMMF17GsQbar7LtIveoml0EFJ9MPjarm5oIjn2sRf2DyGuU
Tbpef5ZKu9XbEBseAgMSXnqfvOZc7EXSTKsU7/ljlw4OCjSNRiJqrccqrFkjvYAEoTui6eJMhUI8
Gzk/BPAGdzlzQ2rAcTMQCh3bz/UAuiPWs6eSX+dtYzUT2pmiXedd2R9sRbHuZZz8rkBlfaQatdbO
0uqHMArJTS7JH2/iPDkQOjzjInmiqGrbrNOJngubZ/tBrqEDDJekdEQ7ZOnwLk3PfyqsLoLmSv4a
OWre1mvJRtKyj9BDgM1pid53FZBsPdb8uWZqrIdAtS8lfQw1ynFXsgMZpsQ7ESE3LI206Fbfa/JG
N9+VV/KGiFWEMo3ZLuQa3woPwcIU7IoBWLBNoOVHnNjWIkVtfK2rzr60FTFP1nyjCPQ/nWGArhpI
mwHLjoMlmvd4chhbhysCCkiEmy+Dclg3jh9AmKE/ApOgXSVO757movzJnAc51SiAEgo0S/WtdyvS
xKuT2PWpsWnCyqmid8OaApK/k9PBLt5z+B63XovHJ0JN1nJZrXXykTN94CQS2q/O2IyLjpidIbSM
uz7Ew7KFsvYaDH246Fq1+OzpiPRDqgeLoF+jIUYapZvFeZhi5yO3lWqhpOW4r7EvLCu/ANtJLO3X
ACzrr6uGYh6/3j0fppNCgLJm1F8vkVeVvPu3S1xg4TpHwkU6GVqjqLgZJby4hSsg8gx5b+3EqGo3
Imu1m+8Y+FcJ1FgmAjmUOphi3cfoJlLVOjVVgPB/IMM+z0WwEI1m3s15sAwclhq4jz17cvMuCmSU
vmlt5E3+rnMqaGLs8Wnl17yJ8mtWdfq5j9AAxua207XkauBluqVIH278IIbuFpVOd5NXglCWZVjk
+fZ7jTd4ttfZ9lMv/I8X6xOMsEHX2Spo+qrNWnPvTMNHXTjJXaiUOduxm5Z5SxDovE7IVXpP00Kc
QhwWSy22B7kOhsBdI53TFgbNEuD2HQ+9oi72sZFYeNqbe2z/nPLQa5aDUz/UIcj+Ipq6p7I2B3pR
lbuTiQ+J48XbnrDKVYSr4ammL449a2+3bbHiIdW8pnOLtBkpjQITb15hk77VORrT0XG850B/ky/q
dHS9kYPYTU7rwCBSkWCLtfyaRhQgoggtOX79iWa1a4okemxHWIVO2v5GINQevgfF+o9p3wfdQY36
v79ErqUEjSrp+BBqtORVn5QBe6ZVWvNQtJxVaE7IvBit0PQtqvERLKdmwkOjCIL0YB23WRMsFKEu
+iwSv8syexX4Kt7Qf4dLL6/E49SjTXV7072AeyMY3WzMQ545yioRdbsxDPR48NJ5doW9d+xjMEZy
Ogikz02ImCLmtI4I3SarvIudY5jYEAPmIfCR2tRCB9AgavGQNDTEOLnYH3qCYdWPPeeh660Sm09j
r6BJh69DXO+NuZbew16kDPYrU3ACNlXnPrTa7Ow2w+5HZFQkYJjKTz1hexCwS741pXPpqMnBZiVO
ZQomUEbykp5oc+jHqFvjSDQWvuEr91aH+9bRtZEzYer1Nu3pmMipMbd/gxBqWy3OHP009uujrfBD
j36qltUeaDp7Nzk4OkcDg/jZbZ3wzQ+pv6wnQaxeoLXeS1OzYWDnF/5INA3FCSLGN8K6+Q6wO3tP
1fR3TeU6rsp7TTAxEGkGeWU3/RxYMs9J2+JS3ooJZYO2KLb2YJMYRxOEzyV5iVS+OwilJv4ElUi+
DUrjmE7TZXCo3TZDwlkrjnX7ABLyr07c15T00B02JusYUUcyHXd8QB04Pti9UwAzyI5yJteNOoqP
dELeYQBgcJoEcHcIfkRlzV8lXzL1XU3GKaeoIgOPYHSTePKiZ6Im8ghM2M21fMpDreKsqTqZv1HJ
XVSCSn5SBPnZd2787o1Fs7AVS6ycrvLPfr3L60K86bmtbpvCJo90FNo7542ZMqIHbPFGPx63tTkq
b4LjjU95hJ/kg+XV1tZojXeJ+2pmGFg9g7++p3JtUKvXXnOinZzJQb5CvlZOhYWnm+/4p5zJ9ZTt
76ICz7frWp1kLeLvfjfkp1SGM33gagEQhuThahau2Ff81qK9MMkVpxfQ/KCTkFzltRtXPJjn1Vp7
oh9eXr5X5HKX+WQsYhiTMzlU6FMsnnEWWirkqqJZt5i1NzNf48lKlXCHfzdb+eVA6beb6qPnujRx
57ue55PxbGhXebMzMudRYOSnj0SG5twMdpX44eveBEmhiEE5yv9LAqZuGbc+8DyI7Xs/ssa1VNrJ
QQrv2n+r71pESlvfqc9y/UuLJ18HIuZH44boFasoW4aGCDaywSGHnhLOBeaOsrUgV391PuTa90tm
5RwCy8s/lnXAI4upCdrtP25UZjhs0ngkjHn+w8toiI5jr5aoYpQcKH46PE1pni0NhJqvmLj4qB+m
ibyi6EeBeflTz5S9HoreX9SixjTBEWLhlecA4itIPn3cqJvKtuyfPBJadOJa9FzyNlijtVcvMdQq
YI95vfd63T27OA/WosZ4SGJUuotHC+ZRXZXTopsV8jCWlY0w6MDYiFDP8ra8Ia/kGl28Z7VEhSvX
p2wE4hNAQxwAhF7k0JXjpra07oh64f8Jb7P+KY/HZYML0xEOPTbD0o1/yOOh9hWEGpiggwkUio05
07Hps8M3pRmUMs5/HtSuE18CD3mD4RU/G08gLWuD5GZFJjhFZRhIKeRGAIDXavwP/mvRfVzVnVKR
Qyuas1HyISOIyH03FEKFiDL/RfUTxYUSJ4g0fUJ2NUPNNm0yHPKpspdKokZ7pWjELe6UVewQ4AXZ
i8p8Q7WI3k2Gyq0Zp2UYqbScQiTJrmfXO9QL46HhF/M4lh3kHh5VVyVUANqk6bjjS1/CucQWzwNt
luxrqETXbZvMe1a6Tvt/ZFzOP/uYtqqqZJrwPRZse7E1/accxa+iaUYveou6S8T5b01MzjpbAFvG
8W9rlEicpTdcPZtwECDPxnOuTXCqPfydX1LwEWz1YBAMgDfVPFBjcMiHZnfrjk795E9zSJHfjqTr
FOaMiCHxELXgr/SjcpXgl2aCnal1rbgFLoYc1fSBq8JkeypyOKVqo9ytmk+2jeLrr/Q2tZMcpsRR
TwbfmlPqEEtPSXwihJHMwUGDPIp0AUfsPJVDjhlxEVxMBcZQBwrmpcLkj3TNf/Mn19jhAuzWRlUH
b9R6PgWxy7egTUJ2P827fBUnN30dhUazzNIKBEJKBygL0+EB+xSSYL/uf1UfKBycDVKqEUlBFTzS
IVmQctI9yBnmomoDbM5YTXTVHz2t9R/+7+60Ydv/tKphKsFY4vLhaao6FtF/qHGhRQdk0ZM9Bpiv
DYLsE8ZHhhi1Ga4YrHQC+Zpkbdt0H+qaTIb5FWoQfaJ8WiWlU6zSUPXWYevWZ6BwO6k30IFo7nVT
e0c732Xr1h0eNItoWV9/kIwGe3RpW/n279BtsM0b4lWf7aSlMuKgDujpf7fBR4sMZcXvrU3a4T62
BJLtKamMlWYmG6s0uqM1JN4+yLRmO9N4+AfyjOr7M+rHh2+n/iCooKFPR8alDOFIfZx8a6eDgmy7
p2/8UUe/bliMEe6gxBpvdIGOflwi/aZbHiB8EseCZPmjRZapHteUA2h3jk5CyE0dnu1+0o5JkwPN
N5qTFBfB4b2bZqVdpPKI836yxNx9tCNofcjPRuxo/xrMsB2P3kfGZ+2zls8omTYmnyqOtJ3qow5G
+GNdqbGb17IzoHT3yVHOekelaWQp/j4cGhImE1N/iNnM7nQe6Tu3EfOR3hYLmXmVYVD3iL5THJdj
OTv4Uo1IZJaXumKjHqNxV7g3x9Oca+H48FnmK0MM9aoSZrqq1ehAIc0j2D63n0MgTIsgTbtz27fi
uRfNr3IYfPL8bPGMOeetLbwBc5Lo9iptN2r8en1PMmSEzcjHE/u9apUUhbWymyA4O1kVnMXElrTQ
y2NqKfpJm25qEgpcTXTWKyvIVl5mpjvZS6dMFmxaws7W8i5UkAw0AiGUaepglbH7l4EPSmhJJpZG
EW1syu/XnvPSEn5/vsnQDV6j3CEWaWzjaosZoVt8zeUtImEPSVNrYmt2fi+WA8+UrTl1hyAgiGnW
r2lLwfFzGRdkXJexduesr91HxTRWOREc/BVol8uBfLvlkPbjTc7YmOtIntNxIThp9X4IcXBs/7Rq
Uh+DrjPvMdnrJ9ePXiqdJA4jd6dVqXcYEXK/WfrJCN4wU645PZrnMvbWgnf7BzrmBm1s74BoKo0H
mpxE9Spe/6G5CGMISBmysjqZc5QjtPco9RscUa4FuXReEvPQGUXLx4lZLlXC9laeqY81fqpyofCJ
QPN5njq1jSOme7d9lO8heQkHwR+cLuRc9VpOq2NLMg/P29Qt1HZhxNaZKNxPtEnWSxjyEG8Ks+J3
hmliq0+m1kY3NT4YQDlPEiqGQ6o8k5WLayqHA/INGos646o2erttjAmYWDUBNUsAgBEmMF+KzEsP
w3iTCTX2rHgIBf8+OZVRNZWGpgXytraOUxVyYz58wPRC9FtZyWOZ/R6tlF9mFUdJM/yqPHCPaOHq
TVsTaellxR+ysdxrYSJs9Ly63HjUd9aS2FiFw3gyCvO35nCuXE5EEXo7rbbLmyZTFcbxLmd5PxJ6
5ejB+cuIX1cV6SGNXuwGMWxVdfIOlT5SHpWX30NaYg1H5OtthJUZe/yszlqnGvfRHjk2aR9+/AQz
vX2MLeKGOKgMkEMgg839hE3E226dKIp5qgpcRbYdeqtgrM3TmOvE2UcTeK08stq9HTk71GUdmRSG
rx7H0eM0rPHxPc+ceZBXcogCQh/RA7iLL/lj407JATQuuCyYZ2XpEARLr29FvyY556YdAtYv+W4m
fnq2G9iI8oa8kmtymohKJ2ZKN/m38WXqPMgraoDO0q+JrM/8TD8TKeFvW9rrvKs57y844WATGcJY
P8ER9Tzd30GyvqV+H9NsY6AKduv8QvCO9kiWDUgL6ZQC0X86FefRcv2XbCrZq7Lepoa1F5R64OTH
5qkOqFnFjpmeY04gJ78+dWaYnbO+EJAN5vUqGOweIya+Z6+kqCIXDZo9yyBtqrVFXKS26HtO3anb
3ygaP0A8hbU+9/gyvbqPqeqd5VJWpb99x3a2pWm/lXj5tuxfSaJX+7Y9BZHZnpSQgWN/sols34+Q
+LogMrNpmaLwfJSAink2GEX2+LXBasavexbommf8t18zjlzDWnXIPneCLjxH5ucXKa/KkvBcuTgj
f0d9Yr+FQ6htOR1ZGznVRxzag1u99IaDaEx6Ms0ymc6VyPU1v5g+bsvSPGgtepUA4shM5P2IFAga
VWeFl2Gi4hX3fYZikxtOyjNFL1etQsC8SHuX8IPvS7T6PNat9LVD4newS9c9yCu1Ud2DHNg8/nUl
b0Rpd1TqugX3QSL4olbdYNkPDtEBOe7BfeRFnzUNY9L+trbkg4S1Ne6RszypvRY62xGXGwX+txIh
z65yRnHBNW99DSV6m52vW39M2AIXzeywo8u7SW1e6OTUh+/XYifjJf1norwHXWRsNU18BhrZnQel
ZSoU4zNAYDYuUJslW1+Lf8sdgPzwl1c5+v2jGiYvjV/NaPwhfSzinM+KBnqsnPa20RyzOTNLmLaV
c/pOPkNtoptV8z7wUHPtxQCqLa+ys8bvyJkII+PrCk4bLiW9psJZ6EeNntD2i4xWJbRSNeciKLEZ
VmF7xzqwHrBSPpkdR27wTgxhYdIyafg8ZKZEavxQkIFxC0GH/3tFXmGLhd5SNdevL2a3tg110Bi4
+orHMe9+ukPlvJLdjNstUQ5yiOerMexenSAarjZpUvuytRMOsCXuCu8jGlTvI51QnGZIFwH1JsOD
GLscr1fifUxV8ycu+guOpfyed5OzYI+CYZ9ix9eVPV9RZ/Bf5ZW8G8dRuVBj2tr/5bVy7ftP4mB3
QFpW7CGYrVMz0s4Fxexzgkb7LKcRkPVF2Cavo+2gqpkHjwPe11WSpCTF9cGbhm/6ZMyDfAUFv/qI
sHmdV1GxKaNYO9nuWNG8GoOdpVrjdRzVkTNj7L94vZMv9KEaPy2zWifjRDiYo3YH08x2hDiEP20T
vupkj9GT1RUT+CtCgjPa2g+WVZyrUDivOKphyA6DfoxFXVwyJ8qXxMu54uD3OSYZElDPFLqbLfpG
+E1F2NBiH+xNrA2fE7EOZzfGCh83evWRk/ACHsR/7sJEo75GYqqRlOCyzOgpKBQ2YWo87aTR00wF
iMQMsYM0gcq7VkNTg6wQqGG2o6JASbpl7I49ewpPe1FC8SsLDPWieZX+orneykwrkMn50O4q7EAg
INh3O/N2G4HyAoxefJAzuU6R86+b8qoR4c7PO7GTr5BL31/+/dpG/fCFqx4AKjnwQmnKzGD8oxzs
+SqP0hmtNV8irYX4HnM0NRv/mMJ9O046VmE5lVf0E3w6wL6/mjONlhBj7dihMCSjLZj5pKZfvviD
+q9BaXwwoHb1QLe2erDSAdkZxpU0zct7xFFLZk7IpImkNcDuTwmGBbs+4sv/a5BTNmL90nOLhM8Q
UuoBKf2ZSv5+uWm+1x5atspM4zuHbU7FQQTwtlcpYrrpma1OfolM0dMbdlOs1fS4gqi11sIx8Uib
BvE9ttgXfjg+W2lBemfSrvJCMx7JiwBPEpOW6CABrW36E3bEqb5P0kOKL2phCQ2rAttmfdmSKb/t
5kTPwqKHmFCSpVtcrqap65Y6Z5yT4hsDPMpm+LqSa3JKoIy5BWX14VnqusjJNTHN6E8Vx8Fz7It+
05RCOxjdxrXt4dnubhK7RTevImkwfHLrfEfqi/JQWuxR7JwWm6Ro+XrwyXFVeRjr3j9/r1eB8vP7
9U1I5w1lJX3HynoMygIRAiD3iXRAGSwdLnq9+GGWIN4ag9TApK4xYdPWpk2RZU/kabKr7LHtxtis
nox0GBZ+BkJiSIkgCWeMY9PTptGc4LlRrE9cua/gFMYfiUsap8MTi2DTtHz0VVW/o8CLt0NJzItD
CuV7WRPmDjFbLjuToW4JzVpAFjfPbjval1xE7cHU1Iuc+b5rX5wsJGdM0Y1bQY0h1XWEyApxK6qv
vsppJiP2usDxLoqixX/KuD6EUxH8QmX64rVa+ME2mm4qobQ//FmGV6f29Ew6k7W0aieGI5OKVRzm
iPFSt1ukTf3pFkVwjw2yFZ04bF9F5nBo1Mfx0xz87ZArdUAx5E/Wjc0foNpPIFOVN33kj+4NUhWA
bze7CPeZhk3gakQDFHS7I8JmrJed2ypnNpTtIW7VdOukvgJJIhD7pPXNG0rqUz94DWTZyrx1nRhW
FNz/WOYUn+XgdllyLvrkzSSBaSuXKiJ+SkvZEcvr3snW9Q9drPUwezUjW2YKpAq3JgE7MkPvbk1J
f8xT9Y98sVMM4cZETbvWGrFQQzX4Gc0femghC1R/U32jN6bSiwdWPKQTbPS+espUUewJTa83HPQb
ss35cdt+RAy4rqQPRTjacwHLAxha2YeAZ+I2LiybSMOBzDAzcjFphDgpIZb81HIw2bRO/IXKdyY3
cuuXG9V/xsn8TXluPCsqVlwfmrnfES+1dISlr83MCNadp/Vz/l1/V+rmEjiA++WScAmSZx9WLYSb
7rS4JdBwJgrIIdOLY8dWD9d6jHeW0rWzQL7LWVZv4xBDLU1uPOXmXfcUcSrz+IkQZYrSQU2aJ+VK
bGl02ogqU7dyaqKRfiiVX3KSucY6J/LhrIUUmfhJKE884iWT2ftRGOVvsJbZJ0zwg7AV6TlaOSm9
KkjKH3UX2iuoM+lpIjLuEkMtWALFTV8FG+dKT8DY+emknsN58IZk4YaxeCTNznv0Xe0pjXvj3Ppw
XvLcVBAOnqhMDK+EcqQnaCYFINNKffHjkLCNEfmVPpg/vq8iBLz0x6vijmEKz1jhwMmdnFOfgIE3
BG1zoBdAJecbY+XSJmmPDe2Sdd4o4A/Rxh5908u2ihVZZ96+zTKMVZ6XZd7cVcXd4eOkh2CvSZ/J
0KuW2lNj0TbNoqzYyKkxg0CypLsDM8B6gcrth2IZ0KbMfjwXhJ8+m0Qoy8DGji3zUknt8yBJuq4b
ARhqqUuVXqDvqAVpPCYU6ymMsdfXxLQ3HulRxEgXSEFF9sPNrGaJTGI6uo3fL5QiBNbo86ttqYKz
Er2lJ8PEP6tYBKC7bdPxRpuBSzlFAsONlIcIOdQBJYOGpzZo362wWOhV3/3s8xDHMhq6taa2Bk0z
e1qUrhdtBygGV6VOY3PR0KFcW8HVr9DAAp5VznJQ1MqbFhy1jF08oMkeq0sLBPhRDqFb8KHuEg3R
mVP+qJmqd3DzOF/Iu95Ytrcaz5jVmsoqNJUKMB/FuUVhi2rPbv0Tha67qSvR7HSNjJhBIwoNo9uH
GppQBYuJg2PkHCrERYdRGXAPGp59Mdou2cLu5gRvddREg+qz7zvr4ioaOgMNOxu29/FBoA9bjpFA
0eF1azEZK72vupPbWcElCJPg4uUI6bqeBHBqTh9ynY5sehR4OiVeHyldsAunBpm1PN90mVrtFHbw
Ymt0QD3dJNTW9Vg2izYdEaVhATkN8yCn/22t9nZUjINVD3R3rZjxePNmdh0CS/8YWeVT6nV/Lbkd
KQXE6Drm/uGr5GFMVbEy/oevM1tuHMmy7b/084UZ5uGhXwjOpCiKmvUCkyIiMTvgmIGv7wUoqqI6
q29ZmsHgDsoyJJKA+zl7rw3XZtMEXvWgWnV7h5rquIg96ryNHlrofovYY9GELKoRzVIiqln/kIi4
GFoCctDulx9yncTZBwOexe+fyidji2wD03RWfZUNsC4MkPFjB+n/KApCCxc7n9Dafo3XTu4KtJtL
cKiRGPlRxolcQ/gS56zH7jq3BpdmoGHMPa5lXKTBvaxyeQyiOrrSnqauYOG7cefhMufFUXQFI5hj
A8qMfRSR0/U9V+bGmQfcbnkZPaiap0wSHIn0GH2nCrsvcAoIw3X7raTVs22cqqLqT/XVmovAiBT/
9VDryFw0xThPtfoja8zglwoBOh5uLGK8Ywt4sZSYlWONVcMqo0OnmgBb6GRgFvDOUTzCRtVarVv9
GeewY/j02adlSrPT5iTjcm2B7FgnmsQBiaPifVjxdfR2pjGRFtjPMI6Fy2HHZYJVOJRsDsCyEImh
E+cwZGesHKuSpc0JXRQWCrtH97WMf5+Wy1bLnPZDydY2SXgKoToLXtLMi5Cju95GcTPvBT0XrUM7
NQ/L1aBUftmqo10Www/4IarIVO2GUB1u0rP34ZDUF7sjSiz1/KZ23Bt/m+pRVnIOLQBO2uRe9RiO
nXuJsuA4nNXEtV9lpVOEzbQczws9+skNVqEWZW/L/LyO26ZT7D7ntn1w5UsjVeMrRrbvC7vOALHq
3pG8xoQt26i+KBaOL9K4f9qqfVO0wnzpBg0TJc9DtH9gZ/gjuFACPIhRxAp8qoNLhA9+pxF6LJoq
1XxqpKFtpxFbj9aT2rW81kwH45W2FhpxiBilp1+EhkJ85Rmxiuumnhl1NmNCw6t9GEcPmZv9WGLA
Apyb+pgqrzGCuY05IEdKDUPdRxlPFAtP65di6rQsPPmaNkG9Y42Q73MERM+hUhBqXIuvPJf8RZxk
wmhX2GevzrK1kTbaKq2aHuAXzzRpBOfKq4cHCnQD9QAIVFZI3WSe0jtZX83ujlAGOG/jzwG5+Urr
pf4oZDhsXdkLbuxiVzUJErusodHheFMHx7kU5CH2ZBTNk8vlULPcc5GSaJiTjrFZYq+SxBLFAV9W
dogcb7PEZZljS6BVIAOf/qB2XA5uoKL6VXNLPWpDTlNlOV0uOf980TIMB413oG5fUp0WujBVeTcO
ubq2q3r0q15ikS4b6hp5gvZ4uVzbUqI9sfABY6LQ2yTq1mnPRrMalOdFczNW6nBQhEVLL5bKbx2O
MbQUN4NdOU/ZKugE0IvlzplL8P1cgl/O8uZ9GlGiJkuRvnDd9lzjx4DyW7L3pIF4KPD9+KFuG8+Z
JgiHozbnl4Py0+qKYBfHZBVQfA9XwrKjk+Lp+fnPwUjod/CKn1Bq8muY4ydSbC1dh0PgIFqZJ0lF
Wel141x4goS4BWbUL0KW9h5TAfIz1wm239mDRU0WQOH8JVUCwDzktiueccn9cpiM+AdYiGBvaNrv
KW0+szTX9rPyh6uMRNvNFsWiDuWps0OoSMvY1n0vKtJXxRkOejjmP8YyGmdtZ/fQ61F6TNJObAmQ
CZZXkP2ITS/Vf9gRIkhZiPnRkNcP3ryd/jO3DAdlqNEODb9flzZlvqWTMh5H8dfS20xTdfCTmme0
2XnybOAsRYA143na0dtpDVUmEXvIgQm5ZV+gdhi+KJ6F80FDbuEXLvfeAQa+DxCl+FJwMCSyL35R
5OT/0MrnCQoVmwxMzAqf2TsFz1lXrMlK69ZB2+Tn5eD98y37v4a9p4w7qVvPGVWf7+zsJed2OXRk
uVKJqZp1bTxVhmfDJmzcI1uu/Efqtb/aLvDeAF8HK8XtQ8itAPe9rk/9okA0Z8NIX9mKOx5VI5oe
U5FE6IOi3I+CZnpc5rryKQNk7nuZIuHDOi0S1+LLKonrBo9RbVUVuP3ysJ3C7opjQd7cqW+vSj3s
BoOAZeRmApt6GayGvAr2yzOf97W7n6+6ThaejJpHuAeJ7rFwOrqYXvzm1QABQd23a8rM+hERMrpJ
7qCbHEv9bql/O2R+fg+/C+BEBP3LMCAb8V+Gy89aHdyWvjVeIe/ifpkPy1nnGskqS/T0THH8he70
9FA7dnqV1myr6ILwXREzUiuzzoGmjXdi9mvWqea8A6X3/F5V9FPTefGz2uQHLQi0Y4lyeFfaH0td
xlWHJ124+X2o9KxynLi9dLZW8bmr4i+tazHUqfqLarXujthIdae17t3UawDBysJ6Ier7Y4yH8t7p
NOtlksQ0B/xDcoEq9KGoVXNrlWN9wpH7uzy0DGHiJL5orLdkZINKpY58hvngKp7YL3PLUBcUCFwh
ajDQKjHqJp5UP6ziYp2n4ZWtNDiahntAOLtOYLlO8hzDVSXLkw+U5ZTDvkoQcYiySs+CRN2ibPS9
3eVEAsGb+lN6A/T3WmWaB7jiH/W6pUL3p5AnJohnU4THdEGBO3VMQ9F1+pPWj9FBBwPAw2CGcVs1
/+Q2526liOypp3V0aAwDQfg8VWbkP+V6+MtgJbTF8z2s+HOMF1U2JUillMVMhMDmZGXTeE89+7ZU
KZdRNOQ3trf1vVm0l2a+LcoYN0qWB4ZfTjNEY0mjMkCw0zAJLzlv6w6FGHJOxzQ2PK3GXTSV3Wvq
EQWoxWp8WYZJvHXa0b46cXTQFC1iRzgn3ojRG451qK+dORhnmSrmeduGTe3o8bBb2EC9HeKc0VmZ
RzpBjbTm1HNgVM7aHMbMD+CerymyxefIa2dNNv3VoHxSilHwz6jrs5qy7qpIVtqwW9J3idpB/bGH
4m5stOLVIGOxGB3QbPbAdl1204F2dXlw2Q2fy9jrt7Ivg6uDP3Ad6pMK+QsuDXWk5zgNBUttbdp/
w4UULf8epnGdUhjp6/Xymcgd0mO+uzR6hCC9HLD+lk0XHOFJrECmuWdjPnQjCxsC5lhqYHq/77xc
3VOmXkuq2VD5s8esjO0t6DLvKKoeKoyH/ipGavDiRONXM6fVT3GyMsi4+BostG62bm3/fCywBziX
rJqcfRMGn8v8MgXTzeFTobp+lolu7dgjVHxMhS+VGICmqLl6Gvq6e0Gb/BH1cxDhfLHAveQmSXBr
CqE/t8b3j6Ra1j2EPbYLWHovtSOkr7koS22U7sflgMSCIsb/HrKMp/7kev6feQ/nztYz7BimY12c
sEUml9qmz2Y7sfseE6ccQfDALyLYsyGyqQ0apW5XVI8oeIZdmZKoBxdPPmqtNC5z1SvsnNbeIl2g
bVSo3PBr5DFyJP9ExfR+YzGI4LqP2v0yXA6wiOsJjUKV1c1B66Z4o8Pq9XsdqJvTDLa9zpAztz0L
IqkQh9tEU7jCncyNaE6yqS10HtIVMGtYkOZbJ1TDdaGnVIH7mPhIMzp9Z6FZZd76Sqnm+xmztXPi
qdoVloJ2iooZSvkWZn5sRLO4Vq5Gt1RR+Re23wIwf21xYa9HuMWHZSii8AAQonkEVulenYKcaGt0
2EAoOOqMzthCxTV8cierh1DPs33SQuaOTBNGmsF6PsJ1dbCSHp/4mIvNUAARcVSl20qRDrspFhFm
7OygW7V86oh+v5NefaAoeIYMDec6w0t059p56pMSEPuIFhFJ24GCspP4Q7VBtQS5dC9Squl6WD6r
o6s/WhNauILyH0GKtfhUvX5dKlrwmmLJ2YOwIKTFqL6CWSvmNMK4uGOL84nRt0KshIg98tdfsTHZ
sGmozgjUK1A3SruX1Eo7MX1a9LJEUVas8NweJokhfmYGIo4E6fRLgtt+nTRGCUSchcPg/TPzrOWP
HfVX1lnc953eNKho4/oQFd8rFRasTTUbSk4s+dNRiwPUYkEsOBV2dYNaWT6nfCf3UVu2OyNQzZeA
RFgnak0yr6P4qI6USmPPG9+SIgxWD3lOUoXphdR1pn89kD/5CVhIrnHNN3ciMVx/SnJyGBzF71Qz
e7crE8mcNbYHyB7GI23uD9dRzB288cHHlOGe/hwylkXfQ9Gbz0rlEYMaSvWkdrjVLSUoHwsUAGyU
1G5PZXW6mYHeUKpvSFqGZUo4Xv/hFeqwNogU22PhPQjaPdRaBrP3p0ZRvwHDFbf4ezZ4ka91NVqn
jHvdcpjclArJ4JjD0SKifX43aM4Uu7rM8vdUwlhBp9SoNN4DmE4PUHy2C8oe8vf3yIS1usk7tR0+
AMYBn5qDeTE8qnnMTjKp2styWOapojR3lfO8zMj5WRjhpd/rA/f5UFfzk8gy+1bUFp8WLXlbRsvB
VpAzuIrW7FGBaWfeRjRRrFY98EZGjO7YbJyHbID56LhTfbAqy3mAFe88uJV5APVp3zWa+FWxgeVW
C7Ut0vMHvfXGw7d4RKqgV8gO3JGfhkfDsYBozGemBeRjOWNR/ftM0yFxiBSqTNjIv2SfJU/LQWnk
7AOrb8vICVmJ6LJ0DsuwMnP8DpgZSDZXg3WRZ/DvJNJODcrFzUujaa9MSbafRKXdKlH2KyQYRKhS
LWxEln61FkTSNFGI5Q0QQIallm09nqT3idP+PgsHD2Z2GBz4yWa9pGLIVi0uaC4xWQoND5w5I1Fi
L7+OUTleLCNxV0sMyp8LSTf9vkANjYAcz26PxfhK4RuxBycZXnmeZ8qfmTB2p5sozMDH4ZrulGRy
70Y0BTswma3fDrrHbzB9VZ6B8L4UyU5B3UhvxI0fpiD2vj/Jeoq/o26+8mBAr6uSnUkKaLgm34o7
DLbebQ4WfP3NbJKI5fQ0D9cZICzWK3rAJ4qU8LnbggLTIBu9rHzLQpBpmh5AIAMsRajo1XU5ZGGS
XHGQCbf6PbNMd/1jgfwjoND6V+rR53PIB8E9tGq0qHgmqqXbeLaR4DBgjZ2G+bWcQ3gJ1vNYf6XJ
VnVI6S0AwdWNTliqqp8zy0mPMV6IfSlM5WL2drC2rNp5wmI4rcKsMD/7MDj2QPfCFYp63R0/zFFX
XsYgefMGtkejzmocfI1+S0VPSv2QQI6ZwnUCLMwU1rWhonsNy8G8Vmr41vayZPkStRcFSN5ThMk4
nNGVQ2uJI2a2ZK1602XKs7/omR/7oIm+YsBYZBdY9SVkiXbpBtLFlgtpCg5WV18KcxyuIFzS+CEb
MX/JnMRtnst42pXKfGDp8nP5ABX/nO87ysmdjAMWGGBnkjDJUenSV0h6+dpp/bm1sK0IdYjfRo3P
P+F++R1vbvcKBiYtDfPIP4JoIkDLwDWXfjSwZVoOMcK2twQuik/PoHg0bTcgqsOLN2akv1JGQXAT
VzTb1FPjDuObBca46wpsFE3DlmdmU31Triya6GV+kUPcYJiquR/P75xBgiVQUwF0NqYfOXT6Z5SR
bqbLRDml+USrQaONXmuvmtWY9G8DdmxIIF+crIq3rhHkWw27+Kt0Qg/oSCvP6mDYtyTIHxK+sNcR
4uXZmVVJChq1tSIzl1LhYB0N5AX+EAfWC/e5eFc5prMpaRbfaeX0kUWxeZfVYbhjn1qs4sCgL5TW
zM0X7Kr7ZbpDcMyH2G/VNHzFYlxdPNHFK03o5tVQvcq3qz5nI8TtBxEr4VRLIqWu4GRSlfNklQaS
XYN4a6nRIbKIx+tEd28OPD5LkQV3phOWr14bUiCaNrXqGnT7gPCjMXPW9eiUv8H4thcMm8DFNDc4
4BQ8CLqX0gkzf7TN5BOJ3EdCFfJWsSxGhQCqhpQF9z5RGhCWjVptRrUtDl5VQ5ZBF81O+8EO07vY
xKW0cqEfIGuYTwcr5V0LvXFv9CX5UknjvsUjYeV2N6DOKq3+DU5PGdjuW4Gg+qhWTrl2Dma6lqJ4
MVkMwaPUB6pXuWhBjQ3VEw27FBmeWfwylNvYYxw2u6G4J727gU+muDcC5XEgQ3hmA6llt9hW+PYG
RfliBMWTk7a+bXryw3GjfEMXT0WGG0JtJdZw5Ul03JmetD+sJMCDMjYvwlF+8tTiHp9l3cqcjRtB
n/uUnqZP03PDdRQ5/UVHMrFJ1EgevuPgBHnlxENmPmWR4k4S+YVdnbAC1RHWo9LMGPZuuEcNZT3a
tuOsMwCdW8rr8NzMfjg5Q0DTrI8xF2eD9hTaTXzP1u0K8YSgCChoR8Ms6jUbqGpXs0p9MpUSx7pF
p7idh27h0B9zibMNwVfdNRk7JhXN7TYTanMNlAK4mBveRrTQtyzso2MVR7/nlgtaXED2iBuYrTjq
t98RhdADzVVbE29YtrBA9Jq1nJGhtN/FVCF8oAXyUvOIAmkoiy8q5XSjouAXT4QnVYuCl35JJFD1
nt80qIAh6k53RtCR0kTBy4iu6sHGNLMaSltDfdb2z0ZbrZf0Rdm7+76a3ItRWe5OCKpMsH3XWZtq
L11Ww2spE+sYlgZNVq/9YeTSvCQN/NfJyoqtnDA69zL/0U/IpxPNbh9MZPLHya3ENofItrZseDlp
XwfriTeH7ykpQY2la+fQmka/BZL4QTvsS2Pbf0MN4p4ndAdo6ydq8KF8Kgp18/1UyG1U1wko+3IC
u2bKjncFCuzKEm56TPs0Wut5arxWrVGhzhbTAUe3QaCZwC8iL3Iy5HX06mqXEfNwgL4e3+hN0j2q
4VCLoGXp26FQ7qfmnOhyY1th8KuS+q1UnaeQosaT6WU/QV6nn41IfvZkzqa91r8rdn4EmmK+JiNZ
Lo5Xw6ug1rDKpvjdxt1wzFzaTasyFJWfJU6069ssuLZ2kJ+NoNKvBeK+bRYX7j5HL/KSKvXOicL0
k7qvulZcVZzcvBePNIhfOyVKN0BeKz9weudqIJ/feB2ou2W4HOB9EMBo0wZur6VBWGeENeOFLRV/
Ovr5963Uqr2eNKfW4v1fUo1p5FZHeHW0dGc5zTIXdr+gCmxY1NYvJSnPOznlCopSM34j2xPrXOLZ
J62l7LIyCqrvxpy6VdUYD6vEbbbhHL21zA2TijFBqMRHN3FzcytQpENsnOwsoSAaJjRtQdjtVFcU
m2XYEJKzIXqC/+V8VTa5NVOqzOcCkyRK9aA8Lkr1UfV+hH1rs3ZlGZcTzEl1JS82JsjG7WLtcKBb
7jVJvPsw9tWm9up0syQhlrg1Dm4qPiRROaC3O75rVeNCkWhbwkanfnrll/ypa0nLFyxfBeGkwiZ3
2ThNJMpVLVIXRTGuUyaUNYHZ7NM0NxvZ882ngVG72PayvzyTePikKMoNfBHtRlazdmviDh4Ie8Sa
v2Yth6uDlOH7zFvOlMi4G7rEXzw5kTTF1ghEs16SVpc5DARU3Z2hPPyZ0yigqeMNyr1z+Jt2NdVV
sTGBq6+CuXFdlxTCidRgUTYPHUtyV3Pn01J6up9G0W7ojHxdtYXxoIyK8UA7krhCRSu3dmixZW5Y
sa/sfPL2eRI18MC8VTBOUGhxOKLOngTiMVltbRt6gOnSfhydyHura2JndFsrDv08VA1udqztX5Rx
qNYTTzqYs2X9ELmRdtJZrrme3gJsA4BpZn/Vkrhgbm2E/qrUjy5MWag072l4psfA0imAxR4cUwo9
vkL1+ZPg2A8e5eaNv7B2ctidr5d5NPjHQu/MZwzW46EthtNkqdm6s1rrZhTg39204NllGheMfyo3
9QpggFGlNw0cVJ1PsvG9qbwZ5CmdQ7gwOzvA/+ajjfmpDklzzMMUMCp5hTMol+Thzv7ZU11kaWRq
j2g68FZ3YAhFwMYM7MhJKez813wiaguzAy3f3i7FMvO/Lyl99f2a5cUkB54aPeBGhoojbfVftTpl
ALQn58k1WX9VibQp/rra2UprQlfbKnwZI/lzeW0PgMAoq/YHsiCtfPgTsLqcLU/UxAGNC+QLrWN3
BpfREQXDof7mUWpajpsRL/c/DQgJXN0Dfb+9ZujNXnHnBbZOn8ZC5rhNVDt6MLs0WQ+Z/jMRen5c
KM0LLdyIP3LbSykewm3W41f8TCiFxlK8m0lwzTNETiWBOZuASO+zGOzsHIbgSV0rtw85oM7HToHt
U3tNd2+JUD1MSaLtNGwut4GuWaYhu0Rea1da9VCEUXY0BiK7clKOytlakIFR35oBvNVYeN2x9Uyb
B1hM6xohQu7kBopp6lpjZ/gWn5qclWzwMRodHnT0f3SrQEzuoKEFu0iPHi1ZWrDM9EC7b2RTbftK
L32e6Pp9q+GMYDdICU1le8oT0z3GXhTfcxM1/daZ5JdSpcTPDdVPQ8TaaizuXRnnz0POZ1Lp8vRF
pUtNZ8VKvs+injli2TMfJvxwb9Ri4FsECHKcuvWCuvYa3d5kSAAObZlVrx3itFDjEZwMM9mMcsml
6TtQOi1r+CytYsysbrGNQkV9LTu45paYvLM7X3WCV7ZfJBOMRXoegSzC/GoowyjguXvKrVdYZ+WW
1tZcbA+8XUb6YF+0qzngAHv6NmximBlKZT9ZjnZF6BLfL5fYWFCWSVvjuFx0qfDxT6/z3XLVdqt3
F2TDkYVyejWIir5CUt9kOlb8ZWQHbXodvFTseH7yFJpfwV17dGE0pAcdgSgiZcB1WlI/pI4rLmEQ
iBRgGB8sDdfmI5gi0j6btR7o07mignGxbau7cHfv+EWcCdYufhnYwTQSLfMDkELtm2w6VyJz8hO3
BeSjWhKtW8tpH2lG935n91A7AtE9FjUbZGqQ+CzovS3d2+WwNCxcg30IQNFxK9rPMqgM8kxnzD4A
A/dnCVZ/5lfIBKVGFEc9QCGlw69iRweBmPfc88Gz6344LqPlUAdpe5bzQWuAxeeGc4ArwsIj9Ox1
33bOB0G8NHyj/KWitnQgNVvjGx5T4kNYtqrjdta6IOY55ZSMT3Ga9r7a9J6/DHGR1NUqH/UflvCo
4yXZdAIKUcsVX1pt29j1u4LpAFNmsoal/FC4SX/1EkEXLhYKmKJ1SHtkNRF8eBNx2d46D3RASN1i
V7tqe5PzISgfWLYeoIg9LfJZ3U1g6E4s2zJiNgBhSsAJc4nWccTvC6MoxUFN5cNMZdtV2Ct3U1Bo
72N31Sfb/Ugo27JwfAD+Ydw5QRigNKPDtuqrNNouk0oEAHBUgoSiu3xRURB+SfzUK9XLxHZQI83v
ZXJ140g+W5Vm7hUF443V5u4bRkh/msLwS9hjTiGJ70vPUjMi4AGhx3uquM6+0DFTwPRId0HWmtOm
Q1MrTf4STZ5T1CNjaBvhCyTmOhi5AVbxJkuM6WWqgk/dVJRfNb7Y2qF/a9XJD92OSCUUWNmqBlxg
4QCJlSmYY5eiVRCxPEfoebaaMXVxvVdilzfI9wen7p70pgrOtVH+XEZJW//MGqpqZjH5WJDRpiYB
8QOsC37YlvKc5PqhR+1x6snnekJeHm5H4Uwbw1PzJ3PMk7NZsPjmPmY96mE81ZfUIncX4xZ4daJp
d27Zj49BywPJMhvjCqYy3pQ1bRIz7arPWFgHq69JXgtqc0cMrtiNfUgBTBP2VR2Bg3SaLX8ijrMq
oa5HKvhHK5+O2dDk9yT1TI94t4dNq2nmBvldfhn16VA7hn5SKYKequQatyU+CWcmPofhvSGM4Z2M
72JRwmHBUBSsLBILAdZgXOARHMPPrM2uStY4T0o4qAeAQc5mmRf0W3JT+ZCRV2zbrp3XuhOtcSxj
pA4FjxkxUo96V52HQk/ul6nGC6a1N0BmkHOep0ET/hAHHYrLWBKf0YVPywGZI+zw7HEZODg10J9r
oD5kcwCmLA0sUp22DVN9ZBE0+9UQ9murKYYKppQOPRY2YhgtdHNcV/May3Cbr5YGwZvuAa5eDstw
7Psvxclz7tG6eHQN+0hkh3yzmszcxykrvMjk58B0wydVz1KFlDkqY7tdKvxtpxEAYCjGyp5TvynT
BXgQJcrncjqZ7eTcR1PzDBbe/AtarmJ42lYZuMUuTER3wAxlGFV9NLO2SWh1hRvFU7NLNd4vaUWW
ohp3xSBPywjhfbz9DjajtJDHD71tvueK/qFYIctCeBUPmYKKmOw2eSlZ2u2gQsX+0jHPcLHYGZSM
TjnWk1q+EwphboPcu7Qo1s9jl1CwcN36IDRFrj0jKg8aIQr0+msfjQDfMrWDhjpbAcLOg+NrGjEq
svjJlq1+hskhbnHE0rPp5XVS8+JmSU+cotz9sVxzjTTxK7cPoHZ7FzKiqBO2hrudotbafbuVS7X4
0NK4emDh9VV2ofaumZ22tlo2M8Jzxld7ZLUL/u59jJEXECXebfUqT98QQyY1+VqKInOqh/Opaw7R
OZgPlCvcnZHVL50XBPvGIWiTZK+w3MSyfK+1fofRW98vDmjYjfadHeV3i9tZmM7I5zO1VsOcDZ6r
erCt1DT1l+E0zyGMeQahr53YskdPQUSID+JhQoJAxMa9AfIwA4BvNLFFvy6wVhXf+AAk+coL7HKv
mJjdGjuK640+3YFc0u8ntH9XSmXKOqEu41ci6c9soymAqlZ3bnmifZ8V1QknJfv6PglXxZzJQzK1
TkeA6pMOX4NG4poED3FP/27ae0hOab6FaN7ZSjurMknHuV+jPDc4DVfgR9K30UjlytWs6oN0zS85
tvqXl9XXEYHsFqstSHyeHyUU+rECXs+h653fZ06gP1Iam3YFhSbrDkRyffaKebvpxSAVm65rVmXf
vSgyTu+a1ho2RlphSsP+/dSK4cFUII+P0YhvGkjnKtFD62zqVrE2J11ujakPHsifQHatRH8JJ7DX
mChYDVBhpjVZmnPVIOvTVTdr1vjCBVTZi+CaRFT7CZ9P0Je3Fu6Kho+7qsnBXy6L+TVCEplJpuIb
Mse13irYdEALrGVdq8jZvf6mS+drmXdUitNFk7oXK0zuRxsQEOJI8Cj/WQ49F0doseGt566TxAib
qjD7raEeZGnuQp0VEfZE8H2mkaN7iklwBbNf32M7sY5llDW+hIoEJ8cKgTNFVKTnQzYnMMSOVe1S
JCasO/4xt5yloIfGTB7/L79pndnhAUrD+o8PdaybmZ42ZGsWaV+l5WX0W3Lt7DUZW7Bg3rKaHbvF
NYKp78s9KWEHlqK0N0YwWZ6ugcVqceEdl8P3+N+udTPe8u+v6kqDTcX8o8TVkBma8TaJ2Y1tBrhd
zHghcRgohecpe1yp4Gxk3I1stDh0bTYfrJpC19gc2F7jgUt1ive1Yz1RC6HhB8F43bN5fQJm9itU
+PotoSuxKp6yqRyueo4tU59oCHq6o1yWg0wHztQQU4SGfOXfLsBIH4SX+MsFqhxPSgy+Q41Qaa7h
75GfCUfbr8vUDU6YbFZKzLc0pKexdRBDIf1s9Zsd27Su515H0kgIOf+fV0Dut140Ub2pFSjMKf8x
YCb33axpL6qYQBbyYRFIh65EIiTcx42THJXyukzV81nq8AXkKVHvlzki3Pr1mKezFV8L/Lor6l00
x8soSWpdoPuSsThj7Hrr0EkjeowcYzxjU3stQhmSy9CHT3EV/0WHRL46novMvhj1a2TVuHiipMCc
B3olMDXaMZMoeCAFfseCZjMKDefDHIZXeNwQg3heZ7TcFUORt6TU9o4/30uP0dx/MnSxlhLuUx7x
DeSXRSfiqA2AAf3Kpi+jtd3iWAFH0BxsBYEP9fRH6USfUtPc75GmosuGJDsQ7sLFNIpBfXnRCyKR
ijXXk4xy/VLGxnuu6crzVEJWSCSLtkkvWeCRO3Puk7hfhebPakJmOmXWSRS29QhtnltEIFfxjG42
AtMg+y82v8+WOWHR+pgiQA7L1eUwKbAmdEzKqHLNNQ/b9AJA/kcUTHhjWxyAjtl2v8EACy3AJi8H
wjOH2lMhfyRgUiu8VIRAF7BWyDlZifpDCcfxifCjN4OXHstE5ts5CpEEU6KGbbY8vivz6jo1Q3Vt
O3bZ/xnCoxt/i+6hs+S4umMQh6lpjrsEyPz4vMUirP/7v7T/lyaDp3isNVd1r9nsXFIMfOZEmL2d
F7jvyy7yG4dQ8mVcFXX9oKg/avaIksjJ7YAJ5JYldsAeUZifY27tuC+bf2k4g7Ugx6HiZaFvVRSe
RgUQmz6hnvnPv4Hz91BDh/KaR8IfeWyua3p/j7iJB01X8ZL2EHj4GAZi+qmEaD5cA/FMEMI2K+3i
mbTC7Ebde7OMssLm4+Osl4E3v7ponNVYNdljCLkmtKoLZhjqu9YIeG0+K8zB3OcxdpzFIQHnV347
JuA2T6ysAqKo0/7UIqomZD0ito+Pz9XR0nqnI9xdZQFiGpMsHamXXxAYR38cCVcTomj9yGkclvIc
lkhwx035kLTNbhkt84FNBYY429RXYORuHPReGIC19rXF31zguT7VQZ+BmenQ/ng6dFmdXeEODbDD
h28EojYfzCyp17LBIxpP64SuGA7R3nvi/kVyWWTd6yL1npqu5FacNjRMrY///E79O+3Jc/nK6ib/
ATXX/57EiDiidJuUFCVPKdLPMQTVtMVYKNJPrZms+n/4Oo/lxpUo234RIuDNlJ6USIqUKKk0QZTK
wNuE//q3kKq+rHuj+00QTANQhgQyz9ln7c3//+10C476vz/dtmOYho4x1YyY8gzU+v/GhhV9p3H3
L3+bIw9t03/GAlj50fqsO9RW7Z9Uw4oPvjaO7CWC9NV1xhc5A23WzQyU4LVH9qmpFkSkUhmOop7G
o3xlZAUPiy7HAG2mtnY2IgwvzKaP1vI3Y5I1r/f+aC5i/l/6hROyfA9CtiF8OnB49si+g/J6wZyy
2/gT+VGNSqIXSzGngwkXEhknTUNTnXOW6w+DyCFQpZa6yrxRoXq8wl4Qe0QFJgQHoZnDrjIbMAa0
RisJHgadCr+/psgRefJfw7Lzfpn7HFO+QUBOIZzXPPwF6kPbdtGp0ExrpRVk+kuTXPjQ+7/8rl2K
ZvI/C1JaiwZX+CtYlmJbUxdKii2xt7Pn8Spymo1wzfixmnVKYTBQX0fg3GcLyM0inC3SkSWHZx+D
xrMIcnXjO0S+ZN/X7ByPkMcxCTay7z5ZXrAMUSB0SLq/5srrdQbRKkSx5lpOLjI0OQudmAtsCViJ
mnBoy/ebyXIFYuQbQqyENWc8wUcPjFNtwlTKSiA4FbW0UxK5z7pSlAdwlM06dvL+e9u/KhCfPij7
0DfCgDdghnb3ii5/b4RBfQwpz1t6CGLWOOmUDyCFRhxf0oo1hxh+JM0nZSE2WjO4SiBEKJLXkv4I
mwj3Pw1Zf+yfrdbrfxDzbdFxhMXZqNURqBI4YSzFm2vWGTeMCfvT/VBRU3RSvdW9x/1nQiPGCbwU
wVs56lAw89eZIxKO5eRTWv+fgVhteQfRwyeZGer/XE5OS6NJP5hF/N9+OY3aoBJdizYuZVP+JA0p
TqwowJVT5YLfgqaqDzYhuRuF2Ns+VMxvmjO1Gx7dytavdPENxF+Q7mDadT9iIjnLyLQcOCK2/zDU
bbxOnSL6SKHuyBk6a5jcQbA3Ji9ZrlW3MHedrYIp2i43av/FGMUrqxD3s09cwleTiJ/Npir2yehY
Gyp5ijfMKahlab3PMhlJJfmktSPDHM6lAsMKQ6c3IGPFRjeT8jAMqfsUjRpR9kLpfnSUVLp2onzD
MjQhmlN7DzyNXYA04QRoihmx2EGLnj5h+KUsmiwy17obHo2yg1Re+dp3x/hV1W3/Q35Imj4GzkF2
eTbM6+Gfj/G3qnA3cobjJOgUWmoGCsGSLdCNNVvbgmV48ufQiFbd9kP7ee8XeO4NM1biz5TWHL9V
TueSrjT+PvXeBFSY7pzqTLgUQ8tCiQ4TG0SUKP0Zv8fxgqg6eLFzbS27fVYJ4CyIE9q616HrIQiS
IE7ZylFVCYiiE7ElOjiP6q/umCavuZ/oZ6o5vstJBgu+HcgGBxwhb4RIR8FnKY8PlpF3S8RAoKb8
sniAdwbsrYzcgkAO7ftBjyFDt5mZL/+amATTnzmlO1Pi7tO/XmmA1xJzOinR7HUxWLAnakwBqZ0x
T03V2s7qdVQT46TPHXISrqDdOu5QpzqBICuY9uN7Eqjjmkdjjco3Gt8rRd+bhmI+W74Tn7VUWwGZ
Vt+xNFAXUekFN6ETOeyTZDq3VM2j4w9DSMXZ8MB9ptp6fcHKwqIYJffIFwdWC3EH5slni6Uyquos
RET+mHVdfQLpny2VSTiPKmGDx6aIWKJ2ZhLg6jLiSX/vvE/S507Wock+Ixkl+6fIKXa9GcC90SLn
2Zt8u1/VU0bMMlY3JC6GY2u3wxHE/e9YQ0RsIlpYs4FiSwh95ao3lF8ErRN+5uCFICzG4TUzIp5Z
ppmuXceMWBKhv/dVUtV71GnOjgwX4LEZzMuSpnr0R+RM5gz1jSqqefQpQNuGtFB25RT9s1F80ebp
PHsfuxAo+dfsLoZRMIXeg2ySX1OWJIX6nZyrAOGkpAKTJPlOnkMeNCj4VsrJloHktG5RQMq3Gidh
P5EJ28lBef7kbvElJl48/2CDXp1UvRm/3thFMgkQl1IHPWudh8lscF8vqOgZlatsJKz/EebAYJBN
eLrEtkxk+rLZT2NHMemPCHbOs+ypy5aqZbf2D8Hcl2dZv8UjAyqhYyhHTy9/+JDwWd4aGJnBKnq0
+qRcG02nvCateK2EXv0azHALmdH4SDzbph4Hn16kOSphQjERn7aHa8jXDJ+ibvppd2t5DpQbInLh
qD2L2vMoAkRf1ed8JWogdCuN0W9IhR+c9KjYhvGQmBZhXF9JilNHMOn06cGuOWWTVZxkpzzIZrQY
Gk88RtQDIkU/uXFh/66RBsYuJtgLeGVkJU32q1rQPeK3YX0GZGIXU59O70OShUsjd4wXmxrJlQXZ
69L0TrSZrOTskCK5mjXWXLqVvfNAxa8PrcSyQxfynjhYkmeNVSFWEtl7lHar1CzTm+2xPuzNOP86
axijbBNlVYumkbOq2HwDfWXhHG04fHKzR3ntyNLAKlhFvJbNrkW7rzSpgjNT0r3BUvhzsuI9WHxz
l3KWWVRs3rtRY28+XxpT4mCoshdV4euuuOZv2R3Ytb6pKEneQGV1d0JU7QpUwbDok1nHG6T10UV8
vRwocfruxONpLKLZ268Z9z5xadyNbPHdEGv2+aT0zByrGxVfpliQAOoKlI7zeW2La2yvdO1jHfMX
pL4YnmEmxPdKGPCeXdV8wjOHm4HGckVekaz+A/E184byKd0TYco2PIISXIA9WFrupPFXBk+LA2D/
0iuoGpJahycQpcOL31rxo4IMYSFHqffrry6Z0Tod4pb8Q3r0LOCiQXsNciM+hwXWsD1knmuZllR6
ZLV4DXOCi16WTh9jMt6Izqe/RgRMYc1viThjnVqIUIlSGyiIW//K/l/N6+gKBpzimDwUG+Co2tcY
RAz/CgJh2XpwBeT0oQiJf7hkvOQJrTXqq6TA+4ha6HphtgN1d3zcvl7d+0Kkw3+Nksb/e54czee+
/8yT1/vPVf63eT2bqQeLeBCK4CraulB0F8OoJedaswayR2VMDbAaHhOfJMAi4R5wlsNFjVYJHvi9
R74qk/K5buvwIFuNvIYIK+iM1QAMQLaDmcBOKXi/VqnFR1TEu8npciCsHGfX9elP2fX1tjj6pOyL
6uVfffLlEHTkxfm+8Hn/84PJflVwO9eKDDvaf64u38dz2xQMgPBWf648D99/8/tlFIJgi04z+63e
O6/9pHef7USifyo8+0JIUT1M4ErXwkiND838KSfUYZRjnSUgo1h6ctZJUC5DK+8+y2LYOd6gvgk7
DbZe2Fi7CX7jy3xpNSC44VeZfvC8wL2aFwl3kIfAIE81Bt20lvyHQlGdq/01HszhuPu4nC7Ph6M7
syL+c75syvMJc41lVmCXgNH4/dp/zpXz5AX+c+0/792pgDZ5slY7qiati1UL8yERzatsub1lXdQs
z3eUypFcnmfAJLEuflCLdVOAZ5dNeTDjsMD6neR1ihEBOq1QfEc/lT6oWk7WqCvUFQkeHbALh1Fr
PSRnnrWQTb32gWOWRPq+hhO4BIsUE4DNkASISNijUImiID30auu7C4Bf4G4wDlqAY2BdPvBNbC7l
DKaQA3VjfkuCwHpml/1Wjtqj7YbeicL/Vc+i46tVwtg7Na3wThkwhyV+ftFaTpMHrCc8sMXRCORU
Od775Qm+B1PWxFAYFV5bt3NRvIOw2qhS2FBJsTai3vud4JKT2A0SJFxqNS/uf4pMPGkokH4Y5XSr
hir9zKzxe8Qj9ntr5izB0t7/ZmE9u2BX67z3QT4Q0yvst1oP8LaBPPxau8Sf0xrSzgwwceDHd5vR
raZH4jj9jTqzacGnGaCc4vS3YBp90I+2Ndfv9LcKEc1yoGZ4j8XTcFMtw2Ir6CV7OcpTlrrqshQ7
OSry1lrlTqVtuzKdqDmmcKLCAmNa6JSoHm0NmpcQWrJW52bkORXGH7ZrHpOvCXLW1wm4HYh9iiWx
ZixzHTB3nroxUr/e2eZD7b+nGYidJvA+jAalfuqKbF96sUpCq9jy7/I+wqLxVmzxtcPUxuLFyvKn
Ove8jwS+yopwe/nol4AUxwDQyDzfTHHdNSs8oYwmHpemHVNg47vTRgxpeg4BOJ7lq4rcwArzcyoF
/z3AdtLaQrDFX/bfA8aQgl7R9UNmIMD5GpVTcvxgRWmeQhx2ZvXhRebu0N+xT5G5POH14WYQNoy5
e6ecJId7OLparw3clLkd5ymmBmXJuvc/97oUUg3uTdAQib8m2yQ03V2kFtOz4ea/Snaln9Q+vqOf
4FnqGiX1JK62DZVguhmad7VN1/t0DXI3ga5NuHcVFMPCbNtT0lGe5YFFUElAow12U6sNMFInyigo
BZzW5NK1a1vbxhPZ6Z1fNO4LTz4Xz7gdAqb4JYknc1M43s9WaetHeRh6s36c5oOTwEY22Kcs5YBS
zCtTOXKfeD8Ps6FiPZSDvpBXuA/cm9Qp2vuvCGCf65hsBNnSKhLllsL/Ia3lwhrQxxI3qFy9cbut
l2T521tg9A2ug2FJ0WvbLV08wm4pdTFLd/KJakYNlIAi+oZ4IF91eZiSNkY4c2gVjPKWxEjLA7xA
zA/ky/+2VdYSm2CICO8sYy34YjmjjzWWxRRDn5/rAyXaWb66N5Et1CuDhPFyUkJxaCurPthq9edV
mI9duhjmkfuwfCX7mioYd2V3cIiG8ry3gjVbl+GUdw34GvnSa9oj6tT6oAZiOIEswCQDktojhe5r
PVVQg1n2j6BlKS3i5mJgzP0RhvNXXjjqjRRmuapNaqgbalE3Kj6IjybmVvvY7flSe4nyqAJj2Ewg
nC9GK/LVEJTWjd0NslvTjb4j2n3qxFTib9J0rPzM4uoF6pW1M9CXXhRX8PaQJlWFhzIteQjNNCV0
PVpLLASxkkMxSRW/jwGqHJYXqXhQ+65+kT1ZDW02kADH+Q1kn09Nz4r8er9JOt29IJANTFs7AY72
HucbAotC/eTMh9QmILyYyrxcYmoPDd3OEZfHLtX8dp6f2sHL8KyEzWCw7166Vcee247HPyNjqhlr
t8aPUs7+60TdaPsN+mLtr9nyYnKik3vVlkJJgF7zG9zfapjfFLl1vqOi+oeaqMGxUoy9DplkW7KG
SZcePHFCnP65UWz4sUlMuXKLxYGRlVddHloNwnMw6ms5Qw6MSf9shM7wKLumoc2ASzePehb3x/th
cLzffBZalKJWdxRNFqCozpo/U9RoanjAIcEoQxgGVCnZhPx9/akss28jZDB0dZXxFM8Hq+rVlaM0
OZWGNOVAUWlPrjI988DRp1crt6ipqfyjAgRPLC24jduKUCsAWVN9YJeJTiqES43HQrmyuzS9+JNr
Pw8hSvQ6rNytQ7nJc2BX+iEo8n4hR+WhUX4GHim/Pz0T6tIq0nfePN8uAUYloeai7W4okLRPsZdo
z/Ja3YRKn2zRsJdn6tBIsEoilvl1pt+/F+lI9p3q2r8sn4ZAcQ7ykFQGjlD39t0WalDSX6HvR0fk
QqxvhxoKblkO3/DJHMq2+mgiOLYiM/JtBBnvo+uOeE7DtOqwVukgg24oZ6s+VI8YsJ01b4Hw232C
GzW3Sc6Gig8tSVVvw1hNhwDqx0r2h456VrpEec7iANkzdderVOuSZ2qokt3QJuZSUdqQxTMFDeB3
oqrlQU9u3SgwQ/VwPV4E/LXWGoWHW9S6FDiE1WsuQu+pQGb3jDP3oZ27SbvjJg4DZiWbpGcwO0k9
l9wWo01OdLlyXq240I/ICYeF7GZJQp2MqfSLsPCsB6s3fHj1ebkfovq320bKWXalzYACvmlHbFyU
+DTxuP46ZJGd7I3Efb73K63dEWhVGpDGxud9am2UyV9nomveUpRB/c+/rzhFRrM3M1gABXzhth5I
3xip9jYUCLdU/xUpx3RCmIkpn1Wpb6TUyQBUtruWzcpGl6k6RGymwlTfXB1VMh//myvc4GmsvG+j
4aTnSaUavGbFeSlK0T8Yrv/e+aF7IQbvXsrUrLaIb4el7DODEcFcQRImd7jtdoPzGArDoHCinBay
KQdsNdoGoQkohBScDpdc0U62oXK3ZsW4aNpKP4VljB6h9VRueUZ9IaLk7uU8OUqtDqGdHPQkiqt8
zf8WvEYZRg9t4+obHETqZ4c/ADmUNPkpph/NTKtA5f3D0PTytZmof2t08+z1VvehTe/tzAwtevbU
TmyjCijr6NKhOiRDA2U0a/KPQgnUZ5glCB4dE+hel3QbcvHtdibI2EK3fxqZ/9GZEBDwMafgWony
uVgrPWlwnanACMs3on0LqwfgSJi85mPlWTeRhL+R6FlHSuztW1tXn83Q5UA1GetZUOtUbH61lIz1
rzmySZ3HrE67WqYyfrWE2Zx04mRQU8yauvO65Xu7DBOgTWDXjT3sWeOr/qNuqmOAZ8wRtyOmmNaD
og3eU5rn2wqBPzYsTbAw5rJINay1nZ841irI2/Kt8GZ7APJaezla8eFITc04O7avvSY+khvOCczS
OlH8u+JL9xMjVP9FLypceUu7OVZDWR6MAiBKEBnuk+s4+lK1x+JbFyYXmyz277bj/60P2c+osGoK
TfJ6o5WRtffactm3vv1NE6LY2nqfbmUT/4ZlW1jRmxeq1SGC/o4o3na+Oc7wpmZaeu0ogDnluKAt
tEE437Icwqkgu340vKa69tX0asz9+CpZq1AT+SFEBv6WEZ30BVAPwhHYnDjpdNbtWF/oRlNvLUMF
7eNqPZ0ZpkZTOPNqyyWwvOap1kV7CELxLlsJQUqSgsCS9abFSGKeESVK8zT4Few6B8eTZG7KPrPM
mrMYr8Fo4jKe5t6xslHndYiC9qVO1tpTbX5btlKfdYys1s/snwVciUVIOeiznNtjeb4X9vypnuc6
kyBWLsK/5o557nFfVT4pk0fyOKNmiYKjB9KiUKUqPAA+56SzPmhG0bo1ywmA/Or2704Xk0yTfWxV
DiXCOVW/jS2fETcolFMMKGdnNdawxwbJOloUdK3rMStfRhHqiwzzQxTZ0641e8gYkd6sQr8QT5Pi
/R5mPWHQCW/va81PvYxxS49EtHb7yD2GkoOE47HFUrxJN22mDE/GgGwliUp/KUuNInIA5JFbuH9W
jJgDqe6fNiguykVmY5AR/fW66At3JZGZVc1eIh19H61GKLoci+1ouHWpkywjZxDAgLvhhoyA0Fia
aXs5WjsDOnrD9HdyNDI7apHcsNzJUWUU9gqvW5UbApfyugh37QADYdmkAtBe+4AzN7KJqkdQWRfN
1WVMVvocBbk61Gu7H/s1rofs72fDEontl6/kgZIITEzmQyOdTO7t+xzfDsZ1ppQh7oRMlAPYrSzU
Smm++/BpF8i61ZcgNYxNOVjiEAH3PVOKirFb3Jbf63pcjYqqbTMrcjddJ+pVS0DsQS9Fcu3T6LfB
P/W7CeMaTKzR4QquJ6ckwyxDj8zie5o6fCgU9TkkrHdQBcSwIk/Uc10X06ZDO/1gBMWfQ2VXYt9R
chuwC3noKNAEcjK/lFPkKzkyNijJl/JkJU3mcvF5Uh4XVBJQadNvoHkZa+SV4QrTHO2tNinD9hKk
drJpJM5TFzXdpUS/Q5U6jtr5QCnigPfU3jYa+0p5/XgqM8qZ5pY8eAPETifXrA1FifY1rRBIThZG
3/8zAdcKimIz2/jqs6zQvpLK25i92p+5WRGbid1HsIXP5N+y19QNx2NgwmCyJi17tQuEDZOpQsuZ
RzF0HvdeCVFKjiI0crdWXXirbMBDwVSfYxyd8EvigK3Kn4Psuzflq/+zz2VXulOJ3mkJ39NRqyA4
+2kG07Y0H324p9uImNqxde1qO5aee6wHUiFEPbvT1KrDZgjG+Mwnhe8dy8wzqRZrrYZ+/TRkCeW2
wPYvZTjE6wQJ1qUklLWakqy+lmCyVsJLYK3bjbXSTXVlTYoPwIy5tlCVH9M4ksdw4uCNrFS4GkSg
PGmzMA+WkfsQ6tgn9GFubUfc0M9xRSYxjpz25idDhydjk39iobJXisbY5D3/spEyDgpN/FOPW9Oz
0rl4XOb6k9Y35YknmPuMpxYBL1vJNnLQi2z90RYgbub58oA/8rbsnOJJtigiyldNaUNbw/zcmAvt
I28S52A+JIotFm1nYzM6DxCbhBg2v7oP3PvkQFn5/3PGpB3cqAkee7UZroYYJrZy1IsrU5FjXt52
K8GOFAZzOl7DrNX3GunRhZw8NGUEDXHEpNkBLuFY/s8q85Td0FnNuR0MDBQaNfsoPafdZ56ZnKgC
X6jg4thWGjh+W6GzU704vsg+k73Rcio1PETnKXKgrRyxTnFsWH31zQNDNnbbMTMSYo/zvPlQGAlP
1eEKLz9fTMZEKQf3wYdsPnRFzHbrn6YFTXypOQ7RCDXoqcvIC+PAA8PJFoMdsBoMRP5o++G4bBL+
YyRT6l0xiHifW516jvU6WGmNIb4FWXsUZcT/osJNAXq5fUgqCtCW8iVkwgaLp9B+wXBMfZRSTk1V
KRDEIEK2+sj4aumdrd/cbC4eZCwsCnZuxaRRRQZw27EbdJOam98atcTJthiMPWDN/GaS919VneJt
5SggSGud62q1CeCRrhVYCNswyvoFGIjpFFmjdw1Ayg+umX5rkWBsCirDt7IJC2HjxB3Eyh5nEj8m
JE4BzoD8HRhcz71QrYMQsfxkrkAsY0PaaXznFAMku0qdT4/e5rfTVbtahyOo1Jq7S6YyZqlnfAP4
Yx+axBRsDwuVlbDStjtuEPFFTmHF6yxrEzkay5e9VRg/g5m475LNJ/W3AyzuXeXBaXsoS0AI1/c+
rfoIXXu6yFMMG8yXosNY6CXDHzzSprWQcOLl7F0zx/HJfDaQJOfrD1WvHdgQdAutNeNXEqv6sgCH
vp/mJo5r/iJNgBHJ0VaAlK4mGAIUKCWs2puPoAP0brZ1/Ir65dTAg3wy45TkXYIYKc+0hVp0OFAg
LX2jngiWoWvearjCZ9tOvstuc6jGXazDKZHNprMNZDjxt74xqX7qk5us6Kg7P12HbTIgenPtd4VK
wMHMMZwu2z3K+BEW9UDh6FzkAWzhaAeG/VypYXDEfgOQ6VwUYgWUZEyOksJmQa30f126SnaRoWwL
XC+XU1i368ZE4bdQ6rKhtCaYliNWVmud2saz7JOH0oxqHrZZgqgO0761js5hGZDM2QDvx3FAjdGP
EYJ3N1Yf8rnUVQogfZL6aZP9/teLxBL572bE9gUp/b+HmrkH47xdQkE5bM10D++nON4PYnZSls1+
mQZd9vX63iuHZLPT/GiF2wqFHagiUOH+c+b9ahgV/nMNab58P/1r0nwNTAvClVVgLJ2Var0fU8Xg
y2I1r8CF5qpE2/mFVKscevt316g8T7rwPY6deJW3efCUlk6+i8pO31OvBCqyqeO1UVIqXEEJCUB2
qProv1gGknWeVbewVvyX3FXVa5mVZH8z/0VOUPSKRUqpUv9PV+LpNwSUGDvM0+uR/3oVjtahdsix
tNTtdZD2bjk4iT0kRjL0c1Nvp+aBrzSBzbkJo9w6+uxBZSuMvPqpxaVKttrRyJ5bU6OmZcJAZorO
qlamLyIIuTFFzjZKRHGRM+3OJ58C6o/KrwxlsFoh20+wVp3fIhV4EdVWHMAVpQhijNHlGmNCfZlv
xk+W38RPelulJ584imx1PDrcRYZqb9USNMXZgymY3X3YHvYBIDmdI+44zrEdA/doj068gwr4XfZb
8+B9hnxVKtM3amCqnWz5ZcSmKeuGZU2hw8WtNGKmhdJvm7kp+4wKjb8WTdOmH22UD/MAq9IG75MJ
nbliRgceCD17TY3KLzvSkdNzcPqK5xt1g9qD3TmUW/SYycMretQ7eHaOithswOf+A5+31TgN4c8q
FeNCEX50xcjR27m4CW9VW4lfKKugjHee0lL1MTkgmorWacjEB9aDM++5/RGQekd6b2GmqrMbB9vZ
h2jTkL+1yUftYpqA6cPLFCHXCzuEebHmJh+9Ef8yp6a+aFj9nDpHcRZyvmeTPoByiD4rrNNlOhL5
y3vlmSW+8gxTfG+1wj5TAqRQ7eyQQG7YtckZLlc7aCbhc9kcw8l8rt7ka9stghfU8RBsCS4dZF+i
oNc2rZkYM1+sytzmPGbBg4onTb10nPrC5hzEkRzErHlFFmHayFO7bjfoE6nA0U2WDguOg6/6DX5S
yLGi1g5P3jDwZczEQ+bq3UW21OKpSeyKwLzon9u0QZStskbQKBMNk7eKn2sV8/d+CrkXb6nP6w6u
GhmPalMnm8QB+Wm1Q7xs06L/iLQIx7gAnRUltWz7m1+GGv+mHmSEGRpbKysuwW3HfvpUKgr8yMwk
/KSbBAC6MdmCuUYSNo/2XXqw1JHYFipHxweLwrbReNKL4Jy5iCRTgLdHs0XZJgdLR6zS2tNA4Ckh
VRlTiLqJZc/Y8ndP5j45UETnNgnji2z0teE8wAthK8J02RXnQ7fJgQ2sKE4pkmVHQmXh222/u18D
fR50Foxk4knv+Vu73bZThwM8BucpEFF/K/L5kZdpZ/bH/S1MknfHCgb+WVp3mwp45JanNEegkv3N
dctq0TSEzOWZ7KP1hZP54kGe6nt8jSKCTwd5buGA6aEqNlhmpoNAKA7FY9lhPBNhtBWPRv2oOWFN
BJ6c2KIMwUA1noo5JAGI16wP+ApSgPASxTVFmWXmXtzcbNZFVKlnS2/1jaEQmtTcPtnVJTBjnd0j
BFHd2Y8mxAxttIqdqNT6aBqdvaGopT177KTXblZpF5RhFPZzK39B/ACSyuin13rSVNK2bvktJN/H
1wYQgGdh/YLT7kUDsvfLDuKtT0wBP2IoormXxgu/v2RsTsDu4gdEEVD3y6V2sKek79Psml+kHvVN
DSVnSTWP8hSLLlhToYDfS50FF9mHbaS6bUYHTMg/fW2qu4eJsE+jp0GwpEjYPunp8HWRrz430Je2
SrK1/OcsNzXfCfI6B3ldeWCxjmHfqGFr4asam2Z01dCY1TWLuPKAcY9/FZ77E0ea6DOCBIPGKDYu
odVnD9jMBGvpfER2nfBt+V0xK0hL6lAe4qn2rp6q/JTj8sTpnxNZG76JVnyCsQqvUQPpCpQR3Lsy
QlKhkiJCjdalhXWRY2NYdXyoxUcKR4UyDT+rN76KE8nX3CyELJpMRreTs+U1AxXXFM+rT7ObMGQA
uzvlxbSVE6r5q2E13rDzfNXF8mK+aI9mYjWxU9p8tRMsLwuWa3rr1g/yDNZK7sXe399jUmp8fezs
x/23cLkU2iAcA+59JShI+AihuZM/izx/GrTNaKkwYubfvQsHdkpTtL+fxNK43LmodylKifwDJV6/
vn72iTpEqJaEHuYz5Q/mdu175mU6lad0BVreX1CIyoa8oGbz/w7T7HeUpqwj9bhaGmUhHk2rjiHT
T4hPsnbPsk689mlo7UQuehAFk/ZRUk8NWmxvu0a9r1QFvWtgROeh9LxHvh5USc7aoNr4jbBN+8AN
aVxbtjEdjE51LlIyJCVAs9RHmKJ/AY9j7Uo+V1srMKa3OiAgMF8hdq2UAJdOOMh07EfkLNB+5wEM
IgPXsT5K9mlrgj4IhWYBkXCHH2PLSox0c79Rw2Z6B8y+Loew+zRAUlPTrYqT3mOONGmIP3B50WGw
OONqoKZlWOhodY9UGlAI2elQwObmUJrN0dcE6QGqm+KtZnnsbcv+YSrJ9yzkS3mw6rF/+GvE+aft
CEycWQNrFGX9zxxLsTCSJXC/Jq9e1NzZLR7j/xzyeZd6b46VPh1mRL3s6ud9rBHxNe+q6oCtJ0AD
Jz7aM06kyYGNyAMPTLjNfvhy75KvormEoLf1z9Ke7c1CVh6yP49L4qJfp+LMlbhNtfvqu1/4a1jO
KfBp2AAfygDo9DfKOMpvQ6+wMHWEcS1qHO8axUiPVLOZe5Jq2q6yrOEEvTJbi2yoX6hioci7VPPv
GcLZjqfq1SElghHhdC0haV8pv/LPnU51dkni5p2oN/HbzNZ3REKdd813VxDIx9sQaNGRcizqmef+
MSe56app+KAYavtegyicu6tw6g+5wcO9LRXn3epril5cRT2OtbBfiBttZH8J+3GnR/qyQvOxGae6
fbIbtV6NVe/dNB6wOJpZ6WfVmYdccVAcucquT9HoET6KrkVV1x+CZBTrPLN64R8Trqc8j8+eMIOd
6TYTnmlFs4qEaz8Apo+31F52X+9gt7p7G32SPPIdwBUcUvkOvgKp1ooe7bRUVqnaG1vI5M2ymbz8
2s0HvesVuDHBsMO1ML/KAaKxiKHM9kl2YTeQPlSu8VPOlxOIXAfrEC7bmi+ckizNpHj1gu4WgHva
GoavkZDo0kdX9d4BEljZMh+Rdgx8Wr5GoR6aF5GiBujNbJl64pmYHG4pZWhTxB/kb5jYNgvFItXi
iiZ/C1TB/VkzXlpI+Je2KE6yu28a/yAKv1kahp2/9XkWbAQ6160cxfvEgONm9Y9yVJ1w7zG98Xmc
bPVaiXYPVN9bQ3MJ9oGlFIeuMgokRXVzlQcDEDN8fJ288NyX10ZzdZFy9g7y03RulWqs7ClOEmTi
/x9j57XcuJKE6SdCBEzB3dJbkRJl+wahdvDe4+n3Q7Hn6EzvbMTeIFAGlEQBhazM3+SUGw2FLY0J
wGHhmS1+aJCLXkrPSDbkaf2NOzdNYJhbNPPi9X00CvMdiZ1yRVaBPZqJVrqORxRGjVP90kArOaCP
jbHcPGqWJNcAnfPFzB9VmT0PdC2irYsS7v16KgAzhvtZTmjKZLxOWX+ULTOzqQMH+f0HJ0YQPNvO
R6UWE+gbVA9Ijz7LD/H5f3b41tzkZW7p78ZCqx97/MtqiFAFfKq1rmAoBRsSCo869oj/sdz1hL0/
kK3ZE+8TlZD+I9BS0JTJkI3NY+ezAqgMaaTWr/aUXdpcUZZVHY6PWadkm6bVy3NUCdQPDaKpgBfF
CRVJkjEiNK6aH9ercQBBZJQtyqXIJy3tpEY5zx/7h1Ye4hCX3eTCQ9o/fHXLpk8KY5sZRMCymTVO
/yDP5MFCso69mVus5QfZdsdCJk89PTxFfYJAVWmryb6isLedY79DhXzoaZwwHHYCnRw025XlgF/C
N7WEX+UgEoq68PfQEsMvx2p/9Q52Cq2FWp1pZb95i+nl0cQHdSNUtX7yfeXV713vw9L50khmoimT
DPVrS7VRCFP50CJMkIzYUraVWikfiblFgyL58FZOrZlLX6uq1y5L6y26OvVaNqMOLoAomxzPaEaz
yveWGjmzvWzauaIvhIKH4P3aOP30w9JZTDFOIrPcv444F6gQzthAv2HUFuxkF+5P6IaYKa6hpBif
C/u7zF7BCeieqnbYyNbYwPag2HKRrbj0BtxuzE/Z0kVpnsI+muHXpL1yU4uPkQ6yVabIgtCY9lEy
s0jmBJpf4jMlRlVdycle2uJEK7B0laMxMk5rFb2G+08trAENh2QMAM5xbQZre9lUQbuX11JoAIwo
NPcgk29V0KOOAYfuJEcdZ/xBUrZ8kL9Fo7RXpHlw76jQ0uupLCwSp9hOilB/1zAfyMrfT5CzVH8D
UtjkOx9/h51qNdwTnnkMSs086j2V6ZU8hbVf/DmVbX8wsx3cuaOHnq0br/IRiXeJR8tn+fq/MGpy
YNDTFYhAsQwiZYv5fE/Zwe4/EH6klke9HoXCd+D+6SuZIW9dV2l/zLBnIoMH3SSF1lOtRG4iVSg6
bEeh8V78QH2K1AiFZMusn5AZaM5TVz+0mIE8ya6xgexY5KjSySZvDdxZvAbrZMc/m/FEjlSeuo1y
TFhH9rLlhzkx1zgHG7KigLtAoj1muqIefAdHxExvM6xigz9nkL7+nMlRlGdRQ/un73/N671+o+RR
SJL6//4kf77+r8/8X/P+6rv/bIv3bRcjpZSyX1wYuoMUSe+Oh9InT1I50DvLVzsuw++NUiNcWdvO
IcGbiVJHCSLFhhGFjyxlStU5Zeag30YD6wljwoGjBmv0ZhSQwfI8fQIg7N5Mt1nL7lqAHvbz2sA/
yMnfmhhtaSfpos0YRdU1nZIrAay7NfvWX8Jl6IMl0AiqaXO78NS5PDyP219tJ4OfnBt7FJYGtIGG
MF5EjWh3d+veacDNoo39bmd4CTeE6tkbFdDlqqrYjk6obeG1V+CfZC4RPhrfs3aIj3ib0Zz9FnS3
/DMrmGcpf2b1rfVn1jCz5+RneYrCszDPQudUXgyyLT6aOea/8qNTBHSWqo4AXObbKGWaL27WDKeK
O888dPVLb+vDKe7t0jwwluJgidJRXu6CWXNJKid2eXjrit4+ylY5Sx30sX9reFKwqskKNki1dtQs
MzsZwE43VpXEz65SYjYBJv4n3K8FG9D6d19hZqeVWOD1CCy2GSI+aZJHexw6pl3ede4lF7N2NY/a
ux4RgaAH9ruJ7GWIf+2PcWZgeZNW3WL+LRv5M0lxaMsGn9a1Qmp7UZqt8poNmLIOTsrrZG7CtY4B
UeJ3Kpvp2BAB6Z15kk1HS3YJ2vFPJpkfoLFkitEjB5RteudcBUNsd/VPvH4oeoAKrsH8E4dYRhvc
5CG09R+B6TjHygiDW2GNxYb1oUQ8T0kscrmk/MmG2NN20m10hlqn/8iCfNspafRTNRCUbNKqvZG1
UrYAv8edCerwSTMwH5JTvLFbVZQovpEIREKswVHHjmr1FGlkt9TMepwmvnPXj+PHxgF03RK9firu
ADp9YJvvNbmgnuZASZw9UbW2Xwm7L96dym63ap2ATAeO+EY2bSMnlClGLfIjE1iH6MzGz1qkcw3W
wNLjYm7lgLO+WnJMD1QdCwt91SHI/gTxOT3akZ4s+BLKjQMUBcBYhcfE7Gguz6TEfPfPqByQ/gFf
U9B8M1YIL4V6nF1ZH+zNECZ4JOnUZgGC0NkW0S5SVXGK5xavCUFxUMEXsOpzwKNue8Hhyzg2JmGg
NgHaqjpsFGah6jH4gEAGY2N+jZAKjxdalXjrCIXvahGjO1ct5BtEHr7eNakc6cKtLgZ9OYY4f40d
yMJ1U+cIlbvWf7XTovjwarAGUmsCLCgCFFJxQg0V4yA8sIaz9ITUn0BGjG2HbOsTbCVbdcNNZRjT
2k5TpYH4rRLnQPsIoYT90tpmhp/k6Ytb8bSpvacdo6EKz4TSyXoi2ntLRftquFPzK56zVmy+Psse
a2fBZvk6WiLZK5Yb7IxU6I94iQdLr42iTyHsRS1Qek8CSoGxtve5qVbxaPgf6LuS/59I+pqKUxGT
pk+yv491ZBTiadoS4fKtYlLclWr7XOPXdUYX2lrIaca83ws6ljjLCO23Irra8w+Jzm2riocxE6d8
qMybVJ9u6+6tGvIM9BddA8KjG68b07VsFkbebC0HMJQxaOKiNr55MawCkTOVmz4NagXFx57kkuKi
8HZvg1V4bwhy9/ISRyvFBSyF8pAMJ9ljGWw+kMHULBgpZYJLxKxS4kBV9qJrBP/EIcqu7VVqRqgW
qgptd9TT/8xIQIFd75cEaJ1PeSEQsGVcDkSRkm9AOo3LPx8oZ3qzBIrzz3TZ9zUws0am6P6Zslf+
+K8Pvv8Ofz7P6yaEbr9mfH2WPHPWAFfIk5eZtuiGiAwY+M19luc40Y659uyE7GUAdF1lSx7Qg64q
o3yWjdApnzuEOR/us0cUbfWu6/ey2SQeXg86rmqy6alpsZpcVCuTAvWVeNKNN4zyktXgGs5eNp0y
OyE90j7hTV49zSQl2R2bjb3/6yLK2O5+iArj7f9x0ZSSCnbjntQ4UvM79j3eGppntShS4SIYGzcn
D4vUlVwUs9DbRCgFvfV5pWwTmNNb21OH97JiezQvjp4TILZuC6oCvu891oTWi2YeGAytWvjAOc00
rtYDRuukhGaDxwgI3Fme1W6Nr3eb18up13sE+i5FESffwrB9nFo86Bb3Y0CaWQ6o8BKXSI93twgr
5XUX6dY5aQKMdnDI3Ate02c5IKfIyUap5E9B6zwCvMWyZtKmW2Ek5bZFL2uvVF5wpTbVk9Zp+u+z
yZOhp/ZPz0L3zs9BkFn8J7zWuyT1ED/zgBZHuyDFIfVU28nitevGz37j/ukfst7euTxR7By9/1oM
zaBjSzd5uNP+JwK/r5qyfV8gPawlVoHaU0cY2vqCFxYa0nG66Qn+g/VXk5xpTxKobjaqYTdLpWrL
l6FEklOeyb6gpo+EAQa5KC88DbG3bnQ4p3lbjN80ZHgXip9rD2pgc4tzRy2CWVHmrwG1Visc53jh
Fmm/7lPdJb0Ujt8InA/IG5cvLZTBg+zHC51+qz94Tlvd+0vdIwUz/QDBCGoc56SFFpcY3dhK9lDm
YJXngRSUYFhHBi4yjlYfXLLjB3g1ZKOncWOWSLIObdnd+gw+6tjjFUmOp1giefktCqvpNBZeewth
0aNN51rL+yjhg9Dt5KaTSr2F0LxWyqSBpCFPtBeg3Rd4Dw7XQXXXUrpLKI15G2vY3aJ0xFE2Qf5k
WyxN6lVnBOaNhF22sKbG2jsqwSn7GJjXccKiVtnlJimH4KY3RbyflNK7SzVB/cxXmdPU61Sug6Lv
o0vWvQbzChkYGrlHMwk33NRDdXQ9Y3hM/RYxCo2CDBIONz2m+lOgnPWm658d7ii8EYW1s0F1r2XT
LazXsGvtx0xLy0s4csPK/k6HDIEumXHoVNRP8Ldvd1Zqin0i0h9yYftaYnGw9hepVVZ7OWB1oXXK
Tf1YJqiOApBCRC+dQzr1uwyaJ7wYD7bHsiSjYzvzw2W4wcEvufW4epFFdOJbJox81c9n49wnR5W+
+XP2/zPPaqJHfYQpVJSN+6GZoMHCOP1RwoOjpK46F9wg62NDrLQ28B1QMLbSzcZAnS1wjmGLk4aM
uO7NgZjVjBN0uKbo1VMTcxVpFL5I5XrIyJAfVFxhv/qNwCvDsH76mXVso6zfohHLf9fMVGiWA+kf
JA3SE8g5NNrnM5Re4EHOZwpZAKxWwDrBwngJkVWSa8Ooau6qaJv2QABCv9YfpDiz7FfR5jjgYEVg
KqIIvWH3IxjM9IfOWukOYnhuBDFGm2Vo1E/l9PzPhMqNv+VhMv6vCY3/q8VzC78Obmel8+NVhqnt
Vt6/o/CKY9O2+eLrjkfJZCW8PNwDvEKOQkDHIILrfiZs2vaxavJujNE531PU+y2jxqZBuEqXolox
MeJSsVRcwtTBgrjQrIBLpD9S4qXl6CXeBXW28gh7apGmfGeBpVlr+b0YY7tS0d9H+wbbvcSLnyRK
Tx66HnhOB4cU9xYgfTpa3EGkm+X3qfSnNfTClcqe6TO3QnfJvRZdyhHhCMUKjU1dF9pzE8xmlHO2
YYZli8R6FtQOnxOHoL7KjBfZaptkof5Xq1CSCal97CLYUnq2wFg0TBPMNNWC8hrrvxuAzNTzqN0g
QMRLtRiGRdZ2zVm+Y7kIusamz5NnfJu8bW76gMvLqr4fIndE7dtIla0x+y7IAenAIAda6NCrulNB
nWmDeUuqwD3Hif40zC3fc82ba+nXyZvSB9nlBTDDq6Qx18oYZcuxpvyjoP8Yrkath38wt+H4eMdZ
CusoEoUReSoPmaW8VYlb7rD/FhtkoYdFXHgA0b82GV8jcqfxNSDPsCYB0OJkj9T5eQUj4WEsqymJ
11VfkSzMEU9C3EjsdCx3Hs1E+EtuoexnRAppfrqK2kb0EgP2a+hF7jogHf1aKiE03gnNR1aVfBel
vQf9hxAHc8Zim+tVeRh7N3rATF5g5aE2b6XhvIaN8H5pNluWYrS/y4vSYfhmDBgQyrSBr/f1BUn7
4BTn/i6cW7JLDsr+iVRcLzMQcjRyEQie++SMguwR/PQuW8sw5eugEvTzCm9/VEHn32MYWyuNU+qC
MqwKd3jX3OKgxahtizbMLyDSkoXwq/HdUi11bdRVt066UEcnKsnPXwdntmMiCrBOg7v6q/ur6c2z
gi63l0pCxCgHcjdCyDPwkMbE1N00M/ebGbjASFJUW+p+gC08WTXW6oX4HiPk7iDMEiyEinkrkMlg
kUGg++rDUwCrJgumVt6YERBP33hxhBgPaDryTpi3q97c/Gv0q0kw9e/JX9eWGcKwqA+ciQPdizyw
7+4zT703ZE9VCnMrBEu6NrMivqZ2GWx6gvt226IwewEINNtJ9WDYFjjMacdmblYKkpk4bYdrNdP8
50LJHDw1w2dMLrB6mrvIku80oBjX+3x3pJgG82QrBxFJNveOksFbmS8w7cp4ypJ3Ofb146j8QJ4L
0uERf9hFBVxfynjjJo2QqJZ+G0hQgpeLtceGCtk2R+EBIFArTjVVTP73afQ8ughqEdIkP3QiDJA6
3a41RYk2BnL7GiW6fqZRIAZfPcouwAx/dzl0SaNXOauL4x/Udc3TBNDsqezhspZG+mzqUfbMu/E9
g/9xll1omaFFWwmwivOg5iQY+OEJPxcerKcMD1srGeKVh+TKW52ht9qK1txX/GJvzuicwLAVT2pN
5lHLzKPs5mO9vbzILIMrUkEISmuTfZQsEOBin0jymAcxW9QgtLmJa9B9Mhsm5ckzTwBrsUuxk8kx
OSD7DGMUOzfy9+QyUYEaowk42aSDeyLnF5ct9CN8A/ayCVELWjH0Rq83x7+naQEUGTmNmveqxGjs
JQMDAY6t3rY2tJ/ahuveJJaNyLSd/Ghg/Axa7v3qRlSBRkBTrgrTRQ3A6AM77g+jaSN/3Iqav8UA
wACDP4ZuGlJgwj30r7OBe0RREv/Gel0vAkBoV/kyTYY8wlJtiPeyKQfYWit7Jwk+C1iiV7fC5Slv
IzM+j4RzS/ZnSJZPjbqU8aYo3eDmaN7OCbzgIrti+5wAJ2k0i6SrXlg4PYP+XjRoSZO8+q46JFqz
qQtuQIL9PYiheKuSaSfdoVyLXCtXcVdSNiYCecCPUDw4k2KvtYFYt2mcP32Rg14Rfweuv8LJT3Ie
9PlwmVi5sraRKzspVYNmbaYaL7JpuUV3f/9+jcoXcBEuTB6HamHJTA1C1/E2bMtfeoaizxJcer7S
DNTWi7m6KS2bXWXYTIMNJnM2dVYprh9HiG2FbylrfHlbsp3ks74OoH6woYX99/W9V9zPm+mXYszy
IYGeO3tM/6qT2jfIIVuq7646AqAF7yREnuOkekLyGJ2cKlN2Mlf3r+Ycc8qmBhQVjQPF3+WuQ1Da
ddoJ+yXt1FJO2jaN+CZbsj+ZdNSz5WlKMbyfFFwMmyA4ewpaHI2O45WTVcHZygS7ZTmCkoW3popd
LHgk4PfNZSYZz3gDxmu49mCjOyPrxZCv/V6zP0vn0QPK9avyx3gBctp+CYHxsREhqokKT9sPCdIj
HTo/V3hQ5G2JY96xZX0d68J+INU6rDL/N5UsI1z8c6Iov7nn9ZC7+c+QAt6muVN1TRe00GBwp00B
6XQUaBuWEGHsJZE3rfNdo7fGrSS2u9q++U12t3HfbLvKizf1zAKO06RaDKmBmRH46lcjbABqxv1b
UWX5wVAy89l2bZIeYGIxENRWmLDYh7ixxbOvuSdl3n9mndDYNVR/+uf5f/UjaP+EQacov9ceWvtw
5G8VADXb4g2ZlzV68bzWT0Y0pM9V1mvrxg+oVgEHfSahPh0tU6UCPzdH8txYXUcB6u2GhT1tKjeB
XTMzpPv8IJulGaFPpSifnVYCVPdgsGLUqGQHsPrBza6sUI7Kub6DRYMPqmDzr2Cja8VqVEW5/OqT
uRM4NfDS+nE9OIV+CWMi4/mJkE8KaymhmA2u7v6UzAONgYi6LXTjIPs0Q9U396cua3Nj67caTK4K
PbYMr7EV0Yp2C+c+YNfdsUUOc+FbkbNM9aBCDL9b+W1r/1QynmCBINRzEepiQ06pOihhmJITgXoL
edkov9/1eJU+ny4y65/qBrZLk3qVLYvs7aagxLlSMeZGoIiH2eg89QqhLLiNAXthOVqIYbqSYd5F
CiUwYH/Zu5PkOM1m1k+rFI9e57ZvRV1V634Y65NedO4JACMyxqqymEwQwzVwrzftn7N8qm4exY7H
oTesS+FoV2N+mgcjsC7IDF9l2OORVrgIWgk+dDuE62Bu1ETeLBvRzixwl0ns5ugEXXULi6a/TG0K
6DHIXKCjyTPG7PmBVzzSWv/E8kb0jQ1J9xRDMiC6BzUFbACM7zxh0vBDMkvbWJfZT7+xg7OfuuRM
utlj2po9vgz9Z4UGEYqWNL66pQn1PGZ3bJkSFn4k+PpRnY6TBnpJCcYCgZzhnr9vkJJY6gjKIrQj
+n3mIhhoVE38HTFckvHQtk27vUH0g7OPzvlKTSIVRkXg7gs4htgKpCA27JMLomPjhIW/lRukMBog
Bjp1/tBrU/Q2dWsTbcs3h6L9OdfBrd63UfNFdkCO12oxasic/iwPZpYOZ2M+yGZakjCfCgdD7yLD
YEeLwZ+iHIk9uVqBOPWN5IESpv7CmYN4j5jcTWokUPfmJ9CcsvoYDIiWdDJL46hEiEGnTvveUFwY
U2xJ0RtUWRjwMpAuBv+r2alduzGi9qMPwqU2arwDkUwmZK4oBt7v3bKoHgq1BNpVwSNKZtyO+t7O
X6Gfjj/BmaSvvFOLdZqF6TnK7PioUI/fuAPJy6TAKglgBgCwoHtOC3ztA4GvveUHyjKzLX0pm18D
AxVXovx5ouUNPjCNua7Wh8O4UmQau8zMYEvlDiK6zDDNh3TOr6tFvmcd6k8gx2D4jvWDjBiRbUgW
lKrFHsGlNljK9jTmYh+ygGz0eLJg6lZNruwiYTbL2HIzsiaN/tjVyS8yRekZfqu3RERPgazRYNoz
v6a1ebWJsmmFgoB+kS28fYxDrE/kzXBCoPaOwupisNO3xG/dRaioOukq4R11JVCODjq9w162G9HZ
wDDC0l2Y3vTCnnxc1kNWvOW8oFmteHBkM5jI9xmJ0j9EqZW/ORkZWrd6td3Kvzae9yZ7vczDtFDD
cGqqE32lgcnfAcbYyP9Xl7bXKWr09wLDoJXIIF7m89OBDSqIFopQj8ZglujMVt1nDY88dFakftMf
So9tiujt4VqPvXWI0sZYu1UffpRjurFiLEjgfpLXH8NqjbeR8lFn8QqLbxI9KdDbKvesS4yQxRHj
+mR6BUyGfHBYPFd56z/o8zvICpt+5ThshPHly6gNOea+wMR5Wc3vIKCq/SPhMVrdDMoL9FhDN3Y5
161WFjC0TZZ1BIMiQJXxX205PpDwB0skkCgwSCUId/pEMPORFVc8Q06EjGUoCvGTUX0mNy3psBUW
qIG6IWlQrUsqtFmGe381kS+0Ot14UCGGYgDpXF3b/w2Yy3nqUtNAMhioh0p1gLUuJe2e1t4pR0dg
Eyuq+ZirQiwR62nfMGWFBOI23o/JF+s7BFEnHkehsPrF3vMbnAz9PWuQa+pxJboUQPqmxPpuFgmP
/vxSJZGAJ3jklfc3cFY7yhFt0+9ycZAHa6oaoK5pdX8LyxnzZ9TBgB1ZQfGzSS2iLF/8jlz9YNiO
/a2zggyOP6hNW7EgaddmToalqk7JTJsYQjHcvAa8p92b2Vs+uWsLfTr7OS3Bu+foerW6v+4TOzoE
gDI0YOZJfXKGqaTUM+LLjpaXOkaHoY5V4421C6u+huUvslNyKnhhSA6+1WvjVdfK8pr/lh3yILn8
mH2q5HG7cCetgmSfgvbXVi/K3zl1kjbBkMNAqaFu82AfsL/HhJmAaSrmpaQ91nP2Fj/km+6Y+hMq
sxTvWPJg15TrBOWJNUw89Byn2XlV4auI4Nd8c3u0ek2+Jj3j+xqd/vsw8h10Rjze3CyJNzav5BNy
+PkRxRBn0yDW82QOfbjoSv8JdLgt9rGDDqBaAAjEmpVFwzPtldIM/sZB1wMBSUD8se0ZD4mes+3Q
hM5ySk6HG//D0fXujAu4wNkadTVDhMXbqLgBpt5AMMy56RVajK1LXT7I0Tp9JDMcv+ZelF2BDL6i
fZ+8mVcr4OmWdTg1C4qHxvKepWVTj4TD89Dfh+Q4FPgrijL+JYixdAJgHCx9IwsOcjo5A32twlS5
W+ji0d3yCJFnCfSkPd4jIVsJgFdCVxAztiWa01LyDKPC8myggP/VFcyDTaiVZ/jaVgEIgHXtQYam
kCbg9impt5WxKAypcK9mokKehYXANqz+ypO8vYe1noKmSWU5W6iNySJhH7sCBVSs8c+uH5uuNK/T
sJUZ89oZpz2hAoRhmU9P7f8057SP00XqffSvyQ5Qgn2fhulBEYH7SRzgTOAoTc/dNYmOIZuTUDiF
xotLEv7GtiqedKWvt4OKpLp8k7tW8adZ9oXxArf4NvLCe7DyBngCZD8Zj0U4+l7rgjLa/OvIMdma
f9d/ZmpJnV7zNPvI81Zf+7GgNZ/liEZffT/8c/Y16vO1LjBaD3m7XtsWQXRHA/DPbtu84uQa760M
ZwGWBPMp1rthASrS+slUSufZ/Y/M4/ei8lP4eXMq9QuMYehkUMr0/BdGQzaV4V2oSzN3ip+TB+dY
jCwc2FlB2C4d5Yofg7Kxh9g8Amvxj2atj9vaAYHQeSM7K7OOX40ZPeTZefajhy5Wa9pcLAXw06ll
e6s1cR2yYDiHOS7r/nxox1GBuVw+yn55cDw/BsOcKksjGoO1mJwQKDdFh1GE+uELxV0pdXd1M9Q3
JE7cSllAQSyl3xvWx1qrwInH/f6OE487/44TV6ELLSocfAHCzB+eocTTBSGSwxPwZHlwYoXcjxun
uxScwr1Pa2bKz+SSYpnnKSKerc+U+IrxmeyBJYX5SzvoYPpy8P16aL6ggTZnVT0b11W1wZ6hbDcA
SOxbD+gFHKUpfprUsnpWPE/1twMIh1nlWDli6UZea0iXqL4VLwAujYvfGt9ldzmE/i5ufFx+5ll5
gBWintgfpnCeDAJ1OGph+lmPhJez/9IEO3wZTZH3UAKGIdnnApqvhTjLHZc+g67bzDR2X5syBFkm
shhzxCRHXElQa9vypKbWeeK2LjFNEfjIydMxFNgK+1m1lp33kTrQj/9qyol6lMIQgfFvnboSMyrg
rfMN8PV/D0kEjIvc0TDQSrGRdyahL+2wNFd11r3ldYYBZ6hViCyzKaOIM+NojNqFgzY7HaJcTGYj
DLWTbCq6xq7WsLN8m44TpUp+o7bGk2kIyw+9DdFtE0p3qgkGXnJSFUHflx9FbNRbjFvwXpunUS48
FHjwPatOXJ19s/CX7CPqQ9c3wfqOr0sSzzqaILrrmdEC7iikpLSVuXp5uGf4i3nhado/A19Z/8zr
wJ5hBkqmew61eDGE59ooQb+g67jVg6S8RSYolgBBiJ9Ki0wxUJlvlhoMKxRI2rONEQKKATCYO5DF
70Oo7is0EHdxpeZbpcE5L6XcjfijheyXYm5Ndsm3ynWmxw5JCQJx9c2K2YTUFPdXgmhZTUWxao38
xZtctBQVN4WSLE+xJ7cQj9G8taAoeP7XSK4IXAhtfl36u3qWXZVTZDusinytwR0l2Pvvy+QnCNs9
G72BzXNi//nQr2u9MDF2g1K+yC6XN8NaJVDYTpp/4G0KCVnvoYRVY3VAiICQ67/6Tb2oDgUSPS96
Et7nZ2GlrDSfhIDsn+dnpU6CZu5X58/5pz/3xmRdwGzaIu0R3mApdLMLcDvvQxNXN5cW/MatdAZ2
3ZxtjJd+ysExUjvilQAyuhqf5UVFUTdbEmkRmkN8xkDdbnnXAG10K7ySV8y2Ve0GK1dv5x2dz0bV
Df1roHX9uip6qsFGDqNPUa2VhB1kvrXJBPriqELh8I4/5dOQl9qTPXQf7TSFJz/Rtae8D7uTGVav
2KaoAO28zFkWZlxs5VzvjNBOv4XxFBxGYIIPqRoi4ZTl8RuB90cRuMnvAciM75TJzwCYOPLlOIJ5
mVFuPNfTj7Gt1yeNsAOdvVx/doKoXCR1n//K6p2TNclvgrZfvAjS10lDR4FKQn8WTqQdMrbN29G1
6idSiAqyIZp3KQXZ2A7RZQhbBflWXwVP3A9JvjOymVRDkffaBcZ0nbqiYNFlzabx1d1pWb3IdQ20
2jzA5la9uoCDgf+DRPnqc0CpPVS9sZJd+TxNzs2V4aODDX2Q/fKAEnEN/Eht73Nln6+HyjGrIsxX
0E6kFgS22MEYdLCi8AXnj+8+vk8/QyU5WsTt7342ZWs/VLKTow/qGcsQRHD0oKcYk63tQit+1mys
Fs3oC5IMOpg/PXrSvWKZoOj3DDimfgZdA8X6Qwo5d1DTH/yx1MA8syEpJnc8/6vPL81qSUnaXMvO
3IfiOAXasY6Hca+10Rvwi/hi4M9ykWeW8IIHv3stkbW/IFIfX+SZElYeJnHFdUK264cx6dsCp5dg
4UICbWon+536xWsRetWri01chRUshYY4ePK9ItnFaT6d4jbAp8PzLeeQgmqXfZ01TDhzoEOHKOte
iMG6KnhZEw5QSIAWsvvqkmce1pIkMbMH2QLXre70eEBbhoztBviujuKaSB8sM/ZAaoVdRZUTMqzs
dCYTqVM8x6Z1atq84FSzO+m2na8sXen+ZVTaCytZexo2m2qZI6GoAKdBtiF6LHXfOOdx8Wr7JERR
Ifq0sfRbxP6gXzLfD86qCunfamPlk6QApW4retfTNNvqdVLsuggpp85PToZmeVS1pnpTm4ohFmES
LE23ryA7iuSSRRouab4Zv4o8MfZsVtOLPpbtOctQe6obFCazDruI2CzRLJrP5MFtwCRbKs/AXwOy
qdittWajHi3lZPx5cQX0A2uT/PMBbAbrdQYn5T7lr08pS8dblR62tyL+lYNGO+ObqJ2brspG2FbO
D8VKra3ss8NBP1s5JbGFSHHrSMsXP5yrzMRcUO5QnIdGHC3ybQBtKlq4hbaMA9/5rUfJkYqY/UOb
ujfVDpRvOkvgIkLA9r2fZjq8QdGM4PUoDFSBytSqb63hTCuswOrHqLHG9cj+9dIZk7bpEts4u3CD
tr0RYmUdBuneQUEQYsiEl1jrx/sCmtE+992FnSCc5c4HefZX069R1JJ9Tqokyz60tc2Ud+JZ9/dF
4Awv8mActSZs7udefK3wm32WAxWAzBEl9bNto1IWlapdvCcBGkhdNHiboWyBUzcedlV4/OIFF7tH
HNHHmlJGH5+K+aAajgHnrfghW5iRYyCh+OAWTC7bYQaBWbOTKEfdiklBubkgdzRoa7PHt7NyEV9g
iW336CaPOiKrmL6aNtzbCVUgmz3UW58G39DTRGMxXQm9iX83mvgN3GZ4Rbr3d5rY/X4KXsgbj6ev
oEzGaDJcl31MSEzfPdaIQeSwoS1rUVc1Sl1+L16y6Y2XYvSGyLD+kIbQM8O+iN9aNtOQKrSWsI5R
8ojYCtuoOslRLOvYMGD2cJaj/4ex81qSE4nW9RMRgTe35X1btVq6IWRm8N4k8PTnI9GoNB1z9t43
BGkwVZUFmWv9JsYejpnq+OqiovDsDepZ62FoZVCM6/adsBQDyVQ+Lztt++7URLHw6q62nlVNw1Me
A23KRv/oSHz2gsM2RYUL0wxbl9DtAK17QglevDEDy9+DLrdO6AqBrNeR/EqNuHnUQctsgPDYqLLw
LLNzN/xeYq8SFKzFV2O+N3TikCye1QOxOlamMeLLgC7xnVVzYa5CtbCTa2vpewCgzZPKpHwtJt3a
exHKGsSrWePGmJFrimdh6jzTUe5l2ZyE/rAvwfaRbp6MZ6KyPfaFmrtFPMfZdngeITMzjOjWDCQ+
51bkwe1HPYlB9DjqS9I9T2kTHS0/7M4YLEXHxjbbj3vGvVVEWyMS1YkAdL/zTCjjPcZ8azvpi/fM
7b45eqr/JYZsFYwti7rItI9lZdhQe7Tvnaan7jGjvAlY911EZK+U3g++WMJRDhavtK0sdqL6uxJ1
9Ug0s31Cd+5dVjvCc7cNs8TDEOruZWpJKjZV1jENUgkQaoX30E+T9yD3BrV/awgJn2RVExTW2RXZ
CX8956pXgwJFLjS3smgohnPV5o3cC+oQ1yxl3CaLxvl/EcZknZXnylF1koPklUki2Ye+sljx6Npm
5vJzGsH3mojC4y9uUYARLHO7hXlEW4W6JgHvllReoxufLAM8i4Yg81lGGu7Fye/zV6N5be0WsyCS
zzwWw9Tdk1x6wK6q3ylMx+0Ty3G2oDlaJLbSBKkEMR1aqGt7mNviZdBaACi4P/2EN7oPR7P/0sBY
2gBhmbCrdrtrNaXPmFwkq9LVla++np2ckNGOcNR0tIUMraXBN5PfMco79R1ch7/3oN7vNT2uv2K3
I4+zy7bb5U6vHnrFbj9HQ0ZIjuPUGPs3vW6winciIlJGQjaL6yDfEmzImFSXkVzDM4Cjn5rxV9S7
AVR28Bpu5mlrFk79m2vztwfKB9vLgfoQTFqxrUaLeMNcLEKi7o6mpidZnJDMx8NWZFdZdOzpoWBW
TYaMeHPOc3yjkGHYFZ3pnJqkxNBJdxLqmgEdnno3KMROVL34WSshCjW/u5Yj0m2y64gdz1eNxzZq
g+DF2vrnIOo5HAl62kpwVBA2tnjG772mwbBG1snWnknL58LjbT/Me7JfUPr6k6e2R/j5YPq9fNhb
CFl91pHKXLXIQD30jZq82eVfho4/0PIWCf2rG6EvJM1RbCj2lyLK3u82K7hNAqzQhl89ShRILjX/
38VoRbbej6//ae1TNIJJAHX7D6NcjvxIz4PLaL7Lwv0PYbv5tHJwnNjds2W8ogImSWG7D1L1Owsg
MIxr3a0O6ZglF5TJkssk33lyV24SCzvs0R66bVBB710iC6pa/Rk/kJEEPe+dfVoW30gz9vW5wOT5
03mh9tSi8w5pmhz+IIzykkVHqAGggsB4twrSZHwnZh5vcyEIOGVxeba63N75cdmfjTpVgVki4VKC
Q6NC1u5bT6uecqsB8xQbNaG1J1IX+a1Uop3nm/wUYbVtIJXi3mShWNHrqGyhC+2DZtFgePum2MVJ
6/LS6ZVRrNxcJ3aslSX8Q8FTHRECpjWoAqM4DNVQBZGy9k31FiVEe/FK7V+KFLpObRkeE9d/kqu6
Z477rKtKKOFW5KzchJdZmVbtIZVkmc78CqVmvEE1iB1oJP7MFlfVL9Wcm8TQHUn2ID2NcxQuzQ1x
bcYqOA5q8CR+V90bZR3W9cFRVaMn2V825ommb6YQjERVIA4OYGXXyizaUA/qDtPDfBOgd3/QyEKt
Cr9RrnLT1Kl+bGoTn+F/quRem+DrlpqRckVe9ETGvkK0kKqeYFVZpdUjeibEoXv9Ene6/+RGkfKk
B2jRF2Ydrhur8p9kg9IP/cZ1eNnLYtQMeANW7rlIo1eZ69UD0znEpLEXLkukIsU2whZZj5YoVqMw
xluIdOpt1KLx5rT8VOlg6cw2aUjBS6Hsa45rYXTe3lTSrwhlP0eDqK7y/2iWSXasqtHj90fUcv27
Ve0hcPQDsd5mizdzCYGABEJJ0B1bmyrdtQbB8JWsbAbvc8rvz4SC3IccIijsGs8F1iUBI0IOC6zG
tbXuD/EhJbvyUo19ftFT9UdOoLFsDxaRj89t4/enekBTQ7JlIe+NW6O2tL0sYkzRrqohawGQu+1r
juB/BnbYAo4Bd5jMuDdYzB8nRI5OMo5VTcF4BGOVIH6CJcgMFHATy3whBFusUI0tz6nrVhcI1H9p
qV3uXUwKNkU0O2O6QfJAmpEnFaWQqcNrmZMqLzr7pjSUbC8eeSeo8V72qO3JPqkhZuZGnL90bpjc
ShbVL05zwXUCvwV1yv9WFEIupqdmr5AE/AivdhGiMLykh7zpCh41fpaZIyB/yraH3rlNBsIJ/CsJ
5LnRsytMkAg2bmoA77tNxwxmX4jGeu2qJt8PVcxPHVsYPXTCOhFJnRVSKAobCnjfwmud+6IY3bya
6TpqSIkhg0pMdv5EkNhikkKacpafqFXnhGfPC0y2drO3exyNb+D+4obUvUHiLReP6HUYj2KG76Ei
sB4zuzsRwwbLFZTpOvSi/qTPcKp7a+dPB61LMx+c9OuE/rgMLCoh2b5VPUbdda6Tv95/1cmGzKyz
FSE1ca6R+kFxdYK7Xiits+v86r0vDRYfpNyzbW2oyUVuUEdg0SJ3NcfH2qMJN0Dmc9C371ntBjvM
Vew9/87xvSq6q98U6BWjTyPRf2D7voxuHJ8XgW4WIV9CTNR32Po0Ky0PyfC2rDADyLSwoS5gx6P3
NHCHLYlO9ZxMqbiR/cZGw04IuaUxkAy9Ir2o2tqTBJvlQXjwmWAhDgxw0MceUJKCk8mrr60bNStZ
tLqiPyh6bW+MmRsMApdf2zf6A+vU4Jz7lrtRYhO+N3wF+Aaa42YnCWzM4N+PuTYuwEYE4dEqhF68
QB9Rlg8vbWm8JXYMyHus+u/TJPh5FNWrtm2usZ4EuFJd9FUYZq9gJvVzj1Dni+k0wPh6fXYsArSe
YmEAkdF5DV1gYVHbhA/lRJBdm2PSCi+RTWkI/2RmjoqgBc6XU6qdJYtBL2alflYxp8LWIlLQ2hli
4kRyf2oY3eB2m3QY1zhE+DsEH1l03MuVCKDM6elrRYob4Mz43Uxni+pOjC8hr89d1mv4IxV5cWa6
xHQLDTXLXhle6CN8X2q72mjzVwt3hFNmkPcVVUjODyfpZ8VJVl4QhwhDq4dKCZxzaDv9LoGx+xyF
EfZsoWV8KztWYvPqlKnrwfezYVtnRb4b5vRvHoygfVR/ec6qWaYfuhaxSPnYJck5PXmhtR54YfhF
/x0nzW5jxkZ/CRGDw+rdDgje0oBuHMJbYfy585tyH/Zpf+jLIfgEx+slA+esA4+/jDiEPiVZz7x6
6FY16csnda7KQ5vYj9+ukJGdTIv7afxlU+q6D3qFKGmMca+sr2XVvDGzzFmH2ayONlMfonlzZz7c
66baxgjQRtVHJpaL9rH2cLRfUs+x6Rjo+MwTfx6Kn2GXQcGc0Vl5rOBwNBgbCd1yFN186uawEXN0
5A5Gm9VCxZ8TvHp8bDQd4G4ZAiN1W+gdeRXwigPiKTcS3Rl6Wbm3lelnrhHEh18SPVdGbawbneiY
hM5aYf6rKKGeslVxBYpXIswObaXnYMznfGOQBPoOg/mHMXeusaH7BQt08ZZ7qGiWXl+sc/IsN0Wg
we7Ombr7nmiUdZS5/9QluvVD75lrIxgpviEU4KCLL0hojmW7Hj092y9YEg/5AywbeBKC47dP5CKb
HRD6LPpqoma/rJecIPY2DVL91tXJTJJtUxCdkhrEl6jPMgEq2SVyb0mP2r56LXARJOl9AXN2QOrp
TPJU/8sprcswtPUXQ2MpEbcuePuB+V2aAkNClu8VZzN7Xw/dcOiQTHixghQ7egIy34ekcu3TZI4P
Ru6dRRcHCzVPAqQSC+py62C/kNqtlMELt7z9mrPcgPDytxiT/q3EzOhXVjk258QW2BG44ZSCl2T2
TxZf2U06ovt23WtXgVX7Ngwq+63N669OgnH48lDSq867tIh07fIwK3f6bN0RagD1EIIXZ3Mu2m50
gok1PCvIoBXWFJ5bF11Up831U23E/cWpRQlZvFCfHYfktF+EydcBx25MaglWNjprkZlwlGOYY9Xa
eBEjqB9m4L+K9dyIQkO0Ad3abDqZxjM71BAUC1J4qX4Z5tJAhJ4pEyZAEXb1o2p91QoxoUnfjodK
DOFnwB67sU7zb9NM+TXdqj7X0+QiGFJ+lfVhg7UZ5n3jrasGhmTh2CvZEPHOYwp2mqq2/NmaGToO
OhbL8SbJWdmsVNfaT40R/Qy09pvBL/IlD3KwVU2ffgKBVwJvHaqnXhniXYwo49VJAYOSinJOJBWH
3n3oUuTQzahzvnQ+YCKgGOElcj311QpQDJjrM6/1tmqWaAdZ3AkX4po6xPohcVR3i9PvEYcP88kE
PbMZzao7tJk+g6r/KTZRDIXsd3H06vZAnh7Q+Qzq5zmBysJjpc8iC7nw7E1fOCaCZjOPjkU6yIU1
IfjyMKXju6ODlc80u90u0M8IUaYkUBaKVxCwPKkkjSJMcOEA4J0j5j8NmzZMeRa3qvF1nISBOmMQ
XYA/Encmb7dyi7B+l3u53/3agx1bv0NoESu5J1udJI4AH6zKWPVubeoVb3n71Z9T3HGX6RdyEDah
kyi8CTJdWFHYzadhqtEdA3o3DIpxBSU++x5STGwXk618gAY4Q++aCApugFziSbbqwfisVrHzKM+B
IehyUOE5DjGEKtuK0QH8M79sM7cskMJtzYtd+e4rs8WDAhvwi4tv2N5M3V9pY98ejvow9a+Gb0VX
ebhMJyfz4Znji41jAZOUHDtJw8N5yDhojY3a1fwXUHWBzVsTaMYhGMiyFEC4GIGJs/nYIhl6USdw
t9SwGYszBdhWGswUAQOLcbfmyVaCQ1vxeMHrLuUBHqfpKY9d620MteBKDq9bjW5nveGbZB+AufUb
WUxxD9sK2273EVPjh9bpnlIytHs9hTZE6h79nI9ln0fa0s4yvMSrfRjIiqKhIUyLxUYmtGcgCupz
OwPCywnL57lk1UkLNArbFVmUmzQb0H8bAjxiUtQ/nN5ajUg/fh7CONgJ0bb7UJ+SE+jMeD1hmb3z
FK3aSh5i6wntBnNsGaTyNThOyic/ZO4pR7Fp8fRoWBRyR6p3rkbYA12mkTOI67dfDm44H2fBYD/J
KYyn6C5YXEdbkTKJ19mgII6Ckd3yKjYiLDZ59SP+GGOVUoL2XZFBQg13lnu356HDK7q6llHSsX4H
tYcA5Zd48rWtXibOQXbT65UeFvYxzE1vLT8G2exVwqPgSd5zWyom8DMv5vmWPWixGA9qX45ndDkY
43L3Y5lV1JuGs4ZlZv6urTrb2YjEN0/Ajc/m2Jm3BgXI1Bys40Lvz/EfXcNcJ+0vBbf0cCIJb7nk
shLzZvus/pg9T+tAVDF/porx2QP+Xs5s/m4WU2ZtzSE0V5DjmrPcIDPQLnuyqLVOc57mzb2oQjs/
j+Xaw/7r0u4iPewvyrwvK+SeleYZvF4tHJcWBLiqVTS/CmRz0No0/7GL59Vr72Ww5MxmBEzTe8lZ
bsIwhh0hdwORpecEba+l5V7HQ5MEQeF9l1WW2iFaPS+AoaU9iGLwHjx8NR6QHx33BkwVvgs0E7cY
WUFKDP1ozzz3bMRle4Yq0Jx1RWmWvQ91skGdWy2v2GYu+VtImsHTaH/v9N54kAW5SeZIMsJTKM1F
4dNSpZodlnMqeqtjHbNWyF1A2SmiBPfDtFrl+8lclmRpVe96e2IO4Y5RuBeu9XlsYg/HtTS6ahm/
pVGaU7ORu53Ij6rZWkdZGrqamXGhdltyL8RcMGqaEl2cO9ewOrRQXXQQCGZtZjeEjYPl7U6iheTG
ZtpVVg7xXh7tJwz1cKxsfXPF0tB65NrqKS4dZ9tmWbaJcXrYNAEPsiFLkyOE/cB+n5KGRWfRZ8HN
moNeRAfyG4a97Z6lLgneuYiJa34D7KSoq6q11X0cOPjp/O4t+1RzH9UmdM7qHwtMbUsGDiFjN765
5kAG//eerONpuBmyiOzeXN/HiLJu9Db8aeAOdCDOj3qi4YzPSCw12wEVtaqqphcl9scXRwEuFrtj
CdyS4uTH1VFXkeCRRdsbxhcDLbycVNOTPEqb/WnKWsn3socHZfESlvoX2ZiNlXlB1fAQzWaNTt7+
2uh14pzudXbC/65KmKtAqYIwMFMHvNxTL8HgvQSxpexzZ6xOftSeFX1WXvWjk40H3U8tNH7Enadg
Uq84O7dKlGNnR/ljPPJ37KBu/uCTyp7q2ERrBGHsx0QoPeQsP9i7GEw4xfjWJd6pFgNWBWTeAIcm
w03rTIVptD6su5wgG/jvdOOghYTZ50q6jN03fYvmj9XrpMlmzq3m+cGhhncOqRMZlVIBjy2Jg2oW
oxZp8zrcMu3akvPRXv0gro9p3jZr6EVkFuyUWFLmfpKNKTLgr12/9AzmdngMDyNK2dgdeDsJYjXK
LrsFrFyHtsvfTKtIV7oQzU8zJvpqmYz1kMiZUmrdt6n0mHN4rfkS5tlX0/a6U5uhur7KiNXdFD8+
1qnjnERdqwBKSHIQ+USTfXThW0ZO9pRDQX0eFJfvOa/KjV7V/rPceFq0sxEXfJClSm2QjqpqdS2L
8qjGCi/oCZS3dD5HCjrqkDp2OK94EUuEfbJN3PDYa551MQ1PPOrzxq54m/v4CWzjaRSPssHruv6c
muZSkvW9WwyP3MID0z/jHGeErRoHA9lRKGhJzBtUXRF+mzdDMvmbwGTSKxvCJPAI1899eqNFxsOb
wiMowbeisOJ3vyGlWoKWePD6uDoI4KFHy3ZhzlWkfLsqAJ0ycvtzoFlGlos87a+Af+c49L126i3n
WHfeUWGgwExwdFZqeoEHemcP4OUCpeAZ74WHBtJOn7XTpyYOypeiAx47l+yu9l8Qfl/JtiyK1dfO
ucgm1QOjQPISKaLpk9zk8Ok9O10KU/IUJFW6IkKX77owMU5IsoBAKDqyp278iPtDc+J3QxCmnoS6
lrvpVJTHRhDfep5FQQZXE6iHZ0j3zfjLcXzRY6M9lDF2u7nw43EllPAk8ppNpgk0BqL0phhuAfAY
mf0tyOf6lCJCv/Ki8dnEQ2LnV1bz2HjRNWrL4hMe65CzTTdimu/mn4IRu6Goz8SuT3RaNS/aR2aU
bIO5c55mp6L3SD/qz0XJfAC4rDuDWMmEplXxoOSa8lBDFH1Qy0qZlQmyDdnXajvOxaWuINDhOT/c
4L0bhubVigmC4NYzrJxKIWFiQ5IjXeupBYEgR+/P7ZD0yMXZ6DbJ5ULrKO62nnUJJElQcgZR0USB
uDcVODK1BQdplh2QYgN3VQG5Z1nxBUpwD9+aHhEzxY1j4l/KyD/ajmM+24Cpn/XGPwZT2X9WnF45
BeAn1rKY2chF2lnr72WxwcCGqbEx3WSR0TU9uTlgfMyUGlCycDgDNfvbj5AqTF21voo4RUC5K43N
6AhwSuMeEUTnr0qvSP6PZfmG8aK96Txb3EqY20dWRv0OcNJTGofZdgnfIzzxKCYML2SCR4lQx/eY
GB5lKB+eK35uPX8q11NuIQkz8cnsY9hsWvgjdKx4Jd0pB8f21r4hQBd3UfwpSpKjdL90U3geKE41
B1lEVbKAAfMl03L/UGrg/hGWi65ex7OdDMBFhYXymuIPcXF7GENYLShf0jCKwXCM06OGuNBD6MPv
VXpUdU2BV0wYlDliqL3zXGXRqzGr6o5lZm9MgIqnyFfNW+5kPy1ufBaTG/fLJNklLnVEMv9pElqE
5ubvZsmcmJpGJcJTohjErPAhQGxvG3k9cO+ZfHBHx94b7nWyi2wYLPXXEVJAo+gLHewg2mwinxDm
7PzPrM3bk2q5PqgjJConMEgbdLqyk2zNQ3LJfWK/mJ4JL6HO32V17ereXgC02Mqiwtp7VeYiuPaj
594G7F1bi2k/f9KfFfeBD9ukPKO6jGhH1KgHGzm858jCNFO+QyEFMmVzcJXTEQINgzF8EL7inpoA
Az2/G5q3ortFaf9Qq5CLiiz8hEhX+BaDeyGtagSnkTnOY+wbUKvmHpH91Rmi4jtRD9QMSLMxrZ8I
KSRVvjWGMPriNAmhUd7i0AAByzUif2lFBM85glrtDEXBg5FAlOyCJuhBEcHe05QYuJrvIg2taQ/4
SdRHs0Y1GbDo9GSRgVkLIbTv+Keu3UiBpa6P37rGqN+61m4gEAnmLz2kgDJGOsocDf81w+Jy5c99
EUPPlA5zuKpqnvzRJ1ODk9SJ8NWcDGo+SS23xnaYJGgQWIYhT24uPNi12xHsBwwBldtgOdkJLDhU
KxQIRrt5vspRBiKQaMXPcgN7PtRw9pCFQCHD4Eb9TxvA49L+8RzFd5Z/KBHNgJ0wCLVLolUgxzPs
x0tkFWWy0I3zdFXUeCcjMK292e1t4Yva41++XB1YFpo1OImgAD3rkUQFKq26BUdAMlGUXImXYsZc
dNXyjor/RsDLXWShIFzvUodspuw8lyzEk3cxItgnnfUQ5AWbbHrmxY55cBW1+jSWabyuhCGeWxVT
ELxPhjN54egCWBRVTs81nyuv6P1d8j3F4eWWtYN/k3uu86VuA/v6obrlp1rlZdntEEnU1tNUh3vN
7cixxYmTvYLIcABvkmZ1BYyjMkRp3tLsV69NG6SplJ18YBoeckt1O5r48+XJgz4p303LL1eahlSZ
pyTFrYeyecOBReAs9DjWNkbIVaXhBs2LAZ5FjUOLUVTrbm72yGw8RmqpnXw7/ypLchOCQtnrWr0J
GyKx943TR8cYDNDxXiX3Rs/61Q2ryLHlMpSV4MdI6OactCZVS4Ps/atC74AHdT+X0v2EZDYLfWfi
1X60sv/hSssR8nJolJFw6bzP97PIO0C0wXKPbejiIN7pzKTm2yqiuMKuev5gST6ivoCxb7eJDHDA
98PlXmz7iCPePxv4IVyRM6znMUxyXHQD//XlaPMl6vlif3wkU/ZkvfG5D5iG650Dv1CefbSzX9/Z
/QpxnR61gERZo/s/MrWor6nuV39sZJ0/GNmu8loBLvmf1nvnzFSrK+sa/xJhCv3vc3woFjEQ36BA
BepDgzyvrGshoO4QgfvzWvHvq8p+gHe9C55waB0iPXQ/9H5zH65TauiROE0Yk/iKI2DYbFgJF8XK
H+xwKVsAYNctHMX1vU8lml+9ZZ3s/KFONnyo+69+y+Xup5aXK8ryz8t9OFdVlNyhPPf9Nj9c6sMh
pTd9cjTfOHdljU3t8EOkVvGam03xOpjJVy0VxTWog+LVVJB4UPww2MvGxAFR2fn1nOelL0zn+inC
21VptLBdN3b6FCesAWVjgQnXxu4HdzkU6SvvMOHBtJatfe4o2JUOR1mSlwc2d3KKyHlYDo9m0GqM
qKBsjFuE22PPIl81X1kpQu2GPf2jLMlb7VCDVu0yf5L9Cb6DABxaZ7mA02jRnqW2vpGtUTk0V2BI
X+ThcjOxUEiQWnheqjTSZ2Y6eCfZv+2QX8NLC7z0fPUSJMLFU/D0E3kXtWvy8pCtlu/P1pGxacM+
YrpK14yV57bpBkIlc3Esu/AMm6xfvkAtN+znIfrhu3Vz1GOzRU7Dyo921EygwMb2BTEzTG50ZfxZ
BpCKYf1+U7PSWZv2ED3EaB6cfIHwW5qo4hPot28VWM2f3pgeiXjUXwSM1I2bVPWMoGE51/GIjlJX
/1xgFm9F/fQTXZ1nM1DCzw1SsVutVAxQxbV91Sej26StHnyFFL6XXbXe/Iv5ivdq6tj3AvzPT+Xo
jw+KFausy4buuzGhATOf1SXlxPImdp5VwZwbOxbnQKod0VS78FbLPSL4MZOZ0nYWvBa6+9ibYXF0
eNOziskvEVqjWEgG3iEroW66oJzBevXjvoLVCtCIT5LZvOnaUVGJvrbeGy4r9Upkhvimpt1jZw3D
3ybyFiGCrQi+Jix24qn5Ww2iJ2GkzbcQUucqbEvrTXNa+GWOpT67CB9u+37ybnmNnATyKNrZs7Hb
0ogKH8IpqK9K6rW7wC2dxynCyjiOVOu1bYlugZ9Osfkcv2e+o/zwR3OfmBO5o3ytkrAn1mwh7aWq
9o+wb3708M2+mCHyH3FFFmgaUPIWnWU8olTS78oWMQMC5YjgBCdXZ0zyqz5KveUCWe9dTXwaiB7q
zaxojsCqk1ddw8neC9Gvk/rLEem6TURC8BSNcfZu9YdF1BmeOwyrQt9Y8F++IDjOD+YSpHO95I+L
9D2UzfL3RVrP/eMiwvTBKM2Hy4uEU+GdUBvL3pldyosg3uMuF5G34iZ4w8uLlFDE75+kmj/J/SLz
J2kLRGz1unCvSNAhpyb1qedPIi+Cb+L9ImL+JDrIiY3sFf6vn0Tei87jQF6EFZ57vX+SZL6IMn78
JPIiTjj9usj9k8jfBLz+o/weXEfEKwxHzGNpV/lDPm+yTiSQQMhPu9gkPahOjIZZhTrxEUDOZ090
rrmSHccYclZVGVvZ734CWbSSnTB7/SZ7FnBYwGEMwK1FN5wdeQ7ZrTX1vxIG4uGPfo1lkanpgn73
R8deBWIFZHHgocBdLWc0EdHZBfqAMcJcKTfyPnzW7ocyx4Jlrl/uuXSD8ayPBhiwf/Udclu/kZS+
V5tQsZaTZeR5db/rLrJx+SqGTPucl9qMJeM8974sETH+Qat2L29hufciJpCtxm60vXeUx+Fk5bDu
GLr1hwaVv/mhIKK6+tDQJ54Guc+7fajvkAq+ErNefq4/brS2WaZPZXuVdfe7jQzz0U467DzmD7B8
KK+1kHDuLQCnv78deR0ehcbKFkesKvRDhCz9dpqm+F24cFwcw9Uu2lycaQTx+2ha+sWKW8Rg5krI
6sl2sBwNDhfFaOyJMDTls1EQm1Cj9hnXjeQ967Ls4DaNWE7MSx2H2LKtrkGA6SRXlgfXCkZWIFnS
tTxocmxzUzDtW1pHwzmVrhq9qEZhP4JC+LzcQGHrsBxybzk15OoO8qylwBs36zdtjJb75Mj+XFkm
jozzDQXNHOngiXaUH8oc3T22Ne7LZCjRo9BzEFF8Go+I4h5GXLWTX0DqMuvzgfHdlCQaPvEYZy1C
N9813FPvVvjazEWdVPcm9UtcEOciokdbD6A5T1GvxhEeyyRZXyedtXO80dzJYuWDJBnion5QM6G/
dkVFQIg7bey4OvHMj/BH4GwKuFo0F1VYfXPRNfo18lAC+99IvyFRwmJ6rjf1DgCtE+X40POjDUP/
vYJh8WhHGMwHMGxlLy2tTAzXURuTvbyg7yHVi+4sW1O0mvW+Zvnst8ENPRbSt/LHHNC/4C+gLyfx
tQItmtx6rP0mRqPMPMmjp7TKj6JB3VcWPb/I1haJgIu8FJ8pQE7mcxJq9RVhGG25bdT6xdYtDHRQ
59tWO+05M4Phya/6CgPjCkzI/OHmYRqrxA7ld3AfprIVgpoZvbddbCzDVJ5JUy2A/nh4IObMl4qg
1023jD+GqexF+38P01jDfmwqjvJgs0GWTA5Teb0R/QjgtmWG4T03h8rESTBNXIapMoWfl5/x9zCV
V8phQK2aNGWYYrL+X8NUdiscj98mwst9+eAMUycznBeUgaLHjmEqLxnF5GisoKuWkXQfpkQ0lmG6
fLp5mLbzMJV3dB+msrXruq03VNprHExIa/wepiPSSEwtGaay22QTUpzmYdqa7jJM5a0ZXVOdVNFF
iFfO47KNrLWBvPdJtubIgHwYpvJscpjWlpPt5S39e5hCh1tGr+bZ5hHVsHYZSiDB+7Xxe5gmaUKO
xK/elMT8NUzlNUsbp6T7MB2qWTKJYYoZc4xqnXGSl7wPU3lDUUq2wMIc/SJb/zVMDb2GOTePS6PH
7bXX+3R56PX19My1hycrdpZhKnuFmaMfKhcsv7wfNER+PU1lcSeH6VCXqK22frhvyjx4Gf163JK4
xY8I2PWz3BTFPoHJsRQsgjO7yPeBh839ZYfIyFeDa9dPouyVZz/GJBSXKPxbfp9iMtFlwk8G+Q8O
Mr2o2Nfwb/7oUYsc0oLVPciDeNvwPBy9aS2L8iilT84NiMybrGIOJUACRbh0/74Kg5KwSqZdZf8h
6TLEOYHvyNtauuXWp9Qs7YssCegQx0npx5UsyqOSuvveR2Gw9MhA7Jx0FeLd/So425BDVfXsLA+Y
NNGeUUYK/ugi8B3lzzV1J3lYWcf5pZrE1/tliH4y8y5a4yhvTiHceh3U+PV+Gbe1FTKpTXCUlxGl
BWyqGZdPL7s5RlKvNbOqD7KI35d1qzzveL8KoE3k+sZeh/PLr+nqsHKRMtzJM8qqMTJAyZZh/Ovn
Lx310UrV9f0rc5J02qCJLHbygCKJ1afY/36/CFCtaMvDzl+GjI/V/HOLBO/8S8vT3MeUU1t7QRbj
4PT4C/fQQ5/lxjOTYFPFjb/LcBBe6sBLkPIONUDkdINFaZ7+D0eN+SxPV2sP8kRNhxvufx3VzNe6
X//3tf7/R41dAAIg/XiUMl9LnujDteSZbA19pv/jUZ1pEfCMvejQGqr9iNhUfSkj96L7UamwJISy
2EzZunRrfmVZmjcdbgErTGFwkpqLLZDsx9YRwdbUbHdzryO5VxyTFpCdPLvsN3lT8OA4WFj+Pp3c
Q677ymodVnZnceksGoq1Mkcfl9PNd1eXjbpj6IxrWSc3Biyxs2VHz6q8Y3mJXHnVfcN4kAXZawrV
YIWSkX281xF4H+CwAxho5juR/axaGQ5aWIiV7CfvOgICcSsAft8PlQdoAaBbxGSuy3fVD6lHogon
Unkm2dm2x2g3ifz/kfZdy47zPJBPxCrlcOucT5x4o5qoSOX89NsEzzE9nvlq/629UZEgCEI0bUsk
0M2kwyQzrcg6mHrz+WaK7V0K7JxHGk7668TgUTfHg7Qlbp6BMGvVBXgGUbLCqr2t3g2OnExq8CKT
n5GLspNq4qOR8s5d22XlndVtRK0+LVrAjOzUDPjYw1wj16wFvvz7rOS6wfZGM/9SIyeeFzxM/okk
dCH1pBhf6jYBB/R1XRg18sp7CwegSmYZoHDMBjzxKmeaLmxOnW+c9KqdV/3I2cpvou8Ia232U5KN
D3QxvX58wMn1YRoN7eiCsz5eZy6eIIOIX5TGpHUpsBMA49VzBCZqon/fFfMxz4MDqSEnHA3lNFT7
Nh6/341g9qzaMkQoLG5sCiMjeN0A5WlaS2rgZL5vh2yVMyyRG9PhjF/SOBmwJ0NDSUM5NqeYPui7
G82xGx4QPO0eyE3pcY+8MLyIlWfZOeZ29BAW6xtTIrn01KbhVhoW80KlJML59WxpH6RvJPOCgm0N
LQByH83YZPfZZtCceknzSTpSMQ+1FXd0bUUN0pdkFljvY8k3c+UMchTSblowwLh1ByrV6wdEpZi1
H/wkSkBeIaZfKvceCIHc7nQjS0zAvYBSU3Ufu6jEZjSICYRFqYpQdeeA3IO3KrV03NZ2ghtIGpeK
VqCB0wG0D/LDIUW6D8/UkrUxskyalbOIyEHEyse6Jj81pZ3hLXgxhl4tp5Ya6KPhYfrda+1awA3g
tjyeILnXfc1YyUBLjAuSi/18oeqpP7213Mn4nw2kh5Pj985Urwsn2jvITKC+/2lKWVZ6yvy9R0pH
9fuX6dnpf+is8Nf3XinT/2nqvosa6V9dlKwNDGD9l9nP/8Vp1e3O/H1nujvl9b9udsqx3vQ43f8v
ppSOMvUv83IWlM5dP22K+2VpzgPidrFy/qUn7yQs63KZjqa2DO0azxWzZh2oRJc8iG9lCcKO8K7e
hZm3Vu3/6kiywIJFKjHufvObBBxnZIFZVgjEj7/KQ4e0oTf7gBxDOXES7q3v3CCTf/cmMeIAz9gi
LrayXVqUtm7L0u5fY5AJutBE3Pp521uOVFSrGZBru1vrf3slbdzNq6rSrakRlQPqnofQc0zkBr9P
JungXQJCDwmB7Xz4e1Rl566fGplU1CiqB5XuupGM+v4PDpMyAKUAU2iB40Osq3+Zk7egLFPpRqha
1JhKRiXVcHdf/xpPuR8jQH8LnAEkIv6x5v+/BpcLxESuEcgz3HRTxNESFH0grgcNyxJZhBaiPzxv
D8hnbBIDlPKlxKnPIhWYAhm2bR1bS6WuYea21EVK11+6KeCUPaFrzxagR/7UrePOf2l6oEASrEEC
u6T7P/gg7OIJ+f/Nhzu75G/cgKlXr2ac5QpEdjEPdz7oTebvJ2ME1JfQ7YS/vYBhEPPwnz6U4t7+
1L2zS/P7P/rgOS3eKg2Akf3ffQA8s7/Xrv7SvV39vfPhX7rXeQBjg/axYojaAo4OQq6QR5Nh/6Dg
g488FG1e9kYK/GE+NI/UEjShefSt7kI1Ja9qC7nxUdoD2MipH6kBFAzpLvMjhCMLo6rHaFSbCfiY
ZyUvDQ/5yDECDeZ46AF47ffeZcKOh1KhUlTZKU5uy2irGuacWwdQWn/IrsNQoxE5n1s21wDgeXe/
GHm9xYlzALzbq0w43IL5nac9Ymqu8iE39FViziHII+A+NcQAJ0ceh7uqaIZoQGD44OXOMGzpEulV
vePskRv4Q3lJcr9InjoQTR/lXWqjO29AGNvKaVfKXYyHQmd8UBI/C5JVnbia9IZmGUjdJvbsPcCc
vd8MdYgQzrmoXBvAi9cGADwFu2Yw+UJ+uKRo19ERCSTlSeml0wjCv8bzpEvU8L42aFDqSGK1PpSb
tV7erA8lp/VRi/WhZIVYH00HkE0loxKyHv+5PurZbVfKVVojyMuQ3ZXcD0EsaRgDNtvoU6ri3jpE
Rv2BjCs9fTY/d5pXH5RcrQ+SqbV8XR9K9259UIMJeFBaH/LzJRmtjz4O3tYHyXovdveeY/1Q3pCc
l9mTriXVUS1lWiMAbAa4/PXDlGMhNUmsESUOwSC7KkI84ZMCNVzXCImUXK0RJfNSEOXQGrlTvq4T
JY9c822dyK/CDMy9x/H2exVatXkIQmATIPgPmKx0nUs3PgV2ayUrPUFcAXJ6toU3Qjb4zbihYoRJ
TFZxN/lLswzxHGimySmaRjNZUVGqJsCrAmNe/TAKk3IMWVTmaDQ7B4HECCA4IKJUzYJMkOLomvW4
kX1Me0DUXA9ADPJNKpH+jeUAqSDrygASMiCQcEv3jlOvPnCcw9RwpPio4W5Gomloiv6ltdu3eycX
bmbmZnS/MP1laroz8mBxm9JvumFxl6RIXsi7INsTQq53oC2VEyNvUinKyXUxJwHyPpDDdp2Dm1HJ
JAhfR2D1VUgwUUqyO40GzEB7PeQ64NLos7u/gc5J3INTivB18XlSn3o0g0MbJAD7KJAjVwXhJe70
YdXMcbiiKjUwbsYaElW9DoF05mOh1Ym2UM1BooWgMRjAmJwhHEO1korXtC6SfIxoI1ukMbvqzI0P
PsKFrN9Ym5lxquETmZ2jMNVkUaqk/qewwcs3tXIai3y885uU5YC9O3f7qbZv/ZYtV5+lD2oSdMyO
9PnGDhWV31S99VH4PQAihRoiP8/1tymEy+Y4artZzK90mfohfmq8meqbibu6fGNf+ihcRmyAdbyf
tgEoz4gm8aLNP1227Kpf3DhASm5Zmsrl+0mo4LdmlgBlEIvjxm8GqPZVPuRvS0TeKrmcYHWQZbrc
rJ1/uU3ezGKm/+m2jiRooPKBxYcm4caYw/A/e51palXjydK761S7mVhyvRKru4hBmuPFoOOsR/0R
Aa0PQdU0HxEgMSCRwsoAJWo3H0Haah6AvAIaJNGaR0Gx89rIBHYIqnGOXDevHgbkYKCaRjXQYFPs
rlE1w8nvsi2m7Cj72iGCduc8ulC1AtJH6ns5DlnFsOVvZufOK4jwslewWy6kVLjWm4V0LbH74dz3
biYbybWgd99ci8HCdeMaToqyTR+at64Bjv/WNQSMvbmG8xMAcwnX6Kb/ci3OXUDdCNdCgy36gtUf
kZa68ytgKhQZsx6BAGE9Ihg9QOZJ469sf7YeQUcPmQdIV+ZnAJ8UVdKLkL8MPi2pRRKyUYbNN3xS
zYFEpI7kwQHM0gVQ3sQAUhY44R6MkogeEhZJxoy6fYj5b2WMxB3gHoIySQHw9O6jmwJOIGg9H9iB
7z7ijKreIQYQ4ctXHw1Ezl1iywYe67vbVCry6iGcKiBcXh0q8khfhh2iZZRMS2sTOA3IFFZOavGg
nVv8qd55yV2BaeUhukMMRa5yBMQtueVFWyVzpzbZtoBVky5RA56m7ZMz8QPVfDZEDPfgbBJAP5xJ
RmMBbtFfADle36qJaP143HgdUnhJj9xsOmSUtjhpUSJZMnCAEEfdRXmOsD1kkTOn3KmbrpyOrRHD
HyIa+P3TanuNHxGG/KrmQfoFHsEZ+GkPVKMLUEtABs2cYEdekqyopm6ddkBgklXxORYGaw9p6nxV
Xck4UGvjuijkiiBJwR3szA+FvidV8ooWKW+mt0UqZddFqnU5AGd8S68evexmGVP/PxcoOVnWSKlj
Mxao8g94/eEeuUoA4BAfKF1cINM+eIC9VSIa2Z391wgEbkeSS9F1haoPS61QJWNmebNCb6YXaVtq
hcqpnD08tf25QoveM7bhFOO18vph0QpNp+lmIZNfZjkewnhAYMf1htQKlSOIBj5zsELHESDKryt5
KqqbFaq856Z9s0ql96nhLwoAwcpFT24NhTfgsQFHs2qCrqtUfljSQ6zQrKvfVqgUgfRqUWlxtVNz
AyjX2xVK7iC1mx+DuHtV80ByHUAAdyu0MZBjPgcVIEuvE0ErtDfstxVKDdcVquaGjL+vUDUNeQmY
WEQ063tSoIYiBhInzgYQayA+Gacf6kXmztXJ7fRFWujuV7CTeOtOz4o9jpO0jxr4CRDC531F0n60
LgdHsHcDjKwvvTPpO05fAH02sY4G6PFeuqr7RPLZqCaRpJic28SunxwDt0wNZmgANayfp0uVjUB7
SGdk87nc/TrqPohBAzt5DLB9c+EsTpaxcEkPpt9uG1pPva0h3ScHDBB18AsAnyMw8WUegDMbegwv
jEI/GqMTm7T8g+sDpTMBF86a5AHIqHjZCjDymu0ahBPJW0P652IqivhLU4JKwBRIo3zuta/RKw0T
j6ELmAAgIngG+E8LAEyRW8kM5Fiwx4mQqFqnmSJ9HgNohmYKqbvOazw4cqbA4geaXGSkHBEDdT9T
bRsBs1fM1GhpbzOFhI23mcL5lAXoJ3Ct0GeRls7bTNU4k7kADCRe0h1qlv67czXzZqZILmaqC632
xbTnt5kiVyuenBw3f5upxpoADS8+Cnew1jpj8SfgWL/NFN0yw4oawYd4M1Oz72tfgZEr1ohf5+6G
z12yM7tQ+4yohwX+BaaPeoPQQuT+d4/4e24frSa29mMa/hqAXwkoFFxI3g3zKQn16KTkLYprz0UI
EmlQQ87EIfsMdhqz0X2k9qC/nqPUll23JT26zIgBp2HUCNLw+zDMx6e6iBEQvwbSMqJxqV4K80US
IxdbNFNnU5gHu3i3JQvKfP9+F2pYhpx4ugvZn8yDhAjn28JR6n8zBKZDyZvM9hfgJQDewFX3Olk0
QgCQJvj0fgdyVC37hYcZsMyXPHyo0pFdWjDHHXG4AryoPEQQsJD5hssuk8WQ3uyVtw06d/ATCP6q
NanQhXp4vd3uEKQL/H3RN0gnZi5cUWytrcXBm0dyj+QGXqgXbGbj9mbMKPAzAKBgi4Y0yUEqRUXe
IJsBwFzklXCcSjRu2fBnT++jg9KnRjtNgXTlGdqKGlwAdu51U/+cO7n26HWAnhkNl+9cPDQjWSQP
4y0oB/NlJppJJwB84KXTcTKqeQhuD0G6SSW9D78lIH89kBbpA12oWc8j0ptsMpcCt+mYeOxSjHqP
nQ/RN6nSQ+Y4+kmOCGQ2PMq4WbB+q5vCP0ePgKf17gENx0NAOwwVorYhJskQTgJNtTK2AzCvggWy
kDCPfhIs5OhzkCUPyJlcSG3S4Zb9m7e9CQIV3AzZwtYloL6HNl4XbN+yIDylDSjcEf0LzndxIZmB
GEWgBIh6OU+IPy7K0BP80xroPN6VemQqD4Dixk+pMkQlnnzHKxI7TDoef1f/0pADWD5DuBFHhuLd
+MonOTzVZZ8c8fkBm9u90pGOKMdoQHyB3HXaO4A1oztgyNJduSNQywCsl7aLlq4NYLfAupODxKb2
U7a2p7w8GUghkBfzzyq1ksxvkVKGSB6gM1yVA2DF3/SlBjkK9dPdTeXE9vFtyAwxh4hWE8NLJR08
lIsM4Adr6SCNIxWoKKVJkOob/Nb8kp3+vhfyom1/tRx563/c5M2ITo68Yc/h6fpfTqu7VtOB6NB0
y5j35W/3lbrHgLjYCgQUD69YLDDqR2PK9+ByB76qENEl8BsgrJUmCKKvMgCYBA+FuZyRUYunMCGP
xVNjief0FCk0D7zPpgfDyEBOxvwTwkAnKYob3wCZ+AWkBuPDm5h9siPgvSGBQDun4G44U2mYMu3c
IcYS0V4p3gne5UoNmPnGcU7nZQSsHwAe/akSDBWIJcr2B8nJmpE205te0RQA6Ry98WZY0iHzAMby
8AoD9BHTa7bzFAYF+FGBRqjhC70rgYL3YhWGgwRLxA1Pbv5CoqASgeczR2CF0HDnuTp0wANeUFVe
Mu8JIKAjkBjRK42idGclDE6IDnSxmLUakZ39SLWCpTnYo8IArIHoUDAHyVDujcHANuZVPRnzxhMK
c1JbD9nkbmTvETGYvCkvCE3ul85oj9+BV7JwGgMA5TpYQTgzxxfDL+ptmmf6Pjfn+JF0I+xDIMsc
JJNuhhM3K/zWRqBLCMqV2WPLCDSQJQ73HLNaFvaIf+jWKsCcCM6HRRO14F6kOrOKHwizsg+h5VVn
N5+/u8NULB3f1L8brY0sqzH/BZbEeAH4ebARgsBhA/io/Jj5unk23RDcXGXWfka216VEwuyvKHBO
yOP2P2uGLV703VcwYo7LMBrGAxLoOF8kM0DzFmwMrmUTjC8IMM3Hw0AaUu+2/LeEDNKFOpIJF+Ca
q9zPEL8FuEx9mNovWu/hj2Hys0OWWOmzBfruhcFs7Xth8w94KPRf47CudnM34nC4K6uPwEC4mGPh
f7OTLlhmkT7tHNceP0xgiVkVXhHKKtA4AoSTu902N/j0YRBAz6NZBZtSVLnjOuvaQpo1tdb4k9sE
WsbWZMosGyQCpC+WLijngz45xGMDLuZucvFc3q6oNtdW/+zh2XDDm7nEckO1zzoL0SxAWLe1bjqk
JhiEZFFD/jXwyYSUlTjtkkWDpEFjTgdqUheS3TTLIrUj9o8bS49NBljPnZPvzumJW7ycEHXYWECS
S61T3Tr6fhjcYdc3APrnCXbPojQNPlSIpF+UKYt/xh6QKQowuiza2ti7fmV+04bQFvy4wUsWxtoa
R17DGTCn9h6MEc2O2cNPjTXOU59k6xgEsx9q3wXzCdhJl2VaV18KJN0AOLbwz00+t9jbjy8k17le
g/SJu1sjtqsvVqUhh2BOPgK5F88OWWgsLSH3Z24uvJnFlz7Kvac8WPO2nPtV0erNmYtLHiH6Ta/H
fZSFDd9SA3ZY2IKF2LKYu7o5S5lQBs0N3qB6owiQOmHiLQ7/+8aBJ6BVyIx+R4pSh4pAKpnEVn8H
QvuaH0kmh0GcOmgfu0LfkJA8kZ4FgDZA5KuO3Jjr2AwUiOcmxsYW6DQS2SXRDG0XBfyF+oa5cIx6
9KmJ4ogQtdlgJ+oq/VAjGUMGeGYn/NthMaSLiMMl8HKBPiPGlZ1lUTSXWpoDdVFDGoOoUkPshbvB
dust8N7j59mz22PQxN/wExg/00ULhxBxm860UjK7DMTkhBVgAtGLGkIcFyOcO3wkUarln8AV9gmP
6djjGBAlBHxy/YKtBf0CziXNWLRWEC/wxhbt/KjWL9RMJU3n/Ahkhn0w9bpx06/B/uqytHy+Vsqu
6EvdvOFg64D8VxISA50n2vRIXFmOTTNf4mXimNpxisC6RaWkrN5K/5KBOvocznOwvdNVVdC4zRVC
oGD0X6ayudUWBpC5VlLlOvggPKAhAeF9iLCLuG3GrAfwB12HEOxlWQqAMVkPvMIFOilOoZZW5deA
szahSwqGVUXA2fg0dmFxVpemrt6qjoa/WmYBJopaqYHXPY6yqG72s3a0mQ0AOCHz0wSYoG/tfozA
s9Z+63mrAIxP2UvZZHpTgj2NxhUdw6y7HZIUg7Dt8YMOKPcRx60Lpzbzn8wtl3lagIzIB4wuMBbj
bzzA17iuOH+ZqyLeGAC6OGV5Mx2wL65jPU39Y5SxcGWEmv2pHtjXuS3H39xYSTvGOLy6th18TjKu
LTkP2idtwH7F0GrVsQ8s7+j7ubbhg5sJXFzgo6Wa+8Uo8sdobNvL7LjZWotstq69qEfy4VTsATpd
74E+Up+rzoo2eCgon3XLmZbIjQ+RVcV+WuMw/cwNRE0TsamGgOBhqsyfqRv9LGo3/ax37Sgw0Zrn
SdjGj6K98fr81dZ0+zECGqTGykeqaF7oPIbJ8CPMsTVDIrpMLgeVql3MayVrxdZ52vgTsHDRixr8
gflnLRjXJLKSuEE2/g654uV5rvvoiFRsc+PYY/WixRMQ+lyguWvxz05w0AMq9ceM3/+PZQfIGtWn
D0pzU/t+9WJ2AKDTE+PPPqPoU4s+HDycZwvvNEcgkP+KPR0g3fsCcK2fOzaap0QzPQCKsfhzVNj5
2kKS7m6M0vizzedH19DdJ3AcJc/FXD1Qp8hkOmgkWLKmql52bDHWOYhVhEmc04ROqH9qxzg9l15g
LkhsNWa/Hp2R76TWXL74fHguwSbRW3hpPcU+stETB1E+nQ1kyA7Pw1neF8Nj7lrZzjfKky8yRcFg
xA6882TNFpmzJGea4Z0NPQTyvMgfJhldmhwks6b46xHJxkpulv5DFhcj4gDrMFyXIgN2Frmwsu5a
VbM0LDdYU5eAUoiLHpTLIf7+VsqONs3OKvWLcsXy0t504YBTUuEpXWjQ0Z2ivWc73+/kiQlKWDAi
7Uk+cRuOD2AdvrT4b03rKJRjl0269oZMO93dgWuz1woU9vs7OV6uexB+Of2WGhBPs9JbkRcgJoA1
ACfnydC/jZD2Ub3WusjFV07Mg5H01TaOkQkl60Vo40nFtz7K6gxY81PpI+GBUrfJyRrEalH2iNfG
ejvjV/UwiguV6AIECfPARVDsf8ruVKhKytRNVUl2Z/5fsjsVZd7t/V1RAeFS2VSeWb2vr0egIC2K
eTCQ3eEaYNB0AqRWaeGGZIDhR4PGgT09482BZLIBmSEP3QDKePQkLSo5k/nVDzxA4Ak5XfD0b68G
nUVrD6yhUobvULDvh+QXadDAVDKtDfBTkkeliYiGYjEkdbxXqjhsNdZ27/HVCNDHYOF2XnVsWqB5
Xwelkt+6SwSBtRflXzMA98HOEMlSuAB8G5DCnZbgAE0NPDWlnQ9rYzo6p3k29/0ctS0SCM194DrO
SY2fpU637IfM3EgLZMwXdPfSH7Nq2ktYesuCsRrnlvAsnLL6KLX5hO9T3FTGWt033SDdqvSBJgGT
ocakkpixyTIwdXTfUYM3F+DTg9CB7qQrtebQ6d5XOS4+HaC1jw+ykT4/re/0naxPiRsiwlAPltKY
xxLn2OIFXo1pAewOgGA9XgUjff7om2c7HeOjrOGhxD7GlW4f6xbJL9ikSffYTgY4p0Ab10JkrVl9
KiI1UZ1E1RFV1aqqNnKhDw3n3kIrup1Wg+LJLcC7G87FsYq94tiIi13UCUAERXFK7bhc8NZ/F5Cq
rFORLjp24jfG7H6mmkvd781JKRmlJt/RnAV4JNKdnSHUSdfMF9ct2asWfoutuvtoeXb01ITdmWlB
+xGhUOKMFQhu1Ogh+u1QAMxlSa2pizWWlw7g7EHsGtbeobYL/px6SfiAjbJNGvvZM4kGHxR/VmrU
SyXTjSBb8sZMdq3oRXqe5q5YYrcPpDZ6NQ6EovlVmhXWJsPA/7ph1qvYxgbDpzxw4/Uwht8zPD2c
S7sHyhJAceWFZFQFBMzSjSLtqER3al2lh0vQk9XruwaqkmFQOprbpna//aeRP8fCY1qD57w/3VHj
KGfv7PlWhXP1wL8fB5D9bDWEPFqVgsbEsOp26SBxcNsRr0zHgMZTdw7fUnPq+CmIELJsmxfiJ/7P
C5Bhwh02c5+VnNQMHDy2C4B/AIfLGd+6cQ/R3FWZMQC9wBQ1kApVNeqi7HgcsOF4n6rWkZbPO88c
woUVHrQyzH86IFMCaGSSAL4N5N4Fkhv2eBzNHwFDM4LsfDS/DTOecJmV/4qb5oeLQNEPftx5eM4C
QklQfvCRpHyuCy1eI3F5/FQE0UuaWMUvd572rR47X+ICqMqVySz86XrVYbA423iGYby4NW8WZLku
D204culNgmz5TToBiNeYguGpBbDspq1xEgG+ygy72LXugHgOnFrUTBcQ5gj0x6RbKxkSCYGx2AX9
ps00MC0A9oIvOR7PtgjPHJ9Ikc/tiGMiFuBBETJqiPE+jj3wHBEhmTg7GUP9BcyrPoBG4A1dUtfe
TzYfz9RBb9wGOV6Vtozs8PtkcevVyTrjuWzAeMQd85UumdMBdKJij1QLuVfgjbRhR6rifaRcgdzB
31IVQavF1jc9a6UJa2B6SXFWHM3SXIivOjK3teNsGguOfbOXEgmOD12Wfeq0NPxkFWl/sJJ6XrLa
ZB8bEzxoU4ccsQoIrAvfbRH9NWgVCB4EerM1Tw74CqMgAhHye10KSWnuXUcq6aLU5kW5MYf6kzRB
rWVssuhERSml7qEFTAhg2sKm5ju2+DvHSIASBTxuPTp46fsK5E/9UV2KsESuZYOQ9qu8HsC1qIPS
ejVdZXjj74567D6B+Ux/rO1EfxyxL7/ybSAT2khJ34BTvNmBidz61GP3hFde+M2JvHyNd8ccW1Kt
81rjL7r3WnBJuvj2IgO+PNmmFT/zzP9J8rTC/0rd8uHCWIAI7NjXFrJDirxeM3GDR+wF5GCYLwSd
PUbQAELIXAPv9kHS7Hy//Jjp7XDiGojS+orj4xrsH54beXxZRCxfYj+83gU2MwCaMkyPGqAIUmAk
YY1i83VtNUOy9nUb2k6tbUDTVD+Qsm8W+T6LRxAtk3aETUocSOrA3hK28IgwAxbKu1ANHH7mc+ZV
fBXHFgCfafT6U5dWA+hT0DblYwJCwilcMRortROApvHi/NYdeLiRCUAhOVYWpgIm1vSl315UWw9V
JqJlMTJdyjyv1jZeTNeyB1B3V1NVgtUDKYfrfMJmRY7NkjOVuODW09IR2HVNeLqTk0YPTO1lgVO/
t66iP+LzLwZym7Yuc5sDXQJ7QKIYFbuZgYGeigPg2WV7XrdvJWqgqgOkG23ZCZ2k6NCH1G+63xRl
09UcVc0e2M9N5TaLG0VZpPbZbp3p2OH1CnSHVbOikW+GR6ohTl+bD7GGQ8OSBbW+rYExvRqM2VvK
ehu6xhJbI+HabYLqUsVaddHrArgUvWBTa6K52kjNMW6BKmbozvatXvPnCsgye+rYe4C2WemGtwH6
WHNELm+FTE/NqhdWiz092qS4uSCha8Uq1i5JJjdA1M4KCUFNubD7PjiqbmVvNvvZiaxdZ1vNytIA
bjsA15rXWv57APC8AfSaH2aUAUKa2c1LC3wg7A3y4RgYEV5s68RZB0A1f604cDoBPJ79ihChJnrz
lP1o46kB36f1KdI87+JFhXViuoe/hBy8LC7SfVZIjU4WUWWmu0kIZ8OYz0ML4HTRofLAqgkGJBDm
iSp1o1Jpjv4FVCWIbdaAdPzeRiYKB8esbg9q97sGhoNtPDTqv5QJwFhUCIMu200x/syAjPeb+/5L
HI44hK5BhZRVevsY1GW4q/QRIOJzAA7gCXDMteb0H7QKuLhDrXk//ejnrLXVera4tu177mxi5ueI
4Wjtcl1zUIK4SPlmtZf7+A/v8nXpYsPWyDnqppmbD10EpuXGKtcFYI5AxzB5a9mK47fk7IMdRlaR
1DCus87k0OHFwrAm/oMztumBVR3irpHMNejJL5bOP4qoDT+nwI5atmAleAICTrPR4sg49Z0ZH7AP
3e0a/PJdQB2ZrdusLV+TpEOicNHZX90gfpAm24+a72L3wIrrJ9b6xdcyQ9BbN9fOC7gbmnXU8epS
tuWv0MJ+Zgj8+3jcdrajrx0TnwOgeucJ/Ei+P66AUpeA12nEoZ4JKqxMXGQLBxtCbBnA6dM17czt
Qj9bgWMszTTVdiXvdxFoqz+6Opj2itC1N5XtuF9A31qbVf8NyOU1frfqCv+HuvtS8flDKeQJ4P2X
OQhvL3jUMy61ZSGoBg+L3/CX9KEBUPtLauPBBq9J9dqZh2o5Gdg6xrljfWCI58yAGHVzGf3RurCx
6BAwbxVbZGqDrMVqc+uCJ+ebHqSn+ro16MZsg39uAsfcFFzTnoGti9P6LmM/tNlaD5oZfClAOrjy
AmwdAparO2N7tVuNc8m+MtCB4xyf/UBYGv7JBmDKYGOtX+MHTKRDms12yJoJJJH1T7KIUIaTpdvW
p8yMLSy8pDiOCP19iAWGfFJ65Q/fXbVk0MJhHMC++0PHQLoxR2764pr5BBQ3Pq9iwBG8kCz3XrUJ
yMIkwe6HuR7DGQtd6Fs6/iSdfDkHcYovDbrEOg6vOkDwgRgWVdcAlKbbGIiDgwb1wUFMAW6GPtyS
LGG69VCEOAK62mBuMC9N1wXOurDh10VzscG+qjR4HAo2iZwBCxR2Mz+Mz2Ni4cAN+tSpNfCr4iX4
mYytNjxynYVHwBLHBd6//qzjByc8juJCJWougDmO5zwhrHSLO0vVRJZyUFlvex/bNtd+eYLf0RS/
18xI9IVTpvMusgUpYh/ih5/qhtd0b/UWPCqgcnPQrvTBlwF4IHFRMqpSAyjy3uzQWwldlG05FvXL
kBkNIlAEs6Z9twOkfABccNc5sQHRZkYTBh8D/IABhnnCnpao8iYzViNCV3ZU9WycHQZN1Z5NYB59
7OZkY9lxjVTJwnyJunitC7FR1eY56j2ceQobjVN7uxlh0CsaEOCu2brwh2BLNoAVBgKk1htOVJ01
f5+HbfEMAHAEsSfGgjp1Ta5drKL9bVbub7xju0enqMFa0A0/AR3UHduWjc+Z0RjgoRvP0+yWfDkD
2mOFvxFvbXoJ6uNor10dPB2kzAPsgOQxYuukNlDsGbDxG2tHlpmTxk+toD3JkGu2ZBaoSvugTlc6
2QKTyafEGIqTq5uffDYl+xR7ndi8RgLuFsv4d2m1SYDgYjDBpsC3X8fYsQwOOK3b4pzOPliFPuFo
PQFAIfYizxy/7kugdwxbLCnrFZE+zdJpActCVccevPUc92zdiHcPF1HQe3sqOuywQTnPtenMDfMr
1TqQ7YCQ1lh0QRkhLx+MPDWo0Z+osfJtDoadCYSnoifOs9JViIS0HVW1zvbx5JBEa6qyNNQOumPY
C6mcGvzB98YHN2PdqvVcazNiN/vZBYX1yk1BJxvHWvJMssGvX6fUKU4kwuts/IjIKOQdGn26jPo5
2et+BADBawdlJAWQYwpGm+5fBlSH/zTSmAHOwINhOBpaBDR7q+BPidkGx7Kbs6fGCbInxFLhjCae
cNx0ldUZABQLy6x2JKMLzlrmJXh97M3sVeBMBUYH8nCCtFuTGdJJEM6w8pKnkgfaA11Sni6Rsmqd
lWgawvGE5+EtkF51qUWNRc2rXa0j0uuuYY7MCD/+Q7lSDZ7oG+aeubDjotwq6wCUR4aTPX2Oxmq+
lPaXWgu6MyBu8dNaAAvuUgGkcxv4drmIw2a0t0GZgkEFZ1Cj8wyKBOdRi4HxBaJy/FgbHXYaa+xz
51nmPNNlQNaUw4Lgkee2/dyl/bwdi//D2Jc1R4oDW/8iIgCxvta+Ly673e0XYtzdI3bEJhC//jsk
HuPpO/fG96JAqZSgymUQmSfPidgSmuCYwYL6Zml+c6ZRG4xDh6xpIX87rk7zK01UIHTk1YFcdJWV
Z9OGaM3nGZwU+5DOyMwteVg6c26sdhcZMJ+7DI/RhZ74yC6W/SkXnn+pxw0eNenYLUz3lqR5evjD
bmlmuIbYFJQ/RzfyJZfewLsJa9rNvMY8tcn6N8cNwv3sT4N+BXAFFEyRtPz3NfjY4Jwt5EfdEgra
i3lN4WbpAq+J4W5eneYCAGluAi92Jud5RjDuWFsgZf79AamLaPCwSHkbgebtX98BCmluXi05YLg9
VBV5GS2KSEHh3usGA094wwX7peUZR+pTM3dpDthncJ8TUIw7c8fXD6aFO7Lb+QhKOsmiFIX9LbV7
tc8aDzRjYzdvoUTJUmT+XGnY31qjAB7KN9oDjdqpfE8V4JM0CKASRDjc5rmUefroWLEhJ527/hk8
eB8nSDrx9QRgnPg4ATnTCeq8aQ/KjJxv4wnsGiTRPrN/oRI4bBaG0ouTh7KNL40PFu1VJ8EI/sfA
H85zF4iS+mj0ePhgITInpazSlT5CA6cT0VAJgYYFxDOy9R8rg1OnBgbo82KcNu13Ue5/XFXAAZPy
kqdBWdE9qawA2nkG+AMh6X2nRuqdv6lzSy6p249+bVoV+yYuxEL343jyU/h6j1HT3milsGVqm+bI
lPIaURCVtofWR/qo4kghMMbbC9ldB+Hbfqx6hFMwxkvoiBrLKlEuE9ivf9hpts4LSDfpSNjTijRh
XhYljiFCH7o2nZ0GPMOFFHlrIQvkRGw3CC/Z9pHFXzVVHYWKjPfxXx0xclWCk8AYEDMu+ToKYvZX
3+3JQZRQHuV54pxKf1hYoR2szVA3X4whgAiW6UP7227YS5vYH13St0BCgYEKLwUsZ3Sm0SKGAlkP
4XkyYVeIcNU4nyb8f8yn5ebV/2vufCl/nJu6NVdL0CeX+0G18uC5qTzQUT92ZxsN1IJ9dSHbH36z
y38tZWrsFFgq2kNGI1ELbCP4uci2oRFV9oG5eXoSqAQv35OuSK9tDZmTGsiWZRwGJXURUK/vAAhX
dw+6g2SiXuhwCKtoeYHgiqdFeP8qi4sxNswB60jcKSQJWrNrVrobYVefPGIJyUF6ZpdAtx4t03uj
7QGZhiBx1zGyDKtpWxC5EFntEs3eT1sAs/uv+ZMvzyp3HVkdW0HTt9hko3p6ucnBthCM0nTUmLqX
H8KkWbO47xzEDzEAQZFhlDZMi4OZgi2VujTCXLzebj5HyOYwC95fJoJgTj8g2wlZzmRX4MN9M0Fr
eDCzJF/XqVRvvpkCAlr+p70a7WAd/9OfgcoS4mWhtxaWjgIHs6resP25G4PqkZevl7Ut4nDhWgIA
NKf8y3Ox1x9A0ffcVpGLuvm8RrKt8MHXLiywL4UeZCQY34adzW4ZYB2oI43NldYkyQrZRflk9BAu
wEuwsaNuzSvnzqwtixMg/KC0aG/7MpUgHkNAsWyVfNItQK9NRIDANwdbK7z2WkNqlaaTh/Rt6MIY
KCieVmGIlOayLSEghwmdE4tzyfQriN3fax2QGEtUEV6rM/kcRaiQ0TTc20Dn1j4jlymeEKxYAuEg
n7vSH0mlErx3ulq7EKnf/nKSt073sr89l72p2NS+RVlgo9CmzC6FqkNokEGsvgXo5A4wZgni/zD7
y4nCXWuhdCfwnWqjRXW/wl693KeDyV7NpLj5bqbfA5tlD1mE4OgT7HXQ8DSLU89dkheC9l8nibi8
OaU73AH5s5+qh+LKW9gQQ9up6Z8pab2FQCnEzsG/d7ikceq74z8WoB71fZ6Dl9j6TgN/2Aw/Trdm
nsi/aTSxsgI6y0WqWqCHuOp/8SSFWH0JfKz2QKbqZ6+M5IrgQHPWIKRq4dVFW5GNy2aruZV2pF4S
lMmVGgj+ibHMCD+f0TaPNgCAaAWENwzNXEAtcYCKaOef2iYJTrWjGXIBKkf/ZI9NBTzzWldAw5EP
mGSg8VOVGn5D2HZkENk5Fq2KdiAhwi8CJsAXjXJhuwrYsbFPR3Mz2zIQiHuDnZzDTkJcj9e3Ks+1
C+oM9OcmbOJl7WbeHoze+jMUmBEW02p/TaO55Tl7Z4CkFE2Flqh/QY3qjQbJhKRFaFXxsybHpf3u
mxuU4YWGHNOFioiTJ3tyN5NEbuIyQkBrvAxDU8PBM5DMolGOIuCryBH0HC+DPADDWYBcmT/qsG8v
moV3jgiVOZnS3F1tDeFT2mrhU4H/oURk0ZVMkDEyz2EPkKbd4xUiNwZ329seSiATkSdLltnQ9dJN
vkV6CONdnQCnix0xTYZkbnnjiD/RwpMp0Z298Fn5xRYC7bRm2Letp0X7bEgX4HwuILo+LmoVLwZg
+DdagA0qPPWKvVCvHC9baMpANFEPV9N8iyPWorthsfuYX7Gdkg3EwkZvTdpQqzO7LfXoyvCokTvm
Qt4FofQUfxuAQla1FsvNtAAv3Nd6iG2oz+ELgkaIOOMPfpKLKGy6m2Yl6hYMdn+TBd6Dhirytr4N
ee8FAtXBNrIdqFNEfVivf3Pyp7GE46snX08K+HZJvUbG6pnkzbPMkntddxEHDSR76QP50S1HwAF1
/QJYXhI/n7s0NwRqad9w9j/mFghJXFPcmNclWJbPfY/Y8oIOcwP/OMri9UZ1BYx2PmYcxway3si8
ArBnhapbBgKSnEunfGRmVz1N8n6B16ysBGpY1C3q1joXeXCnHkn8aar928qi4IiAiHwwYJZ2tBh5
pJkjH456ogXJvWDsY0EaS0p7/OOVxULZeNHw1XCt8bKHdxTpxQf8GV8Q/ezjteIa4s2Iqk8+5Jgh
Anm1ulCuOt+F8juqieJ1W43idJ7fbL8sBkTwDb86sJ7SYo5zb4WpX+ZVKtuvcJNot5ODG2j2ToDC
bDH1ozrDP3jUq+V0cQhiDlepHGMJbU9rPa9DR0HvgZAkrXSQEY0fhYyJ2eySNk5PdNVksg3movSr
NpeV61crqwgQfmkzefLGRngepCXGo/+yeUOz82XS7mdfYEK/zqL5ZOu4L7Z13P74X30zlHcuZaLF
Kw2vYufQM/A2F+vdNtQrNgBlxMxhEaqq2EJNBOUMo5MCPOschqM7OZWotNMM1RzJFk1TxuEIKAns
BrC4ypJgmvexoigA24n56qM7ek8XMB6pDAUhms+CzXQqOgst7iBDurVc5zf1vozSYS/qnQSi/0C9
+ZzkjHp8bMOhkr6kE00nJh+BF6vTyGc12b5cx/hBHSYG1KkYDTI441ciULiJWkAbmB9eJj8+1hk9
5xOCJPZUhCZUDj8/93zBwmPZmns19FlpqWnZ2tVL/H/t6NJdUb9zaZfbKo+7U4nkBAq+dFue2rGR
0WBt8Wt/Hsa/u1Yiz4Yf3ehD7uRDQ12MbHYDEvrNPJlG5y75kc3Bk21nS/c4zS/xYIPCOxKM4y2l
LLr+PB2NXVROIQUHddX1HwPTXcYdcGOchkdvut/Mk+keZP/bZR6dF/xyks9VaO6XkwSAM6+/GOd1
6hKqPjzC8B+nD1WEsClCSCtwbLfgr+ibQ1l7ZrqgQ2rS2kFKd2xm2xdHGqb+7NNFHEVnX5zmmfNq
qcfyFTe64cu5aInWjfdu4qmlyOoSOjqNd/S7RFXT4Ze+yDQU1U9jFlDNDNRwexoPEuYd6Ui5PdiF
v8yfhxiShCukGIvlNBwmtRau5nE9+wVghjrhhVmefOQdDPA9gkkZOj+LrrTR2lrbA14AvpTIbdxz
O0aTp3EIu01zyEajbJw9+9FcvwUuflprmvfvc9EUJykANDOsHBFnXjzpxqGTGl5Rxo6ZiOqQN02G
MPE41tXFU+i1cqUPbQ4xQyMHwBwDDhQ/yzyOz9RDzhu1hVa/J38yxWakbULZ+h8nGRcy9UotJPIB
CIRjDWoYX4f4Gqaz27FKDpVv4Zv5PDtP6mrlq75G2OufK6rq+FKWSTWdvW4K7VxrEOrpe54uNQDn
NkFXQOn0cwIE5OWYJBmmM9PnGH7iXYBPV2FoabC3gjG0OV4oTYQScb4qOes3AvFNKzfErQUL3qY3
AmhYZg6EcuIetUy56E51n4vXhDgKAvuhOXn5JMLwSOYI2skIkiB1wDxdvNIaYIHXNjRq/c81PCtv
8dPIs2/SXIiqKn96UWsveRQMF1D1+0eVD/l6MJrqR5q4G6NS7GdeqRZIU6d4Siod9MzY3m5VUQEc
3XRvXhdaP1nSPWVDX33T+lDfKFMG+xjMDHeVgh+KPFoNIEU78d6QEtJRktsHJ1Wm3Rki8LhBJvwQ
hH66yGtfIP5l2M9ZG2nLHpnkUczUeW7rSG1a6QNKXbTOM/YUwb5InBjhutG5cVEagvRi/wTF7QbR
x8g9KYFaN09Bp8LxtSsdGSjBWTFokK5ynXsZSB/EIUK26zS7QFbb2vPS+gts7QFqJMcF/MoosMv+
aVtK7VGaGDyy3HkxUjn85eUFsPmDiq4mr6JL24p6SQMdqPM7oF/Azn1FsmmskU1QeI4dsbcgY+xo
7EpHpS7kssiSZJPrmQmFpTC7GazzD7MLQ6n0RY4fkpaiaahjUDue4e73MU035cqoC2866Ty5Tq3f
kHJL95pn/l2kvXYM7QZiNK34EWgGh0asMO5e46+9sUcmsI3oXM+fqaNZ4hhWbXGjnuNDk0PnY+Ro
dGcNMt7YYZp7rRT8pQFR0tpovGirASPwEgK0vIVmOSiaxlGjLu09JNxQnDOO2p5wUWoegh1+HNVL
JAic3EDaHIMx86pnrd2AJSrqlnjZ37SaAXWg8aSgrXhDaYGHV1fMK3zbRZ0bJtJgn6EwLzT8/gmB
6PAUJqm8h0XJLpGnAZhit3dqynowzrIKgBSDKR69grw3Tk6RXPDu4YFFK+5MiFI6z+RB6wTcAazY
N9/Jn0xgQsJrpRenePX9Z6EWTB97FxiByUYDkYN3HxRBuAuaRra27uS2DEOxLCqGMxo6VEZR+YOM
iWLRBlWhuOUPHa4s8KONI638ywdQpduu27IEGLsVLsKqNnamTgYQA52ArhCb9HKVVZa2nj6SACJz
WWa1sZkutgG6KELmf2nyIjr2YNGfGpmD92RB/ab+OzUiDWwCgXKWZAILY7CJkNxemKPGsNRLiLZA
tf3ExjiqREX8oigDfeq2bvNPd4zBkjON/jFXH5f64kwh2f9z7uz8v84V41XNJ/py3s+LhNRCuZUp
4yvLjnvQxAKU1Ro+wnQ56G873Yfcko+n+sKwbXbmzcjQNHa9tohvXeBKaEZEqOeVfnQzkOUG4QQG
GvmrCgP7Qh0yR1nWb+IOSSGyzQOmqy5Zz9rjvESIdNSegfFyOsvsixJ+sYgLv9/Ni1SDxk/QHDmS
yQ7a2gNWMceOJsctZfbTu15ei34L4bD4VgQJPkPRsmZdpi6qvoCxmWx0FV6VbZDkSc7z9BqCwGCh
8IEeGBeYB7iRvHmOp+3nTx8UbnPIi/TbbCJ/xLe8RWmpcksDdCqfG/rZbeSKPOYJpoWX2LwNUZoz
nm/60kv1XfE8uMzT3cxvN42F4KemV8WyQan3GnLiuljp3AjahUwD5JQS00F+dLSKUmen6dAPAkhs
t0AL6SVsveu4Gx5Bf1jG/ZtV1DESwcGCBmlWPk6loz9sqCivNxxC1pNzywMG4CfWJOfpOqg/Xwx1
yVHqIS6T+g2q4tdZFWertEnth9dJY8Ur29l0Rm8/TCQPT3ksIIFoWw/y6DO+cTLuHR0h04szMF1f
VMpOL0q2x5C55aEKUwyMo8rgpo57T/ILIu4gDKAZY0Mu1LBCAFcaJMXGSGoDS42TybFRKliGQNCt
Zu9pwaEEDssFtHk50JxpJhAT6TZFbHdagybRVdBqNbS5UOzSPcg0rTheNR0Nidcfu1atZ/95euC3
AMuk4SVlHn/0mvwbWqPqqFgRPuyAmQcLb7QL6lIj4ZGZgzqGiEs+mBVI4FGBJ0UW07dWTiRRUFUw
hDVR04aqXdDmrEAigFum3qNiuqibaKXnnr5Ksx5psBb6t8zEux11vd5tLtTgp9Nccs3Z9kFaHGnQ
8NP2Qkc9cJmnHHEScp0WpoG6wfMbO/a/aDqNzutCsbtYV27QL23PM6HcGbGHKQW2SR1YB9MoFstA
c7INdng6cOY2b65h7QDN5LZQjxq75OiEoICzJQjXoqpypoFpig3pT7fT84PUNQRojCo1Ngli1Uvk
BtCH5GJ+8zp34yuAoiafUg/0ySc263KToX51idpBfkZeMjy7LeiOAWpPrHXiavqCjApAiG46JE8p
/PjkW294h3sD+NM8ln3VPNVgV7j0qHk0EIl6oqYVabHxwO2wmm3/1yQJ4pWbVrxSCiaoEfTgAt8s
G9MyiMHqJ0sqr1jRcC9Vse1N+TEMxL86xm24aDJPXiMt6652gyeaYfJkRzZqqnG0a9rvTW6aqItF
z2lwR6UJeD05Yq/bHmMjRTF/aB5cL0IgARlekADhaG7I5gN9vW6HFkoy/+FXjtNKJ320ujC381Q6
KiM80oPaEct5ACFLo56WImNuxcY+yZtNDHDYqfJze+f63YV6Xao5JzU21KUjslHXG8yfWRjm2//y
jf3CnWalIJ6w9GQR8F5AwQeZGzvM5TUB6zT1qDHrKgepBGCATWB0T2SrPe1RhNgbUC/wcRlayqYx
MskSOrp9BswATVJ+pgO9Hoeg/O4RwhYeL454kuIQFcCAorhsTzZqHGyHvGVTui5oIg3s8t3YPYqx
yXrHOYYZwo6irsJlmzYfNmnyGu/qnz7kSMMIsqtw5RvydwRy+A0NzGvNM2abXg5Yixxp2DX3IDt/
DcO6RTgI4ZSpGQMyX7olimI6PD6tMbbrjM08SLbqHw8anEzzanQED0s2/DDP/PNU/6xB9j9OVQNA
sMr7UJr2a2JV+9CxWlxTKA+ZHTjgbh77CR12duoubROsZ+FYSz4NfTmcJtBcmvWlmf2npaah2fpl
6pfTTmvHMRg6PR+vSWPBE7YXOkpDx0NqzFqsuqaoDlyMA9k4MB3ScKwleKVwor20UcJicG/x337T
skj36VvH7F9omfkkdDS5dE2fLozCQIaxDC64vew0BkE2H2JTFzJRY0Wcr0CPytezjY4MSKfsBW8e
qR1DxB1whl00ljVSM1c5MgTHlm0LmOtsm/0iMzqAOUa/CQkyns4YKjCVcPHqmuBeyRFh9AJb3B3p
XcnM61wdLA01D0aAbCW0sPC20WbhNYLAljl03p2asBfRgYUK+IdPmzkk2abrBCJWuefdoRPi3Zu4
qZdN3aot9iwqXkJZ/UXThHes8xTdvNx2VlVMvpXOfGDFUf9FrqwY6l0cQx8zFC22TWWaLz0fRHir
EhnlE2K28S7g7EE918ytU4hUZnYYqrxcctHrK0MDMnOB/1jrROPkmSWesykR1kVpQ8cvw7+bxtp4
IpXgWPbKbiuEyBdaLo2Na7y0zI4XeG2tT4MRQrgXYoqrotMDEDYVxnMjApDuWbiH8cQwns20Zsem
D8DIOY52Mk7uQzZscq3gz423AdcB5iTFymw1/04+ORClH+uPUwrZ5ivU+QKVTL7j+pUAc0+zEGUK
anqnWredB24N5KPlWSsi4xAGHUI2eCosID0BST/lIYWeoH5+EVDrmio6+WPDnaY5Fh2Un62hAddI
kv4edGy1qvSXVWjIO8eWd0fNZryTeQICx0zqN6jeQxJNMfnuQgOe5rSxjBaxNTjPhaHVG1uz+DHu
3PAiUcAFgHnMf6RGBiJ6rJ+m/a3RNe01cC1/FfMACLchNo92gyJ2MxP2C8Sb3k1nSH87nbZycuhu
WG0QIf5lyexaodR5F/Qh4JeNYT05Y5M31t+O2yKw1QGhivqh4TQI/4V61BjNyCHaKBS8jB4gUYvv
NRj5aTatE+L3sLY0BADJRm5uXGz6nnXXPK3eWSl+WP3g3lqoKmyaDO/cztitROFC2zFzDlodface
NW5mdTcLUP1PJzJnKXtESVkdv0yuvBZVFaGzmX2HWD8XsjsFQZotXV6CDmjcmfm5i0ou3wr/F2Op
umqDYhjs4UZ3OiJvGiBbYadYooRebudGj6KRwxEiktnzwMA66wEKvWa+nj0jxhef6lLECxolGxBv
4LVgD+o0Ka/wCyzrI3VtyLhs+saT03RV9+3BQKRWBC3bIu1YPWk9GkTAF20BnjEyVVnSAhGIZBPA
JNUT2QaBN+tMDt6GbIGVVE8RShKZ0SVX8nBqT4LZun+nHjXl+NTHkzCeJnHo3F7Mstw0gIl1QJi2
2ZmB6ORsgljs7IDQ/8DBXUamLy7ToRiaeBWkSlsa4xRASdK1KJW7bDKkULsS6UewY6h7ZMTDPWKQ
IIxVKTezze0qvnSiNgRAA35NYqm7zZJ8YXgOolmW2IeAKx7NCtXARW0jSaUiMGCODR0FuVVdYo4d
ezKAxwS/9Qbw/nEY32q4iD3b33Z1us4L5R7JOQrq+kJHFk8PDLCfA/V4YnUQZ2w0F6Wg2ZumaQCB
15qOYv/SXKQoh/5VIzDNtbGKBpy5qd/3D0tDRNkpwuoAUjnzErllsRJGor/2Hrs7QAluIP6AALam
296pbGL/VIwNHUU2+F4tA1m0yYeM1Ex9hRTEsYDO+p/zXH+Qi6qykYLjVyT3w0tiVL/LDEh+6vmj
iY4CUH5cHN5XqwIAyNU0mmuZviCfJjTzXWSn7z7Z8GfOwbIrfXWu+RrCo0BKpHHxhAxOsiqEW+4A
D09e0kbiLaRiAh+cxS9OXCB0EUJcl0b7tAv2zVDkSxoVTaJOgK2lC+omQyuvAMZdqdcHGnuKCuR4
TTNcQgup2yrIgR/0sUFhAjuUnZ9pSPng0IXueGREOt4aOuCrImwSeBRvVc3OHki7j3MjBv2j6ysQ
NSzmETqiYYl6t0Nrvs1jZC44/2fCn30dD+m1o/XDudAHcberd70xEL7OCnEvR0uESCMQu9lkIjsA
zgA+A98J9kRxJ1MeJLtMRuaZemRXOR5IoBc6kYlW1xv3KqrmBeH/bsu0NMPXE5jP2KyqY5DINFzq
bfFm9rF/IH+a6frybwUc4EE5HiaEAkRwus/0PXIk6CcNfrW1bPlG+ewN4VjEe1MJGjsNJM9GmLor
E6x8SOfU1sp0AGux9dJYgcq2elKJVIBq6f1TKyXi4ODFeeqFWQP2VwYoLgLpYFZF6QPIsGzl+G71
iDqUNNiqVA8flSyrTMjwycdrFcDb+Imhtu+7b7JyjPZVUEgJ/e9eujQz3n53+0g7lDbuKGSOQ+he
D4kvQDaopy9azjfg8/K+K8eqdqwTbE2LWSX/6bhsuHHNqu5NOLx+LApRtkwDcQN5RZa5431fPgsN
eaf5UsxelSvstOrPSwH3UvPdktXHpdDsvGGIWLooh124Kap3wNqA+LHosDloPDyASkDCXOjL1uKX
sEv3Z9KX0dJGufotBmnroWyDalMYDvuGktF72tTOzyrJ/9K6JHgu3QI5bekle5XH4ZMyUAVEHg6I
BWLgwd/ssvHBj8K7Ewcq66z3eor0ZMDfmfWLPDl2KMvQzcVSg6rcmECLHg5yK+sCZYDAaCJCQzZR
LJoej3WyzA401o+RHiRXOX41k0MTqq8rlCgqawK917J1An3hJVB31Yka5IPAeqCJNfWkl0q8QwhA
SDJHtXhrGA9pKGtDuTXNDUqEwG7nd/FexFH4HTebk9Hm6glVs90d0mRrUCBXd2YmiERZYJDMWhfc
i2bHHwjCh1e8bOzsxgYzfc5ya1m0kEIg56Fr1JW1f0UJSpVB2VgW4b0cG1fz+D3o9K3hWurs6sOH
CTDw37ohsgM5kF1neoaCCsSiyEbTPVPwNTWT37gaMinVttHFrwp/DciwBXdQxAZ3qwXS3vB6vkMO
PbjTgJDBJRYsOJEJaA2oqjiv8xw+pMhnGV1+NargynjELxy1oA+OG+g2HDKxst26fgQjCWl0piHs
D5uHD0I6BGOHEjhEuMcOwGt27NxpkKYgeoJQwtDrC9zGr+AJjbd+4Pd7POeju80ryAVUIGxU6Rso
MJr3TC+8JUOi6GIAkHccKl1f1yj2euU5P6NkSXs3/Bq0sIWxHosgTj60kk98SKKTjaX7DRmpj5JL
kJzGzV94QBRQhRp9qEkRbN1lFmKgSabzpamq7Cfi+atoiIYfbsahFl2b6RFJlQSacPBQ2RB/R/Fb
f636yn40NeAbmoX0k2UzGwWRAOMVA6JZXGjWw+Isu+FtY0uDNCHpR1YOhDyXnsrkwuZIcjVK/1FK
VMCx1Ov2LYrbvktjS+YwtRVK77DHtbvW+BE7eLWxSueB9CwHextKhgvJjR8OT0CQimLqSw19uad/
r9r6Q7dHOsYdVx0rbDagBfaWVYHC7mCwgqPjpcGRurMNeb8cxYwnsoTgrwQ/6Kfb1Ac7Lm4NQqgd
4mMbhJaCmzXid7EhNRaszcwDwXlzAarQHFneNY0WOqiEFIrsFjRaAZUESHKwJawvmT5XI8AvrQbl
YePQSFBVl1CcBNQFe1j8/PhFN53mFdUtThWxVxuYeiBgXDl1eYXfQNAjrF65kr3Ok/rS6s51Dbjw
OtDL16ZCmgzxSfshbaCMIj94L8YemVpb7IdQ6FfqlWHmrGb/AtjJo44tHZA4/aYabHYZKwkuPEbj
KpAMcXCSkZ0B2nShI2rMQTgIO2NWnAsUBnvKsJYeiCZ39iCKfQVZr1XcRuq7HBq1YIYdnFNsY18y
noHh2Fd4IIQfbkDpIE/bejJegnDe2Xr6N8eU6RHo6gS1UdVHg4Ly5EQ2UDj3+CI/h9PolSaQR+8a
yJJBT+CA9zOpp83UWB7w0iwPS9z8+g8beFUhsA40+J5sKjRLPLG/TOIAmgOwvhS8S07UtBrYD/hw
1L1YgSzeMtGCmRGXQ8P5p2OY78Bzh3C+cKulZYOKvQ104KkD1zNWQ4PcN5d6cgvAhHKjIzz7ZeLG
VyG1D0uuAmCfUIC8/MNV1XKr+YiXkp0msBJwumhIweo6LlvkcY/3oU5fap3rnYOq986AoK5Qow9k
+mjSBMCQCxoADoatBkvg76cVMFYFAuksvCJh75/B0YOfpDZ5kvu8InXbDreCGElZ4E//OdXsB7xO
ehQZ5MyBw7P8d2lJ88XVRyklo/hZ6p754v/TQ7U+8AkxKmXxu9Nq1XpLOlQ2SlQ3f1rT0Svx/SUo
nZ5CpAZOIXjTv4WGeBr0JLl5fd98cwJr2YJU4tHLIn7pvJeiZtClCuIKMG7cM+saxYoRA8OEZ6QQ
FDVSVA1mhovnLarLwWwokQbsO9cEf0q4GkM1t8mGDAfIFAMHaToE7fK1Bg6IYcAtnNYhx672olWR
yzFHE7xHALhsivHnQc1Avx86DOhHlALFNw35RfhTemA4I5PXt/6xdhD9Enyv2YDYU92KU9VykfOe
76lLA8wvwL39aeOR1wFQ2ljOW9O4bxCd1q5x+7cYGaDsWtT3fyxTKbUdSO0atn9TAfbkNFowg6qx
Yx0JYxAWL8DD1H93ZLpugf54AaI+OIcBaMbJjnC0v2I9pFdEyNT3XCbrOihiQHUgu5EMvL5Sw+0W
Eoij9NGnqRljB26EOOmnnUzVaPdh1yWqiX1kWgFNL/gKDA/msckH82hBH2LVDC5EIjRhHuuxgXxT
XG1i4cq15QDcEoSg2YwAyNuDPvSdelrKR9FY0PPwFldCNmSzqxu4OPRNELB66Y2zOo+3e0AUoLJX
Wc6y5X53jKNIfetChCj7qPwBQqNkFwR5DHF7XfyA5sytaVL/qeeyuuQ+6rzILhPfwRZ26I5dJqfp
ket6OzPQ0rXbDyC/qdzmR1a3OTDyqjqZpVed6IiayQW0SPi0ldhoEoXVlT/4OwG+FbDktCgmyX37
p5kViBaaww8oRuGfUlb5CVocyaXgSQj24rp5Z80TeepFlC07YJNuRgwNozoIs02d8fjV6QqA/7FW
bDY/gSdUqCfA2VRQ+btqPBsgYsgEj9tuHWfjLNF/OFCrWKuue06CfBdXcfTQjeSbwzk4zEsWPmQu
9D001NiCBskmtAy1+bU9eXR9/+FBg58e8xpxGRarVDqvplFpK4nwxw+jMn/pTmndtCypb30B4g6y
I9aNChpL9/a8S+Mf4pmsLLOGvSh7bZWkyZfJqQ7Z38Jp4nuR9XvIjji//3VQmKVLlsGv9VWW4Yvy
mZltLYaiMPoR0++UjpTtZ9s4whZiHqCfMs2YB1DB9EMA0Xy3wMXt2Dz47VjyR6dc8BWEeJWsqv9H
2Hktx61rafiJWMUcbjtHdStbumFJtjfBnOPTz0e0t+XjM1NzgyIWQKrVgQTW+oNvsrHtpsPQe2Kb
qewTszK1F4I73nebk4qh938aRfNm2LnyAkrK55vBSc580jSf5Ouj8TD5jb0I1bz6/t9/yZ3/kjzJ
SDx36yJCgnNYYDkgpYLy6LKZO8qjQGvhM331ZbDRBm9jdMXTX/G/zpVdpS3Ko+hobpf66hcsldmg
UrJ3y8K8s+cmcXyWIkWyVcBxHP+Kk1eg5FpR1JXTvk5o3CRGLDDLF7k+aCvfM1lSzNuqRlgOAkJy
JyW3T05kaCtMd3+Nx56S7gMMsgY0jFf49jobCVuYrKg4JSAZJK5Bhnol2NWhimLsjHz4a/44QQSL
DH1cBwm3M9uqH5Bsah5s4I5rIfxsLWOySf3xPheFd5K9KRb5eT5JzpchPtU70/au7JV3/gjqS/Ix
C3qGaoXr2/qvtSqbHaRRF6+FirsJqaF0l6jkD5VsNK4koIxrmaL/jbsh+PqvmJuJbTIb6cmYbETE
U7Qxhn2YGuS+ZWy+XN53vy4X13W1TFVIILJUrbg4Bd0IhxQtvGNknmWcpxfVbKR/ftEWp7Z8mJRS
XXsKeLuuzKpLUozNGj4QGTEK9yvYHc1zaSDApdex82202GToOqYMYxfftaoY/nHIVeelqUPqVnYl
wFux0KNxO2qJ9u478Nh4wH66Nr55UPveEdXP18kY5kdoFnjLmLbBOi2wPm3PO6jca4Gp4gtW6o6y
A96oofFnfpcTks78bPQZvorx2C5qWmc/C0/jJRb5sAmEt/XAWp/TJBs21IWcSzha5VrrC/HgD00O
4wKdCMcqq2XXVM6L2pvjoiX1N6sTaLhTPA6ISd1TQVkCt6gekcWrHrU8aZZ9FXc7GZusojxlVfQp
e/Ik1qzvk5f3JxkaarTkQ8/bNlGY7QO1aVe+XZavqHBPK2RulJ3sjpXyWbljdSH1Ll6bn/BJy9eR
knPnFAOKRv3zH9CHdIZGyP4NKaEGwY6V7osMyUEZr3QbnIQ8jBThbrPOe5U9I05eiji75JmLFluS
KAeysT6an3S/Yl9dOSrnqc5wsNNUafZhjIaA6lT5HT+8dNngTbiWXSy28zsxivxOdo2xw//D1U8B
MFRnkSSquS782F7e+nz2Hhl7472JW/Le0+TNWtEebkWDOGcw6uSEr3ivNLNRcmEvxV4JEs1SFlnl
/GMMqnqUO680x8zcrJynBO3Gqz8iRzFvyDrqfTtFNMXaLz3j1ZzBzaHl/XGSnuncuYMuPGqeQ/ao
GN/9IRkRE/L6fe7n5st/xktL7fduGVlf8RZnuLUn78tU9wKoVNRXDDMqDlRVHuQjRobkkVrXxaH3
p7/j6PujXOkMD42uFZRxEvfo6Eb8EEzGMZ4x3H6gpcfCgFwqu3gFhhtPWIBj7Tp/LRMLyZoiVU/V
jPAu+hRjHt9H7YhrUKa9XaMTWgoSVBRIkJrZq+U+yQ0gsh/TAUZsuJL7PtdxkmWXOaikUSidZyVQ
zhZNp73XU1U9FUH34Qst+Y4f9zetF9aTyiJn2+ZTspvgNlIgqj+aME7//wko2H8rRBrsoJJ6LEAV
EhiboAPwjNmH/5qWFKoyxfphht3VazT9FS3PbN169XhCtsZge8VUQ8v917Zv9maPwL+AfroK82o4
B3MzZOJX86tLWiJJ+npF/SAaFzIoZ8uJvcBmR15BSBa7HMlb80c5mBFc7yEItW1JEeZ+6vAaTNKR
NGBlp9aZJziKmMb0YQzUiFjTq6fBbNWTPAIcxt1WHvKdFofEZRk3T5Eh2fzVlefKuVADNnLG1+Wa
MNT+uHorhl3g298gtZfuEUBt+gHj8jI5mfWojUH5GHlLPKitRxnxhYG5G1K1e9lFagN4KHT2Zc0C
/RFnofIxCFeolnpoCbZ+s8cXrFp0RZffOVajHY0Jafi5J0O+Ev86QvZNQ1nKWJlIF12E3tfURpWN
OuJpJUOyAc2FiiHJcIRCwsYfl8YsEaIDPT92xntBmuwgO19hdR6TMdmwuF7ao9s/hBUa1CLI34cI
j4PJ17Wda3Xet9p6SJ0he4+FkW/j0C+3+dzFVNQvMRXMlWDaZbYabyY1yt6FSckCaNjSJ0u0dLx8
esjxhd9XYWwvZPfWWFCglARqqzVPSce0uQRBtJGDfjZTGP1KjaxlbNqfox4557J2cIlRhLHMJW1G
Bm+HTfvM+wqpYJ5Hdcg5yyNIDs55Nhq6nSYHzNYGum33+IVEvI/STauYbI6y7BA1KUae0DrAvc+h
+ehrWpvmaXM7TbSg5HNlaFZfE3s5LM27vs6Rw5TqEc0IzDcZR+6ER4hdfgOhN6wpfSSYVFGIWRRs
G5EBWdZK5l5uITZGs6KeiHC8LYqrQLIKpyUsn7y+MuFQheDdycjimYNIVIaq33x8iwSNdjellcXX
QouQzAgmp1zn0DiXslCt6v0InNTufgVvxW5Z9+50igaFgqv9V11bDshLyAF5iVvB29Zi8pdV/8o+
cFrZPolCJ8/b14g6jcyGBpqLmrXRDxvZreJmN5lkJjT4uKd8UPVbNjQxazIQTpVdVKXL7tMq+C7n
o3n067KhS9rQxPHUGpv+Bdb8YgTHcoLAVJ1YclSnDAHnxZxjg5T774AclY2MyXlfsVTx12PdQ5wf
1LtWd6entuOBJqgB7Bs2b0+DkcWoSZjaet7LPZFWTg+h3/gLOarGdXOZGvt8O3U+3zUf9EztHmVE
sE4bwr47D7bINqJV8NE1u+c5zXrfGnV19TvnR12bzjeHyukapfx2N83VqWay1mzRs2cNNMz5VsOa
41WkkQbIHPdgWvH0Tf2mBqN+74ZIampRfa/1vIf2WMV7pzRRK+hdqih/9+O6T3eQYGfnwvBTQ0q3
a8ruLarQUWpjL90DLeme1Mp6Eq0jPlUWjQu1VvOr0PT6ZKqUuhQk3j9H49eZSLGRBkDnqsqqU9x6
+W5w+19H3XxkKd031e9g/swi2Szt011gttekdhrKO4Rk89XNfg/IWMA1VinI+eXX5N61DUwCjRBH
3mayF0UK1JFaB+7aTj8+9UPsX2zhHSxjQl7NAmXuUZh9UGxjePIU6CCuWaSnsorHp1HTxxU092aL
ZjCC6loK92t+IBVxf5eC5Tjd3sxYGe46z+lP4OR5b+fREXbGmh1ss5CZYtT10Fggg50tkSHz1n+l
j0u3SZF+jJEFbS0HDUpchhGSPuo9eL7BGB+bPiwuiqvEi6rwhm+KX2trrDDznexOSs2/E02PyIO5
B5gl+6i3xRJZs/YzQaIaYWr/p+t7T47IrFfPUkF2ZlZ9p4sgOgRg+LeZS23QH7Cg92EMfQ4NuvBm
VT4O4AwWmq9TcEWQelfPGUpu//HKmbsyYSlHx6HTdxU10+evbmeK7h5XuGiRV+TlzPxBQrvzDLW+
so/jdYTrJ/fKX4MSGY5GHhxY04eDLguGc9NNe2OCfyeh4P/X2V+XlmfLubdYtY+KF8j24oc18lqo
PtdPdRG5mww7g4OwjOpiTLG1nBBZ/xgUH1njzr7NBZJfHCPeDxI84lFU/TYtWhDac68bUhWwLRQ8
X9O5MSjg09AcH1bx6DZLByRvT5YhplUmI8AJuI1RKOjJeqLWc5Yx2QzJvqpi7aQqvbHs/UZ8OjAV
RckH5TsJInAuq+osssTLSJUs01zxmYQe4hGRhQLupIzn/zwzshD+tBJLg/yYLFpI0t9SBAO2woNc
yE3Jej8Z+Mq8477nb1RMr/huCwpUbrGQ8VChig/aO9q7Weq9TGbMDzhZRSoucVqRN0+tsTQ8z0WL
O3af8nzaR9HUX4NycJ+0NE4XieKWJzlYehRB9Na1drKrkEnfVLrLB2xo2SMyfQs2C/5W5R9eNb0h
XiZ1tDckYw0oeHQRMrXWSTNh5jN366FyV0MjnO1tcusKaFP6vtXjZOUBFzqLGisxhL/VYUGOhL4D
1E7Uot+gJmp0zDaH0+w4yN3X+dDqY4MZzHvdJ8EmMTVstdlIPLlJ9JKZ4Dw97eybdnwXWP82HmaB
K6VA/UsOiASSUm5Qe6GedXYinIwA78P80rVsJbtygMczXl/zaKa26rLuku/AD42F0ejuvS1C774f
RmBEkBXXI1oH0XLqgQtFSeTvbn09qfDdUo2znK0hzH8toZ7LC8jGNeKTXyCSbkMd6b32YoOG9beI
0F1LS88PgCLcO6mZfDvSCozwptxBbYQB1PumfaV3144qfQkHKR6PwAGLX4dq29srR9XQr55HPN+I
lKU8vM1Xe9Ssws4ebAvUtZNtLNE7y2oCANThS/DkgpvadXaJH9iMaGs7pCITHTHyLnTA53QVL10v
L3Kw9PSfljWn1lxARYamRRfHsTrcf9AL3ZWwYCieEURNvDfZ6XbqidTfbSJewLGySvWGzW+LmkMR
xBfD6Lx1hC3YQtULk22B0yF9WmYPORnJUzk3WZVHmL3Oh+aoPhWeDoaDHXDUDPYlcb2CBAFOIrbu
m0cZk41LnvqYivCgF659yWAwp6H3rcRvG8RY+j30Z5MHXM+vfmqER9M3h3U+BO3b7xkVbouLbJ6h
UUw9cvVhrgn/MUNeQ6387IpRJ1pnaY4NtYP5VpCP72UojkXTps8A8IbDVzzSwj/icas5K8zWxvf/
JQ7j96TpVXiBHlMfE6vCiVPJ40fZTBBwjNjChWkOOezIIOfjtubAGns0M1uHUqEeFfsbtGb/n0Zx
r0FjKO86T8xFFjnqc9THAAtS37uOoTVuqnLEMLVgPz9EWYn+0iTOqZ+2Gx2PsmtszEV0TM+xSore
JsXsATmwBjRcvFPinOI62r1vat9Pu7zWpnWN8CdsSUpiEaRpKi40bpJPCI8L/Arp8dGYZ0SU1HGF
dJ2+ElNkLKHFG2APkd+eRq9fOEZXdot67O1T31A8B/rox/oUPXYutSJTVZE5i6O2XLGPyQ8a2rJn
2djctOp5GcAztLrvNQe43H+HIlXZygly6jSf7TIrzTog3PIkQ3Fv17mtKUJ++XVpRuvAqOKcx0Yu
jkBW/nHL0OBh7/vVVajEOtVjGIBvcLSiRt9a7A1CENQXBT/PjVYDyUV3L6P2OQcT4Q7bocP46o+g
Z+fjzvIV8WcwEYG2H+wRMnrM2ah5lhdvEvYB0aG728kyhqx4eKqdaRumXY5y7KQVF90S9bnuM1Qg
v2IJVXN32PwRUiM1PusDLgrNNo1AS8VzY5rBJ1mk8Ay8sXxya1tb2QiSUmv1V36k57j9VCEOwjXA
4Dq88ud/NQicwcYBxrWUA7/mxtXBMv34NIqwhBAVK0j0d88YoCCY29feYz831n3kO/ojkBDvsbYD
B0APRlNyKFXabJfUPo/jeWZMHejewTxVzpWhjhT+Amn75FRZMembDr/Mr4yBTCDEls2rClE6CKnD
bp2mPZV5MR46pX40bYWCoe3kHzDBDmGU3csEDgBlCv9wUh/jwlV2haXE27GJncfJ+pYNJkKxQ2Zu
+Gish3KsuweXClfRWA+y0U2/3iBPP5LGj1I0W/n2TRo/bjk/xMFsz3cbeePmKeoccNkt36+VPER5
sG+BFyNtYQEoXcpgCBzO3ugR5mqyT0aPlP0Iuc5MEG8s+/BopF2Qr2zbGTA8HH81pglOp2/c/W10
LKcRymIGJGuZ9S06GwhujC5OcfJI6Xv4W4BDKczPR/OoggwF4lNToz+jIq1fbSs+yV6QDPo17cQJ
o7ZoqabCWXuJzrrFaRBFzTRcGdOstWO2L0pRrmBKQWiY8RJfUImvLjysIl5RVt9V5lxkn+cplUv5
ytfi6SWDV31uU/gMMy2BSh7LDh5pAEJuK/SooHpEskvYuUM5tHmTcJeB/Z6HnO9F4l5M9E6XVmrW
ezmYuIG5KVJMnuSoVUYmOmBIs8nRqprKh2hUbigasDD+YQw9BJhYjFJ8ac2X1i3uagx4v9fpkC+M
oOofnFGtoRtjeCvCnwFebGD/obdwYyvKO2tueP52a34H1VLG+kYp7sy6LLSF1sCpwrEzXeWzQYUc
GashWcEOcddjWTU8g5XiScc6bDPlSnQiz4VzRDomm1D1tb3Q2p9ua6kXxD/vbx9XEWtfvWbuYQd2
r3c2H+V/9H6fl+Qq+68wCvayxjPpYbQ0h7TZya7WsUOLNZEu5E4Dv2mD7MqzRE3E3a1DrfLqu/it
BEZnrUEbT4tSoHJrZaz7FlqWBIjhzIcRuduN7U8Furcz97Fvg33SIftg91r/kuCzktqq9m5Tu1i3
/If7Lh6852QydvkczxohuHxaHZo4rJ4N/E69wMshZhfFGm9KblpGZKaLGtzbNh2LbtgWOdg6b8hy
tGXncTsMYAV06kjNR6+Pw9yYlI2PsmuC3FsNBvp1kEyeWZN1+H961T0SctV9rQcvkwbX3JyhCr9D
rR10R3bh+0kvNhmQrcOtqY1/j/4zpvPTRxpjZtjNA2nbKod4bm7dZDz3WU86RjE1BGnmzVdQ6x9W
CQdB9pJSSRHc5M4jN1g9tj9A0QEd5GL8qQ0+Fgpd8VlEOWI3lpLeJ60odmWaB/u4NJKr2jXaMoNM
/c72dDu4NubtugqgYPLCzxg9tINs0t9HVW25hyitfg3ILtoie4syDvp2Wn0qp+pXk/8+kjG1QpHd
5mZLahJfN7ASOqBIN5m4D8eUSpsi/1bhibGq06rYy66out1UjfYjpFTroqXTz0D/9IRyh0hE/aq4
ibGrkZFBC5wuDMZ4VZOV38tuEoqn1rW1qzFm2bMAzyvDIrDTc9bbfP36sQaz1qfb0WaHJUdRxgIw
A3S3zXe+a1sfikbJzylwOzUzNl7V5LcnBV3BoxOr6dbOLeUQyjesg2Aw3Ht9vigLAy+CVBhvLR4u
RTi+h3WAjMyfYTZo/xWeev6kP76LzvL/mE1YzoZp9edF/g1/zVY8BdMF14sfvKD8LAfDezCdzj4o
o0IxtnOnj2rEgMhV9LfW9gxo9lh5aKOavYSldpATVC0xl+xgs3Pk9MrFrQJtIQcGaoCl0u6MvK4O
o4chhzo3+JO1yUIGWb9VB3mUK42yE06wFNEAZzSp77RxDHYhhKpqcYuhXL0j1fBad8VwURrubMKd
xHtRldyf+zA9D/DnKUqbTzLeeZ62ArzfH+xhrF9QNlzLuDm49cZJjGSHz0mxGdW2GgOU24wnvzC/
I/nP+r8lHWiSBURTDOB5j/aPVWXFc+o22blLUn8h47XW+8s0dMUR84DyW+us5NkV38KDY1IvEezL
viFniRpc2IV3BYy/zdRO5kKEobtWbDPa6wpE8DYpVknsOm9jaMQTouJ2p4LuphIvG/tSUe59jOaA
WlL1tkAD8F2n6+Jkug80vPrI+/ZsxNmIgKfOKT6k1mOs+enW6gxr7yeFe6GkOy5N08w/k8hmAWCN
lyR3+jX0pGhKvwcVD+wExOa5spPqPDZhtmpGM3kTdrfsVL+GSSIgOwlgMjtsD9jDJQVVu99NGEwo
u3VFvHDrINjE9mhR/PfhNU0w1uRRNh8JB9iqPJKxBoj3yXQitO7AqqyGHrHNIc6y6zQ30Cutuxhe
oezZyZhd28hFoWfM9m6BcUWihtYGk7b6Hsfk+l7PMaf3G5xqoYhU97IJx05fynmyKycXXqkvp9oi
9SyrtEMaOXee6hQPxbSTd0l5b0QjNl4DqSDXBeF+Y2Ql+oWyDKYWSOm3G2RfTMR01fveNfx9panx
vh/VEhAY1i7yqJljU1eVRxMk+V6bj+S8WlW7HalqDCN6/QEE+jHRB+M1RhP3EEVZyNeJrunmEM5x
MNrLbhMbgGn16AHsITamE4D6IHn20tB6Gq3Weiq6dF/nwXCVIcunOhDrpn2Ug30G1EjrDGUrR3Ot
CQC7gzqikvpYu+4byNnqIBsFDapk8dX3S37EeRkT9ExueL7IhwWJDIyNwUruhWJu40FEzUMSCHVB
BsJaZvWMj5u/psMsoJEqKmoZorrKELSmbiX4wLcBhgePdt77R6rqr8J5zrxRzw5yQ9dUVbK3NBtK
y7yjc9yKQm+vFRs5OunjtQzST9+dYbuRlR3lAkZ2lXiGScxrFisEXiRHtSoznp25m86T5aicrEJ3
IOmU7tmppnfMsgB/sv9v3X3itOnnFJSsstq2wzc2+8eaquhFZP9IdHMwUFitUhVOmIQzt4DClbgd
trJrQNZYGK4uLgPgiJnN0Cwmy+7Pnd0OZ3mE3CWPWbeK17Ib2PFwNnl1iArAXw9jMng6Rg4KKrWP
iKImC7KT1Y/RsNfwJvL3tIv7lcg8HGhgF4iF7Q3jo2Uk46MIEPdV9DTdyW6kRCj8DkqIdQpT5Dxt
Ck9THDh3t7PKzF+XdoXnZ6MrbO6TbBP76V4nJ3VvO9ZAlsI5saVCJqqfxufQSe6NcZoucsxWipcu
Luw7ORb0ysegF+GdHNOTXqCSUZVnOTg5GGm0FYkLORrnGClo2L8c5WjZ2ebCmLzsKEcxNwnZAJTT
odDT8blpDVxT3WgGPfKKAGMj+ZpX1V6O8kuCSqSYWMPMo/jBV6vyqA6lunEsK76XTdLE3kqzSZ6p
+IHeYlOWlnBvNG8pp8gBC3TaVqiBt/iK5axo9/yoooVZU/hdkq0gv+8Ot6vc5imzAkxorz3XAdeT
TtZCaVDDGDe6KI0PsjQayHQEsIfEsB+zNHgtTBdcZo7Xr0i4yQRIE0KdSPFvLC3hL71It3G/re2p
/VADvT8U3WtRdG+GfnSzrnjDefGBxIr6wMYGUkZewdGc43pswoAfIUogOh6/JqABbceDGiSyaAvU
CBx0rkC7cB37NSbzu2mwF9kMVWu/hjYeS5nfQKTENurFzK8ybJPiwyqQfbbstoZNZpji+cavE1wL
fzcOxe5bt+lxZTW72Fp9xf6al5qAgZU8w62Ii+QjViX1CHM48oDpZZhIkV5WzbspZ1eZJe24Qmwj
OxuDnp0zt3Si7UvpmukZUkfAxrxs4YrPoIbA4r53VwteYQWo+jZVnmWotbXGA0hfKPV8ZUvxjjoc
jr1nZEq/MOfpuP1upsxB8CVSh9tz3VYTBsMG14YGJFWQ4nMyP+BjPv4tTKMGzVVWC7U2PgHAcu47
J0mubLX/kasCQ4u7dde0+m1NITRtFWvcjshqueStIILJs021sZZliapgNcTu6xiccRsMXmp7XGmA
s7ZWXLs7w9baB8NAuQ/faOu7UgE/8wHp5g6JS1TWvaNRq8NdnoPNBUccffdT8hS++V0ZnWbZFU13
GVInOmJ+DAfE9cJvPvnG24ya3Cwz+seBVMJOZR2xm9RkeHRrEfP14SKAjY+Q5wWlScdcywv5wuwu
LKwx4JUzQAqKKvyuWqmzHEalv/Ndbu9umpFXdfryTY3FVs502gJXp6BsHxrhujvBs3Sri0h7Ahj9
Kf85gzUApWXnpQF9thEzT05vve5K2hCJuPnfL1lNBpFufkD2w7MDBsC5qXNEf4Awr4r+qffrdpX0
CDCUrdK/zjrbbNf6t6FP0h380njjpU7/5sbpObKhB2FHX5wdHfKajOP1Bo0tM4kVmfmIzCPTUCJq
0MbmR8uPuR6C/r1QKZEi+fvSAUvZ++Az100+du+tSKjF9v5z33kJVTrQyzIO6/pgUXJ+LhESJO+O
qbeMl0VyVk1r3OZZQb68nJVDb2KgQvkZ+Lq5/TM24x/yiB1N2ip8lWax0anAfr2p1WnTtlEEnygV
p3ReSGAQt2RjVj/n2PBe2jL6biWK8WpXubJVAMSsnbk7mdGG5aAHiAVfgHuFTWIg0uhHoVbmwlT1
4b5DomHftEm9ndK8fSrs4B85Q4m9A9KUDctntV7rkAyOBUKkcK+ncKWjU/Dh4SwxGcUxMb3gLJt4
zMTt6CvWW7xOwIJ/TIt+n/C/TLO08v62/wwpce2cAJjCojAj+0zFDjvaokRsXaj1tKI+a5/ruSl6
/SloSnsn57XN2Ewrobb60vZzfuMh0H8yOeq5sJWVsNzsWMw9GfpqFKfErMr0blP/OAsLJewPodrv
AsN8/XsAlR71bLn+Nir4YiUlELXMTY9hOqVH2QXqaeNw97svj+ScWNWtXyPxPCxHbs1Um+y65jp6
u8BICQDR3PQeYiz/1Tc8S8CBShYlKkfoWUx7lfXj2nT0IFhCStU27JynJZRlRVl0YWLs1SJC1mQz
cis+p0X8NtkTj0ZFL86KTyPjX12A9+1GTRV2bvMUe8q8TRxZWGraGLtZAIOWWeinl6IuedQ7qoXQ
k9Wliz+CFvW/QyAiJEOm9PLVZA7gKVt7+IoU85VQIQXrkrkzYqCfNoMz2I9OzVtRj1n5kxJYT37j
p+bzvhqV1j4FmpXDjbP6I5CA4NznbrHOkMF96fP+w4tb/efohMtKrf3PIjED/NBM/z7mUbidgsDY
x2oWobku0tWEF9dbAcpZ/gHdmQB9qt6bHgZ4WZGJR/6lLPamqYY7RVWqe9MdIQdOMOpzNN2pToaX
RoPfnll+ge5KNCwoeg1XZ5bOl0eUnVINc0XFgee3AEuNyBg/2a2dTOxDo04YOzhwWP3NpyHihQg5
S9p1GA8TvKyqXLqJEt2hl4DwqaWj4qqJDO7WECZznTC+2vNR5jgHasDxSYZko82FDwEYefEVk0dT
Ob5axeDN6iVPuEsYmywzwHPPjeqyFnBiVqN9jyCYjAWA/fZZnYmFjAXQLa6QKeu7GD0Lz1Z06mfz
uaXLnTGL0zvZk3O1eQHVmhgGWHqVbFl4OoeATeISLM1smIe5dZ3OmkIguEFIzX2lsft9aM0lpQK0
dWO5QY2GHOnDcW7kESZ/wS42gRMEVtLf4VIEG1Bvz3GiLXMn+FFDFDxAMhYPonIFShsfmtCMq4wk
IktPLkIyAYvKja6Z3kbmpWXmWZL3BoyQNpY/xgsZG5Jwl6IQjkkZuWkKAfm4kQO30XmyxlIFptFM
/wv6xjmIZhCvPVq3qYW8asH2/jgYQlmq3JbfxpylNDoK5tVynPRCNhctHm69bwgQY6KCJOE56oLi
0fCrexlHwSFej0lhAs4JIenq2O3O86faaCC/8CSW1409fYmktX9CjXbY1Y0Hy4fF1JJ3AJbf3LVD
q0N9MkvHVWVlyHbMto54bCr7QOeizezrKJtgakiAJ56xM+cpDsoo97jy/TEj8/r7KDS+2/WxJv3z
Q7AwhnRb6A8FSkDbQSn9/eC4AepuIVV6sLZvZhcdnWrsfpJIulPbWv9mpMU/fhO+t8oQ33VDzf1C
QYxSK4T5ZERhtEig1v8M8MLtuFmyh9N4f6YQ5oCPh7bXZMkO+LtD+o1beDJl4Q8jQmUBryDXNHJW
o8HR0FPnR+gBhwHD/dLotr5mfcluNC/7M8LN+grLdfE2T4UHf0yVWevdtMUjCSRv6SfUxyyjFY/w
7fWLonabotTCbZv45l50RrrFdB5R/rg0v5lQsbDkFR+1Yqnr3LW0fYuF9XPEYqs3puCDG0qxIsNs
Hs2g0h7YrL/LuLBakubkYSjK6Wtd7ZVnU7EOyAHWH9FQKUslNKfTmFfhfVWp+YJSY/VholvEt8Cz
rw43zlPYdfxe5gHHcI6RbrkrzBRDZO7+e1VvlOI77IRx+zX418q+LZ10Z7TZy1ccYrPAcoyqwMDt
99RIHO+MyIWL2bDBOtZzp/3dyAlyqiNhwP9Os+GoUP3/PS8LWUUZdYput5E+RI3r33mYQIdNlD3I
EAkdDYnJlPqDazrxMoDxiMSiWu3kcApPdqv22JvEVfkTAG+8z2eDDGR68aAQ2I9gXIAiyxyTTWnN
bFANA8o51FRDDcqjBvtD5RsvjeBDR8lynSltudcD3oI4ATMxx8kxTVg2+OkxUPPusSnVZxlPBoyT
ijQrz0aduFejtjIkVfgeAHpXF7oZTRfF1rq7TkHRIyiy6rk3lX7ppn1MkVdn5e4PiKxm+btvInnk
e5iltbWWv3c7tG6j9xFG+q7xUZes56iH+N4IBx7xi7JEHc8e17eTNXXnm8H0jFqAcQjzTF3h3pwd
mqFslvw40yf3H/L8/qM8tms9XzjsRzEKi7InJY4BWSYNOdO5q/H/noRNyk52q0L3lzkIRjZWZnPs
o7AChhRP75GvX1USxI8kB9qj4rlU6Et9fB898yoCQ3k0PMpqVJUwx5k9O1ukri8tYmem5UVrtauH
Q2L3WM8Mqr0Y42zZVY3lOaBjY3vvK851yKL2c7LVHxoE7DfFGiGSRl3xWnI/WHpQe54M9HFWfjto
D6U1KauEe9tVKc1w8z+cnddy3Dq0pp+IVczhtnNWK1jBNyynzZwJpqefj2hvt49mz9TU3LCABYBt
yS0SWOsPVmKNl8iYKgjwunEySBbuWielDt2SfIK+A2j8zyVFj/g/u9bkv7VjHWzl3E/TpOHA5xhP
kHoxwG7cav705b4sGRoGEqdAKSQxkmhZddhq1KLSAbWau6ioSo5Xpklt3FP1i23h5aILtgVCUbRL
K+fNA7LbTfZHawl/J9fLQXkB7Tbs7Qpszzz1tmhebg4G5ZFR7cdN76vKI3anRbII3zkIivPkOu3t
IruQU3Y6GleHT/F7Vw+inaBO95aqCMA0LpzsAqeaPTzxegvuxH4CZKiBm0j0n72yLgyHAuWMfe89
N8AI18fXKGzsA3iB4MI+T13pvlu/c8zE6sxtfzlCHFSkmj6yKFxmA+Y8nz5jxAr6Pz6jC+zfn2GV
xt+f4bNhX9Vq1cjPMOJGyM9AH9P4aNQGHi7ArnNSoSU1E0QTzblUpeWexUwQBVIPs60L06XsKmXc
89VTIrL8tQIvw80d6DV5q3016+Zom4X5T+hi7FqkxncMsY1FhZnHM9ZT0SYxY3xt9ILTd2MqG98G
65mUQF9unANc5BZp1YtVJXQApTPEM4jqv7vNqIlVjXz0rpohnnJUdrtG/939tNbqO8jBevwtbzAp
MwxMd+MeoR6ktLLf/ZuLmuy7jVLt0vt4bXYvAOpXiR44x6Qw49vfd1roz12SiOc8qD7HYa21z0DF
rHU5eV+ArjhkH4W+hZFoPNo+6q4YjiCgM2EeUAz+rzGOnzmfp+9GmHarZBr0i4nnATLJbYATUUzp
ez2ix7HQsgqI1nzxgRhci7B6w/2lOZDCQm4XuzoTSe9kYZllss3LMFqZM4VNXlIHpoKYniYNZhub
LH3lmsOIuhwTNCQ+gAnYEEPgQS0Hwf/Y5ATOXmnx2rbVBoBy2pTo5fQtKvOOehWDcM5yrTvZ7dat
gD+GyHWgtwaMCn+tBuvjFPzEhMdGLlFGFAz+R1+OU7BWNrLiUeThdUhMZ2vmg76unVB5gpleIVAM
4sQwiq9Jwp9Q5/mLNEmKcOHNzi5R7fxgZxctTPQg38yKjDe8NOMx6GATaUEFgdN3jb1Vkm6Kvco/
WxM6P/V2mJCck8R8aTKJuAlg8D8xu9bqx84fC7RHeqRE5q6cDBCh2HVyHlZhS6vrm70V2RkAiDH7
YbB9CeJieDV74W8MNN/3rpoZT2PmfZ4xzQRHOcMzbP2pS7UzKZK1bUNKlboYDmL0y7wOx91dJgNz
3xIi4pMUxMDj2Nv1UwJWiNrNhlxLAUhaDZ+Bjfwqm0g/yp4YB/WgluBSpPCRjCWa9QsTUu02o5ln
lIOCWfO83A2QbbD8IEEGs5h2EaidRTErQd+pFIrV/R6QbAs5IBkYcoU3imhxj8mW92fFfw10m063
84uXpFh0O32jbtAJxGFppho5Q4bQ0xgBzZv3Kmg+Bu5Sb9DvLP1GQR7Kc9D4K+tmH2nKVcZEYijn
22zZbztn1yoZ9CJ5B623lY2r6tXegiDqKZWB6A0/uKU5zk4dUL9GuxokeDJYt1H5i3PmUUfo5PAn
kO4cdJVz9EThKfiHp/vtgedXPKx1/a1o7YKSo62SGYjGndZ31R5FxeliOqBDJ3tsX9WSYq0W9cMx
6OCfaHi1C/TDtS5YWWksFp5VGHsdlw8EnzLttVc7/lIh7mymadJe8wYNpQigzF6OanWL0EmtR2c5
GhSYLjbx+DjM2CGchkp93KFMyc6iKsWlnS+KpefHrFa2stfok7iovo8QOZSGTW6rjwC/sDyoXQ3t
+7kpL8Pw0CnUtcd591uHFIJvg7d5eQh4toAeNM6qXMtyaKJVoFfjir9F0OnIzyCh37ftly6udzaC
41/HsPdWSG1N5Lsd/UVYAQg94nDrqpWqeRPHKrN87r3+S5pl1ldfpUQPD0k/RYWB/JQy/JRxBTmw
JZk9UmWJol7jeli0+vQCzUW8ONAcnnXxkYSB1S7HquKhrVQX4dvtC6kVa6kXeb+TUyc31bZKbFcr
dmDpohjd4dwqAcprPLf3uKDGbxqwG2UGKkRJ/jlOyXv8CheOd5XxJIWkE78sjrJ179px9AZ59b1h
M0PS2tUf5cXvIad7qsVh7k8sTO2vvujTY1G++BnOKm3tjVtrTvo2Ublqu1S8puBFjk2dhSsMafqP
fEyqhc+2ZNVFZb+sZhWtImdPWNlGupHdMI/6q1dB15oHndHJn3VLg47nRPGuKZ1kizIrupaIqDyW
6nRIcao9y568VEX13AN0P0auClRwntW1yk8/0MEizT0ZN4O+4aAMnc4ayKAY2GpW3wf06TYuDzX0
qWdCgiuvOJyH58oVb2E1+GswJla9NudifDLgGTSU8V5VkGLbQOLOhkcD1m6xzOpmJE+Wu8ep1CO+
/F2WHXEXqIG8N+EZLHOBpALfhqwdbk3Zl5eg5wWJ+4+yucemWs+6FaQusP6hsW2co+0rYqW3Zo/e
paO9iTZZ9FbdfZSGVe+mSlfWsquP7OXtHrZMtw58N/owcPeoJr60nenwN2Vl8PfmuKoi2NuYvXZI
A795VxHmmMONzbFgBoOjnEI3qbVsUSPbcc5GP97JTPZIat6OHWhLVd/PWCjnEVEnnlmieHNSMzqi
td0sZTdCM34TBl68ld0AQZ1FnoTTSXaT0VhPvZ/vBwWlpTGMkW0eqnqhzxocUYckLwWh9NBCVvrw
t45eKO+x0VeHSARi5Q6KdTKhjG5xt7E3KmkPdgPA9adodC/FkP9uuf1B9ePsFpZjUYWNaD0b1zZq
8M0lEzC9zhW5tKtdZ6FEpAiw5viulpXycIsVdtUsnQEIaV0r/oO8jPOwLb6UvQFFYA7LiFBVa+tV
3og9VIyrXsyWZJGHyh5lfB+6e+3skRpne2C3VDlj/J9OxpBfLVRRHjOtTh5FF4yXBG8G2ZNxeZlO
UB+CR/SxmrXbYYOCa3F6dOJeK3BAC9PjX33ZlMEg8fmGx9azDGEmQKaC4lp6lKPAsLLK/1ECPD8H
2UQiXk+NYTX1erQqO4zhbn05pOrxT69uhgWEMYTBx4LHuep7C6srx5/itVN8+2ehd9aCfU/wxLag
2tkhONawsKyDnbac9WA39DPjoe9B2wozusqeU3XDMvFVcye7up0WOwpoDjQaFpCsqEkbcDqfEV2q
aoitgQbbe+bAL/C87DmvO1CVHMdJSaM1FKFbinAEgqyWnCawLCm18HnsXesBHSQQSbPWECgQ5CyR
Pd/KVfU4nD1MXJ7UGl3DwWWjmeO57ujPcIqNZxeK6zIsagj/czf0MKzwjNRcyC5wc+NZzSN2Cnb6
JFdpaf8jVsfxKiYveSaHaonSfYrhlTw7ZUTRsHXctez2ht89Isu30ButAbvtFCcKsvE+UTDYnhDV
eCTFBOiT/dB3BMTg0tjiV9q2/3hNPnxBqcdde5XtH0dUNE6ezaMqzBP11XPTDz21u19T560a3zS+
kV4TyyBfFzP3ia2Eek2QDF3IjEHkhxzpMgykYXOp17CECytTBumcHWk9Jb3cV9wH5AoNq0d4/iEH
Lyu2lCeUhZZDqymvVT9DPqgDLWQ3DcDtDJgJ8gqOgjeOdeBIY8XZylHEBLQF2KfxJEc1LQdAm/RP
TS0ZlYsMryxVE/bPuvXjhTW5zUvqUVR30wHysRc2QOwp8Hq5OX5rYHoqAUo1ltpZF93rdp6lqz+S
uvxldK76jv9FsmzsPn0pKMes3MZJrlbnuxsUoaZTEzbIB85MDGBs08nLG29DJiq5qjp7pVCvk5eI
SuZS3mq+ZzmY0w8tVHfOaGL5lVB9itgqYmWk1WR43WICN+6PUAJaCmYg9caTB9USotBXfe7ISyUH
/5oioy1mK62jjLu/5simvKFWYotYNQaJ9v4oCiveWPXQLoGdTw+dpo0PydxS4PaxxbOKtYzdB9II
HnDbVVSP5sn3ATsqn/D+7A+f4hEuPPwi4pPfmIfCRBw8rK32vX2zU197dzQ3OE7gE5e1X5NEjirg
BpNfo/ii+q8DTwI5zQiq6KDC6SETyqopjiwyXijC6yjzf6GaspLLq4Q8XEB2ft02hrpCJn1c51bh
4Mw72I8m9K5dkbrdLok5W2l6jtU4YNWfPNwSnkORzynEazz7MeR/7Taz0wLzcbTjPzP7sSUHPc8E
Mxou0gJqmtGjJCgv2p+W7IrBTI9Rn/0evcfKOOcBLPux0ZHqIo2CSbJ1BPeMVkHA0+8o+4WW/W6p
6hAtkZJoVvfYbYrrsEQ2VarwCw1Fx5WuhMpRmXUrq1nBsjU7pyaJ829fyRdxYCHTN0fuYQRz2L0b
wOQpYjWr2ELaxEPn7L2m6BOqSGpixZ5djbT5JsOOWTSUvooMn/kuYi8454V47UFsASWBtA6MdFYb
VlgdQVsOiDfW8XtWmerSH+lhrrjl0Yl4q4fEgyqeksZXMbxMu20XxObyNlYJ690OlQSPE0YNzxQn
uOugYPopWyIA7d1uxC8uwitFDIcKpetAOB98r82toaXhVu5p/0c4UZsQW4Y4/pLbIgoRjU/s6ODD
DJso2XEkszlsHnklo375JwbaTznLUaP0v5iOYe1kT8Y1eSxDHz1EfzUeljLoJVq86jGYRACrKs7l
4JC707pDw6bt7Ccx5C85IPuyNU28+jmqFJsqLkgYyWBA7nLlJiH8ho1bxuaqwtL7aMwvcDe3TG8n
+/JSzCOypaYNCitKihbK2NechsvM9naF8VXXVHHw2RkevRhAvDNfZOtT7K9uEZg7xR62/zVNxrLJ
/zFo+FM7wkccHzgrCkBN94J4n36Ng3E7zD15AX6+0fM5IzyHYiCuyI5QqpVd1wWqhYi/twZx3b3Y
fvetLUJ1O3rtFXit8hgL3X/MJs/Yaib61LIrB3phkvyzjW7TWJV/mweqhX1Kiix7nkJcyZzHImq8
240GxdBP820RE+U+MEETmP+BvtBgtO76ovMWWu82T1VVtE+9Q3mXLSV87Cme0iUEk7qtn+SESUvT
JehWcVWCPqCo4U2vI0C1ZQ6A7lXGPrX6P6Of53HofTKScq9rIzYtsWbNHpI7SU5EnDuBnlclBzeI
7C/qYP0Vz5BJ4RimPbbe6Jydqfo2uW26kz1OW85Ztjjfo9eRdeUuj6Kvn+JyBqLX3TYJqRao4TRc
5IWi4niBOMtOgWSODLkqGsG3KbEOT6sFdHMbkZPva103yBZl4WLcJLzf95OjcOpnJ9nNp3AEEHir
au0/oQ173AJTedCoIb9hgHzKdVE8UXmNn7NU3WVB27+JpIqPSjKKpTHPgnDfrn0oeFs5mpUNiFct
cS/U0PxXSs/yXiFu0hcLdNKicvLhrcuUBsQNrh84y5yxbLUPSejjONLal06LnItsyUvZZtChRN7s
UDKgRkrhzr7ovopZmoWT7sQXD+nBeSFgP/uSG8YWpc3ZvYRQW/EWUTN2XaFpLkSSxF+LNER3IsWN
wIvM5Cmp2EEphdp/dwPlrbGG6qVCeGHnY1O86cZyetMabScn5CmbCTYo5UNPtvpkQg9fFSLtkYO+
JmOgnyA/RwtDRAlGiDWPirkVd+rvloz5wzSwZ+kx90aPLbfNlemM2vF+GWKUbUYB2rTugu0EEpQq
ZctxBlF5YLkIMshWOQXqycOhLS0052tZRAgZ4ABzsvNJfSrU+KuMF1PXLCtgbGedmuy1GgBUyoGc
Y+NCQafhQW/D5KGC6XcbyOYNZeMIHhR90p/HKDiz9772o5Y8SB6yvEQC0HJtkXKL/Sp54JEabdIs
nWXV7fTBVrEBTWqsQl2YAg/+fJEDyFEXWzNSRnbj/e+YaVl7NLycByQQSTkHmthBKY2+ABgwAJzD
BnIUESFo1lrbOFL7lRwVBholnkU1VXaB3Smn0a6BBcyTwwE1rxpxGzmYD/FW4LS4kNy+/A/BT3b1
qRhO9sz867uhPfr1urLYFJrVlG55HxTZFjhtc0aPUF21hjEuhYB8PeCV/uLU4iFTYTXavpueBCJ0
y8IKk6+VUwYLyuYRmeQACKLrwnbItPZLnSVrZDkSvDd0vdkIFxpEmbVIj8Clqy9DkBS7rG6jQ5Y6
ePDmUMZyJ1fO8lKF4++WKI3uGLbZ+h76NE1o9dug6+ruU1x2LdWIV6RG9ep7Ez61SZrdSIntgNCo
7KozZHz0eSWqmpOeJEZcjsquRJDfJ0u4+b2bd85y8rA/qkzPfWAfGC7Yf0QA2JFukzGqAh48lWLp
zKF73GrKapPGCObJgdJHe6mKvlXOyGFBi+vvoahX9uSEH+M0NpuojmBbpan+XFT5NzlB6EgAtVkV
P9W42hw0UBHrANnbrwXCffMdeg5WEKGn+tDBtMU+Jtpr4Dg2elbW35by2rYNFAc1iPfCM/wvHeQ4
cx6N6zJYjaM2nFTXSx8TvgELuSDCDeJGn8jNCNW42AseeqfXoaJMfRJdnTj51QRNe06g9n2hLmDA
dZ3iY5722ZdBLcxlZriwyubRREzBmo0eYM5gVjqyBmtAks8zB5D1lTjnsb0RaE4fbDlyG2/q5D3s
a9iQqkAPLxF7M/USfKK4dL52LnQ8tmQoGJDB74aIrMdQpi+Grnf71imTpRxFyl88pmG5kj3N6pOX
tkkRuXuTxJc7x4V/T4/HHgrMkTc1N/JLMLfkgNNYwI3HYdrcAIlkVZAX95aUbPsHzaq9h4wywUPc
+u7W4LG7ICnmPdSk7x3yTRTwpjGrtzIoZxdsLi4WhQQXex2O7Re+a+T37Lh5qOcWWId7OM8b2DnM
tOaZclzOlJf5Bn5Wn1P29OGcASMp2C6BGwTHJHaLNwxBTpOKO5XSUMKvFARQ5nDvuPZJzUoVxgTd
pGtzbAQo9yNry5Ma0aPhcVIUe8agWc+5zk9UK96j7KW5aaJMUSS3wWaaHaIRFEdVPWgfAyuDouwZ
1zhs8i049PTWrfTCBAs2pOdBq3dJOmKRm9hi3zWuB4d5XjBfDOYtSZJH20oKhKZieSPTVew10brx
0nhdzgmc1h3Gd9vIN62hWi9JLoqLW6TSHefrGACQ5jSNgnGuGl96ANl7uBb2UpsfAnVBHaozxO9R
I2jzfdG7x8CDYc0fN5RWezyTKSsfHXRHF5Jw14C4XJZ6Mv3nQDSvKP9jhVJo5iqLNB2AYl5i2m5a
ECZKNIIGXvEHxxryFQ7n4zte3uEydw3t5PNSey0R2ZfTtLioDrqr/z1NHUId/+3afrW5mxYIIHRq
ShpkfpqOOdshMIXRsg8SyoZz7D4gW6Zq+NsaBNSn+L07URXus1ko5s/yzKq8c9n0RvXdxepil3r5
9yAIUKPH9hpTH7gMCyVosBcqMfqmnIeDFao+J1BQe+rd2sMtplWJtS3igm/LpHVHVfObnQPbCPsW
1KzVRoeLgt+s7Ml4D5Rt28fg6GXsPmAH0H0MtoL3eAd6YoW+VLC+x2Il8M4BuesemoW3kAMt6pkL
MlPT9j7P8YbkMCDDef/XyMEUpDl4EwcRj4qNfOmgRDu5XbL8NG+C2F7WnXHBHyDdC0DdUytqKlk1
oLkEqYO1pzbx5Ras2ii+WFEzrGPXzpYu9HWNOpcZXUKyQXtP0Z5l768laY6OhYV57rxUrr/dSvaH
THloK33a3+6kFxhnjQ01dvIPX0orcQ+uNimLexc5GYUXYfBPaw6I1wTfMOAGgsMDWT2i2/FW+bnz
qKeK88iTWwXP5lS8WiZAdfNFONO4shKEoqyUTdMy1dg+BAFU+lt/iq29Gtuw7efZSl+N1158E1aO
KEVDdS/QS+vU9EpSkYybm5PLLivgP092HRQHq5XXTNYpzlT+pmPttRSxfZSjtynzYCoHZT/MDAdA
AIJwt8UyOOdsURuIPeskhuRttADZ329xu/W9b9l+vY+m5iA/WMad+VNka+zbeJeOCK2Hi67xnSXY
In3VRkLdCD/vnsMyKy9pa13CToBMqXLKI0Y5iSMOdR1OdsDFGrsul7Jro6T/TMJtYQD7f5ShNO71
VRAolwrV0EUA9v6EFFtwQhoqBD167/Plilcu54NVG5B1Cp2eao+cepsvx+99ubLQx7cSBiqUbm4p
Q7f7yv7tFrcAPJbqkCrIZWHiFIPitd5cvQxBT7rR0zRebqVevY7DteupwaaqJ3ZBQyMWKPeycUaa
cNGmCU+nP+q34yyGe1PJdUlR/BmkaFlcIHViKI7Oy7JVqvygpW5+6Mfp9+X/M+Y3oZ+wZ56aDcSZ
L73d9Cej1fuTDYZOg0Swl737RZsH713ZGqOQvXGJieZ9vRwIwmC4TZYDbdi8Jl1WccRWEygUKGqm
Q0JZHmMMpBW4GBhuHNpJ+96ZPiWXybKMU2GWJ7lATjNU+2DrlRh/6UI14Ebr7VEfkt+XrlZURDQ0
HChvTQDPoB41a9/EOBAt/s/T7/dAnq5Yk6EvDkWKRonWizdLa40jfKNkGUe+gI2qKGunaNEJnUcn
k7S6Aer0rCOpvKy9FK6zVg8HBwLSwZovstU6Y4qmmK1lGceLhOutrcv2LSLXqYk34CI+z7iNyeVy
6D5+u5uc6lT15fa2qeeHnpg+tF7Xn5vBNPbGUIebCEWkr3X8Y4rU8HuFKDYoodY6wp5Wrq3CN1Jw
5Pnu+f0H3FZtVdo+aFJhiLPmojvejU754eBqi64cOWLNnpovjdsDKSirD3IbAjs6gR7LPC3XxNFu
yuDFNYJ/6rwAVcW2us2vttOxwxGgatuwV15KMw0OeGOl0JfoppADZ6zYT9kbYz16dIS5zQ3HRxsD
FzGbs641RjvDSFX7QeNHONjjgKwgmzf9UCM+Yixl9NbM3HztoxdyDIemu2AZjceDNQwfFQWD5YTZ
KHDWwHnJKmWHkNL4gSAkhIms07dyGnv3WdvBecX85FvkOz9ifyJjm1K7bAbxNcopMy/inHxF2jtY
jPQjJJhxvsjg7TIvsa082Q26f5YhOUPO/WutvHU5DtmhVKhtQ6U8UEnOnwfbercUv/42ZiJYaoZt
XSIbl47BFi5WV2giylGgW29orTfPvVVYB6/wpiVOqNoDydTunKezhjY8wo9owpTaQX/v2PILe7PQ
Zp7DfWQN+4a300p2SSWjs6cW40MOROHJd8JnGcfDoN4gXgcOKImf0arGOsWjzAIMwjyC5vdWkaH5
3wrkyoJK++7rTrNqK5QAsbtLHoDZALCYByKv2QCA7d67FEuYOKHCHPFPWERsJIErRt+RM8OD1yy6
k9Y16VUYhr7Ie7JzlMm/d3gIfqR4t8xnbCPlP6sFUcmJUTylVhCua3LG7wofFRb2e0qq4aB7OjY/
OghhPeFhbUb6dMBoWr21Bsef059cOtnyO21vhl/lrL/Cn2bNXTklaVHAWMiJ9yXy7pORm4hjtfug
y+Nj3fkRmaA+Bq3zb1e2EFP2QRb6FUTgWDGbYkFJNqcWaj18mukLubBjpy5vZMRas5pEWsH04zsJ
rpg/2vnwoZmmi3Fkhk1on9ZLkUe/4kmwNZ0HcSOj9u7nvDxnBzA516iASc6DMtT/O9+0jN/zMYr9
4jVjQK4+NUJqNGGOdBcXBSTTVel/RGHuXxCJAUGopmg8j6MDW2HUs+stmAQ/5RSlm/AolFMQP2IK
fgIPKZgNKUtGXX1h8ao/OpgNI/7nZPZpEKq2ipDkWMqugPftbTrhPld+1Bz6+l2YQfPQZspwFaE6
XK3KTZb+AHjxHusLTBXElAECnqcESlX4C5Yq7EpShP4sCo+2u1A60oTb1oPE64PEvwkjkVaIN1NP
ismKR49qbqhxMplNh6DiZKDL5kvVuvkl7VF5E4GWrT8N3EdT2yZfM0/WXHWT115+krrunKjGvZb7
77J3F303jWTkL9O5xe+GOf8Rr4xpM0axd0hzoz+jLDKs/RrNPtlF7WBAtWXWLJfNkEri2p2HBT/z
SMkfsXM5877aakIFEa0xGW/3kCN14qP7hzLvwiyFv+A7Z73KllZW9q01/WndR++t//u81psmEpWy
Np2IiJOT3yCM9Yhnafxc9172ksFHAKg2oPXjlflLG7hIvkOiX8tRUy85DgbBr1KbkGIEwJbW9njI
x1io11xtqjN6WvW0xrAWHw81P7dtXII6rTTrGGcWX5Bx8v80cddKKc/IUXWOF56OEEtcPPvz1z6Y
/wCyaXoJvcQ4yF4KH/uaYQiws2PpDcmMXAlK1MvYTPYq58Ootx5uYNYW4BW5YuNBqnAMGqcVBTEK
EFclGOSh6O0NAk83eRyjJTkb69vatpQPBSAxxrNfLS2Ot9TT2esUOT5+JcSKsAAH6jkgM4vAttYj
fnevdobfwFyKL62SErFjHW+ZKuHGuxhf7w2/3RJJUj7WyN1wwxu93EiBqmYCbf1pFEp+uZGKVXIt
bEZMESYOO0UJvXnIq4r9ioUG0Djs0ts5foh1pP204qoMMXyzHk+ghcWrgYxjTTOsPJpz33Zg3gWo
kO7FoL5qPNtwJirFtmwRDqknU330KO1xumnjn7gdLlDJ07/Br05WhtUkF/RTcAxMI7xn7bF/jxpx
cBs/+gnQ+J9YRQUj88zXStfnR1XoX0Kn3ZQmBwfZSylx3uJji3eyCvJu/WnALvEJcIvo7T6XnUV+
9G8wdkVHMMaIwudmJNWDN0+31EYNHGg59oe002AjzBQoZKhx0UuN/20Uqel6j7JOsQLB+t40eXVt
+0F9iWp1FQrTeAs9tTsKVOnn94XxRuktW9eIte3kaOELdKFO7jAZr0hs9euy6Iyt6QTlWwsweZFU
OWYG/UQuywD0k0fxlyrAEkk4yjXMRflm2GF7qMgrL0GD2Gd4K3jgKkWzgvI1HHylDd/rCRIbG75y
MBTALkO7xtCo/Ijz5l3njPuYlsXwIIqwYDdEHKox6JEYkQTo7YgimeqmaFr1EkA8urXCORb7kXop
RlRRMAhUL/81T44GvTn99zxUdMG0kAbJpz4zFyOi6yuehj5WBBig1ooWPsjW4MblTsnQgP48oHnZ
pZvOMjw5HUqNYeG8drXT7+VyLSY39K/RBKY863pCPC/ieYbCNOIB/uyreFPF7tSiPbW+QIxktk6U
ZotD1Bz7WfizVXLv2rhIwbNBKD/q0Lvatmn84wlKsWGVQbJDE8j0au8lzSeB3FLYnoHdlIdJG/Bt
NWN3aanYDhcaQIkIf9e9oqTGw5iVytLWzO4jSHDenP2mRhT+gSWrXzWtmgBshdPVQz4gDvsY6XAT
Xe6wLuM1/Ht2FLJvtrkJxPinN2b9OessDwc0CCnoIgAERQHyCrms2FFhzvcxH0Viv4/4KdXsQxT5
Rapy5120MyH9vacYPhV18FOqv0Rj5m7NEEyItFIRfJeWTRInJzlaYrYJ86P/Utbm8DAv4u8mXYK9
tHdjaAxXjgACI3QVqcW5O2XReC3wGr9UnXELDXNIxrOOymMT4PMl51YqBkdegDHMfA93voecKwfZ
LNzuobt50KyNGtAL9IXfSxNA6w/j9CstArh2YRCylfWbSXCum41Hh4EqdTLiV1Ab6snyymY9DDmy
A52hHe8XMTvZGaClq9uI7MthLdx7Xhff5t7DVZ9hhZ6SCSvqInly8SqBHJTGG35XZNE8y3nDs9o5
aphUPmlROV2VNFnInlygCLPbp5PX3WINO5htGPbj0o8cOAm44ewsdzIWepojHNHkubj1AV+hADug
u4cfNEXakAOs17U/e/y2jKYovxvk8JcFNUZI5vMxQ5TFpnGt+NUM/NecVPZPH3NnqxbeG5nndo12
g7UMMG7aTB5wNTW1vY/Yqo2FP1T9Jc6C7jGLnO+g3rwP4P089gI9OXoKQpluyRY4bLwPOzHeIWdF
VJOQX5ZTe0TucZf6AP5h8S83bcRr5B1IRA2W9eIgK3cUcTp7OnCHKiixX9US7Wq4dfEQh/CE5IBu
jNXSmX1qfaBPz3piPKoNJV8n1wFQ8Ao7jJRGwZXTul/+H2JRUGDCakX54j45yscO7sUQ9/9e77fU
8AgoDPJA4O+i9VTq2krLkTScuqR70OZLY1jiwYwyD1ozaFJLiV1rIYMhu6WlUdbV5hbk8IAbT2Kd
OmMgIT716pnXaPJqWOXLGMTjA/LE8SsSm/sYhfFHde41U7Ks+NU9WwI5p6WM6dRvnpGSW8qYq1XV
LsfaB+YTFunzDR01Gh7Ai7/IGyro4wF9wNVGri6M0jn6CuZ5t+W+nh2qBsUVubQZfQ2vVqTVrSDb
DzNQq+g0g834GGYkDrDMWESp6R/QNOvqumm+eKrWrTXfTICMMiUZr5RfqqXmBMOqzt3+XBfwjW8t
2Z0vhoHlqZwCU/vvUXPuylheB7iiptghy7UWCIRtZzl4WQvcDRATKHbBpAaP8jKNFgCwqtLWpaf8
jjm6xUurGlUSPsTkgBalw7LqrP4CbfaHlU3BUVcS91GdL1GsLWrTDa9ObTlYbLsoEtjDTo7dZtWt
2I99JBb3ReXgWvhpN/+LsvPqrVvn0vAvEqBebnev7nYc3whpR5Xqosqvn0d0vuwzwQwwgwCESC5p
x9uWRK71FmOTQsJ9KC3wUyDhm/di9mBZo3ektZHxYGAKqYazwtB2gRGbWGSSz4UPre2iiVpfLOdz
Iv3+voJA9lJ4tr+m4Jgf1GRdaAgPWqy41SyFZ/2hzpHu77CkWvuu9aCZ/FAqNqk0DOmFGPYqFk1A
6zhZGgic5WOctDFWKLA0WB61LJutxDkbCPftZK59Uz3e1wDn/j5U/co1LZRpfWMdSnZht8YLYgN1
hz+DKNTADzdz2ArL2N/TajBwq2CRhtJ/n2hodX4qp+5f19aWEBW3jI/CkJdQ5OYd1Zb2irHaKrZd
404NfY4vk7zt5WbovWbz98Qyy5ezAlorrurUwJCcsIybtR7vPCSz1qp7m1BxppFdKIVSGlxib58K
whlsdEx+3DQAgFD2v29qs14oF+GqFmFFeg8CXrskz/VapCs1G/XQ7kThvOjO9I8RI7YzVSV1Q+hF
lAeSKbio/tC31WWCAP1nRA2rpkm+6EEZPk0IXbwg3j++WGjSUQek6JJZ0wvwuHntzLN/UJNULryd
nRQRuw5OKDSrO2vNjKrR0gWkUj0W07IloacayYLPb7CGSTLYOCJ/sGthrEen1D4qz9lZnTP8ijC3
KFAn+dIg5oTaQss+tYb4afRYuKDuW7/oAiGYSXpi7SJOt5+zGutct3LdyyTJ7EE4Zflk4ORSxZl3
URO3Bnvu73ndVHtBbS3YgQ6a9p3fflUREV7ke8wBf+qoyktkF5crfx6r+b6KL2k2Z8fb9bpFe119
EFL2JAtS7+qiNrbWPFaMehT3905pdp9NnYz5GsPmdvfXhOhcILbYJu670Weprk4ZzUqukKA39n9F
j16QLxSN5mCYrL2yuAWaHiPcx+u/+8nSmnrDn89UR22VfLGh/H2Of8balvng1/l8+uyqz+hqiRyB
355LdG43Ma9bqPD879Vk3Jf7yEPC/3ZxNT6EWKugjnj9a7zl3WCYDguLP/8ZFQ94CqxATR6Ft3su
73z9PLtucZ/kw+9mhpd/n2TRphIOpJVl3DNRUYhnr9qy7Ek2WmCXy9nei+570y7r/GY7Trb7ojeY
bmVDK9Zq1kxi94rt41c1icb0+NSIGl0uQhey7AsKvJtSUraPnZGe0H+UvlVd1dwQoN8WdejZWkVd
rTLkzCWal0nE1tXRzogXUsvtdUQn52nYqzHVqJAWgU5uFVAxVThH+Hh0Ha6JMUxm9J/U0K1B6I0f
c0BkWSN/1jVecZ/5SO15sXwWwpUwb8dulUemflJjgR9K3sltgPk4IXHcy+esmjY12J8HdUJW2aSd
cmoAanJoh20G7HNtd8L4mEyKPmP3LRwDB81DhLAds8UNxXHv4YX032IbFtjsm/rVRkHkHkAt1YXl
hCiff1GMrZ8MFG/Xvj49N7ziz43R9Wd15A7Z7yN7Obp1Ex0VaDHVezW+4Cp3nen8DGonBCFi1/Ge
reiLilcR6mqGm9rViqoAbTA29n5eGFUFWtjPAgrACiyG+xMoG57P0vlu4YyNXB4isEHQYvkLTIhC
ArGdmbUrlQ3JggyhETxDVSza/OipGtl4RDztd6y67p/Yv677V2xmXaiY3ImykZfZiH83Y1EE3apO
dPSY1FQzyPcyM9v9v8Zu4QmCwBcVNwKMPiadxa7vP9e6XdrUZLg3KtT1ZYbiXTahB2fCu0PSRkPz
qm2sKwLU8kskIakwnGFAiqpGBU5vUTicB3xrhm7o9zIwvS88JX9l4eI6ydv6FZmotYrSRp1bcdSr
NRLd3hdvooQJeoGVW1zjpBlr/NE1Rb3NCpTGsZorXpMRWWTTa7qtuXTnYW5ZT2Auo0LapKjWEkYU
u1voLedRHSJxtLMjKvhqLEoQvFm1oYZcY43+4T6R4XjXWQLhydZFfSJsovdxZ7lz9h6FyXSJbTiP
bSGy9waR5C3pQO+gZgOWwLi0Gk8CTYJHsdzNy0lmLzBoA7FkgsRamqaW9tGG+qeG0hCEVoEj+BVK
hb5t6jxipcBDC7bqwM0ezasYQR1qSTK+UxO+mk3niT/5fKvGuxnSjqa32h53X43kAxXDsDecndmV
IXiWZbDYAf60N5kIrbPdjfLexNIjmNFlgr4nufHmAACTfi5iskZqSEVZrtvfteazoebVUNd5Lve2
HjwEubtyQoBLhp4EzxFXBQdvG4c67IPnovcBnthmvLb5IbcphM5D2MCzr+cu3ZaJjF6gObnXsBle
4s6LXtRQ1ISU6xBvbPL+JR7Aq+bIUd2HcJ60XGgnqHjJvbAlgng1+nXrVHjt7rOvAqUVpLuqjAuU
gjkPDmJyr86JcgozXWvfyRQuyWHsFipz4lxdvhCSNq4XrXDOHdBQ4DR1hjrq7aLbtKZAk2XAFHxl
WHnKDt3ID4BpqGCLLN/FQ+Zcg5aCY5a+em0yvgbjL7a/2nNSyPG1iX080ePgyZ2M4bVsHSpQg/eo
5hyqOrlVew/qNIG4duT54ZFXMXWPbHqHs6afEy0LH615CB8bay19CaF06YTon12ypnnWvFc3rvie
w2iEIiGt8yB9FOXjFmb2xM8CLma801pW+J+Q2AUDq46C0OUL7tz7YOwd+3PWGuKIP4BvnwG38cRP
t50J+JfNx3z8XZWYIkHGGA6stx9mNrGWhuLKX3T5/2kiqYr5TjeGTTD4yBFiZtV+Hqp+NHhYSeMu
gNXYxJ2vl24GnBDScb+H6oG/l5RIQXuadUWy17mLdA1SyWK4N4ziMuRl+YarenZIEcYBF+NPqNb3
VGcAVne8PzaGpYH0Twz0gNzgqnowzMqLPxdvn3Nj0z151YSPnON6WzUGje61NYKHv2ATlXgqtLq+
KviEmlOoic8jgRe1Xl8/8RW6aNCgAndw01FUEoxjl//M7ALjz+U1rCbVeN+FTwO8BX6lGUoGC+Yw
ghVyaA2ogBjNDdjJtj8BVO5MwFuv4SCLJ5Fn/+qV9KwFXqTmlsg+T7/lA6o0JVAdjFKKZuWG0I/+
7kdmUTaroC/WsNSyk5ruvMIDG2SmezGkMMmyUbSPwZLh0Ss5HT//FLxAbLC4HJ8iIaonWIJXsehf
xoF0jlEhys1ktPaX2kO6pYWeCxgJ3cvGtc5V60V7jJAG2NCiBTERly82TgA7fDOsM05b08XwDVjF
7DxeRd6kq66twl9IN1vV1HyZy44qDQi7JyU0kb3N7ig+VSlImPmHxre8lZpSQePIc5Zs0nxw3AiA
Qe/Eh0aO8oGF3XoKde+pCCIf2ZEg2uoTfmuh1/qfY3jAyaYqPjugjkkm1263UfGqaaBJhdaQ7WdI
oieNh2XRCuRZBRnVPIy1e2jI3UtWLQ50tqMfixiH2ygcnX3oUi13nLF5QuRWbhHpQZ8nET2e9U5y
MfvB4qUl5LEVU3uZ807sO3gch0noRUh6VtMP7vRYcA/6ANVi1KDzrkagOXS2pdnAb+gQk1gNfZCc
Hbc+OcJ071ScaoQKQeN91TmNs1fd3m3jXWH5xmrupX22IrbV6kg1umUz1tQwyz7nb6MkkzEnZMt6
qJPG2mtdqcNwFtQiQ6+Cve2N9SEuDe2etZ12jza+drUoWjW+Gx0TmccnpxreGqSFTyBXvXvVRGbf
XnVYz7chPYv8eyw4yOiF85eF51nambPIgX3LTF5Kqy6AXoWcc0SCPr94gR7/CEr3Z2q74mtSGg7S
f7Hx2uhViO2S0S72iu024Ou9588u3dta+ghEo79iAUSBPy/rj8xd3sNlHq3qGqHSAaUkKyLRJhw7
fpPNZG+aqg/uDMwoDna4gFrBHNwhYRtvTUvvXrWgrVdisoIfTeyQnbKziAdCjeOYf5XGtB8qCf0w
bQKWtbb/FgflHeJ+5WM+kgIz/T2Q/+Atr7Tgviqzt8+YGHBSZIt2rboCejra4UW+U11viNy1gG1y
Ut1oNn7UdRfwiOfyPmi8PAv9lwBFgidzrI9u1/hvjjm6F1fLYHIvUcZsaes6zModpsiBuRFTClAI
xWct7cUdupfFHXxP8dn01OeoZPt4ff5n3B3rfCfHEHCMSV7fTjtgpLGfHE2IsIcG27tHHWccgLfS
/tHDg+ll9QtdnhKDASi4sxkYOx+1zdPAiu4OKFoPugJz5LnC8NTXyl/ST+7JBbbvAU6Sm6QvnWtd
aRkWfBZ2MZi5v7g9Vhoq1onhT+Zd/KNwqNtzK1cUe+GKAuWlKLGIvBeSgknK25Vcnpy+xwvxuR7K
X0hD87uyevE6axgyh2nv7NGt2zp2X5y9pQFMElCqB/J8rq3896A6sgXm7Ct1yFv+Wnr+vFe9W9zt
Mq5Pnikq+ftVs+p6Rmpy6Vv/dvLnpdXnJyTe2E62xr/+D58n3i5u1NGxD7ESZcnzfaKc8gjNNH7o
Wpmu2lmvvrIL0jdQHaCkTZXx7gi4DOhGU2hu2GjG+XZox+AJAyrAVdF3E3DJYxklONB17b+v0MAl
OZmup78b01ZduJ4k1cYm542epvdZYkCitqX5arokYVRXVYRVNwYReKwXIa1b9zarguOpdx/MpD//
/88XlTvgopA9aRDzzx7+Nue8HLNsp/oJbmrYJ/LQQmxoOVSjUQQKo9X1asujgR25k5zcJUTFqYhw
Nnl+Lwaec+1WVzap9mFGD8TJ6vCO7Wx4N1e5g34hBTWd7PdFjalZ1cQhVkpTbDtbdwm+TYxTgUhK
jGi4TLKnzjTRc6pm0OOiz56qwMmekIMx1mwly70aU40sqQK51FTaorvWvVudus4f9mEZyMcGrZK1
dEPzA527E+D27h9cL+CeNfU3u4Ue4AZN+Nh2VrHvBo1tv0zqa8brYDuSSHjNEbZfGWKYfvk+hBjO
tlPtOx5uLg9tzUYVLmjvIgscYMXjB8fiznog28F/Udr2Vycxr5ZMun9cF+fnMqq+J7aPLHCw6VKQ
ScJJdPZ43GJb3tJvDtj5EyrRIVqidVrco9AWpDRJjVFhAPbm0KRGeWZV38Jt8+G8FihoZf6AnH7s
W/eA9vPtVLj+k8uek+8sa96Cyp1WpSyTj6ovv/KAzn6mRXcIQu08UXo+ARkKL9LskfnSm6+hyIIz
ihLhpQZhEHoCFUJ3wDLTa7uvyDv8skRuP+h6DHKsztNV4rndV0/zJcw4n6wLi/Uvmv6uwpsGQey+
Gfd2FFtbNYRD9ZOAm/YUTFN/l2WRTq2UK0skzamGdtqRx+82bnT+Xw16oh0+QDtI6tmzG3gLnibK
vmXAvPCc4D03Sh02Rh39zBPEmVpS/a8UpkJEwLPpbgJYeEzASB6HsJJ4bGnOluyE+4A1sfvQLyau
CJaBJ2VINXCypxVCfriJLREiDOdjqQgGltd8+58UxG9jdSYNXkGoXJcalSknnk+lC7y/9THF/eso
Ag/899gQ7T3eOOMcfAVFe05wJf7lgcDi1So+vAgpszxzywc4TcYBXwT3ULhB/JDkpstf9lgecGae
14Ks9CWes+SidWnZrm79hR/JijBIdmHuIdP+JzArTQL9HMcrCs1yDw1NP2kDvMWgSoyXoBPOPYuD
S5jYOtqm7XssyY2DRzUwh24+6sxEKGSJ5CVjYOeledhI1sYxmZqf7fJE05ouuEqv/Kmeb7ZIg2vG
nIZNFWCZFiH/2Op2ZBHyHXCW/C0I52ybNOG0V12JNuHG9CpxxJ8rY+uG3qTmCwMVhZxSsToE5MZG
zTSrA0Iuj2ER6ICUJg/Ve+/VNnDsmj37Ocp05xl+keAHC/uzGusw19wL2YuNmtXnwH9YTiiyzlvV
Ro/pkmgMakltuZb8uD+C4CVyC/QU4FCtijYLn9IaNSIocAW0E0KhToKyhM/8JzQ3C6glrR082Xpp
7YclNBki7lwjOflhk55VA9b/95Hq5lqSnkU4g1q8xRj6dkxs48TWiXEVYoT679M+g9Xg7Qx1Vf76
lSVpvU5KLQSNFsN31uNXrdWtq2qKMcK43HGLaGdK3QYvGlpXzvo9rWLUmJ9S/6BOWu9vJ9tBXl+H
/j0dFhOAGeNpqwqGo9N59rpbuvgr85shq7pRs2Zu5HvMCbutmu0Mg9UFpI7dolvwBjpW4MfrdfvP
bj01Gw2jKURjYQGkFiYsyMA5O7/sjX2no4De2N9ybynWsa45sunBDmEZdmz7zgpzF8Mfbbx4Vjau
9UEEX3VhgBTAYGPQTHketD69jKhzH6zGulO9OPX7dlV0dnpR/Wo5wvY9QW0Xf9ASvwZqn5qOIk18
Uj0Zpqws1WFYDpiimJ3wdhO+xythkzLYqCnVaCAdry1uthttQlk8QhYIw+9lUE3PXp98Hk1e76+C
ou/YzfCBaVHpPGARFhZNj+cy6O/prBqJ1W61mxEdOpdeCforMA6IKxCjxlSM3ib1Lk3rELIOyUse
xvxJLvIVbi7crRSGs48XlQu319966N0POabzz15son3KMMJ11dFAoHWjTqp8t1wPHiVoNTsGzzOE
vrfCkf3F86qVnjmUSKRrvo6jP0NXQXnj1lWzis6qZqvAYNaJvkvfkbzcum4NpTnc5C4LR9vRhmvx
50h1dbPseA514eY2YegeKEvbnWFgVwC6pqdbWkKlKrBBNtFYxKV7IXmodIVq1GSO0K2aVD0joVz3
yTdsUN0ozCI/d/ACX/Sp7beG4aPAAervBU+P8OguhmhqFnG16CE2q5OaVA3Q+Y1neONjlaLZkyUJ
fxhGmJ0riiZIEvuPdYR6lB0IC2pN77yl5rQkhK3HJEzCV2c+qlHUOdHipQCZmLHzZi3SNprtRGgy
cUpc5PoeBm6znZeuLyQitS2ux2oWn9rvGNGO53SymotqshIbiE0JFfJiRIunU5Pv66Xnzrm2Nzoc
tcpweOjsybtXVMWl1xsQxxVTUba4BI/uRi8QwvXcQdsg+oXiPXZMFwl5nL+locZZq3lSsjNhaF5H
yruboYiyEVzzktrCIR6z4kWhrxftiTpX++oHy8oBjPNGH19s3NiRFiOlV9fiPZFAYZG3cvCHOuse
yEGMWEkVzo5ce+YkNhBtHfjx1ZF8dvCLVeXnQTSUfx3gDcjb/CNyhsUZsBoKzAbJy2SuhmjO0kUb
2DsVUAWOZjm84fIq9n7QR4+qAfdRbKFL2BswOzgmu0Pk7BMXkG74J6ax+uDU6eLdIff+mJdu9Bii
63LXJNpaXeQWOmINhiZ8fn8LNSvjJfXC+nz70Fo37JU+ieygxlRsOCyreYpGW3U1LZ9LmMUy2nkJ
2ai8thsw4Z2EUD/H6MT73rmgALCbXQ/fOp4l67FZHHVm85v0J/eXHn4LygbAcQ9IVIvq8ltbz1jv
sex/cXT0muqihxmIytGxneCltv4i0RrUuMR6TvAMacZblQLZuMCLr3rq6SQf6hdP9Ok/ut19RAG1
kxHtkY2ChhsadHkEPankLUhxIYAQ+racNiSwzPt+mtZ5quHKMlZFcvKClIVUpGE2xpMLBDrrZ2wE
0/VUJvs4rcY7e8kMt17L/h67D9VLl/RxL8f+WC8cQFn66KUsY5MRN9vgw+DHg0RqWZsRSYAPkiS8
pITxg50Pr/yoDh8EgIyTdJJhF/St8YZSyUMureI+Qu5iPRk8zHgPFBcj9bJX6UOhK7rKO46DngOr
csZNPFk2fxkF3RGrHjP3w62adX2ABg3yYMDyk3CLafy8Q4MgPOkFZhpVWelPzdJUaVLCYGTfg/Jz
tPEWKSGYHzwFXH1tUn55smaB/ESKBA7esizNl66aiND3NMswvLpy0p9Gc3ZPVY6dkoqorXUK3emp
4I29nqVsD2oY9XYqOOY/6hR1FcHtvxugVn9e2VguHzv+Q2hKcVURpd+P595zf9xOikr4PJaH2F/s
wXOOEiFOwNnlmsRgzE2fh4+lkf+okbL/GEYU7sIq0y5d68b8P8vvIH3Gj8THecvOJDiC1MvRnhu/
qfgMTxzWlpO7nRArT3LPO4+LKDp1W7momP85lJXfnpDlWaVji4y5iryFW4Yx78fKe5lMgAOph6UR
tjTRBtBVt8ntoUMfSTkbtQ2Oi5ok70KcqVmgDPr6aw7w9BDlwpvQVeSPEYdfVCzRS51YoUTWlbqj
eQ2cEopJr4dU6uqfIvOABwR8BSt07w5y+FbidfGL9+YKCoQdrYKIBKefZ98BJYyrGUnhVypGwcZq
u+g+jGuMfcI+OTmD411KsqO7cUp2Ne/ik72oaYx9Pl3UkR+P3sl3UBn47+NjV5Ysk1H5XvmjbW4r
B+jphEDS2jVNb9M7w3BtlybgBpngqHFoxghCpiZOlkGZbm0/MV9JMDm7wGkwzFySGHaJTij56vFz
Vpa2T2EoHT67xhiHOy3rGtSxcxSQa3bkkz88QRF5G7Mg+pgDfMd1l52G6QnxhpvSztb66CPC3Jkk
M8X0WhYHuYQaJ9lZ7ld23cAo2XTu1AWWsqxnlt6r2U4+juh5v1EXAH39PhjQG6kvPoeBcHAY9e3P
Rg7u0XP06nQbUkdWPDrXqivFwW26j9vkX6fPqZxXg8FC6q8JdT7IcesSSpL7//k4FUX1QdsPJYtm
cqrGUZ9wEKOagCDr5BaPaZ3jwaLVHzy/i0fVzJVIL7o7PdyGBEvl62RlR0qhIMCQf3BgaiMxsVxC
hcX8jh/S8vOcz6ja3rZOcNK7SfsSZ7G71hf1FF+PjOcpsx4CHBc/sC+xsStDsiurp+itlgkaWIzn
kAy3waRjvKPNw7twfoXIuoCZX4926X9FW7Dbgkuoj42dGO99/5D4pv+1cvAwjOAF7NAe8L4Wbbdz
DKTEENtIzl5C+jhHGGgRXEhfxrW9SFmqZrbGnDdx759VF8VEfavhUmNXOYqr/AbVF5mySJt51dIH
RL2dAR+e/zWmAqMWR75BRnKdz3F5cZOGItfSOCKIupXqqxk1CE0cOS2UbWHZEKMmVBP69taKsBK6
xaqj2/WgJB2lKfDLXM5U458foeLMoBvOsr37HCL3znbW1iw0yk1+JGPS//1h6grg/GK8cpIacwl+
aeoqKq6UUmziIR+2xpjCgKrdb5bTWa9T6QjVU7Uw1YP7/o2nh/VKZak4Vm69pqCSnBMjjM89/Kqz
6qrGa1OVbGa6KD25WVABZ30wv0i/xt2wgrbWhGOxiwMB/2HhremTY56xivmigG2fGLd/wd10O+93
fbko7yn42w3iJiMoK2MzH9JyHi88XDDKmvRqvNRuoq+oMWM/ucyoMdfzx4vqFlOQ93gA0hf57Oyw
7vlHTahGXevWnZOwOQ0Ybb+WU/5WAMP/UUsPed54/JWa+j5LJvyZejmsk4l/q6jDotZDhVNL9xMY
Q5wzURTnzqCU4qXhbraE/WiVGuUSNteP2Vyljwkv/cl2Hm4jRSX2ldHYVyADXbT2PeNLyfNJma6s
DRGQ0vahDqLsad5bmt8cGs3Xj3HaRXdk0cU2ScryVacGsaoKTO8yG98GLdwkMdQ77tUUexmMjJJO
69+iUeMZl5OnHIdWvrkF/BYZtt5GzWZR6m5DvNR3qjtEc7hmQ+uvjNgpeMP7uDjMc37W9RxLmOXo
fx1TE85yhjrCjWNdsus5/q+nqrDSqNNNxHd/SAs930CxMvYK3SDaND+hM4Eu04J4cJyufBYeFRA3
O6UGGt6Gdu4CmztwTNwToOfkh5s1lJpQxnt3DCNdm7MNAHFCA3MaRygJYHVWpt48Rfx61tRHBySa
F5+ysCbTlmL6eJAdqOtxaYw2SCiNNTmSZ3qH6SXbWkGO5mL7wfTIsnxmmVhssWix74Za1vtE08x1
FM4O3fZCMmR+HnRvevZ7JFf00XPPqhui3rl3oxAbg2U21MI9qtY9WgtWepdWBlCJLkDAlqYevPQ4
UbRcWX7Hj2Ondb3NBVp3fpwEjyrQXDRshdV4B3WKmkiy8lS1gX1VPZwRKDcgwqB66MyLq+FUIOfy
5jSnXX5GObmh8hgN12H0J/AWVYIbaJ9s2cD5TzniKEig1uFrNkaIs1lZ+dUful8auZHvstGvpHKn
fyjTgO/0nYTcz9ZOI3RbvRlOSB6kv0ZteJ4qEGlOliNsFjfal3H57czjNKxN09aOPZbGFxixd45E
X0A18wDmQQRyo3t1/jnkt+j/B2AH/jOgAtvSwne285FkYJw8XAbWw7ikFpL2KkCNp4H9DRExFgxm
h4QgjLgFjLT2Bm/+iCD5bBurXL7rrv0yjAMEL8bdpMU1NGmqI9rGyRdLVFuwivLa93p/Ju2+eNRE
//iIAmGJVn2zLaNZO4j8cfN7wT4cSv3YmT3/MTG2myFKynd27k9VMUT/yNHfmBA0jmU5TXtZQJrz
KeOdZTdTL3DsYt24VcbSha5Z2Oj8tHN8VN2MnStmfnp00MnCvgqLmhqOp8ledeVolNuC3ceTGbjx
xsV4aT/mwn4a+RoASKxVZ15G5iCdd9X8M/QzHptjiLnrgkCmmuaTriJT1YZBRS2KrO6Kn3aWKxWU
LpFg28BxuggYqjE7CLJmY/r+gC5pi5+wi5xKEhZ8fcutpO6YAtzu2k3cZv95P5VgE1bkmovj7/vL
895FxnegTlH3oZ+Zxy6BucADjLsUdxb8UL38QV3PnKvqwWu+327H2nb0jStzFmiFda9NAeZOhTza
BhzOTPPNezXeTG6yj3TY8d0S9jm2HFV9M6+tPAy2f53B5gvVauyowm0Avfri6XgX+xFsqz8NllKr
2Y2Se1UHUONuxu7TQ2/pyKau1HhZleEGGGW4UdOqhgAmBA90zcASUMUAD4nuPe6yQQOPPBSDtjYd
LEkXVAo2k2hB0wNlYb0WUfGv3p85151Zgn/vhcCsJB4jWApw+baWBtc9C7zqPg2ldsLxwF/LfJje
Xd9r2H/y/l50E74gwZfgU/2uopolavzvUYNRuF/0eq9ONm12vObPKUy0S9/K8FJgVbgBHmquVVdN
BJSiwJrkTnjBX52Yemh2Nu41OERObGNUZKIOP+ftJDjYA/YNyxXVeXWS4wdQ5fYWxiNGuE3a73I7
zT+6Hj97nMbfUEbhIQKFdKvG87iEK2inL25rhOfeTIK1CMf8I/Kqn2WYS5TggvSuLzKyAmq8Gdm5
5eBHRsOSD2lR56vczC+weIcTxskjZHqauZSIuqMAlTjF9HvIrtH1B5G4VREIzezKRSlHVDh5Fq07
gdJAfT5NguIOmFr7rFVttM9C9DZVd/Ts5BnUBZYRhDralLKgBhGjJjuP/WCYOI+qlyRa+6zLPEe6
Es1gNSZwUWCZCcYyV58lbBbePTLEooeo7Zu4R0ZmCm7Ir6bVjBpEuXYC8bUMuu7SyxLJlrF4U8zo
qYD8k3jZnaJIY8UtHqa0Dbe5FzjrXtcQDlBxTo+P3BKneir4FqfGFPe6jSvnDjFFTNEolHnZc4o6
wEsoMTbrwF+eW3ABL4iVNLuCSv9WdUe/1hdOwC/V+zyhY6chs2d/KIrPsyNZ/z67FXrDksUuEX7l
2n6BSftytuH3UMv53Lwo8udJk85mjAf4OXWQHzIrYRdgQ1AKHa0IQaSsR+AWD2oomLEy5dcFHbYK
9b3q5vyfH9oAX57Sm+XOrqb2PHdee3Z6DVF51UdMeIKJuYyqPqYu4K3Y/25vY7CM7E1qmU9GVpeY
nNLUbdofm7x+8jMn1fd/umpShZkSEFrpR8MmW3RKnCoIz+MiYOJEo9zUEXbPf02o7l9jTY0HtMbW
eAPrytliXRs/aDL7faTGtLSMH9QRVUCqghDE/89xFLCD+iEpTW8XxCGMRb9t9HWVBt7OWRiLqlFj
fppPsFFN+16Py+Fx0nVk2HmWBaMvVU/tTVQviExwzDz1/kT6beDfxQFuMmZlls/DYDQ7z7bcjSfq
8jlvQYxS8FBz+hKAnOqwcTTH3qkAjN6ae53Etgsr+l4MyZOF38Ceaof7TIWtXMlQuD9nD5B+bYrv
QVPO66oA65lkvXdUsbFTec/g3dG983LvZ58HK3+JjVwqpyqWmlK2NuoyXdmJ137R43rnNYP1XM1h
9BQO9iWXZfeFOpeJepk2gzoWD66pDces75FVcrAujcN8q3qq0aD3PrYHx3Gyx9uowI62t9oZX1pO
U41wpvsu6fLLLTSnoLpC0ET7vHqyxJY6roNzDMjgdmonsnDdYOC6u415SWivcE6FGNPa955lUykN
lyKpow6DpUKqGm8o5KHS43uDWly7I1M4digK9nKyT9OUhbuy8sMnKyntVYEU7g9Szp9IRK8OP7BM
sN5EPcVbAeTyUAz2Qa/95iLxFutWo9UvYmpL1sCZ/jPYqamss5OtsViBhqGTHnqJP6yh45jeNPOe
tQ8qSfDy12mROtc5iew7Ki9YIy0TGEdfcqes3uYMb0yDRT5ezp2/w7Fv+nCHtXCt+FsNn2ZnQXQ7
4EKGzJrIeEyJ5JtroIxUAIQ7yVkjdx1lz7XTwV9qnW6j5/3UvOVQSpFnpRA6SlfbNk1j7/6Ls/Na
khvJ0vSrtPX1whYa8LHpvQitUzLJ5A2MZLKgtcbTzwcPFoPM7qky2wu6wQUQwYwI4Pg5v5h0yP4V
WZHP+pRtEkgsL4ZTTns5Hk0ZJhnl9NI39qwVDSwusMYDkDYN5JgWf9ZUKr+iSlGGwRXJy5thGc0P
P+EZ0CsGe+BGNyqX3lDwgZpPmBLUU6jTsgWs+Zn1gfJNjtcNuD0biaFjGubZc2gb57IQ7hE1O6zn
hvoz9TD7S//nAbn868jPg///NbytArT+hL9REVLzH1pcJPjll6hlNGb6S+82N6+Uc/I+8FfnVays
TIdCmg2kA2+XatU7hfhgWyHkNsXMv+ZFDoBzSgMojafRMrw/qrF6mngPnz0/JQnrV81ZYw+8rIZ+
wx5kPDXRhKRinLfRXWisjLwf79Iu+dHgtgbKFu/I6yo5kQjs95r6xQUoJQjPYMGUTnFsKSsdW6+A
yomlcnm09NZA1HaekvN486bQZuapsdK7XR3Gu+vy2+m31fJqckJJJ+sQAn5HBXUWUOiAXxJOyW4e
tnCw5ol41Ny94bvPoE9T0LF/jiuGqZHNU+B2seo2LrsAEhy0Si6yc2sstG7UkBrjbUge5Z7/1heN
B+iFa90aweeNhR9s0dBSHm7j8tWMBEFEGJHW9R1cLzS/vQ4b1U2t5sVSjk1VKQiHIz/fYY6bXP9/
t9Wa0p88FT1hk4fuOYw95YBCBdsaIxBP3ahAO6rz6bvhm9P3PHNrDOY19wmtaHUjItXYJKOdkDp2
8cFkW3jT4pFHMCaGs9TjUXN0EFvtxwo5qTTWtAlztCBaKdFDvHK9SOYgyotBKyo/P8/1RvHnuVLk
53b5+crubVae1UZi68825GMKQ8w1gnxnquq0KOrEplxIjgydbgzklFK/V+clsmls82NAcu9wG4qL
YVq1KJys5Zg8YYz6kAobUvZWTPJotrXY5NrQNRdVUa0VmyBcPg3fIxkNvmEhD8dGb7Z9iOQ4tSCs
TMpO3Q1+iEaT1RWPbg48slfNYpmEpreVS+QEMgJARNH4lkNBNyCnPLbf+7bvltRnUIAywIu0kArI
L3r3vt149/0EXNCcrHGP9omJ4brPHqhBYA+vwrnfiNzYtCCWlnJ5PvuxR9gNHPzU/Xq7TEr9+dIk
UNApRew9Y3bYRMNTgeuqzOynHy+Z92I4RV6+LyJXP6WIvgBai3lGyUM5GCMdR9XIMRfxPC0nUPLp
i9VtjQOBD/tTt0acFj0Shczu7YK3025joeMfR71K97dryKPbWtn1yOsc0xkBPb/07fTbstuYTZZp
W8bO222tG0AdSmKiRDstu7OKBP0+r6jyzL1QB6W7kofI+rnHjMfh+wnZH71dyV/zlMJgHK5Lroe1
KDc9TrzX62mp2p2t1kQSU55mGT3k4WRlpngzgg7rznJYNnKtHEuHJsI7Gs+xdxO3rhdA6fSaXFvf
rvLLiwWqg7FVHGFgML+D2xqrgSWwoOYVrpXW2UVDiKanKIpHU9OKx9TJo6VAN2EXOWOcsFcqed+T
ei+XuDN0xXA9kr2Jl1/PAK2csplTwh22jNGjbJB+t4SrP8hODczhkCrBHwNA+Ot8Qx1qXbg90J/8
XjUc6sI/lelucnSdQ12UkBHdu6tcnTy8Nb8M/rJ0mK/07nL/8RpX3Tz5GvLQL5M/X04K4Rl29kpp
lN/qqN5fJ+W6mHQbRfH5bV2vK/u3V/TVJNpVXvFghhR01Ai+BRSi9mUikKnnaOfdOAYTm2TWxXo3
HmbW+/EgNrtt0uQOf/AGBBDyeNuiUj75dUTvZxMgKdou+i4PQFpxy2RyMmcXUHCxfT6LuBby9HlC
Xuh6glyIFPsSy8ZmO5jF86Q9uA5MeoH05nME8wI1fCU8KHNXdPq0TQaQImHrh8/mpMPETOqjnDSm
9nulht0Jk5ZLlsGuksM6nLUVlV1sCeZzbLLgsOmo/8nZbhrVpylYFiDf6yX0wxrFLFBCcrIkLmOb
6cMImF9daycVXlf/AotlbFadryXnukKvs9KDZmXGFV3XS85Oqccb/g/TutLBWXWdbSLIodfR0ijt
HiR8ne2v/URBwQBxLmjNKCJbVGvuR/PxOmdGsX0szPwl1lFu1h32DhbaWFWozazqWDxXeVBcmql9
ufbGWHt0vXipOr14Dick6722zHHjQZwkBWW3zIIgxCgC7ZK+G41DPcJ/xXMD1UPguqgF9/YD+qbW
E+ox1hIYariT58rFfpuSHpKLB5RK5GJ5qdtisnHnFjOii2gRPTPdCJKFP5p3FhqWy4gtwTdtWVdK
+MYuoEK4TRN3emM2Bx2Vlo3AG3zjeL62akPFOSp17iLexRGgkoCfY88sUsvBddoLPKAFQw1k3cHy
oIUVvQ7MbM6j+fmdbOREMXP6PIt0ezBme9N3MWqMoScOo7ZN1BFNoshv3H2cpN/S1u3hMpnjp2FS
h21sG0AxChAMRunp5bayG+2sOWq9wCVX2zQOikqrKi9t3L5UfgYzHpVSUIX2pgiueNSJ/OLW5DNd
ytkRntdDYQ4z0do+5WyAFi37k1WPLcARBmvxFAIsQ9R8/EyNcEEpXUE/revCzago+corquCpk97g
TbQq3am7l0P4zpurosEwtXN77y710dPVxyr9VmjtKh4i+9XS/YYirAAwk5WfpK+yWwfVpdHEWvYU
7M267oPT4PXsz+KGwxxroUKVjAt5mGYlWlTK+Fbj14EwLlumWh1XSY0XStwKk1qRlu4tD/pxVKYw
uEDyfOj1MIGjVIm3kf+qbxDnZ9QTNGtsqCd341Jz4/ohC8J8i9mKB5J/ghaY5dEmaZR4W6jDK5tj
BJ/mxgI2j2/NfIhIbXQso7ad+54HMii8TmhydWIhdpAW1ACjOeQdRK5viJ2q5WjgQHgdHItd55vk
odF3Fwt1isSy11X2QxaGFcOUKej7IZ8Y9/dBO8RPqUA8kVs2mdNY8496NKTPkWhJlyH4tm6k0mIU
qafer77LydwXL00UFCdIE5/hDo1X+Skqxt79OL5I4SltFqQygcDt+4RvlezKiVKP9JUHAGeWa0Cz
Sjb5uEENSEFhgnzKAujLeHHgl8MxN9olXPdx5tKPaPrlpb6Ik/jzmLf2Tm3txF5lg5qcJhvu07zE
VPU3VBabnew5NglRWHf/diU5K19HUYPPDsj0H1fTwyo59ZZxvZpc1mUdYg9FlmyLvks2fRFF6Kd4
7VOLv9V9LpSl7A1tiSZD48FBx199r09699T6jnWIlaZapN00K5v7zmEoW/9OLo50QHCF4eO2KyIM
Z3vjufRUfORrFJWPCPPh2CFlueau5TnP15yXnH23eO6i2pvsymkqFqDU56TGnMr4JZ+BROVKI1d8
gAtTnWT2w8etEt/cceYO2hQOu7R5TNCS5eaZ1Gs7McQXlOtmXi+Wnjk4C2qfqjamj6KBkxRj5/ra
hpiZeu7nxrKNF1+owbr0vBHNCt08mMISGxWrKPhrnrGoMD79Rh1pIRXpRKd8zi2Qkba8FRhq38Ov
98Qpgb66kPQj2YWBj3rKjM6XXe9n14zVu+u5eQxofIjiblkrobltUwdrMGzoFkNQiHtpDqb2CoDa
QId0iLSrvkSWMLpDVyq4H0X5Hd4G9YlIicjNgHuX3TQsudXH0VbJWhPtzbDFoZ1y/tKNVPXqDQA8
5EfXQDT6GcHvIylWAfHk0s5u4/3cyCM/M8GdY5hmuR8CXfXbfWjxYC50K0FmyG4PEr+q9ijdya6O
iNIH2Q0Rbziov3czgcaADZFmIS1FSqWJl35Z5HsF1znShqhGFRYUfDlrzMq99c7TTJXvY6tyz3C7
pcQj33DLbHg0nMX9ZxA2iLy2UwAujFJWnwZPrVo5R5dy0YNMr4Lx5Qmuouk1D8lx13OvQ3JBMrOP
51XyxOt31oCAhvqC+nk0Rmdpu3l0CaoCg6apQU3GNKuvdrk1kOZbV6qA4bQEGJysAhvMgmtrS+kP
Iw1g5BEcY9jHE6IG7ybA4v+horazv42DJ/VXXZTgxOQgbcTWg4KFb6JyyZEf1LsBn4PzbTwXRbIM
nBSdvHnFtRlqlDW8lspQPLtGBWbunebLFbVZr706+tpgO0TdW7nID84CY3zr+ZMd3wd4AElUspz7
2fv9vElU8d7jTr7IRJ8sa/DKK57beFvfuOc3inpjjQ9EZtZ2qMx50+mroiep2Rykbu1Q4brVdRns
GlN9jMk1rdkdFdicudg1orqyzUG03slZXbERAJrMHhDiPDtitIoGQ8b2cj5ZsxGlKFRlfV1s1EQJ
dVVtpSViOzsouhWyScM4/lHPPTl+a25jelo9ZUDQdnLyNu7V1biwHG2k6hysM380Hql72B9a3GiT
dKqfZM8Fru/lxKmyZ0xkKxrj2kER2m4pX4/dNHxA4k+uyK1mvAsV82ChhgqLEVFBO9ZAj89No3s/
jv7TWDggsGRWFaT2v18sl3SW/klni7e9nmA59iHCy9g0FQ2uEpELctLVHigyJgp5kD66Toodajsm
bwaoLCulEkUZhnoqSvlaTyLX1dD0CR285fPYbPDzEOErvqKnrNbL74apX+wuGz7FmAmshNN5Zz21
lENsJKQUQ5PKf/iWJpnK3qLRX+wa0bbGb/NngXTUCv955SFIIJ8QxNiUkZ1hYwWhjbeQ5W5Tjzpm
z4e8D5U0P8SF8I/oqGs7Ql771GkeXqGtuUi1Vn3ga3rqQ1FcZKyW5nmzQ8oFS5P4aGflSx3Z2cdp
LP21QkhEisqJj3qQ9hu8qqJnRBCrRZX20/fgc4DUxveUh+piKkJ1C3M4XfZdOd0BDXk1UQH9mFd6
dshIuC5xPFdexgkRzITX3sjZoM5eQfFvZoeuZxwkQA93uv9cBDV+H0kdPVXx2K14QmaPldUSwvV5
9dC6SNaUTQRpoPQo+KqlducPNcw2zXMuXewZGy1QwguogHyrj3qJ4FRub0WeTKcOYNCyxNJAZF7x
yQnydUgy57mpNOPim2UOHYbxImnEGrM30PdsSIlgq7sIutKRPOGrVtSYHcBazdYAqlDIRCn4UTZF
nn/0bMU/iZiEgIEm4d2Mm7ItFyoLXLt1m1NT3taZpe96R3uopyE7R6RHzqmDZcMiEpm2/Oc//u//
++9vw3/53/P7PIFemP0jowSUo61a/+ufpub+8x/FdXz/9q9/2sJSHQo2tqs5tmUYlqYy/+3LIxJu
LNf+D7j1UeTsulaW45aIxieYjLeOsbKLcbyoSUhg1hjuyJ5U33dV6x8L4oqLnB1CV1m2eNeQmdDj
hcL/9jDOeQv82WHJ8rdCXeBBjig5XkHYKPwhp+QQ+5WG7WUXr2/nvLuODzD62Pjjp0AfngKd/KcN
7PGC1R4U/bm5HtXNdfI2LpdxH8LP2Mntg3xyF4idrmPFwQBZi332R7jvaTOs2lTSWWPKqrY87J2z
MY/1pdWCtG2iZD8mwWMbhy6iYr/PUmL6cV4hAdu3ReN8npaRwJlPuY6XQEpLZ5owk2vKJt5ca7/c
0H4UfLUp3preBH9ZDrkUfgYw7Au10avnTgywDbBJXCnwMZ9TBZU7Laze5KRs2AMnbvJcKUX1TEnC
X3gq0klyqq8zsepafLmv3TQy9r616U0Hz9U04+409sZ4aUPdWqdagad61IwX2ciJETbSpXWstxRN
750c58FSISeYQgxEamgXVLG+sfzIf8U1BTXYOa5sygT0Tm+clDYF3a4i99GH03rmyOI65iWrBFnN
k6HqiKHP3u+TIIwd4ybZJoW6KSkknwc9hYA5jN+tWcxz6qZpB8rJYitrPvqBWX3L/jxwK/06Mh8k
KFV/+zny2xotqr7pcWxvUPONT2PixaDX7aFeyL5ZNiiV4wsqNpmefgnTshg3/PC+2LpJ9BmWwdl0
FG0hFVRazI025GzTrZRbAeaVgHAvx4tltcZLYJ7GWXalyf3g3AwRFvGOcLcd+aQV6L7hvqAALxTj
TkgIQdFV/tIC97MNqJDcZ2BTK/ay7fwdT1pyMRaC6ktpKuDMvwBrbuQR+jT6qkROYYnhJl5DclAu
lDNYFXhLUKJ9ApUg014Tu6LaPQRYMSel8jHyv8thxywpgcbQrIOeVeSBDwqltmdkI85uyBs7u61Q
2PBW9aIpFPw4R2E8pqrpnNVuOI8jexDi5y5ZWVosNiXU3Ud3nIZH98nA8jBbqrWubVIlrdAZV5c5
zJMgNz7FZh6+ZhhcL5GpSp/G0hjXulLHaHkIYzcFidiHjiCpnmkdIlZt/xBpuDmisRJvNcW3zB2c
YX1ZtwXC5s63KdONDxQ0Bgwi6mc5GruhD6nL8ZZaXo+byRImhWL0A4cEeIKsCspur0TwsudyYjzP
WpP/BZI4akizo6+bdNwMgFByX4D1vLER+r521QBfZbBEz3USZqtEE909VLNiOxlddSS6apAMLPIt
1Nbx3reidGXrjfHS9n1MNpo7fFVFKKSGAK7iDL3cEpfjh3pueMpNC8DA+I96XQ8e2LHUBSjk/CLv
ZTHx0Dau7HvbeHO88ePUFObZnBmBdaR4y9aHuSDpf+6El6rXkU+TswMIWUgW+VeKArsBsP25i9z0
foyz7B61qk1vYaIN13/YokuebqGu1ncg+Ka13lEatdxWu6ba+tx8rA0+fZl4A1ttrRGjm9Yy8TZl
XnopXdzN5pydHMqK8q5xejOGdu3iCKfm1Vk2ChWYYdEDXj1DJQIRY4H7mntyVo9TZmV/VNNvnmF3
aHWG0Vk2DhhdIFDl13SslCMioxHKZjSpasCElX3i+fDgI86hFRrGxSbAXtTc15Fmld86UqAL1N9Q
BJ0QyIFYEx9l03ciZlvOY/s6KPu36dsaBzha3rcHvdcx78bR9X9dGfQemp5q9yp8slBm1hGoR8lz
kTZwwhHfL1NTewnxoLwAAP0qe6VOrlPziFdJyy4swKEn5DOeefv6FpwdxoZ+NBQnOWFYsJpWBk7r
VNhq52iZcbx0U3tYjxb1Ub4plrcHX3xKegMcMyq6n/4mjJijhN+iCN2EcwUS1LVV23FklPFrFBGb
OLc5qrsui0Ks8j4y1KVZDvkK/AROu39m3Nmyjiffru69vIZVNOfU5ZBsZJ791pWzzRRYC9FHBUYH
5r4q/fvaLyCPK+FTPyt6ZkX9kmDqgWJPZT/naRwuc7eKQCfSZd+fYYuJYKFcq1gGZXEdrUI5q6gz
mjoiVm3nK00kqv/6j/JvkRV/E9NVVQ0gP3c52/k9skqjsh71Tsfi0Amb1dQ35MDb5gQRMwFGfao8
1zqUGZnvv35ZTTX+w4fx6wvPb+yXD+P2wrWW+LazB1H5HFN0XemE31vpzNcpCcU81X2CxOFRxMj9
t4L99Una7sE+jXdmbKrLIVK7JznWT7g3tvqj7GQoBa1c0jHcitHxD838Sx5/7HFies1KUMT1QIXL
IY33sezclQkV48tgIJFFAOsd4h6FTkKBj3Ic/8ZkKdjAXsK2ru+qHqQ+2Phmo3VwFK1qNO5dHDZ7
bQzxoje1s5lOezEYuITMDXRycRBG8zWPIu3HUGv30DsVlAM10JxE1mDIUSQjGTefkdVju67V0Lx6
DY2Y6JxGkEnBOESgKGENcncIVynwxexQTb6zDXL9Q4eB+QmNRdS1A207m1yCMGLo1oy9WZ3Comib
hTofzotVM9e275bIrmFa2G50ub2W3/dW1pnkYdwv3RhCj/zNyBH5O/CmNtwraKZthFOOd7IJMjT7
UkfBUpTE6l1Zl29/803S7H/7JvGLdoWjqoZhCMfVf/8maa2FTGMLQWZ0cd/T/JooI40OmiDg3Xf1
kOwI4j9rJS4VFS7Ta39m6hvTYC/0fBIn3x/dj+IOV+joU+n36gmnbG8hZtJ/PKARU9fKZ9fFC7c3
ux7lUS28s0zTOhSO3hxgjbn7cA5FkavKzr0CLWDuTXOwKo9kYxqCun6F148/z0aDHiErGWgbtIoI
7GrkRPdWlW+vXV+gqEcC/2WC1XoxuSbkuI6X5tFwUYI7eI+2ufPCUw/66yCfi/IJ2ejGtCt7eLcu
VjT7QE/aYzKZMov1aRxz7TlI1OnJb0mU05GNG6ZnvFLGO9i7iJigUbMoYxgnwRjqW30Y4oU5gInQ
c0OAy8DGjZ2CoZyb3Ig3qgCxkuKfToXtz4nC8bxNlhVwxmfTrKtLVhrAlucWoa3loGnnPDGgE8Bh
RJV26cE0vzhO3u7C2vommmi4OHNDmEdMWmQZpDxKzSs5KBdfz5BrinFWYSsOcuh2bmQZ47F0jc1t
vV24XA6ouIMDZpssw2L9119F03r3TXRsk/KdMHVhGA5+4u++iaaDbYfhOAHqikq0bJXwlXInG9ap
DnTsRNF830+dlq0KFTcWLUy/mn2rvcappiH7n9e7CZDHSa8V/WLOjapgh803YBAqku3ziDyyk75a
G2U9kaf8c6mckE0/qWswqcPOrQHc9DkSdGgKHVGwC54EugIwmxAQC0w1eDLs8ClLMdxUen40aDv2
H+RR+PMoc+3uOkZqYvHXfy3H/Le/lhC66+gqRAsNo8x3f60GnqI9Wm2x0XXDLZtVk77e8ou3nGPM
/W0XZ82LHCr6GEEZeWjp0JbacKHUSY46C81QRIj1F2m/uo25pMGvs3Is6QF4D3n2GVdDhLxnzp7e
9eWD6M2lZPBJVl/SghjKkNE5yrG+1tGjaUd/JbtmY3CzgTW/9EWLWujPRuGeUC5k34hNnK9ydIl8
DSy4agz1Gc0mwMDD8EcO+xKqcVuUx7z2fzSxD89j8b/37fzcGVO8yNti/IzxAo8D16i3bDunRYWs
O3SxKFl08k6RalG9c8kts2vuB4sIMohWf/3xue8f4AiBaLpAxsN0LV0DGvv7bdcsrBY/GhJCtugf
XNV8E3Btr89m1YMjXM7I/OuT267B9ETTo3yqayUS+ECMEcKcH9xYrQxnIyt+POQ1ob156AWd5No+
NtMdKjN/XqiIrheSZyLfX6LvEHIhA4/BNBmsret4+r51NSxnZjFX2QxO0C5roVhbShLNdSxX3mBz
ZQt1xnpNLZgHMk81RQOUQsMx+6Poovgoh6LRR9FgjDZyrgf1kpSGOh4VJfQx9impurjDB7kfyqy6
eggwfvpPQxmr5NZJrjLRbdr145ss9vhuePZNVXm0UnTN9Tb3Sacr4yeyxPi3piP+hSCSJQxZHiF0
harTDE3uyjBfpZ41LntND/8mNNQM7d0v1FV1dAg0y+KfalrvA+Yyd6C0JLq3cZTP3IN20U+vd3lU
QbV20A0838arSsV2d1SjrTSNHzr2J6KqXdwp+uCh6vUnmXHQXXXWXlXsVT8nILwQQpJj2sRdqdvt
bSxD13HA4zWdG5e8J9/uVjdwrKnQqx8S/u9LIsFuY9VoT21sCxhdWnntQY1dpGtnczPZ+FPwNrWG
c5Q9Q9XaA9oSQMW8h+sj1dHDYZt3CiJH8ocj+4Xi9ItB/nD6hN2Mh+9wm4n2pCo2jOmarc7t0U4p
U127jYotpGlQPw7NjOSZ3Ea6TqLtsYnSDkFRWStpRp/m9rELh+CDHHfN5Me4g/xIX2tP3tXBrVYU
lKJCccyGyl7UcYipXurfycYFrnLB8da/c5ApMHoP8vY8JCflOObQ0TLgnWywXIJkJQeNuKu2dcHN
SC7UOpeZDmmhc0Ria756oYYw0Hh0X28anSNWAK7ntPscfcxdFGWck2rpys6Pu4/Sj1A2Mb4r1eLW
7zxb24aTBSUGb83exRrI6SftaA6xUUKQ5/CXfjHG7RFUXux4xkVY8IwdpYh2Fi6kzipTooZQpvyb
p4/1fjMoDPaC8w0M3BpRo5z/Zf/RekHl4/CEBrdelvfy2zoqw4vVReJw+z43PpsIq7XU9S9jPVYR
uZIcGpAaK6eCcGkbT01fpt9cp37sR/zZeUQAS/p5C+KFTnlNJCbvQDYoiIVIRXKo86F87rLvThK6
H1LPrp7yht9y1LkfMA5rHjPg9XJOsZr+ocrSveyFKgWodqVNlnmwS3S5RxSGQU/Nh55pIlys++l6
UAfCLjloVn+zfxPv7/78+UxNx5RV1XgEcPD73X8ojSoACCrAGom9k/rT1knSbOEHSncJ52Ygk3DR
mqJHXTA0lj6x3DrxXNfYVnmEfEuu7eWS0R4evWoi24v80cXRWqS0cDKGiKRfnLmR47IRqY6w2ZTY
RMKs/THGEnRlPLQ5jgn+dTo4o/lC86mpmLyVHU5iKS93m5DdDD1JrRz8kxznmfHjtcqa2xd4EtIz
Xv2KULG7FGQC9gr2ek+jU38thqD7qhLRueUWg4+4VYqT5oTmiY0+vGuwJHaxMlLf3OjCDUAez6O8
ocTdyGUFKW5uEU2//uZAkr7zcPS7g0em3Tk6dNJEqRDkBy2PVLKqcf/sw3J37Xc14pcT+kEjfLBF
BlBpKyN/V9gFvHn2a8WkEuC0IdQ4HSlIt+HrLJfIxme/suSPgqOd2iCPUsVPfxMVzPmCW46FPZit
a4ZQLVNXbZPa0rvvheeqYzgMjbqqsCDwNjwJcgIijBDtBNM6UeBfJw+HGAoAz/4WcnS2VoewfFX8
ydiSq2w3suvbFO2g8z01U2+fFTxDSkrS+KnoYissMz9KEhWpOixq5q5MjIrKtxdy1jYH/B6Cns8Y
+NvIxqtem70eHK/das7dS/+tvknuOq0FB6M7rnk3OeNzBKXlzeALFYyq9akQjbWacAs20iY5DE0P
oaIMngsyziu1wU41+2nY2SXuoY1yBAlHbD3rWDVxXbSI+DFJMfDMAjNNOllFgoR9Vh7q+qXppvBe
eORqqxlJirQqG7B5AjHp8F6bipoYt1+hd+yfdX1i3wAyMdt2XtZd75emnWLx0aiIrdQ5tPocKPvM
bB1MK1z3PZqektmaQ8ixMf97brAfvcRO3C1yu1H+JijU1d+3QPPn7zpsfjTXERqfvvMurdN4IQT8
hHhqsO17Zyi0ra6SIylmGczEjINTHenZwqwd7Rn3w/7Bt9u1nGxwgn7uenQGjHHEyQBlcK3ke32w
/aE8J3XRLKog9O9CErePjas+yy9J7GjGWggf3QyRmRv8WdAQCX3oWDgJL0u1wTAev1rzFKABoOHd
g9uuDGLKYUvxbDymfbxGmg414qncJ4gsfUOGFB9taMVPVWBVO+HbwS4uYv2JfDs4kgktpzQsjoYe
hp/QrDCQ4KzTY26QKphLmPZhtFFYncYks6gJIL4XNuU+7XtBcF/GaHmgtIByg6NdMEwg7sBB9ZUw
UKEam8IJn7Aw7FzedZKUn/A5vwmnmhk+DwLx5ZUcy9hZrqyscLYUGYY1G9OBXIZL4dYQ7jpHKORD
1Qg4WiJVvzfBF6Uo3G+p7mEpCAgTlp5XbwF3Bgel66yLQBgOmQnPf+0H+9znxvRdWDbIIK5f26Gx
LlJcaQ3SkmVVY7dJsL34c6iQvWqeaE08bVn1zj5awCpe+i7l0A9qORxUBTezjpz9QQbVWIs0d6PR
rGXAXQZt/Rj4/TIw23RZAqw9hm4ZvLDZ2MR94rymUDw3blPZkBrpZvor+hvFpywXw75AamkdzsPC
jR+mss2farSUqhi3UMIL4JuYgrzWhFbLFvYzCpK58cRt+2wgLfMqvCzegJxH4ChV+9fKxV0JT76P
o4pQkrCp1GrzsqIBrtbym70HI13ed2EaLuLAK/HugpGTuqDAgD/4V6nUqYIaSmy9lDqqBaJGwQ+l
RhckGu4C5WesB5Jj0PebpoeYxc/S35KCVpNlVDU4TQjzrizz5lHXSqSyXOtDrdo4IViZf2+hrXcp
8L5eoG/YfNZ3DcXBpbD7YC/Bkpk1KdsI19GVRFIik66gJAyqQwvBcPTiEiVh8tAJFQ1lIyD4BAer
NjaWTX08bOSY0VTxg5PqC8Wqor+JIngmvH9cOIZqEp4bmgUEDFfY38MIXhB8Iv5+Kx4q2a5BjtpZ
laOxFyHyj/rYmhcf2QjqltSFncx6GsBdrfVyEOu+9u0nVbM1vD6S59AK0mo5Vf2dZ7TNRYmADMu1
aDFAjYgFovvAB/FbV2Gs2Ba78l7dZ/NR4pkaKGJEcD4gJxksSsG2PMFnYdTDMTgOJaI1BilG8M/T
/uZhYuBFeNdEyPI5jZqvrLkrZ+VEaqCB0ALVy7nLrUSiTV80i3t8zdfKH1EZTIqpx8FbaV6cRNl7
ZqR+wZTAXk5mE51dkb+gFDVdiCQ2RhrjGDqrQBm8M4qUcQpNdxaFAnWxNX0zWg2f/NgYjjLNREqc
OPtn824MfEG6dAo7oiSVHXQ9Lk8B++B7TA6yeyvxkm3ekqVUuvl5JwdzOzkUWVsC5RLFlkeYj7AZ
qRPL1pN7EXQJ/4sAdCNZpYs5oqWClgvaSiXKAnGLx6jdh8hlmq52dOew/9a8G+udrlr7oq4WhZYX
1gc/LeqjbFz3jN2N1T0OqXiIm8AEoYODzbWqR0L3wWgRYJvB9eCM9WVTKgDQrQngXj01W3lPkc2I
9I2rt8096XgLSnXAvdpvY3WNrgB6pSrCQLLWeuvWY0EkBvJiLcMF2cQJVhM4d6tL3KuIK+Sg9PC0
MCujKBEui9BNwcFp6ikmBw+/VgseozQel3gBd5/0Ifvs9Zb4bg5vOOZRvx0Dc90VRvwos3KWBWGj
QaV0J3N2qN9luD4ZOEyRsvNLXaxHETTbrjtL73VyfTZ2gZEClTHqXqmht5ExrUy/73ZSL6B1Hnxy
209SbKAmw71A80A5yDmMSb/rftiuOo0IRKoaXCUQ2Lc/R7mprCcPyH01tHzXWwsMWe1c7DT8I1CC
9hklyHobZyLdq24/oPaP4bW0OVfhMyhab/8PZee13DiyZdEvQgQSHq/0XqRsqV4QZbrhvcfXz0Ky
p1Ste6c75qEQcFRRIgFknrP32t9ETyyzmfhife8Q//NgU1jz7eH30aZguGEYAiC8S/3ftObby2+T
uJHYUcB5YUukb6fZP3LBPLHH0rlIq7x9Q0i3itR4+tqE4CKytI73ro3Epy/Vb/HgDTzvNb7r873i
vsgpHYT9E3rNeGkWTnhQy0xfp7EvNoAs/WifJ26/8i2/voXzYjKyYpUXjcLT1w1XEbJxog7GVD+k
gOVXgW2inoX08kJr7yBBrnK/N4T9oRYif8HMeagqk6lzYpOE4of+NQoze+mMqf2O+RDs2OD90ZnR
AaV2dLSaMVlr6Nq2OCm9+yhfjutlD2C090nC28szdDdpmV29TGTXBm/TJrfyjABdJ974GYh+ZeZC
2G64y1Q/PCtS3dFqCXrwKaQFPUs/iDd5b71B32LYRSBfd2m8ijwSjw2w15umg/NllwYQhKAmLiPU
LXV7384zI17Gwn2tyEXhFkhBTV59aKrnaq16lVtuESB5IFSjsvUNMNQ1EbD++WMRizA4R9j/FoWb
B2fgVXhjAURdEkBsD4md4YaCpPVVdCbyJhVfMWJmPsrBes/U+Tec1/q/7wvVcWGlTXQySjd4on4J
M4QqzDKq6f+ZQ6xsR8fTt3gwCSOLq/I9i7uzbtXDU6749jlkJLggeVccm9KngpkExVJJg3wvAR61
W5jbcQqTlbzOyPTSLkXrPHS+M64iHKZ7YPUO86FS22ERqF68uLzWs1G/HFS8MWFp8rvh8v/iJbr1
MIbKsKSFMW3VuYggF5YKmi+ttCtsOpjVE2R0ckChHllGt6NpJV58w7jg3gu/V4WPADsfSZke/qVw
wqPk80XH2FQ4qnARFDmm0D5ddNqUDmPQp/zh1K5Dp995B90orGwhV+WiiQhNVl3dpBQ2r34cUZ23
KA4PmhJ0d2xy3FiPYYE8bwCLuE9m4MzkcUVz+xSbBNmNt0CGUOyntqMXNZEoPqZUbaLnwDdrH8iZ
/ayEiv+e0XKkyDQSB8bAdQMiTjv2wmiOmlC7FTFKHk0TUd5k60AufhtZ2169sDMrv2k9zHPkhKQa
RlG8ziOjOcHTXTTzJzVAalghd09OWd8N17wyCEGYauvZnfpz6pDK2UyFvpMdhIau9iFNoUsYNEif
AJ9AN1K4PSmDMe1hSXkLOaC5j1RSft2meSorLpJYqYt150TeM6gzqdq2CvtC59Ng2ttS0s81/Phm
iNOfIDcWsUEsZg0nJXaj4soNnnT5NOmWRoVCleR0ds7Qm1maflFBy137PtvoXuweNFAyB4Nn+Kbq
0vAtIxajS0pmCb33rbFH59ly6mIb20nGUMmzbnmgTwst6peCzvwSvq5yKtQiugzhhDV1Nkbl6APz
SMewUIzrLnC86zDaDgBmhzlBlSlXuWipJ+5aY9Xm8XQqivqroon2SS7iwn6rTNpgVgWCIqJJjSDQ
sbmrN/XZqbXkpax9+CuWDU+zbXeazsNFboaj9zPGQHWFc6Pfur56UZ3gQvXmQcYWfiyGTP1ug8bY
f+ySa2hmrwnF3UNP+isDRS50ULdXO2mTHSXK727ZLh2oNEc9Y0g3ZM2ep7TrLIOOAeNvq3rm2mt7
ysxFONbxsRv6lOu2LJ/kQqXVgfihOfuT3yIwK4j7EJG11RF34UbhtKLUyqchC+fCj3lruliQFDc8
+Z3Hg6Gv3F0/TNULlQGYpEGOZdNMK3wd+CCzcarW0dgxkVYrc+kh9bolESYtUQbpCXiDyu8WuHyi
xfTAaEpdKRioXiifYNjp1c2o64iPhrwkB3xAjiVZ9EJHqgDmExdRjTeh5AnruXgvRsfaKAUffK2T
I8LMvd+OqTO9OBXRQINFCpncFEMIAZtC6wZ5r/pizU/UFj3/Cv4IOUnKj3bw/aPIy+iEWTw6ldr0
1xqZqcXB18fl9Ovgx2mRlrzRn0O2FllYAhK5vK/Lk+Rr5Bo+NJ59ShetRlg7zNPCa6Q5ynOWMTpl
AtGd5GaHN4LRd1Tv5aZhd8XaDtHC30+uYyqcuTOt7kfLviYQlULv/SjBT2db08nQi2b/1HIORv8e
CvM90yvxBPfS2Cegwzex6dQ8s75h+u63sW4XO7/s6Sr6pXFueIScRWdnK7Tg9vfhz8iP0h/yuEv4
zArmDvEjmc3Eu7fVbKNmSBLlpFsvteIUUe7BLekd5CJB53JfA/v7D/ugDXv4rf52igpMIkhVsY+C
B6N4i4lsG5FdnGMrwzWuOtM1SNN2yYhfg4zHPrUdpmsHhnBHMZxJznyK4VS9tzD3Wpu660Kz27WX
W+nrXPnuZtJaZJjunjHYTwKPuDOr/kDkedOYB68xdIIAq61bK+LJNMbkFpv2o0amyy5RMmwDoBhS
KIM8/RvqdohJcesPZksCYlwUiD47a2OLpnueojDCUaxZP5uCnrtSdt8IYWEelzr5w8e5Qby+z/6Y
YysrqRy+y4eNCPS2E9RrMES5ucUvh9sGYXyQimRd5QAk0SwUW7fzwaE4RvE0iThc1HMfwKYPgNjH
ffG8jkhvA+HplLuCab31LClNcuGIgSieEu233MTGUh+62G4XuZ0q/6JNoLPxH49tl9Ey5VnT1VRV
+9xu13H1z++SZ0WbXdHZ9a8M0wcMIVW5lpuhVeaspepWbioTxdkxRhHm9kHxDERk1evuPqd7ESxi
7zJYuvun3RRPIEvjr12FTjtxx+jZK7R4rXiM1dKyYnZYFMMhGwhjT4CULh0SGqhOWgPZdkYWI6RU
iuS5ExW9JaBf4wz9ouyhYcxNv8tdRPj9tV+updH33NQr7eEuDZ8cGBSKiTysqafwt3naSORZVCde
/xIGSbRWC686tRGSgaj2u+eOp/uT7iA4aD0e27F1Q4o+XdrezRAdY66N/56HLTedACBl0k7DPTtb
BmXLjOxRSZpd3Qx/mPiSXyay5VMLNP7dfQZcvWrKWxX3sN0ZI+AyJHS6H8nHBCdYAf47GXVRf+xK
0848yRPk/qJyT3JXw70qWP560cfPCSz//PGiXz/6/qL5fyNTD8hA0p5klcLM02anxJghVK0nUNYe
0mrB/BOlctIlYimTPz8WbtU5mz41v/yWC5pq3Z+R5SDgJ+AvX1Vao57kQq+BuhNzlm1cI/9/9qPp
RCPOtC1LF6qG0MZyPtlAhJ7phtXTK655viwIBhEXoxuAVKVZu8HGnL6knfczzzVt1TmBv22bwLOv
mhvbSJnQEISi0leTlgGpt+tvKTTKIZq5HD6CTKxG4YIrcpnkc/YiHvV9P7TRStOZGXt6o9wIKZzr
PMD48H4pNyUMlVslCjxUkPrsJnThbMRnKiTVfnSER8brsO9JRvmBIgu/qhDaW0kg27JUEvdR9QBm
+CW/QS8gnIbC8I9OHcdHLIPutnfab1RxD4mlRdOC/PQaMKnNRYHX7iwXMAg4QjgbAFjjayQa45xm
Wk/uD1hUPS6uRNFM73hgZ0a4au/+2iS6o+mfkriPicuMq2NV6tayCqNqaZEfQMqZXR7lAbkm97nE
FfDID5NdS41wVeSZitMpU24NiJkbaWlf8Tu2x49d4w9Eg/qtKapVEgfNg1MRgBP65qvN5QiqOMeX
a2ATW8qXKAj9iRWJCfsegy92PDlvmc8N3uKr+UDwfLOz8hANp8YkT8Tq1ek160VBrrDtqibcTV1e
vthlyuCq074nalvSPvGcG7y78pD2wiYVyJveQwif8gyzosEqoI5eGo+H2DRC4UnGgp6Z3uGAUuDV
RHKT7mC6M9qKfp6EQo6eXx3/uX7xSUIzf591lZ6SirGEnpSjfVJA9apHNPNQm0t9MKeD1XTeRS7Q
8CWL3iXUV+HWBu+3Ix7Q9+tmxYNiuM0ll6UqumIXVcn4yI3auoXKfeO+Z9SqbYL1a8k0bXy87zPb
H5mlFJuZ7AI1zZlePTEBqTAm+yQ3Gakx7NXCm9zq801dRMoL2Xr5o5js3X0vF9QZ1QKasfkn+KRZ
g1uN66sI3WzRFkC4gtIxb6Hem7cAhnVilco5dTMsVlljXn3tqk9ih4lj7aZ5+EzZ1tiqaqnvNEXp
HvsOkib1ffdHNLpr3Wjsdwuc5SpiOnxykkkD5EbJpTAMgFsD6ds6jK1zr9IAWchVPdwquumcukxr
z/c98xlyDQ17e1Y0Qnhyr9t/HJT75WarJH/+80fMJ/r5sYsyyuWxq1kmgyTH+TRbTptciwxkRivH
M8qDp3AHCrVee9AKfdpqFlk9Ov3dIwzyfpu6FDewAItV1ocpcYp4Lozeq76htt2SVjpfgE9yoZtE
UFSapeyjKgqBf8b1qR7H948z1BwoEM9V/yD3aUqXQgwLloNgKD9EY/nueIw1c4P7Z6v54q0w/wBu
UL57IFFm2s207uazhE37RIxExehEu2iwkH579TRRQC+V+mD7hX5VSh5lCm+XirC1tLNEYazkCHCy
BOfJA8JCI5AOTnazSd45jSHQEXmgtXl3KWDFKYp1yAuZg2IRjkXvt8G7U+AUcNPexvbcti9moa7H
eb/HTGNnm6W7NmM/eE9J6ymHsr05hxgn8K2vxESDtp/WMo06cIfyEljliaKP9hSNVbCSa+h/35Ta
MV4q0ZD24ka0XTtHPxhDoaxpZ+lvjeYcfWBKP7IJ7mPmm82TZVvlzg50ZYuKRnmKLeNPGY4zNf2l
UtCZe56Tb2CPloccxfDCp8u3Ndxp2jjewFPr1xqdLXVDppK4ZKr1H0eLeZ+aRnNR2zhU9G5PYR6Y
68AJjJdS6382ut38MdgpkzBv/M5cf44jbtObYvgIACfH2rkiJK80H47IFJQNjTtzNxgqo2PNfgWC
034fmOksSpLjbmNYqoehVYY14nDtq2P+lCeEMdRmlHPYgOueQlOsv+HXeGvCsb1GJKg/z2DLmCY5
qS00rXIGn+c6b7KdPdTveedrZ7nQh/KvNbmpuWq2ClwssvIFH+f1FEtp14v+W1YGwS7Uw/FfutRC
fO5S6wLfnsNIGBGj6ZIN9fe6cRWSPApJ3OAhSPkcp3P3BLAT37Oa+tBnbRrOtkjXcZo0r4Oe/Gh5
4D9GMzCT5x13GMw6H72e+6CKdPltrRHR5jtP+AjEyQ47bq9WHSJ5CMLqMEqPVOmF+oLqnvKSwc5V
5smOkjjzHBTykNwMjVpb2AIyXgFPQZlUZooaWgZZRwKxo1y9BHnFrFyVi9RDcMZzoblrVZ266bfN
0JAFqS8CqKIPhDP/tWh7CoeiMZWtPKBq0Y1E8pGqxwDTPG1f7NGaQ++wcSGZ79aZ0ylkMxfRSunE
SBPebc+5mSTIwowflmU0m/t8VE09TD0WN+FmbgLLSansAMsDQ8UErfYpRbudslcjIgBM3W8vfq01
F/R8FmklRbVBZAZhVx5RwuRsOgTQyC250OdXFBT8z0BV5B7sGyRtBbq/4w7MX/pObK2N4aY6eb7j
7uEwXJOHHJmA+euQ1E/WTmbuRlovy6Kf+nZVhBFtK99HXdyTjHGoBnwEmVl9hU+arH2vmuW8u39+
OmifFOOYmg1X4F4w4Pe64BL/o5ZKHk0T9y3d5ToBvTL2FrdxFjBZrZMaR5Bh5WruXJBABycos0jn
5S55nk3qdbdggFWt3IAC6MdPuB8Z6SYdDLt4JNnhSxKG7h+VKJejPyrfKeF6i7ioq8e608vt1FRU
FSsvu8RcsqtBzbU3NSle5IusiOqi1xYr16DYIr+JmWVe6yFOL/JrOibGxDQf46I8OOQ07cZIPMqD
8mvqmPZv5yfROK1TBz+jPCjP7zn/42utWvo1sShZyl3/1/nW1IPYms+V70X+53RmeC8U1Nfyfzea
1D1X/vQoD8pdv977fzv/13v/OF/723uRPz+bf758a300Omc71R8N+V7+y7ny95Q/7de58m3oeW5t
CHbVVqA0r+Sj//XH/Phl/8uL5P85/8If5wsvmbDlg7z+eEMmb+i+VRTjnmZ3sQyV3n51h/oS1XF2
K522eCVwMJ73eq6b0cwNnuVW6Iv0GEZhulT0yH7lX7Kty8bEmM65IvWTlV0ZNbGebAb4xJF02ThT
5pOVJlyTraE+6UakoSVQ7v9B0lnBxYYxTHl7flFqNnsrHuKVfFGHOHudBum0iab9/ZaC0z0+4e7f
yjuKvJkEE2lsfhcMq3RSqoUaa8Wl0Brx4unVUqnq7EuZTdOhDdG3yc3BGvWlpzM7k5s6kNyE5OLX
bBLWWTcQ/Rq6l37x7WBclwHAfZTK2Zc+knLQ4DHlA73hh33KSbL9omWJvS2S0F7LHxbPb2GyquLi
DJZ4maA3yx9W//0tdPNboDQLF230PB2wjYWEz5BCLil3tePoheAydGGz+LXRPUVbQJbzdzBYyHaS
2wwCjEtlGP0mb3MNx+24DCOIeMs+xBhoxWN4lOydJp8V8DEcUcneGYK6uc0ny4Nyl3zBkBThMZ+f
H61D06oKxO8vaGjsjHGBmoJ8LOoC88mS4hOEerP95/vfJwsI1g8yuCzdcYmZddFy6Z/UYmixnTAR
zI7RtrjLfpZ0mGV3ZeSY3TUcPdC4tU7XdK0MPFhm1AWEiHaTUZx6T6do6dBc/87cGsYu1NsTSqGK
mv9XGxPIVilify2jnuQmgZqAK1dSJ+hHSnc/LlWEcjNVCn9tiQgvvDG+fXBt5ZpqkD4TuIGy/oDl
ygMf55HtrFGzb5W13Nc0ibpM8JtvRRuYlwp+A/FPLlm1Tpmd7wOPbgB7o6hHcITeA7oJnXlUZFxt
LU8XagBTKWlCFGxKieNH8MmAe+acsS4PfthhpvYV/15wDEHD0yszXupYr7YZP3dX1WX7JM/I7Cn+
lyEUjqa/z2uQUjhzORGWjI4G+D/sHz3P1CRRsbH0VjrcMmuMFg5o3JPu5d2zMDOaE0kVk+8Q9M+D
VXs7PhEKZ+V7qUzed41Ighy2F90GuOZ1k2nfS8pSs+FcfSncWF0VbkdsYSo2Rt2lt6p2sPLhnP+1
lWUVFYgk2cmkrnYO7pIRXnLzY99/25TnkVXDxah6q9oezTNWM+xuXtEzc1SYn4ZExwc2ZXvh9dFh
0miW+UHs7xMrik84jGdVlV6fJysPtkYwEgmeMBpKhVYeKqatYq1Tbz74iVYLcBXsLeReuWrOh6J2
sNbwE0DkaYq6VeOk20zMtd6NyrtEXhw/UaFuLs44jIvIVpL3QhfBqnbtoyugvKHb30W6YaurVMcq
4OJemCEHN5GrWyjF+wCZ6op80O6smU13LgY960H1+GiwQw/usajA18pDdAQ7IBYg2XPnWY/d4eDU
6nDoieZJF3JbLtqM2XadJu/o56BvB4runeRiIlepC9J6/7FLrsVGoJxSNbcwPzXWeioMaqB9ob+E
PWZpJZqepgwsQplP2srv650IfJsQVEpYDh7xq+5P/UYbbJ2pT0+azt+C5+SmATR4i2Qfh6BwnJWv
1tXD4AY2us7GPZAoSsyzE5TbmoiLo6dhFAtTlWingbZJazA4jupm3EuNjV4a2Bq88dbMyUhCedVR
ooHEmxNU501zTHxurKG/kZtVHJtL1aaKqhnTSkvb/IVay4vs11CF/gn1wX2CadnuhlBVt5lnfTrB
RwOxcKzAPDFBhDWkDv7rxxpSkC857CyHIItOKfWf2hT/BDwQf2lHmPhuIzA22Ym/MZK2PXudle8b
J6r2oGeylcFY+sCPrx9jS0ExXSsXudUBj93CntBACMU1aXVGqxyAcdDh+F8zEUFr2XZI6c+Fivij
odX5JSAlfePm1GjioV/mXQqbuBnoddnwI/LZhaOjV924s5C1Dszkq20TuAy+3yUvtFZviR/9kPsn
DTQI+h5g0o6R7elZjzeaAoRktpO+CkQ03eQ+hrPlynAwiZiB/7Mcumyhl66z8Wd0JmDt4IxPsojX
bm22r9yDjppP/s9QUg62/Mi9iUY3960KaYy/+hNqyecc0eHFyxuE0xTDzrmPG65P8geEnPmDoXJr
XgzZiUlNB75x3uoGyrwEajbLME4OKhdOvfQCcQ7VwH/woe49g/vMViC/5l9m6vHRVkwHAfjdhBGY
u9xQsWMj0XxSgypfRI1vvkEtuXQK8sGe+7wUiPB1nZatXZKCNoe6TJpLPQEXWys8is/zWOA+SDDL
Ag0kdH/o8GsyLCnVp6ZHLXtuIICeBnZL24ikl4jewJRn4l9u9OYnQT/qCF3j0SxcFN2w891PU2UL
IB5/8e5nOrUBFHnn0WRA+SUpQf76Vj1t5KaW5+9VljhXs62c23xWQ9H7qTHTV0rY4yKeBfV1cK4w
k/xQzAEMNenpx6FzLr1rOHvEYkSOTf34tTTUbQOm61XuL/voWyQQNNJmZGAUUdNaI5huERsgDY3t
CNhJ+CKv4SSKTvHQ1Be5xdzym0O+JLNdvhDyqyG/JPLrMvK9KQYEYggIuo08I4FBsEZjhQvAz/yd
Z2p/elNRmofazLutq0x/6jPeJ2hD+1/0NMhmPj1JBfhIWnO2C1zHcP/jSWq4HWGsLnHQ+TiZX2pR
fOvhiz3h1dcOlYLiS8pHJ+NnQ2H7HXWg2BRKo+9qL4r2zLC/69S0r5Xnw9EHJIs+JhyvckEPpdmE
gzot5WbiIAePKpEcAg9/soGG5FXhVrwsDJG/+uHM4+CTvK9l8z4BBRjpA6bTVHO/tyg/bMVX/lDq
7M2u0votqXOTYoBF1FfITLo29GWKOf57rdDn1TIlf7SsoNoaZZcfYEclJ+EmaLrrDmOXZ0zZya+A
Lk6mfrGS2li60BY2nduQFC1EsNMzk3pSEdMo86obA+B8R8YEw9NuKHYIIWhdVaLCQoAULwmHZB01
QfzgY+xcSNlflQBNLOxUPRM+l9/K0X4GPocul49xmdmZci6DUUF1xppcoPIvTprAgfH3/fIgSNhh
WWUE7wZeHixMRrTPrUVQX9VYW7mFZsJ97uJDSGTAs9wD0PAyKXX/ILdcimUL7jEjVCVePAVk0zoh
JkYK9Du78fRHa2CKIDyj/V4EEU4EejWxFrR7B7TCpo8n7UsD81GegGeVjDtybgFVaiUiNk999JAC
baEUakunG9VHuY9Zz3tg+uFJ7sLE3J+A4rzIY0XDczOpdoqIxI7WXXLA95wSjNfMj46yuSoB4Lqq
aouXNI7Fok95RkMUu7UgFHwux0dlGAe6wWWzjiYD3yq2uJWqEWO+cO10VRmJcXFp8y5VvMFbXHgt
SbWu+dRQdrjWE8l6s2w3TbxvDlXAB8VWrmEAJs+N4uFap+LbxDRtXSLmXftMF8+TaeHa6cMDKdkg
5j3+H0WhpsVsnDlQF9d7otwYCMKY3UOeSbY6Lh7G/YwUwK6ACsrSFwto1UmxWyY4o128Dw5RwaAv
i3M1cSPm6jrQFNxn2RhdZItVF/2/XPLG5/ojFimBRcpydYaK+KTsT43M2GoGUbvUXfPXHtECxhBt
/BomhLebg95cjKitrx8HNFBUC0S/7QURaH2tqrpYmKUJv8Iuq0NL3tDFKclynUdXil8ADPC1H6J1
fHC/JYUxU0GeZhXDudT17wEl+A28MR4k2F2ERdOh/NobM9pCkPm0CqFRrQt0RGE1DAsjqYqjqdfu
az6POuc/GFFQ5W4qU2+Nm6qjsc4flgSmksjIONrIuSYw3OY8BdFrO5g/7rDtuFGfrCLBMEyGxdLQ
ouxZcWvuU0a0lVvAWOuD23UE0tHT2/OIvSkBOcULS02cc1sNNoN024YQxikOkJjtfVOegxKe+PFA
mGtrCp4RSp4QvFZns4lAM8nVj4VTacfKLtS9OgAHgSMcKwffsIAAhf2J1Mb+JNeKMdBp/bnl+tOB
rBH/e4qmrCqUVjh+MLeVLnGLlmL8kFt1aqRLq27tpVnX6cLH+vbuOxmBll7YHHRhZ1/G/kz/rHgY
/dSqGX5DsqRk2W1GOhpL2bKwhlJZOH3Z7kUaHInOy37AEWp5nI7WLdAjZ+8Lv900Q+5fkiGPlyOh
eJ36Ir8JaMCnUH2RsyZtKfdHqU2Qc+Y/uqX5NtSBQRO0019UT7tvlXMN9NeWPPbrzLwU9gl+d7Jo
LeOPirL6yW918VwqrbfU+wSWrVOK596tgy1tAHflNRzNaB5g9R3oHRivH8JpgDrWrga9hU8Kg2TS
Gc+tYo7HZFBRkRSm+tr1Q7xzdFLQonkTP3BNFqw1bMs2Fa91ZebLDJvsoeGaDZFVbWnA60+5m23p
Eupvem9Yh84CBzGMerGgft4eqVc7D/CAcBvO+YDplPsr1YgpfQ6oNiMzsxbSC9G5qAD4mXDmpDUC
P/7K9aL65BfvaoqJaPH7itNmzQ1PIKblmdZaTlV9cq1IW7e1QXd1Jr3KA3Lh8OksYI9UZ8Wi3I+9
F1xsrOELgc22IPF+gciCH0WU00KhI4giYUbZR6BSF7n5c3Q1zNGB/s7tK2C+Hb200FGihYqqus+5
/Vpw6/TxIaoK9VlqUdigA6c+SyUfG6FnYm7zY4Mwbt1/NNL42M8zHNWwk1NLD5MPI1dePSsat+qo
9mu7hLVd0tzd2lkzk2X0pj72ncJqp4ltkVnqTlWU+ugga9hblk8PD4P4+OoV7X6wJg/xvV4sRRHr
N0141ZaAov5A4lRzdlSzXLeG2r/4ZB8sZtDhynQQlbhmEEDbbYv8SJHy94Xcp1Udah81sZdxUJTO
Mtc6cFu01HgRRpV6pSSgnIORbEz8WDwuARcRj5MfLdXHcFn57XSwu5sdZ4Cw+4Jxc2JbzwSnwcSN
bWPFeC16HDUvuWnd5YMnP5B1u4/qnP7nYAAKDsVIoadtHlMESsusGGa9Sdg8xpSkThpOx7jQuiNT
oW9gkubEuKY7xqS6HRPpBZTblpnnh74ZtjbIorumbTSrR2RmBLEmmTgqo/aik8F2bBOdaQy5Q8SF
miD2x1momWbppR7a5hDO3hBKh/1Bt/mAZ6NURQllvpxNYzAef22VdmI8VvbgICppiWIkWZGxS/5u
xl180hIEq8xLy2mdISc8Na4Tzb2Z+rnrFBvRv8gOoBX438Ksfp/Ix112eT69hFb+RYZPhF10RUEQ
vzVZRO807BFTgNHc87/qRDMkuFfvv4eWJGsgoeaScilRdKNeriG1J0vNoPsLLSq7yFhIucZQDK3l
iMN+npHaQYbbw5iso5ZCiBuspURlKHynIdv05jKYKxt9OcEuozq6zj1HOxRqUj3GfDoL7ogIM3Pj
GTv2QkY5uA1DBS0IvmRVfk2Rz5GxHFf7UJ8KLL7eiz0XGC3bmBadqVYU+ufoiFATa4eUPxIV1J01
eqa9Svn+7JJ/o6x8lg+g1mOMoFqmhowRD9znBhEWUT8IhOUvKWZufeo5mS487qS9vukwSe6HcqwQ
R9oF2HQLueivMyhjwiksH3yjHvaKbQzrISEWLuxLyPRVpB/bYRiQSTXTt0Jg0O2z6guB3c02CiJn
O02EDKp1s5En4DYpmf2DYIttuvaDiK+T5Wn8RVDFC9sFcNyrz3nix3t4fvWS8T0ak0gbn7k+SeZF
Y/DQ1aFycbNJvxs35IFSt7vtXcendv6fsWtUq07CJkSlWUzC2VZJfVl2WYTDdc5qlUGsfS32XaI3
J+lYslcgHNNLqzLHl6DQiSSKJbka1HQaiNaIa4Gnmeq7ZSV8K0uMUXJT5/Ly88s/l7TNTzLL+QPD
CaoxLzZsm5ndJ02PcI0G7FTvLwcL6jlEVPQyVQPacnCKb7lCf74Q0U88N8A6I2oG4IndHQ0AdYu2
QnlCwBAu5CnWmMA0sZ0vLZ69NVKQ9OSquXPmkstXNJRL+dMUw8KJlsfREel2pv/JE2arte5RKMPO
EFnz0x+T18gOYJiBJ1kEXqG/xXmWLHE6ac+eMmWrHib/LVd4t4I/2gOZLP7W9lr3VHiBAXkJ75Lq
W+JgMaLdRX0DEESJ5lHbkD64pUp9nir/zfYC3FZKEC9TWyt2OPJtoDb+dJh69b7VI9qaVk5hK/82
nv5ci4YMTgnasGzThDuAHezv7Xy7rA3fGwmuvlfVyR2tlklr+qvasLJVKMNWlBxvIAGY/d7NzH2s
a/W7oRbjyig8g9qOOx5Vtb4YwPG3aTRaBdZYZnp8VsfBT+mxJvE5H+vkjjqTvDMsPj8c3Ql2cktR
K+8vQlolBmCkgcnEmjv5WcQxnlwpc7aaNl7l/Hj+M/cNkkwXL7WaYfNcm6LkbUaP94UJgNQXefgv
1Zx7ueY3x5ymqdps2WFKgsDaNfRPMw/m4K2HHK0nNAYNvpuLn44dcsFTp0VSZhonu+TvvCqasERl
qSsM42i6Gfr4lWqBTVI6isUpsKNr4dsVekn7zzbVq30182BzvGi7iHnaQoU/dRvnhdxXl/lAAjoY
MoRMOr7tLOkQSw7eTs2m7sFymX5yD86A5ZBhytvWyP6Optcirv/MzbdCd59ltAH+1+bcC/GnVwz9
sZsDLhTXs/ZGbblLaCIx7P2w2TEJRdaqA7A9KV2z9iuGCmbYKavBscYL19rvi8I0AABFzXEIUgDi
ZsIUKDQnRqfxayLE/zB2Zstta1m2/ZWK844s9E1FnXwA2JMS1XcvCEuW0ffY6L7+DkCutK3MsO8L
AwApiSKIjb3XmnPM/L6ODWVbDxl0unjyb/Erf61Iw7wN7OQeDouzqhVVWgvUczk+4W8T4N9rPdT1
G7MiCamhOOgBiNBv1PlYkldE30zmyZkN1r1op03ujy9jJ9l3Ri+JLUswBzBkM94YOK9d3U7UN5AY
uwxqwVNU5sMaJ1BzHDDmnJtR6XDJzyU1HDyAcq5RfituBfbEUymenHt4K3uJm+q2jIRzKzrQC53k
m18J8vG6IU5fZ72sE+T3GbaCg5FK2mOgt9ssapXbLKfv0mjmzXKYenqwN5l/YOfkVVhTVKINHXsV
mfoL/nh1B/KCSoAs2gvAEJ4TDLCPapLAir7Ub1iR6Ddpw4q3Jz3nYLSKfpMF1Xihddl5eXKBNROM
wEWrWfG2ZXDcI8cskjXdWmdbWrOXaSLcRZJUuoRpfJpmaEhoUYOMqgQ/AgsRmso9qs6kUJpNPy9W
c8m/SCWnvS2g02MojKj2OsRj0/qIPBp+Ejl2PNQmKhqEh2yWcFsPCNlZFDZTeqhpVJFUciM6PX7z
rexeSbXu1UjqJ7U17S+lI74QmcHInoTvBKmqL+0IHGA00a127RB4FDzjczxN/Kekn6lhHZ/7Ken0
j00/Rp2RThXBBDyxvHbZ6lgbYVuvnQ3ibLUi1rV5jcli3NTEL7uJatXGoY+Lxzoe1X2F/vC8PEgd
VRYrHR33x7FlK4jBZwgZYuqPJ6YqSLFGHcC0OWdmqMfAyGz4bck2C5rgUixq83/tLp4fQVDPNioD
BdRTulkWWiqhWkfAKFTlYm4tegIlSioO6AlolC8ucnA6GR7TctPCHynWtlwwGqbmsBExxi2nStYf
tCwSljdTxVCZZ0WO5V5N1T1W1Nh15Cm8HqHvXLdDdGGOVXysuYSurUyRtyOGJG/ZHdTkAUJxvw/t
png1wsJHaizfI3EPL6LMLB6rkFRgS+ruionWhC3iy7orrHtTva3mgbeXEdSaAVpwBUQD43Kig1/N
hnirtcVENjTfECesCcALVWihmnLGUayccUrSWCkb3V2ewJBc7nXfkje5regY+zOxKXRdf7QLdd8G
bfgm4dR05doMr/FaTIdQUEVgLeaGM5ZUUZzXKAuks0Pn906uAOovhw3J38sWnAHJ5FWSQ2s5tKRj
2zbhcZqrDyO29BNaLhmfeGG4PvHzxAJtg0rL7rKEvhaFodpbdkHCDldSnm11miiMB4O2oZPoHHVh
bfkkoj19D/8YzA9SWmu1q3SDs2pUDHs6gcbnuJE9CH/1BS0DcV4ORRi69tTb9qII95Qptce8bMWB
QBcWafMusIxhNVjKsyD0GYeQPxJciIn8KOaHtAywDSz7SlBEx2VreSAvvvWsqHCwdxAdhntR3fRS
UT/1fvmGw0+XYXjEoQyAu06oOeV8hSX06fNOMz/4UIO3BvV1t+ps6ZJJwYM6x60ve9z5ftqbn1Nm
urpd6iRL1dIW1xty5MSEAKIE0XZS6nwTj/n46MeqhQK6EqflWWx7nmUX0f0w+A14AcK+5x/KUVwS
fRSRDjbvJnYccG9p4oMO8OxQFFpHKbwi+apJnA8TGs3Q0ouNTkPY1kt3iIVDOOB1uF1sZo6illu1
yq0PE5qT9+FBhWDg6XbW3egl5hAS484DDVqv4461Ic3NOfO3nPPyhG7Sb0WYeggMfzU5BDE3gaiO
AC8oQf7YX7YIa/r+NNCdFfm1LfA2h8VWmF8tD/7E1mBIKreaKqIzNGvo4cuSiyvIgor55Mw66F6L
Kbuj9+vfET5PQlCbFttUspLHEIDa8gIr7kPPzPl+xL0spFsFq92OsJanhl7DaRae3vDxpZSq6kMb
9uYu6AAmL020SYJ4CZ7fPy67qKy1NcU/6DdToG66zichhFkGUhKxn5aiz2QTbqg0vEtWBeN1YN0J
/N7ZSgTmF0Oyg20hqdbONOIT2MMKGetIiXDZXB5kgM2l7Wgs63n2xwN97voiJBLi94sJdda//Dpb
I5nVRmuhKNbcHfo0sa1Iw62ZVKGLCPyLkmR2b6g79aB0pnrvNHQxZG4PNIl0C+mfWc6CIFf7F2vj
E2FjQW/8OKZVw7oMmheYpLkt+WupV7XzstVTGfzYGuctKUal8Pt/TJvf+C//GG1FBwkJvgdsYgRo
/Dpjx/yij7IPwzTWuXkOgXJX6MhCSP28s5EZn2PfT4l5IOshNlhmLFuFsLNzPB8L52NF0JabaZie
R7PAQchMwbyduSiTZ1hyffuxrJQgoT0kfY0BDGLvsbPH9swMjwCCfBPoED+G+a4l2S0VdYsmrWP1
2aOK81VCVyoPWDnzZTJJS+f0+4/A/txYVVXWinT9FAURjW59XtmLXhsry7d8V8HDFq4KJXZcijnN
mXgdbqAmq7UMRc8thki69EqgPRNceK9VY/etjJ4d9Ku0ipppR3Sn9dpqWkHZ51xk/Xha4AkLS6GL
NGtHLo0er5sb4gjzWznXjaNEaIMbNUl3W6l2d6tk2LQrHxDk0He3pKKq6w+lgDUiueq0R160VpKm
vPN1wIMALh7kAhg68d9PdMyYDkimP3i5do6+jk0h30apDFpiiJ4cM1T2pmYir513qxFLoSM54rg8
C7XCLWJ6O4Qh5Oh3oXbKlqsntnKj2vXIEDWUzx/VcSdu5QtSKow72eIlWi89iKYQl5Xchyjyfemh
DeVqn6txsUqz8XV0unRLpBPvLdH2cme1px/G/4CE7z20ltcFoGJ0+wj2wHOW0rfvSVbf0AT4w7rL
/CQ451zrME0BlMx0aDRan7roFIdaaBSS44omvNItBCGypWhAiSxrowyB/ERhZMWIHL1mc0vPJE/l
NMliOrdmBh1CWOFrIclXsyX6vkiy7z9pCbrwESKJtR0jGic8EZSQFXa3rd8mhySNZVcKRHcbhjzA
AdimcWudl70IzdxamVA+LrumPUZXCQEmWWaihZ9/x3/6lYqeya7swDCtMhWP1tx+DYveOTlVecKG
2FwvoafLoULJMfHzgqpommsZo95u6NpNWnTKR+XNwP6cTNzLsfOEm1gvmkMP3vn60yvOv7/uPjNj
VF2zcQmiOTRmL6H9mVDYtiUdBSVqvZra09Rmx85Cu7aYZOykG/cfS1TbQuXqCHW9eGJQJcgYfYeB
8QJPTOgrp6kQ3bksrHSTzJPLOG9Ptiikaw2Qz13TG6vlMAVlgjPMlDkOa4qd3snSJhr75kkhLUKe
i5Fh0L0pMNSPCxxY8Yf0Is7tA8tw4Cq9aaUXlAcPlGYHWAdzM/NjuGiUrt+wghJ7K8uHbTxGxS1/
q3Wtti9x9OntZYkJLxjLiT6ycq1XWk6f11dWcRAqp3B+YC0uYzSNnG1BBow1kawnm9l7pq5bRFPv
Kihasi/D9p6nf38SPtzGP98AKCKoBHnZukp98N+tbxRd9KBSNMRPmq64S7dLzeTeXX3MVMZ6G0YD
73OewSwPfW/HB4zBuAO16VINqoNp1bcm/TrKPk1mHsMy3H0MFpJ8X4uuu6zzBDfOsqVXIXieiPmA
aXSXEMm6y2VreTaKzIeC2jVVDH5A77UvtJ6VsxVYq1Ep/HeJhJhcT4OnVEV8rHXNy0Dh/JzVIkbe
45QnSMRYitNutnbZCeYKq7tL/N7ZmZ2FYEvz1wrktQMxd7gLrNwuD1wT++UrtzxUFN62xVil6wIK
TSiNDe5azooZtd+Cfi7OWNpLEBUXrBO8pc7bJTRVekDZ5xQszXGszGjN4nl8cdoQCkn+AianIK3Z
DLrjsnSbglzaaaWBdA9VYOhpKf5LhD9oFpG0lClFKAySwLBMnEarj/1wmIQnCrPZ6pJMsF4dWO+R
mKindzX4VS3a+zV1S+YlyrZNKGixyoRcQkU5h1WwoqsTnCJ1FiFLjPRDS229ZK55QIabbMUwyhvI
wOMTWNentLT8K7RP1BGN5lYh1ukc68B0DJsyQ5Toj6hTjGPEiQbAzHpCH2j8iDEU2xY8y1U3PwyG
2jCaBTNJfj5W9PkBcXaEPYLkuK7KDBYCrXq/7FZq+32Xut02IugJIH9UHCAcj08J4Sdy1GoPjdnq
pwFOn7cch7JVrAapv5rgXa06zCLyNkXTTlPDOdX2SLRVpbPwzeiSraoaZpAuxLVkTTKqx4eqKoPH
Ph6Ss2EMLFBt6aFvOmeLs9eDtWWtxPzRRanjTqqcPENvR1vKNGBnd5b+MFr6TqRB9RJWQDSY9BPT
1pPLM5JPh9vqskilflenWXLoI0WcUr8hSXsqMmpCNuZDww83cp0qmziM1J2ZM134MZevNevKVoHb
2NkwEKGiDCdDOM4mAEx6hR7WWJUAbO74wqPkiM3pKQ6md7WTh7eh13ZFLaTQ/WZXQsZw1Fa7eIY3
ZTPQ6cdDqYzyDprq1XLIkUMVjEl0diadVeb8UEolwxzO62VvOQ5eq9gmtmjdzm9eRTUFZ4gexgPY
Ws/vS3HnpCRIm3WzWQ5PWeHA2CfPgGjF5lLLIsLNM7vaS50xE1iZJIyK367bVihQaoh1RBeju37e
A8HLU6SFEQ1poldWUoyledmKaj69ZSv419aPZ8dBNi8DgeA+NiNig/vBpuqJHB+Tcrxeek0YIfGj
t39YGDifFwYMnwSd2JiH5xhr/bOBraRJjAxhpOKomS1dHPooBMCWtwrFD/7pungu7OAyMJT6Ke6J
6l22wnmryKq1Vlv+dkkNIxGonVx8QSQM5nRuotBP1rLs3wl0KDS8caCJ3H6rTOjni51Eib3B1p9D
Z8JTBtn4HM9bEgv6HUF6ETb3/ntVp+9sMArKWO2TWeEoSGjbdpGSrZbdZMYtGMp0GIwXMszKR19R
7YPpl3CL5l0oVhaBXojHJHpBV43VZu5oZbT9FaXNv0hQFXAl9jI4hVmBVBo4PYDfvgdq+WwG6KiR
oOA1H1Trth3teB0qdnI2hYFBYn7oJfkURb2970u7PyxbUpAOyOo5xlK2/9haji3PBpLkeDWknlWu
iBw/3JxARyQlXXCW/NBvwitmkXSxB0V5bmMzXNlU8o5RCapTw1F+kmvxzK22v+ispruLFS1atXDI
dsO8K7MO2OJ7TNBJTE+/v9cq/7bYQmhET4TSr6HoKsjpT4stxAU93jy1ZSQNNlmJsWYJFdQU0941
wtkzDUhOy3H8mN8GePeHYU5F61ichOOgXi97Gr7QpDBPfkI2WNTds/zMbkjp3vtKYj7YSH0vsCm0
hOpwidIGs3eK3JJtaQfBrdFaF3RivwZhFn9t/OEomzhtAiuHgVBK2lGGAXOpwHJaZdSND6U6AdIJ
wnTaBgZMlQKMwktBNcwljja8MLXmsbeT8fjjwYjE912rHJXNkCXPy5OdqCDyqQ6JtiE9AYN1Bu5E
I9pBhzbXUU6woxohnOx6p7uKRgVZYpnkF6xbo5OV5/kaf+poCf/Ct5rtR0m0SO03GRP92Wn8fI1+
0qe9OkQPDvMoI6zIt6/jcLP0rwO0VRdZex0mAwDW62W5wXDlkELoZCeE9/5NpYoHhtrCVeTROizA
D7NMcPPlgbMmjY9b9bKfGo0DVSWjfSWrOabArqViJu/1rjC/fTgp0nBCB1hb6o2swhoCIr366FaD
tK52I+bVTle/acl4kzVd/2LGmgaaRJPuYElPqxFx/5WYQwtF1krHCJL2fmS6EtT+sJPgSJ9wbOsX
huXUJyP3+SINAQEocz1I7qrwsqQquJSaojTkBwvWA/Pc7WM6VyniEBbmXVCY4x/W0f/mIeLbbSGk
o6CgmQhpP4P8k4glYAlOw5OUdk8hWt5LdUEVTcrNO6VR9AuKCs9FYxl3hPtqN1Jm49vSSLdr2mAT
Uta8jr9mBrKvaS6hlojaKYpOgopnZoXeIuZantG6TjkhXsk3ujkEm9xCqG0oFISjeXjTxhKQtRjS
TauJ7M5gku+NhdNKt2JgoVBE00sOk+yyorqN/SL2DzmLabeia3sbaYWziTrFwKmZjhcMNQh5E2Lf
E66ldV9EDKuyAZCVaODgCkOZnST+Hbrt5BIyHjnsQs3OONLftCRWDt3cZUkJtLzFUJivi1BPNqn0
bcGLY5gfNlIrlTuNXvjZJ9LYLbpvyxezSYJhY0Y59++sMHEgfPxII9qBNyeefz8q6Z8ogioVD/qQ
rP0NbGCK+VkCqcmanU+RSRr4kkjfK5DmaqFE1dXYa+XWUiJlNfRiumDk0o46a0TAlPbwQBrMAysb
86ukA9Hsh/R5eWnWJbzUIaBDtFATDCd5pDjYPqCiMtdCreWjoobahcTkeqUHSvmsqMFBUYT5NSnz
xzDhpb458tJMm3uW4zVp3ves5sNzk6nq/b/2YKVoyx7iC/EHHDJ91k9lMR1CBFIrx9D4cFQoi7+W
xZrCGiyghbSNaieWQb/HSGasOCdiM5XAtTjyt0HxR2mvhI66E2F/qUkaQ6s1dSuTcGevCxJjWmVx
qu1oM6gm6ZAqrG1aG/S354fYZh7JvGK77AHyLUESKuMIwCZ9pgGF3+rHsY/N5ZVql087XDT7ac6N
q/t4p2sQ8JS26wh5jMhTjZzp/VO0uhzbsBl6NG8/nqglNYL3ouvolrUjFXYWAHoZ7bjxmetlN2T+
CJQoGc9GIJe3abZpgsfBsagnE6/lSrMIannI8nLyHAZXl/VGdl8UpIqmam8cWnh5T2l7SnzYDl0v
JSdfzRGVy6BrKspL296ir0SkHOJtqj4XY16nHognm0rxTHgwmvo6EbTlOrRMy96S72NAYgD2T8x4
GUXkFtB+pJ1ReX4yTUSwRNF9b4mtVNnjQykyl7IjHBuFFARTyeQ9c7lhh2MCvSPxwMngl68x91R4
DaZ9Tuog2otIpOtlQVjLVIu2Ohq3ldJYN+ZeXqQCUmH1B0njlvbRohoRma6LbMafkhXqw/TXa0JS
GaT82YRRXqAOmYcs/5obqn9Ncz3bteYQessxCa+hp7dC3SciF2SI1y9SR07XlhjVcbUkyX5MD+s5
VFbjFnnIkLjaulR7tC1wEolRaEfAzVWN8Gb+SWUsX38QniO1u57qFH6BbNFEiHst3voQT4rzmMaR
i6l8mrnN1klX4vSGcIYvC9WtHiYXmGQ0PTjYcFypVHWoF26fkDS0MLdEOqdYLK3DQSe+c1FZLA+m
aYH8oELyobz48cQSWgdHaDoYcbifbONoxOLQF6MDZNTPdPqskOZXTa0PWzDX6N3QRDR5c5KDWvui
x9ZGcDq/COHX3iwDuS5V6kNxzHwWQnh0EySSv6tUsnp+hL5UM67Loka3q3X5ciri9rAUCqK8uBZx
q14ue7FP71SihL37eNIUlWva7bfEjJsz1kT9pLQTosq+akKgwUQOW71IN3nyiMDUOPntiGA/zT44
1FUWf4uaXt0vU/Nlkp6jM0jA3p6o6rfrRmusdZfY1pUxJObKkGXWKVNqXflWb10lSFN2WBx66LL/
d2wQ6nghRhqRtKE+ysJScZKkcNVL1LXQ34erXK3Yiuzo+9Z8LMhn2XMzyXviWFljLIIgWWkTr5D6
fr3s2rayM4Gt7ppaoze2RAItD/Lcw4hbcSTAIt2jxLmMehXC0X9YWC7HxmQiMVEP7guGJxZ4ML36
oc2Mk9lk0T7urI0ZtuHg+nNKXK3pLxXQ3O2yZ6EiudBo3R8/JkuSJAW7PCpmCLqsPUhB/31rOZYL
YleqXj9ac/zWksG1PFBFg4xaJyGYHhqPVn32l+Z3jcTho2z3+9unPReMf6mfzX0hWidzmZh7pfJJ
x2PSVIhiRyk9iybRSq5z2pbqRAM7Q8y3iGWWXTTxTHQ0M6OvFvuzDHwqL8SQMdLim8vsQXKxGedX
cVaiIPNRCSpyXRxHxXRcyhada3ZtfxdOGP/QJkYXqUnLmuqpwEuRtQe1Ld+p8Q1eG4z6M6CPS1aV
+jcItXQsFuUKvyKTIjiSdr8Lm8m/5qtO58yxT3i2pWv8yf51mY/ZrscP6S27ttpmzBvl5vA9WMIf
Z8lxdfy+W4EYkc3y45gmjf1RBIRwalmlrfTKwr7Y4zix5vRxtbDfw2zob6b2FFqF/C111IcO1tMz
vYEabDVBGJjK401CteDCmdqHOpY0rwgj5VklcJNa6bPUGs3e7vuCqRSHJaJfqLeMN4SZDIeKgh89
LIPKTxhzl8aRlk4Py7n+77fhf4L34urjrDb//F/234qSgS0I20+7/9y+F5dfsvfmf+ef+terfv2Z
f17cbu4+v+CX1/Nbv//V1Zf2yy876xxl1Hgt3uvx5r0Rabv8bt7f/Mr/3yf/6335LXdj+f73X28F
TY35t1GYzP/6/tT+699/mcTM/ffPv/77c/M/+Pdfq/c8+1Inn3/g/UvT/v2XYvyDRgp6Qhy9BlLm
uS7Sv8/P2P+QmUfOKB/bUZkLK2gE86Juw7//Mqx/WIbKIgG7p2ESzcpT9IaWp/R/GJQQocfLDvcG
x3T++r839st5+XGe/isX2VUR5W3D3/xV+2li2jIUGjwGixGF2cLimf8JR6/pCWVtfZA9CcEPNd72
gehmjHqW4XtO3pGdLk1fujydNr6vHOI+DTwVj0TQWLsaUkabkoBHmMS5aSFcj73l5aiZGN39bqNb
yVHMYalpDSZjENUFerxwbVYx0Rwk1mwCrRgh9FHhUSsAAK8h9G2Pyc6hQyewbgsZemnwqJn5tGlE
XLmwytdMCOttN0ZvWv6g5p455s1GtTFzqdhvvM4pMODjAm8aU10xF4xWaQdgNsH558FVHrHxcLt1
HHOL881nWMgxISPycHOtgZ/jj5vKEt07gsMYSSv07rh9opxnH/Xx0ok05aTESIIVdaDROWEFmQTl
4xgDjcj7q2S6yp0HNYnuUs0HLm9okqtFZQtkPcEcEdOf6DWueqlZoRQiPnfA1YwVxcBIdyWDSrfN
RHKBq1z99G38ftJ/Psn6XC35aeSVZd2YG0iaTAuJGpw193V/OslSU4/1SIXWEyVYsDoK9yJr3FZH
bJMyhNmAwy9byMRrYR6zUK/hnMzurSTYGXIJ5LawWnh/EN8QMq173NtuQJDnLhq1lzj3nxDsBOup
hR5N8uK4zhv/Bg8E/jqbOvpUEQeWDdQwk/hkyvk3u6NA7ZTSSxuKwtV948qcGpNVa2NexDbToMbZ
zCmSRWFdRlb66Jjgcn7/gSwrtZ8/EEXW+SQAGFKT1AxZ/9TbbItRkVI5RQJDRII7L6VWhjRiL+ul
V9ueOFla9277fcecLTO8cZQzb4xm2rJvryq7jVZDYrQrrSU9EaSk6rF8cW2rAINpkMjQDfSjUrGa
WpB3lEVgrmMjFDaUf02h5EzgdLISTnoydEqb9h1GGDTm84OeNcwDdPw12ay4k63HqS/mBYkIQCCp
ELJwXZyMEqzGfE2a0Vjve7MiFH6y5jhHOVrZ1jYxp3YtuqnZatBHRJxdEcBmraMgnnDgV646pf1G
r/QTHt5ki2bWX41F9ZUZZ30b1k3i9hEIlr4eThXseMz+9bb3h+sG/ew+GFL/2exqijxVXf2BrqIy
rv3yTZ1PjIJQwHSI1XMM45N6RJcC3l+ILGQCq7nprUhat9Vd2PQTMA6J+iP6NTB3NCdLrdkbQvdi
q2k8ywARHoTymjmOswogmmyR9kNZ1A4VCVFXegG3R7VpJZF24rusKmq+1XX7J2Lxr6MpdEzevkr0
L4gRi46c/GmKo5olgErYiKj/OTtqoLIGaOa0m5zClSI7zbryp3q/fJVMaRogqW6gcji7FlsQFZTs
qqrgVjVdsh9RNRJEgEM5aNGIyt3+99fAZ5c879XA1WQi1LFoKzvWpxJrjP5osAUOCT/tufpR4dpC
ST0IT/TLU+uhN5iHBbi81vgaJs2yd5YKarG0hislLu78sDpMHeFRTlRmKOYkbSVFjNTUn6kjYw2C
99i4VW7HnmE0MxwhCVeTEmcrtEtIZJfe4TCVzykF9G1kJm5GcMq+yErWyxIOdlvCzlXwJWA+6fYU
v5I2cVjmvLJ8eAkqkwgZp7xR5oEUyu4tDITJixMRrLW0v5CNsD1JtvVAtzV2c0zlO6nIv0pBiBtT
FltK60DLS+b7v/9Ul3LHryMLN3nwFKomExKtfP4G2JMxiQC/pEcRut77pdwR/6iuRwOn+mSK+sCS
yA9tF88oEn2wtyNyQ216wcLmLe/VZmK/sa3pODnSWs2NP8g6lE8anvm0a7Zs6fPQB9xsnnT8fC8A
YksRlEhIQqd5b5UfFoxZOj0lqV9LChJBXSVbp9S7DcUlD6WFhhtXU5HHOgxxAEzcpnbuLDt/T7Po
ucTS8qeL6JPQan6HlqZimwMXzIphAdD9dLfq+kYArUp7rzVJfiKP4FufQAFNIhZD4jrRUhRzRKm5
ABZyF5pFsjH8BKNPiglEk959GYUI2nDCEfvxD6d3scJ8Or2cXC4ZDf4dqv5PF7hpR35D1ITwaN9d
8C5bhne7WVNOXqdcZ8yW+nUlN/SsNPkp0mvNdWilrDWcpV4qKdWuBA/qqll8KQP0346ppa2a0HQ2
JkytUByXuGzV+D4f/2U6/vMMQPk1FnkemJgzGprBdBFZnil/vuE5Y9v4AFQ8yywlAnCcnp6VetE7
MDxElRKMh/OPqsRcZnXEN3JcWucP51X9D988YBFo+w3ZNql8z5XEn85rlU5F2UEnJpr0bjCcbGvh
A9+UpCzi8KS2QoxqKy7BNtanqtC2pW1set63F8OmdFV16DzS7ahgpDCXQbpcWVZPEABfxsLJlENl
NUdFF2CKyLKe73+tRuc9BO8ALf/3F7nz758m02UbpgsTUnrR2qf5FNCjvs0JLqIpgmMgdxKX0oGz
RY182Yvijdnm3vQ5ULUWM5y83SbjxLs31Ha9HO8SslT0wLjqRfgEbIU6X8jYVgjjq8SQSK4ms2q1
7Cma+cycbFzveIpRdeo1VRN0TJ7SAaiU9K00lG8t6wfQW7kJBt16q6nbb5qCQTG1deKfAaKZ7TlT
hp6ZARMU+vFvuiBrh+oOJaTY8To5c7ZjNd2xaA2uEQohbx9I6qAl8S50E1JB0+CxT1ik5/LdMgSY
OOtT7CZUCOdE8hEHKw1DejOpRurekPReqZbkCvYQm0Hh1IDvPA1n1Wacb+topzeTX48IuQtcXNwp
LaPdSLCXPZwSEpMsg86DptxEyuQ/N4EPH6qKL4KImzxNpcyLfWIshDCqrdSyvudk1wNOjnLin3W0
+rocHQDVeq3+4fLX/8OJhy7DcAeQmUqP9mnw5KOPYypmg6clBuajjLISFLijxPLqlL0HXXBToYK6
zHL71eh1pM6DT+yi5A6a1m3QlLVrA1sR/KNpn8vTzK6aNglC2K7lc4tU/9pQnCc4k52X0WzeJPwH
TIn6VTXKX5WOtiL9KWDqNXcWA/ULefUU3FVIogOOzjX5mJjTuWV2pVW5NosuDGToqjFArcoRbNvv
LwPl32c7pm5bNLlVvJ66thhBf7qgnbYNCqcokKUl44DJ18rWhlZd+lPuLl/4oQ+nTd0HX1Q7pRsw
F4HNwYo8a8xe7cyI1+VgPBlYbDxznr9FGbmgOrV9ip5/uOsZ/2G2Q9fGxIsAsQP5qv1p8En5B3R/
wHMztWJcDc1YecsXx7H7ZoVN8Euok1VORVSx6+QYw/bpHUu4lOu5NmJxToP8y8fdXAeun0rZ1wZL
zjz50DTBHHy6MLsEjF2SF24LTXmFvvltmE3xw0SJCmFksGmIdOv8igJ5cl8Y+KjQR5pwioPb5RKc
snLmEExfA4MlWOE0s77H1fCpnaWoRXhoGuXKnNZmQzm/GTGNO8MX6q7ldgRmCT8mPOi5tA1YMGzj
OLD4fo4bP8XAAsdvAr9OdxiZJu3uJiIszqDiScr6tayNq97gTqUQL7MH/Ac+Yv4GykGpkF8LbQbv
/aslSuFKqnomYx7rRrGhGucNRHujoSxRPPT2GlTgvlVs5YT+c1ePWX9JLjuzfeIx6/yV9BvcFRRw
SYptSAwl/MmfU9B0Rm+Muj6plg16QIDcK9wh/bYJ8D7Sl9gkTFMKpTZXipq8hrDDXSWbv+NE83oi
k16yPNaPkgaLVsJgu24SYwTtjNskyL8pjTGsknIYV6NGQmvD1KqP4y9SmrypzG7lujO3FRbyzZQ6
sRt1fbv2w/aRSfh9nzSVN+D/PxhRXa/HXrnvVJRLGk5UV7dzsYJjvYMd4B9CXE4VcQgEbdXBnHhH
PIMv3wFqYKGst6vG5zJdxs1cheGYj1tcBv5hWV8OU9hsLGotRuRpUjc8EAW87tR4BgUUzDBilyIh
p5rq/gpp9VNXV84WShRf2nlmWyS2TPG4ccVgZSSqolUZR8oOzI829cDFn7QI3AI88o6oifCcx8pl
aIF2JLklCNVpHrwtVGxVy0g9NbQtREhoeRbFFX4n/0j49LavUnUFIamB7kbFA6dPw4qR9VNqkF6p
1Pp2uYLJ0+Ds2FzgCXlKDBuebb4WIe9Am98xK8t1a0Zfg4mFtZJQdAKYvCMqgnqvbt4QiLiKsqFa
5/MaIKmLV5HqZPPM7efMZCxzyPhrmI/mRse/L9twJRpOm4Iikq6+3KySut3EVX5yuljeY1TlMxAh
wPj5UrIn7Z65Y+JpZl+ey6F5E6b1opRK5kYSIuSx7tZ6yGWAxDBdoew6jpAZ3IW1iSbnFBcR6JSM
Nx1xOm+AABTnCkhP1dMKM4PsBmRNdRUPb+kYnFgDsujU5WpFb7NZx05Ba92YjI3ZoW9FN80/nq51
LXnK9NzZ2lMFwlj8P8LOq8lSI92iv4gIPMkrcPwp01XV9oVoiyfx7tffRfY8jHp0pYiJDkkjdZ86
QPKZvdc2wJyLnjph7oJ8y09jnbLuz/C2qpMU/s52tAwnHEy4DFraPuFAWZkrNdzdboAQmN5nfVKD
LW8p6xNSuDyMk9m4x13sRqI3vqG5pb1yuc8r0YBDInQ9UNcV12l6Z4MELmMfe3hxm0R2ngHsKXrG
IcQFwD3UrIchSd+8bIdJNg0ycBoHuN1uyKHIn7c2ezXBJg6IDg0ggxTmJz25B/v9UqX7o9JkF3R9
y6GMHS1ik3uodec7PAT79884kg162uKPWU8g9JglD0VsPtf4g+/+2PRRPHLPO3Img6fe3iEn/DGu
ph2qf4GJlHawlpemTfwTKRUT55zOBdzXCfmI7rWztvHk2/gmsmikjWVHy1M4G+g+2QSeHTf9QXST
PO0p8aE39d8oArkzWXAfbe3mobJvjC4mFBOA0dZ4V6y9TG32Rn+qljrITcDl4B+i3K6Sd17TBY7W
EBFSeBqqxBQjGM4HfWW+o02c0BYcorGJw7YXIPRGLsskUS1Ossf5Dzhv2cU5nmtx3pd6dzcW69Ua
sT5KKzRaVMT75MfbP6Cm8QKuVngIk989WmwpcuQgxT7rwR8QajrevUbi2EsANm2VJk5DLfgli1/8
BWSoM3nk/22f9RSE+NAtpOkQbRX54IWPhtb/BG78kpFI4Boz72hBzmEOKPIYj9XHzM2+9KV9UMeZ
7MWDbZb8/PvbI9sMGBXGcUXXzr6XB1odAb8nH1h1tlTcSGFqwikdzFA90TXngDb387FPeb7RrJEx
qlff1SQI0kUfLR4nGRu7/MSwfT1qZml867t8OC2Kfc6ZsR926nBsJvetaLDyzcX0pMoTs3JIFCqt
T2VaP0AGesGbw7uh4FIY8EdkSTyUg5pNDWjUiQHljpumniFrANxTbS+K5LCkvzv2Rp6EjhTf871E
1Yv0rZo24Md0I/rADadOkjbjtPXiZVcwxqAQyZEL2op5WovwJs69E4/7GFWdFjrshqLS4mcEU/Zh
cSf5+7T9fYH3x1WdmZNJtGBjeKH6QgfdAr6z2EcwJYF6G6jDOXW51xPjJe78DPPoMBxaGqgLC1UK
glMqu+ma+6B4eshIEaASjNkl+1C9+KK+ZFXM63vbseQJYExj+YIkTr04VEcCnOiJSGgstzMyh3RY
QBWZ+llodOQornnq0pZpbsNTlTe8QjWXDqHpOeUs4UUgA3ET1lfAZy5+/nw8epBsKF9hm/HuUOvN
0m+PeEOreynknbPZe4aYDRyfCb5D3tPMd6a+SiYsK4faWh3c2TvPZoXrH/an11GPCQoucrH77Pdw
eRpakhLGWv5LXalEq3+dB1BWMqUwHJYoBnucv/a0GE4HT/jTEGpxab41rvGJQRtzWO730U013KtJ
TyKIrx+SaugOEB8/o9fIw0wUaTA7PrSiRPu9fPv/m/19CPHnhxKW8ml5VMJi72L+qy5PCdYY/ckg
t4vRbwjC37pYNEtHlKL4tZhJR/5mfEBs2LHnyQ5Q05fjP7cGfzMncSGK4N13uEWxr+ytw399BKtJ
HCev7CGMJ5r0HF/u4q2/YOu9m1cYRNvchmp3os4DzonlvE0fhob7dJviKjAH7dcovMsWa5fEHj8M
gN6DelvEtV2raze7+QuEgX9Tne4X64/vjckIQzHf3bVp+9Lvvz/0WLAjbROO04SdPOPI+WCKlQhW
SjEkvWAKHVfca13+oKsjG86hDxxZcxRJpf3LguJvxohESzIEBxFi6Eyc/mg0iTecV3tFrqVPC8Xd
yhM2FpNPvEWtB24FC6Fv9DZ0BZHJSCzPPPlInPTmXo3ZQ+aNxYPIMJVWPQnepVcdq3wiLorV8T9f
ZzUk/uMrQ89NNIlvcZU984+2SmaDnY1ZyjwMPelp6yhBOgkfuC/73405UuMbN8qrluRMclzs4PM0
UVBoMdCtriGDwyP7emWCxTKCMm1Bjs/0jnoBVVFIoPx47EumA+6GKn1/jfRttUaxM78MIC0CRHYo
vW9NR81NYNZwUKcvcU4D4huAR3vh0WA0wZqfEujNy7fGo2SPGDl8yTFUSDOwavHWVCbxYpOo2RwS
DGJlztUjMgByltiST5s2kPgBXe86bwj7aJFCQAuMvqcKta12cIvug3qzZ00xRmlKjy9I8tBIMpqN
Oj1PDuqpvfRujDEyGuT+BqBHtPcYmvZ/XKPQoNf/l2XK3x1OeMXYMDNMdSAx/bFMgRqS1fDfx1Dt
9GTFa1kd4dacUz9Tm25J/zR7l6X6NjjjzRg5puaWHgf6yxeTUKF/vln+REgyhGT6SGacZ7MRRw/z
x83Cro0gHt9ni7ZsDiCXRYto4i4bjcoxn+KBdKiaXfM4nMdMBK7T/QRFQslJEmcqGVZCSgBzKpp/
OcT/ZunE5yIQgGWIw4b0z+e+9dwW21A1sx7t7YO2QstLpB3IUUddGsM/6iQ2qb0X1e2mPSV+8VVI
UDlJX1anOLHJFcaCLzsx7L/DdBQf2ejSJXXM3DKCFoPeL7xbMm23qqGQ+Jdv1fubkT72TBPSMaoA
RJhKePNfh63b5NQlAqJqLfUPBk08rIoNQnnpRjjcxzv9yhJOwmeh4g/fMrz7kbPmw+MHnTDSRy/7
osdFdigmB0FdAiF8538MvRepqszS0cqwsgEQyGRPHw5qy5Pr+Rd9m8DmrMllnF0GWy2MsYKVhtr2
zwiNh6Y5qAe763AAVtSV8qbmFo0BgmUjkseMqcRzYETsxH6XedoG4adhoL53pSBFsWRV2qXHE3Oa
8YfmNSNsC9n2Mic1SYXGLxm3IqikzU7AmX6qkhw+yxTt/lMK7eS5TmjMVfnSzGNxzJP5ZfK3J3Uy
1LZ520QyBOkIX3W/kByjHCQCp4PZJy84r9QKqvP0R+Khc5piPpH6WmzRkAyKluEOxOMy5+N8GJOh
PMyrhnnLfCR48TzQdPmZXR3zwfjsS/Nz5dVViFSx/c9pkNNW9AYCyrEPOKD1g/DqNdTpfyP1BaiX
58ZWcKGSCkDFMUTWjDGs/e5j3xnnORse3BzybeolDx618332CJnT/Hc5iVsTLsWhoWPRN8JlmgqA
wv6tli4r3W2v1qz0ierLuOssr6umjY/MfnuAaZSTMAT7aPaza7aZdyrxiqGtxixmhc28yqCyVsAI
ttN/VJ/TdprbYvE6lOnWHNGyYwxO4ED4GYTkZJmzg5qUma3WHca5sSE3yDLwnKaJnGb44rRwrwyn
XEIDk1zkLt12TLoNb1cNYhLw6JcJt2kkeywqMskOuuOvR77GORhj2BpNC/8IY+EN2j2HOIKBpn/M
3uFE6C6LTLEtd/Gt5EUtq+maFNRFXc8iuy5aKtAleWfSOIRJhWLD3OgEBArm34oFocHunFfr0BqL
fhxYwbp6MQR1ajymnmleMjHVryAcoXCfzdnWX0wr6V/noji26B/JRmBOt49AjRR5ezD6G8gji/lb
Zk94oLVxJdtF3MgLhkvqb+fNzJtQxsWdwUp3SIcxNL2qjxx3HSPq50DV8g4wpIA8D6BsOp4yIHZe
qKphbQTHNU4ZmdecOIsPbw6jaUsjxjw+6JaBc0mWuH32Vy0CefQtJtuUAnj9RrJ6IDTnddUDTiko
wxUPJH0l2/4mvVSNQxQ7aKqzugdUab+vXWq/KUJqNo+8gxZVc4/yVTX52grglUCWQ1a1qNp8i8ge
JlkH9WUkC4VAUhTrfwQVYoZq1ERll31Wt6cu6k9Q0svI2ocxXu8cpw0BMl34ubBzWqm9SjDr7lhO
us97/XkudT8agIihBrZIqJYJH8o+6kkR4LGEgegvHbYTdhzDru9hvHtGqr6e7IFPPtvaRZrj/AgD
yOmb/h3Ub762PpjJNA0zDHzE+8XvGH8YyFmME7qWLBwBfTsbIGfZGOXvaYoJjenaTnWYthn1C8gO
rgVlQq45PpNZn1Y2H3jbbbjdUXSrsjcmWd5swOPQ3klZc2I7LZyZNOJVXofCy25qBkB+1nrLum/9
ChHAqUVo79WRU3Ms+x3rMeYe9slH6WD5LIjQUqvxqBq54IpoQ3I1qvPG9sjMd3riRN+xb/2YW7CX
cPPySA1FpEeGJ7T6RcSHDeNfZ9pXr/E5Z1hdQB8MWHIaYZ9B9VPf/1iQBDdX5pvvaP1dy0he1Cy7
ZKIrPuL9YcTUGzW0xzEOeOnuwKYkUi8PdRC3+4pq3pgm1nX/HqYMAUGd9E56VhdBvzcBKYFpq11f
k8V7y9vku7O5XdAN+9jPBEwI3T23WG/wUvQQtPSwilmMNctCHSzekG4zBXAZZPiovJdA9tK/NoX+
razw4BV96l23kS4tTioApvs8tYnHl6L03ePMVJQ87Z7evmKnZsF4ZVkTrZSQUYrZ0zWzhum92FU9
hRGaw5OBeHWH/MMfTbszhWV3seehBN7FyFdVn1ga4EzET9ZKT20j9ju4WfoYi0NWUCQUwvzcMzz9
/cZLlza7AP3rG5vpeoF1F/ADb2sMEnBp5XMjA9KB1wKufpcG1eouzyO53QmR0QWJ5mFFvnCUL24d
qsUhiv0rARjNYwvJ2dWBSO4apilmTiinH3VJjG1qTtbN9XuSoXYtW8NJbs64BYd9BpOT0cPwHlhv
WGaPozlkjCw8MthUGekrMYAxf5gt8CPqvlBH98C2IvQnm+Ef3ds+c2/cbT40enEBoUI97uxZhI1W
BKjP+UPS7Gtc71cqi0N1OTQsMT3eqYuXFc+YLfISY5npJjJM3O1u5dbVawbOw7X+oXaqs7ZCzGze
5xXliXo7Oyncf/ItKPdb2UaO3ydn1yveu1AgqetATenskh9skT7MtazDetKv9ly1l9UvmwsDNI80
HLOkheGlaaHl9bv/POjuVP9aicdjocIkzRipmaoUZQShmyvqA6CkFmOIMu7ejf6vqda5JxIqlHXx
P7Wx+divnKy5n5NTYy4JsX1sMjq08GDz9jUSK5p3BC59KpI1u5ryvZqNq3e4+rGaPVyGmMg5cDar
PlSS+V6l9Q4QyzKJVAUF8KG51AMdBWkm2tHoEUlqQ/KMtZ/P5yXuOV4FEVxTKTmTbF3jfF5DV/NY
LZnlF67xdEOYblhyPogFYAPUjcOWo4DE0hO6u0KZwO2PGoSAa0mleMypIAJ12dJsxquR0Py1vOP2
KVTsWAcpBi/wOpco5BqtQzGcsEkMWMTWqM2m+KzuG3I8mDftE8/ZKryIjNUUIARfD/WKKh1aFHt3
dabNpZMdYgw/QY6i/NSd1VPmP+F1dk4yL6ogNzBYee9J33K/L/MC58kPATlS+DCOVV2jaoXUYBw2
XYuTkkOzc61gS/SfDiHewYJ0CxGcNkMrQibqQWdBtB4OksHdanMRls6aTjofNvB0phy4WLvIquJL
XvMe2sgV7lwmumphqDd75IiFpm2UPrZRoyceaYrfUhIAqNiloOKYPk3jVBw8j3mNvae8qB/ahZMt
8tq9LGv8GfFEerD3M0SNrcm0ZKtssjrutA+puvElCFPP/JryYO1zSPJ9SORa5bkUbFjVc4iA8KtM
te845ppLXzHCBDdDWjS+qwM0/XNhAX+P1+FoLk+tiwJYPedaxyPMrBEKd9G9tPo4/16dyrVoD9sn
25XfcGj7RE9y3KgDPrX7pzbz3CiZDAKPLXKqPiSseO+7kiMnXTRMo3gXI0AResf+DvOfrJg1TuUz
7eESVhJ5xP67qe0IKLVnyzTjPVScxXivnQD8GOGW2QbRDPXPgQk0SVDGuWYKftBn921eDfAjBXYk
W765sP0yRpHRZvKdpfvgTS+8i8tRkmZyPooqO09tDE8FMdZR3Rp+J3+QhZqe/nMVmfOD/M43YFbF
vklAmspl0Jq3Qv7qi7kNml3EsBjrL5IyzMvi8CL39PkHYSBZ4PNmOTWs2sJ6wO2+5I/FkHHwaoIP
svFDioRRuSv1Y1+c63bgvtrLdKinT6QNQaDZFxRqrPG7iyFyJ3Dm9jFv00O/VzSz4XyTwx7AimZr
F3WpyqnY1+37SdoUYjiq/97fSIgSLcz1XY+beNO31jW+qvWP1yPO8Bwd+94EnNde4E5XRYcaOq3O
6uzJC/+HU/Wfc1NHHwwaPurM8ad6JC2t+ea5cxUSS5oE3ehaYTP1px5NnzI/xdVypcXmzcOpcYJn
e5iM4liRqPHR8qnwnRG3IpU//Zr4rkbFyASLwDXxrbJj1ByqsDbmuFUnhDUKkPXacOVMnqJ1yy/q
8xUpfAihTbjdZSzRWcLGV4XGOhRIkrcBLGH8pkpMfBdcrb0yb9jO3VCgMOz7ko/RKrTiLPcyo8+Q
kYIau64YZolfx6MBIXP9qDdSkgRffJhHj3i3bv6hWkLXa55i/MeBA/r56qcT6pneZUee1MBHudmZ
DRwkdkPmefuKmltG7OolTIkvZUVLkxOnwEqxuxC6/CnXcf6ZbUoVstuVXJazSqyaVUPYWCZTJEJQ
1PIkaw4l1INDP/fUHX16zDYIa+RVoh/Yh2Xd/q2VG+B1ao1bMpMxMteYt/JBXnBdH0chcMfFoD/S
fkIbYXYNgqwxyiezf8pK+b0XjOisGQ4tFMDLOIyHRHOL0O0M6xi38yuO4p62H43E4j6sFQKDvoNf
C1zh1TSa6YK/5n02MlZz7ObEIzffZP1Ls/kPtHk5uYiob5kJKhDtecNks+V1dbb5zGOKPALTjjyi
8kLFVQv2L/zGRkVHlGSLiAwEdIBtkBOpGmDM5jU0cVsG/Zi8Fyvqq1iMoGpB6AQZYN1wnAgUza38
k3pGtiIz0Twa71WhBIj1Oy7Z6SKms7kyNNWGvSep8/zcFtWrKptwtG2038M7f+Ycifeq3Vmrx3qe
nuaR/tBMM94DgMBsKA7uJr6WeziZtmeVJSdfIqsMdIqtQBoQSSDWVOjg3BL5r9adubvvEnfuyXLA
9eUe7AG94RH7zYnbuIUO0uIFZEybiCZ30XYHHMukkfJh1RoaSdG86ydHsG/ummgpzfzmDFzornjL
YpdyqkWOpaUSLN/CznhgxmWKgbNnhD3briiL8m7jMdi30Tkeh3viTOcC6ual4PCTSCqf1dc8gZAN
6879vkp3v8fY3fUdUY1ArsfDZk1vqm6UTfXKCj5hxt+jFIkhp06EDJWz/WbbWfNRCn+IqrI6tNtK
eMi0TFcNClfQttI5qvalMVcuJ8d21BWi3oPZ470nN/iDUANgdUA6y9z8NCVCi1xZXcTYIiwiNgF9
SUFAQIc1pe54ZdAtAikeDluc5hGZJKQ0CFIKMCtbh5GggX1m4QeCmc8HpyOlp5zTl9zp7mWjj5Bb
bdSSnEzllLXkJ7biae2dr86EF5TB1M4W4P+v8vTZ24w+wDI6BcVs9qAY6SCFuJA18KMfsOCK2A4d
7oijXrRGxL1rkiaQ7wio5dqheYthMV23yrxLJmrnYd0MWt7sp9t6RZjr8P/aTa6nlPwp8KLdZbis
q91GpltnJ60g/dWS/BPPOM6xSdiyiNnKaQs4hml9EtiBj9AQIlkW3+ZdVmzkxET67OXWdX0rjBb3
A3rVK+lMHOMPltEVR7grzrmOfTqBivvZ7smBSWo5P2n9dMDwseHbneWNCzxFAx4c7EzOwdq08lYx
RVgsH1uLq+9gJ/lKxz9Hk8H7yki5iTVBOndfD+9mu2Pa13UzV8NfA4N0i2OVubzy+vnirX73oeky
VJFuejAx0p8d+q7VK52PLBCq4mPpF8OnDSAJtGMqSjPGKb169dE3gegMmo5+YVxOg7U7BDXm8ow8
z5rWFkevqb8ozxBqgwNEporRtyYo9RhD2ejIT3ou74NMP8Vsd99V++BTVN17z3jnlHZywJjMRj8e
tlfdBELhFPeCsv4hjYfq/dAimvIc7VYWenKuxs1+22pSHgi5F12XXfAOO6+8fdMoK4mUcyfv66IN
6btJcBSwpRfk9g3Z82xEdr9n/+pbcrZTDuOi4GDPGfKwX5niW+1b32tCFo8JOQO3SWclkk6SeN3l
MfFH41Z4u3Fgf5hzpoP4p0+iS7W30hjQ5Fj88WRgPq+yji9mLe/J1Henso7LYLOq6dQwuSVxxeG5
M8Fw5CxkwUvkAogDqEo7HZB4pS8gglBcFfNDPpJeNurl8DIjF/Lyi6Wn2b0Chx7pLstxTv07jVR9
WKV2NokEfyrjjUwZfANYzW3tOPcZucZFvpx1OVQXErpPtjf3yPqhhSwVIWsCfUa2QHJprCY+FKu5
vq7O4qKhHz3UXMOZaQV5REYjro4cPnt9Kd6q3gP01TrrWVRmGibett4mIspLzbVwc+v+09bE92Gi
XK7c0XigLZk+zFN6T2AAP9dpmGYM5tZG+vdpzrWwijOdhZtrnGRBHbcPyRFyF/1xTAnts7rCu6pf
MIsezS6fziXQ62trm2nkFOy4siXPbhpA63DK+zLiO4hvW75OVNVzeTJlwWHSJ3fuIOusLtZmCaJi
E1LLiravLpbmzfe6SV/6DVfAzP1wrGVZvRYlzh9t8aZztVFuJqu5XVyNzbfIeaCJqZl3tve7eCdW
qXtnstsvnbmgWUsc49gN+g9SHNDu6uzI2S+6x8oz4GMmzvwohnx5LMcUVMOuN3EhMwKqIQXSNrVn
0Wsy3HR/e8xzsKhmHL9WudA/NexrfOJogzyuIO936fPcusllwnvG7m7XTvDRU3scMZwMzllkUBS4
NS59RlIYw6O3YeWaJEluvlgzcjbz64ZS4EnJ2UZIaOe2gyAi4A99KBC1h8Rd50joX3tyecJyNvLT
5g6cjRulUl1W1R05KDBDOhSmdEbY6sJ8v+SSrPV2gczrr+hQu2iRcXOUSQtVAQ3kE1PncHdHXZmL
H+aMonw046PIqiZIBgjti6dfBj8uo87ptGfwvsex6b4zI7ZQsxshZBy431J7LaX7M81z+bBOtUva
5sAIcXzwpnh7qOoJKHDT4iwfURBsgucBaiM+7cK8Mg5woHCvy3NS18Hcx+WdSL8KSzx/JWsazw6M
26l2d8WDEjvMOpJP0fbGgyMz48GEX4Uo5JY7bnWfOgsNYb3wL1jtZgcg57ZogMUf7f3AnZb6yHaX
panbAI1khHHT2o5mAHXHeeqoxXPAZEk5L885E7rBhrPTDDHJZd8dNmePY0HATJ2Y7+XYYf5HE3BM
cXX6yfi10bf8qZw8E3VyBfrfMbxHwwduZnetF4IpiiOYIzaPoLfcCQ2bRf9CGTC8bE0RedpB38rx
dYG2+6Il6wVhhcsmDjFsDx3/AQsJuYlCFGe7aeY9vUeC2k52LdeSHTonnk40GAVg4Bq7g70PFJz6
DHAnfmQpHj9aE0F8aSGXS7uB4HPb8tlYMP7P0i1utsbmdJLOfISSjux1kx+bAtipQ8LQjMKcbSUB
vX6MSXJ3qM4L7r5s5ubUjYd2weJTp0vxOJjMWgqafMDtVYgwks4wQb+tqqk5aYCejze8Kj4tQd5U
A1Bd5p+VwSQ0IwikXFw44SsVMR4dVFWuQ2eRM/2917ua3J0oh1V1auyqIxaBb+SPOg/2OjxuPlMz
xEckpY/6NwUNhnyXacUha3XzJYXTGdaZGA8aI/kDM7+7dMblEbr9M8AkymgyX3gzM5M46B1ClXbX
PqqJXdOsX20xiXvZbuL3amfkgA87/8mOddy2NZOHXUdFViIIsrhrPtt2bd/yKmNDR4Mq1/gymFX9
lTVl6jJ97vpKXLEQh9XgIwSAVIh1Mqdk72uSJUBGeXNL/8b0QPW2q77bFpidYFtpP7GmwheWV5cp
Q4KlbQhBjZ26BlxzXJCr1cmSXBj9RmrXvmnuG8xidgi+3p+LZn2WjHjCWjxb72JyxZ5G86cjXi35
PpcCcjyxh1jQ/GC14/htEjvhbb6MjlVd05JtHk0du+GG0daw2gJ9GqEk/aR9RE7ZRrCPGGQ42QsL
lZQgXpZLu7ur0fjZSgdCvL5y2+LmNGgNBgNjGAwWaCe4sTiCL1XxhpTgJDDjWYtZP3hiOdB3LCdT
nx8WUZ8Maq13ra6vHAZlfJCTTlS7TJK7ZncHNPtP5G40F6svntpu7U+6Pv0sNmOjxrBRpLOHYesX
lrFu3BZUWUG3EjeQNuScMCL8VImCJNaxYDAC1/RkaPUNqE92V784Gu9BY6FvmArWbKj9jqOGlrQD
t/tYxNgeodTcEtfSbzipqEMb5ydrLXAijF+0Du/ggvvn4A2okGPSwa4ADj8Io0yeTWLJaGpRoUOh
yk5VvW6EO692kGiz9qxROpfvi6EqDqbf1ud/2aX/STPSd1vPDvkW0N4sHqY/aEZtL5tF6D3fTB6z
NGqoGndpPJsf0TKi1qT1SVl98A/kOwf2K1UJ/pYyf1Ej0N61OcPq4QuTQcKYtTpqGvBY8co+vCJ/
9FRabP4cFIHLfp4UFlJt/oDPxIzpkdvTqA2b2KI6Z6oDuO5jl8n8EddPpB5vXuhMsZzu14jfJPyt
80+6l6pcP5b5fkfvjqGJ4AhUBxwSJFed8Zq/VBr405qFm9sjma/aB8QC6D9hUkSyfS+rqjo5aq64
67tNjY6C7AfDsd6roWtNZRLYunxLO+/nBtP7MOTzGMQtYlVHG5CU7Gp8O2snEnthClmlPOJ5gxdQ
9FByFnmUguFEZbRUp/X2vvyp9OdLnBNWYCS8kLI9gM1jNTKLu8eaT1odhSXTQRzz1nEHX2UN05F9
I837UyIsQAtfaJq45qL51K3Fi+iBqwu0xVHqWF9bHGycPMUPNTNqiVevaZuPQ7F8JhG5/jeplvu/
vjZejcQ27PKLv9G65SbjWRCjzGb2KaBBDgdM3/FQT2hhV0e/xLF87Pi3nvvCegBx24QcJS8akXQs
KzbvksQ5nLRyRks0pVyTaUK0R39CPVi/GR1uGouoohcrzRDElUUdqtlD3E02LPnmVb193Fz/Worp
c71Q4WS2DskQOlkgUtI4JcKGoOpaPRJF+auLDXby9jhca6OHIkgKVcgLagpLA4lYNmXnuBzBY46f
KHHRjm50Ba6QG1NqSzuRwwVSITU+QxOcrgya7iX7OdIlGfI3xDQHlWGUFzWoVdYIGj9zJ/+jS596
4wtp44Bd99sYByo9Ru08y965YLPAqeA11rvPME2xucTXxhI3C3oKLyu7J34BezSD2g+pKNF94LFZ
u24ftKf8tBuNBnKtETpDMVMQpB6yrMlk8GxY4wmi0+cOY0hAOzAfXPxsuJE3DAcJBeNCPohb2k9e
3bM478orGumcv2A+GNM5HDVSG9eDvaT+TQlse2H+zMr1k/obv9s+WdL+qZ78OgdAuvtDdtkiGkfO
Cm2JI1W0xvsPjCYbfVX3ezGXENdnu6MdlPk+RnJJM2z952Lt0vPcaGdj8d5Twxl4h5ocGvzKUjLt
EHTQS7psf+pmtMKeUqzaJcPklX52DMCqapMsuJZX0oQiYRnLgeHxa7oPv0lIk4e5Sj9OufEyr+aC
58Mkew+/lZLfTF7ziQXckdHcVb0nASJR8tU8+vSUhVO/zdbwW2lg1rZ29uz+h6Mt9r+cwNb/aFfh
6wkTdyjaR92z/D+slW7qDmlqp1tokTNkWNlyrIoYRFXtkVQGFBLL5faRPEHgzEXyanoOFRieZNYT
MVGGeneSln1Ul4erdqim7kc6Ic906KhC4aP/JxNq1q4GKjNkN+xolK+A2pW5cWVGk2Pzm9nbm5JA
/PPbxfoffSnIQOAAlmX6LsfFn6LONmVpBw57DjNvemiadKXJXrJ3WZH/iE1tPOvWF7X3USsxNUpU
pV3GiBF48AT91ZvxirjYR4zvFmLu3Ot+LXH8bYG8C9OaLUHiPJmGrIJxXxo0zdeynq5yMzp2I6j/
yo4atfOnOGgMcln++ccz/8ccyY9neVw7pNCWS3TAX+WzkqWdkfYDi9dm/VC0LpEU3ZxFxbIlJ7uZ
Jh68AuySc1LDSLV2UO8dr+o4eBLgncU+cC2S4tVmNYr59qS8T4O3R12YGKi39Ps/f+b/lUjymW0P
DxqOAbzJ3h8Syb6qfOofpH+p5pyLeLuMm3zDt2GHmk/KeLPFeDdYV68WI3ctG/3DbK/yVmojFUvK
LGvS/tVWuWt7/6KpBY2Oz9PdoQxIy//UlLdmueQd795Q1ys3GPRH0bCTFsbynCUQVUu8BecuNrHB
rtCzGn0fVVjxmwZ3kYej+xfuPU/d31xYyzVNmBaw2kz+99cLa3hD3+esqnZ1o4m/ZnAOJafBlVSz
K49Pwp53yGCR9XXYOoYZIY7SvykChpL7pcjkcPBOwLkdFChzijK/q6cP6jZgNvNQGqgjeu8T8Qsg
dTCrRSBbUc7tSUIz8AmjtYegZzJw6RYNyiEaPCv+lui0TGPW3IpuYUpZb6iBxKY/6a28mEb9M4dP
eFJHojsz6VZjZa9ib7xzUVQRl8uaaEOM+uvQPjWESD4tlQx6C0VITQoLtAEDd1la2cE6zQJEZQI0
BbtvL4uvhZPqtxk0ENFmtfa2+t57VnyYxrZ4Orf53H+s0/kz2SbDVe0b4J3qUM+7DV4MR0/uNKfc
eQEvNL5f2uSH0w2Ae4ucxF9eWoxIvKv67jDp18E4AU1L3Ma+9j/9hFxay5qnT+bYf2AWzruqfG1F
B0MpdR9o0X8tFOOd7Q036Vs1ZTkjC90nOaljG1+V1nZfqqm+t/52wZKmHYmSIFlv85JnIKMvskUE
LEc2kXsnBswjcOrFOtRdR5kgE+e0SgQxVDrf7f57J/zyoUt2+aCe5DeBQw9YBNjrzdTQpA82qx6d
udZsQozfISEkBCB3Q2S9A9GqDh2KMaWPnbs+pyjYSe1KkXIliSAs1PajtjWzq1qGbnWnHRwiN9qB
FhVDtDmI9feuWYdwfbbEhTI9TLvxtJjCx1tPS2Xm+XzYpebMyxUmwGQeNrNbvrr4IKrdRMifzExi
M1mJOtlDgdwrUALoZbfJjfk0/XYm4di4IA3kXVNpb5NVfU57Snilt1DS6rnHiZOs8mEe7G9EYDK/
ZNO20E8xcdTutjlxDA7sk33zbvX/x915LFeOpFn6iVAGLbZXa2oyyA2MwYhwaMAhHXj6/gCmdU5n
90xZb2dRZZFUwbgXgP/inO9s+x4+O44UqjyWogXr01Vvf0tZZgnYogXrdEiMwEBL3InWph/c5k1y
YHQoQdcO6YBn8zXNpfEthwN//Zerb2mPl/qe4WGwrwvtmtbFV01Sz57sw30dICVq2tJYO7H50E9R
v600CTgPFMxqFGh50ButvUzelkNImwJ7U8bDiefRjtArE2Yo2PbACXeLkAK7M/8aq1vV9TQRsnUK
TOxY7EbfndJ1sXZ2ciV9cAK9/iUHzJmZeY/XKbk5lbwXXaefjAhLVaw5O51l4FpqBkP8abpOKVVf
oVxnO9bWszSB6jN6v7fq8lKTZ72p2tTcYbu0d10tD4Mj1drFxHykXz70HSwbIaziAIM/3aI8WUS8
sWnHaymQ5Gamu8s6+z2xA+A0KGH2UiMwfeq616hi1mPZ4Vdu3TqSjPd138idkzKmrYJMW3c1EyOv
Ho/NPFw08SWyQtWYLqgdlM5HyyvZCIQKZqgbnxNNvMyMstoejnaJiLEeuq8wzvNzNxVXu4uP5aDB
esyulPZ7W9rqPk/tbptP4oml93Cc3/2xIfjcktbRwAXh5PtlgwCg4M2aouiuZD8lqrnRwJ7PAi6a
nqRBHWxhtPIhwO7MxMYx6aHS9u3wrUb9yEiDkBtYI3EZstQOMdV4aGhWvaHtMyy6FyELwsKEeOgt
S55y7Is2mIU8MjBFG+NwKY3oVZ+wbhrhlvE5EK0KIYidG8zXu59LPbV40PpZ3GTh436kDJvXijjl
lod3Ww0/+85ilMIifdndyEr+nqbqw8oLY9WRMX9MqviylHEydL50rXER4Tv+/lCQtzjvIT6XIlUy
aWQa6WzG1J5TyRHVkT1klNNpNPTq20MXxrNKJ0/lZuFfkWnMrNvwn8HiMWmqWCtF8UrPOw13tF5v
iRjKpdrrEjVt13dHW7RHgs9nw2ymVq7sL6Hfq5up0Hn04qVr8at0Vkc2IO/DOkqmbVpNPNznU+o/
pVXLEeAP3kMysLnsbXZxHXcDkNr10iH8JUgxDrWGRLGZn0oIB6wBupjL3H2plZamqmvZZukhqgA/
YDKQIOVeJmpLociseT8hp9lGBak6vfyt5ao59LPbM5/7jMQk1Yr8pfJIlsZHKHW1MVx568iyPdFo
bByfOytxTYZo84a+q9RlFtXLBH5wlfzqZL0JQ1C8hiAmY/SbUwuVo22L/hChXhmojvYaKVjrRmbn
cEa6iACpN+y0VRvUm6RF1LuMPRccXByxsE8FCNoQnFoCrXsZX8hgvLp4bjaL2V6o7imF2LmKBK1Y
M9vLF1RCYkb5XR9QFxNnO6yyCY5GEpP9o88v17Kr0BCRoy1mgeNPx6UMMGEwnZYICTjWqyLr4jsD
UVwxD0BmLiPn7FxDgDz79tybLdUIjTV1a/Ge20jGAVqPa2B3bJtn0hUJKOu4ZBcx+fGvqbPdbTtV
LmAl3wZJm/wc9TRYRyaCulhNj2QpHjTuch75wEXY9gXs6Ia2yTdmbp0xnQd7vejvdc2Kz1lSB6gW
0CPqPZSgMDPWONFWS349xX62X9QrdkaEmbSTYzsYmPlb1nqd3ctDg8jOwibDiuXPrDRj8jHtusZZ
V2ROb4YuYLmNmH+5ZpyxQlg1id+tywDVIwOogCWclr/yVHS8GCyuJNMp5ExRw6SyewGVoRPXuO2m
CNk9CqG51slzDFKBGuW5sL5qqfJ7+yF4mnTNuMjZ+smq8hmYK+SCeUS1HJyZTA1iJjTjPMbJHhR/
jSRnOlezJLRE377J/fzNkmaOT6o65f6dw6z66vjqjqJkgINum1CK3HxvjDVoezNhzQb2PUPnuDKq
JCORwbgVzMY2VdQc5oJjswjnQj97ayqj2Cokigiw2oMs4m5VMb8qdUs+6EP5pSUFcZDFcR6t0jRb
/im3mp8p/5N6qu71sLhlHGv1HNm4qHjBELxrYVXsFmUVpHzeXOeQDyA21HBElR3s1YjgJGFhiiin
CE+LOIWo0Luh8CdezG3s8YxEsvG7qMbLMiJr54DrqLVo1e0yOQ4ieR6U6I4IQJ/7hlKKPJkbk9Ff
XW6YeyYX+Voa/jxs3iJ4VTdytNo9wKqza+rMcJYFnh+PiNXqcnGkL2M6BDIu039vt0i5mkEjVNin
KBNOfOrH6Xn5vo4r74Q6yiIpVbvGoW8eooIo7LmsjAR5oK2HnmXKmPtnESwCxtEAmHQNv0rOPYW4
IiIHGOu252E6Le3kISTgpO9lvbUhRO6SKoJlS1O5DwPtU8DaZmnRAghyMn9Hjg+nu4cicxF6uXgc
GIAjnwk19+BvQYLb93k+Hb6dDotadmmj7dxFqIiYx4llttU15yEao/JmCbnN1ZjssIdzlhPFuieB
ijwx6kE1M+86rlnL3/AQYnUzS0eEmnPYj06p/UWBTPtq2ytD+9buBxUQ0SmU+zgc2eVwnBt9F22X
28sE9/Wh2vKwnGWYWva50aAAQ9ADwq6Hw8sWZ2F6jD57OavRVn6KTTM/lpJCtZXC2jg9euXl3SmQ
ZMaRar5v3bbjKQLP+7rczTzS2NaWLMEmjiFWvbP0q6xTDEeUmwN8kW2fIYbxGheYeOKsbUfbfYvE
osJZ652Rr5X7gSVQrLl42z2mq+u347Kla5kqtMaTjWuLJds8qhZ79P/Fph+5d2DDnTqeZm3lWPtF
MRvbxUM0B22gBG2doIU5UBAJ4dgfTWTWJ2y9VAL0gVlik5VLubnUUsiTJIE8VtpHT4zHVi2/+lW4
Yqs6VmT2aDnFSnjKXA+4cbvSBwXSeHNiOmsW14YobkBqp08odyjfo9ckYHnStxTbURbuQzu8LvfV
Mn/s9XpC38r3LKmTEA3FwZyL7LksW46LxVWjsGzQtjUHiH8zqqRGT6IdM9UFBz00v61gasRg0+eB
uni1vnZkZd/cQWAtkGzNclt+wsyITxqU/oQd8kMKjlN1gudqbPyyp9y5Nx0kVqXXvBkpmkQvQKNh
B9mvNkXkENrn5fQX9jBuik4+xr3bXepJY3U7a8mXW0JyXOyNknPIK2nVmAkSJngvbe+ysKKMPBMr
OwivvRSPi1TQH523OnNGwq9Qc6KohMMK0s6yTgugSzG6PIEzeRrwVBzjShEykAWoOaLPhLD6RB/3
daP0W0razgLAmAqXSIUmyQ5JwMp+dhksMymbgUnTpLeITTrvdfIExi07p4baYcfM125nPbD8fWtC
M6I+RS8qglFuQyOjRYyLx8Vq5M5eytgZwQjpDi1CyHtmTX20sVJAKuDZUZtWxewN8OWJiUQBUrXg
VNz1WON2NdOa1pTqhrrjmWQ1ce4cGnpV9kdDq7qdljrquNAaUjuEwZVGL4uJQRHyug9bz1u7dk2U
8zQEa9QW1SYcSmvH4HlYRbXDIGSWHjHRKA9TYD2gESxpBqKB38DJ1lrFgLkJx21LcCrS2tKDjjPv
CzvQ6zlHj13BYAigynyL9yNTIBodGKgXGiIYnE0/e1iYh7rX9z3P2oukhUlZB8GggFtswUM2vIKB
SzcjeaP+Vy+gc8xIi+W5ogv7Wuj2nIut0Y1ygzd2Z22YDZzHENgHAIc3rYz8dTGO14VtstSYhU/X
HTvx7CZisepN99kMaiLqwZq5v8+j3WfU/uF5AX2kNdYcVb7KmY1CusJT3PVq6/dxucm1inFebP2i
5XvJa16j1uBR7gAJ3gymnV7p7wyADvJxST1AOPf9GHAV4UIOpectD/EtpQnHbOrnZDVU3OgPc923
j4Q5sC3OynMXsxpwublRFfAYSBDTKG+4y5CfrhudONwJi+7BDecp8uxsMVBY7SaiQ3vOozilUTfZ
W8QVjiDwy+xUGvUcJKa1L+iDus6pv1XwbWcR7zvf5UVHCz6clltnma0XiUQ5FX+VhJDejWVyxnFY
3miv/g2y9X8aIFsgX1w2TaYOX+Ef9Mksq7tAtTqnYdFsMflTlkRfxrymScE7nsq1mrE2y+G/YPVY
/84HP54PPn5vxcF7PlOkcoDCRfKqEVZ9wLp+QJ+nr0JoSrikzPc452zURe9uI/iojPxJ4Gun1Fw1
Zsg6xKnvszFPL7b+b53MCz7vn5NPkIqAkXzDtPGI/9dBo91mrjE4kPjJQPuBExGDSjYd9cEnfIyu
DZipuTN0xrH+BLuZCLAJhZx9XSQTxFOxvQybEyFKNcu31D5pPnWPV2t43JP0qEgnUogZHwgCEfiD
QdDWUbbTkG+03sntUVeOrXMcIziHMhbHpYbwXfWQc0DNfwcUndwnFO1MLByqFWZEm7nZETQGpswf
mT0axzYvzhya5Tby5ykpHY+OgmLTpa4GXNu9TXaHSAZfuTMrE/Q+p5y7z7yQacOYEM1FaOUagecq
y5tuL3ubykqQap4W1gHWEwahkod7CY4LqmWfn+GlXAqF3IIBHmeQ26UPqtHWZeqtFqNrD1PwJBv3
WRuDg4kF4xAIWZKu0AWrpUf3EcA6IVrloPuwZqZhSvTy2q5HgwCeJrwoYKDxHb7iPBgeB8y0CFnr
TRVgOxBpeTGjId1ac7VjUfZUpkniHWScVV8j8GNL02PhjftV44/XaIhdJKGlc8MxirYK3dWh852f
+LRxAMz1apZUONdBSxnIldaF1yab0egg0iaKU8/em1ZVIoYswl0PZnWf8Kz0qtzb6j0Ft7BDtgZZ
sy0H63swGM+4yHaEwJDaG1mqH8h40n+z/DX/h5UOMdisdNgLcfn5/7xicx5DMXPTb+APo+ecEdsU
bZXWUejbJFgatUIQyq+SziD6aJbgL/9aAxFVM49OS/S8K91rAJx1xiVR/T7TRxzytR6u2iT4ldEq
bID1yO3/e/dBNt5/WzT4bBloF2boAdCTf0BhOf8Lun3gaQtaLfI6dxuOPTV1MN4aDGVZ48un3Ka6
6TT6QA4Qon98HLElClD4bFz7ALS40LRzXbdinSnxS5tIabUdjMY+mzZsjDgUM2w74OO9nTDlY5gk
5Ht7x2U/4DcguTs/dnEwgJiybHKRjIZbaTrFFToQGcND0yvMd9/eBTf70Ca6W7oHpMWufkcyckCl
upRd+LqzRHHWaodRxuXFtj9Mrbr3Rf7DHNKRAbl4SUz/w2+QHi6Ayq7lSZBRDG241vdpFZD22oDQ
a0EN/XEpVHEOGk8YaK8z200GmGkL3qgp/y7Hq8K1ARCJe0GFj1MTpJFN+Boj8tfSZXk7NgPOD/c3
C1YmuOMnhtuCeRlw6vQtkQNtz3Exvi1DEQGbskzRjc9T6F1bBREC8Qc3UIdlyZvMPC+resu4k7dO
XXg44U9mQBU0k/WYluItnXlVpG0fHGSu3y2CkumJKR9+q3n1lrSoxwkf/y4oYwMBf1Lnq6G1qEZm
fOsygqxmFdhMd2wCHj9FMjA7qIpqNbXaL2uwvHNpRd5GRL9L4b0nIjz2GRohCkR1m2gbDIzT38P1
1AQwO6K/tZ2auDLooEtd7cwSMU8yqkpTZqgzUWFAr7siUetx2aAn5oz5KPW1MRCcDqkCYcTAfJYV
KK3J7KkdixeGU/Ep833kBXG8ZXsRoQyyxnM7sdBmOLWzIvehA39/WBrYxtqZZokjdf72ogqLHWrx
OurVfcQBqINsDXV2F7MMJs0TlAXZvCcyP/xkqPdoOzhuy+i0fLf0JBOnun+OqlPR8hNg7K7GVneP
QYFODKfJhMtgzwqKwUoU5oQZ2LQycWzQH0D8d/oLxBaokt5wRB3MyTtTNaoauxbr2weLpQrokOxR
TIy3lvQKoBTW2rVykAYV3prmYniEl3EDXZfEioRZD+XHNGdB9bMC1P0OAEhmcYBn4N/4vg0RJogW
teJU+VRXaAJSUorQJaiNDMCSLA7BurUiYJPhu5jYqqM7RtWnezjewhpnYG1ENzl1BD4Ez9BC/gLZ
hzOMTbWOtrYFptKl+nft6DxyRO20okeJzTAAmcV3o7pcBMuIUwcbS25zJ1bLrktnwF3a8SzwnH9g
yNSGNDUKECZmth6itwrbW9jyKA3dol2lWnCvRAy1wRv6Q2Plj3JCHT0V4YsuaA2bDNtJ44ZX0aIv
Y5eDD78vz0XZ/NTUiPDS9zAeJiMDfR/7+bpnKnQ/Rcz7LKlrz17f/IpqlZ4bvCRLLRDouGo7aDS3
SDTvcTDG31V7FRN2pgzzsXCKF1ifEaAiGWzcEa1nbeG4dVqu3iirkfr1zDoJoKR9Qls45W65j5Ky
3XgS/nHet1dRRMdS1c4TftddlczDx8pGd8z28N9xYxYszH+ttgJLtwLbcSzbIQzgH7irqTIHmLxc
ry0wFdyujG/T0TZuhp7LTQ8igr4iaHb5vOWokokUZyt/dhm0wXkbToOkqRIxgyuHU19gR3s2oHVq
DXDHKc8N+ptEP6eW/eWRwkr/Xp4alNXcpciEC/sAOQrGRErzENhxuHEw12z8ASeBRpbGQXM7FIyF
86JppIjHzoZhgofAjNyjgjHLvvIEWvj81pPBcNealCvp5J3akq7FG33jEKcAYeaJVxrZNkQSr15X
orO3Sc4WZp6MLJ+0Z/2v6NP6RPjd4zAg2iU3ClSh9VINWvbtIMM1eso0pp9NpCUzzzLbD0n5Zk+0
acuMwMvxMmkZv66lrY3Y/VjgKcgKik1ow5NyHtk2T9tFp1JlTritURJ6pRj3y/NkmGEbyxC/M9N1
YQZ3Da3wOonnOBvFlqDx1ouWSoKlxAzTrK2RtNVlzDKMXkjjmW1yBFzhFN9MUmW/n+8WYWZnJwzI
+Cq7lyCp+rMXfnXGi0w5PGKnt9DXrXqIEGiYIO3eFXNRZ88q40UrUgIqrEzGLi2TurqZ3pTo5dqo
K8xSmtiRZ7IUkAtbEcp6dx7t6GFZPy4bVK3qh62ppUdoaz8rvKrrQpJcDZGSTVeYXZ2RqX7Htvxb
gDN2abM2m8XU3KIbZj8pHMz8SHKKNO/2wq6592a9zjKiEwN+Xb8bjiaP+lvoVtOqjMJsX+vlboqc
e/a/jB5jBr8M9hGXxAOJIrOrFgUco1jLukjdItd+9iA3qv+l6hgthzC+LaiTqdy1RQwg+uiIXyZm
HBGm8hfVDpuIECHNYHUlUKTdNCiLiElPIKssgB5XbvpvsmL9/6YG8TCyQfMzvcA2SUL+R4U56KBM
lWJ4bylnOrkE8N6W/wNMkzHWSyM8Tc5fH1s+0Xpuu7NJKoM/mmJqXz7oRKZ9Dfuff3//8qflW//+
SX9/VnHHsA+x211BCEKzKgpUsLhKkq2RQaiJMYA2qwo2AEAgvcgu3x9trY8hjjFHzR/6/sbvr/z7
a1Ss/vpq1ysPeoECNA3S5t6IMc13leEfEz8uEkx13iFzpXbNUVU8jEXr3AvzHiOn87B8xGzN4tJY
9uP3l4sk77kRdLoF76yVck9gWneNy6a7DlnAsEyQOn/CMb4X88eWTyxfgmvCUavljxZyEbjvl74w
u6tVaHQvyxdrpriOZdgfv79q/sHf39Vp2Z+lJv9f5abdPvv2t/xnKBr0x78z1P5/ilYzPa7o/3u2
2rUs2t/Fb1GX/2e82vJN3/lqpv4vC6kgMWouAE57Br9/x6sZ/r9sx3Q5ADx9Eeb+Z7qabf3LsXXX
CyAPIcRzTZRqf6Wr2ca/fBtJWOAZqENtz3X/N+lqhmf+4/Y1DXpDIo24eflNaBX/AcIM237IYgPs
NEL6J60pLxUlBXu+TaW/9cpZobq6GprHfMp9BW528KPqIch4GOU7cvoKevrqKi2Q8yxx7iqUd+tE
6sQxw4dJ9eJFh0fnuESEi6Q8CD/SaB9e/FRztnGfFHDq4zcfjUfHBn8lyuSl7Vg5D6QNrayxuE2a
xCQ/2U+d0YNql6DFcEWgw9GGeYrxIolKz13Js9UzV9hcf+CK9mcj9WZw0nu3UA99k/8mJgXZTMja
AZ/EJZ2AN+RxuY/d8jMTGXNfyibfz0+eAr3oBOjFYr98L5p3FaePSTYlK7OREBDjGYWQU/un/nsY
dp923ZzTvv4BcuUJ2D6Y0ncRjc8lgF/4b4QrZiEJnD5oy/dIOBSectwI2ceXxEWyzlmC6SvO30Rb
hK+6DBlJF526MyLl7GTeNtc29ComY8XTCJJxWzXPUZx+aHXxggRq1ab1uwggW3eaDm924MV0bW0/
yWd7jAmfIGllFUxsVprEeLBHAAYK56dqOZd61HLkBQwbPSBpvsM8OTFz3Ea56ngk467gGONU7v33
sQ2qXReEj0Y1h8lZr5YLSCGZF36ZtZHkgqiyImJGotuHE4/pPX7U+CpjVmorXL0gS7tVPPHYAx48
u0B2hvKxKo7hI8ryz7ilvneaa+QrtLyEahd+sPio1S7GghWOrrtpw+wrmt7cOIeYL+/jFBeaPyA4
Y2tMvxeeG4Z/qyRDtuk63c6MY5t/oRHwNLxLalcHavV70oycoi98U017xfa0a3Ki3UyCV2xr+hG4
gJyY7a3H7C1PeNhCvTmWIhXHyP7jGAiO0SwX4M9ctp3mVuAk3XVe8Om5+ZV2elOI8FU1ab3W3fZX
ZVh3dLxYsBiDstP41bvAc5JKZGvYbC9SIQyOyx6+TSU20ip+TI3JZFM9lwQweW5wS5V8q7EV+Xp+
iLDtBir8tDLrRgDKi2tXV8QQ8mQlZcJuTj8kdkeGoZauG7geY2udK6pWcxJ3VtaPCPGNr560OGUU
75rLNjGrJiLVh2HHFu1at865ktkPYpYdEIX5p+1eZdBnIEwIBRCNR74bfLL5l+mz6amKEvIbEK+N
FQvVovAUmXgfemTe1ymvZmzjC20r/+fA9b9tO/MtaXGVEc9VBcMZnsYwhr+UQaj1DO9I44YlQql+
+8xGvOhlkv4llBIkVuSdo7I7s0jAWvCAhW0XcO+o3Hyz0pa5SPiOHf2PmH9ILBt4rIBKG+AnnjyW
+lynDy1TczzsheveGy5YPcolas6UWPLxq7ELkHNt80Q3c/PH/okWb40j9dPoealG9WS3tG6IX06I
F9J1/MaL12JZwI2is19hKaO8nwEJv1lRfOaFi8qiNj+biFCxoOoN+FCM4wfvucKpZAxc1WnANR6R
/+NkiNqC5q5X3hugST0orwRRBoZc66Z2chi5+r3YtV5xItqSbl6yDSgPijW6H4ibnd4IJNtX1nDI
wMlIgdRzqje0iPvREjPcjN4NFX3Q4wVvVg0joFZM/O0zVR3N/r3pjpsmES/xYG2ruL+ApV7ZhHvj
wj/2YYG0Ilqbr6Ef7nB/X7itDxGO+5mDOn+nMdhb38Ef2GOqqbG7j8l+mGLEoA/JhHcRo2ir3Rnp
i2thpRsPaVHvPRTe/P124QLa/qH04jRG+r2MtX3h7M2OTtwZgHYJUsthyxVxwCTIP/S6eQfI0PbV
IUwYjhblOendnZ7B3ah4viEZa9NoO78mGFVZKrkbD9F4pdpbNxAaRlxlbZBzwo8D7LcVHZMhoy1O
kwVALrHvuqY+d5pzyaaR8LeJvWh+Dfo/YXKWbrIR6X0lZoyReOQ23yTOcOhMyAVluQ0sD6HEyDgU
XFR/ipyCa0A/1Gg465QDZM4MirLl1Qp9dUT7SHvGa6tFn1053DSxbZsfvcR0Rha3LsSLntrrHNbM
bGhSbviEcnIvOnfvJ29DkVzA2u3m1zVp+DSEl/l1HlnYsmomwNzZ+HYDXy9c6xgvTIR2yjuEkPKr
srpzW5LdU8M8Syb1/lh9RYQNrry0vE88cSOE40x22L5OUMhpvya1HxhCSGfAtKJlhKn80LPpEAFF
lTyJwBStfGfuX+jSSiv7AarkBUjkx/zfdVr+yBDHarp1F7rWW4WhmHdl7dRs8dr82s5CG5Xewxp4
REhEMrw8B4SrmCjbfPcmuuh5It+zCYqDXo0vhCPeKtM6BZbgIZPds1YkHp2QLPb0SvUvoy+eiXl6
yZCclG27D2T4bsZ83dS/aJ55b0yY4z1ILG55nQQIDFbZWCFXdWy86UZ4NdXP2uUSa3VkJ81HO2Y/
g7DdKMwmwhAPQEDM5EdRaA8VXbrXP3augSE+Wo+kNlj8DOZOT5ZkS5lqN+crhiU9dQ0uw3FtGPop
YVBYwYGxDJt65gEG6jaxizWR4ms7HecO+iAnzLoiuJAfA4zmZPvJ3my6x96K5Rpb5K62toTU7H1f
3xdV/JBUwWlK+sdJ2DxExWsgiq3bDttAJLvQ0Lfkt5xzpjajiIkp2OHcutOn4rf+7lfpY5b4t6KC
IyUxw9rDY9beiHr91NLozbTdd4SUFTMV/T7Xf0TVpk3bs9SwcErgl86mvIpqPHFUP+aeehv95GG+
Z1yDxT2GItI61rkgmkE3AHuARq+nM8yd2HoicYlX37j6nvkzk+rPoLpNmEyXqppevTp6I/cGZlb3
kdnGPW7MQGiXwSpodzBqsnHfhnFzCVBZMKlZo7/be81I0yq2tiTbpG9uyaT/KIdzHHyaSDamK3t5
kiSatQtkg1VViVdd8qJg0Gc3P15rfTrZEsKQKOH9agqKanmWXnHtPC5raCh3yu5evTSNGGSqP9Dy
P2T20ycLq0bQhus0wuQgYry13VOjJQ9Cn35guTgO5jz4whqnedkBLlmdjShvrZ+2Evs0MZ/bCBHS
fM+FfUBljAJtxeHIbu0xjkwKZKZ/SmgTNjeLXRbVgJVHLZ1h+lNWL0M2oRAtTq47MIFD4Qe6wKHs
wKIeh+kPEQUH0VR3MCe2TdVcCLO1809raIxNZHYvRh0/Yoq9H2v3kBC5IyDB21FwZCt5nlLrnJLB
oRn+jcjfe2zkR6194hi75LF6iaR/823ebtYAjfPEAfiSNdoLKq8XG18DKDqeLn+YMj0NBuifTDvU
kXcJEu+FB8hTJqi2PXV0qxnDFz4lk/8UBeOb6Sf3nQnFM5qOoUnJNstLBp4dk71OR3HLBoLCiqao
t1X1RbOiH2NpfkI0YAjcolacZEbJke6N5tkMmfTmeShWZYKxQERgO/ArpP5DbY/42Tvvkifpteke
hu6QltGvaJQFQZ4e0xK38jdJau9gbwEKlc6uVeZKJYqJvBUejca71oPilZqOTuZeQ7iIBcNuciZM
nnxuhqyDvZJfPSqnxhYVmXLFHahW+PtGbPEMlTXSi2usLkE8Ia6U5mkMqHU0tgAuo4oU9kE2SvIN
Iw8VSdPF0Nd9bRWg4Uw0eVE9krLArTWC8shBqscQbdmsp0hhagx4khEaTBurAlWrcynVpLH3VXEJ
Q+eCnr9n5drb68m5q4R87xxUNPlILmbSgsKsX9QYZStaUCSb2GM9MbNv9Iy1x/DSuMUVkzV22wJU
VOlHnDOuv4NPeYBVyKaihufSjBtdC2tYJHRZVnxTJIHtfPRMjHHqc4HEY03jte09DuQ5W2wVxcCS
JqP/DF25iy1qdN2lzkEtxq9B/ljkd2Df3G1p6lu9aL4axyFvxiZYJylubcrNGvXdez25yHNNNGkB
b3Oi+5BSSh8lgy4/gxkenuDuUOjbV7rDPAbZmuJQzyRAe90rd8rr/ZmQC86duy37aVoxe5NRN3Z9
V3EzrntTvuLg/YOr47eOQ3bjuRrUqaDjwTfQDjkescSpvirZGe60wMwvaSvYUNW1sR18nlLJNE2b
UqHjaNs/MUKENcbx6W5gEL/iX6JWQ+8Ze/aEEZQw6KABiQ22BzgGAqo64AqaY8/C+DDIPNyZBtzq
rEKF5Yf0ubm03V3jQBO3eIbWqjLv7DE7VLWTE9mSU894uEXZpm1sVtXbZIa3SMt8znrwZ8jv401d
yq0u++ESG48uDOqXskmonwk2Y8UCR75MjBrB/phC6LI6RvxxgtqebSuWdn3NUxuTefBTq7gULcv9
HTbdGVJjc/IbN2cIbvlc6iwoXJtrUSsGl60feWKZx+YzEeND6WXhBsh2sgIRozb60A5EHhx5E8Kd
PjTDFrzOikVRdqnicAD4mv4SjAs3jhrZd0ztMR19sj9T/yhNdBSO8RDkCMIdH96sCAL6JYNGLxUv
U880weq1VY4SlvlAQPNoBugU25C7UW/JSxLtmo7Quk/AdkaWFh9ax26OIdN3c6Kr4gGUB3epEjkP
XHaUPvIVCD8or9nudqzbVs1QfHagl70pZSrLccp7n0FD6asrdeWfwMU2a7CR8+P+re68V7eyfvd9
En3aYD39MDhGYY21UGFcTkIaVIlEfeep0rkQHTvusyD+zTN1vOPdKGh9gp3sjm6X+Kd6dL1TzTbm
+08zLv9oGIiEGj/m7dezXRsW/dPIZqPtBoKKQP1eyGJjWpJoI6yr4t6yIouLROVruErQxdBhvTrw
qYOoMrlIBCyUJu2fkuzezX2g4bYE7WuVP6ssd5684ObohEAhXiHCJ/3SSr98FY1aCbO+i7g2T72y
eaCNuvMYlzWrqlzod8RGAksLLFadgZM8MtGaDv7oYhax6ksTlQgnOv2LFZ67mdPB2tLMD3kJDo39
SYBFLWpRkaF0KiPr6hrp8EjHdRpr+KWayfI5KOQPFdj5IRHyBdNj9YDtefIm7YEfzWKNZ8ahVbjv
hpDOBnPKmpf1MYreBrNy95kXfRVBFrw7jvFqtUr9liZ+6356da3kOE6EErmgDfsAE4MDA7GQKc5X
84xcA04uCuKmbD5cDgcC16jS91LPPqIq/02tA7gz/2jy7LWy4xO3965spj0cqoYZsgFOzN63ZKCw
+bumfX8dI1j+Vu38B3tnshy3dm7pV6nwHA50G9gYeJJIZMtkL5LSBEFKIrDR993T14eUK+pIda9P
3HlNfHxsNWAmsPE3a33r4BZa4FZuu7FP0smBu7fec8senQl+BOyIVSBj3zXwvCUavRSHsuEP0JO9
6E4RHQMAxrnYi0r7HrraSTnVo5e0P41V6KDbJX93n22rvIfpEEXEhDSYFDY4j8h6XzC9kWWApWfI
5xvh8dQsHCl+H0v4197B+UZ63C4r1afmld/kZL22y0Ut2zobfgDG/NFUzRsvjsAuBDE47rFusqcM
g9McfptD9sUGwyQjZ+6gzSRp9Wb0HC7o48PiJl6ymyjp4euX4zO5iIuPbozMadhsgzFfciI/cgGW
VbC/K+GG0+eiPFQXhlHBKk9nXfhar7775LOR1i3mB98aDbRV/Y/eTi464nhXMxoEt9Ejp8mB9f+3
KJlYZreSm5eZiNfEn+wX2w0v1QcFenP9p4XEsu+ixyx7sEv14SBQ21D3XJowBYRTGzoCCYnEUTm3
oZvdtKKlWtovYmNN8y6n9xQ6s87qo0JLDhSwecsVXujmy6gXN13vPjOIefI0FySqvW867yLFXT7y
1HiJaLH1R59oaSBOJ9/L0d5nDts/e1le2EXxZCvunjIjiJsEjLz1jVgwTE1w9EdN/EEywFG1NMJR
mH4j0WBbSvPWwPfhlwUcnRiNZxPnx1xn5e7pX7Kawc5SyKBd+ExwIVQ+jtdnTYcdpJsoLVwVx4hO
zE00zSiogGSxgqv3DcoocCxUxXb2tPTeEbDUE+awLzN617rpKWr4MlBSbcYk+7Bgvqw/qesV96lq
npq8eRtxLWuR98OYna9AcEY/LbRVm03HzqDTlM9To50GPircPJzEJRqqktFeOXwYsXYecvuQGMPD
UOwWk3vOMw/sYAJnZCKFV/qGEcF3clt02sf4YxxRuJnzp8uvGEY+m0I4O9WywDbS63+XWIZz8t/d
u3mKdvV8Ahz5oEvWZqXDTK4r4o0S4mDnBZ2cfEdKM14WiVQC81pXUSn2YFVAzgsvDVqnvxTIhclg
uu2K5pT2ctuwUFQ68s+Jay3M6DbRgH3W6UMqrYPROYGXP1s8z1Iumx4cueRCCxskusXfPELK7wRX
HTLv2FTVcNCy6DkRnJbjpZYu3IxcHAlIrHibgOstmgFyk+N7uXNsC+7UjFPSGok0S1+7Ln8K7Yxx
93S3NPVbpHOXFVr+VJbWQ0p4MX/JOuuX3lMf8eGEhpb5ne4+NwnNyZS56/DdOcxGoEmYz9PE9VWT
Q2YbPVhZIWScPlxF/dBpBpfK71EkD/iD/T1y3F218LGjjK9RvWh2cWMRk9OFTU0wJ58VOT8aHhVk
7tlhRtK0EZO4barubQ1Wd5DOB5ZVvEx6dsc8bQ/1RpqrZO7TdPvtqA2Xmg++jbNPqyO9DmzDFiXG
sWu45Blk1GqbR4tsbw3vp9UrVgB1ce/K+KP9yEudzYZGw+iRkKo+okneKovUy255gT6wiXpkguZX
PXF3JS+HztNOkead6r74piLzwZJaEDGpqwX36eykH23L6WrFw+VcdhwCo0Lnl7DWN7QgKdYvVMyP
jBt8zc5uhsG57cPiqTHtB96HT14kj33f7zJJ0t3CmaaX7xImT8M9PS2sWZKufgt1eEN6n358lhrv
cvyaoa2d5tR8yLmxMx1njCj47KPWfGBDP2EzggW99F9d+VK/GoV3zEtajhF+NyJjNMVdqn5kICgH
pDGTFEcC6s/NXL0ly/hiN+7tlGmbNqRPn6RLm2KV9xadpKPGF5eBQq08AK/Ft45B6ASiuEFV5EMG
qKjlRNCAn1za4glB90GVJLuWPOIFDKhS+z503L0ze1bUHX7PJrwGRtcl+UkNGiInpT6Y8uYW/Ypr
jS9D/B2xBVTMlsPYGp3nMB/PBMEcBzbkDM6wGmp1vSERHiOpMdxgdp/t23Isn4bY2dWtFmTK2b9H
DUvbzD4Amn2R6fJSlhmx985xvWVLM/pYiabkoLb+JBApzSSE1y5SUOdYRfJZkSC7vr5V2F1sJQ5j
YT5wxlMPSE5MbTjmXr8VUXmPi7/GtGXQaRX3BHLtZ0kEDlwTcKSc81MECilSPJMOER59+zbV1o8C
EK2WI4OyAJ0Oa5qludwPGuvzAU8nWyGxK7qeFdo2XIlTKPcPQuNCxeoUhRpHNBJzxI3NfIdJFg2W
EXDrY0PTU+I00psmcZ4dcoU2/RJioypiBK9Z4UdLihF9avMDpJa9KMP2fhgOIBxKP62q0deWQkcY
DBPfY6oz8GwGCfBZlPGFGVCV/fz/q+Xnufr5r398L/uia+bHnxFA5b9uiR3oXf/9ZvnY/Mzeix9/
/oZfW2XN+aeuI7H3pGu7+G9YLf+fvTIW9H+C+PekZ0vHAXVioatd/aHxv/4hBMtoWzgsenVSzgzJ
7/r3ZlkY/+SXQhrRTcOWtuWK/9Fm+ffsdWE77qrYBavM32G4rLN/l8p7OR48r+0qwHVa8UQs6v1E
zbdfprQ/RJUlgD9g9lpUTRSIWUOCcip1q3vezyjP1mgicRrdOdxHWk9N45Ct2VqIayIvH/eq+Rsy
jPc7QGS9WNdFwWIbANVsz/wzoExmuQ7TMiUOZ0rvsOo1wRBnJ72VAnQtwTxTn+IISab7Mc5c+vMZ
9x1MU8/L7qeQ7JKhewhdZW+7zv52/bl6rTd9VydNUDPMwxI591HV4uHjn4LCQDCJ2mihYZ2TKba3
Xp47HHVmvw9rJCeTOGOyCGotJz9gRAHUOweZtMWxMo07z8Lnhra/2oWa+mxNNrwKNB9OVaz6G3NE
IiRD4k5LYfljkv90Vo1T4zAQu2qfaocpOGZNQ2YRHQ0dMiOcVxz1BF53ennxPNN7hBjqHRY9hZTT
md+8dCaZI7YeBsC0xwidTV675S3Y0TolydirZzqaeXRuxERdlLHJQ/+agu1zsfD2jDotUYlzswhx
dur8YjbMbEM1K/RMMj+OMYTr6rSE00FLbfelnYtv+pSehs4TQdIjmqtTDk4tjP9nqXrXL53louMJ
UHGIKVZhxl/TNJspdjUv5Us3WBdvCCfmgMTTSOpH1J6v/2FWJKt0pX4Ka6c6Y7bHDGvRDGNW9GXs
JIdwFeUWafOms+A/d/wo+VLHx1Ff7tQ0mze0YNC+3PAGh+jfyiN/E8f/+/IdAvVcg8RCaE2/X34t
4zhdzIRtpmG1xzIrlltXJOqWVAJk+QJ/Ag3DjDUeOMwDG39vH8u02rmac3t1TSbw3iEAE6CNTCio
ywy0J+uKv5xY97/Emv+r6PP7UhVd+69//JET+usqXVfqpL3qwkE3/PtVgulvZhNqrT/Vy71WF6yX
eNEBiDN9azbVcdLfF2WZlMv0F1N/LIxGnMPKyW67GlteS2x0FnXPTM1u2XvmZyu0u79Behn/z1El
QXo5HFem1HVTF39co6snskYfSf09x8YO9f276BnINfh3bjp3jbpfzT0TjySzzXiXaiuD1wUsR3DD
9aOcGRKibcH7mmTdPqofTAtSbWE1f+OI+K+u1DbWQ5WBv73qhn7/NOnP4ZwDafeLSu8OVoE4u+cw
3/A83kg6062cpu8OaNtt3DwxkzjNBBwvzsD+HKTmcYjGvd2SbKe0Gpkvq6wt00LtbkhgIv7nL/5q
hfq/4l2+eCxtqIoMPlcma1zy75eKy2dOrCnkdG+jH2Pb51+KwUYJYRZFxkc4vbEPBLJrIndMukH/
QJfMMn+2sQnEHDFlPWm7pozx2sqtRxkd54VFf6YLhLTZa9R72d+8BK50sz+uWOBckx6PExA0nVfj
X88DN2M47hkTIHTb/azHyvoSxhdBAKWR0U5H/baYicGxk+xl5Xhv1/aknAl6iEaEKRE5AcpoTYJF
Snp16TB/aT6FNbA1WDshOoOuv7PXDMz1Dh/N9ZAfvNX44KHk6MgUbt2axWFUqltVsOWOWXay9d7r
odUioYLQ21bYuhD+s2IMM/BEcX6fpf28K+zxC9HDEA3SUdznq/+rpL/sYUrJTxG5/WMbF3CS7ESc
YxOqPjWlxsLtP3/jf7h1rt+4cDhKPQ8+MgXJH+dpWXb4XWsi5mwk6/uM+OCzVMwlry9EfeRLXbgL
eo+euMrqQ46ggh2APJV2lB90geNrMUYvsHdto823f3Nx6+3255frGlAwKX2w79l/aMktrdFCohkK
xiFgjngHZ0dQj1C7jLuhMLrdoGN7MHVzJ2cXUIDtSqy6aXeZU/ID/vO1rOq9P65FGrYtLVf3TIvN
8B+SO8edwFxEOoCAXnM3dd6ou8VkQ8zE7+X6b12vm2dtSg5ONc8Qmo3Y14T+ItIOoNh6g+Qi+xzn
JNwmYWYdMjvDYaJDSdJn8lHADvTnSELnUY3cssNm3FRrBxs0+988MjwVv1u01i8deS1vUJS/PDze
1TH5l2hXAXxOOtg0QK+VqFeauLiRmTjNtn40Y4CMChYUoS+O5B432e/o4mwKYh0dQMLs3cWZPvYt
iyI8yrC5ae9E6pPgVO2A8zCdxklaA87JZtZMfV+fkgi/g25U92OVHyvE9LLyzPMA8utYeTVatbXu
yjrecyQdg8dMgeO0a+VhKfVFSJxZc8JQIk/wGWXu15GMRoqpIqid97YJ6a5Dpq7xFH2Ys4UAKXKP
mJYevWWRd4wFDLrY5L2yY0RVZnZA/kiFE/c3V5U9tmuLpJlO3bYJpwIpzYTSjVhkhJeYO42hunI7
9xIyXrpWYo6rVV9Lr/iaDGUc1BKIedqqp3pyW5/JO8gqEYRQTTZeNYrzDO/tVrqQUJV50dKVx4px
hIN3Rx54tR1VTojECI6+KdOna4E6ogq4TcL2zuWoxnyvXmNQTQdv1UJElYbBEx9ktMKrrx+QWnAG
yqG8MKk+ANnNofvZNzpuid2QoWpw1mS1sUjf8c4ToVppdzaBWy72K5pRLC9e7jISwanmevV3fob4
uKAs8fSJwW+IaT3virccRROmbZzj169Ywp+n0pW+K3mHxWXxcb2ScXQuZEWTRUx1CP0l6DPiVGtR
fNi2Nt2XGkGoHUAQ4J+E6HiOy8B0Ec949PszVqXAESzGQr7zXIU315fJBPd0m4b1s9Xl+grKImsU
xJi51zxCtMsFt4IkvxSgf3MgtbXFD1km7P/54+OYXr4bB9yP61mf1PPTGlW1zbr8RZm4S2qF1Mye
BAx+/Clz6FpP/QJpIRuP1/Arfti+bwDQmZ4beAML2bljXzc1nnNI+SQRhu5cqdQtcW/VLm0Z/zfx
rF0iIQ2/JBzIr9u28qupPnpzqO2qPCGCppGH3rIU1sSJLwMr7jSRpKlVbfQ2ftYuK3idJ2M/rs3L
QBQmxNJ822tQkEh1OmOjI8vawQgUSpLaCyRC+7xJ7COQXxDFocVnW393B1wTPixSnYmP3wrj+7WK
TMC3cLZZ26rtEUwVI0nm6FXLYg364WIW+WG0jsskjBM/DJvyydHlLq4NcV4qqvn14Z5T51SFjHUl
A9VIlBsqHjwxTEY2OELFWbjM8pyli4mEtcj3WltILSacI8rFfpSICupBB/Vi3DXZ5B7z0PsxsMHY
OCU8tyZOnCCN6dFmqxh2vfPW2fmXsmq8vdXKRyOZ3Tsco6vfDRplsb9++pWdb5cqLzbgq5t9azXh
k6zL93QZbkuHMW7lug2J4C17gwqwr2xcUlRJoIkW1zqh7oTGZ/HAgwHcmgVT3cp4MRImM9f7D4jC
szfqNu5Viyk00Zt+Bh5/b0Uh7hl23K2qT2yUkdMZ1d0UBXnSv9ap+0nvcENaYLGD8BJAzQvakiNR
MmPeilVRmrYxPInrpzM5ww6N0OyTekcOsm2+mBP8tezIKj/fpbG6vT6mcC0yYruaFOenjnsxTr3R
H0axnL3vtUJWPKnkyPzJDsjsJIeJLNO1+EWXIc69DkYAkgRU+7l8sqQM6iK3HudW3kYaPsOszSeY
lAzEzJB7OW7qdO+x9W2y/OP68V9PsiV0dkNZG49uFeo8aeF9T7wJdroB12JIzByzYcKUTFQzFyAN
Y0K0L3dSkhGyvt5EjhfeeFVb7X49zLDU8tsWsrZyuIHx4+2KeD8yGmfsy53WrP0s8+br6Vzz3HuM
AIKkTb6txKW7hFcrYl1MNlF+2+sz4A0PWH9YpjbLLNjCHs7g1tW26xvXFQCSTHM+4ksm+8Hh5U0T
ierIhb2asux0mak6oWqOKouLU13PPWvMIdyJBSg23c2dx0vQz0CQ7xat0H4lCCsoa4dGgFavlXm4
csWvD5KwGOpbdo6WLN67DdEYFds9wCVtNouzGg21dRD7BE3azMH1t9F82BtvKN19Sw5XIKOe/eNu
jhLOlT6zj1Jln3NiIBsb0z291PX9e31jOhXMmgHNhpy9fGsvU3FSkokHWjqldbj9YettCQLHCpqE
u1EKUlelevKAKv77a+gnlo5YuKYQoFXEbe7TUQWIfIdn2TX5Uz5/T2BChOWcvCixPKctlZ9YYYJw
PE3SHw0wICxnB3CUbNzdA7B+ulIl6ayuIIERg5tOJh1eUfR+CHEXWd7Mae/dJerFRDlwGabe9msR
mg/um20i574WnsYw6hsjArVUtaRbabqxhbjAuz1c8UXp0u7Zvk4bz2WE7GbddN8q+z2KM3hxCEJZ
zC3TRUEwOEItRlFved+VXo07h8fGhC7mxEvIggL4y/WsjWxFqBjEOVA3ZXgQRGU1QNB23Uz0i8gG
GqDrVzWgYARYCAeoLsJ9kmEtNDgTowHjYe5xsE8j/qW6grlut3l1zNZHyM3NwxRPcle7HuJng5/U
gd8yVch422WhnEkryqB+r3VR8ipcvuSR0LFMb6JLQuTRVpM4H0rUBua7lujiyWlYm+QwoyAcpIU+
YGfjWb926Nc7QvAAN6CybviEKGY8hCsEjGOCKPyktOhCHfa7XQ7jmjfFfOyJnWVN2XxH3w7XFTAL
+kg1HJNqfoMXYZIgs9zNKnX21z/9OgQoEb0YjV1s0jKkNKymcq+Pxj6VEldCH8ES1GY3UMy7AlJk
vpbIMg92mB6sBWFW3k/dIxh/nft2dRFjecjmDMQUp/NeyOOoEvbPMef19T1ZZZDrBlKAskkc66I1
b2zRAsJIxmOVJvHTUk+brEXDUuQ2ILEm+qYTnLcx0/S1zzhLspbqOnUKYMwms0gSAB9EaMQ7IrM8
f8iyrUYa8ZTAuc4X9taeXXa+KQEphSTnjl1i7VLyTDa9WaR3RPCM0RPucwugBxtC03Ferq9szXg3
PVg+DHdZQ6Kz0pa62I51mPt9tKidMRfuLy/s9fFNZbSA1JoP1/BsJzYef3WhFtZ+QTbNBktODM0U
oZWLJgj2hQJa3RmE7azVs8NTPpACuoO1suzoVhDRE854R+bj2VkiECbLXbnwYotzSYRyKTiK1mIl
Dkexk5gYN6HlaZdf53a9xJ8gfauNZrDyLzp38L2Z7fH1INY9OyS5p79tWk5LGgqcO5yp194f+sQn
izPtUmYIIpJkCH6NWD1oCaAF4TChrccSrh7InCdqz9tfizHHkK8eiydixMCaiYymwSqQrgMqHogD
SvDHLVk43l/fwVbbNlBLrNS/vpzEPASm7I390rpHuB3eDmcHJKXmXKr7MNPzy/USQQfc0F7hAdXn
u3XgmpblGRlihpK/XaC8tvWRoKrrs9/CD9zhzoByY9hkAKTd8zg/mMxDb6XDpgq97fUguU4Prrd7
2aDlJno8oGdlkjTGNyOeCzemjAIq39wWi7qE6yuj66O7vEKjqH+5FjYEKKWn0Cx/EG7F+j5V9y7z
RvbRrMGHyUGPHM/QrHOz9LMSyR+i98vA3kuTWX0kJRYV33CKQg2HvZ3tCu4Hv7MFjCXEVZvCKFD3
rTPuOkEjP2AfNnTWQLkxMOhFGhMYSXW4lrtIF6h553LfsptExs+OeB0+d4PNLNpwAPQzh+YhgJKH
fX1Qx7EF61Rba8wEvtQ2Ky9GHX+vFgx0CKAVkexMNYD9ZsWbjZqRKezzPDRnIqrDL1OoLsZsP9tT
+E2LXPTOTE8MsnjZZ0XDYD8Cjicds8WLAk+ENB33JtSt6gK+HcTbzJMU8ZWNDOo39uglgU3wc4C1
fOM638yaihWKRHQn5HNdA3ml8djjfGCWWtefIoXDUbCPwfGyIAYauo0gc3ITt3HvY6/1Db35XrYA
mBenOtL9sNxb0NAUrD0IHXF3Vj80u0aBQGslkGQwoyPbNH0qfcv42ncOg/4y7dG1EY2nFY0vksoi
WQLuc2Ih8YugYKR0jqB3+C0ZmcUTeNmnrFP+YizqqIfko0l9ep26qN3a0nyDqQ+807KTACWWZ0aU
jkNPktXwU9AZzQwXeNCeipbkDUJMJxSUH6KmrKzxXAGW8HxiKYogdWod2RcK5MmqX+OwiE9DBQ4h
D10Sc1xrT7WXsYdsEAXC2U2SG1P9LK1zBrDLb01+s6YQfqJwQo2+k7SJkapDGv9UIA9buccDzqN2
jAO9jL4Bgvm0p6E9q35i6ErUJs+EB60NEURjrO9nS/AGRDBpFvBEsXAlO9t1wEeCMptbsXEaVKhd
hN/Gjm5yU7Nu5sxhfEebXhm4eUoxsxSpG8KFFiRfBsSGLn1kcPGZlCUC9Lkd2GjnIRwQRTjBChqM
pJ84hKx7ufEu5Uw+AyhMaQ/aaam8r3EyU88pNfsNMq7RarjrGrWDBA+bYqRgtcb+7BQSWSJxwT2N
Oklf3cZO2q+pPm7RUWi+nNa1tqe+OoP+4q6rHVqrkKKFmf8RcZW7Nwmg0pHCHaqQje36uUAz8LbN
Im2/WeLXOp/3upnNB6TSO9ijH0rd280ABU4DwO3a3KND2k8Hq3XWjLSPgiyQQ13qZyd2jW3exjXc
agXUqvyk203PkMh2TVLcORmIqE5XP68hLdiU8Yji9pt0lfhTjm2wzhhvhA0iG6RI4JW/aYjmKHRB
ool49C2Wzlsp+LV7Lng7dBKtcHzJBkaQstpPESItJoY089HryM8yJywASpuMwF4hZehoNOzHRfjC
7pHyq+qkxs+QmCinaR4IOPVzCodNZ5Y2tP30HF/IqbkxDE2/Yfz55Hjg+dBdLpwSfb58utN6aPfh
RJLbKmsMT6JIs2Mv+WLqtD8mNWQVN/7R1TpADIZEJvazDQ8LO/KSoUGjex+jsL/UrQ5QepCv6Dr2
QOUDkSEkrBjmFd57n4UvkdUztZLhMcyX3M9I8qZW+uJ0HMPdMj3r0rz3eCmFefJAgYlNAOmBZ5Ob
Ma7akhTZTUXyvAF9p80ETktXR3ceo0MNsamWPVIhsBMvk5GQrdnvBpe2aUqzuzCukIWMd2kOgo75
kcNbuC2w76qf9mrxzFMmrhgl07h8iJc4xMfkQZSekLuSt7F1Uh3iotkicykJLOZnLDM73OY5CsGx
w+xJUvQmU2PtV4LivjDrd1OUTsBUG9o+vUBeVIg2m1ELyDWZOMypymJbvgxjuNLdyENSeAO4c5JQ
klUV3yCp+7Q9NOZLYjw1SbzjDD52tTNcyln+6JHe+SF4KQCZxWeUmngAwG5uS9E2fmcCSOJuDoEd
EPKpdO2JbdsJq25zhrM1w/mEx202ze1omcclyhwgflQzlVsJKBiwObX2nC25u+1sZJBa+mbVJjiP
sqJc90Ze4pQJeTm/zpM9n+1VPrnYzqEqiEifjGrDdF5LP5v1KJMjyp7YQdvd9eUt3zYjWZpXShQD
DW4oAKBmSF2urWJFsl0oYQWPp4RJBJorSQZQvmzDNvzCRh40VK12aZ4ZQdnB94mH+VyECFqztuIL
XKo3p8eBTfn+aZqQKuuEA9IxA5Sgpdt8K0fz5KH+9Je0xu4RsmqgV4adWM4wyKd9kY4D7iO80E0e
3aWme1Im52zvyjei5HWWrSqoigVTmXFsLeueemP0pwYsKoXkyXMxt7mzdWHOHFhmoVOUzKsbLcX1
lLHjLut7Mo7p3nOgc+QIKt+ceOE3nevbhK5weBef9tCRdbjrKmY1YUvmbE9Ke8CXuFV5rx0ySF6c
0eNT5oLj9ORcYqh6Q9g/HOnBy5uhnMpNTxfFR1NxvHWAldO6hqqNf2AQPccgoRHYGyDBDsNHoo8j
ONbhNIwsF/LukTk2ip7uQM5Lyh1Py5065s6OsE4o1byZPKtpZKLy7hSGNNc5aNUDzJTlYBTFpzsY
23Ku3uekem469QnPT2yT2OxOpiaUjx4j3dSmTu6ZbvAqykQVNDb2VqmQwgvXT5DnASEdFT7GhJi5
E7M+1kWWVqPidN7RISp/LM1HXUHxlR2KW+9bN3qQ84ymw1rMVsle2iD3HE7fUOvOY49icSq+eArz
Yhjf6R74Q+bESzC1cdBq2bely6OtgJ61dVAO+c7U7QsDnBKPgEsFYWLUc0KOD9PkTTyf0zqFjgdq
cTJGmm0xPvCujLaJLV5aAahjcAYKqVycaghQFMOcLjb78jnqbiqJSDx2uWr0+XRwNMgRnjA5/xyX
N02v5RHI29McnrCK8QiOCM46Mjq4WRRBqHGGh7kNRoQCuzTDzFGd3dkZbnIgYxvGGBfNpqxxCpPo
cc1msypeWHkgj4rgu6tuubEJta+1ogOzn8w+drk0CO0CZ7a+BK6DuHUKTd/QGgP6VcUpOnfA70Cy
T5bzMNh3zoChZvhI4+5nZNoPczGYfl3KV/RSw3a0h/fSORcO5xtoDWejYzM4mHNQogLcTk2k72SF
T8DxHJZbug6depPeIaysbj1tXJNWYSk7LYFQDjWzbz6WRkhIMVuMraahtZQ0VEFiiGwrENQT7gyu
mqMq1L1L3BCNK+IYdLzXBmkhqcNqRz9VcfOjJ0xyx6D4Pq+r6ex57gOcQpCsDemDo/aYVni6q9r+
7NEmAYeJQDTCvCvdBTdqchcmZhZMsn61x7IgS7BztvNQ/mxclP2y1PVghJJbwHBw+5HiRcNdn+Bl
YRwyOscM2sJ2bPT3pA+XvebWF7n4mim24O2yTQJwnvalfq/kESPLGISdy9kd6Vs9SoHfvUdo0Ted
7BRGnoGgXUrOTdpJaFpldjCs8ftSm0+EOFPOhNRDEUOANhIcVpzXbtS+DC1jvvgpmeqTTQFGNHq1
pf9vNvxJJcmx2EKsSnFqlWuASm2h+TboE4hV3KZsE7CLZX6Yp8Opd/K7KUvybcaDAFT0axyrY1VH
fk38LGS7e3YyX8AxVKcSQfNQoad3zaWB6wNPziKKcZviD2Mn4DR7Q44AEYbGfV4qIU5lrCArrf/K
Fly7jWX9cP0/2X56T11CyErdDgiEUKln8XJ//ZVNiUa2y3A+5ibC5JrC5r5d/6NJh5nYTLs5JAMm
Fstb7HsITyiWjTaYpnECBZq5z8UYj1vi7CHcUComCKvKGT7urz5WzzjiPPfiudZu5QQ2MulPHM4j
oEuyBx1stZh/wvDQMi/0lwnhNgaX/SB3Konso4kqNMaeu+OowkvvgChPMoxscUi2Z4JL79rV97Pc
p3k13oW9cDdtAVRdWhW3xFTkRyN9a7opAC9e3HvDSIRgNuNwXjfZhSV3vxbfLJEJDwUExZE0Twux
jMnkrcTgep9qOiE1OPcCzhw5rbTuBfnRXOPIwFBs/6KUpwvwAZ3/6ZfaKX9XFvR+StyUFmYZ9mNt
jTtjoSIm3sPDaUaoRoc6Bas+W9/O3bHvw4nppPZhyX92Tdd84cV01Z6t7X8+WZQyYVbvvAoFE8zf
Yj8ay9ch4admNEeX9k4bJTasfDKmDyOSjHKCEgLTw5qjaS+jMRgMhzd1+yNqlEnt5BKFi29UN+P5
uHQ2ebA1RV4RAgo5mApZrkOuzSYZwp+LafHG6Js2iDoK8bLneLRTY1U5F/3G1bCFtQ6Xb+d6HCiC
ie7NRotwFCI2nedHgNpyH3mo8LKu+0LxpgYE59Zomshukrsim9WLnF5pCNiAgWlnkZVcCLH90WQ0
/cSNvWkgrR6sjnv7Olaq6O3TKHrBDtFcYIxAu1bmKVrML1XaYeWu43rveMnPbk6nrYa6GHB7756W
6VWGyNquUxMIm7Y/xXD04Eazbwu9KCji/nKdw89OZDB4jd3jdR5xnfrg7E82bphMe9uu0Y7n8DAT
Tb8tWzzthAIco9hmAbhOtI285RY2Q+OuTXMa9bkF1mfkh8qIJq5ixPSwDqOimN5htNODMWrg26oq
mM3+Lem95rlL3Vv6SPey8BKnGFXU0zsvPZRzbm0zL2r3Ws2ybcE7cjDDT4/R+hk4lIzYc4dREDfR
DNRcchfgcdkNTtftcF0ZN5lJ/x+NM6D0ND5V0bTN1puZxdx0T57IG+Cq59AB5NAvM8EBtvxk9L1b
VtzfdVFXESe4y9AM1GaR7KiQeE+uI1AJYpc+lvIGnd4PVE1EklGZIyZhJZ6AnzurlDd66MEyUEyp
s76Pt2U7cRfHTxIE5ga+Yr81egLghc4Y4/pTUzeTksRWkNzILCgrJwk6DyOEqFoeQvR+lZA9nx48
5PXvEQkhM52X0gqSRcnUgWmGnxQr1xfwxC+hYsnode/GKMhtoA/XO6EaoxdQjeLUsCntVP9IEekd
unWj7/F54O2JNtVosMyagPJbojV3zGKnbbtQCswt5gTJgev38OW3arXsJkSEHBpCnFBPFHwFBJSE
GQRevcKpoGb2vJberG9v9uuIC1BOVLTsyf9m70x6JFXSLPqLKAHGuHXHZw+PMTOGDcqMyGSeDQz4
9X0gnlrVanVLve9Vld6rzAoPB7NvuPfcFnN95v6Rhv4Qu/pA+DjJaK5TWsz8lke85xpatFaWnyiA
Ef6+DfFOZTMAD12+dmVVs02AQCpj/dFi13zKoYZuLQKlJCrEC2aEm4Wg2oPYTkK7Fm+ZhbEvGBL8
b0PmPC1jURNrGKk+DLt7EyBd0om/rfSgAo79BJmQDxKHBES0dXxFrvruztOSWj4xD3tLZtO8n0w4
P11vQyFexFXMoZpNJVtCS5YZdhgl9sGvahsWoYWgvDKOzjBBYtVs/OZRfgynqt43GpdoWqn8wU6c
4Ub+DptkTl8/S/eptVlnf2x06009c6HPBKMSBvAI7n3cdMtr5X4AE54ulQmYtPLca9sghspQ/Ujl
WBzn5dle9JVuJ1IqhwABYrSVk0ovkoADeEwXWnseD9+7D5PqnKQk6vRzTTId2bWDKOzd1DnPpmJY
6jXtV+c4WA4d7d4T7df60PQj0P0WhyCz+9doKH76anCD7zeh9UnyIFhs17YReH5IqVbv3uIEB1NJ
1kMMz8kHN5uHr1YLnJNYBGOJdYk2AsHtcWQIsG2E9So8ErBsbWr2ZCrXe4mNdvIw0jBW/Wcm7ncU
pAQULHglLlvHIuQd72m9r7zCC6T922SvffGdiLiGogMw4u3yzPJp3ei5ab7tA/lf9iYiTN6eyIBt
6/B3lfHKrUPtMkP8QM4euJ96fowd85dB7XtzjaQ/l4R1f39JDE2NA4l8BkQdgLbLttKa0xdDDuWd
U7ZfokuOiZe/q4rVN6ywZwfX9EkQvrcvwIZCLfbcoLPM6CGR1ZdHDPgiVZhmMrlahD5XL2437TCr
oztKoggj7Q+IIrCPHh4JbT95gvlkotCMFBqYZIYDUVsThCO5Jqekd+/WjxJZHqEvVDC4FujJPN/b
mU1jgghIyWljGHy0W/mW8649Gra3w9gPRL1Hehwn2smDznEdJutuzDrt4mrerwoo3/oUoN+yL2kG
YrmyXxT1fGNliC2y4nc0wAbP5JlUecXcs/ksWrCWUMlmHA8ssUE6/dWF/iL5hvhtAiCLXQupDTDx
PkSAoUJUzkkMRVOL/lT4bjJt2gjXy37AQLyWArlI48kdpPzsYvrn9QyCsoubOpynwF6S2DIAphsz
Gf/MKvtbO7HY4vpGD9Ozdo6RZuxYUgGDWJYl64VW1LLdsR065UVzvxYlVafB6wbEuiFuRG3MCHF1
YSI39ApwDT7YXFwqHromLqQ2Ce90f/oLnDJ613mVViniWiitx/x6XdR989fwvOFBTaxKwLkNlRc+
FhaWdDHy1mjpEHSkDpBqCRHTL5nNLvhcx2OuQIBaEtghLnOZR/bO6wGv5nX1Bj2X6B/U0bZL1Hpt
x++9AwaL328qFefvMAbrd1V4+OLiPjpZtafYCReP63EFdoHCQJRBuXp1kqxn+MFWv7SLU8TqZCEl
EOhuws1Z9C7fAnqUUdqHAezxrGXz+4xAgYJu4aouhYGLdYYZu7LuS9989ydmarrfH1WBhWpoE+0Y
tj4+5T46Y6JONlpZ6YdwiL+SXgcm05MyKNpbWHvZrXf8P56jnYbUetFMhXrBMhG9ZjWBF37Tazs9
6n22gBYmgWVZ4mJ8A87Miausnh0zlZkVDtPPJOPEXcWlq2rP1rWn2DcwIzGVIWdjGu/7dBGHMq7v
4awhs6QEpXdOGUcQevaRa+GfdT/ZL0v7WrVfI8RQpTzmHlp7jWo4WonrPAwGv4Nv1RAFRWW0BDZ3
2Exd08CfPrRTAFhSQdKKbn4Ud/tcIyOJ7h7N6aLn4Y6JDm7t31fq1Zw6gXbMxA/QwuMV7CpJhSEE
Zgm9QKbNCnCRusolJ6kfQCLIbNKgsC0/gGDepHzrh4oQQIKw3qmaIMLI6ciH498vV2D12dURA7Ce
HK31e3UoTfatGyY71B8q0EQe30x1ydIL+RuLbaI6DgW2Vjq2eLeu8vOeMidNnHtrhL0bIczFyFrt
xZzer39jhBjqUBISVPYh05mEJU/VkCo24zw5Ot0U70lmrkP0E2OVFfRNMTnXRm1Rb3ITMARjLYp7
jHlTfgPZDBGr0c6oOG7ozH+IKPePUaU9WD2Q2MjOKO9QxVkqjw/rF+0Qa3F1R1YzYjnoxrg+ms1U
bQ1TuAyygBNU5kDALAFrLJbPxMEd1nJ1Lb35bnDdq+oXmXgqgCKSM9ltUFjaFJANFhMqYWjVnf9W
VcVzj+fiVrrI0JpuJN/GlRUwAhykwEX5fwiBzNsNhjLce/varm4yFEQS8GtcrRszJKo51hlx5I17
0TiLiULgSaQtq/cEL5wTWHnblsFfsH57lZD8yyLEYSyaPFil59b8jBtufCj5QXuvTU5hpyX42RqG
6XaWBmsZCaW2Y2IyTJN2I2IJO6Bx0hPJmmZ5dUoiJxHKoFqsZ3Y51fy1iu8VSs8dWO4rxKCl+vQw
DOFoD/frb9XIcxJWx+HeRV2aad5WJ2KX2gvqHNFTSCwMazrbVo0xKTSOSCkeO27Ps1nXryn59Yls
PuJkvDOsIfu+cnm9QToggdkhBCswcxZ4tKd1XfXRtE58WG8zn15Ra8Z/lDNpzhB3NXFTeEHgUM9+
ZmnfLU6xCCNSTRArGan7tQuGWXZo7GzJfPOBY9j+PfwlO7OrrUucwBbmtR90zEbXN3ICcKd88iqE
DeBqeZCK06ylzmE9zaO07enP/e5ctF5ywMt5sUAdE2BTPq/d6cgFxoQxRCekvHAr8uqXwsNNoMIi
pAU2A3Tvsp5c6z0y1Y590Cu21NS0/B+DQHJ0qDak9RD8XP5ibixOfUMUVNczYxcJoVVmlCAS6tV+
PQ5WcS7HFwGWAKwMmwyFwf70IvAxWn9q0sSFBBDKY09SQVBjgwfJDFArxntNTJZ6m+cO/ifWdZpm
MuvG6iSwsuHJYREeF2if0ogiBJLNtEsijxVjEqH9jKJXG9jqgcSVeNeCxFqedXFQ5MilZOqtT7JO
eodZ8VMxxnpKyA/9brUirSL9okX82l6+F9skoVPS93erH2r9EiyWrcytd37lmhc0VCEgiIaenVcM
FaG2M1tSP1svdwD4Mmlzw/o0DPGT2wy3ItbNXdixi/SS8cMwYrFfVbALcfmJNKOdK20WCoI8pzz3
L8hgb7Uk1ur7l6njX5a1CXif4yV1M7mdcIZvJ8nqJ05z3nkCdmHXfuhdXx61Thd3RZ4G9SJwAUj4
5S6qXisZeDx709uVERR0XbAXKoW686eTGBhVL4rzfKmY3aVrX99UJ1OkbVtM+lwXkKOTufC1LLSJ
zdJtEq27bdomOaKPALKUjJDLkN7nPYVmKscM5QjlyFSqr7wC7GXazPkI70D56MBCycbiL3N5+7L+
t3LyH9hDckj6lL9hV/6xQXcpwW6PZdgEreB3tXyazqt/xKmcbg5iu01Fx0PpSLCN7H6tr5izFN3L
vTIjVgeC+GuNdGor1sKrhc9D43bRH6iJEQ434A/LFBsNkViAx9yZ2AQvm0ilMrYuZ8GZwfEbfucN
AQB/0Oey+x35W62iuhZIlwPRknlV0ZxphiCCPWrvEt/b15XxGUFr3bQ92531xp+ZJ2xGD6NfMjEQ
1RQUKQ0M2xi67UWMOJp1Y8gDUduPyG1fMkV2YTQSvV4gg0Gui8BHtvnDnKWfLGHyW9W04b4qcqiv
jP5Kv/7R8sbuVQtDQ0uMIHPE2ZJavcs8Iz3qtKibSBifqZMyMEIHTcXnZkGO7ZgeGGeio6X2TYU+
4isLK2fm/CV0ipxKlQM8yLnNq5CZ8yL/XhSZ34eGrQ/HohvbrRMab1bOyoZxnhOYLisvIvWMQDEc
p19kNhaP7KUK3fAxI0t2jDz+yHzCRRYHPIlhazC0GceEL5jsLLqsxYe1CDS9sd13A2uIOMvUEfZE
1jhVkC8a5kgCyFdh7gXgB4ox9O81UzKMoWWRvbEhC4jd/lh4B+a2zrbs6c++28Wq/afQqP3ky240
66FKP5CAjJshzuqjXX41ce9St8X5tiNp/MLOKvDnTj5Ocn7XhMZl7TORMgnqskUfP0sL7E7lEVND
z62Z3V7krDGTRUEAcpZtklE85bGEGyaktW+s/MNXODZmnaQg095KMq3v+r7a9VnBx+rJNVCoQJmk
1wdZkCHVG+oKd8Q7z8301lVVfEdJkm1R6lUN+YRnzFLeqTAy4qhEi45NpfsOCTlQIGdbzWBSBRA9
U3A3NXA+jy2pwM2UPU4xDp3cfZwMO0SePwyH2VRPJgfyrSv4EEZyWr88LY1GOkqEM0wfu0OVSrpm
pKlm2NBJs1edslluBdXiOSW/oEsDHzsghxAHK6frte52vdOf+tiOHvB6OvZdWc/NqUGJtvFSjZhk
garAJrLM0Gz//C33XTX/yKkQHg6j7p/sJkzOFUsJzUK+SJQbk0dz13KF0rGyYmFnhRxw8pdDhkpt
zHo0TK5EUmROZ51f4yGtDO8coq45E0S21fBAnhvXK6+mX+HIocKRYnzWQ6nf8+us2cyZzd5ExkEs
hMLXMXgfiS/yUzxyxfL44ZhPvLu+4tL2xuhM2sad7HyAWZ2MdolTnsKaEEwW8ArPwWJ+W4qotmy7
s00vvnWkht1t6ZZj+9fIUOOuYRi97wxnB/wTVXZJQtr6Z3ymFicIIwUNIU/N2B/1GQllU7gf3wOy
LvzywvqQIFS6rOWw9IYz8kwt8Fp0FbMqSKNzGqRMMcvasI6+/PABoWBxWiWEpRepC/EuybUZCYXU
p/FQ62DLciN8y00cAikCId8Mfxt6jdFrMo6Ta/+Fdi8ua7c5zuZ9W1fuQ6E1+1bv8VikCKhhVt/L
n1Ypmof1KRIdiOlcr6jbJfpNNyzTc+7WmHgYVpY/Mdd+IJVwn8lL46QcihMjlO6YdEwVxvqPVl1U
OSRo4DMSSRkzWh6yeNeykGeiS9u3ibQZdvh2wLfflhNoN+TMlTYKNEIVMafL89oWbIRFeqe6kAlq
ZH71i9G5Haq3YhBNgODDDPo+PcwJ0XkVuA3MP3QRCJ7WsyiRYaC7kbUXft0AlbPgTVJ9UbaG6Alh
qjKhWivVHifwMYfB21kNFi4zu62/6LjvQ7wiw7ufLXhDwmCvqo+2a6JcEyf+paZE2Wph8lw1zj3J
nT89i3WKrSERWuaQgLbbAxuj59Xam+Ac8iXNLLr9wzq61g0Y6ll5gljHPNeBgrnWc2WC8hdFLIPB
dZ7kI1VgmXRIkohhMkSmC3STM3qg+tuUKJs5pR+Y2NzHTn8WOUsCnayRPK85VXUk4ZqVYuIwptOy
KRE16ggbF/cptFGerUfs+nEzCVaY/eBuEpp+9HVI8P2YBRgMxmPkD0BjTcIaNX/Ll6TuUH8qFAkV
sRmFSG9lV/+Yc/byYX+0+HHPKIVe43Ep6Sl9dxK42b0pvpxiMM8AOD9haWboslhThMZv1GzN91de
uGm6bxW564ySy2upw3Nj2RdoTON2ff/LLJDLr+Vd1hsoIgwSGdFQAhe0/OjOjqrzpPyS/Hd607mL
r9gLPXYfNWKVWb8Puye74ndnLjNBhHgfiYEZjnp6qKQ4Dl5bbtfeBK/itvJs7RIvgqusZSG1jKJD
dJHbHGHbkSDhintliwnifT1c5PK8Mvrt+ecRQuilJa+yt3iJDeY/sXG8FGquONR5WboCs/JqxzcT
1z5lGRFgBPmd6/TbjdGhE9zobekHLCvLQCduDcgx6g5HIyRXLRg5XgMEBclt/W/QeNHsZvQ7A6p7
J8m9B3Tyz37vZuRqxlc3VNbFiSYHvjIflo6ggkbO9MN16dlUNRRnFLuXLMsQhq/PQzOIYK1AkTwG
htlPNPr9HESQ+a+zVd1MvF4HDU8Me2feEd+dn4HrVTejPBuuyeg4bbL9ujNZr9hQ14fbiCefZUpq
b9tRfvFKDrx8hSJnZ7hWHlKieIlnDhFnNpKSxq/R/NRuEqzjAT/nFCHybcvIrUGzx3bPdtqMk5r3
rIxJf1nLQKQPVz8hkW2c9auQGRvFZUTXofyx549q9AMXD+B7pZpNkurTlvVZelR+SFRceUqlAUUh
TVidMAbYjr2Rnzx7/ONFEepInqPS18U2HGf3sV6k7QZ3ZArfimAorpFQzdNltMShzpNuC39yDELf
aq9I3oO1vE/COj4Kl11dAnRvnRUMrW3cY397YOvvg2hansTQZHU6xJte97lJtTTZDzFCmmYg1gkm
bnVBlZDcZto2JCMoysZSWKdQiT9rjaU1ennoxxC6kd4CmHNltk+ANK9jxNhXyZYQr+mel3sTMaH7
7mga2f9kidiBh8s+EJTUbG5s5oj46Xc2+zkE2yN614rjxOylvo9j+xLJFt1VhaDIRJo58Hmc/rD6
Opwq+mTOaf7ICHs1G4D77oyeRgxQicD+TszfQeKYc3duQge2AJuXREsf1gHF0Gvygbige6jhZkBu
HDG1owbxV7P6iztTiK/ev8kHutMgZe8a376gaCRPK5bv611aMBc7qhTyajixd0hKBcw0TpA2MbfK
cuvmUUXZszR/+CTAF7umd7mwFlYIR5jYrf/GLf76Lbe5nnf7ssKAlnSpdvZAw0Zxu42U7jEOfhSp
jNBsMxWrxoZ/wD7E9KNjB5Hu2BsjPhAGCGUSuZck0dMnK4LY1y37l65of/oa53Lfqd+RoeGjk5z2
EUJyBNUFEQSRlgeWcnSWXuz4285gIEmptdfG/CXuyi9WkvZG6tPRtfWTVHwx1ahKSi0U7yRM4f4n
9qHU/GsZ/66jFjocbw33rv5ctYX+HNH7FQy09LrzN70fUXR1+kgakv8CJk+dM0lxVukIFdiqAEXx
GRcrgU2OEr29jmX6a3UO1FAPV75IY8Z2sP6jCGs2snVg6q0OVi1mlM4ylSN4aSqWEGmJ3RsxGxbi
qfZId3Zp7BZN+oBZ7pzaDT1YN310an5JwvxOOv6HQ7G6QaxF2GSYv43eAPZbg3bPQvVDRZU8RUOs
4OJ2hLVScfOL2DgFyd/aTOdnjhDLhaZh4tfJV5Sw0Xho8JepuY63usMC0Yxa71otP7ddiG3lULGV
3oGtSUrvNBGQldvqkkjDRTScPsZl6t8Xv8nzrAC5s6202G0IAmL73gkvyUvRTv2p1hJejAxZhJUD
Vc1V8RZbdbXHLfM39NtxV+U6Qim+Isu7mOmgBw4E8b84X+wj82LvimkoUFH93JZKHRry0R3TdZ8F
8WonFu93673adLV7yXXvga1UdMcYAZCA20refp+lmWMeu1k/d0ZiP60PXakmuPjKey3Y2V5bNyZI
0DfqgDg/IwDFktDElQGHuMAgFG6yRfQe58wXchLQc3e6IezlExf6WUzw+A0quR3xpfMOdqD1aN9Z
s0OtMGavCDc/EYCQp4BGH0TXdHaJtd3OPXTXIab7jDW46BJTjlHDcNR7hriKk28914jeI2c4ndDY
L+W30aDyFeX8C2g8E82lPbUdVnzjgvCG/NBQgeAXsNL67KH6tUtd/LBy4yOf6ucU98QBb0+yY2zl
g/1V1SESuYFY2MRI2uU/jdG8GnbD0qkxP/XYSo/SlCN/S73viJF7YC9tPraDyY7SKHeWcj8izTuv
iIe0ti5lyyhk5oRFYY2e0SISE66mGC7z7JyrDulVNJUkdPBhT5peYHiadHdrolDgTUCFv5B5sJCx
tUnZSEFWmGMR3aez8WlIhZIxQ9zQgrLXIpvzyGFsFbPlXiuRskVy7PbHSqfBMXX/M7MnhLyWeoZG
ShZqf1oL0DbuXr3Gbc+9NSD8Q+bBn2sfM1Gpq8UOd0ISn0xFTvlkhkBSeu43Q7rdhQbpcSCE9OCU
RcHYrVmyRInRGzFKHN0ZUbmB2XuHST+72ErKrTE6cteVRXtNSZBJTtZSd7Vu0Zy5rXCVx1mFZ0Eh
Tza9R7f/hQKpOuBbEbtUMy6Ox64yk8Amlm3YCmIq8/pHHWI/Tblcgzo2oWOClTuHqcu0BxCiy+dm
yYh4rHjJffIc5h7OgoWUwPVUsptSewycoeN7I1Vgl3tqoVtmKBgJ3d2h8sXoUDOpz2truNeGOgyU
7f5aV4FCpH9cxJ7nzB5+rAsBTfEa9kZXXzk1CTjgxdPxdgdCAyvuOuYpd4uQ4NtkIcRq/c5o+O5D
nLx49Crew+i35XbkvAtSNtehXZkYDCHtAc4pPxbbBFJQicabSmHgA96bELHOhAE3h9qe4SAIjv6m
Ke5Ly3QPoi6fVhc9oQqLAKveO0147zA9e0rZ5S/XWSvqg1q2gyJhcVpMudjjJbkynMVTtJiSOSnR
O7BlNbhIjnVWVFSrqjxLlNssrFGvyvTNT/OcBFMc2aX8XP9YYU6voaH0c0V5W2RdeCsFhKYhMg1+
iGG4Q3+o/wYaQfi0ZP/clAsJtTiMsUM7b7X9T4XzYUsq3nM4sa1Fw8zBkXt7K9dzTIH9P133aFKf
O6EFiNIHk1kLxLI9tuxs6p5zYVs34qrNnZIzIUtzeKnQ8N+FMeNnNRoj3WtwCNnp32Fv5QtpavvS
dd41Yxly11rK2sYEvwdF2NmHWF/CapbbGZNb/2gUB6/szx2R7hcIqOLC2vAyiSp+bjTtGgpmOG3B
QM7qe/kw2Xz0NiSLNbKfgNfmp9YkXUOmA9sZZ+wYpCHTbMXEK4nY4Pf3PYfCGtN/owZ2A8grIL59
30fl3A2Hcfkrubt79vlk+qasvRTSn90Yzv79PBlbsSieLN5akUXwODlUjho4nwAi0rxbQRCe/riS
N4ClOCcEq0ytJmlBoEjTwBlRbJYkayFG3LgNRrRcRyDPRis76Rn2rtjHk0EWcHNcwmyd6rVGGlS6
of7E1/at+BjG9GxYen02NPnSDh52Di4tPMkwNT3WVdNb68np3tPbp7VSDpnbU9T6mAG1qD5koXL3
PVi+XTyjWsrivwDcBmTiotpVOCb25LgQafBhmaRR5tiaWHGyvfrfOS/Gf2fOoOY0MXTA1eOJXNkp
/8ZGAWihxpYLfmt2WDq6wqIeb1pxV5SKfCmL6sV3PabbJrNKJSHOtpOeHFw1G5fqm3H1/7l9/zNc
0Vy+j/+ZrvicV8OfMvn173jF9Y988xUN518OLbaD4sAjoc93oRn9E9snQCgKuHGg8HRYXATq/QNX
tJx/eS5Fr+7waBoC0tB/whUt+1+QELlgLFu3lkhb8X+CK9ruf2WWuTpKT5231uOHs5enZIn1+7dn
yydlFCIgvoPMNTKGWyjjSbjZp1PUcsyxmM4hBUxDrjjyaXghv3CKpLK9b7UMSIOc1gxslhCJ2CZl
95y2aH9zP7tk8uaqOL1aEhQaLQFGQBAhrduj1it/tWa9S3I6VsQBckvpPx/GRKPFGHrGOBoWjhYv
eV6MlOwlqxMrJR0NQnGnMaNn0ss+n7LQkdVDERLM5PbsvQYBmpxQNmDLqW5diJVavLv8MwfNJlub
Lhhtwr1A6BIrhQTeKxcqf+kjbNXGe7hz2ykRdpAs9lTgFy7Mb4F8NrEI0hKwtXr2a423d2smWZaL
CH4YcLmgrzI3oGtBWbHT0Y3XuBsByVj5LhrkMYntP6ruOBNtIACd3+8n3YLCNDB9FeSRdOSqbhol
jgUQmF0zVwUrOvBdAqPFps3sBgqFAz4DEZ/ZeTsaiBIaL9sKBqde5Br8/M1bR1TqXPcaLdaYkxMU
Uiv0DQjG9klDnAf4FdmMOS9TVO5BIQG9C76Lmc2N74b4hyKikaURblXWdjAawJBn2jzsTcQndBis
GWRMisqIfHgLCH6Dh4lVnc1tVZR4Dir8dxvl2Px54TD/wVzC+tfZOaP91qTxwTfQVTbQf42hfZc6
2Pepbl5GL4GTmHkIbpT2x9SiV02Wf9CeI/fA0BTYNhuQEjmyqkh2srPuhd0T7SJ1qouvl8KP1SSm
353X1QY6bob98KJvQ2eXhyWiq9PY+rjV6jhjRp6XWKfKvDjyEXO2PFQEUtKD1HKo9rX4yRiU2AUG
v/oU8SNP7asz7urBRQPgMDXlxtgqI2FKJtL2FLcS5yGzLqZS9bYpq4OV2ws9vHv368BniEOD68Q7
JCP6zpDenbsEGU5yWTz2Ji9K+CZr5Z2jdHQvcw6wv01bXD+WPgdJ/lrCdRm589GuIXKwNRK+QgaY
g78lZuKOYHefp2KUzJyIBDZnk70SGRPVbD8hZMMzgTGDrw0HWcddhZF4r/HNVNNhTBGFskXnPcDY
Mujw03gW80Aas0uEIJkZOFw/mAVU5xiSD4//T63I7nuMKrxDFkksIzKjAa9Jz4pvP43mTxmBDB1B
8e0irTiHAvBOOtI7JNoOWubHWAJmll7xI2nwV1AhAoJhrjw4WN4jyZrcQC4v06VFavKDWdrIkiQL
x468kkbjgQeN9U6cHRIG+PLkSwxIXgSPbk3vG7I6TqSl0OfONiPX0QwIxMS6xJYMGdJnOwFlIeaz
3jItQLHjXXPsJ7onusBwJ7m1Btwnkf+IKXIAzTgsBtPsJcMPd2a9A88gnVGg4tBNEkCuzWLZMWD+
7cYKybXNMDGEVzOgw+saAwOPyfNotXUK4icdjhFtf7homBviKvOI4ZfxqbqqP0inPeYFlinT5h3s
px5be7M0ALy1NtC7BtVEICeL91u5PUBwD/EjYCkjZ3MPjv2CCv/NitlNYy+iLSOaRqns0FO5bDJ/
0qFc4W5YzEk42DqPwMyYXwxlWbkbJtZLTE22dTubAUsrdzO65okUL07X1N3YOeywOsXL505okjKL
EAO7yln7FV+jXmAId6f20JR8lQVWjbxliyq8GcK5UAgGOhJXU57uzvWYWlQcMwSQP7pR8iqrO9sz
S2gc3aectbcqSX8OyEc3YaFdctvUCQ43PMJfZrR1+mfqzy9V5J/WoxKNtc3n5rNZ3XVIsBngbsm8
4ZnEGxZhBg5UtNEoM32oSd7vfmBuYhEMrZwpOUbhq9NOcp/H8bGOh3YXEoQh2X139oed7lyygLYh
JB8ut+S3GLBSeGJEV6mTgqL55ZYGaDGERRS++WM/i35Dv5JvIxcxH2ItlL1jrAfJnDy0BllwxLjq
/CZ4U1/o6kSAnbzxL4BFnpcImZqcpH2UZl8+5/RGzlVEw2XLTQJ6V8e465SfgBqQ9ZqwxxlYi8TP
DrnWveIg3RCexATHtMoTQuX3Pmdqv/AZ3GwgTyLnzlO9g/sw5gVs9bBGMXGwBM1DWOtfy99hTk9R
Z518o0KmrEtzr9je3wotlRvSYA8EiGKCdepHRNF0F9GUXGx0z/xqjQfXIINR9BhsEQXjhs1ACU3R
S9EzU0pZvG8kITJw6nxcf2b1khUYlMmtYqiMJbYuM6w82qFBuAHTiFOrMW0oR3gboTZad430futJ
Zj3EQWpgZsz7SufNzO+9xENFFxdkV+GFjpmNuD4+VQUaOAVEVigzYZGGODAlroW3FHZDe6PpfZxb
xsYY5oCS4Sc0ChIlh/kD9FiNEi1912qHyF+iUpHG7yNSIZtswKg9ohjIZ+Z0ni2e8cIMwehoT54P
eqJsvVvhDOzPg+zAJmHaYlf8lacjQ8TQBozvOMQcFfW4TE/vozglRbyOblOujo4hQKZm03Ocp28F
jkgrJiPPH4ubIXJBLy6QYXl0gFHu3lwd52fdxx0vnTPQ4UK/Bwdu8jxC3aTNkuDeiaTTi4Ct0a4z
IueQ5BzNEz7V0IuIfsiGfTNN7L8BAcmQ2gSSUoi3HiNiH6QmnEp9ci/d3MtLj4/UG3Ec9EW0zd1+
Z6VWBkGIs77xap4sMavAwUrHDh8nZd6CBCkc9Y54khAmB1kq4MNhU0TTziLmCDCsQmpRA71MnaJ4
YFOEcxx5IPfSLq09GJR9fzR9XuYuEZ/xgBFzrJLAjAyml6Z8nFHyVm73YhQ12g2XMrMecQcpniGJ
gKal10QmBhdaH33276Rk1mmL4gGCqlsjRTLhQ0jPL/cjswXQqziDRVZpTzK1WARp3RZQo/8eklhA
qm0gSKpgPpg3qKhmggMGFM7nyY3I+Oog1htWfprGNmaC3TXBONd0r3Pp7thlhYmxS4gT3IYzOuFe
Gj/K3F7kUv6HneVkL5uY+gwBzMWy2gdCc4GQA2bc1KzY98Tbs5ClS4X3xXzAc4kagxy9A7w9nXwn
+1MLL6aXpZEMzWZR2fg4fvBzyATxay1EdLTm8OybOOhcTBKihIvqm0Yf1IvSw4qszRJZZOGi0RVb
qTjfeDHGaRg6T1MIkNuFgxLP4621E4Y4vQm5ZUExwAi20Lui1U8p02aNxwiVoBbCTBu8o0tO5TGd
7OnQKXTmdmIjTGEKQ84HEBPd6jGKlfwIzvjDzfv51KaYVC10DFo37zowetsBbSUlZjNuNXQ7c7Zo
D5KUWKGo/Kxkyqw9DhHwJRrq+8Qh1SPLyIsdYXvOiT9uEDP8BdIKABK43GyTGRhNV5S3mL5d9ahh
kSMqQUu3FoKHRad+SFUZXYkJwgzGsi9IVYa7AS92wf8S2xmLliFeopnxTUVkUdIqI2FQZH7Enuez
SltCBKOqYqVDVdnVPVMJFvjGAJdKN/qr6Qx+UIYhsyOMYyorD1JnBG5Uz4mPvj227T3lOORLskyI
TwlhbJjjVpFLvEujNzulDrTn+M20ElBGQ/aTY/tW6NMdWTBPwD2bO7vZhTHVUuM7FB06atp2uo9y
fFaaSp6I541+REaPNsHgWcjZ7royJokOEgqqEH4FOTIIP3N8rH3eyYusmMfC128tr4Ht38Rsdadu
QLjTDP7fDEw9pUz72hBCnOp1u/UFqVGadZDJwmNtKwgvFaEuLcsIyLH2w4HZJyGDGmGu05B9CFU6
nMfYmudI/cqT/hp5o7ed5mnxfGePtogekSbQ9WjpplrUxA1frA9xaFebDNh1+Bw4BF/Qsf/s+4QZ
hrKeotS7Jw73FOdQhlB3QpdkDgN4I8VN45VE/FIF0pcdGN1/9L4ISoU8geO1OSS9fSxiXmqjAn6r
Ia4Lp4m8ZfKh7dd8THbKIkh60gpUDAMVHqSgPbUE5x6u0O2gV8e+tihlov+g7MyW41ayLPsrbf2O
MscMN6uqh5hnMjiIpF5gFEVhnicHvr4XQtc6r5TZyq6XMNFIkTEA7n7O2XvtyiaycexXYy0ZzSvo
bixyZBdbjDxT/+jDKlsZ3sPUOFuf0Jp1YVoGsv7snHIEv3dcJACVy/1E03FZMX1ahjUHBSWfu444
7kqcjZ7lLUvzYtEztYWBmfbnwYcAQ8LhZY7H461iTxih1KyVyZAMtRXhIxUHmMJU3/0wDs9AKiGg
+x8hKW87bJoNPrNkV/J/e5aRXdK0sILswIAuEEObC6pjNStJtbobQflAS5KkHFHeoetDD3iiH8jx
ngwAmpNxTjDnxDWrSnxykpa4byenBFm/lqB4M1Gxm7F9beo9TBHjydTf0Goy1TdlusN5ct8noMFk
V8HaAfnnJT3ZaX2u04tDVVBo3xk3yENma6tuVAg+CgX6aWLcWStPHqOqf/OrFiOhpyXI49AYeILp
KO4uzKlJjY+72KQVIBG/IqhEE+IUp1JuGQ9AgominQ5zAGH6EC5UGVLHqvhBRsTxYKUEEls1h16C
jS/LU5jKR5QF6MyE8R4OSbJX4HLYLuf9Lz/rAu42erkw9EeSIgFWsKgnGLjaaCt0dYQxWoHET2lg
zEk0kfUYgCbZeNkYLhAlsba5FLmGnEBqauIpaTlQdzVzQIPGKY5sjF8Caz7IpnThbkdMRDi0IGqm
lW4dSwkfgGSbPafrpaOwhRjzCtz0n/6kI0NOhxN43i2GI8lQJMTxnPgL3aOO1bsHG+n0bhjJNB6m
ZE+yYggFQB5nfQzq3oOGYngl3SDZRhY+zyZuVwMmnR1iNQKzTEFhl6Gq6Zvx+9SVNyLRejI52Fll
Y61QRL772UjijMjXfq29MzqfV9IHCqFFPRTukc0NGqKPsBvqlEPbvE/BRSSsJ7A/o3VKBM8y03CK
MFb8GMRHF1noj8zwSo6CXNnmA5pxYx/Vi4kkeGLpWH4qk1LQ7wp/bQA5GUANjxGpSeASRtoibreZ
AjKu6sSn9hg756gTCJklHP5oLcUoyU85qikgBcNCGEaB7FvKY4vPHYRTTPnkwTljbu2uG1N1YIDq
BzsPCSLu2FbodLDB5DYHTrJh4TQxzRtjSnebM0Yt1NEIMLwz36NPYlBdeX15NNPhh8LGssZvax+1
kBqrYZowd318ABWv2YzcL5L8UtXVoRxD8jQZJ4bjuhy9z3lIswlhj+A3Tou90fGhEqEIerK+83Is
2jznVTVyPsEvlK2Mtv7IpLrW/qff9h9eRk1dxzS4dJLu8MpVKmeltl67mhS52qSnN8ODiPViw1l7
ScHiAiturcMowrqo7yQAzmWgfyRQiGFua/naJLVqRTf/2ZZIFvIUO3ddsrXH83mkWFdmewBT3axH
0eF1nnPhEgtErNRWk21sdALsV36G+YSwjGUE5BZzUGLuXB1ZR6u9NhkpCO6eC0j27PSDHdYkZcQT
fcP3PDTedJGFK9W7BPgmLleCU9NH8u1rUJb2FqXte6al90oYgETDdFiCAA52AycyLFYZbnBOaFkJ
Rtcoc87wipjlkZUBCxxncwt/hUdk4ahN0bqzYfuktTawfQzurmjg+SDfoKRcqYCw3DG9DxxZbbSq
izdqnmPqIl/KYrTuXhLPf5kQ2K6wAVWbSTCdRUDODc6apY0+cuYywxyMxqlunTuChaPDHF2fJPoD
5SpGs+obLEGsVppPtGuwV0Z5SHT1ghHZZv4/YEHhIP/OOUqSm42+IbUKMqyHMwecewsPDPdGs+oA
H2iR+FI65q7LOQU6RWstmZVt2rnXGeVfXR3mHOcgYJ0RYxTvtawqjfbTyHpQ+zsVcAmGfc+NOrh3
oSYcUFF0YG3aTFNJOJlkqpIr9UWoGACfh6MhFEu9/EI8532lsYHcYINagxu94eAj2IkWUQWUJ3OH
hFtPPUxhhzjXuwbWcMfsZzd6z6EhVva0n2gZ7Xk3llNU70DFksSsxSutDl6TkrsqObgdnQ7dm3/b
zKGa4ZhFnOIc7YxhgQvlqNFORWu0VhYnf3N4cGrz1Rvji5GZPzzoIrZJOh46i8aOLlYVPBqzRzMJ
r3Ua6OBWk1c3Qj2P0bfESxzdwxbx7qrjJNN156rpnmEepyg/15dqLL7mLFgnO7N+UPTbeFEHDjYG
unHp1Ieq7N6FFa2wU3DVcsOx17NG8j5/02fcHCieRNrfOzd4D9XEDuh0D5JbaBsGfbf0RKzPZwfA
GwnJ74by9y4AYhE41ZZ7kxrXbc8QKujR5O61M6duXYY+SufCfBry9jkssaOGSbf2VCnW2Ygopq+x
RhdFZ2DsK37Uyn31tPKuZ3U/I+jY12NEGm70QeIcpoe+hBPR1FxoowZhnIyPRCBBgvr4lGowWlwg
OyAJrnZSgqtQdFtz3WzXeAWYibXclKFhbMoQug9Boe+OQ43mT8/IAOmzu9FjX5FnPx5CiR/T78mr
BmWyaHFKMysPkNdWwgVASONtMuNdLJ/pqgb45WmppH61QZhBeWmXJeE/49aHgD922ZHvwAPyYc7E
bkcHLCIwmb7QwHsScHoZ23FbVvFDqcXwyEH3rfEaLsKBr1qf365Mb10y5F1WuqZvywJrc88bZnUn
rYJSO+GbgTp2Z9pUZWVOB9Er73MPmGzafevmiHGzNMJlMxfDAqVJ3zZPVECkHytcYrc2l4zCXc85
fRnYtCQlOl+653MyqX7tm/o7EljE7WmOJtzh3UC3+j1JDy7g7WWKAGibpN0mcIEi1Fp2/3N+KgOu
Ie6cJnLaZdwkL6XuPDd8rAvbR3QyJAPBPOYzjUH0O5Kq3S36XQwiygarsrW6YQmpaaV32lMSpute
yZPZue0TWEul7TQ8g4uqdenX0OakxoMApMn+SqP9EORzrGaGX4eZ+wbBW0nyM2gDxAebaXAJ505g
tHRvYRB82A2hnk7/6Lu2tkgL/SUD94XOjgjITJH1DUer34QOnBjd4L4ONfMhLRn0U1gjlCSRFSQz
+5TiNXNPACQZQUaoJ1/QF9EcFC1lYX8dJ4vmbtPscy+t0TRkcDgFAOdUrdmZqTy67NBXXX1OiaAi
dak+1Jndcx3XjDvYATLSobFCEBw5Uh+smF1xbZByqtldBIvJtLeEjKwSOu8r3UTxE9fWq0CpsgGO
Ya0TdpNMBe+0sJn+FM3OGcd6qUf0ECoR3xZXuoUaq7hTXERnYBw14nVjNPGSQ2yAGYdXhiD4rCyC
g/FciiWXbUcDP7BrXAnREZmRWEkv67G3GKw7zXcQ3cmJfi4aeqiaHqeXxW2S+T+a9m4/i8t79tn8
5/y/PooSkQ3dtv/+z1++urz37Wf1xx85P26efv+BX35l89+3b2NxX7237798Abub/sa1+6wJv0MZ
9vPP//WT/7/f/F+ft9/y9OcoPX1Onvp/T3v37Xs6/n3Ue/v5v0a93n/YwmEo42HLFYxUmaX+HPUy
A2bEKiVjNVO3JC6+f8x63f8Qkg43AwnLtG3O6f931msy6/VMKaTDkHgWzVj/o1nvHDtEU4SJ4P77
f/1vJo/8dWceG9PMsQ0aaL9Oegs7q6ZWUkZNhSkXif1GsxbhXEDbTgQTXKo8Q2dnPllkO+RusSwz
rDcpShiW0hePY6jRDY+1NW2nIfhsGOz9zyK+EDZ4Ek8DYnHibBzLsXiT/j6KjoeAYU1kMl1wmMDG
lhETaO2VOwbSKcaM0lgWhubRqx+9NbHTh7CIP0ix6h4jwKV7SMYVPTE0KJk/WgdEEv4y4Jfsi7L5
8beP/F+EkTFk/+Wt5AkKVxqGY+tYQhne/5bwlAoGOa1dccKlEflWBO7bFI7qXDiIfkJAMfs4qK9j
qU2Irzzn5ZZWA7qgWloDhjhYH8ZODwVZOx1JA1mVX+003VmAsqj1yvFrHQw7o3zzGwWC3rGbh9Ys
n4KS5AS98zAsxVkTbVs5fqtMCMzp7PqoQoMmBJstIq+mu/OaVxKMnCdVxe0GBuLZtUbv6HeOtqGE
4iCd1Vj0XPLuIzArK9GnxaFR7g9ard39T7w80VMYnq1peGS3BNuTTiTEy/radnH37+LI5k/2b5fm
/H5KfKjcMh6CBK7QXz/5STNKNITYIkriYAYaGeg5UbpIDuobmqTIVn0JWNXft7RCTlFt08TMORXo
VOZ+7IxX1+te//wZ6//8GeumKUwC3SwUN9w6vz6nKql1SDoQHRjHq/uh1tQpJ0K7VFN7GVqhnXNF
135yHvqk/DFVCc7TtB+/Egb8UnS6+LkSs4iyiv2LS8747e7lLbJYaiQCaebNOvKPX58O9MymQzTA
0QKu65p2X3jOSLYgAJyNTrTFW8vGcW/ecmmiwdEWpYWe9MYJv6nFDa/Xj2YS64cssfeFLd68YZCv
FlvVou+KD7+0nGPLuQXmVIaKeIqNhW4k4b7r8Tfp2Yj8qWzSY24m0b+JePsXb7Wnmx4LgCtdFiD3
t7c6r2oDnyZ+1qaihvDwvJb6yJQ4DL4V6AmVqfpdzl747Pnv1qAlpJ7hBchNGttZYderP3/yc7zY
rxejh+zG9QzTQ93JgvTrO004jlMUjc7fl9k8FOv1tcE9ek84X3Zv6fG9VIjc//w3f4s3ZPE3XLYA
at35DpB80L/+0bGf4pjFZj6e5c+anbCYmAAEf0bdtSNNdQUJYx/O2Jfez3uQarXcZIaJIjZ9JYol
O6VEsl4rS38l5svfh/rE4cqBhvznZ2rMz+Tvbw/PdJag4fzxTMs15W/pbPmoR7luYaIlcuAlSCId
aYdunnW9fyMtHMmNKLVme4u9s4qEmln6D87Q+oe46940QUEPLHw4dpMBvC3h57FhT9iIuaOazDx0
5N5dRFY/eH2nWOKbA/H2yZ0q1Rcalc0F1QkN0VYvXkYLb++fXxzKrN9fHfeWjeDKstkm5037188h
YqqoErMtQaskcq+hXx1as8Y4Dg6ojXCCVKNLbrSRPzZaEZw8DQ2hyMtPMWbGdf6eKqPiMcgN7Vi4
RUj9iRJiCEuOenVb3RMLtuoqM3xMCuezG4345PZoL0JInpus7g9a1HvXzq69tdSKV18WeO2d+Ovg
D81T71F9J+pIqIB6lkLPN/GJTikkV3eUO6sDZOgw2mJGIuxD5br5Y+abF3pHLh4PeqWmMbBv2kmy
C0X1dtu5EgdgXJactcwvTkUQ8PIYfe77LjefMvusy8B8ToeGnrgZngsGvovbGoeKlLTSKZsWjT7Q
a26G/vDTSlsWmAYN/KSVqu3HZvSemF7ddJuzslWaL0JU6z7Bq45Us31g1ZzuYiAGCpIh9pwYe21S
FZeS0fLFNcaTleAOVH0PunpsQMXHCnalrQw6aGFwDihIUHsMUM3x8aJjMH0GZXcdO/deG7zgXBoP
Um/NcydYEBlB4aKDybAqCf/cew4CHWbm8aXvo3rtRaLY9PPFp+YHe8It6CE6ag2GnEQNCfqsmdNs
dM7wB1whxs7S0MtOVJvHcjResbj5RyObGVy5IzBh++nCsGt5d3uoJnKXGKdBtqpyJt1SrVSZi08O
ZYfc/g725GthtMU1k8I7Zg5onyqpCMSaIwGosfMvRt3dNV0g9p7BCmDYhnkOMahxswGlaK3PAoPp
W+fRgcynNjgVggOUIBUtKNOJz5t/FUALE2Yo1zZ+a8ABPzUGYPmfC4ytZyFsPLe+5qNb7Wysawts
B6vIq/RXAkmZwOX1dG0tiBiNThRMUubGocWvvHd7A3ZDO2IsHekIznp9zM2yzNMZkRminrSyO6nV
RNyaezIs+jfL4tRiyhaGl8DCHXd9eaqi8VtZmM73LK/glmnn243g2V7w0AQ7kqLmtL4UjSCX8C32
QtwOQpYbueDUXCTo2mDvil5/jnEfrAxFsgzWmGxtx6iGAv9+4iOEc5NEuIXmgJhk4FThtQX3JUOz
tkIv6+SecXKFhSHIypO9UXv1TnogdjmssqrNUv/bf61c072SgEMyZhA6kEZo5WhO+SVCiXzqMJYx
tPGdbSGmV+xX06HWWqTSKZdvBEMEj73drU0ZEEpQuW+lwIiJIr8IhuSUzQ/QbZINnVvnFPj5tiFO
A9M4f1u0jkMWAX1FErppoqZwTKAT1uSFjROQBfWpz3AoclwcMJJuizIor5/ZU2A+242zvv2vG+wj
NgvnMMj2MzIYrPtwSdYRNixSWXACY+6lATj7y0yDAOBmcq3Hfspmz8i0JRA8OU8u3dPamKA0OQWd
8yxiRZm9Y30dHiDXZU8JDKdHFd0FVoAdJoGb9tMo0XWPsukwqXvDOdNQkyKPc+/xuaOhsP3wC1rL
BN+eruCCdx/x5DK662vm5Gwr57KagDvb9WlCFQgyJKGJEqSgga2xWZd64i208AokIKLlCpOtsK0X
OlFvVYC7A8ftPdyA5DRp+Fd6MHOkpZKVyDjt4IXT5QZemopcbGJQ8aubwj5oOXt2Ej8E05Odybjj
eLND+x9BqkiJRHR/Nzlo3kr012msfY37Hsy57uarfojVHdCQiDwXEzaRQjQaEMrSEMHKWG3WLwX6
8Hb7F9PH4QshMq/QEFLhTrMgJr9YIyHAP7dHL2+cHWkc+hpubrRxpqx/cgNkh6aZPJci6h+4+95c
/NSbymhtVEN6sIld4AIWSCfyUENnFkb6x3p+cPViXNURmjiy3xgRoi8B7c/GZKpvkW2pbVBq1mMI
ttfqLUn0IvdKNHseAZMC3rpt8ElwaKdMQxWLpGtkIrLWUvIGEI7JsxkhOQADGm31Ftt4Ug571D0/
KkANqB3HlpAQnXj2wm9g6bQPidZ/IZ7YwMcKdD6AT7FoMPM8WBUZYkNn1l98N/nmNyzlbT2Ru1GS
7EKQyT7sBqj4ZR0+6pq7Fhi4m6Ton/AxOBvAn5NtH0mO1zehZY5fI+1OdcPFL7r7usm4yQ0i1F0L
EVZvTgqwJLClW6RWqOnN6VZxAVLsFtGsH4jc4b5JsSTEenMxxIzq7BNv17feTtZd8oa46YJyABe5
md8JaoZtqZkX2CX1ldbXAOreLTZdOkpCoo4j2up1Oc0iUR8ksrzZtAdFMJFuKrJByKecke4Rjgo7
H+8nDk4brHu7mFjJLabnaAW3JzyUUDE2LazywG3Nh5I6iXBrvUdEWGD8AUtNN3IXugrZbJ+AFOUB
Jjr6pNanKxoCDpuMTO1M0A8n3USa4cbFcfLo5mNsSRZ2Esl1ZtfD+ZDHYXMq5wdbuMnSc5Xa6IPX
PBDY6m4KBM5QY7U6RP7Vm88ZQp9dZvp3cdxyspMVAVxWBicA0+ZzQhyuHIJLjH6Qy1DeDXHT3/Hc
XOY/5fSohxGi8n7XF8FCB8T8beDwRIsVJ3szZ2Y77pScwkriBiRzODDD6YioLGHKaa0jS4SP9gB1
b6rAbRTApZfZoLUb7BjnwabFmLCjP3mVXzI1SCEU6KUGKsesT8gp430ijD2zHL6qvBpNiP0R5nV2
aUmHQfRnPTYDYr1yGOvrpAXPVU60akmSywMEpQG5jk4mhkOUnw9kDgCWCx8eDxqnPPqXMSqkozH/
WsclrCvu2nY7kGp9QKicrMrMr3h5kbFsWGVht/kdIDoPT6w9bhxalg9+JJ4kc/C72p99s2YzrzZx
cM0iHPhRbD57yaCv0/JBKSe5TsJ97AIyOm/VQJ929pK5JIf1oRzuh4Y/wSlmWnXlTAEkSv1LRnpp
HFEp3ul+P33vSQ9BTXLgbMOBNxinJRymfFXML93MA5JQaHj0Vso2AEl5OVXOxWMmfudP/ZOOIx4H
cBjsbCmbe8O8C4p0o9FmujhOw35nj9m69Fvcz70/J0upE3hPPO/C8hcdHUCUFL7G/TdE29iaXr24
+g6EKt+gXeFq6hEKbXunxslIEEFfAeCtE25dfTZvT6lq1oQAPCvVvcKXfCBPI39q5t2oCSETM+Br
JORqEQbYmz0AlwLlnI3Cdd8FfFx/riOMOT/9lyLJoUISlispa23HmR0kf29loeRKSlPPKaGj6CDQ
LmxvEXNUeTDfNPXVbFR1DHFnVlUIDtdrkvUNYH57QAu4bm0ruDZdTaQLb3gYGSbTJMfeG0ONRm/6
N82Of6rpHNei7+LSIjRYtX/vZxlDJVLfGwxKOYa+NzaFMUUw3DO3OReRf7HA31wSrwwA5I3q/s/v
1m9p9BS/0qbH6fFo6o6L9eXXd8sr4Tcbrt8ukKJ5y6GMwk0kkeJFejeDAUQNoILEUCaNwXFOMLgw
6K+8LWCsDXAdeSJQYNp1Htp0OjAAs2aKxY205seRt/3zkzX/6aOVjjv3YqTtMSbFx/zrkw38zOrb
uKjxy2dzjLLDdJzziyr6ownk6DiFyUNl+OYqaoP+WRG0lE6G+TKfck5JHkRLdw6YvR0iWTLD1TQg
4TOyRO1li7DI02wPs8owHoay/z5EDZGXTUM9g/AQ/buw32oX24jHwCxsJm3OwrL+XTvun1+ipPjF
imrRmTZ077dO8UCoF0p42PG3E+XE9ErhYSe7yJMDKtgih8Y04/Y1t6nWFuadWZcQH//8Rs898V/v
IYm9iQvDs/kzru7ODbq/OZOAplJMMFFehLWOYgb7EerVGnNPH3tXGHhEYN42h3iSBhpRhDa+iYzC
VjO/0am+TyNI2b6I8n9zBfxTu4pgenqntKkwYNGuun3/b09skqNBrLVD/A2dslOb6afC6PILec8V
R1LoOnr6wRyJgg+P0k+WWNcmSGVdC+O7axb/5p2iif/bW2UIwyJ+3fYsk1aqZf5+TeIQJBiE4bAR
w0Yriu3PHgO82JGoMBvV2qHSQWsFcBPeWq/8wKfWPzZd1u1zxo0bDMpMSGnACRJlWiNN0QY1DOil
3e0mpeE1TvMrCd06qrV+iYsCBmaTYnKZhPwS5ukh6RAcBgw774GufUbosw6V8h5v6AKyY7K7Wwvc
+drDnLtgkR4hW88nBFuzdrCNgUNEunOJwyTe3e6MW6Hl9Rrxd0CuQYmH3342l36eiSNPj+ALafXV
beUb7+1D2tKWJRBloNY8ennLS4ki6ylx5N2t01BPbXo1vFdBzFbPlTPlYbsotVJ/Ao8xrpnbc1Cd
yyyl299qxdjNtFvzOcqT+6Kcmr0PTOXkQzNCx7ARemNdjPmhgF27/KsW7UNQiPkIC51KgzlySwO7
Vuj16ga4dhfhVS4dV31Y+Y+Gquxz6InMEjksFlNm0bEIkvau91hOHCn26dQVe0zh2QtvukX9FSWi
fbi9FKHJXe/5xgHX9ZzKQU2BywzfmmnDz2pl+WD2/o/Ub4gIsP1in2touAcpqgcBHusAxtphsyH2
MLUw+mVI4ivKos8W+5pIXJwEY4bcIDYKcl2G7FzjInPSanwHTkrhgun5BRU/Hog6U0+DrDHTIHG6
QgkwFTWxSfsepVA9vgYjCnND6clGTDi4uvkaGhX+hGA+k+te/jRmtD7MqdqFhIY9NtzfBgd/Tgwd
UXDzIahzB8hGLnS6UbZnq/FQVIXV0Q0euowEdxfjwwnRW8uMR9Yn/FzWilsOrw/ZmXI+AIAIyp4Y
BP28bFxNbAAVm89zH/xUoY7H3KXAiYXya1JEnMj0D1nq5b5rcYOrAin8lGHiryNFUAUf3h6fL+60
idvYGYe9VQOSspv6CvtjUcsept5ow7t1Cy4V+JsSWTc3CQ1t4iLqjwqH7zOWwQDVyV9ftTdXVUwu
OylN8h6/FgVir9wvXtNxYxjEJo+49G5/RGiGWECFaLlQxytEn2GNIOgTyJILlSoK0PWZD7fKfaDo
PYTWxJGTNvGqhGUBOC21UKQX79KYcjyOsbb1GauTby6GfVgRwjB1NhbBTMeVcltcpwJvnyvMl8S0
8uPohft+0IhD5OSzqMMh5QbU4azYlo62gTCmHrT5i10OF5UgfPdj4iuG2PieMffD/gBIrGxBGVA3
bFOCbh+znhB6T+rfq9h+ovC3LlhjLErD6MUJbIWmhisRBMWDr/XNvtc7plZ6jeNHK6PTlKTnfr4E
6oHcBFfWHACICX3yzBaaU95CWriBnSKQPZA5pwMoIgEKyn3760qo3O6CkFwui5CTRBS1i9xIvGM5
f7Y+CkJAmadCDt1eaOKMQD27Z9fJmAGQYqTHHTdPMAXb2JgQ2Im0xTGDh0xzRLCarOGqoCacbw/N
zF4MKJcZFabGXjhZ9OgQlISf5FEhH6RAjYEfumBhtYwOrtkgnMm74EeG1ujMCNHY694Gjy5xYHNl
7k2MX27bstOyTAwKEDnel43Q4mZze/bZJJ5wGBBOMr8W8LaJj2pl3jN9EpRrz99CZVBfPMM/lJOF
M2xuh02DTy5UrQMIok936N2BZHGH3qvnXFJTjZxVhb6pbeiCt/I4Axzbdthnf67WISaVG4kvBIS4
6Bpje/vjjedpW8mnjW7TnE7wYLYT5LtoPp9h9b8K4hEPoM9IdpdtvCvHCmQYA0iRWBPLFoa43KzP
noBO07ZZtVUM11ZydMYtZ3GA6CQUWE3P7R7Y7zcQUtz62WWc3PfJdcNjDW0ER1Lsnm/4OlPXnI0h
5hi9sfLRCoFisOtOR97ckcHil8U+tOp81+I1XZJjKVZGE6AOTuxm1WKs3KXEPa9qoeEKaSKU38KL
H3IsK+uf98vtpD53c6LU1O5j0tK2N1x76bKmTTXuQUlO59ELg21iK+6Eqh2xmXGmZj5gPmIEP/ic
c+Hn2PnB0s3j2BXj1xx4wXIEyqjFSqy1IiQVuU/eBf3ttWpybZuWyRd78A00nLMK3o0xcwUOkWVM
VY+03O9uhyRETujLDKTYDXEl4KzIOhvw+xBA2myCsvSuZod1MaiGD5Nq/VoEegvfmELbSjEq+aTx
Xg1agGh4cWRJ8rmAOjNvMjOBOJvhZzp66Yc21qS4FirY3TobpMkANp13TgJRXg2HXBdEYzXMCbN/
6cVrUKmLakK4v332zSOQ+DNVxPT2T3mmWpLFp0uXf4flKZawneq1dlskzIoBuIXV/K0dsaancwwU
cWNgcJwEV4pgEIZNFRKUKYk5NB/GXQx38sEos3JZBpEx7Uboh7dn1fG6j+RfLsIgTTZ1AN+ew21x
jI1ydpeKDxerwaExB3lsKNyKxqAbg0P92EciOLo9/hq/Qyzs1MHj2NrZkj1gekNi/BSEWJPz7GqN
Zr9l5tAvPeljVPJC2Hzgtuwo+paNw05wr1xHNmK2CQwCm3Tex4y0b7dZNQAyQwKPhv5FmA1mSAaR
mBzI9bUC6LFUVMvExrWWxXCE9QKpraiG94mlkMaqHs5u2lnzhV6gQS/VkvF1vQ10rDzcp150qBpS
jsVQJBilkHmAiQXKrEtQI8lg/Uj7BIAiTqqAceMmK320kYaa0KAOxekmPWucGMKnQS7Bntsh+wka
qkMyZgtOwrgPamcVBRomn3l1C0RBPHzHcJPDKr4VFd6NqVff5S0i90lsB3CDL1EREF3Njblo5vwJ
0xmTh86XLypN+rcRDOHSoin8ZLio/s1CPdu4LeH2yfCxKP3qWoHF1n4EusARg+0MUoqPhrA0u8Mk
imGntwS83VomcfrFdXJt0Y9u+ZaWsKUzwqoPLXZZc51lBV22MbzPQeLMyEgy6Vjv9n3WhehKj0OK
pHWaR2NZoRTogdTeJPNi0s1PrZMtjbr0RVNWeujsQZ3DKDjXpE4+GXZz0PqhestoQN/mb7qJRcaZ
nAKDeOUtoVYO+zyMWVzgYJvbhCjCjSWSt4lDw4ZTWrRoawTQ8XyqKTuuLNFVpz+XXVRWv5d/VBNU
EhZTMoov1/u9eWFYWVJbc3xjHwGMXNqGpeYqlQNWgoMURi89rr7uSOzTCXt0MHKS/m7uWcnG47lR
dvdNoyn+ZZqF44M74KLNMusyhEoQS/4qYguueJMF7y3GAbI8dKVPJ9XXfbXKUZK6geNsgjFrj0jY
oz2tcQ/iOerr25ep0f/1DWpknZN4+6WrpoACRIfoSgDoyeoqDaFzZt25WFnXUWskTB2ATRZN+lQq
l7yVKsyfhkrCrcaTJIijunFq9BlWQ1t3XCvXTSArM6Gi5qkuY4GXxQAKthgsv3x0svBr5HafeGFm
qQcnVCsF/W6OaKDR9xCW3BbnfzxEWYzKahTVtp9bXITuDfCjpdbuJTqOfG91o/shB/gVauwA5bTJ
HhCjWOKiJiR4lkkm6bgN+pxEqnmgZmue3IlxTuCdIrB9OFDMCCLOrWuT84qigPV7klO/8x3c4bgi
9CfQxCSu+OO9HhYmGwgXoUSAiL+ZLlruZO83OtLtQTPD5hxpw2IQNYGoKb2rf7w9TLHevQo21W0F
sEnfrTie78k8BEIpx6+2FzuQotkY4HcugWatbSJ0n2SYqHsYldqHXQuIV4ZfXIvexjMBng4bYolR
B73K7tbKYypFp1+ds6yOjmVrfo5lN92PYfyRDGxRHYrOO1cq1LDzWIh++IVJ31x4qy8FGe5Ia6Fl
zuedSQnnEsbdtcg8tR5kSf783IcFiV4f3FrtbPPUp5b2teldi6CPxF9ZI4YsXEdPbuzKL2BRXm3l
lXtRMBxmpEkfVRIaawCYXDpx9dIhoT6Hg8t1k+F+FrS29loWTeiVG2ZUt/nn9wBG98/uXpZ040aE
yDjB9OMGoyd7buZZeoGfehMWwnqUcTmzVGVy8TqxvU3KqKhXjkW8l98BIibwxHjObSJIJtgme0YJ
35Rqk0NoDM3dBLl5IfNpW1has477LrnSfZ9G+rtaDwyrrLutjIsKdWyvqMNJ9tUz+6NniVzY8q+z
8SgF6dnzRhQOFh522xLsTqkb3eGIau6iFCICC+IZPv2ndNLhRTjRPi8wGPUWlXUyTMNj6TmvU6QQ
c4X6j7Q2xckJavQUIttpQiJYzYUrtq3Ch5cEQtthihtoNzfabmoin0QNIyD+NvOO/Rj2G9bs5CJr
D0xllawNbWqOwu7Hja219iOn2XKJxZpFs6jt6xgp88Vu6+f/Q9R5LTeOZFv0ixABlzCvJEFPivLm
BSFVqeF9JtzXzwLrRtwXRam6e0Yiicxj9l6bTPuJ680g+EoLnzMt1N71MfxwM+3Zj4v5qxXWaQRb
8xoOZMIlCR10m+n7hlXLS2XT6s5UGSB49fKmTWLjd+3rjHTqV2e93ZcTXiqDjYYmE+/XcLS1WZOa
UTnJbRw7/0VrMVYVoFBaHLCDjNSWRED2NozsWNqm8ZOCPEA6eGljP/YPiECZU6PYCzRBkIrZQtXx
Ld84Oj5AtsyDcTF4ocGHbgK2zgCRoHKfhGec60z+CzidpHQS/jAysiNaZZWr3kJAtL+rMGBPUzOW
GtZhu4P0J11nJ2zsv3dibt6S0fBDznfA+zB9EGXSrkpneEuzRR3aDpgDKSlvykscXFGM05WLOQj2
gs36bXnYsunmz2K8MZaQO98PsZ6k36jo5ZOjl915LsVTi25912XKhRJLINsK5b3a/rtsu6aTXGo0
SR3PGAg0/pSY5qWxbeNfRWGNjXmtrEPE/UEideQHcirim5rd6JaPM2sFIMvr+7eJZbfsOsuejNAK
s76cGBIP8sVePie6Bs4gKsgiRz+K7Btr/56itblNNQOCTJ+guiB8J/7kZ2oWaJDXhY86iVSNgCur
S2wKsqzbQ4vZta/g6eo6o4iQfbPwR1KD/PSaKIVqs80+7oQ3VvoJOw8Fb6ErjDc5BMCU63czBvue
KS/AJQ1RtEhIUGbx+kJMJzOG9PV+ud+/kP+xjhr3wg8RX3q361/iqFDELxSsjEz/nYYGl/q9gHMs
W67DFuWDjRtwUsj7CNbAfspWHbJBE0g3CZlBkW4mGKttXHsAbmwZFo4hjdPQ7HOKV4AXiTAQK+B6
f1T5vDjAWbje1ThR9Wx2Wn2hVF0PVjw9lVOUHmMtW0l/9I45lRu6eXxmmh9FT8b03oZAAbFRwc4g
ovfBSaMzAqopKHUvx5KSDcySxnDvZXP+YOAkNbreOtJx2BvhYEJUHrwmZxYsB7s8hFhSZU+uBtW0
ippsU7H4QxhPvE8f4adzbWRlKdTFK3MzebZDH/8Kdt3ek/M39fuq7f3us4XSRVfr/TdWIoPgAm4+
ReoSIjlw/hqmJbj24CDolqxeELnpq+yix3XywSVcbgx6s2NXZumHjZnNThnL620IdJhSbIzuUuAp
XOs60Aplx8WtGbDwpDSg2qjcx9Apmk+TsUcQNU9NNRabWE89ngkpjn1Wru97H1UsHNHU4VcJi2DS
DO81g2wQlMCY1k7R/XTGjN7DdODgWwvahzyN9tHO9P+wgDdHOQ5HX2TDlVtJPniITho/ci6aqd5S
DHRXmXR4WAbDfChICFiBUciB6QHW3Qy5gDqqTyzfES6D2Fz685y1HU010JfBNze9GPzjZMbP/f0J
HqhnVgjCIAyDmt7hHJwv9z+hsOERbKU4xbE8OXRs7yNZD42Kp63bETXJ/sS/xLMTyoME8bQdXRLi
0fHsajPqL6yKnKs/z0yUIvM6+dkHiGLrlaJsBhEav0MpeaxT0+m4IvB4JHb6mCzvgKvJjPJZvPYD
uQeNL9Kn+5cuBKcLY+12/042js2Z3300OrGaZJbFwTDhBiV4C0PMNAhj++/7Mq3mh85UX9XQLqlI
3TuXQeiyNJQ+K2IE8vTND+iVtIf7n5om1MDwxgOL1TbehTONgy0s8Tx4lAUkW82ndhHETfncYVQH
gNOXZFTJRAuBaWXTxQFtlmFD1Zff1oRK8hT58b+7nueIJcNI0CdYnU0NNorPN8uX+5f7jexgwjUq
bigWnPfyoAmRNY3j9GTkXXEzpxxRUXUbrNA6ZyRQPrph6N6M5lmVLoic0UdEt5wuLRZNhtdxcQSu
DdghSiVAS5ThZohf//4K4iHGo1M7E4LNYDKq8FfmdCUpT/M4adMTWYTZ1VjQoHexnIQBMudT+tw5
2IMoSfWN3c3e3iiBjVmdq2+JLhaPri/F42gyjnVH36YDMvxD1kP4QKzBYiKMsVY3zX5GoHK1SYfr
8tQPBp1IMFtp2cWS8Lb8Of1gRdQ9ypEUJ+FQkeq4xZ4tRRBR6HGKzT3M7HT6gta7YF/5EpfWKZWK
yddsxcyT4Kl08It6XMuPAyyuFYNI+9K/G0ZVvxleuGlkOTxEXb5zlliWYWkIxYQtWM0ALxsbonbj
a5goYEiYXZis71oeYRKNlDF6pcyTyeLzNk73LyY88r1FfIiTgzBVI8nDuPOzaK6R24cS/Ph9DqtM
RibJK1pWeRSYAldOjfkVEkNpBy3/bEWjf7Vdbdr/G1svk85euvIc/zd2rjqpMetPTqORYVWIH4Xy
9NQawj4VGE1rs9AfeyPfR9qTmUzkEhs+q6JBnO5futT8FoNHLlpkFtOxgtF1/8TdP3t459TKnDTQ
dI7HSVLxYULeHQdGJ+x9qrhDa5LWngovMfduT962BTUgWaKVZiOZrvc/ebW+TaibmIaNGN6Ww+D+
xXAYzLE3Adfi9t+pFzeXQfUDeDf16cs5f264rChv5JObcbw0bvaQt87C5guPGOL//tNZZiNNfrhU
J+hdioBAKCI5JRFGXedO28ysGWq0BB23JV6ssfeHIO2i/oXdfXxSpsQYU35jNLA/ltJqrTABrHHN
EjyUMv/BNprupjbkBC/HD0vqBPQ49fzgasVAymQxIFnkHyaYlNd9TGMWtu7CEa3791AzAC94s3m8
f4vk6RTBSWH8wyQSR8v4xFt5Spe9MYZ2jSnLDKy6Qeoe9ZDlyQR5LwEzvizUlP0Qg891gYG/YdQ4
S9Dl2zQvo0uFjRFpK254Tt0sin+dIX2tK9/98ntW5TKx0pOfRN39Hj1JkY7g59GTLNcq36KRuH+b
qdjdW82CiKLetRPlfgJgNdhmJsZ1zMv+cR76n1A6SVDQ621TMytvNZlWW1/Z1vr+rWdZz4kt6kuj
I/yaFM2wQT380qcRn6remDELQrGG7BYHxSKcMdPkxHh3vopluFM3Nuwwtlh9qrp1mEz205gX9hML
+A9tGsvz/a/gFkNZR7u5SlQh/v3wrRiaU14C8rj/LoRkNOiyAXr7JYnniaANtiX6JOAxZ3dGwQRh
N4gKv/7kN6A3QydWMSwBgDIWL6GUziOX6/r+XVLM2QsDcH8kldK15S4mwunBZpr0EJXJHx9lAnIK
PqAdGSPHYTavJHATUmw6f9MCOKJMfjWj7J8cj4V10XRwgYv2+I/eq6f7zp/3xTj9Thlk//le5CUG
wASfsoNzURo7U+dcuB/c0cz1U3LYrCbGWqAmuESSRogzRU35b5G5oK3OY4pGZzmuVTJ9NHlTB9UQ
23tGetPHCIBsEnV7HaLoRRCEcoHi1K5p17XPwsEeOeFFfKjaqaWRz5ZcMFrWioXQPmniIsgnbgyp
m8lHFI0P+aQtIeig0Cjo/LOBOQmza9Z9O6I/k+w2vaoOT70gjO/Qmy1kHAoZBn3tI5V3+VD0vK5g
P1e1N8nj/azFyEDXKnIZQMEqFnz1/3+xWGqsa+NbKKlxgTPS4/ndzQADXttcDefRd9v1KBLt0XH5
HzVSmwQ1tMYR5Rg32zYZSuNzZj61iR13OOqyc17sAdaOawQtH6145fqkzNpz/Z8Vty966nTPZtbd
HBUjo+zr+DFp7H5fF42FVy2xbk0yPrVsmIMuJWDy/gTky1PRRaq52CxwlBXtZGP1F9Bh1s2JC/uG
ajNGn+2uwikuDjZ37EcFtMGfm8O/uzTB/5aRp31RA63QigAugkUseHqjB1JKxXqxrgyGE5oRj4cw
ek8WpZwjm+w8AjUKqgo6wOTkBkxw1jyNFX6MtMngasr8JpKh2g6hfJDLfp5ElgUyiRq9dpoNjrXH
uAAn52pNexINGM37qAkuLPhkDuV03TDPlCl5AhjA4w0llHW4LwdcRBtkg2FEmct6Orj+vMUDRhSG
GP1f0qwme+P1bbN1Utc96/qDS/TukwZzr1BG/0LtrT/FbbWPIs+83A9mAg9BWS4UTwuBH/4l/Xwv
VuuudPfh4D0yfBxY+YDgsZdei9eLzSs0E+xl/o2Poto4xZSd/k0q9M7LHkmznlcj99GhmpYyUjzj
8Gz37cD8GRjWicDss21PzYXWPXyEVlbeLOj5Jbo0phZasr7v5C0Xn2JYy8eCsD4AWUMLHy4hWJCd
d7KAO0q7f52yWj0SHIuWZUlOcUBYMg20b8QT7gvVZJe0962bRb6b6EF0Ieb9KJU3wDAiwqUJMfmX
ZrQKRYi5uMSf5C9/3zsMHlggHe7/1v2vUvLSUBizc+faUkiSR7rf0bCfpP8QQTt87mwm1lHeXFv2
6juUyf8H2r/XT2TmXGsjvUcPK6R3rMsHnXqrImZp/a9pX8bv92WMPSn7uhyLcOR9jil3rjdzMenv
rik+5xSmiDCy9ioiBb5pbqsLbIIugGGEo2yZtqoUr0HI9JvHbG34ytmGWIm6xeQHzIIdcMknjrD4
iUVgI9b8Jz2ImoyMC6rSu2Q+7gFfpUP6FXZWe5gmB9pfbIUHKBTmGgO82gqZUyc6yZ/J1tKnsNQ8
EGPlTSLSPI5tM1zaAbkkU+Atr+x3maM1Srt83twH9LKuSShG+6jp8AYGw67QNlIM4yCbrjrSZ26j
IjpS9mCEcNQj3dF/ZAf4uxAR58406z9zZhgwAfOfVmMw49ZG/GOXE/s17kZ27+SSzda6DF18IBmO
whK2FbgrcjFiYhSJNZf+vGriSSO+bRs6DF6+K9X3V+KmMb/1EfgkaEau+OkXfkgKSMQGKJIuZJEG
xAggv/jMhGgbLvQR348Z/xjkH3r6uFM9GvEygjjjVfEHYkgImw86VFv4X/z6lg5tkS5rywT/5lu8
lczgHU7tGiKKuaBRCrr7dS/ApcwLOMWHoJIsKJVwgar0C16lXkArYkGuzAt8JYHC4kNjGRcsS7EA
WohABECwQFtK6C0NFJd4wbmgOn9sF8CLmYF6mRboC3FybODgwFCSIpyZOdABxJB4jRDee/IOsoA3
IOHIsM9A5+CZ+wQv5IFYA7Y3QGfMBT+j07o78GhYMEfA6UHUNNSU4wKtaaHXhAvGZoBn0y1gmxHC
jVFTX83ZawuBl0DrvAoQ3oysr/7EA5kYs2nuxQhEYOibMMgIaGAVogJFeEyj1+ONcRPcZfnKqvWj
hb+TjACPUg30UdnhszQYH/Z/uvC3hNsTJuoPtJJiaTJADpYJYBmjOEbdg7NAf8Jcq5gA++VBzovP
AA7Dlgb6N9aGwOE9bKZ43yJ/Y05SXovEW+X5h1wwQ0DcmHslC3pogRDJCJfxrE3/Eb9Rn/zQNTcM
7RlpZ7QxLRgjqJfzgjXqDTw9hHRmnLNes4I4wSLRhwMukyxa2ZF68kxXXdyYThDdULUeW5Ys4wRv
00d6f+qEXxGT6w+g+5PXZc5+doqs3ii2BDAjS89yTqUWs3zxUHrUPnPe3gfjBPaFIf+CdjL5nOVJ
GDiNz4yw55TRB0BQmJGNBQyFLmn0Cn9jQYzqF3TUqP+pIEmVC1IK2Y5D1Q1mKqMOm+cezhHrf1cH
RRUuUCqLaIFCc1j/dvwET+0Cr9KgWKU6dNOC2LwidL8rp7A3zNvMtQdomuiXdjNAw/I7RwS4roxV
hJ4BfxrzqrgDnwXtbgO9JNtFCWiteIFsEXQ4C//USh9Vyexmh8gdX/O8lOBbqWLBFRNYwK+PiaQ0
yX2Zmd9FxXDWFrxXnk+/JEquppx5Ix6KdWQKhpvajIcgtE9QO1w43PZwKQ8RWUsrn4CPLR+bamWL
Xt1CoQ5evKjGC/x8PXY1N47qFXtEfwNcJkaxh3qG6dczjpb87KdwDDXVUDqxmTExGakFdJYsyDOD
UoZoMxiPAFicrL5k0NEmCSaNyi87kJzB0Ym0wmi05wmm2gBbLYGx1i2wtboR9Qp3+xPp4nAFFiSb
ucDZmEfuAYc86JWvjlZxQI/CEB3baoqPvpMO/gUYM97fyogKZnPkIwkihYK54RUbHHvaGkymZl38
FSCct7inuhWxpC0nlcWI0emtte5kaaBpzT4L3WcqwGYV6/UfYoXRZQ6IWUynvRnqLdShxcbQ7VZS
y6+IBr88fVisNMlNFQbcmjLk7dTYpBhk5KIz9O0V4LScfdK0wpHz12+8eWt7T2UdQySa42KvBrEZ
FTcri5JONScFhz133PVUxs2hGC2saQUdeW/raPqBojoyetZwfCGMTN+mDklkHwEhJWI62basOALV
uu8o490HwXs+I2AZFDA+3vFy59Tpf/VIfJnrJIiHm3FLVeYffA+rbNr0TYCqBAtpurNTnfN7RIFq
KffsZNZzHFaMqozyuignNmz0QSwKmCRSJdYG+YaFhfyHoc9lzolOdGPIaWakopNOicHFUO81D/W8
CKlBS4im5cTjOvtPcczATh+OU6K3Fwy+zYrh5wNnlr6zeYNMczYgdg5/TUwX9Gwdmeij+ZuzlCaT
FGVmRXSxKRD2MZSuV2NsyC3h0VDkwtEJZPMTunW19D5M8RQ21Iq9K5lbE1yoyc/XQ8zChta0YC9S
Fsh0h52eM+Wq2AZtCoyaq9rVsGf2LP7DqO/JMHGjdWO3KgjDIdmFXhMx62MaG5UzyYK1vOaShyC0
IfNE1dbbqJntgaPBYuHoK4Np6AxYhEw+yedrvdLd9KFgH50FU1KR7FYgXkJB462LJHEumNya6D8N
CNwlBOZL9I7bbJrBbLdWzT48Bh5Y5HNgA/8kHPVjAebPrWnsuAHhgaNTe05audjzHlzSo4WI3pBR
1w+gYU4dMhSS8ryNEUO+cMZH1EqfOovfFbvAH0sj54HMZcKfRHaII0c8pv13z2G1aav2uzAABhXw
7mA+iqBO+j/lYCI+skbuWLWsPQxiziLGGamfBMIrn4pJabR4AIZTaLoDWFM7ROY6Jq25d9ruDYrh
bFkQPMbwYYmX2Tg5O2XbgT7ulOiLGcEnm1TKMkjtv1ZPgUGNHAKBlCfDSthyZUvwlCCNxVIoWlSk
/YrWw9EZGlfUieU20q4tbfAes1K+KqM3fm0CefVxW6e0LjNDUaZ2aqaFG8ig4i1KQL4XREkaxqfD
I4oezOCGRgJgNqxMqDkweo4CcAhRo3rGGgHTsFiFVlysm4b7beqYhESjPBQAMSDXpz9IslD7asmZ
hOhv5Dyo9pyBV8iH/5V156LnQO1yKFLzt0go4jzHbWnW/3hu+84n/5ntfh4YaEoQlsa4UQbdvrW5
3JjJklONPQ+FIG7SSX4NVFg7j06SuSTXKLIoqx9C9I3JzfF6SOV1DQIZznbAKp7kignGWRwWxhWF
PJKg5qWeI4ZCkPxGS9yMbDhZSORfyrIjFDXjdZi8byROQQzN29Ll31jGfKrpYrS24CT2n7HFupCy
sP6NtWMv8Liz4eQmlXhG3gL6LfRMylnHXQ4aqyM4SEsp9wk7Zp5Psl5ajNlZK1lSypQldkvARl7X
B29y//Zt9akPYx+ENRviVg2BqaOZHDxl7gcmizgP5RmLdzgx5At9510qLnJ7Kgg/9tWlh3lr5Y32
Lvo32Nxkb1n6I6J1g7wtfhSHz4NLURAvTHrcjm8AFRxckHW56hv8nrBJ6FNj4nzAwH0YXLhJSjLr
RK1lY5Gmeg/MDGxYn8tVLnRW9RjT6lDjE6m1TFX1vL5q0yHpDKR1FSmcTsi5SO0XJw1+CbPiypQe
8tPJ2yesTJcHweY2Lwh631id/2hHi9M3N3dsib+WmRCZk39qFz4+/tGxNyOmxjMLV5FiuSdtdq2T
7c6MOGPDNTQXcqN8mp08C8Y8/ZPraDArCGb4E73tMOjOhn0X+V1O/Ghb48JFvrKSSLbgt2C3hxaD
/KI70jERrjiQiYCz9Ttcsv1SncNUTA2Vkc4PW7aPrRm95aXTHEztT1wHWr9pgHoGeldys45yg2di
L/v+vW7adMcYnNKLtDZCYyTZeEB9rKZ9niAWbxOMMEnL9W37cbnSrOXD4jlHZ1gq6tzvTtTAmk3S
xFByq6cRbT3vFHH1eoOJPqwJhJEvBCDoO8M19tgitC0SY/IM+DiggCCDfBx3SBd4Alpry7ItOzhy
J+bkrwSuum8Md2c3vbGJzR4T0cyzZGS6s2+kPOA4VZsp5SioZgfUixFUiU+FlJ768piGbshjD2WI
O/jaIWdneiG2vjStLTEr1Uba5olNAoPPLNkUgkEUkdVrVWb5fsTNNIfyrx77T3rlTNu8MrHBtsPB
CpsPQAIMwiysAq7pGmt/2lkzBnA37Y6e5oqN4XuQR91zhs4KiX4rn6XgMLVKS6wLS37lfqk9kUV6
SeBmOO5PWXT+p+4iYpIJCGUloHyGxHSFRSt2dh4R7SdauAcOCB2XmVrC+iUKAacWImzpgoi0CLE1
E+4xDmTw6GD8tZMj0/CYEUxAZA9yLcFUXIKRdJw5sEKHKIPRIEFZD+MgR4NnTiUTZiRKdtHvBt5i
C0ZWAE4/3joLDxrf21FVhMN4bdWtgdbcKheZSTM4x8S3Z0q0qthU2ND68T2K7WzlF3EfFJysMbiR
AOL+t9+ZULJTv90l/i+FVrwrRvfGyJ9QhJ61STWRyJwUsDI849ZxKJOsTHMDaTyoRX/k5b7EmTus
hQofvREFYt7qG0grYhPLYEZ9svLCIYY+NSMQIpHFwKvuKdLhPWYXk4f2nZXXekTCxHAtZZ4YU6hD
aQLl1qKSM7H7zq1wqDq8nneF8GT9rc2TPZaCcpWWmQWXE/5AX6NzXOUdIhREgNkmgfWc2GjNB9y/
G0l2uRVjcGIh+kA8lLdDXNqgEb6yqFtFpsfziII2arr3EqPnlkYFhU3KwA8jftChMtYmmeztUK17
SaOqPJD/WC8DfH/jN1moEnS23yJkzQsWHNXBDqF7jYNx5R2c9/3UoFPwXwWVH1l9xWZwwx+3U4ca
Fg9A81YQt0wPiWbzjh5HuAkgEjUU33rME06SrSC6jL+9ZdkbJuDR1lQ7cyjNXeuYRGsg9qnIHzYz
zDP4+CdGv5eui05NMclA1+zy1kznRsNn1tkx3abMSIYQAAgivbTO5ADBpm3r30qWjxVmIM4Hlidu
+Ym2L93VyfxZcbbwmpF7lDqLmJm3zey4MyICERJCkgTwyoR2jquQM9DWJ0afhAC5gn7fBe6HPW9r
ufZeIQ++yB6q5ILgWieFcZpm0iaiE/pDb+8oDcaz682b1ojzdTcSadx8Z6YBglUymuWAkExNnGsy
S2Jx6nI4RcQspfrwHJqef46T6c2axRS02qOhxV+Taz0SjEmAehFn27Aj78CZeY0SC/L9TGQ4ORES
kTmar8b+k5lieKw15xV5n3Uiv+lZbz9Ij7wiZXNXLDyReLQ9K3Qt3EJIxEqexFyx4KQRafVEAJCq
iDhTcCTYLOyn6wjC/ipKnYno1BxJ2HLXiHTiwLctZmTpe4vYN6DyjXf5SNfWIAvZtjaFIGbsPRC2
K7EkA6Zcul+XCN+BqBDwAonYGSZvpcpZgw4gxgq9u6GJQ/BVAIInzf4Yxr0b+EU3s9Mev9qyevb5
yVdDgtKpRwrdCiFW8UeeFFMQ7at11yUmewH5okMXuOIr3rOtTJD3xa9JjQRD2NLaEp0DeAXNaEMS
rKqtbQOjhyAq8LS281QxjQ6a4QdEphfEBQ7NoixPXaP2A7D2BzPlifYFtbDdPrH+wf3mQX5GdAxT
1Uv4SA2vSVs7gauNMoB2Xm7BzWx0Awqz4VpLXYvqAVvohqk5WvHCOuXyO60z92yQwlqG7XYOxwPJ
YUzfSr8JmAWQr6obm1pER0eBFY3KbqM7dXRMgKeTsjCthrT5rFX3Zrf5dspNno4iVVuvax/cqII4
GU4HztR61yXqI+xjY19p2Q+L3OjIjJnkngiZZT/YyOZMLZihXD4r1zkis4Ux5gMInl3QD59KlfKo
7P6PyNNflVs8Mb6iYRgBcef41pPuxS9JKskRPAd+rv/mg/nEmJdwLNsc6aVcNN7pj9MXals0kVzv
cpt50oz4fyOBj7VRPK+bgUnGbKf9UajstUqZCFV5ReJCxpw/JYOZjB3FI0Bwpp7ku9pJ5Mltpv1k
qIiT3hR7UqNuaTyAu2Zs5bj9uDUjIfB2SLHGDMIoIUW5YA/uLhYWaRDUhLat5oteqD3JfRYMcWbh
ITkgKxpQ1j06GOe2dqtdOBLS2qcMeuD57lrg7wdTmh/I6hTzn4aAL+tP0ifa3kqeJxf8uJuOb8j7
/hKuxX8j0CzZzEkSuUS1mE+Aki61i+C/mQtjPckZ+efkT9epxbZztTreWIWShegO3iORmEypLYzk
1vAzzt1VsllDYokbQWqUf1CZseBwefbY6ldOPu0ly91Va8jHEHkE5TNBamkOTju51vgBTrpbfptt
fiYyxUbEa1xUL/7rYnIeeu4Wh0xahpqE6DGNK0NYvOBpGNexiYPO8DUW56ZDhUhP2bf0t3HH4Mul
6YizpmQaFIImn+QumtloCqLthZtfhv6lLhMspINW7/uQ/ZooSAXgSvh0WuILQCcfWGbkFBQ8n7AE
8CoGxMVYHBwIyFSr/U6W+dbHmrml/8blhUPRq1nwgooFzsf/O/KaCz1kiJCYzwgf6684bPdRzpNf
oDSvDqm5UJcbTR1TMoBAI7EXYjbkyfysG9O30mv9qLzym2GMDriBaXFpTOA7yiuSulfh69a+atMv
06pgw6jxpxdlsWb+y1PQqTdVas7ZS3cWj2EKPyYoR+UxPZ5PfkfOUj3H70waSUPOQaOQJoiqkvH8
DuDdf/HU3GbWsI0xZqdQR42gMrfmfdROrt707xpxu3ptE6yn9WXg2AmPC/47DskndFbaWlPR90DQ
y94sIxyK3K/rEoQG2z2dgXYpoTbqj5now22XWWwxp/wrgbJhQoXoJzqXnljDKAQgmLp8FpvSuKWK
KLeuKVUwWd1Fk/GD0qo/NqJ8+jiqSE+gESymv0OoYywsuEInVlrvsSvTB4L7WMZEZmvuQoGttR7T
YZ1hid0o0W/bblwRKNwfCgvtGAbLZwD30xZY9zvkTnjsTKu5dtYqo8ul0WFIooZ38iw+tbwkbmG2
eoxbjACHvHiONB7T3hgvpEnUHZydWWAE6U20fI71t5vBoOE3ffRCVEOtReBd64OMsMwMwjgTut6n
OkVs4eAoLFTQliXUFT15763kNBHisxdmQsFH1jNn3DLtzvrk5iX2KnZRJEm24ydSOq7ShWXNa7UA
89uMmU+z2PnbiOaXFJi5Cr/jNCQRCBwcgxEtOY6z8zRUqbYtbBf4Tl1du9SYn8yKWJBC3/CBTx8z
b3iWLnM4Nb1Nvaqf8Z1uq0l94mSozmhK3xwcVKMRXsYyvBTt+BxVaIucJnxmvUHjZ34nI/P3jGQq
q/9uupj5VGiUZ/XRGzD3FxdpHid0AzLSg86bxpWbdNm56hu0nH2WbkDAcL3S7XJeT79NaGxAFVtn
hTpbjO2X4U/Mzjv+xSIF5NYb4d+yTbrTkPJK+TM0lqxla5AAZz4beZj9+8JLvJKsfIJoCucdmVN/
Ki9dar74r4UHfWcn5F4p04ck7bn4l6iRywbOWLu0c6wyB9Hu57rjnSegObPo+ZECAoX9aS20ey3Z
eUwxV2T/woiGx19W5leqfkeGAKsh0o1LpyYuUzcWKyTGP6PV/5fA/o6sCdFp+XeKSFczhgXGbDsf
qU/DnRnNarBoH/rc+ipjy4NPFx6MhjWTKAmLaZnD1hNVYJYSKNAZO3yKJk8T3DwkG0Ey2PHeRGyB
YykNkLUCdJ+dl7YnuFN5tONRqW/6iBFw1KdbSxHAXFmDDvOaUoqgtY2OKmA1k3k98ZAONvccehpt
gyXe9OiLEWV7+wy5UD2Tl9y11q9k2+Ab1s9Ia7ma9S6ggM8fFDNS1hX9EvIYHfpaZ9SFGIiWixhF
JlVM6cnVaFtLkAYmEKGXb6RMvdkah1ravMMHxf5k9vjp++I11GYufM2i21MmenvPoLmv1dHV018Z
h/mxqMpvOrs3b3aTA5JZoAd990QISrNrGWQnukGQzOgxn7QZDPXfk01YgM6JLvLxdZjQKJm/sZB/
ec2NjbvESKVJ1HzVaJnh34c0W127wSm3I4FAPOYkcGrxvE3UkttV71gpQe3svCjgB/0S7pLSIvx3
n+OqTZZ2G4mWqf2XjmhwZH3EuaM4B5aVgtO1B6Zvn17NkFmY9MWqmaCh88EjY37QmQbGQtlb16FG
4qjMoXxljX2xBGWBnWO3nBkObelxv8JJwomTXwl5tQHqQEYgAuhYONJfU94B1otSb8v+l5sGCBCk
jwC+abXpRMXV0YcsEzX7nKUDL21jJpsEdrrtMSQhKQakUmw/z36fHz1iIZQXJ0GUVUfmafmmKRBx
kGslV66zJfLIubQst06MejY9Yq3AMAyUct1O14f6AomL7Ri5VjFqajdHQdZ0c7vuDc4aEeevSyZh
DC7piNhi5eg5u7exBBEkMGSFRE3RxK916l0TkPsmSZcUst5DMzDDZsOWcdBaPvVdxYWkJQwJfMth
EMYid+0OFdl3jAqoica1NONLhs8nsPofk7jjRUFX4HgiijiqGMI79UQnZMRPjWPu2OyGJA7gXJCU
jAnxX3T13c6uCrHOzIzNv3iv4wGYHjpvy0LYjGXywN4D3wR5ExvfeS5bu1oLLz/AtcISuYbs1xD0
JH4Vmnh/+AzpLnzdLQ5G4TybMYGzojcYqlJ8dCH2bJYF9U9Diz8lH1Jvh+B/1J1Hk9zIekX/iuKt
hRdIAAmzeJvytrvasNnkBkH2kAnvkTC/XgdFKTSizEhLbTpm2GyyWCbzM/eeW/tQ3o2ON6LiOCEq
IttrHzmHMUwkKiOJixwuACgJq1Cg7w+x1JM0sDhBqUv7ksn6MJONhP5movmi+AQSwl/HacAmTcOl
ZzwD1oixQBfxJ/p0bO1kPzEZQWnnKhrnnnhI6H4yTJ+bMjsMsuu3RhNS+VT+cWQAQCMfUKoBw+JI
Iyg0+1rNvCuT0PqipJ2fgmU2uIxRSMrE2THU5EUlvs2GFPtVZZkM9MorUBwsEfBgN75HPpTw640H
B2zD8370CyPGZqnjdTTnF92SDscmfNU3kEM7WimCZZi0MQeMxpRkPrgu26nkT/I8ngMMJJLzTj4b
eH2DhjvWHx8KVyENMhmUdyhb4mTGSdqNH3mYjYcg76u1U7LNb53PCC/QbHp9emV4A2nDLvmQ5eTr
dSzm8o45+eA2xSaQxUeCA92sfROKwQReCk1rH/Pi+8vWCIVAcUVHvqntqeZ3E+jWmHj5aaQV35RP
fRB/HhZ9soOtzDJKTHB71FFPgXLCJzez2WRn89VN/Us7GuvSlOXZlcRWhUX9MwuGeY07mQ+UN+fn
HKJNrgpGwoHxTQE63dfAlVYBtmBckYyedTyfpQqfTQs0nwBYNk6Es9iDFzMNChdUoqCAqELIpwFF
hOmd2GuWK0R/qzlI++MAzUVGzNAa5SNmngtn5eXfR3gB2xDaO42Q2ULXJdPACJlrYjnJkbrvJ2pg
kuk28CYavJbwajpt+Zc+rNhdkOo4yuYVAc5ZuMrdzDOYMICH3qEEEcb7xj9NfbuAWqZVkJRPVR25
G6Og1Fad9dW1sJAnz35vGDtKHLnjlFs1GgJub5ubcazm3SKB8wmB4T4uj9ikIDDUNmu6oDnPnAh2
RxEslByPMWGlepp+0Mplq9nlXUt3YhA1cwmK6YyN193WmkjKhh5Ea9luc+7gDlfUadLiIWirekcO
2atdu1eb7NqHZoDipIKBRKeyPeZJBBLdWOKylzWkydxDdfZzH9WQMiqZ7lAGdGvpnWsnInEKrYBb
2M4J7yIfhZH4JH8YD44evps9kTcIvEs0TO4jI0fqTWYGpGaJzZZ99nyZWbQRhGjvKIPRTkBU6dzE
PsyfssL8OuAIegkXi8iYfo+CLH8EfPbQpB9jNtwYVehL5TJCAnKPSWrMsNgw1EF8cyoBZ+9q6RHj
rqL3BOwNG8MvA0hMJLYtNnAstlvkmD9ZqEkGHtGjI8dw73a2glYjPhlJcE2T/CpsMmTFYBobdM1P
CuNPnMTN2SHAZ52Z4k0P5tqfQK0Unf7Rxy2xRhmZcebIP6r9AncGRYqNnlo3X4uUTU/LGT27vIVj
YozXpNB+VnyWDvWianRnG8ECw+q+LbdWPb22PolDRUddkhb0AWGVrSNMDFZOchlaHUaJGLiUkiWs
wfk1VBFwXpCK8GejzgR3WzGR9LHsOIrxDIq93YARnhsopn1WOAiyH04ReGuUXF+NsiSVahY7CcaK
hli94pxFWZ5lDjc+bnFTb3F5NUDyB+nKnUKe6kcsGoTXmnsZYxgI/ROLt122iPcnFh1dNDyJkthB
YdoIR1TgnezyuQER43X71EOEhvbia5ASreLPJKaMqbkpNMp00xaLEji5JFRUvmvv7PFnljL/tfoX
UzUshHk7j3VDU2USqZi6JvOHx8xIpj2juIuJ8GUlSGXcxAhid3n7XPnFxPSPDEoRuieszOEO0wQZ
UaI4lELu8KS4B2dWWxY0zsbOTQYA9rSVy93t9rm++CbdPjm42zIBz+3B50dPOECTmXIj31qGl26i
0VuVNL1szpB46O8wDheDbFdugwlfCwXnHhccASeVM8WnOOvA1LBB9vWc7bwTRJ72XEvzTTBmvGet
sQUE9Yd37IKT7S0gdperz9oFAX7+RjBvbnT5NHbkJDYWcnbKh4ohFBLg6JqHUbBRdO3wGxhjjI9d
ATDVWEwkDPTrlTN6RNpo8VXPBLO8DAzfGUdiHUFw5Je5ADZLs9JSZWWjoR8UM8fTaFbPtsr3Gicp
B14TnMeyuwlB5kxtE5xqaO8L5XSN+uRSp3g23CyFjyAq/1ojbV01k34wql6elEM6s3K7a4X3becl
N8u4CRlBezSZs9mtf7CpnVZzZSgaRt/E4gYMWI6EKTVky+7unIvSHJBqNZG6YfKVJOmUqPyWuLrF
2AcpiJcDVRzSJPg6I284eyR0sIlAkZVSdY93HFeRau6ujN0nE7ygxrMPBdk9e4ZtMIgxaIACdbVr
zz34dq5WhfT0nuYJlaWHlJMEYNBY1etdFyoKji5IQuTuTDm6lCg4R0sMq0IhzgKfkd79t1EdpmdU
wP7q7u9eZlcLb7kjpPVQzi2OuhjpM1q1T8iTmBCDd20xTzEUrOxPPItUZoRrYqpKOJ8D9Vo2/lK5
6O8jiCHH8Pcmde4T91b7hAbbYsgWcV/molnfnwhbDoxcCUNfpK9wIhGsp8ia3X68prG/nRFIHRsU
r5/aApvdTHL6KKFWlCE2SxVBNyC7Of4EQIV+YDaftS6egx6kmWXo9f1vFrLEZdG0+hKWic/NkWLL
1FHxqoNvqJkpPMey3d+pA9TN8QbgidxG/IjA/0PVzHqmDuzPTamIHtIWluuElJP7K+YSinmCyH+T
4zBd7pJUWCXO+o6SG5BAEOJhqx1exxxYUsfgG53vIzAJ5xE7e7MJobJgFZpilI4CPaW2Emtt1fLj
F34tdzrn1aVkXka5VDpU8ziLMZcxLO1BqwQeXrEaSRmo2sVFc/9SzAx5os7ei765zexSXsZg344s
nYekMA5Qt48mISTPJUvgNUEV7DANbMFu4V3vP99nSAQC23uTI55FhQ7JNrK9R42jGbFv7+QYb4Jp
NBDZuakAFt3/tVrOIUyTkr/GGjEfTjr5hJkTUliUIjK9U91MjRETFAd+XC5qatJMbhLGXwfqqR9F
SQ0B04OrrNTTXhnkWihfJpdBZ69DWw2YWIMWhx1GnNTD5MeHx+YCazHNNfUrZ+QXpzXNoxwRUSED
CV5bItMWm10PPPuejZIT7bJNexVSIIFiZ0hTrarcI8JzSskRJQ+PoOTp7JQeeNppDNdxx/k4oIcz
dCn/GDMbpxvz3R6U1ZRzK2UYhTdCFD8WAghhoPgaMeDAjZinBI1oNF4Bi++jtoofUCmiPiW+9ED+
dfo8OP5uSgSco9l7EYsjpGvz+rHg/9oGVW4ZFhB9rHntmbL53ofMiFErRE+FGG1kVrx0icu6ZYy7
+X1MqPjy4VZEuvo0QafiSRrVNS3eGQsP12EB5mdWESKD7W/j4H0xbYcOph+rfN3/Yoi0Ir9UxPDe
kpoyu5kVppt8OmN3b58ah2LxTk8Skdsj1StR1ma52jkFYiuOHvecz38Y/Pp2wi2JQZd3FxKOFw8S
wCaKgvLNIqs5DHV5s6y0hCufcyF12oMsk/DQGnyqaOxYYzsV8aaGQjK7bLot2dk4RofpBoufdQa+
+jseJtbIqdwouYos0WKd34ks3L7xGblac7HYLKxj8GObpjO/MW3KT1Nkj4SvVJ/ugHVvip0jqxLn
oQnrmbvLuxmSgGzwp9l5IlIvLBjeTFOE/LFNHIxhg2Bkqk2m4V+afqR/THq4NCAYBpSJqxjs2C7L
ADHjgzulHrEOZRBkO0cAhFZO1BD8HSQnWVASdxzAN5t98eKBvj+pSBO2VZXM/AM9JJ/4Gu62RGK5
8QYxb16XfAAP/jToA0rcnDZ5UQo6+XRpmVVFixlYQcoStvc4LP480OTRLiRyeD14hrU1ySuldOEl
CaMWw3rKVJ7fhzeExe2DYUTBrljwmFhBxOhW1wKn+K5vQjbJ03AqHSlWd1YvhV2wKoaheDaSxtsV
Lbq8f/9pZZrfwR14j03P2oPmOTtkdvQNqfkxxfYej2WzJ5qU+qgU4OCBgT/wC4T/1ec7rprM4+65
iBnY5MUxNuVbGXW7O56rcVDY34l0Y56jjOjm5dyIXsaCJLgACs79QMRQCfqiyHZumyEdqGh/iKWg
SS59ZlYYPIdR/UKplfm2zrV5uV+2Zex8yD7SkDyS4dItX3oTDxQ0bnFI2kdWIwRLz8v5/m9fcv+L
Z5XmYzWUzwOzBOolvuW44Uc1gBS6/x+RiAXF+9Dv+gMdwfRuk9+N27pDjlDxJpCTYz8bRbutu0Z/
LTpqXMSE9lWVeXxBw8A3NAMNiWiNuuetE0gQ/HF6l9bZ1VFwLLw+JMw7T96z3mNV6xp0Fo1LHGW9
RLRk+kOHvv0l9uqLNt/HOox/QLRBxyEYUf+iBrWlhKcW/lBmhNnCxQFAus2bYcAQR4ryhRmv9mpc
NfWoiIZFBeAgNbwzZDoEAivBZN12a6LWF96JnMRbmuf2tYnf7gdtGAYZJLX23WsSc82ZEjyOVciD
KNQNmqJ8tsBYDKmzhbDLpT/UxRVR2RNMemPj2Ip/3ELvNET4dcACcsLxGB4KkH7bOzpBq+E2Lia3
JJmq42R40adiCp4nIOwPUy3iT30smLJ5CUD35Zv24oeT3OjdWFOqzxzcnTSSs4/a/FqOacXsDVf/
3AJvNjS40SoUKGo9YlO6rBn3QzKkT23FYdw6THQnbrpjMsnnX2y0ZIAAoNSCV8n2SESgcYeMCOJa
P8YNVnlDoDdYcjfmwjz/uvBrXwco21lWYfQzOh7KaJu4osXu14uDX4p8RsFrvU6BTGSFh2sbNGRb
9J8Sho6o3EbjPEY4VtD+thflwJKM0+v9PDFUMUKj8xwcKyAIDaqQVc4H5XAHtM9TMB+ZU9A49KwY
vbSOv4MzePI4sS41psGV2TX+0TTTejsMHnQUbOdbVTbjtc5+3iscYsthKiu4T9bQeeQki/T8634v
U2+6lX71ph0ZML/lNIocjIEIPuqtnYjnivSdB99KnOeE3evskg8amM5EWaoshjX90Q0atjWdHeJl
mDxmj1N45E3ZrHvyjtcxBpMNy+OTiaLqsQvJSb8/InZJ/tOvh4Co0EDvo6uD7anq84Q4cBHbgXVp
q+pkJEumCirXkxs5b6ERZnsRs3dEGwATD65QhdL+ELRNcuCKZfAEzIjncvkholZuJMcsIQvlk2tg
RCOOGWEJxz8+YrRUTf7hQCPo2r58VY15RQLoMgNy+T8K+LWBM/61GOitjMTB5la1l8Qt6kdcb/QM
fBw4S6Z3PN5w2BamuIerqtcGzRp29x3TAnGpSnczWGZzuXNjeln9K9LnF5LMthJz5QyKLNIBFTMb
ftY3smayVxFNEzkfLSsBPlbbO+Q3ZSNkd7bzpFUFtiCXR2Q+D0kWVes7RkboxLkpHaF6RemH1v0n
QBE+HfzHIKM9rmkwFY18vD8UwZC92mt8axyrobGNeoy5jJNQn7Xm9KWP2N3mbfuIC0e+BMMnSAf7
OUuibyor9Tp1BPPJ2A12qck+BX7N/o5J7XWc7/rUvpU9oXveEjsg8EfWGLCBoZL+meP8vbcs2Gc0
BtCSvbk3esc7wPh+6suIWrlW3pEMaBsvZQyKp27aR3CBAB5bysl731Zpy1ojlkA4vnRqiKnUts3i
cr8ER2B+iH+aIP1K9P+7MaekReNnH3Aho2xfzGckdTvHZND4oTwX+WHdjVvtsozWd+6ASLLjkEJR
RHMWb1snSOhLKJHdxWsMaYCFRj1+b01ELUVqrQlNIgqnCKGc/PpPA2cI85dmI8pavtk+oTBBEssD
Cgf5pv2IvatVfC1aL70UIKw4jXqSoQvX3ogFgSkxLJ3DuP4YHbxPd9rk1KBjMacO/m/pey9T2wWb
pvlJLiOWVCvjS2WxJgRRu2b0OLDE0WhpMfrt/NxJjkYYvkqIQ48NZ0+9pMUgR+W3auYu5WAGv1Ko
eH4o0RGDxJjWE086u4kKEbkWlc4QoiS6twSV75lHIkeMuUNiOoziuQgdJqlp/b2qJ4M1PFwOCU5z
1XDl3M/K+6nJ6VkVvcVK+AxGrVzTCJL+NkCZ8ksGB/dHlYnojKhXbboKULb0YCUNhh3AurIOplA/
NWPjXTblLFfvyT7DBSFKfgiQ8+ynwL3EVRe/5t2Fir5675yc+qdx41eAIN6vc8fhDbD8ZLdYPeJZ
tTu/DJw1H1tv1/htcaqMgo+Ta7844FDqjlwsL2o+cGVehMmuPMbI/TiE/k9MZ0TGpu7PAlLhrXX1
5zl2+h0URkYDoRO+lsR86sjdzwhZ1iij+8eyMw4jGD0A4GxC2R3h9MxiuNeKhiyPQqTaPSi5pYA3
OuJI7oeKMn1uC9lt+OjOD8qaWSRykg0e724dTfuiXuJ1XUzPMmLiWxTuUSOQuTjB+FUReHf25Oyf
OSNTCDDsvDLO2JeK8yzM5+G1tWhS/cx549hK/oiz/snJcx9tiDqxWZs2FVP9w1SJ5sHnbbtKG1Zn
Y9l7m/ttvyy5GbNNl/tjnrqXgmDsm2hqZtOCuuCecmLDvj/OnXm8X2ZysU83jsnHmNQyi5iWJYPk
/qtTrb6QFqPBOwYDT4jnb2PVPJdisHiV/eAks+HJyaxDvVjN68p6agcDE4CrT7GFF9yfLyBL+i3q
0/x1CqcZUAQVVEb7Jxe4CIQj8oLvb2GIi88COuuJDwy6qLmnRrfJXZGmbp7+/RtpFsoDiWqMJevo
Fi4jhSkLfyIXkzsM1x+MV+1dM5QyI9cEJqXEqbv2ct8/0VJ+08htWI1zdhl2SlRVFaL2W6qKqPBP
bgx2YRDgXovkBT9cB29G+YtZjOOkdaNN0cMKoN6fGCDrZl2Y2TEaWzLl+iy89gHyotpPq1unWMla
XBrdeqxae4P78x1tJYhpLNtradc/ZwQIxwxtIPeW8unkos09DiUPDLa/ZFUd5wRrJPej2kviAa5V
oSlz2GZgSYCUXoURcrlxZ5bjdDBqIt4WVttj1OSPv5DE0gl2fZQSsgYIdmmg04bRIJwflExL1Cq0
nWhxK9BYg7piq5KQoVTXn9x0ShjCMRExRHLiiYFG0eNlvf/SFPafJHSatcwF+VweHXIbxF9rXeyz
PPvcs+J8MFr5NXWZC1YJ534hXtAGDp+kBhBX9gtR9H6QMLJ+yDumwmYp3dc0Ma9xBNe/KyQU8HzI
j/9c8cfHzC7FKgrqmno/t+GtQ6T+Z9OKCo/5j+S6dx5LifXcyE6CpAeGr+ptVJJhxLypKYNGzIUx
aQwoquufoH/iOT6idjkwgf5qBouKtQHM304QMGt/FdnMHgaSj2q7fSMAkuVkhKMPxfit7ZwXxJRb
LFNcB4n1MozB98pyt0UJ7GcuK2OdKnlrq+5iQfdgsM6jcJJDhoFTlRpenSfzFevED2RDnwgM5Clf
Qor8Qh5tL8ErbzmIaNPhOeq7VWByDydh80KnB5CIVS6W5S4o2RhgSa/Q4DRxxyRk2hr4p9EgD2GK
1TwiPAh8qfBZN9Y2a6WZsAInF1slUJojpzRsk+gvn+eUaM9D0fxFwKn1e5asZUpbmIKNpSNcIX7P
ki2augq6MakZNZebgRnUw7R8Sf1b2lKD185UsVHiiycqvrjev/7v/ddURxylGaBNaRCnXxmpnmxV
Qx4wioyYBdvEDySl/fTrS0XJWQ70In9bUq7/T0ng/4uQ7/3/Jiz8/0sS+JJD+98ngT+gaPnRZN+K
P9r/kAe+/NSvPHDv75blgWl0TYme0w9MvjP8aLt//M3+u+1akihfy7QENhhJoEdBAF/0j79J+++o
l02TH3Skx8qH99KSJr18y/y7J23AMcL2BXnzwf8pD1wuoSB/yigySRR2XJ8NueXy1rTN3yJnhT+3
I3QZBO/aJtTLLCh2M5M9PJbZOsiQ1vXBoZgceI3IOlbUm922REhxBAfBByn/ofO+BA/dsvT2Uw9P
BTepa+o9SmWoEhlHUqmqcDt5hr+uG+AErX7MqnAvuCKO9N1MjRejRdtkwMjg3CNpS4kiPnMq1/hV
yEdbRLeGEMae+oWggza+OVS2V6r6XVh6yMOgs5yS0e8urIvZvTTmec7Ccu8pglfmzmpeXTmA5Q+a
VSIz7zQmBDkMsYwOi/4mqEyMixLPNXScv8rQ+S+eXclrJINlU4cXc4Es/ykkhqaTE9FvcDOo6pbl
wuBExOs6ljVdKlAOJyC2owbM6NPFOF3ybske21HbobnN2Au0if0tEBlM0eFt9IrxLx6f+1tkzPLq
yyVrmFPBsi3T/C3lmPBccEMD5uwh+CxrkhsjqR7DRjjwwtSpU6pY+QGiZpl0DkoZimcirZz97KqX
3q8u6C7aDays8IRBqTzLdyNunrhlrEvmZ+NKwSBj9vY+xZikO295vQkO2VdV+tWtWmx+qft4fwfk
mk14PRe7vhs1qXTVFzMyj6NXIUDt6vw09ze4ghDqiTEdB7ReBrLvs27EobMBl7Pb0w+IE20s7nqn
tJu9SDcS66hCbCOn7ml2ZkidVfzT0Z3xQFj0sI4S+xp6HhjEARYxGQdEUuiDCBGHRjOeOzTc804O
JBbf3yBFPuv1nw6K26/P2D9R8twIF+raf/zNW+K/fvvouYHlWzZdie1YzvLi/OnNUSjPhGlRLz5D
IuBk+FKlaJJcJW7llI9nLQJyM1t6Q2HOS6a9sVOsxZFbvjG/dHaQjCvYQnkORCaBP0pqwVrgezoy
FvwceKhl2jIWO3ZeEb6ah8EPEhfvlULT7QE4t1vYm43RsEpNNf4aYWNm6/5QpGjty34WkMlYdhpx
7K0BFuzzLlyDLytupvSPbjw1xyAuyofOCaZjGKJLnHrM4FPGjgs/Y3pnAvGhBuTaKKveB03/Ixrj
5FpaTnxNZ/UFQjeg9rL7UEHR/kqKuGequKqlz6/HeJ8VNlwWbmeuanWkX7IOTUusZZtzaWeZ9ynC
ZH5wg3FRGiNQ6wVGHhYa8V+8ULwg/+mVcn03EG4gfYtT/Pebe7AdnYmO3p618LDDhLaGSUfp3SW3
PrLBJ0HscbT+HCgixyYBzQJyBeJM/+ozV9lCqp3Jw8AKZg7TtHO671ZQ75mzVA/EgqJksHSzLeeG
8Q340q0y7O7My5zggcqQt2TtAkXAaNwERnNEvyzQcJX4iQPTeM/MGs3taJ8R18HUlsQo+3Ey7GMw
R+cwNV59p6UxT1tclcQy1HXDujpAUc7wcpsAZ1+zcSZqFqjGNk1HRD/lK9iKg4Nhhcnttl147rNk
+pinzcEijeIMT90VQbHPy/Sh9NL3NGBh6Js90lzZHTqHRrPCqQlWT9Bzj+MqzF22/4X4mMzG3zie
/l5K9DhNOA/4w/D1FuFDm1f02pXzYUs6cER1GolSq9APqKewRIKUmAh7FuQDU8lNH5B4nbayYWaI
8CXQcAKF7IZVNEwBLRjC8Nxlydu2nb+pjNZgwtAGW90n+drLuvE2p1fe5ONONurgM/p4njv7uSzt
7yoyXtOI7yjX+Ow5qK75G4BATXl2SFti+hyTKSOQjOSozbpa1GxfYiIuzrJyd0HLYio14hoZkYBy
qPg7WSC0J4nMLrWQrtbx+IP2KtiAHuCDCycBkfvm/jAD4IyXNP8yWyEQts7/YVa42PrG2/c4jE5W
jffX05jztXiHVACz0Koj1lIb1ghI6eVgXifgxScbXf9s9Fhxhhe3NR6xKR96FswvylW7bB8URf+F
GVV1xAMGH4Zxnp1n56Fa2pUyqPY5Y0Szq4p1R9LtOnI6LHim8Vp20qamdLNdphn6qFibDwuTB3AB
CTSeABiJZ81hq75ivhejbVxYl3H4B30cJMrI3Ps1FOvOBkeG5hJExntgCjIF2dXGwUqb+FcSfaTo
sV56iQWgDbwIlWbxDdPazc/YYLcWkr4JckTkWv25CA90Bd5jpV9Fzx6njcJ3GusP0hzjXWfjs9Pu
fhwle0p9zJhzbzuEQLUH+8L2e0zOsJwJ0jmTrx4dprC7sTcAteCILQY+84iapzjHP/OSJCgdBG+O
J3cEgaQHiEAfvRN8TqFcqMBJ6NRPxfQtiaHfsG57NdrmISMH4C/SJO/XwZ+vC2FyMLm24zuOD1rE
/a2WqFzY9hQPak0KYkxmjb8GFDafULOzX8XUeiy64LWf6/zcpSUZ7eAotqkXXA3m+se+Yqpj1erK
lkacHMd8yoqqPdMh5EGkLxhDWYrPe+ojjYuxT9AKVdZuJOP2nNnqq8SC95BQe22oIcXVxoK8tlSA
aks5kvWFlqeqVse4ya1nL98GnZftSodsqhkSM9tzqjy2IoeAUxtB8WXsux+kYvR/0WH9HiFp8hS5
tsuy0HXxmEPr+u1G9bXteYyY1mHEiRvweqPOQQ6FUmcbdYtmr8Gm0SfWIiDF8Aivj63dvFN8nHdt
fCED6HtnyW8oYx8swr1x30okwbl1/Z+vfrFkJ/72WvIwcZRxh7vC/b3uGm14EbOHn898ggdab1Or
MF6FxQ3D0AHXyrIixBO/alnfgaogb7HUf/F+WrqL3x4DVann8VoLDnPL+i3f0UTCaRk9cr2oqY/d
goetQmdPKl97ztEkPXjlU5imnwrdFPvzr+oBvFSzkZVKHwsfjWdJc80OnZRlw3JceA4F6M3GYfC6
vOCTi2tY2OqxCBX+5BxIRbpA0coiAL0SRcYJg5lxuv8X7/h2j3gZI540T9PyRXeDearGmZZCmzEi
brvGBzA+Iow1TlaE481hGWtTUa6wPndbBrDpIlpyK+8x4wk8yTbeGoG/aNbjYD8o/ehiNryP1eau
WvcTmqG/eFl98z89qYJqn3LflRYJBubSBv65pmsGz8fnBiWum93vOSbh1dzku3nAPe+VxbNdIMHU
dCOdTTxJrzuk7nmzqUX6ue5RqIeRh5cov2KQm2cgnnVO+QDy6CLSyt/7Y/SEoOswJvrNI7iTsU/0
rUYAspr9V1Y+noiDT07EvgJPFVOMzI/Wnfc8+1ByUzb7UCOyYYupPYNM7RuVd2zS4TGd8Ty7vfzm
NhZFF24UWAEW4AncS6RQEeSjk9M0AA+xM7jgXM0QBdnXd25wKo0427r7ZCSxDvzHxm1rZP4DSQjM
WQ+d6UBvz7lXIBHtQL2+Ocp9HPP4pHP73a6SdWUB1TAwLDikBaSFc/b6YueHzHVCF0khWUwfkQY/
5KQoFo1GrB26KaRdI60cNM6ZV4BEaK4PBuKCktZ6cSx7PymUdinR4CgO0RXgaV7pytan3Ng3nkky
ZND+bN2eIVIfw4Js4bMEwGFZ3rKgIAkKisbAyyNljLq8ndYWfop9b0bvaOhpIYpVUY1YjcjmgA+E
ooEczWwD5ofmHtW8ZWvm9mwq0lDfXWXrCBNWnlf5Q4myO3JDcSCHGnNJ+t7N/h/shj4cCURwrNmm
lt1wHsM3NwFcX+Fl26jwZhEEk1uTu2+yQO97UJV4pL/wIFGvOpbxGHywD4YGKc2bR7kVMWvjEfDy
hfEYA07j/ifL5uResasn6wC+wJb8XzwyjDEheW2iGC8BQOo1SpfgZEfGEbCpe4vfjMn+2qM0g881
XhG3oEhuBXdp98At8szL8J1bKVs78BwgkSU3r0FpCNYs345sJUMWZugjarF2Q4eJHlTMJ8fPvpdm
Ee4gVfH65eGwERBzQq8gllTulctah4XZsQA+BNApr67B1F0zw1QrsncMbjXzjOEeHEGuHudeHr2W
7JrOZymHre6FWI7XMnMaMllmuJ/VepbSXSEpV6910h7LDEtjnOt6bRqMblPkiOss968Gtl+OwRb/
ck5G1wxWsn/Ok8zdpT0UmwBZ29q+1NGI1S57qI3tEMgfAMIV5UocbB3tfwXA2qHbrIn6ZuWM7eSY
jR5dEQjVjareJI0gFuXkc9eN9laCKkMzbTrruTGgVwXOGQYomv6pvSqS5bjhGwS6Dn/YQARcMSB/
tNwbCVn+M2ylCr2ftR2AWD4DRX2YaeUABf1h12F2LoCwwOnGE0KB2CSEaYIIQr/jsvBW2d5Wfgtu
FTiYGQ+o0ueNK9h62ULcLGAnwypIs2XdifCtHzy9rkCNDUNJkrmTvBaVDfN0yUw1GZ6kfAqxzljM
k8WmTSCFpIkRbrFnbIe8+mkaTAuA+Fu8FbsKe4S3xVFYHesWKWFgYQimRMpgN4/T8DqWJulqvoWN
16Ivra3TXJNvIA2VbxxSyuahfYkSKuGsOhsDzAdU5d8RsZfELHBMNvN3PfsIz6lfMc8uqNqv0TTu
+wYbZkN6J+4eZKhjxg66wPvDUYy0oP2GwFvtK3ptqHHvwpjqi99UpOj05WasxcpM8cOR9disHK4g
1IVdvW0GlvNpi7KpL/Fb5HUFJS+Puw0532w7PTnuDJLTNqopHyZrEfyPyEgHGsTI6t9s09oy8N/N
7GSufSdBf6mO2pvVNpM+tU5JN+Poi8kHIN8XcQmjiSYpDs7DuGMfVK9xeqcWDAfDgoAzNTOWT5Ri
q1bvyGwJ1jT0IDg7n1BmTTYjDfsu8KdqWa0Hy6sKatZ9wuiabtpx/kbw85mLgh8rSUcfmoLNJR0G
e2PgR3IxZJkq4kOj5pMO3PUY01YhkIdAUKYoTho6B9fpaIsCRC7VdVHSExbLv7YNXtwZMWqkgjcx
Rd1aq+bySlcG9N1/JVzgUXMHrazewmeBaQlijHqChsFzPNLQeBKZxGhckeGCqLVMBNDME3n+tmhl
GWvgnMu0D3+qla95nHyobOSYlxOLLWXA6ohpQTq8S7iBEEoofx1kqtzklRmdwKn+dBGcAFJdskN0
me+H04AA+nmBuUI4N+gMAOXQUlvgSnWDfygX+75lbQ6e6ujrfG93PaB2853LfgMlz0F7M77AFXnR
Qngbc67onwwWU7IfmYAMNWuRiI4g6ujiq5fU0g59A/cqzq38kLrlm1nTCVbU5+Izoh/2nTWddqO/
dfqUYfZrGPwgvliDkRLU0uLBVOk2TIycBBl9iIl/3fUGAZJhh5nArswPo8BBm/fuq7BNZmKW7z8Y
hIqFRbkpSW0m4Yih2VBMyXr+F+rOZMdupc2u7+Jx8Qf7IA3Dg0Menj77TjkhpJSSwb5nkHx6L+ov
V5ULMFAeenJxO0mZJ8lo9rf32qAd4KdXB1+Zj9bsv+KJJKJbsh6eoPcBCOC9obmQHrCkhb3RbX16
YD7C/kA31iWuFlK3ZFtPK2FEIbV7lzZwrgJrf546l2SH0wfwL3GXm/3OFVrzyOz7t5Hyx7QqZjpI
b6dfYQDI5LLHzrHCD2w+S4ZVgWv1D0orssPomT86pJQkL+5i8gOBu6DP5clSgKjD04Hr/zZ5bnsc
ail2ix5/+F/z5P1hAcD0MC1/hPdtriZlMj5C7+ADHqQkM1pTSpaZwSJrrf7FjMsvUbAJF2k0yww+
3IJNa57IgBaYyKlFdH/F05wSWSDkMwAix2FsVccM0io34PxnCbiV6Pdw8whkTGv34Lt1saexkm0c
syGSrnUVHBkIKR8QB/7U8USRpzsAOpPDRNqMyl9SrjwECzgVVV98KIGsrJ46TzH9b0bX3cvaudB2
TCKUW2eGBenR60DizJhtNtAxd7GVSvbszdPfZoynN33LOQIkGChUlUG2tsalRpG+uBmUUDlfl5S+
y2oYjlY/MwWsMY1EKxiaGXmPLSNdIaSnqPIs0BU5I+lhPagFjRgVKrpuOM21tBnDOj05tsmjX2oR
DDO1vpqO7bL0R3da4p1Yntsu3kyU7QkrlojGv42yWwpUmvPN6MtbhgjwKK32fSR4dL9Bccf+YV3L
X4bsj5Tr9vu0J0kzGeUFzfFhtGhJnLOm5k0kAavsgAKyOuha/Y1+GU6mfkKpXd8KASVcwkORpHhM
A1+F40ap0WFYSpgteGLgwFqsbuBtKeayMFDmkjcLeWgnKordtaX+BhrRnW3rwLqu8yvW9xWmSgO6
kBeNng8huWPXjCvLmcyhXNG5Cu/eV9Z6GVvenK3SqAZMA70keZBKNecpdY9ZAZnSbA26gj3/zenk
0UjX+Mpyk1/mtuet5J904cXXWSPqmc8F56u5ni69PadhpZGWivS4A+c+l3ymy5afnNUTW8kvwwXE
WSerzyG/SY91Q5Knb7pP/NjZBWY0rry+XxgdpjmH9+aa9T2fiZboADl0HiwjDk1GTy++Rc6fcT5w
GDJt+kaWo7sJJUrYt3TeN0IAIXT8D0nI5JZT4OOUPm7FIiK1+jmZcnohlvqYz4+JsJ6NnvKKtEmj
TPOoWW17h64fGB0cN/LREQFGjvlgDp6zY1j1gxn7SdhWE6VpX4BotF/0vPqtr3Jl8St+Wq4cjsk2
UkEK+dseUidpMAqLuoxqTqMpr51HjJqwRziRKQU9jWEDF5u51QLdcYaT2vMLTCbvkMEk2shc3bWN
twQGM5KTnzfzXooExwAOqtFB7Ev7jTmoD6Rlt+q7GmL+cau9s7O7ztPcW7L5high729lskTr4Lzr
fmaeUyJzTeJi8th8tPTanP9+Cc7ivA2VdE+0iEfMZOgLafa2QQYvr3hkZiutL8MCQI9ZLxSqmmrM
8S0ZFyYhdXpRix3NhvGt+fWrXzkT1CBicwDZkiuFxaAXSrP4VYJjvuY9NXxpbLuR0+Sw7bv+xr6c
7DMHzGFGrO6eDtb2AFucyU7/ZDeueYdx8Mm1p/JoSooj//kb+itpvn+vkCHsE41j68MRMzEbT7p5
aK32cfDMjsR195JT77Mrk1Zckop1U/CpH/7ODZbx1hRFcZdRwNhDljklxULevNAsGu7r97jAmtro
41eqy59O8QfbwWcV03/u+/kx7+LkHG8VwoPGwkui9UR9wX3Pg3ZddPpk6trTg78k579/yc0CSKee
ttFfc4czaK8FAI1QVsXLX4x6JSrtVnK73hmZnkftFpGTxSZF9mipZFGTwCEyiN2geY+XsrqAZoHY
QK/PodCWX06tKnriM+NBl9qe/cgKY3xkgem78JaHHjk2jjHzYxC5G/XJPsCizWCxsdYIjloH9Eqm
Y8zsj32RE+yHJMoxrn0xB+oyIcXbPlduveCn2wHen5smqjWiHrQHDftUcnUzNKBjcK13RYK/wSuZ
mJnuU5XLl9zR7X0FIyvsoKEGhPWc0d9bChNHsWr9gZXyW8f+NJjGGG7tNtj5OYECGulNdnngbwEY
d3XAO0/Tqzu+dMkUrm6fXjTARzTOwaCqiS/Rupke48zuLl0CaYLUgwUjU6MgprSNtzrm9kmgcz4D
Mk4pterHO7Po3nxLFQ9F3/Zv83pciaW/b99EZdLhDpYkHKZOvKwTNpSlmZ/abT5QOE0aWCAbo1k4
JFddz7x2cri2E+JJxj0HrDfoGiK7477fqiOJffzRrTclxXxNyFiA2UQU9fd/NXYTDyInTnz7nms0
oZL84zqU4bwOdxmUiyBPJTL+QJiC4Fp8WAHt7teCcigPwLBlYKsQ07pZyeJjk9uQ7WwHKLMm9sJr
PCxILjAVM+zU+MR7Rla+lti5kqXxcXNy+cfxc+tRBMN8bXnxsbJbHqb6lQem0d1rV6szl73qxnW2
SW2WVd8EKztUM8EjfAiu7l9t2leB2Xu8QBbA1aby1WkU7U04mv9AT3gf+J4DFoATyuAv+i3zCp0d
0aNrUbTjTfom9+kRlAeoNE6JSntv8YqeMjCPN0TJ3TJk5b1l24CaWbwQq4iL5qSbS7xeu4lUc9TX
Sx/BLZXWFCRjepdk67eSoO5cyuBDFctvaUoXzJN5ZxSwQ40kprdeQJ10KvJdejfNsChs8OAWvYC8
Gac1baxXaxiuBO9bKo75/evC1z987geZQ8mFjWP9yRc1O7NlIqOZRhlBjT/S7xEfmq4k2rdxZwoH
eB09HT+HyuAOmPBUu3p5Z0m0oJwM2hsi9BjGmffRMaoiYd6OJ7rm/EORtXpI2ySgpTWLGnBc70AV
gYopN6UpEhxt1RT5gz9BYFdQxVRCKXuPjSvNl/nFogt1dkDetPSGnprY7AnNmA1b0dmGqvaitxbX
tkX/Qbke3X5dfoaKQ+gPBjr8NfWIZ+KNCZaxV3y8LObil5aqc0tU+RA36Hrl5iltOlDs/jT8SJJY
BY3FG97oJb+LwJu1+ArOJIs8OU9oas5SvQrYqBjs+SPExk3VTVzjzKNIJ071ZdVfmxGQhaNI7dTG
e5noTznfgC8NC1EwGXepI0Au1LjcZ98PhCjq0DbsSKvJZZZzhxuhrPdrzuSwY/6QooxhIWWqzhWv
8+dDNUu6xMkp6cN4/vvED5u1Xro0NVRY/1C8p3c7rqZr3paExBx4ZQO0XJxgTFi7UmTkktG50oXA
Ek0gO29Szn5AAhicKT0o/CDkuesmGqgMRjRvp7uhaO9V6yk8VHCVyfHK3D+ZK7ugLjpIYNtLOMO6
2fEzkQdt5cuawbUzN90tufhQ2/eB814/rWcaW58wNALldpfpwRD1r3HxX5OGoaeSZrH9DldpFBoC
7CZ+tlS4W/jHYC0/cGNcaZqjNTek3Jbs0WhB0hvrr0lwixqrVF4gfagcwDh4PMDFmRPapXZt8pWT
vkMjGCsN2Z1xeDSxfQMX4mMjN+bxygzJvmZ85k4r83Lfu3pFDoYI299dMlCd8nfcOHuMaRPgW6hf
AN5ncsyympcoLudzRZHCjkhAc7Rp3g6RqAs8q9snFquLSZPbPp46/ldsfCGajx15FDsZCEUIj+OA
oP9d1dI+OdQF72JTdldb8NNpCACOunHf+zQw1LaMFrcnD9KRtZ01vO4jWkk7U1QJE0kzGnEzLOMH
SlzM1o6hI2gbPQdgIpObwr++YxAJkaUtgmx7+lbxgcW8ux9EQrajeq3MFKZ1Hd+5C28Q5MB9heh0
UXgWtwpLuIHY1JmfKkWonwe90yqcgHj5VosiARJCD4lFin+2mAunVLY+cbbMoULGC1UkN3Zk7rer
yZCjMudTqa+3bIVHnY3QwPR2siOCp5yr7EfssVem/R3xaEBx42yMe4d6yoOtM7SkGkZ2/lOm8wWk
1kr/QG2c85a6tLWbkmAyKRfxxvQ2KNs8CGn9RmIQJxp0zkvHPXhNKyQZ8rGMfT2EIMQFS6OgBgYA
ftCaQ6v22W4z7dmu3lIZjzujhXXQzHEejVvYdcgdsqcAUaN6m4kOun8eVefzeEFdIP+MaRR421hj
xCopYMhtwKdc4CmVjVk84oIKMdX4X/YwrheruQ1eY56aSfsaKhcXwfC61In75OrxKxal9s6HCgAo
EfLgktlcjjqMM4SLI8klK1jIX5xTKo4fB8zyu8zDrdOx4GqxG01yNvGiyNd+Y3D38DyIeRofFL4d
QEVRgJ5b3qWpZ6B5fvvKccNNwJ7WSDF7Z/5h9bRg0ScI1M5B84OgAtjpoWw4YynVAU1cbBVZWk4z
5PYXooP04vbKYIae8eBkxEnd4qNnEHeD+uSmlyzO7w3IZRQt4BtSS/xhqHwMXM/rkd2crxX5Ylcr
EBoAyvYpI7sdPeHO0adZghkV50O8DhxmPJNLpvlpjxQfjP1606T1nMaueVxS1uGU71SoQ8V9FR6M
BRnd12oXHZj7v+BZ4cXAemPWVITTKs4O+ZyzTvDMjN7JUNZy5+jtT5vetXCFv4NWYVzKeAY1X/fH
WOc66jTmsBsWWVKLI+aDM5h3cPv4E/D6B4UcaJJdqRtgFQhAPK8fcW4+drHAQl12F31whwcRd3/s
rpc/OkLBe8vqfMLEw5eTWAv33OyXqQNTxC9Bi+Hg3+XYJArLQ6Zqf+Ra8cadFGI5LULcyUB8lMQT
PP+S5vDqfAX2cHYxisBq7iNVShpy2Gc/LIu13ba099JZX5Yit3eGMy9XY0IQqfjTcNEZL8+qSRoI
Wv3J6ohVZ7NWhdW6HYjT6dyhnt5KcIDjWBzLevKCjnpDEj7fcZeVr6u5/i6IYaJ2I1N4HjPWhBbg
HiKFZ9pHI594LvfVgIUGtyYsdCWnc1W103kaQeNVno+v2f+9UGx5cTgJkfWYs1tCWvGojPalXQdO
iLbLs+Ood6MuBWy/+VSsUA6IF0FOp3x8wYp4swxE9XpLm9iOpiKJKxEmJctV7j6vEpxUQpA/8Spg
UHzu4YWPrNrYOHRwcdKNvVO+yPzoQSI8dHN/pFN9Ps+yf+2qeDpIyiQvq/XcuZwXCMWPh3Zpkouq
64AVjnfNZGi7jcv2bWqZAFRE+9AO3oYLBSPmmPfFtLwl/byn5fSwyuFtNNO7YXWQB8W8Fyp/SlMy
bp1dVORCiTt64CAAclOivQST+lk1HBVag33ExYhNNelTg5IVTgqc55D69EZSwrdpbp9DCto6hvDC
QA85Rszxvsb9jfAXGJVzH9MgOQlxoTTzV8XDEWxfDC3NO7+w2X2tkq+yoY/R8p9LK37uBjfMkays
Oas3LjchwrF6LwtxP6/2TJjXIYYo/eZojitMH/qnd22tvy522j2b1ng34jl0tlNufxtJgQUY9MmN
piI/xlqe7GGQr1irME5lIyAnWPdRKWct6uLxNM7yyh0uhhMCY52EPYtPkp+NYf2Ci8mTA5E06GVy
N6XIPVI3Hrqk/6wVQmHj0p8ifg6p81HJU6tyaspnnBdDOy231tXv8o7W8MwU66lfvhKXaUNW1q/2
xIWqpXDTp6PxVHi0gA1MhzhzRGlleaGPv35tlnAwt+vJ9NbxmYwORz7s4GE3i+eyiz8IhXl8WT5z
dZV+EaN4FohDuzanIndIgdGK9aHWQfmaI/xUq7Y4YyEbzX1GFYDOvoyCLKO+J3DPuZeEhmJdBCYg
HtFvg86zHrSWvYDTpOCEwbu1ek3QJLUXMKPlDMKldzFRYvgGgaEFo+Zh3t+1ABHSOrlIXG//wt/U
iluMs+P+/QOT4IMNxHKXuIwwa+OgoEBNvLp+f9eX6a1/gvun8DotxInms0wkIPXzfC20hNwjV+p1
Wn6aufGe1vabXciw8WhJLc2Tvn7bVNbkWvZiUeXZJroK/kW3UUjb0uVqnQgGeWjGTeM++1Z9VkX2
kjEoNAvnboyBBP21EPw/Oez/S/b5/4IN//8Th725BSX+7w77ZwVc4p8W+//osP/7q/7psDf0f9i+
Ybu+5VngATHl/W+HvfMP3xGEgH3TxX5vYkL5N4e9Lf7h6eyvvmfwi0zbxJ37rw572/kHNk/X9zzH
dCwM+9Z/+5//42v+78mf+l9tvf1/+uf/aPM1bWNzZv0fbh9MSbrOl0HwYwsA/CfnlpUChTJS09yR
a0JX2qoOmFUAoeXvinG8W7Vfw9CBlCUwfeaNtnYlMAxaImC/4bJL7Zckqde7NqYehv4N5vQzGhCE
hpswn7KNKA2KGL0HxjREMjzaYKfBqr7h2936bZ+XiSqSuf6SK5zqaoJYbQ3mR78xrDtg1hQxYrDf
+Nb9RrouuAJDf+XKPHpcBM3tuGZvbGwDSLZjQ8sekzUyHA+MbmGLAxrVgW4YUB41SnRZ4QliRAR5
mxkl1mTuqpX20KTE0taN0+0B7G43cnfflsxz01ubGHk0abkWApUcg7oduH1wLAPtXOI+6qdzy8SP
IhvuCo3YMDnoB1Im3Y56snzYNOAxAlPwy3T9e5XE4OXdmU1ztZ/m2PzTMBUnKjw6+8V+GV1a3Cyo
dm6j66E5Q6B0AZoja3yVuRqIAf3QMNu4A7yNXmDvGLzz5LpgogwP4MPGSbcBpotBWTtpwlBvgKmP
bWMcuZ9+wMhqDh3AdQAwGmWYXFs2Fvu6UdkR46J2RPcC1y63kxRJCvgxS3JWOWB4BWN0aNIzvncj
rMG+z3nW7XVbVcE0rKcZLTYigstdTwDU/pmaJFKXNX1ONpr8nPs3XcCX99JUD9w+C2G+VhG8Bmxv
HXxOfPqv40aoJxnX7nQFPna15p3LfeuJFyswsQwRCVzvuZUfR7emaoBFm3Aq9e7yl91x4s4N+6l1
Cu5QMsacDIuLxFkKSL/ciPpFUtGvslH2bXD7sYHlpCgVP3BI/ANI/m5j81eBHTkJrX/JR4uJajda
9P5uNH+vg+vfVvWz18+f3l/i/8b+tykB0KBboZ/RCxCXev8AIAel3bjoW3eAVtMiMM3s8O3WLNBT
MdDMldoXlA5YlA+0WwtBo+gjyLdmAoBR8mAp+tIn9d6Mgvl+7Mj9sDUacHdrz7SIcNNqtmmAftej
A9IR7BB2afgKUGbgPzOoLvISX4BKQxx7cdRSpZBunQqp4GQjqVnonQ/BjW21HQuklv+al8X86CTi
q1zpYBkliEUqGyQzxZCkLiE9q+qCZLNgW6O9XmZhPdLWxf3u0cQOwvhaf6PVI76mzOW0BV7H1hfB
wRsAHxUSDHGHozPQKsFHR7/Eh14wPuPAlQfV1kDhYGVlZDl4R3Wat44KiW7MgZQCsIn+imFrsjAF
B2CqLQShaYbntF3EALjiCuhquTVhSOxh8daNIbsnEIs7SgAV9wAfW48TA1CnUAMnCuVUVGzQVJQd
tKb9Ma3uxSbqc7TxfhAO+TOX9HtB+7eujYN/A3Qah+itx6PbGj0YYxoERx940ja2QXLh9lrfcKIQ
78BfQi3IaLqUyzkI7fQgHBDX4TYmTC+hxRoUsTT0YVE4U1+YZ6mt29CFes4aMiSo2vPWS5In3JHb
ravEo7RkprzEAtjrT/ZARZ77mtn1XelonIUN+sa35hObCpQe/jKf2d5BZQe/Orc0pTSjtsdxSKef
qeK9w5KVrPSqDAu4Srvadx22U68ZBB2WDLFsY3wvs+aX5Jfgp4fvnNxLbWp57X3v4Drl/apTxEi3
3Se36jpk6bHA1SOVbQ0wjhc70AIAH3ZPDmOFdOuKwUNOWRK3WH0039r8XAJ/OeNWdcMs8WIc83Mf
uTOhntFEetr6aNBGaF3a1gbFj80YTNqTqK/BL5ix/rVhuRXbxDTc8IRhyqn2kJSccLELPRTU4djU
4iRbP44p+pvRzucULBMAIr7hrUsn9YyHFJElklvPTr817oD4wvgiHrqOXhDp/2ky/r/ZYLbCcfYn
rr1pX1DgA2lo2mtUvO/QhN9RhCSlGGFLRjdcUu9MTiUFeak9CKicFJttYQjkRPoPUz78NI0EJ29m
Z+lOasN0cNgeIVgBKUrJiNI+BKwr2WVdvLGQgVXzr2vAOUFNaVFhpaiaW48RlP1h6zVatoYj/Aba
rtax3cXC7vZy40NVWyeSRjkSU2YmETgCnK03SdsalPR+geElCHDDENzlYtaoWnT9H277tWjLeUmm
W7k1MsWV+sTphUiDXETZjDVwrUdfrlDxnNWnspNuJy/rz/bW9hQvB8+k/UnFyRDODapu1g8fHide
lkXcNzH7LwCip8lQv7f33WRzOU4D3W9WLA85lVNaimGOEPBL6W2h/CS9CVxJob34dpRNvcRZWZ/I
vAJ16A3axmuLkQ18fX3p6dMxoNy5a1WEveWBuQiHxbpB1ijCgtsi9hhAEUONwbQ3eJvrRQd2B1I7
a9BJ3HT6sLr1IGCp5OLd7FadUT2cxK7pgpZpxx2Du50zb99Yr/sB3dHVSVudnKcO33Wnosqu1oNU
+p8cL57IXZhqoCjqvNhXMYQi4mzmQU+TDdc57VJTvXHrNc+LOXMPNbs/TivUUdEyFafOd9YNj45Y
MAtiRWuqCis1+4AD3MmwBdiQGS4yaR88kWxSgUzGBpU1+5Vl9hGni4YJx4qpGKToEvsOfbNtEiZz
9ThvcFxSXUwPh+EAfWF8Afm50mWJZ00sGCIFzysFXENTUmXKiQxzUbnPVeIeRp/pqqYmvG0sGK7h
nMpaoxcrXZ+XZP4x8XG1fb63FpvUs1tf+ZPxKCp6Vu2Y8usZFNiB8TqtgoNDYcNPxdoTWpwOMHKL
Qjsj53b71dNf+4nbFJaqswSusdcy3CiTovfIzRT1WIXxsDo3zKvbxt5e6SeZAmS+m1d6D/4i6dXw
L+AovYOCkMOfU9PHaDC8mKhNG1fp7dxtgyy3aRorU1aiIVPbDAGnDvh+sXBR4FbqvwovnhG62IeL
ruaEIH5iOUxQF/Ny2//v0hn9wvQWeCDwznCqHXXaME6WKnmb02ASVsQgpYfehfG8TGYjWEstyKp5
vrlaTRsUQ0T8NnGDcDNvg2o1sd4LSOkHD/c1ywCozCRp4LZsZkeAmRpLbDNljImUfb8O86Evh5D5
JA2XTG8xJNblrjAF5IchfeoK/WWaNMB4tjrBVFsDYkAxYyzGy/bUY8i0fBY8lw+//c5G4T2JRoO4
B2coxILA/yOLR854ZJ0sZlodzEvkm5ufMz3w5Cmta47ilvpNy/dDIYzfi1jxS83eOyS+6qBXY5Q3
6hl5tD+Zdczgu3i3m7V6T7Xp2a4OFpPk7S0tsNHrwAzdGEhrbgxfhkMwnjJxUIE/Ws8DUpBZYWmZ
dwBduPd7+BUoQJ32OYEDOgWNq0sGYeFtwOFQdaEb181BuOe6JvZlJ6+OwjmGqZtplTsle2QGCgpS
/KVslXb8SRKDTdjsZ5qJ9P2ir0WQzy0ihcQopg3c8ZXNv5tWG2VlyS+eXY6c25wTDXl9YDX8RJeM
Ijb8vxxGSwIChB2SmBrKGjHBIJN88XFXAky27aihUHrXpIm82imlBMQKXNRJwP9btaODPsdQqu6f
WuhffVOMF5jeeLMnT98juqHwq/Uy6HCctLuB7pqmdfKLvRgcmeqRRnL1KI0lTAq0p/kv17XU97G1
Lsc8s750DoqTqD48V/uD4/uAQ7JhKap/Yqykcruv7nu9gOvILKGV1S/RuuMh0/1N8Snhp7Q/vdGd
IsgMw2Eel5dhQ4PXYyDVqu8H+qXO9NGBd/DOa5kkD23bmntOJY+Gr3+u+URBULOwL6GsxU121xTG
87QN5SizwGkNoLRUznJeOYJ7mQG/fnZxno1JcmRHS4X9e7sujl3NdCz0lko92oKukZmiDuZ6sQap
ZrlpzcAozrJ+t4DM71zakDF5PKBliUtWpCLkpj6EKVIPzi3jR8ljvhOy1vceJJqgxAXVGj6r8Mg3
Wxwl+YJrAjRFIGlyweFrV/jNvAJw/qjyh67WgR6BxJc1wVVIYWvINOi14zFKJsjPk46dyygK6OkJ
ZHw2p5FLMwHWkpE96SMfQBeINuaqbXtsi/gTv4O57ycsqs70a+lSN9KQ8VxVTVz/5BrmlsmJANvp
OMU89rYfoMfDL51WGWKYd/p+2oI339ibLS+7WGCAma3WnGPwEQ1TBcbIYxzt4reRCdc6uHcMr5ce
7LI6j5zkzstHsnVWzSmZzkIgqerqLNZHs2DZ6+xQZ5KKuRc0M5771MBZacEAj/qyvi9d2gZiYp8O
meBg5FMnBx5H6K8EGSu3u8pFvNU8yanqFW+SRoAuV9hcHZ4Lc41/tCBDAAThxJhYKMa2w35BkbUx
NPfWrMsTtGXMRu6Tp8v3tNzsSraImo55fT0PZ90DAsllspDGwfFg1xMLPLueAs+neV+zpmvsJAUG
9YonoSl+azQgYLhtM3yRwwn62MiE0DtCgb2wc78mghPCxI46dT3g+p6qZUWtB+5muWso0Ak8QMxh
xiu7r2m92rVawuYJ17wHRxnV2Wlx/hgQhDNzuK8wRdNyihTCLMNRMrQAtbESbhplkV3GDsZJ64AK
STHklthVCJ4EhhScqUb3W/NYSvzCbfeFKz80Zun0yOmRC3RWFcnDUrFL6+7NrXwZjpTA2ZNBNUwT
+sWSHRuFexbPJBVS/cWvxWdePvX+H0KCRAXUye3x9+pUOe/wCzBVqdffWV/USLL0GzpgHnBvOR6X
/uk06q/+RCORZ32XLOzm2lEDr+ffMJ6sQ2axPcuxDHqORqwGMwgTdfUaPcIKAjeUMJGuzRFVHn6g
iPjxca87F9v+BkzpQ+bKN6xkM+N33P7JbInQWLN7T8y4/5InNR8y3xluZgupb9J+L7bxw0JuHR0q
xozO4OKP3rPrl/jcpUnUlAMp3fKnD4cRwbvKgEmWXvNZOPZDbRAz9xjmOuYDSJewIZEOUu6yjB5f
kKYjTvnf3KQhIA6JS54wBaqwlHt7bJ55L78HRuo7PZ2mUPOGqCJ4t0uEW5JSKf/0uvulUkjOVY7z
gp/wtFh3gmtGRXqcQrHtbMpmjRGIfpU1/mZg+0XR3WeriB7X7kvl9DE3UPOUu/LEORHzheqWXZdx
WmJWG2CaMPbrXQ8Kdpe77AbMie7ByR/hryE6uz0nYU0WR1PJa24H0+Yop+rj1adfeidond9CsjCm
fLmf1fTbTVbKXqjS5Bz0afWWCguzvc4lNSiEj6KuZw6NTqjtM+3ajq57RQ8D5ePzX43XSWs/O9t7
SIbq5pP4DjIYN4E5CGrP4x7eEi9NATkkyu2vgnKjqLTGq627D1Ot17elYk0getlFdC9PhX3fmr9x
0r3MmplHuaz3Lu7B68IEYK17hJbE37ssCZjx6OyS40u/18v13BXciizc8iqxD8uC/oIoznbaZSe1
cfJNYlar175A4O1hPkwVXRM4t1zxybb7B1xlgs4Ek0fBi2gGE0KZNETgwmXdOUS1aIVLFSfZnCu3
plHKoOm0sNJ1klgA36f+NGPInyGtEYYKqK15G22KyLSRduyYrqXSMq7oUQeNAhGrEWQGnck8E346
Y+9uzrmjFXtK1uGEtcOZKTqAorXc12L4lHa3HES6YhKw+PkLK+cKbMa/Vhk/jMvBXpvxuSvJOFiz
XaIn4CgaGLUf85SSminjpBQbCgOuAIONeVomyTcA6GNaYm/P0yfZj5Qx2ExDPK4HNh4HyZ4fynxr
LJmQlEy9e2rn+AH/W7wXgLZ3rVN/W+zWh+xXW5jrGdmvHixqxcc4zI2Ffoi29q8JyxTRinswE1e/
GH8IIHn4cmkJWYVxcCtaAYf17LPYi6qim+HiDlUONgwrkKNbH+tcMbGaiwJkUyWCRanvQROfa+U+
Sd1D4BufK/TWEF0Hq/E7jPxd3uTUUrVlpIsG7/fgPflxe7AJ1jxs2tCumy1Myt58gFA1QXlm81E6
NVKE5QM5Y5BbzJWXhtetcTwjmIvFD6uZaPxEXqaBAxsSF3wpAO8HSPAJvjb9WXoeqiUndIY+cRin
MBQSg9YuLTNBeWj2Y6repdWE9dDANZbuFPzg1l8HnqjV3+fK6IG2U2Fh7XTLDZKiRAhYJDYzN7vi
nkUlpmzOQ9YKaouW7NqDVuDL+T7ZwIhgzmFBSbwG5aoDhMqqhjudmEKgCTplTlAwVxjFxBZNcw9l
kJ+mrfadgjxSwpDfjeA2ACtFjY4njnzKsKsFiZW4f1ob+WL46cUEgohGo+HZBbIbZvTaJ1DeDGvq
WTgV98ysO/Qq56hDJoxeuq9Suu+rQeX4ogggSu7oS10eGSXcRIt4b6ZkwJLJvtVlRJ/DB/IPI4P2
aSQlAnefaWtLNYDHrN5FUNuZ0/qEwZ2b43bY8e45q9DWZ9mRVManayBVrZVJ8aGit2cF/ZAAXtl8
fB95+8gN91atVv4icBWrmuOOmiy2S/GNA4zEWeJ9jAZT7B6za6FhdMBFwMjPi7pOgEKe9VAbPU6c
ekT48YzPMeld854U0DWpU356BPYuZe/cxYiizWDUR8xc3zl1bHrLguZ6G/LG1t43vGHsGFT4Ma+k
JvejXL1PEBY/GxxE09R2oa5NP9rRj0y/zKJZEfCVRkt1dQLZp3L/wCkYMaFMDidIrGRp+iqalfPZ
eMe1vUbqkGcUTwwQVAjuNh4klPb+vBptvwcrDgITJmFk6Sjb2PULIHDAGPDjnifDm+kT2VGZWQUJ
NspAK4qnfiYwD6T2Ka/pKVIjRxVMDqw1M18b1Bl+nM2zkZhno6FTfhBXq7XnnV+frerSYlPYVcq7
ELNcPnSXoHyR/W47TzzrYsshwcHedahHeeK7IT9b5K+Mut90UL8Q0EbGswBstn5uAMw2RTKxhjEX
OF9+EEq8pRP8pCr5X+ydt5LkSLql3+XKF2MODghXCSBIBktOFVhSEAcHHOzp90PPCmO2tsLqO0Lb
mHVXVVYE4OT853yHvY+MRFAuH9nUYiicx9u4IUEgsZU7wiOsMuOal7zS7AdOG1QZipLQFNzjlInA
UL80eY2hykhegM3weLudfLBlTFFC+zX9iQQIZZ3HB5E+175ZnEuXPvJFx0E9F161A/nxoOtZd9/6
TrLCCikD8vuTr9Rr25vpEWCt2pLD3NEpob3O6XSKp97eWtQZ7kqNWbbZWeOlxspcmfTXRfZYHNxp
sbdyMNBfNCR0K1bTW0HO00rTz4ryAQjZv8vKj+bpAAcbaSE5pw9IDiHSFwT6Tt+loHuxT9p7Eg/4
Ya86t89QNt1wH61p+zyOtEsOMMDE006Je+QF0hzXhjyuFDVztMOQmy8tZtjZbi4dpOakqH4BoURc
zHiuRj+i5afVBTeXztz2/pDeuNmVinX6FdZm8xJoPIE6SW9BEyHT59ZNB2MoKD9dMVm39ZgiAX1O
VTTuHE//sjOSiOOgAdcDXNA1pgpWP1nQtpPgSkLUBv8n/OwRHA+hoXWGpM9/aDfaZrSrI+0NFD5k
6MJCYFN3czTmVFfOzjG0A+JJcyGK/pgnyHwuBwfgFRPAvvbFqtpvSWKSrGOFoypDYGm8tUVCck6R
U32FD+khMcuXKJ8fzQFcn50hMToja1Aa1S5TG3hQw61bl08tr+PGXx1mTB3qI8Dd9NYS5byrsaLT
gWA8y/zQDgPtyJQeBHbt8nWxB9O6mIR+Hb0PhGG22hCVFBbT1kcHqYU5juvWs59CI+yE9ZOub7CZ
4bxW0D18D7aKKggg5+5NoqJi32TmE63QTlBMy6u5ltY2f9KsHxK7uZYF1deSA02gS/drrH+yVfjT
SM0ncMRcUT64A/2nUXkVlDo0xtmo8od6goDmdDvo6sx/VPSuV5bONIjRp5l6G+GM+mY26yfol3i/
gGFQgodxE/8LnuzhpXOoX3LLi/POBcQQhzbyfpWOqsBFeS4fsLd9YwPmsI4J259ufIdojCMPtCxi
LWmB5RTb1MSm0G/NhcNBZxWfqbLeeKTnueKDxRNj2tdeYE9Mh+oz8ihMayvvqhM58bWQ9/2q+uWL
jGZYi+wKo0eRVB//8oWA++zcTUt51zkLC6rP8muW1LxpsX4dXa7LTGc6OSREMQkaSbvV7sCxc7P0
1N7UbLYOiHesRvXy4kbHaagBKxeDjYTN1HuqxUxEv38f6iZcMtIOfYS4hlR5Ufyge1HA/yzGm5ko
y8Xyunfht/kx4YpBUyLtoA5J/RX9xc0+rXaYtShAGInpVnF3GHzAMGOHrdblUxLoZae29ajxljHc
JnDegWbWztEcqjp0uw72wZpZpBO+CizbasOuIbLiOo9JTMEbfLwd+ZanzE22wlmsqz2LboftnOsn
shwRctntheXw4EfqVEnrwnHVIQNuavtl66cciBJbUBHtyWM7T7dzbt5bOGoDwVn8pvHV3egM74sX
JPR+bQBJO8g8Eycgkxejsw/DwkglX2kLpH+CagSAVHkWzdX2yKCeGqsJWn2lLdvE1Jn02SYVu4Kr
Z0sZQSks/VxlFCjGsauOM8E8jgqcttAPqDHFawXPi8fbeah0EsG93sPCjBl6+1l/zMz+WSTRkcOU
2AmNKtdu8rQwaieI0K6GjSGHFDslVEbP6oTxgYqhlvdpZms4cRisMD2XRphTnJmNPOGyZv4ZJRGh
5sx4VlPF5EBSShMRASAbz5oyTWHqGfIcG5jxejnxaxm6NmO/ZtDktuBezS0Gso0Yie0PcRVffcWq
PxnarvKKx1QQmm/BkXB/1uOt7nj0hdvia7LLCuswM1LG9u6Bh+Jg5hpbnhZdIs2Ij9CTibDqB2um
S3I1F7i0ARE1hszWqeYln91HmnKfFs1VoW0nX+lrU/RMWU1vQKydyPcL7ty5/LIMhkPuWh7qJ8a7
TZvowjqFK3PDyLerj9ginB9d+wPPg527pYzUm38MukmZF0hmQMuH6qgtdU1HUai6T9ZC0wjaXaJj
s5KDfU9QaG8qIF1Gn1EwSB9quhajOmtFKoFPnXHm+DMXf1Ujf8FfPUN2pk+dctU++qQqDmmUUaPT
kK6FhLXjuNnC++gexFrR2ukZKbdSvhRO/QkVuDiaXfGL2RwWAsEbQxGSTNbS10jwtxFm9RythbDm
Wg2bNq/IMtxy6Yxt6Y6VtvukSZclREJvg3F2465Fs0ZM32aG8rTBqhLfiExjQ4cI1udxcVsaPd8Z
21ekm1+KFlspnV/fWiCE9xZs8M47GD6TQqaO3lqBa61y/8znVk7kbG1SANxaQn8tPB4nS8AiEwxb
Fwk+Et+uhtjZr4W7zVq9CxzvyV7LeM2FkjMdFtkMX/CABLW1kom5SAMGuVzrfDNqfdd638Z26Sql
8Fc0VP9WdABzbPYOfOgfw1oPrGU601kag6XFEH6tEKb+o9qYxs/ISP+YFXRrTDOxvear+qd+eC0i
HmKhY3qnnDhVvwVdxQ3d5ugmaK6+BWUEZWytNUZ/+VL0HCMUXah7L/Zz3aHVMfiHcwwOQK2g+iBb
y5JdQUiHEoNdzCUJ4gz/MbnNH3gMU0j763fs5oI5bEkMkAhxspYz//MPzl35uRtaScEj+TFar5B2
VdudMvCnRsL8Zmnhs9mRNW37VH0Ydnyjr3XQqU9pR6r/+oaek0ml2NaGUR1aAyM/bdSJIfZMZcWI
js6crN+OC+OaBexv9JFyWD43RcnIPPrkNLOZvSE6xZX9KRQ15TRZJ2uldUm3dY6BsjZ5X9O1gE++
ZGsJdj2r9wY+2zKgL2FcVW5BW5U3Ppa0S953fOHcfu76tVp7rKtrVKQlAK9G2+FWfrCGij3HaIxN
PrMa0+Lw5Tm24uYMMUJxXgoXHJlhQ5ldOCmGmKp0r/YwxDhy+UUSCaCSTnpnxKjTg732x1nVsk09
LA9tQ9GZJl9xFWXHqenUlsAww3mXy5hPZGaTkX4N6e1cQrHWknPvPgx2ft+vheXSMX9G5aCYEl/a
9WO2Y0aNwD5daP/eMNtnoSMc0aYu5ZkFn9qguA458yv1Kbwci4wPDkHEFJhroysWZd9+BS7OZrJ2
rZuUrhucsaBwIHzQx56txew58yTAG04BZrUlkZDGh8+8zLLbtnjVpvsKvXhYm97X1EAk0JFyuBYA
7uytaorvbNauwDpImxPBG/QkJ2C33A1luoa+wB0tzFzVjLyjK1rUKJ7nJc8/WglN0asAwVBO35i0
1NfU1RctvfXVgBbDM8obLUbrAFwSuBo995bxQPEMvfcWfCAS7+WWmrYIWE97cAhnvNrrKF+6NVO/
WOcUPMnT3NRUjTd3XE//miohQJViQUfnRqIqNHrSl+TV62gWHMvlVEzKw01GjaGBWcvN9n3Jmsb3
9zI0swgVJrsgUdMXrSA4rNz8Aw+ceYiW6rmfroVORYNs1jCIJQSnICqwe9pUF33+XLw+P2fRbBJw
BZhdhzWYCQDw9KyCR78h37Ne6/W5ObjD+MFIhRwHvmEWgOVisKcKgyiUWzMyJewBHwRoQFZbxAx6
8aJm75feUOuowwzejtRlY7YuNDxZha6YRBfkddosuXTV8m4VNnJABFxqGLX6UEGqCofhyVoV5LQ8
axhHaKGaGU/1rCCyKRmVNgGl6Cx0LdOyCJnBRZ/O/RPJ9vSDSxoCr/2RxWmEMwP7uzZvGpHj50ky
8kDcPfvB/rMN/aLlPS6jNj8vbskdzRanIb1aGX1jAlEo9Buaq/X+vvMHvt98PqiIPAluxC7478ou
8NcDMMYZjS1Hs/yfkmGnqcZHxrv4nJzXBO80HR+od6MG8UDsGtd8AhB1XuIF9XzgYZ/WAaps37UG
u8V/KzdbSOOiB8UOLo6JiOTAfZbHHDMyx79sREvXRPyukHDskaGSo6VfncgeCy+/MyBabHyQJwxN
iqObxxh1uCEqpuokXMAOYKBCEJ7uDZH3R1m+CyL8/98oPD/N9e///Nd3pXCszw+/cVqV/2n51Vc4
9f/dKHxAzPhs5//jV/zbJGwY//J8h/GZIWwiO5YLG/DfGG7d+Zeu6976P9viW7P4N/8bw215/7I9
27F9Ybjg3IjX/qdJGAiBowvTI6MPqdv7fzEJm/8mw/2nSdggacgEwBcCM7JtWh4m4v+gAcdZh+2k
BGedD3Li+GfWuE7sN8sxLkVNZR+y0k0OBUZ5M1Cnvpgoga12eapOWiWnXVprMeMDeQS+i5LmFFhZ
FOxLxv93oopaWm9Y3cS1KTnUTJTSlyudamWt5g1Xs8XJ6EeNoyHoRLNlagaDd7Zbomt9vq16AN0N
/4GuJS+6JQnwu265HkLRJOpsa/e0V/o54fQsd6n8HZgA9AV4J28xmhtGdRSU03RGFpGLyczBw5wJ
b3Op0T0Z0U6+bfApvtQdE6rR3WlpwqXJtz6AfgyHyOSWMIwpcopOcM/HshmWch6C1QORTs+RpUJ8
BPAaTP9ZoNjgYNjCL7LZwJk9ck+ncJvcgOunR3IrwFNqXcMjhWKI9gBBIk4/0tE9yzIZT2Ys8N59
kQjWj06EOa7XxsPUzu6xaorkMKnx3Vvu2aOi8+iZ28ryOQAbItlGLovzzJueL+PBS+Rv3o9PhO4J
jM3q04X8vUZfuQ6TsSumX/TsirMr6pbsP4uIWZpv+3+RXl15DBF8q/nGtwhnwD7aiyzxifBSNtiR
DoETLd4X5xtXEN0rBYbWyC6PK/ZqodAknMsTQRB0Kj3N0TggWOQJ0iNdeA3IK7quyEE7ONVEp+6x
cIDRIhUJ7NHGdt1uYLu7N5NH8HdMh6CpWqIwngp19c8unoiASb7aTIl7byrm6OM8vJoO+xTx+jPr
qAgWlGgum/QRGtUSsURWYS1tOq1naF2t+YdV3wv0Nnnuc+NNj94VLhFdy7+5bOKXFqLf1h6W48iA
1LnxhEYtfb837HraOUrrw4FQGfEilMmecwxuphdfG59Tzb/ra8mEhEnBPK0wAAX8fTI/ck1NDFQR
8kvRbg1HutzXCeq2mO23Ks/Ovlq99klCwNyYT1M7gCmfXtOScH05+Feizb+eR58uMmgF2oVqSDpS
SewHhp6afKMm+7f9XFsyP7cDpaPcqeSdob5QWn+SrsFvmc4AzDAnF26DGoTDlhQt0xTrnUGREYIg
OdZkOgNt0rYmyb81kT1y4ek2E4E5XO36a17F5bac6IucPXrQ9Ja2XaDoh3RQRD7HL+w9bEijgzRY
hkPvYwQxOJMmDQQq7Yez5XKCzU7vXMsJTsXNSwljC9c2G+3kLkxwkypsG+T7akgNKhQJeOnGXB7c
xA0QbKxN19ckigqqWerF+82ldmj6KA9nv+k2po/oGNsL809KKzAaEgBbfOfL9uVjlNXezhEi2+eN
jbuMUdfYefXqTk5gOOFhE35omOaLBY/spif/w0rMEaZrufoU4r6f2DiTNa44cm72XDPI5cyDsabG
8Pm8WA7IR0x9n7mWv4+xlwUJnShwjdxPCWNEZclrPXP15/rKV+5at2jH3HkUJeUSB2hSqjK0U6LM
dcKnXPB4T4seGgst3mC3G0IWV7ejh9mcNe0AM2UB1IMlnMCul3NsojuvHBmhlRjX6WJaVzOOuA0B
7nLh5jaM+KKHebwhZEYNp25hdJpRFTBjgQRwQ9qZyqAdc4a4smNyoDnPK/Zb0qUzDXgfUkz0BBVh
VFQQqkX6xtzXxlJctZDZvH1kxEibLBRBxH3WgT5xAp1/ngQp3oos6naY73oXJ5IcnmXKyayhgSnQ
va9lvSCnnW9vKCH4SZW+ZcRzZ4v8HXzXja9LGHiNhUrHaTXt8AYnoN/2xGS8wPLM+EBL87OyGhhh
fuTuZoan23tlZGRZJ5/nQdKLV1HOPgzTU6xYA9RIwWht9jQTG/fQXq5T5s9gBRHvYdU9m0VDUwQj
OS9tab8ptVeSC/uSlzQew8Uz3gbjbKJUr+M5lwf2O/JAA/REx0r3oPUO4AxbEM6D4r/JKu/XBxky
GvaP0rpL2jMB6dzuuqgjcwK00JWyKQXCFcXeda+sTRFVNBYZvbXhBoxL0zv5rm7sW3uygJ6k99Js
UvzNAa8Lti+1YFbmrZ7j/K4yWBdMG0XAt403CQE5pM18W3og+bQRYL5eefcTFvKG9M0WNRoAnUig
EDmPMw0J6OjxESv1iX3yzSojRH31M5FxCEfvPddoovB0mhIMqguTTLVBT6NRC5IklNHE2GPCll66
GLpl/hYl+qOXQe/m8NtvupKaMuUwPmCzC5u2fjBmsnk0tpvrK5yTtV8knxjLAU/sVLx4DtB/m4yz
7xYDe+X3rLdZEHGT5NZmwDbDRqS6eKeNDejmjDGEwuXss6fnE/pU13GIrjU6p2ooCBZkb2sCCuco
nOI+vyFk6R9deNu+dtptP4phfYZlkOUsjnb0Fi8pePz4mNby3uCr3NTNcC6r8nlIM6QqXi5AZO2x
7SPzoOUoSgRCdmgNMCK94cjuBC6/og0PlvHK7cM+xy5rOyTwDT2KwcJiVovLBc1ojHYe3BgPn5O2
mBj4srsaHxhHo0vctm+WB11UGDyJ0u8fGo3PTWDUstvbkXMCb0G+8xOIbL0WmPB0Q3y3ES3pF2cl
RM2ibDayqxmDex8tTDGumMAW/Ryx0PRv3Zgj0zJNZpimw82AbM1sZJNkAGHI0vbhWGdAh8r2neUg
GId0WzjiBukR5GIEvhpyxwMJMkaTQNCMuAa+MNxEHcYUz3RfXIA7WNbJXyRGz+hmge/bMnB1MFyr
7mEAfLyOf6NNoU83lZHPgVRNQ/hX8epodxrCMq18+jFTjMNR2I4ijbItnIwC5/tDQZEn7vNLU3LE
8E3qwMqEgM3EANke8DyxIDOQWPCTRY/Novh9TYzLoEtPJuqkjGiT9ypjs36O9ti9+lS2sRMx6vbG
+xkrBH6ckPOwCOu+PWvR8jC7/S7pGVelyv6mvovvWaESZ8xLIu/C9IkQcPFh5Nmt3lExYjb2WaNC
KujBdYWkCLDZdCyItrYvWdMDSg6PngUhmQoonJkPZD1py1qGek/1BCKy0a0xIoZyhUYvuXFD9n3b
L/NbKbB/itlAZ1w/iXEBtjBFZ9fhky3iDlT9nAPvMEDMZWiQsK8EhEzptRisTaZXHVY3S38i6OZd
yqg6MFIbbxftw2KlCrw4fvHU6j51Fg4ca5PbBKRyqc4TGWFTaQzyZzxG6Jd+90BiozRoZLbs6JeI
cox73nn0QeDZ2m4aoncsMe12rrUjMOYaBxsmq2liLuzr9WNEUKnOPpHNyeCaaFnrsSZzsmuZ5PtW
ulgUTGomOBYvOg6H2GaKnIz9H/airRMzc9QkJh0Qp3bvfHEE49SadMd4RF83Kp1P05u2o+Gfp+iJ
HB0VHJb8pJaYOgnj0LnzK6nIKmQ0cWWRpOmmxe7ZYK4Nc7t8omk2N3/npF4Ofkq8IunZcYoCcImN
5uU8uhBqgqgXUVgiQKSUMqxoFLIcWPMyRzv3gCQOiajecL8HHbMpIM+899SgfuNe28558iHrzkRR
o93IzXE4TrPBQtg9mVVBr3YaBRRh7LjvGKEymWgttaSfmEabAgl3UACSI1xn9YAJ2nC/ZbnumUxm
RkzLQ6d/wql4THr6QiMP59+7yDGDQAjeC5e1saHfjfcLZ0NSqCRgaHQxp4h0UkdEritgOhIhachN
oOZAmY5sAlLFdIZubd50I9sikoXjcObPsXLXOUuDVn17sfixuVNuk6wedwUzWCIDG4fU5FZnVh92
aX71ZEnXxlgeKmGKAMRCjqr+5WAn5GOssMZrao/yzZCkYDDUVHLcDpxljTnBWLPkYPtzZsvCYGxJ
EQtGyJ4RfDgT5AscrUi38HnOlU/GgvYMPE8THxNq/D6FkHpKplPkDube6MZTbOMHUqZN/D6rj6Px
lFVgp6miR5/umPCtbcOh5WH4mitO1w3nRZJteMHIxY3eq8nJ107ju5E0abFaPwznntTrX1G0jxpG
HSKVx9mhi7HReUftQqN3NctXAzaAgfUfI+ND/HHjrvbGn0izYBKQxYiERLrr+PBUA3Elw6VUYROz
oJaDALG2Rbk61iZibbI/zxQAUBNlBIPnE4DEYxkAn9omaXZPmgL3NWuBWWVF6Pbuo2dNd0lTPEsS
Vjt9GW88BxZBLcBS+xaFckAlB9mRihzQzOsz2dFTZtmXrNaeOre8rZb0w+DP2URQX1xuRUmhYbmL
DoV0oK0q3g07Tc82YdSN/VOksUOmqfjpOEvgjloePdPcZp27y7gits74zcWXdVpWT4tn6jtHRl/t
6H5N3kTfvXSf4WICxKp6rm3YugDiQhpDD1BRLA+5kWD3zU52051HW08Ovsd7n1o0nhDHYb1cmzqS
Ze2pIsXD7dRg1oJYicdi5/P329Q2NnfQbAUn3XxntoO5NWZ4A21BXWBiYm1V7s7qMI53AFWnerjr
4/bK9NAOshRReWw81pkCtyu2yEjzCqJ3wghRb+516bMRdC3l8sW+HNh4tASTzlwuPFYl4Dwj63Gw
xB+Krost/hkuFWMWYtsjkjIP70bpf8WvRC4YJTbwEKqoeSPdxn7kjPcEmYfAhbrhF/NwMxlcJkq8
+YEliAktkzjFOvrIsNi0M0tMRsCcpqDMBpKaWHGW5CHN2TOAoqXs1YvhBG32xgN/Ia30Aubi4KXq
tpuHA44h0zT3icwvbUVEmtcjeTCinLoUruRlwfdNOqq19nzuAevfgznf+tARzJxO+o0On4MBydbJ
/UM72YfLjSU9kmSOIHcS3XS6dtdoEOjVcD/qYdQ5j6jHlyYBoGurP4du3jR+yMHyMbFwYhJI6c0y
Jru2OnoCQcep6psavkjoOB3lS/5TkY2Y3RKyYOyrRZW8ian6igwgDJXE3mIiEmjchWRm5HQK+F+N
8jDVU11ugBYsuQ6TzBVM6HBEiDjfIuWe/Mn4oNar23AVuFfmdCJPd4LI8+dztrVwcjaTOk1ecV8q
EsB1jlw93Ei2Q5Mz4eL3d+3sB3P0ULvaW6PMW5V3v5wCr7ZbnmLXu3MitKdWFi/OEl/S8eKbw41h
Rtxw4X4J7b6pcff7VyK7Z9Y4DDM1I7hYLLe2i4mgb6Jvy6dobOFgV7cnmcU3DRt/COFzx1DCEuo0
FMVDI5qTHTcDAYH4s6jcV91K7onFPbWcf5dsPNQWN0yrYpo9expAFu7IpKqTZTzVZXzKOSTI9oTj
3jVgv0eVt8fni4vT4nhE+QgTDPa/1nBImmvkIYq4AH8vol2F62WHZxovCsjEspPMfvl/HKmzkx6N
2YGu+YfiwpLfhrM7n63xwVwaFAgu4G7VH33Hfc5i3WTnIes0sW1R5IGAT8NEzEhJ+xKp9jMa7Kck
nwnJseQtzo/qTIx8E1wz7BeDOYStKs4jE/5GxCYE3fidicSRnqOPiQ+/woRq1uTO5nzeJbkLEKr/
dQfvZsnL09ATQuRPJUn+NfjF30JGBvPzgOuMH9lu5mJj4TZ6KHWZ8TtHjxzVTnVP9NDQ9BdHnsRs
YsPWvYvTaXxWnKBIBdNHDOBt0NL7XJK2nturXmo3XNx2keNhHaysd0ZXN9Aw4fIEhVM8T5bCVSDV
xtWoQysBnCXLne7p+MeY5+FuD7PuNbax5iZiPGhevVqwMroQzIvUfpf8zUsepOlsmSi/UrA4EozC
2r4AAqamhnYeZvPbUniPRo0yOZj3iW9Hl8ZotpmnXiYnPmOwKYb6HGOJ2aYONZ65vZ/WgFvvFS9L
pNXYzxhKtFwKMwAPBTOGRG8ZcHDLEhgEPLPBTFfeG1J7GbrQHvbwfu68Isa4UJnGoUdQSi3xRxKC
tbixX+mPcLdFg6KLBs8dBSGojVBhvOlNcRvWPeLebT6RjmtH0toz3t3E5xpll/VB6X67ixfOn9wT
dzKbSXOxsHX/RH44X1eNs8eq9+B4lMAQegicarFvlkm/MTgcgIdyA29ZtwKzuWq1zgfMfQ7c9qvT
2IeJIwGg5PGhLtSu0pGLgEwOHzL6rJw+Dgj73Hfkl4FH2Jty4H7S5ZzGkHXyPgNOeG+CZgHJYpRh
NnzKyZ42kS8bFtAgNXOiOtaAPND6KN4xfydzMp6hBVxLxeUzsv+QUE6iYEzZd/136/CaxUSbYovT
ZF05au1/UFv2MTdULZmPSKPauoIsu4ummT9JxV/OsnoF0gqRiK/f8AU/WlUxyy/rH122WC9VhpeH
gSkptQXjaniHMzoOSTx8ZoDOHYc7gDSfyKNxC6VdISx8KvaazH2Ny3m8rFy6BiTWJo3t2w6P94m7
noWLEzknkEl6dcDisaETmVT1eLE9qM1C8qPEhVEciKtg14cgUkzySlOeh3W1RllOcB7G7kyqBGph
adsyhGA/3+qN7R86Mf2kaHLx0oBi7NiJW7v/Mkc01CG1kZK6+jvvqGZJI5MoT3PsOGzf1QMvr8rF
h9GmX5QxRsEwIQIbmf9TgGprdDzkXklOgDVDc7jUeehEYx5RjEwdO0flkQQi59ou635moT91HStX
5BBFLMGNCGeA8SmxFuiEiPqUF2QpuGDkGXuI3U0gfxw+VEqenG1OVJ5euTjoK7MJCTpipoDJu83K
LY6ICye0v2xYr9CS0XxcIuRF0biEWTG7QVq3Ge71iNy/Dyaw5ForESj2EIEYStKdo4m0DesK0WSU
qP+TAKWfUMuwhShJ74nHIdccniuauu81HvB6aQgZxleIsjAaWs7sriRShbAalA7CkIYqsx9N9oim
Hva0z9PTB2uP6w4gwV53dnnsfMZ2usfaNu/yuv40XPREwZ+1zCYp6NT6VQ4ufnoSMb2nCYOPCuA+
uYwt+Nyniiz3AbAVtqqBIalhiG01IzWQxwnNjidS5Wpryfib+arYmk6/84lqB13kLmGarXP66cuR
8L6MWKptqQR2TcsMABRUXM+RPpyMpZQI2q1XpHtRQwfh9eLhnNHI7LbDPKvNM4NkuEm6M//4VF9y
enNucgOQA6hIfHRwuJGWrwkDAASPFveIJGNQZmkexllYJuqH0i9I48ntCC51NxIbd9h9z4uqj12N
VYMJ8xrr54pDk+K1swbeKCS+rXK8c2MmZy8Tt7jN+Nu0EtKDaIIMS89qjR7/CXIZ9Z4PyNAXa2NA
kJPRjvoJfoyeD2DS4mjXN/md2YzXqgZ72wId9FjhuclqUTgk4oyqAl6rfk0bdSQCHc5itdJRwHao
9fvoVqSeumNqpqjcq2vGUfWTU3hY6WtahjhAnitbfsfKg9Th70EOAIjx71MMyRtTpEBpOL2kUFlx
sQRu0wbj4lZHO12OUU/9dzo4CheVTizcASotNVq39MV5MDKYB4qjNolAR7/p3PS+960x4IHZdDFt
XV7ykWJorbRxPlf6CfyXB84Xidrn1e9nZikIC22gzx7ZWqzbvlFdqQyig5tp+9ZYj6qel4VpRAoO
2dXEX8kZQm+bvVJALF0gXiymBm5exeRocMKozx9BRzMJm8GJoZXWqKqbJL3ofYFlduWtpLq8AHo6
SMDeZMtgK5I7pSUX1dtF/Ceco27ttXwE7ewOD9u5s2i1qtId0TS4zHIvSiqqmNpRadI1xN+0JQka
wgBblWj3tsm7OpQGbaeOtht8LE9EE0C+S/uTFj1KovAT8Rf6jE1UeNQi/I4Cyq5BLjMSM1O+iR/J
LN7oR99oxPTDYXkVvieDYqWu1gZQYg3kjM5DvGmm/Laoe4MtymjCyfhcuMmtV4Nf2RPPFRr1Hinz
CuFQHDVjBs3XdqmcLHKwNCik0yJ/vGR6rtN1JecQKN3FDzL2X8LMdQCX7NDSUBDYff3OiqIhGaxx
r9SHHI5RxO1g2ZcS/3Mmx11vueoyqIKiTIYkOdGUFVBAEYIlrTfZmhSQLLpP3og0UDETm8raW79i
+pB2yY80U23fcwNri+y3McroGLU3eiMhtM50/ZkWw48Fwi7BF+2aQRUNGK7W+9FLSIPWCIC4JXeq
Jh4+Ww+z09O91RY+13BjF5HOxbbiegwNvQ+pd1zuIh6lak5I9rtk5cl87RhJovm2F6U1fWBZWLVh
akKSK5NTupCGRUoglw+iL47otoBBSIqYTvfVWr6M3rZG64qH+k132A0S8kMVlAoSxaI7Zm3/DaaP
kA8iJ8JN95xGFM51RHgwT06EaQArhwkHLSbGzCkHpylOMRMKiBjbuex1mBTK3pgJVwGeWcw8Fs8C
3mAO2Y+e3d6bVCNZXvPuj3n/0mrqycMe0mFH39GGTB9CipvRLNdpNW8vdqfoyFOH/YTgL7srJB/M
9YSPGEmIvNsPDicvvwAr7juavmMmzexAcFeVOWEcY0geIeocHexZF1Fbv3WalHBvKRPKYU1laflI
i4dzaAzvg/i4QYoXH1UdxRSytD1hakciKrnvHQfYkSrYIY9ubZ1b0eg9GxlDSmt+9i11O5fywU0I
2ba7whgH4LdqK4bIZxS1JmMqEpy5v1yjBue+8xC7X7NnFwxguCFTKfwgOXAWDfIJoxTWi/HOX0ES
nPQSrQDU5dJ3XMFXpTnhu+rcGy2tnqXnvWglQjkTYAJEw0nR3ann/cNQVJeCJJnvg3zq4BnRKRen
xXftDH9V1/7MevOOPL3pneXRQLWHfYKmZTlLEzZIrkNMvzZALg6kthX2NRTrbFTxtjF0Lm7cMjgT
9JumYTXXGaElOZYzcjZib+bZC8bbe9oxoNnXh8STJzKneJo7kiKd/pA1Da7pAic92bhfl+/VoGdk
MBlpWBF3s6IR+6G5Iqs+Yq4Vh8L5X9Sdx5bdSHZF/0Vz9AIQAQQw0CSf9y99khOspIMHAt58vTbY
WlJ1tVSShpq8JlnVlY8wETfuPWcfavARHye7s0gfygqxbd8CUMuYTKMn1RwcEf/HqjsbXuUdVn5a
lPRkhpIUAxeHg0BQYGc4vyITW3gDGPWlqexdz9jlKPKeGADF8DynM3WzCoa9CGMRvI0TLLaF6GFG
5Lo1VJruVHt7qcnmEZgeN2HUfiRp4p5VJl+Ifsr30Oc5mkptbNsp9q8hUnL+aG2gl7ku6M+8bQHZ
M5Xctd30ks3SubJA7ISbFIcuxETk+EGwjf1lAud14ybP5+aQpMR6oVmnUUsprkQ+nZH9zTsnQgoW
Dti0lfmK7Ryl3c6dxnc1USc1KpDoPPMnpkTz1gQ75ASzJAtPP1CUNls/p7iYI+BDXX/KYl3h2QN1
HnGOH9TwpGICAAunDngqwaYkrrlqF55H1+2agEEg7fsFmkS7ZQK9jniFQzlnh5HHKe7EAjs2PhPl
MqUV0Reb4kh1Phg9wduDv4fzpLv2tIv8uJZi3Y9UqAIY9YbRkiT5MWFehNBlY8vmvQ5wmgyS9l6c
hghK6iyFA9t9+ClF4DKbstq4uGPqoINUPHdmfKgawc5sEkkw/kZkRAsvfUR8zkvBGJydZKU6x4cK
0q6ZnZKdsnVjO4Ql2L77lh0icsNIEHj9I+SukGbR+MJQhjYMAwQPHlkeASMVWens3Sw+D5VZ7L3C
nTA5jh5dbb3rmzB/K8OfhjtisMPV0VVztbMGAuj4TyMj0EPPEZoUIQCxm57+wKoaJK4BM5tZbsyC
8OeugvqSHcY639Ts2JDzbKLOO4K1QEpEXouX2tCAxJHI4i6Rq7oTTzrTW0IQ2vMgSR3VKkK2gICL
djqqIlcpYnlTJnv1WN2CJLceiBKZr6LD6uuDUDy1pA1AcrXyQ+iCEUtGOgRjeMaf+QOnwpsyZhOS
7q5LbbVIhBD7WpDeSuws7IvDeBpL/WI2dKMc2m/HLMDVSdYNu19G54wgeWOI4GFHkAyy+ZAKYRx0
8eYE4+sQ+K9iCfXzWdStUPhPIcFvK8fGsjC4LR2tJSLBlQacDnLfkoaDiYKlE1Il7xEbX2lj97sx
Ksh5nzk7J8BP8DpEektq2Iosu4j0l+RkW5DMc1M5e/SV5jnp1Yy9GIWWFBjS2VBIcyvZ/WM5nsmn
kSS4drSlGibmqsCrgFjb22Tm8JED3IDCjv8i6+/jUs5aTVMDhJ5eh5oBRFC1z7b46RInxvWMSpIl
w2TfBFgHC4WqWBpvqaEYI9f0Fcdg+gILj0BxrNHbZAjf3JAqmawR85xhknDJ1xjo1+6hbMV7691Q
3lsTugmA19rg9adDDQ3j0IcZAJvRooVB12di9mwkALdrXn8Kf3enowUlVcF/tgbn7oTFNnZ8QlvC
VNJEWQcBaK8JxfzKzW8sEAn/Gl8cMIRamRXt6cqhgF0sZkT6DYykrJOqyIycu+xqIsqu+lZtZtM9
tB07HCNqKgtvoqFsINYzy7uqzHMwFJ+j1eDfcw9Eeh4maewnTzX70sP9OWaIr5rPWS96g0h8huC3
+L7Gxqq842hTcC+VYWIk78p5d31Fl8o5j2E6HgUWh7DHsJ2EVKD+IjuxncZcOyr6ZkccIAvCDM28
e5WcKDV9cFGGd8/AIGQNvK9W82gSGeUqpA4a1zi5mWs/3kkrWlTvQBYyB7l6yOYckfPIPLAutlQI
r02CdWEG2ut2gui4zvMx5vRELRr+junUvu8AXauPhJWhinEf0M5BhJesyxkNMiio/OBzgpqxcuJm
dvJV0tcMp+EtrlX04WO2xGXNVMJpR4KmEvBmjBp30TTsAiRuqyg2SGgtpw3phI+LIz9M42HdGtYX
qn4NIU38Anno7UKV3qKRBk8BleaQGBWMePoutOIKK9mSgkTUV2vvUOyQb1DwhMKhoBWrkYYRjbga
TXKFLFLuY2LHHroEWI2fJh0WtfMwTc5zkBJrMQ17jl4UMckN4U2Ikc68CRMJDpnAxxQ+xBHXA2aG
5s6YiGJRw7isk3ZngIwsHH9aT6PxLWOAgfSHL9BN50kGJnUbcQvSKn61wnnqixAhl0QIh3Bi3Uzh
Ocr8Fjl4urMJkzuIDPWKZHnAN245WfMWYUb00pKXAt8o5YR9dOHSEf5BIVpk3jryrk0NZTVj0rvu
CTQYe2a8edMG+2rJRybj2ksPQmZAKTuca2ZJslct1buveAocwr4JBDRwpkUO4e3REVACQ4LCQ5Ki
db5j+bmbcJ1hk3N08BCgZJQTuWvbR7+2inVJG5XytKkQPNXxtkNxntMdhUlZnHKNM9V/gG8fnS2x
+AEm4zGioli5/Xj0yFzPl7q1S0D1qLT/9H2qJpztwKcZJts50v2WQb5Zg94EaRojh+grFGxbq7EI
t1L9YUA5KFj1ThX9EgoPfV182dhEgjGFDp0mn16WIFdIOOiKUkD2ipO33E8x0rQjjxlLgJlLcxt5
7jUgiBZBHO0W+zerwg1fqIv1KhcNQ+IWIQCEhgfpRqfKjn6YWsVoCMtdbL9lKrhY0RA9MNgSqB+q
p6k3bxkr6pbZ9FHQllqlvtFslHkMOtdeE9gA0GrhNuSM3QAX5T/alEEuJ/zPMkg/6lg4G4pFXGIe
pVLcKGstBYWegQUgmZGQAWHY+bVNQovPJu7rCaNXgMdg4FyNXuNKrt8iaKCXq33GazkdgsIMH11y
V3ZFbTfruI1frSoI32OveDKxUvOXWnX9QG5sK8qd74LKM5lez5zEN87I0uRFRXCaXaaejYgw77nD
l7SuSB9Zgr24+WDEI2dYT1SEq77kLStT0qKgXG7y38Gn5XzGUMb8DBUcZ8oTpQrso97uiA3oyV7V
xN8FKygk1VpP06WVaU+2Kb3pKTCpymlwW+D1RnJoGgA2aw4HIDbatR3wrmmLMXUZRPjKS5eBTRrw
Gi/QwUE711x12boQeApNkTHKGJfAoEivs9akRZ58WIvQuEEyhT8I3FxwASnekEwT3nxsVavJpWgk
pQeuTDI6gAXLT8iw04rgyk1uWSWeFo9RE8sfBLUnqcDfKEc8k5OGQ3WEM6zT3t0beXmyoprpHyst
juyTG0dfpqDS6zEYvmZzjC8hRWQ6Ehlfw3FlMXiENovdq8cA5z/2ODVoHBDgHZtIt2sRonzzCd0O
ARQGb0WUV2cV0yERfXZLu9Jc/N/pkY5JnMq7br1vi3eV6TvCAGjAa7dGgzvh/X5ISM1mNA8gE/4A
4cI2/QexwU7xUtNjR8VENE3Ms/SQdSaShyl86Yis2cAyWjI84eC4Vr0rfesuu5GZQzjFJyz/yVPo
6kctUA8TRUioGn6LvjX0tTRx43AlcdOFxVdHUUjEPsg3X9E7gK5ghZe+hRClpw+CoT4bmv0PowfT
YZaf4JQJ0K7jF/4XrGI1fimiXz706HWWqS+CdIQH0Xg8qn4DGh9q44zqEd9aKVN715ojDMCI1NfC
RZ/MhUediWVUG6uwohWcCoDRecLTxx3qEdzB13R2BVADD6ZoFBV70ngRNNXGL1ukzNsoeOzsgrOF
Z3QBPnHinhxihINyrazxR7vEUwwDJ1Hh/aJ8/RJ4GQI6+t1Qy7muM/MwD3ijv5+E8ZShXWEhwLxc
JQMqnoFZVF0xnckYI+XBc1GwfieGvUZ/8cPo860M6XCZCYay5VhvaXnALbYRIykMEzmlwHLRkfVE
ewCbZtFHKF1KYRynuPiIZNTjBAs3TtS9GtmMXM1KMrQRhAQTGOM+ZkwijXGZc6j2NquNigiHZgbv
I6oOOQfPGq0DCgMXPOY6J0eUlZ0qI8dK/BBGXJvGs0Fe2i4y5yI7Bal7j2HVYj7Os23Q5RdZEE1m
JcYrcNpt5xKgzER+PeOLQzjMMWLIYQD4NmA/IDUbLhEQGabDkCKxRyAZJD0m3odOdS5V+AufDjmw
vvlhGObWkxTUY9n8MPJ2m6phWsE//TqXn4Z2fsBeM/hrMtOBibUXQ0jnN6rvudt/LWuHDCI0yKov
nxq53F/fI2QNhQj52qsau9yG9mZL+Pi+y1/b3mQbJ7u3DdErcGWBJ6CshRb7PQRDiMaQDKdK/sxG
ApwitNv8Abnt7DBypvnnV+AmO4d6PucYlJYJRlUOCp3+FbvBlQDwiVhUokCbtLvDYyLpuFNID0L9
tnR8miFb5xiz02reDxG616BPn5vZ0MzexNeA/yJx1K8DXuvtmDD48ItmeigsdsmUiJ7Kl/FGqpFL
hqs95RzBX5Uixxu9l2Bhks/RhTjKl6FEkW+RDw7fQO0zTkCmPPDkgrNipVhpt/6cILNtZ8INhYVe
n3Fjv8+t8Cu+UB7c0WbQJb4F6ZIXaiPehcHjpOKUVPUPIBFQIrh0jH8s2IPWK2IDtfN09hoZhDo7
xoib3o+3jWD6TZYQo8tsOkpnfm+tNNySJbiva9O5euN0cDODw10YP3lO9+ajy1qnhk+voI/1Lm0g
1w0oFevJgJ6VMkVNYUevOn+6tczmhOEKVIy0qNORuJYFYVJFLkS/0typ1K/2tV2Bz41s9PUS5aKO
8hHvvkfjCVEhGlOT3DFGen4JtrdJvijbump6NQ8yd79JKDiI6+KfEqxML4CZNznFlzdUnCHmlxhE
6AWNKL1GLQFz7AfLeMlLRtWB+WQMdbQRmLjDhAJGh5hqGo6txLAuI8JT3eiKIS89od7chbY+tKhA
px7J+aSRbrfTPsivY1m8jK33XQPOP7o8LCV/7uShs2fcuBy3zVPb0FS2xdcBP9O66/x3A1jcFj8Q
mxlzJyc2rtwBJOli3lGdVwxJpk8l+3s+jl99WkVoeNCDOg5J2I57Dg3k1FGuPu2pP0pD2UdzBM1d
Gf5IjrX5TcuSKnLCRh1Nzk4afnJug6925MzbwJ8hrce06tKK/I9wOsAAXc/GZaYTNgS8uJ6IOO0N
8zHSCew8Q4EhZQy0DerqXjrq6f8e1PG/yOD4X2V5/D8J6vCxpP339rtd/fPn959/dN8t//7Pz6b9
13+x/b+5UlGxu7Zi/u8sFrt/N9/5fxPKNoVJUWEpT1nWf5rvrL8p0jtM2Mg47HxPyv8w3wn5N+U7
mPmEEo5wQDT/X8x3Nj/jj/kctuXxpZRrCyx4pqVc5x+td1L0Vi5D5v6LyDqLEeXOjqif5OCtA3oa
hPiwTEcB8klrypOd14N4aSaINs6IsCHA7TGOhGyHIrpVljuuawPYZVaM9IS1zTnwXVHQXv9wcf89
ZuSPsSIW+ST/9KW5mK5EpgXiTRGi8ke/YJGZTW0R78QBROhNmw83AQRvFS7qmfAnTRMBIg9evvCG
e+j5w0M5uuVeRt3+f/gi/9XVwzvpm4t9UtjO8kX/YFwUZsVoxAkgn6czlrVwAmCJJ4MgZIodR0oO
zSi7BqJtDT9sN8Tz0LPw519//TVIcvmny4FNE4eQpOun7D/dQ8giQxMGMa4EPVWIXfRmAOFUA1fH
A00p+tc/zVI8fP/w8xiS+6hKfIsS1LVN50+XH4Qsqe+IDKkfSJDSBG30gfw0+vpWG3QBLJspEKhr
94V8Ycav4fTNNhMyvps2P00WD4BrHvMB3B2ikqhMTuwhl0FadLGyAa0qhlX0LAwF0oGpdIUcogRm
A7nKOliGY+9pl8EXnCe6nPFTb1bZoU7bFmix/2bizzgWDCyAFqf0oQngfTYXr5adu6dYW1tAMNcw
C7YDMp1tB7uQA7OnzkWKHLHPT2WN0+uZljx7PN0uj1CpTeNFwdnJ/Le2IwIls/K7g3aCloe/Kli4
ga3n8TpCMrjmFEZFFvS/uor0X7t5Snj27lBcdiRnhpcgWYicBUy1cSyA4FhoPVT0DM6k4HvN6Eoi
PKxGnmI2GwiGt51LjRgzyGwsP864NwCTsaeQLZJloloNdUN/m/YuTHq4dlVKlKspru0wDltiAC6D
mZob+dAZY3Rq6mCFyYLRqFOEW1y9ao0I6yXty5eMhGZPRju8HF/n2kaDTvONtB3kz032lUFIzRDA
BVQT0teZQoOtPewINAmNfsv+gzykI68QiaO8SDWdWuEXRyybM3yhpLhxPL6jYo13bSmbo6+7/ehN
dMuMYj4I1b6OLgmWfk1hVxoMjqfWPNYO4V2id/Kr61eLHhvEffNugbx40x1S18ietgIm03OrqLOj
sifS0ae757X1Szk45hXekn0qDfuk6inZhcIaqHVo9oCljKHbkevpKCdCmx0ugWiUNn2hvZ0Rhh85
3gN+Pqoo7Dt0YRRcefzA+4GBch94UEsCv35slw85GB/S6t4myyPolfJ7RS61/2CqXm+Mia38r186
G7f1P71zHiQRYeH2d+TvJfEPKw2iQjuPNWcaGVsbmSWHzmYOKBnITX2POMCVJ+GF1bZWX2NdIqTK
CQrtM5vZBlCPOR9ehrg7JL0f34MXLGhYTU2stXyUtdmf6jhDekpvv+lYNVGUUyZSv836Qjx4fOq8
7V//faxljUCeH5bF4ce//ouybdsyTRecj+tKj13oT7lQpjnJaABLtQJriFI0KvyL8YRME81GBZym
bVCc0TM9EBfwgCf1PKi53NGyIyxPp8e//jLyn7+MDUpdWY6J5R3T+7Lg/eHiZg3iY4u09gcT/gKC
BdArFIf5YepCfZtyzASSqIAzGWryHElvwkhsWpvWcBjihSX28pUe7K3L5P3oFXV0QQUUbbCsFdvB
O0dJZ33X9B5WBEaTwYoF0BjtVTBItSGmtTzPiSkgXMrTYHQTsZ6ufq6HCpNHntDZQYT0ykl/3hqW
+UuJBs+BGIJ3JOZyYxSRu8t0ELwXuvmSz2V9p56O/4dnD1rGP90sbpfy2QmkbQNp+9PN4nkevTmi
mwlQhnhtE4SNypozai0OtZZaIt9luFVwtV5rz/kej17600+cNQzSgX1h4Si3jroFVTWhigQQnpPh
qKsiu0mcCZwWPfslntS7ARP2WrfG+KS9AhJlMD+HnDCL1HX2JIErXq+xIBudn+g5LdwLJHvP3kK3
3bTTTy0c92YMg3rkSDrQyEKtu/wuDdpPB137pW5drB2Y0enWc1VdfKb0VMStiJL+7HTw32zRmhsz
ZFAyIGQjjiVyn7NhxPSfTBsibwiy92rvU0T6sZBi/hki9kgQIcw28qJxyG81FcveHIdiUcNM57gc
4kNigmoHbSn3Fa1DXrVJPswmkilzcMh8HA3NyMriw2tixqMK5lgvf5V0WUzPAObNPaG4TxtamwPJ
ZHFHMyr24fgHKewrf/D1N8vYR2PX3gHGBvdQo1icfXz0RVNfsLzXF5xuJyPIrYNfy+piszii8UDm
hhJA7St6A0jSga8pb5PbQbfVy+XBaAltPpYdgjbbfkVP9mgUEvvVTCNIwHUD5MI5u3N4yCvr5ZmY
DdqLueE8ATdzn1SLMp4Eup7xBhrYokmejJbQSY533r73aH4R8Vw/uh65rhlNM4RRHKNtXV9s6XnM
O1jDccKQfXsyld2clGibk738CqykOvz1CuD9uaK0bQkUjfrX8m3Ttf5MoKBj20yVgSkxcZyXqIr2
TVXkZ1K0QcWEVboOI3kf04IxoEZ8BB2FO+U3/mX27Z+DicMGUXG/bRPnnNSzPrmQdhE5oDMwXYdZ
Qt+lGDll+DwHSKaE1z2V3WSSjeUaj3nc3OFT5h/CdIu9OTTst8F8jOMWEE86LAHwUDxrJ3Zxi47T
0++PnPRxr86bm8KtPTYaer7Xe+cMIyOJLx4cxwZOozH/EBNNQrCDxVMfOc26yFuo+9OXprMZs7aY
AkZqkO3fM92xEqJ50G9TYjKQ1GSWJrZ3qDj9n6zaHk5+4r0pkGLkJvkN5kYrv6SupN/G1PSR1wWS
wkQEczYRV56MQ3aAPE4w/NR1X3vP3phmLt4CUYgDptj673/udA0aK8t9DUGvHaMWY/9f31nrz8Ux
dxbFHMcbX0hlSf9PJXqK6kvZ3PYHuxHbAeL5u9u5F4YgLENzjtogGoonALpLNnFoY69YErmHQB4U
TMWaeRIWfZjgEz0N7dv2819/Pc5/C9zkH3ZCIU1U0Uo5pvtfLK5irH3QgCyudLA3bS+9c2HY2bFI
Teb/xUzNBiR5NYg82CVgrmKCnd7bpIhZfufXitlqWJTi+PujjkZBctRc4kyYUHzOwWmcquCUINHz
gvLJacpqMxZB9IrlgHa5X+bnGQDdxcX85lFJ47qnLvZ1lb7aqTvu8hyyZ3mbulwzlKCZk4d29QZK
Q67Cstwlk6jPQeunO+3Hzpb0IljudSFeq+QQBm19CuwywlUysLnZeY1hqpGH37/7/UE3MN86HQVc
wGq6KoH1AncidyaIKNGR5iH89FO1rbBXYSwCp5w4bn6G4tSuOxsbSqEIzLDH7sjkwV5yy5GWucW7
kVZf22kEkj1ofews1aOjw/g2osSjf8WgQ/qm/16M3vdYxWi9CSCkUybgbzvjSdMxXkEwEu8kPxeU
lYxeJrt5rB0kBBDQ0IxDiX8t1Dejd/aqaDYtlOWnKuFZT5nTHdwuYIZh2MkxrsofjoV62iiRMUjk
pmvwW6itAv4PXZNbOwuUyxZgDdSXKkTktugVJw+dfdI6t0nLXewKeFFRRHTd8iuzfDejrj5pDZOD
2GC5k7YwuBqdh8q51aDfG+Re6E5XvYNdgilE9By43aXk8BQW8YoFIDng4u1Jfmt6VHUCyRrm7ks1
4KtPVWuxk+S/egT8lh5JSPcD+2iUNPnGVv22n8xb4jAYpaUJ9F89YGsblLqAeYlOVtGeZGWONzbP
jLZhQoyNQdKT7ffvqZbfjaB7RHj1Fvl5uenyuib4PSCzPPGsU1tn9un3r7Rc4jZys303rj7ylBu3
YIA+4HEb2uY9YtR0nihYHvKsspkqIY8oR/82wdRtpragZ0rWQJnqU2PUApyQP7YXkcOyNor65+yp
9jKgQDw2hUYsh3YSNkf4HUxOOlfix8KUDE+CnuFugjb5MPijvJYwhHexkeMM0/R32Y1Nb7xT5XC6
WzFt2IR0bJ6p/4sbVQSCxulRENH+TQWoDM1mru+05aJzpJoZ0Tn/wHbvcC+3IxgVrHeWT1QQYIAo
1nIT5mG7rw9eMfg064v6ZpShvyWygJjxHuwxEPv4mGG/W2MFnLaVk6l9WDMxqYzAeraCCKBjNYsN
4PVgU3kIeoYcgrphDAEXIPNgDdZwkLLQSbY90dl4qwdnJespvBkc7tqpn3/OISp8cwhegt40T7Od
YaHoGHZikOt4Bbzh1gpiJi28zctvMsKIAeTiwI4cSxH3nDqHIUrOM+T8+0CRfE1HRL42w+pVI2WI
dzw392avp5NpqOnYtWgGzdLd5xppEXxfiOM1k/q5nayDYQOnxTlR7nVESo0xhtl1tH1C0AKeTIkC
jZqlfSxCke4jRBAs2d3e1JVa1TQaFs1ZtWXkm9C1tbJf054TjrcZHV8eNPiJaEzVhVMRUw+YMQyD
d5rJ7Zctf134jYX92re5OI3/8ZENdJParKOlbWa3mObPk0iK9iZF8cY8Mv90WV8ANZAFoZo+WteJ
qE6Nxyvne7jsHad8Rg0I2BkLGGAS7UwbdFk+/YXWP8NR/2piuqVwnqZti6flECvnNqdgBytkTJfM
RQLPhG2+uDZGJ+VSWMIdck6a7veDDUvHBHY7quoUVSLee6n69fseaIfuhM89Xus6Dx+R3+5Tji2j
8j5MTUpmWOMYHQf7l1em06kJw7XR2G89fUtkOXy0GXEmacY43RxCfx8XdKirMfpN+5BXYkF/TMRj
XD0vTQ68p6BpuAsHqbuBU7Yan7ypWRWiGN8GH0SFsvLqMLS6+fDZkuPJe0pqKvoRlca7RxIq1hrW
BSnesTwytDVb40BmdhjC6+/twXwj7ODqYku+NY6KqbjHe4sX7gVA0zXUE46ExqpeI5/ICI9IkLIx
7S1xO+XVWj6clElsrd/NoLffg7m+cOzZGIYFAjGTegdMYt6mvfwuy7b4ZDZ4U+zIN+RrHPkTgbqI
JBoLpvk5Bj2/MbrS3TAsGc7CX6ackDzYC9DIW+6qsYNxp1Aro7nuX0p3MDepttqDil16SU0PZdeq
n2VoXRIsDo+uYE6KgMfdQhNaghz5GLOGIZLf5oQCRiQDOf59cqNLynQExNc8n/PZMFc9x/gdHPqf
RROdswXFGUY0PwMSC0/dkL7bRoUQ1B2BPoXTFB/asf1w4/m7iHvxEefp2vK7cusAr10VlRM9BqGG
rxXpAAGjaQMFSwIYiB7EP5tILUxH1qWdAKgLfDcP5FicvByMQOjHxAQW8BTjlODgLh8OCikcz3gA
J8aLPwNnao+25xZPJOvczDpRV4wF+aYfp2BjZX27bZ2KbYlBXuzor7FRPQJ3bPeFPxlH1Rq4Cstx
Ixqjw0Q7jKwOwHlKYFSPmWsciGin6VtHFYI2sntwhjxPyzbtOsYpGd8jvLGfKVxnO64050OQUi7v
S+aoBp9FDaEAVx7dSlihcettfSZoZ/qMiMeIQibozaO7hfKIvIDpPsuc7FPyEAvUV9uqyopjmyMe
IKILmSRErXtbKv8IaRumNBtHV8v6TejP2EvEc7PQh43Sdx+JPsU9RH5mx+x/BVpuOCP59a6R47eI
srTxre6xTIUNS+UwE8YhCpo2RRK9Ehxzb1UPnimDkQrENeGKaFQI7mzQXKzk2QvalzieWFI4gyDN
d8ppbSFvXo95fEQVRENCIijAUwLBvhmIXh6IVWmmbZc21TmskvDe19K4NfKRZ9D+oFmDKERRTwS+
cffBQt2kflKiOOrCN3euDaOz7xDTw/OwUe+sSlQXXzkcHpDu9mt7CtwtSCRNikv4IxNzRMDimO/x
0TKAn6fkVhLU9CBZBy6RFY7PyhvgnbicGUoNcCpykpNZOwHo1zLb0iFBp+213lVO3CHT9pL9WETj
JS9+DNOS55IbODs61GEmTqAH4N64XWoVH0n9Hm8txNFVIrF7ogOcOAlwTiX3IrvSZhjf3S/VrDRg
1HS8zqm78YLuyPCxjzZGI/pdQ2gj5C/3p6sh1mWlz+NQP4V+Z53+80M1cbBvWaASL2J9t+ikabN7
DSO3OJcSmitaWn8fWMWP1BoDSidQxKlHSkNPBGJMQu5VtP0XEEHpsZIIvZms57tBCXH//eEZ3lHG
GbymJLVv1fiVAa59jYrEvyFF/T7i49qqIQ2oHUmWiRx5xO/hrbTuroaFFjbnNUa5r7xDHHTfDFTi
e6cxfgXkB9yDPP1hyQKlGqJwQhDrGvSkzVS+DhmWTzp/MesaOLhv9udKu4QBjZ27yysvP+OtlxfD
ikYcNtgfWseY4LX38tIaqM7sZFr5DmEBZYmYfi6SR7Rw66T+6VnMO/lOQc5mR/YfHX4Y+CTf7th+
GYn3JjCAvvga4bhBZT/87m9Ua9owAfNlL9wrmep1QqrehNIcOEbaXdTc4o0gbPX3xURo4h4dZdyt
1gtv7GdIu8mjAReXf4+qjqyPudyM0H74unV975A2n6LavUz4XCbcPR/eaLWbscVilvatWPAODtRr
AU1NzbQ2YsYP97FMbBrg5spKfszzBMvAb3AqdzLHm5qXR1j80ZfuVIfJfCX2ogCqUPb0obgM6pc9
Vf4N332J3mEmrVN54xn78wOGwXLvitZ9IgDE3dv9j1bOztVqFiEsA+bEhpjI6Ze9REXuZwJyygdj
y5DoS1xikBcaDEKTIbQiX7m+//5Yhi+BlbdnrHH+yXXEGbZic9NSwiI5EBoXbDmlPXcV4QXOfJgI
94JKQSlTOSFRLoawjs3yKxImIcTUatzME2H2SVbddeTqv39EVbLgs9tb1cM4xxXZbWoLz9nc5+0G
RbUmNyN6aHR3EKP7iYgv/fCHt5kkdZQzTrkNXVoICGr0ZpQiQIpap/vKX/ILXVrrCEGKH0LeRFyF
r3XVT2u7qLrHOClQujXVQvpBj6MsOg1J67nrCs00Z5MC4E1l5tuxsZ7TpQczm/JLVGbg/6VHoHIb
RRe/QB9tsztUCXHdVZW0G6LJe/IH668GEeFESKCRes+XrOB2xLr6+7eDY+DacALiJvrKO2EcewlV
zY4QonLoKhvzokuuXZlln36p8Z7m9SvSt4SJJerBSbf1tjQyXgM7LZolYfopsYfm5is3u023sU+9
U7zkck5R/lMlxHA1BvFJWfyriQLOKWkanXqfyNul8F9jb1qNYzlcSjoL4DBN6kNZyiNvtU0hY4qb
L4FgJZrzKuc3nwTYSDwN9ELWsy6cF8s2MOWx1bi4lTszy3YQPmEepWwBv0sor41+4PIEk5hDcQ4n
WSDCz/3nitbVMOv6rQqS8c6NvSmcgG+YPvoLvgkUmMs/ZLiDNkTgwHPMdzlVzxmgqPc8CfdGmnjH
JED51aR+vhkmYo3hAPVXZ+rpejfR975JzeuQhRySE+RSzEvO9WxYNyZo0TEhdXGddPH0IQA0g1ob
HDx+qqBrPU+7HNErP7I+62TuX+rCZfmvfbGTQdbciH9r4CqRQxjQmj7FWLM2cW6mHy3qIF9GT21C
u5vmN0AYNaofFVrZTVo6Ey625EXCOr30My66pvBI6M0ddYcS4d2dsiBKUvPvky2Oea6oq5vEmN57
/0bSeS03bgRR9ItQhRxemTMpKq5eUIrIGYMZ4Ot9IFfZtLje1VIkMNPTfe+5A2mqcRTuPa6r85yf
m4bHGAztxgt65yFEngPWLOWAFmfW4e8B0fKw8wjOlZUfPkxNeSznP8NQ/8An/BYzTSR6lAaAM+gp
ljl0eZKu4iIdh4ZRPMgsMOvVVdIu/Bti0WapEeyl2ckkjK3QNPoWuYZ2NKVvh509gYkXD49RLAZC
4+BeZ2JfMnd6MbGhLNvZxG44JlwP4RVPjeZCcW271zoNxamBGQxPcE0KofOTkjmfieSHbjKBFlHu
QqCLxw3ZTJzosUIGek8YVGHsxqx4UHX444W+dh1sp7iPuBGSAkkzdA4SLZERuHb/wJJfwxfjen3o
SzIxS8E3RlRsLWCnShCwPPgW4rYIeOPejSA6mNjq38oIqKTtw6Oc4qsCGLLtmqleg5IDaSW89iC1
SW38xkwe9Ny4S5GQFdcX1N9tg4lER2ZeuTrkMAynlEGte+1iJN8cDeNdqo3PxgS1ZmAsGK0K9EzH
WDj2MXDIlE+1aKTKCQLiXP1knc81dkzmkGaGZ2ss65MzPygEp5SCuY322BvffG48GhxTeVMlB4qq
Mcf3JE2/nbqk7AMFEViJOLWx1p6x+58MfQoPDdSmQ6NXvzqkjK0VsCu21cYWfXPunWlNg29Y1t1M
XQkd5+gOAEbrZPwGtVRvw0qXD6EG5KrCy2OmrbggDREXlzSuC42JaeVIOz+D1eXwCtHpaQyquzbY
EF+kfQMaTLoigeVmoU2vjeR8OBN0J1KuTuzq6QlqLWcQQp2HWF2SbtCPRcyOTD32LrXBO2F5Is7H
1//xDhiP6LIR5MszAK4ElJyMrzFWp6uICKMo9eLcBMVOMElnMWmPLQ3m32xuyMe+H5Nd+KzUN53O
T09T7pZYbrR0jkkmDBPU6kLPnvcq4LhFY0yWFGOMs9ptSuTcJjWwvekO2r6MFeDQxNb4VmMXhywb
PsXjZYhUdUnbfMAz+dFJ+P/hiNer16fkphsP5OQ5j+iAZp6Ou298DFbhEG1hn4qXFl3MwhRMW9Bv
etcuCrxrb2I6IasUKxTIHm7/t94ppk0XdhyTnPzSupJ5YpN96AYZYk0EybQA4sX98E7Kn/OMM2YT
N4ZzxGi0jHlj16QAWK8oRJ4I4vJuKJo9SBO8Jx5d4COyB1x2qd+vMyWJayhzSBFp7uxr5LVVEPl0
JLHxT1V1+3tWyfwLoiamFDRN69GZ/NeY37pwNdVSX9ogMbMKS2unGUR5EvnLt8qgRPr6hOyyCbtN
nNB9slvaBgR1oNiMIiJ2td55VKVJMFFJLoIQYlYW2cjYNW3ah65MT11YcukYSuH7Q+LeFl/uoGmk
ItjO2S7yt9hkKhNgJ+f02ZBmN7Y0VJoSh7dZDMO5qsfqkAiCKwfhU4xOULG6sV1LJrqLAsfFOodd
up/fvTooXVolvIX96H9omsqeNFn2r6FnP/S4AY8k6nCjzA9JP7IVRNI9UMMsM1VVP6aPX8pqq+KZ
qMh8g3T4K2AiuSvNqdop6X8VBh4AGQv/zW8qd+GT3nvwOjwTPoY2B+TxBYNOSyQG0SEhxo6Np2xU
MU2n0+qLI/zeucJfBUutZ5wcvYdCjpcOPQ56fmUfdf5CP5Xy4jDiWIfYduaIhGXkglctAuSCvi03
uTdSLyacjYdXD03ykWFSf/z7KlUlIcJ44lnNuYAsAIHFkN0A0WoPsg6zc0O8pGZ5VLiq1agQXWPF
Ab85q6RsT7Q3NkVpWC990T4B6dXvrkrcM0NowLd4kNcurdZtYVLBmli0V4YRu08WYxdGq9NNd0bn
ycvh8ZUozSskaI98gC/GYOsvoAdBA2TgfSrnu2wzmwo7ti5TDvYuC4hIi/zqxVIMZPooF/MGC5iN
WLZjNZBVEvrflHTak4MKCRdpByE8LVm9vJKOhWkVG5OzIleEh9BDiWtm+toTTkQScCmVJMV+Ufib
1rW4xKTTverTWx9wQO6HHIphHz7AfOpvSYutycu0hyCKPnHjxAc3HsNrKeyXwpZU+yn9sEU9IhXo
0uCMESuiTIAtZwVeuO3HOH4KUia7ET8ONhC5HyfBL8nhVTPFC/xX/RTTnnlKsmwdqaEFGlxPb61X
BpcwTPSnHNgLWyIM3b+nBkSsVdsW2TbxyofYTPSzo4EXaKN4xJQaL5O5L/v3gIV7BzDHXfPBpIsZ
czTjMBKAeVwNO3+yRwrWFteF127tKo+eCaPnNgUx5GdNs3VAjHJSmXvOQYc/Ce7vwoVBepNFV54Y
wFEg64A8jFRWGyLXdl3qjHcCFHeoZmzwokX2bxoGZnBkAIWDnWGqGuQ2JmN9mTdzMDAEoP2gaEhh
fYrOvA7cyEWGGhqjswQdAk9FD3Z5TxOKwc46Gurm2FOjhFW0Ao1agcSg/JAZjRcGsOOtoye6MI3x
KYsy85HqBr8+yE9pt6e8BSTlAVhd4FNM703u98jUo4Mlp73rpdqlSDCeKMd8K2bLbSZHmkXy/e8J
MvXXCVE3WCfj+Peg2T3isUZvDoymzpWf5P/s2H4JCUEVeXistUo8GIomqBrXder7zyDsu8UoY4vL
DSfrwrXNYZcGYD7ZMpjgalpwyAlg2oXUMFXpFi+RJB3GrEWEncobz5hq3spQv6KCT76jeLoSYvLu
WLG1qlLnt6IpceKkBDFhisIXhNn+qHHZaEoke+WinSI1qd06hu3ekTvhBrRMdXAVUqYeN/O+IUMO
ikfrPHIWclfdMCICr0iFJvpPn/T2cWoxy5RiajZZ5zePeoZbLMNDx9itJL9bDidrLq4Tk6NMND+Q
ZL+ZCfnbcJYidC6YdokKf+HMEgW/oqnqeneYj911jIaK+TW/n/DFABucH2IOraNd34fOQeF3P8YW
xIqqCMib4Y2nkEGy4LU9Q8mqO8QTjWjTm31JfvU6TRmIBYsLRSSJcep7Wz+1s0m4rBv0ESTcU09Q
BrcHcEuANIs8v1jN+5BOxckV3nuDs+3RmQuGdsapBcLMDo7MglVR00OEZu0e/h4ciOArEHrt6u9P
DCEXI6RdqbCvKLb+rKiiE8bxYMXG89YQerPtVc4RD6DXQURztZ290lPML16O4IejIpyvMa4uovLM
s0bck0cHGxflTnNz6xySHEDMCvYC2aTuHiMb1JbCGUGEuHjzSq9+SDJrz1ho+iTEjnOQZ7vX0nKS
UzRN0OsY1C84pCtac7Z+R05X0VYJrI0nfujaj4dU1gMxDfW4dUrgBYL8WRIszobmpcdYG29WZ0xr
IfTZwuWLf0I/h51MqHAs6F5tgKWnpDxKkfDcmPpPBF7pZytOom0RIhmezdC32C92fxPoQSXpwfDo
mDfeo1Ug3W+Lkek052Igx2APDBOBqF1VrIA92aKk52bvbWLjVTWfCs3wPmD7HcPO57quxYrqrPlX
CERUJXdly4VB4lVf5DuK2h5yljcdXG8M1jqO/SVA5og+f0udq6mTSwNyQyBAcagHsF59B8lCGXW/
FeU0LTt66dc+45ynZbQ2OmHcUIEmG03HVTpkzrP3N0gOyN7QR2zNvEc/gHJ3ljLsa6TDknMINkk7
uSMmgsC3sGDZBGgHdbwc2MSr6uKGw1lPYVTD43r82zp8zt7kceOw4yxFfK5Ju68BUK6hv96lKgSZ
Rgv2Qr79kxH1Yv/3LGzN15Sl/hRJm05cE2Vv/381uk+Gas1b4KNVHHvstVPkhXe8F1tC3gmssur4
W2AaN/xeHZjKlCsmNuWNNVssh5G5t9WVWzHPqOLyJA2vQKrGZyUS2NyeL06CufmLYWBtheumLzSP
0SPpVUzzPeSFds+kL0i5J6D/r3GxGGtJB59WVP3ZilECUrSrW2Mc/tqbludUp7i3mXhXzksYWC8Z
luNdZ6IBanhfp/LkycC9DApHckl9fAV34x5zJzl4KXciYVL6Mc8TZ9lCv3/JnYYMtjQJ/5mS8BOO
P1TDEwnVnH9gSRRgXN1pupbgKxfpYNyJnjFvedOGz2l9pyZy1nUdI8Qgm+5CSd9vO4mr/e9pFSFs
6nXf3hrjZDyyPP2qEpFeYMTEFfg2Lg2RDv9CPi1MgtNnM7nTksqrvFhdYy/tEDrfZBraXgDB2KVE
bt0ILI5XCfbTSxf111YMw0WmDRM0t7953qi2Zk+iVlaZ0bol6X0lo9A6/T04ZmmfEj1qt+XYQAUU
4U7VFgdXTkxbmD7pqxN1iIMTGoF/TxuV7QJwZuQSPvZJVnz5uvEq55CpLAKT58/leALA9F3WJYVW
m+2H1C9uJEr+Y/geHgpCVs4+MgVwgONDn9njg00jtnYp3IOguyjIXwesiMU2R7K0YpGEZu1N2SmY
H2Bf63A/tB6txxSe+/rspox5ZST2cAB49vdQt1S+bcoN23vNLaA9AzyOZNB4kJcw99a24cmtP1pi
Y45Os+4bw7yP+WQtQ4+zYlXiM5tK3XjHtP1MFJa4Gmb45ZaFOqfoPVYG+ZpmLuonO/NOod43179n
osZfSCwFeHrbHw8QrBZebwpG4jauYujdROtNo3v4eyA3+a2NZAy2NUHwZo4T9nz8f73TdWhwCtiQ
oldqW7lmcv/zgob9dJQEHnkS61w50K+lh34doHpAKizDDekT8QEOv0NHSJckoYDW6urxkYA0/3Fi
OIqfipMTMgb/kcmetUt6Jbiu6l0a+9bJmMzh0ZpQF9gEhE/9YOyGRANek+WsXBnpmnXb5y9g+Fqk
hI34ZMq0rzA5jWRLMk2kBsvGMj7/ffX3UIWQZTmpPA94IjYlQXo6/m6+X8R2q98JyaXnUUbVtk/j
6Edk2SPgD/fuGyCpwnCe3qX4mUuEIxCPSbmZn/39eh56JLFk8CsS9E33mDPmTmvxmA1OeY5MqL1S
K/W7GqFna8Kpn8C3ymUIf2+LBTSgrejJe8i7khSmAVlUyvvA7edO2ZksBW3PJIwdZmCONdQ/nles
COEkU3HsfOLfCMMZ9Mh+yNwp3E0+jYCpZ/gt5CWOerkdrAZ4WV1E1ypB2gebcUDz7p8kdt6z6brJ
oevhZo7TqJ1KdJeb2oUlHoU11uSCocWGodh3SB4Gjj0/3uVG3hxp6TNT6UltG4iX3ggiWsHOTuJk
zw9dhCvUUsgnw9beEKiZ7N3Kx3wGr44coQL21mRV0P4i/Md05pyN34XNJTfCJ3QI9dWCWoOAjS6K
jNVb2xMZ8XdlMZ8nv5MXPMbcZqVrkSTw9yXHNdx0uheUm7SzuLzr5M3lYt2NpGqdceeBkKj4jP++
C81ysXUem2NlY3HtDZpJMDeUtft7PgVMxKXNpF3qGuueXY8vWW8/+VhKDtEwzqlIfXZ2TNqr3YAY
GtzTaUZ+gUB0IK1ghccAsvTIJy79gwTJ2TD8zyBTQZCCQ+QM94AdETHwUuuBIHi0ELI9ttt7popr
hOHCj5jMAp+DGgm4uQIOa2z1KVtnk3fJcDNUIzEx7WunaCScGMvDeNE+C9QVaaFztBuck9G9ZQxk
xhFkFTZOJBxDYB3cgUgGtCpwJ6tlDZuj8AYip31SOkiwj68GOeVifLdp8Ja1s4cDA+7hSLCTdN+S
jsM+Im7fMNZZdqhFcOkngbWRRA+3/+FHXCW2ffFxPU57uFOV8W715o0RIAtOvDboX47Ak4Pqn11m
GJzomQBcCoHXk2pYJPIgAF9k6jM8T+2OzOGNYbDa5B3HdPRZNIXb8MVBTcskcuSdiI11Ez2SFkWN
RujvoiG3GGkVJ2+5HOj/D5P32DWfpAtAOgtpC/iLMoANNXw57XggKMsotr7B8ltEm3RCw6eIJybK
WzODm/8tHciXE12y5yl51o1/uBd2XX4wgn2oh0sdYz0yuWUiHzize2IiqOKr/ChG8lfrsygAPxBe
UowHv3/PrP4UgAjq+PjZptdt2n3p7UlHC+De4dmsPLtfJeAOgvpxgjIWa5xVEalajKt7pz5HGnkx
2rTtpUbFCjWfqkG54uAZ7gLQyVKhEZv0cRn3TLZzWsAC1ZteV+ux8XaT0WzYOIjGBLqaZUfSTnGU
g45oNzlwuT58BZXFJAj1Zsch/hinrHv86PBnllOc7AHBbVE9wn+HZGXR1gyzdJ06tGZrTK4lnQ/y
qrI03DPJ9Y3uPNFnJpAOskWK8zmN6Xy6aO1UvkfBpAXuO5Pqk4VjwhoAU9AX+9AHf91MhIMR+RwQ
60mYN5xV14fq5ZzKxPqJQgJtMeYZalNyl2rWDnzGyJzAfzZVBU0guxEHuvbTBJ8fd5hky89+Mm4W
pFAXOm8bMzE5loEGdkziYvdi/BwTpItBdJ3K6Gw03Yck6Qoi8vOoM2mJztHUb3McKi0rvpPtihza
V8O5Mhq6fSZQnCcR5l0buXD6z2VPU9MPKrEn3Y+POZCrFtAw+p4PrP5MLtVTHkTmhU9jPZmfsVww
RuEH8siokOKCVmdGMNz8HgxG0mEpJzCNe1YAVGV/gBnGxl5q1R44wboaEakiC5BEWjVgvpCySCxR
+QPpu4fYw50FHIMTOC1dTEJjfKgrcqXDBGo1BzRyr8ewelRuTUhctSjQ6xA6uMho0GURlHlIm2jb
XNzn5IEcOgVrc0YCB1VwQF1YKFYsROIkYftbnQEEHc/pBbwC3HF1BDAwkdPT/EINdXgJ1ntZa3we
6gxJ+wTG89DFwc7TaU0704ONmtxzJVc9S2QZRFsmmbu6iPeAoxmN7JjqHfCZbOAYIcAaXxgaYw7s
oZnVIP20A/9o7kedPw2B3IK1uMFQKaGvhcVSReGyi9qF5sQYuUNkV85NFR4SOhKVSsFK7ZzRGEKG
NMQj/YpIy9cwWTBxKPpNPZR4xzvkVvFUT0g+yC0BELxEL7zINVyiQHYXEd+Veux1znEQBKO7HcWG
qS2miYsrtxnB0ODs8E9Oev4Y5sbbEEXbhFEWiHTGKAQIjN53rmuQu/8p5wMg9Kec8n0A7cwzgYGh
HfiNYAUPhVwJTTtyC14ZcUI2/qFZhCrN2AYAJ8PkdZw0m7jyYSPa6iuz3rMBaOYwB4TX1yTxNQqt
4IgCdWOb0TvdDTIAXVYmpx/gTnebIW2qVS/AGPn062A1g37xCVo2AlrfQ7DyCJKpy/YzoEkLALs9
wXDYeoII4cqky8vwpUOD04zawje7NRSNM6HNB0vz1yTx7EqnXMvOXFlm8SlZgdB+b7soXg6EibOt
bGK6OKzFmdG8wUrZcqsAxU5PmtfOoRUrrZ5uUdWcSMZ7bktM6UjtuP1PieHcrFhfAcjZaMpYTaWi
p+VBgtF/ctvbZuljNFA7hzHtGhO0EYzYMDhmA7m0lvmSEZvuegii1RUVIiTGX6kHBA4yPu38rSJQ
1hgK2MXsBaJiqpQpUBkOABRuosao91NV/ra8YuT+cKGiRzBuv9A9CRsAFGWL9BO3MplM8CrZ+s2D
FQV3uLZbFMoF89pVaGHtH73FRCBoSwvQtF2QA6RRdj3TaO2f8CCOuIwHhEMhnEYLvx0O409UFHRg
PpuHNMxf3ATc6cD6ZSRbw+oPITCQFKKNV2QBgYhIpF3WaQ3tlkeCWZ182eR2TA25H/GliMA3xRLl
df4UWJD6RLYHMrtNde0ETISxdEtTFX5y1bI+WZl7YPF98ALs+BzxIjNb09n64Sx4GA19U2v+y6C3
H2gFs4q5RUiKuPabGd2priELedHGGd2HHnabM6ldTqy1DiR4jOtLB20K5adORmQDbfbbmZHo4e8I
FN8f8m1SBOcs6bcJDEHpNVc3Dh6BP2wq9JK9Q58/LFaafzdqkwhnM1/kQ4FyocU0SEh84z3rIybu
6lK4ND0KbLlTyu2bnkwMJBIkPo7uO1hopH1qLQJumkAQ7dKZ46OcjH/Stn28Pfa1SYgqEDP+EL9u
WpT7vBKcgWpT7UxmPFujO0aiJkMgoaAtmLStjOgS06HstImXWywJy16FtdzCv1iHM7EaIKfqkd7W
nz16SDppawevARYrE0pC7fTmAuDBxpH63iFugEMdrEFm81HqwQYF442mBJh0XQeH2nxOLLkIMZ22
ZEw2hfcaU3+W3EEtO0otXkqT0ibS9yT1baIm3gSOvum6Fh8DUcvJcHXL6K5Q0Aiv2oH6e0AwjEia
mBoKLqeRy5a+sKmTrpWV770DxcfU0t/WDtlog52s8UplZx1ASZXR0YqrQz/ccz+5d544RhnaH6K7
Cf1TSKxi/JBDn5x1ET3aNroW9nPRkdvn5mRSppQhBl0ySCXQSU00G3aq/yqvfo4mJwG6X4/7DrnK
amrlhxz4lCfmX8zXPHRlApfFHczVYRQmzaxyGcVUSGFf59s+qhej5qx0hgsICAF+ejEjabwXsJa8
+Ox51bGYmksRNt8ZNoClq6prRgRFrSoHJ7f1EqFGECUx7Y2J3Gqk7VsSxZZ1oG59nfOy5AuUPd+V
XT0WqLYXkolepLS9H6t6bTU1xxHSFOOAFzKSYSUTxt62182O7l93JksJ/RftVYV9FF5trnJWL0Ih
dfNo9IgYKv1NBNFz2JbktviPZMyUxoBwi+tFaSxQPXb8lRqRaVXOlfResQBipPBklycf2eKyqpsE
dTx9ejKAojb7RkseLV862l+z5uvbcDNvqZJDQCW0SgycOmPH5LEY6f+Sbb/UnQJir+DgGQMQ4651
xrxfur7GQK/DupMDgsdoxJTfoJ05amsk0pD4DIlXqWjXLnpTs7IgHoFzWjQtv9q2nx7EMIJ/spVp
pROENg6UEPLXThCA9Ox/a9QN9EgogCCcpQdGccokB8og5scyAONOsn1z82dv0FBJwa8lL7Zcyrgm
yk7q5BIM4IJG/5X4cg3BIMxXoz2RGgzm3LK6ZU/1hYSDGEU/ZA4Hx99KRzWnS6WLdaOb24Dw0iV9
VZewDsVWGSqyBLKXeZRsTcRbMRH+p+iCbxHHv+X8ZfX8GsjzvDmSkzJ5RT9JHM1WjEFskxMDdQh6
Zfpe0n5ZeOWe1FZ7Sczfh05ChKW3179BXILIrp4cAj+YGhnJe2dBjkPKzAlCGi9jO54hNyEGdGGp
j+4MQZLE5ZGmZ5YOUDqt/6zQ5of2t6uOPvC3LIyuf3+CiXG+UNrRjopD5RYfIpL3ZgQXn0JjHGnV
AX1k7dJmqYOBZidp/TeNvOmORj1IIpZA3fmtRfaPZW4ncmCR84tSoXPE8eLRkx22rSXflAnSpXCN
Jw+LD/979BlY2c9CeUjIgBrD9AbrW2vurqrUEpYd3UKadks9M75KqLZzvw7glGFvEoa1om+/G+mA
1EYATrCAzuDPOvrG+GCWT7oC1Kcnzbqr/C895KybBzdT019zT2E2xnax1GiwDT3Z7uSIUnNFQHUZ
i7poDKQOBzipves4YHUfxL0ZCKCSASnHePyYsZ5TgRUymWHWNf2Shj5vnxZ7uwopDcZXjYjrZa5M
xaQ1PjthNVci+So0QlolKP8KvfwZRiIw0kL9Vu5nbRr1QjoO6E2r//bsjUvvrWb80WXpcw68bcNQ
5z1D7IxSAFGvbmmIyGJ2Ac/6HAlCS63+khLwswg0cjbzq+cy1CT8mDstrdcZ0ZsVAhAEIsEityc8
Foiz9CG7VFb5wPAJDptlv8+ZAKru3CVxHvrC0WxShkkLySiUQxaAgj7+UpPUepYUH2n1o+e1BCtI
46HCFUxIBBVUWeKuHw9V4TTHkYGFb2kkaRBntSTAkYQ5AyOyePGYH6wkt9jAOpDVVr6h68JB3GFb
Ly1rkZrNax1QvFkhfD7MRdswHz8Kx3lmbo57aPiiDiFJ9rNlFsyph6wEfPWfuv6jx6SHoFOxNgS4
FAu9IWohj8eZGu8uGpujelN9QDh+6fEuw+4YCG2kskD2CVBvImXKRq1VPHltt84fEgf7XQOrGn4q
mYPtU5XG/4YEwJT9MHTsmG7xlmUR+pBhwALspJRTZQHho0OQBJ6Z8fTN0xx6Il2zLab0temNg5bQ
Z6evjGec8Xzr6ae+Id0XW8+1nv8drGxpKpLGS5zxImYirJcfjsv5PbXibh2AJUxGwuPpbCG5jKsb
yWazf+pq0NAlxoq9xM4ecC3HsbxI31s1fX6cFAJXRACao94V3koZiHMf+4dQb/ZzLKzm2TeguGsj
yneJVr4GelMh2Zd7Q+H4AEiQyg+zxwszVLNn+xzPmL/WJSKmt3oCGXyITjoIkwKzrdOI96RIzqXJ
MKQd3lkl5boQ2b0MXXSONiIlEuTATPyLA8+kQYaJt/eIbw5MyHqxv3Mb+5aVIze4Zr+1rH39+CV9
7Z8jxr0cHmpSPFWNuyN1HwnQ+8zQlGnO82DSgLCMLxLdj5JsOnKR7/jYH4BU0fFsWiazLf4GaghL
PSeG/pT608kkjBQ/1QnSNb4cnWvEB2bLGtvvusBa1TqKYi3loFrW9k56imfc7h2buuLYLeGMSDxE
Yqx1dmO66sQL3nG1fGa5c898FLbY8ckqbvN9mdszwZptu0m+II6jnZqEXNWqf3Gr7qoHFYIit3oz
qul1iM994d7BqF3wXWgW14pXkCfDT9SUFh79JPqGJYt9NzawkUl3CxAIy5KhPRo5A2QAMbRMuzeO
PajKLBI+JcnBQMT3hAcJFFQhY6X2ohfGc9KJt/m/VLgvWiPoKdE9c9xHN6g2Qhgv2LXWoRN/Kmt4
L8sUWZ2VbTwNDYmUGpE/MM0qeQqK/JeMvktbwN9uQ7FSJUeMv58BHuuirPqHCDEl3GzTVmc5sEeF
8/vMIekxarW93Q9XX+rn3gL6GClOHsVnS8GgK+sWmmhf+37dQoinIyXh2s6MRzTzK6th76RJViXy
Cbbml8Uni7feIdeYHhaGcjatRzvprxDrANnM1zRJCDkHLnHoIZ2zM9qQuTngWPrObx6SXguXVqH/
MICAbFvuNKQ3fpTe3aT5ot6gjTT9zjd5R+GV629WS4EEqR2jZMLpKv+UQ3SWvvE1pEm2qvoG/ZTg
nIhQoIEDyZGLwkmuodDQsC76a831ljTlJ5DObxQED3BiNqKnmWVMpyoEmJpXx6p9SybyLTBAobNJ
46fG5iLs7K/5Neql+R0QY1KG6R6i0JcHMtdVc26a2WqkKxpYZSYyLCyxMmJ/KYqIgErwdeifFWo0
/lrfWycOTAg+LjtUb53twg2XF1y3e2uISgJ6Q0oriLADZExu8S2K7sMEDrKK5rac3ZFgV1qbiT6X
rWd88JBgUUXZ750Nm7rGLgPcFXinF5yd+ZL2goxK3UQhnp2VT5wHLfCo6EkD1zAhWCTSLXoHCiP/
qqz9NXCT4ao130zF7AyG2Lb1rE33F2lgW2oJMeIN9QKNwFK8WV7+qxxMDwb+4GXfDitM3uMGOZVa
UusdB8SzzOhOpqtOZhrOMZXOgxXTOx50CdaRrEhcFSHgT7e/5vTYB9w1tUD7ppUQTpqQd7729ROR
NWBT1AxLqf1TOIDLyXTaa0Q3NBReTLaR+Hh6AL6bT6GUoLJaUsUTk/AmuAbaahw4cihJXKetijW9
gMRwy3VV2mqpHKIxpoDJB3GlZCLjc1nanLFBybcdVnQv2md7DjjBOqgDubGqY+l0IDrMc9RlNydu
P8yIQK4cFd8qesdFbi9C+OmtRuxFINE9SAu/ZkGuTkKJ4nv5J4mDD5VgKSrpMiNpK+repm199ZJ6
WPXdHGBPOLTGe4wX91L46U0KyE2p09Dqsp8AW+tbkUh/0+nTjNbgeDWq4Vl4hADIymjWHiPmozW7
IBzN3VdVER5EoUPzLoYLcG5nGzdsJiBal6CVwk1Nv4/oE7jKEwekXKfpzzgQ+WGfbKHon3VdVMeu
eR+z2ZkwUB8ENX+TVmh71SXHiBA2KrtI0joB+al/DoE9sJPwe4xxBy7FXDc9RZ0dew++AVVYn8xy
maXGsbYV0Aa4oMyiUJfT7FSmmxAiGP2kDFgXfoXjOqKvpwfq4gQMsy2mHAG/l8DUj1BxcGsQ2lJi
FaH3Y/hvjPh5cS/wYbSlDolyqRU28Y9lh7eySBaeXby7XfiCDhcLbzRtEw7o25GYI1oJPio3sr2r
Lr5aAfoD0XOyqn00E0zv6judK3MtuvGnLwGGxcyedbq9vK35ciALd5EbzclpNMVLS3/Ruh2asiRd
ubEWOZ4NckTZd4kYHZVEQQ8oZGHWya9ObHfUlM/W6ByotjmL2021DqdLGprkAmnjgThXhFvZ+BJB
XVmo7DAICp8y5tCldfUdXSmyNlxmDRciiCH53OKEYocYKFtmwAJ1Nd5Gd5uZ2T4yOXhpTsDbzVG0
xJMTQ3OJGaUiDqekKkt9LSpcR0MZ7gJ4sLSvXyWCfbwjxqvL/NiGbxBEwMaJmSIdHXYA40FULrbi
lGKTMkekwgsL7srBC+Apd1/W4Ymu0NlAp11PXrS8uUNCglqRffTheDD1+OiS6lTozPOt7qHC0xZa
BIvN1h/+cmOYuwgz6VfMcle3J0LDoamkt/3GZUe0MpbKRh1y2gnDNR460iOy4lahQGNMclDSa9GC
YeuJM2OVGu4btvpPP+l/KQ//BUn6iZ8AZL+EiMLYImE8NozkXZf6t8fPtgyj/CAEYr9yqjHX02rT
TTxGBapFT0C1cTB9kmS8hAxwa1CdLsl0mAVnq7//mxjGF021ZoHxMuqZgLURA/ai5YcggWHlwtaa
dHlwowQ3FoLMad6cSu8/zs5rR25ky6JfRIBBBhnB1/S2vNULUXL03vPrZ7EuMNMtXUjAPHSiSi2o
sphkxIlz9l47YFkSz2hHv5qFFZMnYR/dGqJ6AIBa9+9pWh9ElV98Y96aRv2EoGwvqRP7kTR52wbQ
Pb/GSfcqa5jtnB7xsnI257iNjnl8rFPsvfkYA4SLTxlNRB6D4YsKwr2Pa8CSNJW6AdttEYJzZkq/
7okrAQuE5Ihjgxdg1nUfszwiWIC0cXc2V02FO7ngURFNTQ7QgI9qBk6kSfNNx+GuafaAJmf+enos
4OUmefYsLcSJxnIBBxtFO/svjAIS3JLoI50FU2A0nTgt43vy9e7b1nrx5XzQTnU3CwJbOutSJiY3
sNVgjCrwQTC9dwf+SWG2L5P7zeo7b1W36qkpQwQ5KfMW6RlQKuyzzzPnAxf06al2TXfp8+i2LOC1
u8F0bceN2aSPkPvgMbvpQzN0p6r1zzSLUC68eKTbkNgBsz9SL87wpZyjW9stzoasnso8v1gBFu6y
2xkDuWhigN6kVP8h7e4LbB/OfuB22RS87aTpFhk6mpk2tneNOTIop6iF66GWaZpR6TuqCJ7xNsTH
m27CvrqdJdjwIDZfanS0niM2WNxgGpMfzGCFIna8ztS+K+OLTCn0CrwltMhXaTgi7efJdkuHOmz0
32MNsFDc20PKljt7OXVrNq30ey7pxRNipTgf8rRFE31wbu5lxFZFYLaLjNke3bnGf4gLlul8vFSw
Mk4VAaJYdX6Kqry2evoGjgaft3qKG8ZzjHNQx3b2QYXorOUUR5hU1AeEree471kOl0/TESDV6yp5
AdjGTIUFYKVZ4WhyD7h4VPmEO/tL1wXtsYxQ4vhQ+gDLzdvY30JG1VsMnv4KRtChKeOrQwm+E1rv
yTg7WzYdpbnljJShUq0uKY9/DKJqBQRv3ICjoAdCtp1/M5LrNaiE3rMSb3WBB9piNEnKfdPcUgYn
KwRl3MyRPlkDIzx2brZGd2852bMbowsc4jugMhuEEXeveW4Izq4l3rjSQzuhOIcFOBS9tn9LTFlv
rRYIeVwTNxJM8xcUz09ZnjUM8q1vmWaECBKVT11wYQYSs1Lt7vsSWNMgw23h1wRjSXRtuPbOOZYQ
1LvGkecOtnrFMxAssHe2Lkxg9IfnceXa7jdsqltJ20t4+cHDclTYJtKA6aPSNGnJoFj1i4W2tcs7
O5o3VeKiSQit51iSfMpFeaNZ9cEDuzdGWW3x+vY0rY6FraqjFP1r58bxAZg3zgCXmEhfnYOBDAuS
kjJ4QwxZRFwgmKadiGV9NSU2Pu7cep99/VrJixsykRZdStejMh51l2K0iykfiJ6cpjuw1JC+PdB8
fXiPYW/pIPtPc73zZvHTKQccFw6fWjaX+9qoz6rTr1Z+GzTcQkNB96k2eTZQupyKXl9TpUk9yG2Q
huhMsoolwnBIvUJgSf8jvRpEhE8FkcyQkji7NvdqwnbtsA2pDaRpeGm22g/6mcQbGJoaWUVbmh8W
gqYoKaksguFnRbySXjBKgTk8a6u7DkOzVj0/xfGIYxPKTFaWe2FVpe1VE3jhajwutajecJ5Q91v9
fZ+BZC8QIpAc9zp26YNnRWfEWOc5puoKof4Li9icGirXWnHPIBmlyRhcp9LiEBnTQsms9Fvf29ig
8QAw2nYDtJjAAKx2elSzq2Cg39RleD/oDFdg81Lh9VpjmuK+LpLVjBgCn2/7BXbNF2PaVsifV3ip
3KHmCtQsjK0i8XdS6L1fYpFuPNe7UIVfgjg5zC2RP3WKnyUFLGUZdMrxF/knkLns2D51xec/I9LX
KRFPuBKo2d3iOgfWz46ZxTqcsi/0NgAxDTdTbXeU93hsoqF68bV9RpXn5rh0rVFwFTLxoAKB6JWG
x5Cc4cPBjKOZTcXZXkIagqtIEjXMzFM50xkfOQm+CaaCVBjI82KoPsFrWBDG2WenIR3wO1WvDARv
p9r4iuaNUwmqJO+1x5keet4DMquPoVHfSvREsye/B++RxWGa9NVTUZmf+R8Q88a92ydvAu0pOEbu
A2WBER6brxEbPILx6OymRCaiE/fX8JpIQzWKmEoK2UqwiePXpOLOjCzviQgHSqp27zTsr6XF6EnI
7nuf65fKtSl4ImuJUyO+tkcPmmDP6Jrmq8eY3ujkppHVfdePPxiIXE0AMYB8DoYgcAIhIMPp6uBY
40Oc1PDdl0OAJBKEAJyCMirAtsr/Y6BmcArDJYZmp0LgkjpJSszxe071P3oVe+uEG9zY5yFOFe02
XAci+VauUe7TkRNzSB9JtvrapOYes228AlxIrpToolPNMHvgRHWAqf/oVqlNXZ5mSILgUw0Ru7We
4o3VW82qMmkPIjDc8N4f8rxAKViXD3Za3PiBzxgZ0A4JXMXKT4kTL6IG1H9er/2vRCeQpFECRAZM
GlIEF9cy8YBTBM4ibHFvioRVhbu4pAjL8ZhOdbgjrtDxyi9jOWApNKnWZ1Ec6Y8yr9XQcD0mw1lT
W9spYVFN2uC726HP9mHzrbzsjgxYzpsB2kK894ylHY0prqGMT5MH09AANyp7scqTXvbAPcZiYXGC
4bmL1k3aful7tlhSQnhGJeVsQQ4M4yH1tVLyGrnOTV3xawaGW+2t3vyGcXpZZfqEahICCbDdnMCC
tqejCNiMAlHIkxlFLw7YR6bKFr9myv1moMde+ba75gx7yMzhBys/RI3gXggP1FDGzILjYjATlh4Y
zLQJ0oxw0cQzh69h5uEHQIQGuBNXpjIHFokC48fKDpheo7MpKYX96nbMG2PnBipbLczBndm4zbWF
HbzqkFKRO9HtiyUqZWy7ZJONEMyC6mbIvLc2EuEGTXhDpthWOEULM1DPmxp4XIpl8NjY66yOkYGI
8CnyZELYtLnJHa66b5iocBJSqRItPFrlo4/6YG62BU00L4e9QLFlQPBQ9BPpeqH6qZ9STvxnNpdd
6KSPBgTkvTAX287cGfeN48OuExHdJqxasnyyaWido4rg8TknADOpGlxwsTscOsW9EKmi5tQnvyY9
YZ3aliWHwSTcypDRtOnHFwZ/hR7uKeBJiQyc73U+59u8JwsgD8WDFcrp0DY8BhhToBoT7rsRskRh
l86cb3QAUa6+zUXJdHigu+BT3DGaO5U6M27Y3AlW8SaYacvZzp9uZc54OWaoc6IeKLdOC16YFNtR
ZdFTL2lgIIN3NoBsxCZoA7XKRM9oVYAqs4wjpdVqhMKzUk2bvyJV7GitQonqQwLpR5I9zX6at0P4
PiI1PyUC4C/1NmHPZbAlRGA+o7+mi5GknDg8+yO0C9KJ5fQepUVGkowmCticsLZMxdk1Nq2ow32e
dtzCgeNvQfTFcLHC9BmHHBMOOwmI10m6y6hBVCBNJJq+LWEoAfTgHNFi7GFAW9+5mTOvSmHZ+wqL
89FoIL5WDAufdTXvemXdGHOa/WRl2sHVkR/xWEPKzavh6ufJt6gmNNgK+duWVdDQtgiHZdxq/+db
5D5LaByEQeBU10wYyUNa3cmgnt6CSr959nsz/qyAkF7+QzRNqjf8+gY+3ycpTLTi7MaXvgqzI9xX
WspkiW1L1UZnEstHJAcRNGy/qF4sld0HYS/WNf/WWpSVcfv5go4+PYYJ9DHstyvk4e4zo6NyCx+r
vjL+pklXOdwKxXzK4fVe+lk6dxY+ZGBTyZsZz1+MZnYvKk6RE6ZiXOP4tS+fL3OsSKSjyM59+Tg1
6VpBX0FnVs2vzcw5cchV/mTQbnAr3X14dwi162/NUjA6PoFchp6JmlLkttNQ+zEocevjm7jvBu8I
Wne6Ib9IbPPmjYIMgX7vWs9GrfzD57eJbVV70L2sh90sj6Zgk7FsAO1U6q3axU5THSY3FbRHnas5
JdWxcMvx2vtpvM7brrzk0wCeTXpHVEPoVrG3vLfJ2YPpqJZjAbPqeOVIU18KDf5TsR3QMqQKH4Sd
H2KYOiunsgm5bcmUiuf8valA1wAk6W5IKL/3pGNcgxwTXDGOyVUQ+QKMMRDMHLR59QofPILtv4UE
370T3G5uyrgvN1nEGZmo1+Cp9MfHam7yj8lEKN9rTElWXcw3JjTqE13TnvlXqM+4JRC8xpJSEWMH
aSjqTsZZdZ+W85NwXagFHbs1HgbBxlWP8daBzLkrLGQ3oxEitRthhxQWbYiO4Dp632qHqKq4jb24
33tGDPlM0yL3qsy7JZ/Tu2Vkgn21QNnktcrbgxB7KGTboJfTKDIJq94QVI3ODPn6FudAwUB8TCD8
B/JbZxQEd1l+ejP871dB1nhHio7//LltE8iZuyyRqhjTc5ph6baJVH4d6Gkmoo2/e0yH+3aNrECf
E5AwW5b1BS5TE/zlIi8Bg5s+FIgftkPVwub25wj4RiiXPLT95NY0C8HSTHE4Hjn68DTSGGDnR8S2
8EYHYDrPImRbGxmTZ6H1qn0EpRHTa06fBOo2WXuHaaU88tSbiGGeKr8t7mRT0nBaOMFB/DQGSvGT
IuDGBb9M6RWkOgIblc6I1rQo+TsNugiQtFuDU9Q1a+nSeiO9Vmn7zLMH/5QuNqkxuomThv9fhMDi
CW8lEm+cdqrhTDmAkAmM+BSz0Zwd76MKRwDdrRM9+XQJJRIUplVDvllicWw8744oWNPd0d950Jbo
F4n8FgL4NqzNbjeaqbriAY7WtpjxuSUZbFcYEBUNIL5MXPdHGKRnHIjTQdnZ8KJHqFTlJCeQx/Pw
4jjGO2hYGHdTHx2hlNUbzXngeSqmhTDXvnqDMLYVoua9TvzsFQGlm5D60pmjXNtO7ayqGDZLIj0c
JpZ3KD373lnsLmT45Pug5/RB6vu0rhlGYEmYYGQMwTbmj859A+IwnuA3xr0xXZTPFEf404aZUHCy
KsbrQ9oeW7siEWf5eJLxW2aP4Z0VZXdN4Tc3VmoQbxC45qPNorEx6qS4C4droJCkgUCr8H3Ac5oo
Sg9M7oOZPMgy3w+GhVR8fPEwPj3mHWMUwovCwyjppCgjGTc08DENDv5tM5KB5+eGh/5Og24Y0mbb
BQ66q87I7q16OI8onjmO5MwEfXUlFHI1Rs8B/LiHCa0SWGUi6SdytkTE+1OiPsamaexHSXDknHCc
8acvRNCBySRF938NoCbJbYGjNanRizeztB5NhZxlbpoDgCe8o51LEB9N+qPtoTxEOyYmf8D3i97I
AyJ9mIL52cNzvjfdUZ3pG/S7OqH+LrFlpNr2yLNH5yyb6OrK/I30KvvRmRIsZgZOV9+zskuly/wy
jru5DLdOD4C3vbWeORY26WV27XEfGL13yrX0cKETCu9Xw3jn+CWeCteF1ccRGVHkhqhO1pblGFsj
yLofMG8g/5hyJlT5xgoqBKRIgcKRfc0hWZHwNnvlM6VGUjMVN0llPaKvT/afpqcyR60jPXpWi9+X
mNjmNgTFVRBtVS9mptCe6n1PMAZGW7G4ShlltjOhxQUhzFOREurgBeXewc/MVNW9W8ieO1f0XNyW
HoDn0YMybEKFY6c8We7sXOCqKA7XFbPoxY3kdsltXsTqME50xOeO8lOm9REKXw2EtKaBgRLZJP1x
6aZlqIX6qneYaSfFdlgYCxaHsbWrhHf6/BYV07GGN3nvOOV4UVnVX3OzCC80INeIPP3AbF+n3pmu
QVktV803L9hz0l1lFagf9BBtrBYJjJEzvJFTOOAo5hPG6dvv07Drz7gktkB9wpeCHDGQyjBzusgO
XqzR+MmNyBtdZBJBkA4XsFzmbqK3d+8jeQRvNImXpuiO1WTu/REFd52q5HGMbgezAPlN3CbeBVhc
F4Lb8j0kUE4NDRg4EPsQPMEiPgg/Da7Mrh+bgNvKSsbpQk9lOKYUOogVbfoYC2+KA89OOzYr0QDm
dZZ2sPO6NFm3KHnBNXfZi9k5yKCHdmfXDm0lUZNbWqTGjok12dOYumjV2TvGpT8/GUtd1RxqGlGm
EyavmlQH0nmnqyo2nTACfCFjuGNxu0Tlgp2uRt4fp6Si85/BzKsHeMVOGXiPg8kWllml9dC7020J
jI4tim52V0Al097OJHWEqFdsl1XDPREXgPPq9sOqVXFr2O1hDrlc/fw1MEEKuhpffj/Z7jHqAoJf
cXmHk45osDXqICEG32Xka3nDeWJOdVPBzeUoasgTOLGHtKQeMgaOlk5POzxN2uEp92zQSdHH3JjN
K4JKdJ4dADZCNr2bwkUpFo3nAtsxgpe0JZqeloIcd/xe9vWTTYOP2GfbRYmfK4nvTkTh9fOrSPLh
0eZw4zJ6bmWUn02aIRskJdkX6v9XGkokIRrHdpJw+JwKwVtPp5alluxng5GEMSenEYrHY5c3ijs9
pSmL3rrNobfSuLmp0rpme5g8WDeQn4NRtjddqa2bUYL09r3FqEZOwWPIoj53NRMIBxxVS5N25RIp
8uA2E46VvAMh1GQdTHGBESL2sw8yLC6Z/zHQ6S68FnqJCnJSfBZ1TBSixB3OseHwAzjl6uUF6S9Z
rzNxgp/fghUhTmWe5R71CxTQtPj4z3q6LKptUIzHnBV5VUXw3hzckdtOafcR9waUCDt6yRzDYThh
HyRDvA3xicFp8uIY+KG+6eykuBQFMbclQhS6tBVgnUXK4hU//MRz9vbc643uGyCqghiZKKuecrr1
kP5tSl+oBsiDh+Ty+SKkj3l70gyS3by/lP5Eq4yh5/tcMrOqO2HfiBJ5FK6a96lzzHdyqFnA0PCm
dQnXN/7cEGNnPyDsu0tDRbaQHpo38IIv0RTHH1KHe7dO9ovi6UHDMyA5B1k41NfHz+/mxR05RsXT
53cwqIHGN89lTd50XTcVR+k8Y05ZMm0M8+qpi3MWY4VfLKQnc69alyHhgpgyvKVmClJxzWQY7aig
EtR0mUabVZ572VvPNd1lSef04oXufB3ixLxWqavXqCnaDW2lhGF+mjw5oXnXRVr+IOBnw0EW8+e9
5xrTR9zRXqWts0N0gx+3IuOVi1BzEZaXHEnEeUS4j6WqRh5u1efPr8BdUiREI/Ba/pw4kMJ+d6Ha
/US5Z0jrJ+adbwxA/Tu2Lf/kh9q/5qJ9BaBnLqQo/zoOYctgt3C2YNHiW2AG6jgPzdO0fKcRAqw8
2fR7c0EtEQH4nTZg8eJY0+KUCN1DrKLkNS1BGQE6qW5kGz4DueTwaUBsHw2p3vSUPFNWY+dClhJJ
07ifhMnQIEazmHmSt8E8wIewlhmNf9Zh2j2EQ//VWUTNkawdtIyJef58SZavDLlIhJBOb22vhbk8
M6pQVuMcnNy0n+vUiDbTbDqHT96+EZfxJkPgfkhjYpmmsTr6EDeZHHo8QFlGfrWoxOXzACFa5ktJ
WZHP7M21yzat0lU7mfHF7p3xYQIfYrY4GpsMLJUZtfdJ2iaHWMfx3vQFksORlF8HkegEseNeR87r
wDBwJUZHvo9TuknaCOqJX4hTZdn9hkwj530UOYK0obsXk3Bueu4DRhq6Xxpu3Q4zR3DrNVNwjV2C
X5kF3n6+ZJrzvxt7tDx740eiCJy3ctHdQ62rNq0Wt9yBFwrV6casErp7JMh8NRl0myl9uiSB/vhZ
muatAv5A5Ioxw7IyTOuEjiRb6P90+rPpXXX1X9JEHCL9/hXpgHhMuaYg0cFxeFVL3tA/8oTcIe/T
LiF8VvmiPUxl1t95y23Qje1Db6btg9H53d6I9DFIrS/w2Q+qSftjlOfJmXH6fboc9Mh4FAzE+Nj+
79vCLHoO8OX3vDwp0ko/yqHyNo47uWdZJ95tppl9wi12joTLVuvWKxOMIEFy/fzK7DyK78jhEbWr
/mTMMceLPL54nP0eKDC/1Wyq+6jovA2ECyCGonvy0dcDv8r1na9gioVQFteZ8Zygp8xYvY28Gfy1
lue2jeznHg3a1mKaJ1ghrnlM7Ho6xnrz58yMXxM9pC1toYSk2pRQP8wllO8fV3eoZz+MHWAG0Ab1
wZHdyfPETxoCBrYPHI1//mnWr+FQ/Dhlm0QNUh+7Wpu/hEN1WIc5QBCDluMn+Qa/fuXopP1WVFiY
Isj3D9PghftQtl/KFgGyY8O8nPptXZXBK1OJQN/NjHVPZSXsYyTTb2WSolEIUu8YOyTsWF7l3Jfz
mCyVxl+Crdxf8wmlrZR2lAsFxrKV6f4S3DTE2aAYDfRrrxWXgYtz4uQcEsV2R1EMeCf1bE73fF62
sePa2VBdy9epKLrrxAxvjtnkslHW6wxyAY6C2thJ1xFbTuU+Ipe7iXzzd9+tCIYm0GhbpSEuONkn
RwmSLwjHaK/C6qfZMAtxEAmvh9aw1plv0EFt2HsKV840Ekgki6vmbMylR7xd46HIsi/SUv6La9fb
tHB3UUbv16ZBs6WK3HmDP9BwxWfZVUudXEJxJnLX5YxgOrusMX3GJvFVCmdnhaF5jayp3A0xnNea
BHl0SilhCVWPMV9gnf/z3YIy+7dnnxYyE3HtSNs0xa+BmokAdSRsjB62K25sXmg9BR6tki7ajbj0
cKZSonaw8G4tIHEHs52oT7AmZbluUALmGzpP1YMiTYvs8YpZY8posK84kzYVC185Tv1dC9ocNQiC
yyCdX2sVz6ucGIFNlzNgAZvrniht2yudNv0UiJgOM2pSF+Aw5unitmvb/OjUdbRHWeg9N035CK6q
+5ain7RojiU3zRyLN1TQEYbLKv1qIaKzQKv0ztJF8BvjOk20GXRonZs+Y1a9BOR5OM22Au7wHRbA
W6sN7BVtF47VDZm9sXDELQHuoqw3oW5gDRbmGfAyJFcrME7EZhun3p4CqDi0E4dBM/oyNNG8Rmce
syEacBNky4CMvK5t1NjzBuJD/YD3rt7MGCRs3xSgzLP2Jm0tVDCRQNWAqTUt7iyzuYQ6Kp9F54uH
tnbXtPv0sbfRC2G6uGVmFz3blVEdLSskEJ1QCRdCB5k51D+hPRwghcjtEDCe8AyzZN/HBBiwZjxG
9oiUwgwl2QN8hTypu2Un1isOEQdD6/wMTq09//kOk79GVUnXtqUQLguf6TnyMynwH8tfaduiQ3AO
QTozn2ATi88D37aB68UBA8duN9QHGxAuxkACDxOQtquWI9o27ip/3dmBuikM5xrBrIum7C2YEYLr
+QOUxrRkBUUqO4zY1y9Ta2xg5jCHIBgmb03/diSZJDNldzGiV1v43h0Oe7urPC6YuVjlIWmFMrK+
NDHACnWCivNmONC8e+3RfIEUz/g4CLd/vh7OsoYV/0gS5HosIblEHJqA17X5S/qpSV4P9GHUil4F
BDSQ3nQyhh6PklTGegiGN08gU/HDbsCyCt7ORkt4g1T27MJuvigu9aES3UDfvH8N02BCY2fKGyS8
8cYkwAoMofWjxT8AiRIwxrhxQj5mp5nKp949mbb7gqHDwDLPzhOZ4jne0MoUOzBgBqjXO38GqxSn
5X1s8rAbArdaFar0A5MiVKmEeIUqUQ9B9I5Rzj36nhdhyRXxTSLD02jK/GcsOr0xGHn9JUT3c+3/
9brZtsVaZXqKy/ZLkcJBNRa+nxDDHTCTZ31qcDAHxZeqWRKwliOAM2T+MRXm2WKdv3LQOhUfA4D3
BPVMrNcu1BL6kDp/5oH9UcTvMUUsgdUvyCnIqe93eZdDUWiFXtEzxROrfG9dKm1tNGlBJ3fASdOY
08wFc3zEI9iave7dqRt02AW5TVNPlpngDVJIf4ncJYoC41gacZSoW5Y5kEfbSfTY+HvAVD6dA6Zz
drb3Is/a+6SiM4Ryvxax3V2ElW5syUTQNN38hSPHnZGI8s63BWy1/IJxqHno+uim5Oi+/vP9KX7N
96JOYZm3hGeirAJwshSL/3heE4SOphyCci3NqL+MvYqOdYJfuk28c15F2OdkmDG7Bi0KiPdcBNNw
6Vr1kRYxLPdI1fciraO1XyTMG7FLQO4e3APq4b/mPP63d0pA2lKwAomluPr3O2VGwLgDqygugXAE
fhPSlgrXmReLJ1+VHwOzkUtXxWpLb8Pe4sY91sTQ3Hqz+ejmbrcthj6lnRN/wXjKNKfLmBRXvv2X
8u+34prrqS2L9U/bjindJazyH9fTz7Cq+W1TrKMZpJLpEAqUkC2/CRqyNEOcEOsyw8f1l09xqfL+
/bTQaXMsTb3Jf8L6ZZUp81bWE7wMfla19+ci5FxK8wMSSicJz4EhK3dWn5awWADB5fNkHeXovEOz
AvfaGBa9C0ybf3lTvy99EqaV5zm8I2kq+Ut518dFXVsTYI3YbY+dqrprAjT/GNAc2k7EihxC0Y3H
Mo1b5K/yOEzd81/ewW/Fscvy67nCcSxbayJd//1htK0JI5P+5DqNsTx6kK+xtfkQPfhREknVvpAO
rc+kP9JAYdsMx1fOm4feJe6FdDH7Lw+bs3wMv3xMHveFqV2lPKHVLw+b7lDEWGlEnkrYXUO3r/Z5
0sX4tFL1ntaA8ZHCHM08yq60QZ9gF4pXMLDQy2PpXBNjVidArq9u1qdHzjCCVkQS7lxSZVyG5WfY
DCHzPA8CsNOIbtuKyL8b+xfhhEPCWdu2jxR8sO4YhDr+Q+vkxk9dXdtGhi/Et73N1gi+Ykmw4QBm
wFSO08s4dG/l0uL8fPEU2JfMdUi5hmf4UOvG28ZzeJfSObixidFa5eYYvc02kkej6YbzZ8v988WI
2h9SZ/5hsJvg8pfP+feHzhWUNOyzHIc4Bf1y+zuJHeFsQqgQ5EO+ZE1u7dFuXjSioCNA93mDA7tf
WVXpXQrSzv1pzB6tZaysw5wmyRtniFD6FSA3La66S77++f3Zvz+ernC1pWFu2Vqxrf37PjTyEpLV
zJGgwl1w1aq4n82m24ZjBT927BhItHmwqSP9na5Vt9NLsPfQ1EhEluChsXT6rdtRm+is92+LYDHd
U75/vkCjRvE7mcXh89u2eIlAJtoW8n2iu4OHQL/Xmc1+NEKfg73mHaOSTl0m5+hGmepMcaJv6B7+
5VYXvx2DXde2hCYgVXDM07/WgS7HJZM+RMQwKzuxQMS3rl951wGSc3w34cs6+EFBsnnj30DDOhKj
1Jzt5a+NYv7AwPuGpYUz7Zje/+Wz+L1ApSIzleuilpQ4+Zdt5p8LdF1BLcB9vu6YJlwNo/GApqND
tkm34em0tkYoxwuP5Hz0AFptKlqebf5uZrCCCC8pL+E8zZduMO0b1DQ5UMxIrmtXyysoI+e6jO3p
hCl/l1PpZ3kP1Ggev8RdP29dLKC0USLnYWwU1lWgxBtwILBjFOTUlonbn3/X/7K5u45jU0HZjk1m
3K/polUtZcOUJVory10TgUejurXQpVnKuEXmvRu72nsIK2if6BzPY2iEAGXekszedFHZXIhZs2+G
scUbkSF0QcBCOquI9O2f36b1+0eiLHoAFGOKd0u19++PJAsRLHFXLvHxGEmoHajH66l9mX3mVBl5
GsFUWPcMWMR9Gmcc/Itko1iUVnXiP1Ic0SMqCij+OnHoacG4kdN87CDRgjbmxeFARhNXot7wiF/5
85v/jDb/95rOA81px2Zdt6imfll7jMggCLyZEL/TtQY1iyS868an1lPygsHpO4Yj8C4IGtOa6DxO
/OKaRxUh3TGuzj+/F/v3h44DAfNddjtpsqf/eiETmXhCtsCb6muGVHpVpN70MgToHzzHGYB8Y3E0
ivTUaJHe9oFWZ7itL6bv0WONI+uSVNq59zoBREQF3wHmGEc3r5e86XDeWiIFJld1l8+8OXPmGSos
9x2G7SXrOdCFqo/e0s4k486GIpJUznjJMvcdiKy6dmUNcxad4M4kB3EXpA0jov/Hr8/Oyj2vFwuD
+Uvthe8sSas6S9e1pX/Ms6OuRBX7Bw7MArqLNOAheuWuBgBx7xWWJFl07F+Fy1TF75xoX5QhE/26
XJLA0VP2oX40nImBvPNOnFN6TWiNrBsjAim1fDtEhTpFid09uAJ542xm6pJppz7UKWrIoLFKtYW9
vuVoH0rxoci8GCbzItGSF4h15V86ger3+pjSeDltfpbzlD3/foom3k4IEz5f+x3gyLm8TSoVvGGj
Si92BkJfs7vtfQdSFh/duLbK4g0MU3s15wKNSZOScBWSp9COcfTm9Q16ICe9hku7LJ08PASguh0D
m2JCECRWkOjALzueZevPMBGj7nkoEIs1JRFn1ppFdksKCQB/37ZQxwZEa2XCu89xImwcVaqbxgjK
E+EZAdioznyUGa5c4K3jLhgcFt1W5zeBbOlxgAowSd8wmsB+wd/0TtT4U2/7JMbgU1tVRdOgjRT1
faTK8qBR2w1ds7jfmifbTNQxgWy2s7rEOU0QE1QR2u+l7bt7N+nIbpmyjLNYyDCSyeA2DpPm6GQL
BndLZP285QKGYD68HhfL4L54ke6hP4j5URil3ODld/d/voX/21LoKjZvOsc2TXe5VBL/2J26KSGA
0TJh7RJR6ZS+e5/39Xczx9CXI7jZJ85dNlvlvonHBFsoEQZytO4hqdnPmgFdl9cnLKv+wwg7H0Kz
d5cSVHQuNHK9AQfW53c0HOfVn9/3f6lwFN5QT+OQtS31W2ULZhMzfgcV0QZ8XONDsMdq3U1NsE3M
EiwjH8UhB1x5FIVzDEMoD03DNKcBRrs2Ddc7L9+q5XNMev+HrwekHO1EoldtkXGO2W8d/w9hZ7bc
NpJt0S9CBGYgX0WCAGdSk2W/IFyuLszzjK+/C7DvvW2pwoo6jaBkV7UokonMc/Zee+oQNKnkMfRy
a7m+hk+MUQZ7Pt7tLWbWoxLYyY0Z8LBEzI7YA9RvWpTOTCka41DrOFf+/KSND83UZRsv6zJ3V5Uj
39rf/q8Xi9HRlOkRmE8hE449wG44RiQCP/RT0DkNUYF7xmfx2fZpndhDeB97HYtubT0y2ZG3a8RM
uSSeQuqJYMfDUycuNd7YA6nNEWe2Yy7QKBQttuYNuOfIMeUiOc8GFs4Wn6LlqEkd74dR+UsP1Yb+
UdAQobSBAkDee+g1Y8YIBBzegfdyta/6vkJpajXuNPnkLdSyyo4Ego4I2VGackhUl93fhbEp26h/
03oPmYz8RaKXRLcN/xaizu6T9/t6d3x397RVWJa2bqjsj7V3JyKjbyDW2Hm+MeNI4w5CsoKsZHBz
wya8RTlNw4FWAND2Af6OlHRPiH5icuD7/HHuZvVhCsrJE1If3QcV25KCOpizSYJ1ro4tmkDkL+wm
cpd3ejEUR1VNkAr0ffxi13W8k20xH/seKImolEKBX6aEuyJg+LweYzByCmfwcxVWsLC3io/Be20v
15VeeKglv69fDbEqCDj1q01mLZkbtax4BDzg31oaRwFUrs8+bP+yXxIW/VVdmBpQWvXdIhELdI7M
xCEYELyDJvelK1qcGSrihPXLvCg9Iwq6WyUGVnXJNhwJfO7eLDPTMWnFe3kPri2Fs/8Nm7Jey3iz
C+Af6T61BvMSGMlwDeYjHWPIBEzg6eUWtyGaArwktVPEgNIQ+I/7YCa3JZYtJD7aJ09S+Xh2Z3Ou
2kyHDEu39fdnut43zbxMNPQdpT67YZIOezMy3yaj+Mqb4+fnw9Knx6jox60OLOgYmP548C0INPi5
50/20h8HbSYMaIGZgZ0qtsD3DclRKqqI9YkzgJS67KaKJyUOo6s+Y49vQoRWsVZ7+jjJxzCrvpaG
du5ZFd6kbjz5c/fWddOpNkedu7LQt0ZfEdmq6ggeaBwytpzIzyXwvBn+A1HI/vbJQrW8IX7/lNmK
ycaAX6Rhcux5t0c1CbLDMznhse9gdqPMsneA4R+nagCMG6bhZSI5+ZKT2PzzYgT1APa0rDYjWCic
CUSbhiAVrKuqafUXnml/qBCFwTTiy0gzMBvOAlDksQ104PvEdO/MOLeeZ/CwJXC8Jzkl5Wb0pepi
SsrX2m+Nx5ZAmYdK1OlV3A2kyF/YyRc7U1UVHCxzu21aPu6ImklrDTK8LOKZDILhEhX55KbSlyrt
i30A5X2TaI3J3qrsNmVutyBFJfOekKobRC3h9IzbP1m0zI/bbIZo1vLb5P1g4Qb9/SY9GmZdjsjG
0AWDHAbBsaBNpQP9D+mmg7Fw5NDSN3GuA2WvcUixrDXHNaukgRTq+hOe3M7ScYLKVehNMaj3pRkh
zW100+ZbKoGTlpQ+Yi0yf+ViRqmZnTKjP5KJ1fyMykQ2zFZLImmwYC99/P/LpOUDMaD3jlHAg5Zl
w9c2ZlJXWXhS2iGyX9qYsygWnq9WBKWJjLnvjFroP2h9+lgNYKbJ38DYjmgoBsl3hClebVJkSK6k
CYBYfSDoA9vnEd1+nFitI9ed5iSqjeW6DPMdx0j1DOmbVYHdWxMxVZyqpxn8LJG3wBw+WSm0f1kp
GCSrJuIpjU7f+xGLLeU+Wg6WQ3sxVU5ajEOtU/uLFo2901uTekd7BInA6Uxcc6Bgym6ojlJJyIPE
ywWqSZk9f8JtMifAkduB6DRLcVR9BMVJviyeYyGf+P/NtmFdNrtiUsO7BSXEqOf42qgshSibgyeC
HqBIoopuCgtmxAwVFUzqZ72ujz3EpYdk8I9tsEC+3yEmLWGIGb4GFMcivZt281ec2dbXatGPhImw
DlkZLW7PZM/bDLIlUu9DbXfNwdIexqZDY611Iek4neX8eZUxP96WuIsLfjjuSlBTjXcHEPr2cIzI
ndpUQ+yGPU6vppXGR4MI5aPUw9iD/Pe4fiuwSqiikUm+Udqws4iCs1SaCtneqXaVA/U6gkMgZiW6
Kbb+T4m0CvZxau4SBngPCrPth5qb16EqLUi0sX+uklZ50GZJXHtZKc4jRv1NOGfzd5qqBxLr0ld1
kGSvJdDvwbez74T1jndtuViJ+Q3aZ0jExvCayOEPNKn51SANgMhDRkOpvyXBi1SkskFLmdsvNSkO
B/IPaic0lcLLh75GU2oH5yJq/Ye0kd20LJbzc9d9YxIaXaCM7cvYRMIWXCUl+OTIT5vhw9ouFNMy
dH4TiHrM9+9+PoQD92jAPc1U9x4OKM5jdThJ5xqeVBCpZzsR+SnDCGATQuLoszTtrbEAq65Hg/Eg
c5hV9VvXDwCdq0rzxnmLSQwqXd6bO4Uov7+1SvnOgj2yi8ccMpcBGk27VmEkdeXTkGzFDGZolDvt
JTdxPIWdkP/WBrK7gfxvRCfTMDAROSlMADbmYiTIQKq5dqtnTqriDij7SnGbKsN6Po7lY8Ovj34g
7qYAjgj5G54y+4yLk5mIxlyHENVClz8xdl9yY4Z7g8wV/4OFc0P2m63WiR+VYDcXl7V+H3xmwpV2
kgMwfg9dv3wiIohCSQgUZY7kidMosie/L/xzQdYQwtm/zCwxQV4bxqPAosjkeIb1PXmF0cl0Xokg
ZowLr6ZDX3JOFz8H4EDrgWxvWrtdLNyCOS2iT2MxzaibyI51bLQyPC/YUrgM68hp4DzeGAMNu4yY
qUMCQzdDLQexlIsZyqB/ZebRStMyo8Li/mp3+dvU+soZw27E8LLp3IxVfGPSR7yS94pGs1D5j9Xq
wYClz+LVxsDK43SxKSFvAdQDx3FOtlGq5IduTqBlNnK168vJcEcsEK6eKdFFzSuPN5s4acslWiLa
R523gpbm0yGqjf45lzxTxlcwgsh8ZkLyl9XR89I7r+vY8Qz/d2lk5e3Py8u/bMCEyj/GcteVUfW/
2/XKSa3GTW9yrMy0M+njsELa1CKGZSQ5tSEMy4i78RWx3TNZskCTJzQ8UlX9U7DPuusEzWznBsqW
YeQvUaAdEGWUfwFwIYoXC63hv7Yq/Pbl1KWX+ic7hnX+9vsGjHkIw0CaczrnY+vdzx7742ITKJtN
xgx2Z0u8acp6EcmwU9h2MUu3wlZiCSruH+N+nNi0NyG2tlyghzJxknAD6sg/3OYEsjDzt1IMj8ju
o+WRFAwSK4+SemqppucqH2GZ9xYyp3FihJ09/vmFUP5lay4sWspszTn+fhyrobo1FLqxvBJhNJ1t
bVL2fsgQGG9BuBmFne/rXK/vNFtkaCBwCDHH7nsUK5dsUg6dSKy71lfxZWRuuCEmZGbWlIQ2exWC
VxdWUC2+d0n7GIb9fEETPj+bKccr2yQOmv/yVY5D7Uj2inZMYEA9tIj8sPDwpemX/wFrkh/NrDKd
UIo6dw6Lfyws2LdavtQyxMWqzDFHjcHJn9TsFs81KzyiKKSwmAJsRf2LA/NuliTzqzG+Dl0+ekbV
2DtNMmPIEL2by3HjRWpCkt/QOK0OCIepZnYlDlLD9GZBE8WNB4dqoMUKvanygNx0jmo3KMERLu6b
UMWDiPagQA5KQlTU3/LZ1mDbBxI7RyXbapVQnqyt3PXTk7I8rvq8RQFSnMpsTrlLIgMhoDM5EH2S
P40VcADirtCTSdkSYKE7xJP0X/LF0MQA4pigI3dEDQWokHTOssXfIYPoCyFb0ynFs7/JonwBlIva
mYnl29JaVI80/m4zHnQXGdGIEUIhFUmbx+/Q4h/6wUAcMIUSGRgDEw0p7MAEWvGL3gD1/PO77aNa
1UKbwBnQklWOvLb9/qMTVUVaqdChdLXu90MOn2LUvlQw0bdpkgeViz1xcCdRpZ5iJRPjmz59UxbU
VatinixGOsAJiISHwgAQPeRD9j1B+yijXvoR1MYxRXj4j2RD7olL0Fe4pVgUj00ZTIQAj8hiWWe3
gAU6rymiFwMD+1fEXeMDoznjQp63ejeS8mZlF/gi80FmdIwSZHkYVu180FPfhOsi06IyYpK7Gpry
gv6rCwqqdPPMJHjbrEZW3lS+NlUzE9Lji2+asTgzZwPEPVkgM2/6gz342qHAxpU/yKQ1fbJ5Ex96
WfyaaSowtUNksgxSfz/ThODP4s7ihl10xQv94mwnWX3jGHS9aLLkw0lpSUAsiv6tk+ueSfU4n9ZL
WIRYssJ7r95G9dbUy7Wrb31wk5UrJQiqUq7DpdIPTXC1lItQLgGmy1tjwoxgEQshEhhw1KoFH3AQ
rhl+l0IJfhMQHMdo6/ofDIZHPxPYeMLEpL0u6Tf+9ve+6pBO5+WwjSumWEuZyqMWPuntUupalvGU
ZM9UPz1H2XMg/aq5fvH950Z/GeuXSn/J01eq0F+y6ZWK09dawtsAiexLLr1SEDUepDrrByKSYBgK
SA93ERYuUVbiW5ahbsTY9mbqabjDmtM+d5+2fVT5w7nT4pCBYBa1rKqiq3jXLFMMlSZEgrZdMRFI
HkgFx0sHUXLIjqM4aPyS9CPXFjR1dPIxl5Ez1Zwa6UQ6l3EkbrAuz8281CjOZn6hx07p9sXPL32O
1PBq2xiJrtSMUVRcS3GtilvNtnq+jWvN8832lyqru+/zMsDju7c8Vu4Bcwkn5XfybMJxgeqWPTdt
pu/VJDhJeKsgL5vVPiit8BoUCRp4Q3ELdS/RkDvIC+zuIPUHi9R5H1Yi7/mlQsJJxMFPj5SdHhOU
3IRE6EezIlz8FPinUl5KI5wiPyv5GRTWBMkKQ2V6oYDpqumlMy+NO2hHkVwr8zL1Vyu5luZ16K85
gZPmNUlvVJTe4uFWWEuFwy2zbol1a7M7ZY73Orvr41Lk27Wqo473VNzl8W4Wj7G4t0qvHgVxHUmn
0WNdJKisNoTj2WD3EynuiUUyWJAsOXAhuiR3VUKREXT14OKwIK/00cgftbWU/JHyLchlj7Z1512G
0g8zqW7d9eSeDkvJya/KjdvPSo2biEiZuVnrNWyvWnSTmquukQh2xfGYRdekvSTRNWovVNByOr50
+rntzlzL7twkS2HIQUBlDid9rRQmmTjSHqSS+hjVxzA6MiTOh8OQH9LhIIgGij+RhX9UyaCHQjWg
0PzjKCne+xOyAHZYHerIOtWweAqLxHb6Vh6cERPH0zR19cVvBE8nNZ6YoBNDtmj+6qHrCJ7QCYan
p6KguDiu31ovBABpZ107RpMhSIG3kItDvSDBrp/vobCbi9R1u0pBpB1OsBFTyDEARIrpW9jUG1NJ
7C9xzQCDT2a0W41Iy/etDBT91Nqmx6E3+vn3ZTbWodkcApSXuwRw8YNulf11veTY9K5Rrwduqzbm
w1S8zew0L7VWpTcMYHhgkh+mXqVfurGp9032ifDh4/55GbKjETM11Mwac5p3K3xD5i9i72JjzMZz
nMQCwdC80xccWjRwdJUnsDBzXeF/yi9h3jec4ck5mUjhGrPxSTWNF9swkjt2t8jggKslnaOXnQHr
GK7XCKD4ii6P1OLik3uTsqxrv+2e+ckRgyuoSBh4fDji2nSCiy4bofx0Yee2c81dslZfUuwrjq5j
40iy0ryR0QI8WQSvBmp0MBz0Nq0+a2n09AT+LrHaloqPq03qQ7UkCfx5n6J+vIEyAqItA+ABl4H9
fhgUW/PEiQLYUTuBEC5MDC5GYAdeJ8PNgUtjXaaOLhx7ZGeQ8xh0STFtkoUtDZtEIqnwzaiy2h2U
Toc205O3MGSnWKBOVyf/K+Caa1vMn81fPsp0+NXSOEM3yCQBHfQ7xQCzpWBuai3bxHLt40UDH2gb
5CI0Wkr8HrzNDYPXYW+0x7yB5mZWk2tUOjrQzJpOuS15NSJ+LDcdMcsD98U//1I/Clj48diY6Eio
UVB/GALM2KEJmITbFnZ++QL8m2itoY5pGfiDozcacmSOfmffJNIQk9hF7Zksxo3KeNGevslRB+zR
p6dX6CbjXVAZnjBsup2j+skJ72MTkp9ULKoLbturCPPdpysj9Wqs4XuG07LEViiQRYMyz0qMGmea
XqcPtjVnu1ppVeRoBEjhqcLD38MindVl/UamsAyflG1b9vjeQiJZazFZZ0VXlzGMDUKk61EohJki
OxmynEuQEbidyMYEfUd64JBlv9LCYUSt+MqTqcfatp8Yc6lSJIjCMPKdFXJE+eQl+pf3vYbkH7kh
A2udU+HvT1zOSjqn6Og29LH7Y1fENlGXLY1X+SGLtB8xYuEdtmT8Pb1j+DxbOwWf9ecfwvyXFUJj
UWMHhIroo9ApRcZlp0q2ADXCnawSWgOh3muNeklNKYMDbE9a0hwx6RuS7YcldIeSJn4hC+JHSNzw
35AmDg3xI6dGhjs5cMKlIwz1VG31vwoyV+6I+qrr0jh54IMkH8cAudJUZ8MTWG0U3u2W9bN0Sp22
V9hMJ9zM5UUEHUGKGd72aWmXtGVHpgSU5CTF+RBW+DbgNe9tu5VvWqqJZ6kq4wcN4Tsu6dh/tiwG
L40miv36p7rcxk7nP8RtjmjL8klPxBjusTbGXkCeyNYfNes6h9IpkMvq1cIuo2ShvCTM0KOLlEe0
MedBhrQ4yVnlISQRj2ZlTshzSaz78wuC4ePjmm0wq4EJQefD0t+3qaHRdh0NpxL0GWKUORBnW0f/
tz4q9e5uamxbl0p75IF7MgapsV2qS/dzu++FNwqP9067U4kUb5caNFf47qQtxd4JZip5DRxbsNOU
pO0pqDjgLij3iYYzWW9fx/L4s+TgqGkHY62EkLv+gCqRivy9pixlKHtCeaYWm5u3qGsVj/JbL+g8
26c5TCi8O2rurBHC5JqNqzcuoY2F5ZKgOCOF4SAfefhdjdGLfuQ9wEdSlPZUG+59Yz+P+zo62AYI
0oNZHfTq0M8HjoeZvVRCdccwPUakK3XHITil2pFCKPuzqvmklUsV8ymbTxZ0FnJBoZJkZwo8SQwN
75OXcN0PvLvr2ig0ufOysC3zw98/2HkTl+UEhRbFZjNeBfCXS6UcQlRnWMNwVMWMUu50yjGvFfY/
Ta/tkg7ceehHyQnfaXGIzZScrqCNnmL/bz2ssjP91Oy8PpLSdDoGqsWN3E8OZhF9lfDuPJnkgG1D
q5Uf58nQthWZLF7FjuJennAv5g/IF7/glatuRWFVt6kRlRdGdIStdKhuQaDf5QmUty6WxFC7Mwlu
a37EcTlf20iSbwggwgdLlPpXjGzptsxT1EIZ56k5mkd7S+9Df2h5sqC2IBQmumfl7YsKtvaMD9s6
x1ZrgYjRzV1WCzgOCBDh7RnfYxOTqYrFYKuRRv6wKjcUbL0PHNnbO5Hk/xCoLW5xVqNYXJrVBZY7
rKe5gcgcWHTTq7mn31OZvGusl7nkEpXbbMw2sWASigZEA7yFJlK1HSZIuGU93t1E64ubkkmv7Wxm
PyK7/IHaF3qY6vMr+WzrKH8YMuAxZezNrcawsTWsIsj/UroA0JL0LFOI3iGDT3aDmPg6T2ERqTwE
F020b0kQAgIU7e1pKX/al9YeE7sdH7Baj81hbg65f2iUA0D2Kj/2w7HJObXihdym8Wkejjh9qZKE
s/jUqye7WaoKzrN6osrq3AVL1QjW1+orFrOlprW0BTJ/tvyzul6FT2TSOSsvQLck8aCAPykvsXSm
mvISKegRL0N5KaUzVa/VSmeq5+hmEizkNPydtQblTE3E+YVnxJt6eDbDs1Yv11Q/+euVGQclFLgy
dWneLXK6v05WLG8q0RT3jOAvwqen+ImIT/UBEJ96m43yS6nB8Trm9DLLUxecRHmyeDCfDETG4sSH
XrJPYi01O8trjcPyie+HpdqB89pSjXkekwufryUcyDxn5rlNLvEAtpI04XOeXCLzHJhgVZa6I120
jbO5lhRflrzLYaP0Z9U4z/15XGsyzprFLfvcpb9qtE5UlZ7JYWitExJpFZV0sVRYnCb/SA3+MVWW
8uujXR+tiEBaaAgHjUMjZ8W1suIwA/2X9gl+Y21vdHsCj6Iv6FSodQvqzay5uPw6r4QQyt1ac3XN
Rbb02S1qOfD8vsBpssJtzsL1wJ79vUR9lOfeiNWOk5xpSVts23sam/IpJpZqrRCuAUFtGLUWD95S
JMwE2VKj784+sQBuobnhsBQmawmfdeQmkNTkpcx2V+e7qdppJN9uTW2naztIXD+rSUEOkfkMn8wl
hd0y3SryDGQ7pUcUcQ7c0UC/5UUhosylwvJXIaGj0JG3xt4MD/jwcj0Wu2GWgMiqFWyKXNlTpbKH
eJ20+6jdB8ILiejl6aDKBfvSeqXiTdxRU2/wXWry3ZQ7m+YGPJFiKT90QcJRjbwz2h0ZJ1DwIoKh
d5TBE+FpaTtscz+ra1xq5l7IM5oVZhL2IJ5hUIf2p2cWNnT/8sKx1zR0TlsWKsl3+otKMXtdIoCO
GBg60JsJVglZ2mBBgy2EB0qrtgGaTmUbDQwzt8QOBCylAfxMp8ucAbB040yZQ3+TUnRnbBxNX8pY
y2JjpjuJ5GRrFUTzAjJbi9SrjrVBciyI2hJ8JodkPKo2nNZgG+70xlIjX7bkD9C4cAbGG4inAUNz
Ws2dEBkf2DmSbkk01rYU+3RqbH5VH20pKG5C36hiU8nMcIBAbxTYUWsFEN2DpZgHSeXWTratvFS9
VimRCrj1EycngzbB4rbUXDkDDRSO6SRQDA55NjSxqMl2gNKWfBOqsO00aynMPyIEJM6if7Adig4M
Fa0V2A4ee0pbi7Rw1IMtxCkHfinJiJQaOz0imNiZYkeQNCu2BZKnaZvpWygs2oS0Z5sW24jcvngb
+2wZyOHdZJB2llSXDaD6dMIevMFm7Xs2IRIEGfK6Bts53erVFkw4it0Y1ruyBWAEZFaFC2dt9cAh
mYWa12I6MzVO/pqgO2/oEzjE2DJ30yaHA1PKKzjxK3ICgyydpfC4LzZ3XjJebmOpaq18dhoDbLnT
GU7TLtXOZIY6UFiVtSambTh7I6e1t1HkgOUJtKUU0gXH7dAwstq2+bbPMVVsEYVAmbV1lImbWl6u
i/5rWq65hQ6CROOtYLueEC26jfulGnlbEapmLFVI/BFvy62VONTECzos14FSnXpwuvU68jqq/CQQ
HvmplqrXon0V8aLTxLIdIEtUzN8EpUXYerQzFUdXHGE5Su9YYN56R1bYQeFidYZyqW6tOXZssQUp
iQQ617epvtWnLcnmbbutCYBm/8bryqvr4zLbKHu6H5iJO3kj+k+6A6sE8N0CrgukP6aBt5qOlvr7
DrWcyjQDn4tKzVdx8epy+IQ3PHzya83phyHzyDgIEZzZsoPxhO1Jo2hvknUPkGH4PruvVJvvDAcL
15bT/YB0zk36gG0qJDGk6eH1/y8pfoiNZb0J6y3p3rKO/8zbHLxV3ZsSvGlrkQEG/nQloH6R0i+m
/trNX7T61daX8vVXi8f+CxVOL+KQhvd4emnSl3R6AWJr6c9U0zA4eA6D5zh4tucnTIBG/mStZVuP
4bBUPDxq+r1JHg39Xmik4wA6LouMzOXItJ+SSSIqo/D/E5tR/kLuoVej37shUUEa1bXxJsXH/Pjn
W+m/dGwRXjFGF5hfdXpf77pIct8A1vSXjlduXfUSK9d6mVLyZooUqU8xIHAeJ/VVLk0SNVtDOVZV
/LUWLNCEvGjbgR2SrICWbEhtIlkmid8mwC9bm4SyfRqhU4FmXquasjN8GOdxsaQHFpl879KZrZhI
jpkxyvf1Ww1fPlgwJ0l1DQXDBJtcEwlFl2VH9tM0jsZDyyk49eNXEtaNI6Fh/32JlG2+hLnPlfLQ
qwP7UBJuMUoEh7qV7Ge7Izc17WvWEKhpW7CyntGU2UuNuvuTN7j1sa3BzAQ3LyN4VAOM5X5/g4+m
6idyPfMGr2zuc4tIs7CaaU/gJzWKfabsZ8H+ZCn2LT8rgPor8DotxdaFYt/ip8uVfQul29vuwuZF
6n/tXFABRtaOnQulk4uz7lzYvMTJsn9h3xKOv/Ytvb9j39Ku9XPfwtal4AAced3oaeWyaaFSw4up
ch+sWxc/+LVpWfxvEFijfNrBGoTWZIWn9VJICGB9p+qQ19mTdO0AgZ3//C61PrYkNHqJi0gQg5TA
JvP7bzMhWrsFDVmSiQWCJKWlemqQ7p4m+9ajCAR1V05vUT0j3LV6NyCMBXKzPR/XS1enjEHiZNhU
8Nm82o4GfELozJpU1b+3qrIpgX5u9bnoXIsRD0NPzIx8Hv4O0wWL9X/fWr9f17W/KQAnO+sfEFT4
z6hOhInE0a4ROcz9jnwPm8DqY87Lhjd5Qqn/JgAyb7J4fBVB/KNojNiZ48l/6gaVBI1oZtpgDPYh
gPLCCNq89SoSmCSW8xc1l/Rj1y95vHWev8hIQc/2D7OhP1ZUIvlGZvF3v5uyH2Prn3r68C81yoKV
uFHmaLokMVueiFRkvq36ojRqdRdNXv9jyJX8kOgoBBIDVjkCu8Yp26x8/vNLBz3p45YPyQmaW5lX
kCPou9dOpskoEWZfbgZFLWlH6zTKLLW4YoroCmdmBCC2lcnez2ErX5Nsv1Y2kqXqYFKmasby56jC
Pbibh92I9Epbqh92QuzsBEOQa4kdiV56gkLX1WrXnpZKTTdeawi9bi3JYIfsUQyaiNceBs8oPG2t
ZvAQBWKonAuvGLyx8Hryt4flGg1eW3jB4OmBVyIcLDBdemnBR8UFLDOsFRquOrpKOcGwhOYEJx2d
e5NeDX682tUAmtaumFy1djPTNSY3Md1orT702rXq0LOLpcrQ6wcPF0g70A/Ak6cWHobicvCmYika
Kyn+4mKpmL/Ckwg8qfe0wBO9pwQe2K8R8Vvg9cHyIDBcyteXmpECVi4UGgNo/LbAxR67aeyCu6cS
m0DnpSaCjPLd0O2GcNeFnCU+GQt9RITQVjS598umsBRVvCdtpamV5n2lAmpukWHLWUKIQJy1Twrz
qxwqrUc6gP1kWrGE8GaOnpgxkCQxRJlnIC09xBXym0Qluqamf/sNQuCxMQGZhC2pZ5M1K9cw+CrI
FAILOV3KqW9PtHeCczhzOyoLEb7Jw8ALFBJKWbVKu/EVMHe9DPEB6qV5tZFeH6qmpS8m+uQlsNMf
y/96OmkbpkjWFbExcU85J+ZOFqBie/2gGiXRuTSWykxujrL5XVmA12lrE5MRsBDM4URszBRoXwND
+huzQfsXk9LbkEk/wtiYH4uEf1fvyuQGeFX6zKf7sdUPR0FwO2I+iyRnnYH8VxfIIh4ltTuZX2di
9l5nTOGhRWcFCjB6MqDPyuG0q2oxfymCqKTLA9iBKOUeaXiUkF+EtKjSTM1DJTS9FmEDg9eAkNUb
Pjv5sD8biUS6XKv5n7SvPlp0QedqOk4tzvtQ7lc923/93CEvZolDBIGaboHWmwJ9M2ZMOyWtqg5g
AmG7jPE+jsz+ESmXcJXihX6gficFUvqEa/PR4IdsWyDeVjETcVt/D+BSknHWkyGRYBzix0jDsjib
ZfQDPYC9M1ItJyQbSm0k2sqLU5JMAYBnbjThx0gBUC8z6Vhbsry7hMAVa36A2KrCRGvMfWwaEUev
WXxtU/1u16L8xALDdu7DKgxhjlVY1oHjqh9awm2Qp00+asFmmH252gTwNRGOStPWlisFn2YHfLNY
pBCDrtLy4dJpnDtDk7jl9Q8KA+VelIGTIFpwp/SWeZh7rQKnVYhtnGc55NaABsNiZ9OWC4Ky5tpF
89/kmBi7qrHaozbQLF8fdcrwVgxN65otmU+FGX9BIjvtu4LA8bJEmAq78VgVvX9s9R4AiB8PO5Pc
aVr9qQDtSr/uYX2Yy1lzkK0dkunMfioKMRZuUEqywwzDIAOpNE4EFueMRhN6IQ2I5/V70xSXW+xC
4XZeMMRjYeKyYBbm2GGtXGLbB8w6maQdhVp4q0Bub4K6J4kDdfVt/V6nFuKKPVdq/vcbMT0DJAgW
gRh2S44sZ13fZqVVeJ7bjnY9ZFguZpk8sKUl1WUenTi2yruckcgsywQoxkXDna1rLjWO7mOoKdUN
bjnRdyNB5qmQdm2rdJ7uF+2zopEG2Bc27hrjP1FOLyWdQb7XUTJ6g5CtBxyc2jafelpYhtLD/4Sh
r2kLgrd1A60tyH6AH2+lJJyyiB1GxDpGMOtPma9xHo8Zc6UmIv5EIupvoUaSdkdSXqeqsDUFexOz
id/MYbC2o0oTuWOqDzaU22Riyc+NXQe3XJPUV1181w0ze8ngUQeRr3mJ3oSHAeTVYX1EJ/7XozKr
BKtvX/30xFgZUIeqLe19Wc6DkzdYBFu17Y/wF7pjB/jlmAElJxtmFi5RIg9w/+JvKV6SXS/aaT8n
7K4gwH3BbXfOwhhPrd9rTBIbH8yQPiUHUkJkaMvQjwljrv+SBYPPZrIvUxQj0sny9mKzIVm/qqZs
3toVWCkzlVqGdIqO98RoFRSNev8Q1gi5JbgkbTA9WzJKCvxlt1bgZDXNmUAgsymYanN8Kjh+9lox
HMD0DQdOvL8eqd04HHLBm5izKzdcnu29b8v5bnfKD0lv9APS6un+8/tpgzm+EKf1q/X7E/0mO2qJ
MdFndFicd1uRTrcIO8xBUbmPTyZGCO5sd2FZIM8Vhu6BVvmHJOiJapzlmQSDFELvQ7R8N1q/G/4P
Y2e6GzeSbetXOaj/7EMyOF6cbuAyM8mcJWu2/xAe5OA8z09/P2ZV92nbjaoLbCQsy5KlTGYwYu+1
vkVQT6ah2Lo5um1SEYIZ3StTGEgrvz+0w+IXigRhVpotwiyGcNjVUNUKJQRVRMNYZWljLjoRBV0N
9hRAyburh7y9uCrHoHJU92438vvor0to8MRZerdiwu1jXR9uH/Tqd+AV5kGde0PbS2Pd/o8a0ePZ
/LGeo/xZKaTPjdx5a7DF1VU8HnKFmTUnykTW7glTVDJ4t79aAAecbw99/KkeHQjNtTFE2xtFfFzh
8i0zwGJN8hoJqnH76o8HZ/3QcUm4qVNjDPppqU9dXX7rV+IqV2axawml3FmrO2dsHOJo8vruRv1m
rqMHQ1wbSEvI2pYK1GoL+bXXWZWGFgeouhMJeegQGHjMoap7lcjoOGuGKzvpdxt44EMtiBcHctme
UzLBjhAOHhlStIC9bMywBciupFUA8goOxnlkFYHLf7hfdHLXDNLcLm6RxDTmtPU6V8XsIc2SDK40
upRCYnms++WUEjR2XEj/A0Yyoz9MmGSsf7o9ILFmVzuLhU6Z/eoocbEnSNS8OEpjXoxCF8eiHJ4d
rVtOimljtOUQt8FntJzsWwCls5RkiFv6S5Xnr7WF+Dzq9JT2acgRrDKQk07RSZRtc1S7odwYAG62
MOQIIe1Cel6dQ3IK6RDsXUoVFFSsFjhQRI00q653fZeRot5j6apMiakD2FwHEB+9NwwjuhX2tpzm
o8gJawuJ4bkO1VBeFSOVV5uBs7Yh5LxflGoX0XXyQ7dFajoO1SGxmYfinrH3ETBJbzA0l9DV5o+H
npwvD7kGgHtz2UyObNY7RdTtyzz/aqzvhYQgeq8rq2JPInB7J82cXGl2FkxQIvQdMvliT8Y7Pg7j
42BYPSkNc/RSx4ew4tWYHXtmqJYtvz8oedgoGzN3NjbvgYOUVUKsbLWmP6fw8JayOUGqDBczu6IL
782tIQouio3pJen02Y2jiIjKNrqXNNDdWDGPlTmGDwgyzloLVldTBtOHtDRdpxVEP8/LtHV6Mped
RT2Edg1n3ZnGjZIahQ9mqt7OdjnTww3FJU3yg5b3M83N4d1VOIwZVQI+d1VYIB550IRk7pgY4bGU
mJGA7uymBH9P2hOEphkyfoT5zjBpdTsUURs+Irv5oqaJ/cWUBdBgSXTx4JLrt6aaGM7gnHXIn9t6
Im5titRPVeeW39rGIL3djt6ycOh3oYVTMjPFRkfhwQtM8EWeK5iC/vVQkUF3SipTpVGfWDtTiq+L
ZVSPxmSIgyZI4SoJFQlwtDqnPlZsLmr9YdKQw5axjcIWZ8+e/ab00jaZ939xWv51WksAqWqDYdA5
L/+ivSCFynK6nlSmCKnWNWr0PU+pulVhTzpxyWCkPwnIfRu+luRUF/sAUJ6COFdABtp8qZPkE6Go
/aYe3Mey1T+p+MH/Yh98Uw/82Lt12QjDybOEoCfzs1xuAZwS2sjPNuySafAr2dUyCy62EGE2Z7fn
yUii0wiLa29x1Q8nXScGEhGNa07tHRC83Uy7YCMGzvILBtxdRC93m2Yk58WkBwFyjPJtpT3IKSAy
RYVFz6Y/z0vij+LJ4J2SfIOBBltBjB4wyXindsY3xw3BtA5rH79OGGPoOkLvEe5HZp2jVMOQ4+Ld
ru2IRn01b1B+L/sFBwRNhrgM4NokgWPh8ZpbPcBoMO+0KtBjBmB2VLxFbsbs2OQKBLoNN2tntfWz
Fk5fs2pW90gFxNEIYZqPcwHFdgRygFHt8c+vDP3XDTw/ocWCKyxEdezhf2yBldrSOdw1cs5lUOBC
O/sE1TbGGSi3BSMCUzSo+EX92g9FxcKwtFfec24QiYIpUZbJt3xyNc/fNVaCPhpu7SGyIjtQgUHe
5+78rBmYZE2pkVWPvyy69lkdXaustv9CnGL9Mrt1aARhvsbNbtEiNX4aAWpFBt89tYtNNWnGE+mb
i/geu2b+mAhiq+wiTi9VrNz35Ve2nen59qBrHKOJE9f21ugM93X3PZ0KXEiteZkmjfwkPKEhrfpm
NrODO+pbe81LAvOD9Q2/gl3G6jYTHVFJC8hmkK43B5HUtY/EqKlP9Jk5TmA1/jL395HDMqJlZCIt
0OUfk5xEFzp/KCOy7jtOkNFvh0rbVXOkX/OW+B2h/s6WELXDhnrk7p7bcfwE6TQoy/mxzdNzpwzl
MdLj6YXg7x2uF/s5H9OPiqncx60cnm6evCH8TtZl+xe9Fk0zfz76OSqmA9s2gFqic/5l1uJIQypE
IW60Zgf32hZrubeKYXEzF27Wyht/NvxB8VXDnxR/zoNF8QVBpB2ZiGvZHBzSfQ6pH0XDbnGCNN3D
TMrTPV5eSkei2ezpNhLYHbVYevbC3jsL2uu9lRxsey/Z7dn7MDko9p6KnH2cHhJnzw192mYOu4p9
4ewr4pxVurT7Xt2zP+QdRtkthNW92+7xCint3naDPtu7bqDcSteDKAyGYS18T/2thiig3MXXLR+1
NNV2PhCrWfodg1zAb7uhnskLnVQXEmr3HMk0Py9ttS2HoL5VUQYUvOya72X57e3Rgpa6+FXaT14U
m0TLOkb7bd7bRMb9xVve/OVugDITYoXFLYHOt2b8RMUqhZwVObtAJ+uLoV4EmEN1Lbu+II5x60uo
rrIYkGFSu6CMSW9VDV7b+jmwsobc80vVXGpEMNkRUVt06ZrL0Fxm9DDRZWpWYYwCEz26RMa5788J
Yk88v/155s/ZWhkgSTYjREDNJ5hjc/VHqRXQnhNSQCoZVikgNefH39WAbFMs5hs3QeDIfC47IATU
SElfBYFtvlaf7xEEKuGqBuxGCF5BZRN6GxQ2C+9ejfdZvXemvTXtF3OtMTpMFSPJgz4d1Fu59dE2
DzaP9dGsj5WDOxYl6DFFjXerpD9RDC4y9AVnpTsN8tzJs1Wt1cgzRMBqORe3cpwzvCFr3WasNeUX
3TkP6HLyS5dfmvxSI8rJL+V4KfJLOu5ikmDGSzxespx0iUuElo9gyeHiDBclu7jsjoEF82aIjXPL
duRcZuOTI85ahGPj3PRnaayPHSn0/DlbS7P5sc/CPo3zyeSZnk+4sxCNDv9UQiKDpNBDIoZEBkl4
MXpIGR5QQv4uhhw5fpGd9k8x5PJPJeS/iyH/pYRsx0Bkf4ghUULm8KhuSsiUzmr9LyXk72JIlJAa
UXjVH2JI6z+JIZvliGcZJSSlkEgiVj0kSkjUUclND4k0qpY/iCEXVFPO2bxVvIB4u2jOmep52udA
/dLyrPOUQ1jKb+ZxPcLN+efvsRul6IfNDG8xm86iS58RwevP4Dkw53kHE67a1HmUEiVk649F7kZe
NFX2iQiX5Ir6ut61aVSx9kwkLOqYlvs15B34lXGHFFwQEFkRZCTo5ZGfNsF6mrK7wkVIAOlE+nRI
Ta64MvNb03Lv5og8rK6UDXYXVmTpkm+N69k42cqEoIKMy4tLx71KQ4Rwixx8VQEKpA5lubVyJXpZ
bBciIV7Qv9jXMVH75UZBqsDKLyMUHAOPs37+35qtCBSbOulagk6G7e81M5extoXcLRxR3iTnh2YX
Tjul2bVY6Wc0zWvZqe/eiibyCMt85hzgh4bPqNBWfNpWVAgTgGjAgl5NEBdB0QewxahZCxomAFqg
3ypxg6kPMqyEWlC4gcPN5laNG5h9IDlMuwEoq1QPcj3grLvq53dOgd8lAHBAyTKIooA9XRIF2K+z
KKgtf2Hth4iw+HG3Flp+7Va19DkBSHWXYTlmHqDuSry9twqZDzvQENfKiSds1+LMQJG5bSp0wTg5
rY+AtiliXanS3cGmhj01JH5H0bQkfbbyq8R/AhlA+pzgkKT7muvPKdCuYEyDPg2mJhhu1TV0SIKm
CcZ5rX4O2tsj3g3NDJImWMwgn4PJDNJ5/UP8z5Iz5g6C2wJRr6XVwZwESx2A86AAFQ+OT3UOYWv+
rPkj0/jeL0tf9L6I1oKfVds7KtF2EVXtwn6nlGslryTEdi5CuLUasoi7LYHaEBvaeqsNW8bu1GKt
BXGcCptdAviP2N95R2QaNYS76VZdA0HSB70xNb5r+KSBKIYfmWvhpZGS6W0QFUEsg4SL5VZ1HxRF
ADihv1VTBPgPR/bmWjD3gasFUxEoWrBwGeiB0Qfkhjq3mnWGpp5dBJR7K4WMbv4LrpBbFRbyO7+y
SMLzkZ1fE+mP7BByP+l8+koVtEtrF1u7lKukXyu+FUYg29nyqDCORwLGcXgmenitadga6loZ8eLW
toE4eSvyveJmF4udMu5ImsjcXZ/4VJswvF6rHn1FJ/PSd3Vfd31b91XXn7hIXH/gOuGSaIKea4Or
hYw1locASD7pQ6yUZRMYZtDMf1Q1BxSopdEMMi4fLpx5rehWCseqOnCnQCdTvA5UpoFJMNfBwDWS
YDEPeocADp+V1sFY5/hWj9HML0pIjKSerKVGPnxMSul3yC1ktXM5d3OZJGsRs4L8m1LatWgV/MWK
/YuEEEE7RjjDZpESHCF+UlYkcz4pzYyLDyTs0QYycq4iSc66OhGWYG2trk7Pt7+OGY///iekpFPr
4Xd5WPSy3zgtO3pzlC91W4eXQSc/MiNV9s1YTeidFTNKMBVjEyk24hKnaA4TL/UsbAij2fyQNMZp
mWR0vaVamVEv6W5sC1hMx1ZGNJfbzvFMS/nopHp/37tJ8Siylea+/NVo/VeAjKPZKzybwR6THXaJ
Py7YbhPKLFFscrz1KAYgr3GLFeEYWKb1HK8f3f5Kh3UJZYpKjWMUnYbhWBpHJ1+L+NpYPwxrNPDB
7g5Wtpbt7ot+L/U9g5gURp+5lk3ycHSwmeBXh8o6+IKdWEza/FrOcrSW4+IcaT+P2Ynqs9PQn1Sx
livPdX225bms1+rdc16fW3etrLjE0yUpLi0k5cqX0yUcL4q1Vppd41tJ2lrDNUyvTtpEhJvbCuyx
SQcJS3NnC+tOqU6hPMlorcw49sNxHI52fnRzjlyHHk8yfNJ4K7KD0x04H1oucRlrlbBP6rXo4zjm
Wha/XnRQprVK66DFx9w65EwobjVlJ0K3B35B5zj2J43NTU/rba0K73BNa/dsLGe1PibAes55Acjn
TEXThYqLi7Lm1P7FKeE/CCwcOGaQk7hjM7H6BYutzcUYVhnp8/S4UCEOSsomJTfuonBUtkNZicep
VUrMrdAV2AK9WOimFyde7kOQnA8lESJCEmye6VUb0DnsQFDC5Rwh7e8mnKV3vdSPhWm3T/Qvu6dW
YekSbXe1loIVK0ZQjJV0X9pL+erUmZ/0xnvXxC+l5con2IwN2SNrryjsaJvE72U+DF8K9IqzBblj
wiK1whno7cpa+5Jm7cE0WNS6Ua/vKyB8m2VoFHw8de7FylRsU9NonnibWuy7x5fS7p4JkGC8ptMj
pvWJzzGqLeBsorsuZlFt4mIxPztheY3EC+gMd0307I91Jj/ozmgHts6ZsC+EeT/nyrhttPg1LRr7
gocS6XWDw7dS0FvY5WmG3oC5YVRfmkg/gv62yAfMgTLNJca+KrI+6QpuITmLu1kdtFMfqdP97SGp
CSqs6HTtHCMk0CIFPdg3xSmaZ/WxrbVXnp/xOA85A8/YREvfamfUE4+TNatQI1qwsZZjeBpLF3K6
ZpXS9vlRjIAsZB83j833YQb+64ABur89KLMMj2KTjPWy6UNjOdEgM14r68QO2Hgru7A6zubkIOyU
8SdGOq9qlWfXLpruQHJWLKmjutNpiZACD0VCHZoPDi3HDzKkgxamNUCSKOyjDXdJncwnfSyLax5a
JQ4OrIyVUVpv9K/eNUUUX6dyPhLaI8E0mxfXwVXx5zeD/3BCpvWyMlxV8HE69sEfV8DOHhQrN1ti
E+Ssf4g7dDLhgrHcAeD5Vqja12WB61UpiYnRSFEfEzaPGRjkHeEWCv4IN4idSAIs+0BpOapMQtAH
Gimn/33o1g8xSTO1x/keiDB+zErN/qSlmIJLhRTrbuzdD4xD3sfKuUjz2c1ewvnFzl4S+Rrdqu5e
hQWweq12JDo7yMu3tHxTk49z8lFob8P0sbtVM33kbpaxSI5tebWHsnlsTff+z583IOe/7PXZ5iP5
xPMMEBHq9o9P3FgTl2vO2C4HVblrrGjwZ3WxgsHUxo8O7FYyseErp4MGY3TKADTY9EC14dgn903l
wONpiBDXjHIHSRkqWafBC5qBuEdx9EU4rbyvEqlvJCKzu7a3SXEsYDw3KgxF07TPli6mj+YoLKg7
ulfVPB+RjVac8MjuQdrKJxd0DDsOTq6JnneEq5rvIS7ZzWLBNlUIT0q19mpYHbcpUbGvLBuxN8Nc
e2jy8HHpEvHa6/M+Vwr1q+Z8cVQbTLGzzGRc89CV9XzOM8smW13PD4lGXtecxs/oiaNnV37o4jzj
hEWOt54mG2tqiju3RwxdELC6GaweTIVpjRc1nvIzU/aNoefvRHtOT20e14GZcmtkXlTuDUeR9xrv
Qw/KIrowA4s2eNmT6Kvla2mUn4YO4iRt/Y5dXkSnrW/boFm9xdtoqDa9gl51k2QF8W7w4Ptq/mTF
Y4l5gUbahKobIe1tD3J7sDQ98dIRjeRfXSo/XylgHDCP4bVhLkH65Npe/LdTId+8r0a36TeGNdX7
OVRejGH8Hi1AMAm17y8oIkoi9oLUtcZN1SPM+PMf4Ff6ASMR9nr8CFys3Ot+OpZKciZbDczDRsQh
3gRpHju7xjjYtSEgDiwHhUkzP6nYltasXI49buOeMzJEpHo76nI7EKaNxsTZOf3HvMPnmKE2Mdhm
j/IrXMwcLuZcPfRLvv/zn/yX9h0/NEuSzfYMxZX9s8otQpE5aDj/N2xSkapZQITiPPR6RzU5Yotv
qBXmi9JjrL79v//9dfo/8r28/7190f7jf/j4a1nNTSyj7qcP/3H9PHTv9f+sX/Ovf/PjV/wjeC+v
n/P39k//0eXRf/r5H/zwTfmP//jBtp+7zz98sCu6uJs/9O/AId/bPutuPwC/wvov/38/+V/vt+/y
NFfvf//tK/Trbv1uElbsb3986vDt779pWFz/+9+//R+fW3/Bv//2f9lzN/Hnn7/g/XPb8aX23zRw
aGyimWepUJH4VuP7+hn3b4xbaAmRikPbHMYCd5eibLro778Z7t+IYYVlJ5iDwZG1eVe0ZX/7lPU3
QRAGbHE6S8zyVPHbP3+wH166/30p/4tU8/sSUlf799+EMNfJzr+1qEAGQZZjUsk+H3EhGq4f34AJ
MFy8WLCz0VflnqoWuV/hb1+UvPXKMJ9OE44Ox3zVceJ04YzGfFYiD8A/V9+wIXt0X2YoPe3atDjF
C9w47SdBckdgVPEG8GdxhH3IQtyilbc1ohTjimYWUa8GGVxStR5AtGOxNfUXQpCeVAttdaSj4Y8s
dTd2U84y0HNwT71+jGNM4/EHYOkfpgXXj8Rmvklj+sly/Bw6XbfRR1LIpyH95JBggJ+yTjYnBkZs
cnKNu4HTmF7PxHfKKzRGqPuDKX1WQlLZaqn5HN5eOak1XjO43yFjdNvEknQ8y7sCimZuFdoVVAYs
qtA9mHHoeq4AOOJWgM9mw2UBt5HaTmoJSRw6kcai3MhnZM+aEz8QkO3BTYryuvEr17I8N4qQvtU7
PM01ztPlAUzABRjodTLzl7yow0CT6RvqR56s7o0MuHqnDPPGJJ6cbWoWe6iAio2mkDLaWP3GVB8n
aS5bmyF7kJKgkYfhF+xw7tZpRnyjIM8V4ZA/rPb9VgG/x/iu3HZNR1KpwGZljhYdGNR7kDStdmvo
y7kaovKgd0gNM/hoWo8wIwbqmbj2ss2rjHuVgyG9y7ENEE3oqQJNORItADAO8iI1p20jlnMcKUSJ
dt+Yy1Ubs1O+iwVInTb1kDjS1KTf446eJUr9TFQ1xquO3N2F8XwcJ2jbU/LPw0jbmm4/bTCEk1bV
RKgjkbuT5HSsE0A6w6CTyBOrzyIv+m0aO71HivMesW/OK+TqG6dbA+ItFNxD2yp74O77Ruc7meVG
XxQISjPoXx1UMxtZb01O9+zEUbZFgSreWqUKWpQ8TaH7kCM6sKPOJg7ISy2H32dIkbsuHGYNYFU2
gHwFs7cN1MEbpP3B0QvXF6ifSgQmmKG72bOVovHUDvPbnDXbJAc+U4pVGGil76HuzgdNIjtpo9jY
KVrJvIJMsK5zkVylheEr/PaImlFUCKO5VwVi9ZFNhGekZMNODryxzOw2Q99pz+6SvEZYQtijx3i3
ODnSTHEd4GMJCQzbaWoiP9QMuvktByVbAo1wO3GsY51cOp0gexjS5FHr+iIJhtmmY+Z+jIBPbvoE
X1daKg+ukc/ebC3ZxmzS0ueNsymqGqGzqJxtnRCm5tCehnDnehN4FsXBLiZ7B1mUSVYDN81sRZdE
CTzLwm6fZvRB3G4/9L3jBFqabDumpERfia+6zvx/RlgsrCTdL9yFk5ymhOYSnUuI1H05AtchXHci
1aZpEcYuEBTpurQdvmO34sCn6Fm742jrVWwlYKlja9FTQPfk8G6cHAp1WD1MSxO9Wmr6nPDy0QuP
06BRYyJE2JkLBK4eeYHQW0u+wkqvEgjAJEkgr3owLlACE/I3nXKHCjBIl565X5qKHawWuiUS7aIN
wKN27B78qzB3RZi+tZn2OXLzbJeI/BvpkMW26CL8jAmJpr2r6NAWjwm+jp0ehsTNWjDPiC1js6be
zU39MNSQIdUIhHaKt71OXjlMBqQ+JIdKj74Ji0YM2naEPFyuYHU902TPZwMC0JW+8iqWBi+sRQeF
1rqiPlH9HsGa003jtnDTeG/FyYtRipC7Am8jx1Fqb06Tz2HSZUd93uha6vdEClxjnWSlJFRO5UA7
nqXwoLfAvyffBeS5ndCvelrj2p7bDVXAbeE1S3XhDanYhG7YbAsxfe5Dx92ETJg9p5SvdbQctYGj
OSqBh6kvBXtxGeOm34RmdUyT6lSoZFYNMcbsvsEUMxQ1TgM39KIKa2zOlu04YTNXHTSh5BfxszcO
YODk3kSsR6vWweAVi4QdOEmyUUTrqcAHQEvwwllfeK1hv2qlreDkiKAydLW+QRZxWExlE5e7vtFC
Rocp6phOu+QJiCknG+KLlnPKqQk8dYp0M2tW0Dji6CiGAeGndTaxmmx0M2tJ03s1m8YzskxnsF8X
h4FMtjhzcVHP9LHmLt7qiYE1mHyxXpgP5UAOdR0127iLNS/N1PNAOLCXo7VYJuVLabq0y2HatkkX
aJVpeg05P7yC/X3S366sjKhX86irIKWKZr5T0LhvdZPMtbrxyJzbh8pylXZoPo7d2UmT/tglM5er
DigJ/jFeZY62S5W5G7eApM3C4IXVlHHabVD0CxHoppJiRLUT3/U6rfsk5DTvlhnZr0u70itFTvpI
72AuE987I1uPHdrHKMXdJ4xyI9vqA76qHdjtAb0gjl9SRAM2PkGKtm/bSeHAP+bOjTSxZKF/i2Ns
vukAjU7EJkwMJeLsnwgPPV9+IMw72rJwsBXpNnUIb6joUSBWH0fSJFFt4cBhoJ+rrAw9RlW7F/2W
qJCYhCusqFn5rBKX48cFV0EUxw9RWSTHWUEybJLKSKRp0OWSkNe4Qvllc1njes619oM+ErA8LTuj
lPeSCReZ4Vtka89GxcRBRDh0bA6tJm7dsC4I4pR97UUDLi6jMiBoptNxNsyz7dpQ1F5hAr7OIc2X
kVcgYh9RqRr8bc1mZ2Z+FmY2eU7Yf7ZbTP0Fg2QH6cJkKPuxtgHJOAdkKLswrj8PsGRxTJb3Nj62
rtRe4T258IhivgzUbDV09i6dFE/QXhFVx9yhw1EWswaQa8KtkUyHdAY12hgha5KBvGPQQVvP092k
c1bKO03fDvAHWQe3c5nJfZeV/jBa92mNeq6LnZSBpY2yYV7V9cykJsP0SG3ZNhMQgF5mzmbs9fig
DHjbWvSVjbSSfWg7L+qrY2UxHqXR2btWvnhpvQsBcp9NufqH6as3odb7SQ6xewznj+xhEq+VkFmq
JH5d2AO1kqipKCwSurD84DGmUa8vvuvD8IguevR1MT+rpK+AW5OY1Ib7OOnoZd1SUtXxbRkxtotU
EA1eV91lHtGGZzl2cEJg5vPCBTbrEHpQq2LzBwHsiYT35Wj06jmfEmsvtFxeCj05NSvPylrCTd1E
lZ9KFIMksdibOSqKDSriAQtZfJVTru8No4y2edKCJGB54BChXOqWdOCR4x1eTxoflcYSIoX7QPbx
xuhRiBuFfOkK9blTX9RcyuNk02YvEp+EQqjPBkx00VWHSYP8QGIzLhGAG1orWwCD1RMewelUNY7L
PlIJfcjaOndfGzU+IOPKVgOil15cOX5T0DYYyTT4ETPTYQJSFVkZN5CFEXyiNJNXW85y1Y1K85Su
vVPUPChy9CFByItzB2L/Tipzhk81T4N2y1k7O7R98y4r59yUFfwy1Ui9xPqck9SNDgdVfQRz0J3T
balaaHNCpH+N+aoqBMlUfXGPB4m4sUort2JZ2GwUyHhxsJrZawktj91pSPh7Y5QMyZimy8m33RLO
4lIDo+vISEo455Nb6BCpsRUt0mlFi1o/nWgs9K7G8pbnE6rIePaZLdCSaTyJSDMaWTlChZu/Rn7b
MVONAGr1pmNPRgQgjWNjYnVMmmijJyyPoysUjjHAEB27+ZoaseopyzLeFRwVYgtkQ8Kn8lGCgG6h
/SJonFWxbogVAZYCKTSh90djNJNNQqB0M0roU7hW9KrZNDb8S1quKRoCLPpskAE4OAno9+itVA9W
7hQ+KcPDxsCFmZhl68XdlB6Qcbo7Y9K/m8DQAAWV+B2alJECS1/aq6zLM+BiyTu7ALcvUOPuCMh4
U4d8JBghRBtc3kEeZ7qeLE+yaGG5jegY4jk5duuz4BImRaqszRAIh0yBva8WXzvFfMp1Z96GQPDY
+rqvRtJ9SWvuhqMGImga9yJHlsY+u0F0lxUKlHCDJAdSX7JtGRGLyLCoF+HkKYZe+KaTPCxdFe5p
lLOVK3kODOdFr2mBFaF1tGfJ7KYaOLFpj3O8EqEN5AboQe9T5TtH/09TLVGEcdERBhnAZLra+alG
Hhw4+TkrhxSzbHfm6USPz0g4R+8M9sn4rHBC3hGSd7ATafjtaNyBQ3xAAQFNHS2y1o6fCYz67jAg
T+NpIeK7hNMXF5rXl+zASV1CWss/rAX7wVjlnjW1ufAshYzhehbcJJZP2aDsNUPJCECGhC7YhI9J
fRhSJwwSgkDrJnxWWiPddWPSeApAnz5BmakOm26V2w2wIwpRP7RsfZifV3dRJJz9qEd7bGDcgpse
OPRHkQN1K0S1wBHhVY7w9kzjzP+bI5imNWvTs7JRI+AuZtOD5iSfI3hrOQE6c6U+9KAzTybHWtn2
pKQzGCTAcTkQmfqNyLDFs0cd0IeNsl4jOtcxo7ss6VlKUVCzBPPdhppjUfehETRW0VOe05JIKdfu
7zLRbENNxeTHgrFxnlgN3W0R2dxwFriNjOaUXSqhPtNq3o7D+BxOSbFt28LaFFbD4a2B0LrMnIqT
QU1PjQWuBdPLtzlqysAadABwJiCACmLcIIf7lh0+PpEnTZperCXK08gFtTPipPUMMX3tbQcNvway
2vDM60JQwhHHCS+rLBGZ2TEraAhqQVGfna78Kpp49KKaNaVnOQtJ+lSXGOwLoxOGSJ6TO19LGy6X
ma05Pqw3bf/CNgabls7OwYycaGvZE4x7On0oTe31Bu8cxoRYJGWZ7nrIHuhLw4D8gM8Kxwyhj3sT
uVBiQNEJVcCRKxMlX2JPQT/emziqtHnklmhmR6GSKK4XvQFtLUxOOgzzxeBklRMFMhucXRWzPU56
UR1JZ6rQxkDa1uyC3a3QIeT3mGQZH5EBiZm7FMBstPQj1sUKsRYyjCR+wson9rITj3qZe6h7QUYJ
OCtdljKtLtq9AuArUiuNCeXZnnLlKoGlVfw4xVDs1IooiSnCut3Ymh8fSXUVvNG7D3W8aJdutvxq
5XrKmEERvYILMVudt/Ca0z2qD+o3CVHOl8mJ1B0dBg0BFJGSbIVG8gF292RXrC+KFTtYhDK0s13B
Ht5J84ntd5luYhCE0Vhd1Ko5ic66S8pa25BG+JrOdeYlNiMHhm+zL5G+A+tFtzKiJi/YcfmoqNgU
I2xE0CcS/cWd2UlhTUJrxF58YETInoQRi+wPLa+AbylyT7Oeu5RW4qSwa44Sc+LpwvhUWRKhTyaP
fe+uqnyV7CBcxAv3Ow+GIvMTdozZFG6zGs2AOjZvy4RTrprArJE5mako9CbHV0xjr8A1k1b7vVU6
5JwZjApJXJ5E2Y659Qr4/wJS+pAN0zUf11XfQHWVdeTtDEn4JmNe4jgM/x9757EjuRKl51fRC3BA
b7Yk02eZLNtVG6JMN71nMIJ8en2cgYCBAEHQXot7gWu6OyuTGXHOb5dolssJtLk5FYt2qVwKFypx
t44LfjmlzqLiJWus7cCd6JaH9/rUJprHWeb/LVvszwjgdzaLXtTqgC6ktFJ7Y2zRNcB/TjBfRkOt
OBGLs2+U66bHTqN+NI+s969ivWdfPI4+MTa0UHOPz97NzdV55LgiDE6j4XfoHyQDMJEXTMKeQWqR
k6p4yLRh3wdIVoKMHy3hMteyYQ6dxnjC/AQgVzXfZWmqOMvLKixL47m5FRaPU+sVn4Gc9pmm39oG
jj7As8Vt4n/MKQIzwR2X4LHdsSSOcaMC6jcHGPqsxM3j8TkF7pcDq2qJT58MgKYRry5rCJMaNnKi
N7y6jvO1C+2gJpUIniGUXPGl4SK6tVq2Q+u3ZpFiN8nX6Q94UR4O+rKDyDrz8vaF3m7uIJ+tWH37
i4RP1PGUTA74KM8Si1ZI6ZwZNzMnb+bWkat5d5rmSPIeygee1yCufYRqwkVuIszDqJGeMmb/Fneq
Q6FVv3WSvwu9F2fHd/5ptnfWgN9UYfwpA5zI1ZoM4UiNckhLSRKrzvdYPcnHscV0qat1Jcj14ncT
VPHc389ZH4S9TcWY76JlrktSDSsuWF2kOUhe+eSlGCymNT1bdPaBm5J/jTUwWlWzT7VqoIiLeC5b
MZ8ULsFWk2E/CS99aHw2OUi8OZwNUrSLTE9CNJXM43Y8o1CJOl//KlSSErLEI0m6y4iIzNbNF0/r
i1C2HACDjedlwtZfbVV0pagjbfFdkuazk7PmF2cOblWrjLMdyJ/y0aya5o/FUOVmTxZwVNwN5CT0
Wf0s6N1hvi9xpCZvtuRkMH2a5JsS04ePECTQ6dQe027FUlpmXGfvqVHcXPi9WPp+u3ccF5k0eDMX
XX2ZMf6C8rXcWlVzTpzgU6z8P6v4IXbjzZyT5KxFDX0SUW9sX083+/XI/Jm19dsWVh27Je9JnZ0F
5i73qluJjtRKS0LLEZxduBf04J+qEJilmvmnm2lFqjTJI9/bu3Ti2fNlZJmzFgml7WweqqsH1KoV
HHMeCQqhX5QrqEqzHidh0G4oKY4dTnyLsclp/gcvZzjw4cem0R5aYpNCKw3IRyM2tXR/Mahp2agj
YzXA/kQuQCUcgrelpAqQ10fn99WwizrWe57msu1+VrisMMdUF+WSi9NYfktqJGngtJ6M1LVDdCD/
+pppUppmGuaeg5VmOevYJQ8GNHNYro0dpr7D71g0O+VoL9lqoYgpL1NXUStVB7/kIxB+NVeHXs6M
igk5eiWHAM2Q8lYNdCTxLa9xE9p/fOCFe0KWKUywVQiiIwgsi0oDaHB05v5ci56wMpcC9La51aX8
UEP/6YLRa2+UWQWalDTxas1xpMpizR9nDVOAkybUDxevaQ2MWiVZbPEiwMD/pAJlo+d/08T4kaqC
1aBMXkv3bZ4cxnc9n3eVk1/rKb+Nwup3s4lPNgiau0ZD1wScG5E1D042CL6t0vweur9JZoGuTHAF
NfpekJNYONlrIdokNGVpR8nwITJTkBunx2k9Ak5bNr0Ds0yBLoxbN+m/PXh9bdO5aDRQsGj3NGJl
Z/0pG7aowvZ9tJ0qnkWpw5qnsSIVN22H9NQRjtM3ksuhIdGyHmB8pkZebN6NF5uuwrgmzIBP5wzG
/FLxKitBvM1Y9JTQZeNnrRz2B4+cpjZgs6mNs7So7FxkcuY65WSQSO3KPMdWYsT6MrzPlPSdh4Dx
1jDzm9a4tK6Up6TZPl8oXw4/dQ9AsUb+Wlex6XqhyrO70tKezLrmquA4iRzAI4VqoxDOzX9WrUE4
tNK+fM1gT1k+nYLGFw4dqogOjs3Jhfia9/9Z9hT3rNZjZRCfYrL9M4lawkY+vHknMZy1bn8/UvYQ
pH+382ft/6Hs2A2ydiAmWEjBXU6OMSAE70LUZg9taX672voidZrhZ2PaK/5yRiclis01w/leIql1
yvqgkQTwPOENDucinYmGu6+yo6zwcE7E+Od6/a/yt+L50b3mk5mgIKfrGymKHhHx6BMh8uCt/kcy
B/4ulSTMlaM1HgvuDxM05bnBhY+RNDuQiKcRYXvWrCWLk6kMTkvw4NpCkuS2CTe32j7Rgk+lDDc9
wG84hwbIwGUcfJJcmdVVsW4a1uWxgP6TZFecSr1+JSPCe/Ib+2lw0pSqt+mxByQ/VzkJZYLmBtQa
631ADTLAuvdh6krcDS1Kbie7axqCdAnOTqN5LD4kqq+e0B2HCUOvWutS+3xM+vIyeLP1njgAIe4s
knjkzRiFjr2LDLieEu1gcB4IY6LWCNO2sMUjBYjuLiAIEIF6uaNThoSGDxD/LBzbBAwRrkGU6juz
qQ0j6T0UZFnViXz3B7RRnfXXb+Y9Yk5ef0/G0iqy+7TAOtytxQmuybiuavrwxu6ulDXy3FR9rn5y
XT3JoKJ1D2ZB9ExnkPCewtoN9hCBr6EazMo2mlr1MI4ANbVDsLXRzLu6IBALyPRFNUH22CmOGMWN
fgTURsC3hDaA7lNPebEgM9nRTb6h5SVlaYOAdZHXlbUTjxnBlFmexHCjtg8AjofPRxdk74bFN7jq
N3rVwiHlpLBOr3alfS1QHoao/2qJd9IW8uVUZBOHmB10XcqwtpipuuqPdiI7hXJv4Tnx6gvw25kw
5Z7ndYbt+n6m2hzPa8ks11qEElT9bmrWLOww5TEb2QH3JOpAjZFScr3FXEaPc5FXvGet9VGIqyfS
HarY+tbVsgktxa9NIX6tCnmI42d33uI+VQILQTulXNxTZ+1E3zHzTeCShvavEe1XoC/m0cXVmlVt
AHxX9lcb4SArlf2a6BPVThLfmE1KfdRvVReWa/5YVEPs8moxD1raUk3u4TY1SAaxVqIqq9rwd4Eh
mNhGIjSBkHfz0E2xHqqKV9m5MLSr7OeT5ZRfAfO7QaGDYQRqR87zg5jzr9lxsYpze7MaFO8m0Hoo
rYykaMJpOFcIlE71n4VY8a4wRDwORBMybl9p+Gt48p167xQtqcZdfrJzi3x7bIJDwE/CXaXFGvGZ
PHicgaV+zFpqs22IeiG8fd+Ta5T4/in3kxc66t6dtL8aQwcEbBYP8GehEGn9hEbtvh44TQaCJDjz
h9ifDbJEPf+rcaVzde3mrrWzh5rPdJcbQwGVTAbiZDPcJ3aYBNrJdlJK3nzAdG3EdQn0m6dAIEJ3
PqTBEzwIkwu5nIgQqr747nixKbhSpGHd0Bf82m1v8qw2Dxkvq+X5z01zODeY60FLr0FGRbJLPmDn
faayBqWyoAiSvPhpcmJM/T7nYJIpaIGRP6PT2HKWMh4zQaccugtuHg9paGWfGkevYxv5elE9QVe8
B5O5xpkCcvPWlJAz0MeYlNk0pIeKZacBrM1qekoxb25kB2MSt3QVWkNp7mCi9T2H/pG0n6s5qvFW
Z9nf4DZkDwGmzGbLusON/sl3gXRTL3/W8jwJV0IKD8q5aQ5CZIdn1DIqP9TJgEPXoL/Pvp/HowIM
TWEP7CwP2B7aCoZ9pNtYfhiyMfak0fzBBwSYGTCeEa2wZ6j2HtzA/AOXGOyQ012tKn8STiF2QujA
S+ZanJtFPwExLtfZwkPhah1WnSyxHgPC1H2lEcrIOTHAWpFprvshi8RN31JccsmwVxqExJBtwm6b
/cvl+jklKEmkb326JGldCVJmuEubr1kQZLOqAdZoRSkBIjKeJJek4u1N1/5nDXzMeTSK5VpHCoI1
hXnWWX8CnozRrt4ytPlRHsg+zjtv3KW5XXH+UtfrQ8l7Ate9y3ag6fDRTa6ITUg/rPYkfKCKsTi7
/gOFK0DGaPpjFLL7Wut/G51RrLD7PrRszN3t3ALpZWrZJ27ThKVGzmGbJVeTu4vsEJoZQAZ0qOmq
7bKLzxQT2NiVyoHdOVkMgnJIOKCHN915aiLqhsXTwyTkVx8l4TWnqrcwQZTd85DgXxgQV0e6CAh9
YvfMwMzCfkzwaZnLi1VggOf1ISXswwC/cipemoxJlkmnjfksDDBetF5roD+PLlP2SEDtnONAqIcK
J3thqrCkjSVG3Ioa322HuFNw4NWkva4DsGMvCUxYKrqNiqzdoU8B5AitZPod6zaUgrCMTDJYdb0i
37ke2pgwM1xiCQWpmk+iq1lUp6TsXKLpYNWdAxQmp0oxYXiy8ueF5I8D6RQHlkHzyFXozPVOH1yi
EO30sjg3MdXyOAwlVw72hkibVjtikCMqOsuIK6EfliL6dMXNNFIehANHGRoxO3V31CTaX6VJ1t0l
iEhtYe4VKcW7BDPoS0Phto5jrCVcAORnU0bYII9ZwXLdNN1PUOdOnNmzCzaEoAh5M3iyvTeQLISj
sYz7aeMeyy25hWQAsBOeT59xw2WfS1EiJLbxLstkCjv0CPtcpdjKnaWJtfLv5BrybKyUwc79d7Ly
TKp2vbVQPHS8OgZh7MstmAjomi8Zcn9GYAQEufuUB9bfOSl9eCzjTFZKg94QaaY2xeumQ5hqBOqg
8/WDT2wkgh61b5L3XNN414R29ruyDJtlsve9OE3D6J8nE8iYCIQZgi7oUNBQVzga6cNikmXe12K3
DExFKmO8EXwlCw38vy7hnj3wBkEndrcR5GnnhSsg04jhPB775TugCTszKlSF21BSSXVdG+1nbQgT
9iwmrwzd2ALBz1ap3fMR9Bf91Nk8aUHGe7/SbIGGl8BjgzO5Mewd/pivfI2KlsB6CVEWBzPkbFkv
32mi3uetLMYM6mNGZNeuLWYtVKZOYaZSZkiqA96syeiIcGawIUt/sDMFfkeKvGPnB1VtmpEZoU5X
eGSAtxxTqt7zHO3nxR13sENplFrje8ZtEBPIBctpWcUNQ2hEKU337KwAwGWqwDnAlxVPQelBh8Ni
WjkZ0ZN0/6Q1LGfVDWgA1oJYU5aajm5kZGkiD5X4CmBusGiVC0/nUJ+ClLlqxLW1BPkUdbJrdr0J
pv0UJOP43PavqtOu2ZpdbXpfdx16srR7WJCaH5Dq/gOzIq2bHqm4tRi0y8LECZn81oNtctPLVxyk
IEUoPnpokblbGV182POiXPhwSlaILPtjug7h+xU3vlEyJgPSTA7yUDb86dJrxFPMb0aVTBHr8LTz
FY94YeAZQB9x9g7NimmzSAmcGnPqcqzJfxrd4cky8gtd73YkuFt3NuoakECPc2rfZ5RAFUNwF7QA
lC7aqiztbnLqIKgMkB42BRCWtngMEm3ZG9B9UY5hd7BgIbWWzO5eI8wMXrUioCRtiETYpegmYtDi
IcbshqjiqShKJlybCgZXo8SIFX1ei3TLodnPCP0IrzVvcy4HEAwBgJItF4MDyGgxK4n1Lt36rRZR
eWcnczrYDiKeTMcli2v9yk0sblmT7XRs+5mSzj0aQ7tpZCQr/RlFviSepyPRhRtKuFSFTBZoDNFG
9FLQ98dVN0ceBx8Wez9KJqLVJ51QsumStowPKCo2mrKYd76RIDphv/IIMYu67StkGyBqmoM4nMbZ
76D23hI5UjKZ+MwtWnvR0+q569J/i6BSHceLiamy86JEoCLhg/Ux3nyi0vrRtOHL7nmT9cbiqiwH
WB2r/dIRfSk7s3Zm2qEMdP6OVjnFqjXHSEuqG6Xn+WHgISq570Hy7TtP/WttQFRGXgNYToNJReK+
J/PWDpVL9taaBRk4zXl2VPuQVHkbuj4ffkGG6VI/LcQmlEG1r2TxrezR4I7KX7oRXSjzKklOyRxb
7nzunewtL8fkUhb3+kyZde2ScV4Zyd4sXPvehFYhcC83LpJUaSIItjz9zPx0ahXD4M5hTjhfJC2A
ZVrKo8kto4DTOGw7Umxce+DmdbtXs2d/b2rnWQzi6KXEfiLOhI7F77IrDWQuQgwkKO9x4NB8mZCp
hn6sO+DVIzedsB8a/+CnjMy8lL3ku7/FE+i3IefThIIGI+pS70DP36U3KRdRvEh8vnKNIQe4fYNy
RBEBqwtqjzc4t0+QuYIU2aW8CG6/2UZMl0zC4jkwCcBXPeeIzr9b0cLqjJCxY+t23E5fs6Qu1QHj
zxrraBIXtJtdoD1bNm1c2+lr08qd655pBu4Os8zRDwm9RkPX4Sml/LNoLB5aNZP+zq/Kc4rQKsu8
F7QNdL6P2HOyPty+OjtogJF+/Sw6vSd6rQ56Q9pSx/DmuXv6Cnt3ega6bd5NrE0CleXop+NpLMUz
Yse96WPLziuXCoAZWXy5/ga5evRS8dt7JdwD+Ygn5dF0YhV3LGcakfG6JMGjb3TmA3lXdFS3axlb
oglRZ9iU99VkfMncPfNTwJT7toP6EhZ6Kq/+0IXMBHMMa/KgUb/DL8ivow/Z4gvA8ao5kg/+XWxO
rna0Sd5YmM4Low/d0mKW6eK184JTLgE+Fc11c5MRxz+xZ0QDiFA82r3aVduyIIqCURUuyR2oh2gH
5MmY3cHI2+pmIjEjirU/eUt3XPg+HA1/4fggtW+y7meaCB10Gxup5X2VQ8sMRoN9CMnLLl3r3y6D
ktZksa6tbdQF+RcAqbxkw1MF7uyMmbufVrrKQMyOqWHj9hVc43aSovNz8bbrwcVfMrxItf/odebd
QpRVVBh2f101OhecO+qGHvuqyw4rWahIadmrkTOIXZdm5zGz8OWsy2vly2E3M6Nx4ZrluJ83qUTu
fXXlxKeQ4X8E98an1DsslaaMxw6ednLbq7lspo2eCmKhU1qtPuacpHrCuzBUI/fWljE0NDnvJ+70
gm0Mh7Vd7xDXhmNXJ3cbzeq11BshF1lXxm61XWet1oiXbmMjnSAIpVEMMePfDeMYkA8QNNRDfkmC
TLtvUO0d8ZMcPaf6nsptJHUVzt0gKaKMMS4ybW+FhJrW2CauTkEfxwNzTtDoR22Yb3Xg/dv+Q1UU
6ljO4q8yVRmmrW9i9JRvwYo6ZKWIYWpK+r4qLoyuRMrE95s6DS4Nv46M1vqLlHY9NEohmPG+CoMR
Aby6OcE+IqKzqymm/Go7H4N78PGoIvI1TBJCfiaoR3cgWGw9WG4+/zEKWuE5b2JSfvRITwwyyRc6
zWubyiBCEzekrALZsu7oVBgsHyKD6ipNh/hclxG3K2ppOg71t1wpL+x79q9UNSdrIUoKtT1ZPCbf
lrxL7yp/pLPEsF+SHIXrSr55NJLQCrreogjdyqUKh6jiOme+HO+7tIZpSbyEG/9cquJC/MVzOui7
ZnXvlwlyICl6AactThni0iPaD3642uz2ra0bca/5BwZnDxVl9UvsT2UO5WlS9p5WF+S1K5GmfnOU
fiDCMiCzGFMFmUGesVVf6germF7ocueg6Itjh1aRwC2STecGboK5nAOij4NMHy+LIcyj1zvnwing
zBlAydGkNiCDi1KBWe2HeXp2FMkDC/r/PWmEfCY4A6gPKA7jPL+jwTqmLHDr2HBELAO4LWUxHWTt
T9m4/ak307cqb4Zbwk/nzLjRQZEjs9Sh8vzgy0x0M+60mUvAIEJ2TKzd0sBPzkgt9pN535Y4lnl8
b41DDYmduaQ+4MVv8Tzhi4ZBhlv4SQKwSHbxAHeP298xziKFKDBISKuMEI/AzgQsG4S6pftkteMJ
qXUPI/NTeE/2XH9OU2UeyLqDyddugk8wRva5RiwvS8x33XR9eozYbD0S4QJ/bkkLIYUycBOUIzUl
TGjIaOqqk7m7FzUONZjejHTXnLPcS/eB206sY9UTl1i169x5h8Hz5K7dmQ5CYhKLP4NpYEb0fa6y
foGZB9oNVaFTtFtNb1POUoIyYuEuod8S1gQPGl5Xx7xh/MOCML+ZkN7vAs2UF4g7a4FC3QZpoHf3
XWzygBXvfCCu9jySbY2L8whfUYfDSCVwQvb2KC1uOLf/YM/41auuOxE3Nha6+Zo0kNB5rUokKGsc
UIbBrIbKgEuEicDuJlThK+0UQbscZYp8UOnIilkgr7KDiYK7085WU3oAoMFzow011sITe53BS5K/
CJ4RhJHytfiApkBCzUi+wWLibinlRVrOY6c1O3K4WTXMFwv9TGiMyrj3JiZDD8MOU9XQIHqcEC9t
Eh/pl48DyuPIrPguuSAetcPJREXrMS3kJ8W1nKUWCi50vqEG1ZZYNKEXXW+elOmAAiQWB1UzPuuN
eB+cH8pPgC9SYrja6qskHhjcoj905XjNg2A45zrBt4TN3hkq/TYISUvarNyxKXzXfsfjo4mTS6XB
AYaoB2KqKLUtwWrWkmuzHXQ8GCaq8NLgKKhd80PMqGUTJPFuazmcJZ9tRtlNidMA9R6C22ldMlTa
CTrSuC3INbZA/GltNS/D+iosDCVakg1A0fdy8mtMlfo9hlQE643/t5AiO/gma/S6IoPJzKCKJ224
uBLqCwKeUqH2V1uahoWvy2MHwBA0dzVjp6LNc6koqMlV8rBYFFRADTnD+Ma0ZB45AxO4RMT1XM8W
8YJbhrvGLVexq1PPlG4xtMb6YorNb2QpqLLNG9nm8w8glrOrCEGtjGrzCwxf8N/U9ARf1Vq5N9nU
J59wQq4SoF0hyu9VS5CTaNmHo256ZlN8joRnWLhsuVIuPGHdA+Dpm2u5f0zTfMj9/iOv+/K5dINp
qzs2DmMJKWq8pxTVAHqyJiX+3uwyO8rzYNjLAv14sMB6JKNUdywOGWtrnrtYqnXKaOuakI68nWOH
iztx6lMPyhC3VPmViMSVHHmqCdTbkUE8x9Ma0G0Qk99Pni/oGAJUpGLTvVYzkBn6ghbNpzSUmOf8
0FtKsN+QFwzeCQA7jyZfeA3zq8u720gQ5BXpO64RdRg3iCNYp3qPx92J2U94qioTYZ8tNx03OmDl
jV7MKkw0vvPtVra70zA8hjKDJOsD/FeGo08nWmLu8hLkvLRtdsWemNuG+g1kCwBh/fpLBRB9ufYI
RxvoB2OqHuyq7CEF9eFulec0W1ZuUrw+S7KrM/o8k+374Q9G6MqmO65Q4rVm0hqq8C01hsAwu7RI
k77NTFiHUeSgAc5IPGpBfwDhmjWCpOY+TVroiRKdlPCuLcnMF4v2jZCyYngm0lFqlntSIktgryE4
Sbns4TX5Nql5KwIp/vkaesRZOBRorn1ysXlUZe49TIP33ptet+tdappEum12Iw8OwVJvSYo3ylX5
M3cK/wb1/iS0DtONRRVWk4Fmul40dU5kjqK/WA8GAFO0GX9k3dXHYcOU7PbZx9KMIqH+dXhIHb+q
4gbjd4iZfzGqx1TDF5CYCMroojex6no6qTCFG3yO5HYGQeaGHAWwJeLNcIdHVek0oHs4BlK9+7Fz
TCVF4j0nGtFgblnsdKlbUbAGFWE+GjaNlFvd9pHnLrrzS/JgLCVIwdJzvdg01e4yTZVA+ml95/3a
hNwMk0tiPxTMgXG8JeP9jmsMn644JzYiw2rpN68FQl5dv2IBN3YsccQFm+0eWHI4d0F2Lg1WdWSi
iI2DElhdyDrsHfVh+RVeoh5cNWtRsU+LMijo0GLVNMG50X51DdlqOsNFe+XcPEmDq1r0jPOlg78g
mB+FFVTHZql6zGWfNaTri76ehsq71VamEXzgRoUmqbrlIzYDfO8KlRxeGNh+pI7HqZAaV9fMrEjo
wTWd4QObQOlYFXXIfLHsep36uSXt+4uhFXuIVe6rcSJUAIsZUXjNPitJxQva6Ur2pH+kOvwnLdwI
vRSkqqV+0x67fLMSLyot1OKu2tTtA6p63UubfdkS+OmRk7fxZHeDU6VxVcHaGDNWLr/X70xD3TGA
v6ZD/th1W8gXKFU09d7mI8mAj2k47vP6zp58VAFuQxGcSRRf+1wX+hIvrnZxkYph4mKGUsga1BBk
V3Y0JtS0p5apsz0SJWgvKfm9/7+f+f/mZwb6wE7+f7Y07z+eHv7H3dfP39+2+d+czf/1S//L3Gxa
/4FKCGmCxXjl4iLGwvxf5mZT/w/btV2PAhb8tdRa8Mf9L3OziYOZNI1gS4jAAb3lDrE3/6e5Wf8P
392KfALPdvXAwvf8/2BuNsz/zJn4b+ZmglsD23B1VyeKAuHnf5ZR/7d0AWEU1mySwA6xoIBIcJ6m
ElaUvi+ewrCohkeRVAiei0fd9i9ON7wu7CdlK7Y1n8ZundqCFsJIm1jT/FY8CC37dMx7bS5eWST/
zB5WMNjqs4e2Z1LefiuSoUgszgfMk+j8/vhrf6UQfIKXN2tkb82SXRw8s1WdYDvIqju5Bke09AmS
ERw6c7mXukunoLfA1OA9TfQWCbaWfQ35+CILs9yxCjJOOsDKdE1IRML126SYHLn9CN9nvI3qcnoF
u/qyliKP3QyYDjPysaOiPdQ6sOlVBS8eVFW2GCjNkMA65r8u8G5dhu6wVte8RcQzJE+JRVcxxVXo
JRygKNuilAXWjN+FuwLYqEEOaGNH8T5khxdUrLBFg4DVA19T6HQClXzkqOkRSSHR7/L1ZgIQdByp
MkNCs/6kaTHTX0B6UR5JFzaiV9UUEf6BDK2njtR8sypvigyqPkqtilHV3hpDUW4x+I+W06Uc8v7F
myRzyHrX5PNjobUryHC3jcG0cdqtERaN3rFFik/Xm78Q0HKbyxV5KvVDJTU7hqquid2/FFyC01w+
VNqnMQVvnHCoA/hbnr8P3fDd5+kVt+VZ+c1TrWHW8WXz7OCUc9Y7g5JtDqz0YR7FVdO1q5lllHFV
/+zOYdzP7mdmoKMP+R7ixX9xejMAr/lxkvkt9+iNd+y6CDV10Y0ZNEK3mb7TO237NHWb9OTKOGa2
/cYEAHhe3SZU/aGz0HOlyy/PJarCxDZk+Cnz04BXcxrwfFRN/drN5bPrVTDvxkro8qFW8jHP+IiS
Tr8KHTStU9MzbtFIK4scc41FNnPG0FMzRUqfZSE/SmTSEPMFCRPhOBlVJHE615Ktv9atlH1jfm7a
/FDnxmeD6g9Z43loWyeyiiyH53jeYoWiJlloHdgWyLQDvZnlu8W02pt27HXijpiWQzLWB66IF4FV
GX75WlZE/s4fYwo8U7rpl5ZZ3OMbJGr6301jvNZeukOoSEpmPr84KRAvHXhnB6QZHxmNIrDxfbrg
3VlRXDfNw5ghiHB7MHGF8nVi74ABjFx2Mexh3WMbONu08fqf/xWTegfXDNE0BlUEMgyBhtNRqPqs
SYrLRaP/Ctq5Mx9hUA4aY48Smx5yLjYk6Y0fuj//8+3lO+frb7HloKUFuZLecDLbc+Ni+bbL+jHF
jB4uvnqAUfSWc8FQ4xCssA4UyWyszOzyQ9iCYnLksmmozyQr4nJaAjIP5+Qq4YhMR95sb7xztoBF
PcOlpJ87u/7C5jeGb+3K5J2ZJQm79h2ozt2c+SebLkY1ythIjLcFJRcKmk3m1/RRM+NLMZcFC3yK
ubYlFn0RZpxI630u0Uno/OG+bfLjJ8d63b7dqAR3zG54zeqUHEKtAPQbH6Dn0BGB1dlkh/tE+A/4
AIPEniP+geKYdt71gUN+iiNfOydDAAWBiIxZPa7z8FR4zIxIoNuwms5tBRE8C/2tTH04Z346Mk9w
5q73ozBRP6OwijzaPNKle/UD6JK8+mcqenUUthYoArVj/0RbiuAmKxEYdk1z9Fab/vnin41AigOa
wLiOAsyp1gEd8SUZpaHhsSL7cFz+tivdqeiwnxY6dvv7eoYCXldnIdmyeGjQyjEvN368NGrnjtuA
3umYv0sfmiV9J5HocyUDg5Ge/KyVubhEK8RblGBz+RC1zsvsP5rE+6sYqcPhWYOz3HiNLyBZFOOj
RWh4+6Db633jAxlyWJEwjKYS78vfyWF5REENz8T/iz5PhUauvxWFcVlXAsg9A1hKFsFt6RFlq8Gk
s9c9rgPMaTX6Mwey/r3Yn0mRylDq9E1NGkCemLWT35kICSYMa7y7IfwYfQEFuw+pCMhN7/WOr33e
6H8Tu3xt5urZW+ffhbh3k2x7OtRYYbjxUK3xsxgeZ4tvjm9gKQSCThh+RvVa8bdwVEsbabm+RGv+
FHREEHS6IpJ14C95tgmMCueA553cxyWpByIN6po4Au3FdxJgOKv4MPqbzg2woeQyGr0/Rc1O2eJq
6hNqh80iGUPP6p59G4wCi955dIwHLr8lZPZg7LW+SZRpYlfZXky52yuebi205+S+Id/Rwogeji4t
v5LW+cS/+pP+paX9j8jOtp5TnPIwWdYftuJHsZY76ddAeHb/adBaxlVZv3tCvjhmSW3cx+Ssb0NX
fxgBuva5ovxWoSbo6zIute6lS6pfE0U9WwUxCJ5JPklNufJqDleY211v1FdtwOyWTlygciYbsWte
vXSzHA+8I/mo3opMHOdNbE4B6C8ZSiQjtHrsYP2BC21BXUzyGZB9pPR3hb4LreXKLlyR6wCrlSyE
Go6Czv/KxvX1fzJ3HsvRY2mSfSKUQYttaK3IYAS5gVFCXgAXGnj6PkibNptWi16M2SxKZNWfSTII
XOGf+/HYNMgL0f9kmy10CE3MiOOh+FbJimFyOm+ZBjaDILuEk3LB/WLeSVrqRsZEhqhtSv/cH12h
dUYh/gbOEL+AsADxycoAw+HluHSx+wIr4X5e5g4zmrIm06WfnWrSRh2+Z8/qP2pb3WvTyWV8JUfL
b0uhDLQ2jq1yDkbvGuT0gmkWT1jT9m+e0H+zEo3fc8UtCNsjy926D956MO9xZb0ZuUZPkglSkbMS
xg52p8IJXzF2kLUItTWIhauP8S9+5O5k6gARgfWQPBkhprWpOju3x25eu8RZEpf6DjWuzwYaXdVn
PGIRZ8vB0gnTkQ3hST0GVf4wE6mvnSSbCx3VhbvsvqsaNGAT70W59egXcrV8G+jPfw5lYi7bKlzG
OllfP1NXeYFPIUYmSMsfYbS3XkVcs01wHVn/Xbnpi1SLZy+THzd6s8ieiSb+qyuLKpQeT5tWlGcU
tRabAjmi0jqiunpMk3GM2+kf83J2YZf4iTApOZEM/Hy/xeUXaMSzdTiaOpVADRYOQXEL866WVVYC
HANYUXbZGXYjTOYMc51SRrhUAfWZwUvUBJdOtY4pY+1ZnYFqwZTcWJZKRN18V8z4rNXBHzvfLC6Z
ao968eV72ms3FOfpmCgiQhGW/drnrD295bF6SHxGkXRnLNJfcc5Gzl1hMoao+IvL5ZD2dzUMiKlN
alIZTRo4BdVjaP8AV3swRt2BeSTuEI6/bgl9yMYTkIXuB7OMLoVjnN8UHJSzQpQImJgVwJ9Zt7E1
t0oRZnM3RUb1i/jhsLFr2S6uSQzgR9qgsylrZZS//aAgAtpUX9U2JaipGRzyzmARGzMyZJx9F7IE
YaEHfrp0Df9diUUEoNdnIQtVGgwqwIbGj4b9F482xMt0hDtNYXqst5s+tWsC8mLmBGOIm8IAhmvR
toS2wASHxPKq2HSYMWDtWPsE5+lMmuifau3NhtjXtyWTLqdKioXsBmuhpJAJgi55DfqejCFaTVsT
ZSwCVnavL24D8ya8KnS+YH0i7I0UpqU99E11ncW0K+S+e/Q4ctN8jJkl8qnO5iSypFfvTvzu13F7
Mu0BY/wi5N3V3gVcTDhxkqxUw0bKCWWeePGmLwKiU8J8sYvJHukZxLvrQJnFUPv0tt8i6a/9g5Mo
+tLQUUHJL1NXfW47U2zchpMFHspHG7CWl9WUfI75IsXILLUVQDyH/Md2QPY2dIyU1GRxjDGH1ZgR
dPX8FIyL02y0ZKdHgGwElCCOz8quNWK5UHN1H0zH0wbBlVzhsfenA5BgHDtiTlB60DwEZbpqZepK
TILVv1dx1rKIXGKMwbmDntPU67509TWp2Z+qYbI+jk0yb4Z8m4vhMNjNleybPxBBcOg8WjhWSMlX
Zb1bxsiKVPLO1iGapkmrdADScxmP+h1ApsUtq9sJ/BPS5H7jMCxJMB6bjfkcc/8KMfEahehUk8HV
HDJuK+VHHUmx4LHi0IGjqKOFzyfKYBJbNyW/F72WCzrCkJqEUU4/FjEGkpAJY+TlSFp1pqkqRXo2
3y8W0mbmEvid41W0cPEOChGyAcw0w0lsLkFNtRobgkfMYogcbqj2wWick2yEhgyORdBl1Uw088hA
/c1v0lVPsZ6VKTNeG5hTtLbipkaE7Fi5WyXn6mAod6rcyAKV/CrNme3xUIeg01UjeSruZM9vVWIl
6BProcDBNZq/o2zTzWDhIQtrn7MlVoetinApumUz+s4x7GI0TasvtmQdcAWR5peqM27VupyC+/ix
85aeRdfaw52K93XorU2Boz1CBlxGKMwRDxo0FSTB0YhmeU0tMvaYe2Y/C9p4FuMgzmGGVQnTdXAu
uTRlSjHspbs2GYeFHOHXIuOWUtSk0xLRatgr1Gsfc/mtUkJ5kmCEo7WHaoEh9q51eRkTXuPZDWGq
uxlXlUCr4tM//zbGqOEO1X8bv8ZcjLV3ZtUDDUhpA0BbdE+j1ShbJPl5KLKHZDA0s2KqiSQ+SWIf
bG2EGvJVM+UvU6Efkb3tD5EDqOaNKpwTGIVtO3DLzlp6sOr0rTK6L3615RqmSwGvPFXm1UA1CKLe
wguAi6u+vaLLj+CJH3PToubhn87AACvmjmsxpqOODSiWP7686naG+6aTpzgavINTW79h442AmXBm
K/cELlGkskGXU2sb/TcrQ1F+paxe43I6+DDvnmvwhhawnWastFynVFUuiSylTY2TpOFI12BKnhXB
o7IDQrQNudJSNrd+wLvQWvc41Z6Gnd9qVTSUvIWkdINrJcWPkUU/ZufchEvWy6DwJ66uje9hB4BL
rjPBWAVa/oKces9ZepHCNonKndYAoGDKaG0VurIOXGWV1QqOF9qQAne4lgyqFo4jrCVv1KIyPA6J
bUEEqC0uQWi/u8VQLRUBwX4wnVtGsJlHJFaxfNp01HBMIsoFxLGEd+znxlxhG4/anklU7GIb6/Vn
H7J+B/SjTn63TzfpaMm76kMv5rT1/ClgH9DpoQtAM5oS3Uthcb2U2OeWYZ5ky9poV61DRQTMOUe3
zhEXQanTM0XcOcCcaFj5u+kU7PLpwADJDb6SGucys2ND977rRHzoTnOqB/N7UOS7BhMaV0vzFyhb
8L/3hDszBsHPsFPWmb5OqpG9JpnoJx2nD6ptYD/Z2bYaul908mrD5YTR6jlvWfldosRCAWca56/g
Vw7GmP20XHG8qRzZKzHS9mr0HoztElswBBroyG6QEbdEGOA0MCBIcVGhzWJuRRRhMNczZhrwLGaI
K6Whdr394DrIYbSj0R4FTVWU5eQhDENnU5UJc08/RuQJEZBUqgS0+oWhxQtZe0gNTYeO6Dr7is6+
hSMxHmkgcfzaw9JqDsDoYyE3vu/cLYbMoBQO5ej+0HJsnlJCvxBcCN3nMY1xVJzOHDMk1hlG+kpU
cH4jpEk7d8ytb9lQtlJrJ1TzoOd0G9h8/kTFhp82UaAti2yJoQlieOC9RqP66NNkBgiBHok4pYrS
lp+BXf6NunMxXWOlTb4AL2HNrkxQcmHjI3n5ccOp0WeM4Qyz2OImRbUOd+nUpWxPseol/1MdOt95
zlLGfc9HyMQ/jeQUdcWt5PTXWdoV/4mxJGj3ajfOh1YR3sxz6A0+NqKgVc1tUr4g1he3JE62dIiN
i7EG2Zd4rD+DVVprB1taY9g/zugVENHKt9YMl6UxpqvEtddmlxPkjSxlZvXiSpzNWjmt/u0PsoLI
Wr1GYf/RWtQp4FXjA4B7AXqif6YBkYb/J/OB/w5l+h/wqP/dH/j/kHWqq3D+/+fJwC0Xn/9pJPDP
3/F/BgLevxzVwQmpWaxsquc4/9dAQLfpmHOhjBqWark00P37QMD9F85jy4b/61kms3v+r38fCBj/
muCprutq7jQq+F8OBCzd/S91ZbppWqrDbMJC+FS1/4Q7Dau+o5FhyjzC7sJP4sabmr27BTS0lVIc
RAItkQMzaxQ4Ecvv9q60j/6YIAUOrVy7UwwosnDFuwmAuzHcN41QNpYu3vXYGsEnD6ylYKFWpW+S
JEswvMpgfEjhO284g7xt1j8q2ci55nbuknozExz7MkTqnuioGQmk5Rh8D/okkfWk4ks93Xn4nWji
RImsxmrJvIObUYLppaHwKZDIsh5En2U6eK96521HYfEy+FxAOtM6Cz29CSLfR5Lmi1FvVUKZ8VwR
fbloRdcua04qLb+bPSPyedSCVkjYW8oSdH3G2I97erTzVSwDQAZeBuzyiy50TG4ooP3GalP0dN84
Zc14pVJvKDPQjAIOjPaEh0ecW0j/xeu1R1pxVfU5KONCcwnRJ602N0ofacPBJ/JPjmskEOhxe1oY
MasDpyVyi2yznpt+BV1fXyH+bDIoDwvAMDdSyfR5d+Oyswl/9qQJDAMJIbTLpZ422ZE2nowbOTeh
gxZJOe+I7awUf2cVnMKayn0UKjRFYUfLVOBb8W0fRoI/HFS4TrsOx58JVjZPL1rkkhkHNzFDOunD
8gudTZ+nFgYovzLxEU/utsHBHzO07zV8pdzLt1gpr0ne7n3k4U1k0RTLWacEaIDkHOzUST3VHEph
KvnVJ3UAMTAdyZf/JtOt1OoKucyd974Av+joqbEgz38wSxa+1EX0AcXzlL1Xb6Ip0DLQzFC2zJJq
HYFQ7Y1tYHfmHLRZuNAF22SvGFvVBmpRG16wygGSm2ZI7n08Uk3nrrE8fQZY+OCXVMmG4ijCwMnn
QFyUblny0RyHiUdgNFebH51pNkmpOptLpkgOVomDoR2UQvOOrunORpH5K9Z4OP6452eVjM19kNTv
ne9Xm7F1b51IjyQ7yKCnLbJbrT6byAlXbdQGnASdqUtcJftULwIgc4tGZXdyTcLGtkX/zzSMGYqa
y7aNLYp6sqDF7GUgbkQ+6Zu2QIRp0HMap8iXdGVyNKr7qWkrJeQKr2OUDUBzrFuEHgnFxcyyVPKI
M8cnZZAq4S7Gpwl9qX0CuCPK1aB1d/JLU/DPxcDh6RhIP9tMRbfrKSmoOu73hL3dXrPppxqfLngP
lOOWlaE0HmplsI4492SkJKTL63vBJxsqCOV90VLinkaXvpMffvFUtP69U11eKDjDPkFlbfDJGGRg
GSIm37DwtMU1641oobymca7M0ychhUlSmiLJBS5FEh2bQFwlgmmZGW9+yoRszDhgejzYQ0+mDazF
qRS1uirhmLa5oh1K97OKp+vJZKGNTEA1bYqm1aX3qvD2TQIiig7gbdJoK0Uz6ENN9Y+iorh5MqfV
hGxgqXiUZO6jeKvGMX5p12ohcg5z4sgFR1fjtUNMmZMPZL2U5lOzzPPYBZeBlXkTKwDlCgv7hwhY
8/qW5JekUjWHAyRbBESjhf0G0sgxqButHAtXFY6HKMvl3Aq6a9ci3mc+SPYISgG2Vn5fLXcdr/bc
VY9mBlum3aQtoLo6xQGr8+7QfxjCfsMCSCLnqNbyszCjfkPA/1UkKmHQmuxTGA4mViqIIIAarkOJ
Td7ilo7rv15wS14UHcghZSC9TMH3Att0sigibLyc/4gq8UihKjYHqX5ntmPuBIcZ1C0Pi7ZVYjmz
6LcUr+PYGheoHs/USI59M2oM78IfuyTCYXsTaBKze+ORE9JCJCGdi/7SR1AFxVYsaj1qrlWh6acQ
QnFZDTWDSAHZLZL9NR+MZBV03HhMAW0S4ylIg3bL9+euQqITzG5DZ+EagqQPd49ZjKV3nTsB/gtH
fQkj5xFPo8GqCFQqRZ2r6ljahkI6NC9ZfVllbp/+caoXbfMcxyCe07jccd5LK3y7XK/qxKTQNn/4
WlBSPPgaUCO3sUa67WuV629jIlFGfE+1xViPJvphZ7ZNtbFtRtEubSDHRBl47oAILywtay4IfL3J
BqyC0Q6lIV5lRg6DvPwaYixKYVxCVQSnCcFCN7ceTzWATmaPQeIeBjG+qq6RH7URKkHpezPVMx06
8cpHQrMtFQt9x3s5viDHtEB/OhLb1UPN4mCXapA5nD482W5kQNe6amXiM44axo059Fwn7fjdwobF
pKFSLjppf8XFhN3aFI2N5nsXBR/gVotdzLB1HSxzm8R/NSbV3XDLg5r00amh5i1VT5I78adpvOYT
PrsedI2WMlZ7YOA20iyXJqMrw01MxaikKcs0WnE3R3FQ52ThOPOq86SZIstpku56+5uQH9dajiib
AUMoof2+3nZIX5OSGd5q3nNc7vqyqpthW484uktHZjdVR7fLdbv/cGzQyX2wDOTICIr+8Dkz/+RI
SwaCnSa7tVe5EKvLsHnmpXVleG7tc6JXMBS8U5sF8YOw1ACbaZnhDKBjhlRHaAzkvPqHl2ojt9Rd
iTnyWQ0kgZFnNkWIHscgJbxI6kILW2bnvkDzwMGWbv75y4op2SJVHJSHXM2PdSnzo85yQ+9QHC4w
Hegz2zcK6NksWl4beHusc8GaXf/dox3hEKp9d/jnv8EyXqqWwa9PxUiLz5HPiqAUOZAsSI6h89Vr
vfWS1Cqin5ouE4sioEgv+zlMQhWV1yB2F0vMChU7BVTxlZca/CVdGYw+pfupk6DIO27gODl5NLD7
mbQDRoSnoDUCSd7IgOmiIsQ750r/KvVdVWF6MIrqPFa1uaUTZUiU4NSaeb6xBOwqtREW3thgY+eM
hQ2sWwsGKCzfCvGTFPxMoThMZTnmbSXyMc7XjsJU7wFslC3UWcemvw3MQdspmCCkDy+EgiMx6KtM
Se+CVWuGlBcuoNCBq6ozUmfczWNMjbpjQaLyzszRUrwJ7bu0n5prX3TGel0DHJLRo0995MKsSiQ+
hPsm6O11lXLx5thPS9vZsz56RR5cKcl5ZgfRDosMoXoq4gYBBcSLd8YhLSHnDkezQocACgmGAoJl
7uNZU1qN4SjmXQcuPNPNnI97SkVlrnyExLVnqaX9qlWirmJJK7DQ6xXTP1IVYGE057XLPkMgj1yb
j6hdOFj09tDKZDe46Y6D3MEPnHlh4+MsklPadBuBXofWRMML1vzW2UiYi6XybEJ7U3neCjwFNQHK
qkIHJS9uzfse7kpYHx2lRqZOaCwAc7JI7PbCq9jOxxS2+YAIDEiIksmGw/AYfpOTQ0pM5hYhhZK5
2FCnCy1CyCLTLEDaU00vBXYTuyUndulQowekMbPNsOLlCywFoG+NxbijhGtDXQkQZ5CULJwmkhMV
CXw4tbkICEDWxEFMem0VfkJN8H3hd2U9WjgdJZtMXasSF62dgF5w1bkYgfnGSbqKPBPZvDY2eVt9
WyQINORFfLOEJyckAasnpt4GcnJ0scVnGksETBQ2PFIqFsq8R8Dq+YFJhrYB0xq9PaZ2O8u1noEa
6mwmPnqdhA33Dd+NOZ+pzVqzawgTtrmu8rsDCIyDbbJR8/uQHSrmg85IusDQly2wKF8hcTVc6K6a
RYcAXasjQx1KPslu2JgIzWrprWJETJmhR4Nk8R2KyHrYCrFxjeHKLKF6oLkSULNJpaf0vS+wUHM+
R1isLG/HL1FbtZD5Tc6A6rfkS5S0lGO/2Db6T40zxjKfmT4sEsYslt5su15jjZ4YnnCuyojK9wJr
Az5mXsxhpBWSCRgtfswmZrHU1iGl0TazkKrXQ5yP1hyFEAdavw/N2N8YOpmO6cQdsFFyZex3xG73
ilcrqJ4YhAQxZiuu2g1GfAbzYUfmHyk+mVxsMhkmOXWphI+y8V50c7w6JZOivB4QszhJSPcYvco4
PFtAoxnckt5hfd22tnYfIVLNzGHkM6v0l5CLoocshiI03NKx+PKm5gVS6SUXUaZciiviM3oVEzix
CMdenbNbdnjii6vaDR9dNkEHzPSq1OKmVAoV2KF8s3Hrcrt7uq3L9ITwTegxYmgrkmJKcLbxdSzJ
Ap5TFXk9tfc4Tj5jqyRyOj5jCFbsJ6BdjBCGi/4ENuw+G0L9rAjY+IeKJO9AXha6/0ch1adOZcmK
OSc0okVdE9qgGoxn2gUHmUfN9JXPwp6K3plIw0ZkKBKPm6jBMC/xts4y8cdlj4eN1zDua32d+sa3
X0p7nWfBT1nZa3t6zJwSwK/rsX3VfDyk+YmgAWeFUjnuPbv4qkVVb/tQ/IVS+RwHDTdMwZBc7Zns
aIYgB2fZc8dPWUymzFwtOKENGeNqxdh5RQ8csNiEtaVchwSrva7AxI0VG3YRrZMzmhix5DNwpopj
4FVkhdfbS99gVUyLbGFSkbHEW5AtqJ+ylzKzGLtUJOwRNlMXv0tPyIEjJOqHndzsoFw4NWaM3Dev
SZRchcMyI518lWWOy7hZ58KRkhwvPIUj4snUNHeepTDCM+azPvXEWjeAS7OEsorjDk6oSEGLgc5Y
iB4w7WDJRSvlrs/BtvBS1vHTxZ6Aa7BSyAx3kJXx+vBuJcbDEyguZnB0fSKoIVi9LXQJftJkBv9R
oymhPjWwBrs1G8zI/+8VLz138s6DWkY5ZWGek+Alp8XB2ZU2zYEIzX70W8nPfvgJ+qtnnsvmMiA/
Ds8228p73l/xdVCUW+FmsG3yqhw2g49y/NMdelkYKqiYlQb68DgJgrvbB9xWiimfF0SMLjOU0PfY
3qnlWak/0wHrH8hxFJk8x0k4cAveNBM+A9/RzRIfgMCWWbNxldNKD57t+AgBNSgLD1xS9Io8wZ0f
3B5RCCpe2KtvA2t2YiI3cCsHNcRF/je04CtwCw14n7L8NUgeVJE1mrkoJ+BfV30G3jN2j1a+wRaQ
+H++MrkryR4+gFXisQRyw+7Dq8IYYFt2a0mByrAifoF2+uXzZTM+71w+rB6X27WIl4W5HM2lV4OG
3HTh08weqXM79sEeDmlk7jNrazBcDDOM6OSQC+oSOaaE9M0eGgy2zgZB3SF1Z00BSP80jEsr2AtQ
7Wp3SykaCuJnpKuzFtdOxMyULmNVW2EvqRTWUPb0TezvR6ZCyRsRWLp/zNlKpdJHofCiNT4F0A1w
1HOv+2vViUoEA2Hb2zdNVgtZoBn5n9LYNcaK7b0nX2Hh/8GZFBBxL6JlWayp+7FKHVMb3ojm4qym
7DaHKH3XDB9B81lWks0LCop2db1TIt8GKHvkJDlU7IPoaPafbnOo6p9IP9fCImPLbFhfeeXcrucl
Swz0s4b+lJ6bROGuxu6ztkwe1q/JLg+iErNrvUTFie89otL0MtN2d6tcDdJgPHfhWEbD1TI3GScj
dJH5kL5ZyXsaHPz0y48ugjNSXuFfkF90NGA8842DO+5H/Vnw0LbEMItt5u61nKWJ/uHqSxUAeBiX
nag90vyrj3dY41sezS2DY2r1WB2RiwzlElTWtkggoxjzXt8p1l7N4F2zcM0Kfa7Kfd8+/WTN+mlj
pCFXeSRj4ol1w91hdJ528hFz7DXXefBrIfOoyp8CPF/YpB/2YB/SYO+ZP5r5Eyt0c7RYHLx1TF/N
CHV+FSkbv9s57Y9ITnrRbKmKucoO0y9jBPIN5Lvg9J1ZKjrlVnR/tuvvcKlyTD5XwQtXcwmPvWRG
xsWV+QhpUJhTVLjZ8qM1tnp9VuydgfNM6dyTEBwArU+qZXta7QJFJRWDfZNC8BjaNSlfgKNBBDIl
v/hkm61GrkA/r832zp8RwVnrL1azI2/Bzu4B3mnytwaelbX34Sei1CAQt0ww66lAYDYdrFqya8Gr
J+4K3DsEE+/kOFucxg7OHoVjHgCDuZt96/JFi9cRPZEc2Xv34uS3yrgbFNg0HLddpvUy2WRgm2Xx
oBqCl4w+8hzTuXjV/bdK+Qv7X6/eK/qC2hhMnj1AueHihw/FuEHb++caSDI3/au8C8mKIrpY7bUs
Dr13yJ2zp7ypFBe2v9IhgXmBTTgMm55ATjPH3NqE15RYUzhZ5Y5ZtVPQrfeOfU+Gc5Ju+HodUW6a
mf1NaUBGAEPo27tifAbJddRPvjh14JeyU5ftde5/hQAnLFjCDmr3bgdscxt1wj1+MuuD50yDvbXW
s0UHQRCQCN3t4jcasxlf2rU4bvdM9lwwveZBo8W+5O/dWsOpyQDLrRzzVurKysWTCf65iD4bScXp
vuDjM7VrLtYWc/PjlC6BTFLATKOy4lTDwYJm1dwYR7ramp/IHu6ZOLTdRYneazIP8XdMGk60V9O4
DMWVGhcQXKzDGjDMeaZ/FgFBxysLDZaA1D218RM27jjcpPmoioOSb4EMa1OhwzYO73Z3mHpdW6Qp
QWD8hlOaNUaIHXN5LdzX/tUsPnNoRi2W/Wl5DaaZ+cyLkZ0weL4USvCS8WlX8oeS+WlB9hZhzpVQ
fbgNtV9EkYpfe9ymvNR4o5XhJc0mT5ZvnQRgAXutqZRzrShs9nNwrEAyBXYi5hTbIT7pyVem0W2H
u+HmlS9wWKyTmdCg9jaQTuCTonTeb84CP1EPQABMxyIbfrvg0QRnM3sRGjbngN6LhovXGtnSKahq
WPAxCkKR7RSBGGP+E2d+9A4S12R1WKvBXM3XRXQzooNm3AAxzgzlI2rvJYdmJUb57h9NAgL0aMtv
2d/H6jWN1llyrmJuPXgpG5ZX6m+CkOWmw1YHPNZeqNm3GbziCKtDrFM8OLXXU8Jy4h1Bhs+DjV8t
hn7l9WeBeBj3+BGTI5uy0a14fhbIvB1lqexbfOrksgzgt9Fd446fQcWubyN9FsU8CXfOeGP/4pMB
7+6KF34rYzd1JG3McOe2R83fAwQU0XenceZBt/OGrxpAExHLad8c5N3tYbedXU7j/Ej8CkZsr+1L
ikUTUwGboggYze8waAzdl2DL4fnNn+x9scoibuOu5jYGaeZhGb9agKNxhxGgKJcOZjRt5dR/FjdW
rT7VICPB1cTZc9yX1UvjvZnOcirhKKb4/LD2tTMvXSA2dAf46jYfPlt3k+oHqGQJte3jF6baXvlO
3bPjHU17zxdVyrWnwm84WMO3xsW/3o/V2s+I5p0DvM8sorHCP/Ql9dcoapzY9RS2Pjr8xi6h0r3j
i5rn2k6F/q1QW/810r9lHeLp5QY5ZK9r69hxMEkxdUHY7EnxM3yO+pnO9ppkL5w3DPWr63epXHc8
ECphYL7ZkHI6US9kdC/IxAETtzhKbvhLHccwjjguqoepUpAXNXB41UGlMkvhaeBgbRqIaMfSBOr9
oggbBjTlmtiQtMGkQ4XpUkhbYHHw4nNiu3P+HL8vB0eIQ6+AWfDjYgrH1jRjZ1bdT7tUGGe9OP5h
wgfH65GDczdPnY+kn0mHb4uKiUZ8t8q9w4ajFTACVxD8PDgjXSUWlrh1PeSBg4nKo6079SixQNjK
Y+g+W34tAbe1YsPuF7eXpmA21KsrR+5qe1lVq667A8exq2813dT1tlGXgHEYgiCnDcO1K1aqyrYT
/VrOMe2UuUU/r7rgKTb81zTfEFjlfpuq66jkHMKGSOa3r/7GkB71dc0DpXMxpCGwy5dWCHptaVRP
UlEsxRhMBmaJpX9snAWvLIwQE9BDO6fUKg+oTO83FADNEdGaI1AfBUKuvvbHrT8eXffEbNGpNiWP
uHqraMp12nDH1KVZT4IzXRBr/lmZPHo1o0X7KbNloB9DhSqdM464oNsCM06SpSAX48s7YeCmB7v2
XpJBD80NvjQsrcj2NEZdYuMer1JJ1nqv7tx1XG6HlIX+hXixiB6wrfL8oo6bNqRObmm4u7zf8o3Y
+Xpw9g5+UU4KOpL2S8GlMN/lcKrc9rVRNpV1Yvwwq7mDjIhVMZzaBADuSw6yy7hzM4P5ClxlkdJA
06xN3gOTw/HNcD4rscfxnYSriLkk2dWsXmTNNjaQF+Cx4aoxuNF3I67Zh0jJEn9axndYfNRMBRMT
RFwGRZa53KW0D1V1gJWl/xnjS2y/UUo516fiq/hPqnPgSr75astLH93S9O4XJ7c+4D2bAVychcYB
h50XY3q/RVgwzV9CZES6Q0mL+NLWXkztJ47x/B7dbbnx4zUQooWL+XMmuV4shvBYH3x7nxjvhbIb
44OvHtMImMG67C5j91fhZo9MVmqSAp46R/miL6Ln3JXv8+hzieNqZnD1ftMKWglndbQq+jeubrq6
b7NdQZFdFqFMK/xjSdhjEHyjRxBU6mO06OaZUY2kPrHC8ycWiD2MB7d2vA3HU+Sdcq5nkbYLGMd6
jzo+eFCRnHlsnd0OehQ/hNCeXrHtvCfFyxX03HCTptjANF7lb4cVMlLe6vxp4A93vA9Jzx8VFtm+
zM4yfgbKoSbU3yR/hncs1Av4yLbZoVX45G28jWGfg0mdx+WTdt08jArUtbcSBIjBfQqULnSstd4c
fHTh8aNx+IxYPTPvbqgXVztGPDLFdjp/VQZtDnuuKuj647kxydaxr7cYO8FPNmLhOswnVna9qsjj
rirrZWAWQk9r35LO4CJFfMuTyxI8Utw8GuUt0gocVbhxofAM/q/gJlDGr3zgonvVA17DPcQ5fT5i
djsVWPHM4rf3uTEnLGLaRddf9RDy62s3QbtXpkmPyD7Z+f2rxR4v1CevZJWeQiZ5gX1SxZsHlktG
u7R+cYM/Squ4dVozvXsfEI/j7pJYp4auUVFZ81qnNGpy18boR/kNZMUsTc9JtmPcHuyRdoe5QmPV
e0156YcV3an8CvQ1LmOZLxVwdu4hJeoW8WNNhuASXzP0g0VWz/TxyfqPgr3+ygGZLYdlBb9iekzY
sucT29r88ekfiGkW6PTdKI8Ky1FwCfMjvyyTFo9hMYavCq5WlrRW/NKjMOe5Qyw4hwuu12CCl8oy
bxbUnKScidMl6+8w/6oQRNsVQ//4UTgbw9/Z04m2AnZ6F1XOg8jYk3/58tcWb5xH8vxWWNSA72vl
CXqFSrvmOAnXEMdujoAHrXDgG364qNKScxUdR/DwT2UT6HMMtl128EBcqvYldw/sor37PtaXsTrR
GOYZW2WJD42RqppcpMMniSeL8+kKzJj8DtCYGGzMiXXNkhZiK9E5uEUOEmfdPzL/aPUvVvGOTyxs
UI+4fcUX0bwHLck05aeKktlAVM8ZDgzypkenjBads0/JW6T6ZboBiZ5BazqLvGcRW/O8w9pfAxha
gJAj2aOmF7db6t2X5X+B0EUEzhb0VGNgU9YtGPQ0vjnZB3msdvGlM8aygE/O+6f0IVSsHfsw/BtL
57HcOJKt4SdCBLzZEgC9pyjDDUKUSgAI783Tz5d9766jp6ZLIoHMc3477pXirgKsNF/TtLHvODJl
MpyCFSM0k2ipb2b7bVb8ovhGhiYX36/hKJknTJmEZG66dB2Hl5AZo6wxw5BYEjhbniup4vNdt+ZW
7S9l+/dq/jTrJgMp98hlbNhVqxZRirs5+ijid2X4nfgqGm5gjFgRgdj1d6NuSpiFkY+CTOB3e/6a
AcCYIjwFYbKVfUk0uFWXMP0oeQ4KVQJH98grM/4boKEHgcKcfGtInwIX0/WJVp/Cx8S7rGdE/tMb
b4cSrGiKXcwabz2viGCiflPwaCfYKuVbOy95eSKGGOucmiTFR7fJ+pCcTbF4BvUyI3LcejPi9zg9
JOa20A+cb6n2HjUXK3uUNdv+zjDXhDiPAX7Wr4nM6ohKP85PBRvwAEyn3mxyiwMZc9Yyd9az+iQQ
FHhrIAuDUFcS+sjuWxC5Yi2wilhrjixR/xXjIMrx8Y7yGWaX4FqNpMHSK9W7pT+MKV3zkZKhVpbY
sTcDZRozTqJ1TJ9Kbq81UuDxJkrHyXhT5n1dbktpZ1B70UJe9JWYuUwKCGnL6V3lB+xkXIrkLBRR
nT8U2xDrX0bTGpHHkPiMlZz0xptWHyiw84TzcVQ9DghNWtLF+drW3QaJmErjdfrspX+iakkfryE+
cAtOgFiPhdrfX/hSdJoDuFTKoxau6nLN+AoU9CJnZ6pXNY63HqLOKrdsDpV6CjAMiSTGLzm75fUh
fd2LyVeI4hRR2j918kSe7cfRif3R5FWoXbzH4x6AUL6/qjVjqeSsm+mSB5chWzfRZzrtQpN8u2+n
7BcEvhHEdLJHAuCOTvAWGxBNJHN8ivfegXTkqDqwaDd/xFAlEwlQRMjsugxTaL4fCYPT3FdIUpdC
HCPXrXwkr35Vd/S0rsDlSCSsA9qS1+wqs7Usuk1QXGzzLqwVq0b3pGsF1d48tJflRSkaao4lnB+e
yTPobAtrV0UHI5TXmdUvQu0rT++yT6BNpu/06U1IpSRGG0Uc4inA+eTV9lYeDgBOUEQ7gkbZAz54
sJuKFHn2vNZZ9+k9mm9O8qBv16x2jXb6e5ftrxdXiyYw0fasi+T1dS0qzgipHYG+EixE7xVZtVIa
kIMJKkknm/U0MKlRiGE657YCZOxvQ+C/2GQ3PJ2Nsx/H9+gFv5BhlB0vevivQwSGrcIgv13p+Et4
UYcEOkI7WXyc8eIcGQzVE0dhe1OZU2qb4uHbvCSTrvoZXGpvkqXp98vB8YYFExLVnhSqEcxLbaQw
WEKrqIq9kGDCRu230AAgNhnNuvqejGlUiXZ5T5nCgipwW4tU/5CI5wUYL6RC7Ntew46MfHkpMayR
Yie7WNj43v2RhK6Lpf5SuOaO7SF1yavnRZn7t1S83FAL5Hm5eDy6iaFo2SrncrqFFLT7z0peByTC
YEZ1865GBsfury41ClJfa7zdCwhRt87PHXu//JSG9z47pAIEMFPEcG+UGJURz6kLV+zpkc2FY3BL
d0xfmYsVMB7RG5bQDq8PxyUvWz2JXydhA8GogqojM49KQ++4R0gsymzl0IgLHRumGnwYzqnSCfUq
Xvsi2zbffX0ou08+KrMHx9e3Kp2yjn1Ny09HJzIfi1XH2+HGLXlw3b+2g4qbPvVoh2hLYg3iryds
haxpkxAv/XeWbl19so1vYpPi6V8Y0Wg6/+pLdTF318x5ZtK3VVP0U7NruHxj06bq1u1O35g9PSR8
og74Ndu2bwSbwac9k4Adh5zqVv9Txlsy3KkZ4MfbMGNN6oWPoUqpGMAysqJjzhBYvvIt8UhQoUCM
z02DiEn83KtW07woN9ryxQZSr+dxGb/cotl3FENPNyu+hnSSqAc5xM/HyrwGbW3LLba1tt6F7AZ9
vdPzJbbfRcW2ug42TIws7FyMMrdJmGxGWnqLHumCjpxquhERFgYQ1RX8rXTU+5TP7x6ZgFWYyKkO
E+nRiyo794jPiIolR5zth95wQOaY+KCWMd3s73g5Vt1rG62KtV5sy9WA7GU1OBdtetMdwo7w3STK
VQa8SONfNQP+G/AV7EH3SvWILBYEhM4N5F1f+jd5ZOqK+16j8oXMDo8GLwhqOFMczi92cDqP97bx
6XST21Tvrze9PEfThzh9+uSuFjt9Nfi0mMbWZ8opPiY2nfAJT0CFKPZtXIKGV5fS00GrVpbHHQVi
uwzIXNyaAfkbtHep1pc5nigx7hvGcnpgXsyoqNU2g8Wevnj1LrR2fXIIwS43SQLGfi3GN136C7Rb
ELxr014zt2aHVPJvag9K8WPGD02hRXMARvlI07/AhDI8/iOa3TkDOQDAOQa1XztmjHAEo/qK82eO
ZVDr/yEDXURujBx4BZ3BT174Kh2eFweEJcpUv+wiihaJtMv/QI6Y9SX9NMho7hZUEM/b2YNxjw+d
L6GWOMvwc8qqlY8SsBCG0w5cJydo1g0hQQmqXeeECjX/5PFeyWSqXSj88+luA+kl5GJBL1BwNswn
1T5whjsADnfAIwG/2bDwom4hk1BAd65DzuI6+yqkwzR96AQHKxhibFiW8q8mFYlS+S7/rPOrMX7O
9Yn0RhsZgqb8qoidJOoWgkPOwf5qN43+VmGrjgoMDngfoH0USd1JWJo4Gb0W8M+N0JQCBOz14syN
7KFdJNvKZkTeRKuSMKJO1rGox7jRGelJFivWXbAbi0MqBBoN2onQZlW72d17uCQbsfLpe1sOv86/
0TdcpeW8BIJ9QSV0n6RzBqilBkJ0z732I0sV7QeaF+dnNfM5RbtvmyusB/qvqewhHdYvGtVrRBqq
9FS6z9a6MvHWLCORL8+CPAHRuEqSFylLxX432eq1nlHKWGl8gW25T8wVefjw2lT7erwgirmpms+g
fEvzVXEmJkGVgZwKXPAYBkOooXpo1lLwLzYOYbxBGM8TgQ1b6nZofheZRREE7qvxrb9x1I5cWYpz
snlpgzXUDEj7+ZVfO2zQtuOmuk/EBhmzMlHVsPANZJz+BQWE9IZCYc6xQl9Yha9xVsWbUtonIhR/
wb7S4hvbmNIq8kj2V5dSq+Imz9kiclr/GsaGER/mKN9Gj2wwlLlozlbRJss34Cmrxjx0DaEcu1b7
0eunUJrJqJZoOoHvAgwdO75ISlU4dsIPM2eW4QdXQE8Ggf3C+UWkdZVifs46z6o1t2XXpV6GdYjH
D22JVtfbCruRKpOHEr5lyqNJlCVIIzqMtWI9U/1fMFyTcl/qK714lJa81Mdjp9PJva+cw4Bbu7gK
wETOnE1Lz6FKOqla3evsk+JdAJxlXePM2qXZR2f9dtZP2T8JEu3VAypHt5C2ZNVzY3t8iqA4nuRb
Lsf0y6NkKWmZNHBP8Qjw2MY/evSedZfrR/+66DgSkpXixT6jzsySZybbFF9PhkN7YJTGyFnYt1Zr
qIQl+W2RXbgVbOC9nNuO1BdsVARXQFhkhJ/C8qLO4sB1Wr/nSzDwDXEV1Bn/0mp9sB6c5eiiVwhb
oY2QI3D+dm4sviELt7nqxidCSv0JOkWB5y7pDYrB1rcGXHu91pVDmNEKuwes7lkW+Etdh3kJsk4F
4NEZ+a32M75a9A0MwB+NTwDalC8IiIdjTuKLxXAR9IOnYmCImfbkmJ6ApcpViA5i2NNICZx7Jn2Y
mN7IWqDQ7YtjsNQgQfbqV8WMSN+La6GjT5/dy+fjpeCH62ClOF8gBRDnb0H6I4/xfgyRReRXqT2D
fBFEu2lvE9Q3wy3XpH0Zsa2jJXXp4sO+/Gu2768Vp297xHTOYMD5rDsARsuScI/QeFbhlT/MtBU8
K2k3tyfFeafWlTGdQ0PeBTrbaXkTdToZhdPI5vCPcamW9SpFGPIaGEhiv5c7kjNrqmg+U+uf1YAG
ymfSrd3YWBKfCmKcPQGcF69H1buILxYWr0adezSYBfGpQbDtzMaqQFhfk5FEIfki4ocSJW4mOPo0
8auR44+Q19HuRfCnC/8xabEOqRCCFeNgyTrKzVAZ26vob7B8FADJjBuWhEVgzGEFtCZwnujf/18w
6juaoNfGXKXD7b8LFbIxXzvST8lzVow/Wkmnn7KlTqx0NiEPcfcX6Y9wAdVxYkXPXwDC/NDVIVuc
HGRSdfitWHekkGjWwpDjZjEX65C8iNcwu1lHrxF7vCrR6ba1HDzmCzaw/uYQjRunXADxNY4OyXzS
Fj3E82eW/gPH9iTkGvDk0PqE8Oknrb8oZ5k5AvQLfSI5Z8tQW2WvCMVs74bFH1sshndXXCgDmLbb
+AqSBt6GtD9kLweX6o8lm9yvm2ydInClWxJdc4XG7Z9NFZ9brZi4jGk3snfzNBU8uAxdvUV53uIx
/cfVoaxJ4Gq9l7GZQcqktPUlnTcRL1D7tKDBI5caBHsrJJopwqzRgnNbjl4I0kpnBkUPlETH5BIV
juqOxfdQfqBuWRBWJTGiWFyDhkdNCJsYptphHXHNmCWoKS4bxOmeZLH+gkZSARqHn516iadHVfyq
2Fe68WHKbzU2JRB9yzNxmSLky6/krJJQwTXEC23Sb52z2cn5dyit2wblcbwnBbjN/nrla0JxnIWB
i9AM0Pqv4RHIXLJSq0fICgOcpcqfOr+eMe9QsCJPJK+aDYYAMVdbEJVNwP4AJpP2H8bvVH2ofbxo
KHFxy+k4lOSoIlMTESzlLxal2lkZEcz+YUB9wndddUsoj1Dx9OyrtI/xipAq641G+E2g36T8U423
c2si6SUYnwbawkAidR05l1mFCjwwwPAubt60u9CQIhBhNUauKrzaIYWexHxFP332bUFAjCG1RXju
0+KNT4oTWSBu05dlbePpoBpvc/DUylM63cR/2pEeNghDjhxotLE7cvBJ0dUpX97EUqdskFQtUvPK
lkB6mBR4qrZDHWkqnzr0OhRpEv6N8dcTptbcKEukeSwbmbrlAti0SEAMEKK02zrNepQ9JMLYsH2N
IwqFQdE+aqz1pHC5RXSLB39W1zUQgcA7JujgMVnmIFjEX+LEulv5O7vAglL6F0aMdUIL7ApRO7wU
IzHBtm6FJQVJM7LVlbzNN8Tlo74Uv0pkLTNIjjz67lA1PhoY6lluqSX47VCIWdFjZhOfyFyogo/5
E/KwST4Uvl+MRgi004gFZydRdRkWSwwCBMku4rQ4FW3j1s2xH58T6/S0EvuRxk/qcxlGh9qjqamC
icrhLKEWpskHIspoiMXRMf70SE7EIpSWEkgu+LJ5Fle30R8fyON0GPJkeCb1e1icG/nE8q0nv9Ts
Usn5Hs1Xdn0l+hrrW4pkScAXXXaFkxSdJtiAFi1W2YnEb8rOEEr5A2zdlh0OLluKlgmXeMORwN1a
9YR8Dj9G3XviZwFgRb+mAFt2JzHXVwK1lQQn1IUHYgvdEgmu3lxD9dJAaSqczP0dhq2e95j9UMBK
6ydwpcFEwJs46KTHEUIiKTkgKqisjObMt7F52wheV1JzVEpO9ItuE4xDrlfeftte75J+w8+44k1U
AJ8j4w4XL9u7ifiWLjvW0ltFYj3PWzBu88alhLWdTgGzYvMpy2dZOuUsf7m+tdJt56Fgdk6920Gl
X1Rq4WfNLcjSBuKBzSUvZkXdlw//IbAmf/ZiWFJqLnvcTSPqcfVPzW61vAy+KumKMsricx6na9Jm
HJdvmrU0kS9DOQB3xPauqo6mvNGhnQo995DcqxZHhswcMt/66SbORz1bid0uovjDw7IT78rX2aKY
YlpZBWHGBLM39U4i/j1bqckazwqDUIXHOeHRRW3Be0do9sL4sMxTbNwsJKvUThNM9q7ZX2QDExg0
LM6h7aceNGLoQhCJGQrd2Zg8ElQq3ris4k0qXqxPJT6SoOZXs9fhLHPjZU+Tkr0PlacU/bbqLbZY
b86v14Pi9wW9cyAKNjKiAMwXNUMItFd9RQh4OCJCc2E/ClhzIAzPIGd+1ZEdhqY9P1nGTslpUNgK
DgO7hHjK0GKBefhpyVuyKUBKyp2U7ut+ZWXLBAY5qX/ZAnniX8T0y/EPLrEoWnbOSTEQwZG3w2hS
XG1jVS9ijxwkZFqM2RQjAWht23w9OdFy0D8GCCb7LXq9vcZ9O14Lc52RImIt4JlG5GZIXZwNZpz4
ms9LU728+Pcz1WRmFxNLuE50NvbXvm3oAHHH5eTzs6C3b3y+bT5Pm2z4jfQsgbIp3+jfmeJFP6mh
uGIQTojS1Tk7nCkFA2aAn0jKsjM3YV0VBy58rLSElcZWwlcwikwr8dRT8IlAfjG2LyygbljvGmMn
QgINXFPf+Mow4m47gp9DCVjDHhZ2jT6RGlfQ7fkvQBNFoKJzrXm9yCpmw0EeUd6G+MiP+FpSQDn+
ay6KyMVeUvYeHpLij1oP9BzJ6KvqcrLoO+AEqqvtDLvCNgbFhM7qNosAoOFgAekr2YGJAavhKs4t
ngZErBBcA+ulDxfz2ivSI6iek/k1leSSJJ1vBSphd4BtiGjeEya+MmqwZUAFW2yRM+gQJkzadXcT
j+9Eo4le6Yu+/7VkrE17DlesN7y4/drc9MaqYj5ZmKvJL8ebM7EB5Eczpjb2WChfKfMZtLXG5jEz
JXYArNIpUjWuwWWU7TGNaeo9YRmar1r/++KEMcqtWPnMdEewFSzvCMKDtJ0sUlI6bJPvH5FdlDzo
k1zMzmHSQJCJx4/xa439R6isaibCWzgKtxmJZD/NACtX0fviOb752jUMEVB0Yq8oZ+YfBpI08doe
Plv+UpptVpyd+lMMXOUvR1wbf70slmyb3S/nlRcwPI3ybgytQUHUoiZ2tIEpD18IyyqMELx6onwC
aWvzaMSXYq2e1LlxD6Ho8g1jg4Snxec2kg0WuQrDbB0QYQppsSCsBwvPUw/+IZDARUkRRndECS4u
cAFZu08LloQWjMV/CBqVmuazJv+hUr80AvvlDXTX0F95DLp0NT3y7tZkRxlp6lBcyUJZpGj4Gw5O
iClXozqM3AYvivaqS7rCi7zDivB5HA2IzbVzYSE+ZP2wWtRXT5X8ttRVCYRgmbX3VVetmoTLkdEs
LpfIX2SEEE6goVsC6RbHXHOvVGg1UE7hf/Z4mRVj7di/sbyN8kvQPibY9hwhv3hPHBtlECsSqS/p
zxS/IH+RG9/ofV9OfI9L0AqSV2hh0/yw9I34nLvYZWdKwe/0GakZzJo4TmcQoLYRwhA29ql9EAcT
j248bwXhXQTvJQ+ENKGeouuh4nfntUFF54+gPnAIUbcdyr+KjlVC46ONbp1H1D0GP9PwRplQ6Lzz
wjb5N7tPpV3jkmbrJTYg+mcyYO2gP+fjm8rRF7V3W//+JmeE71fX37Fjk9ryR/QsqGyBAesYLn6I
6lk0FDBOQ+PCIBWU817SSGiRZQX0T4Q/3cPu0SIlMUc+UMTnDr9OSshUGfxA48/9uc4ObUlc21+e
/3bUFlYlcvvuaTsblemW+U1pdLf9zjmDNxpvxUeM5B5z6D8FEqoM6Kq0QVd4HXi8pE/OnGoig2b9
0o5EBlUtPQvboTiyVGp7ZgXu1l/NhAK91OL22/XVaZRvgv2P13IVwjKAGg4XCEzZqVyTCgXJzPyh
RmRokLC+m3T+d5+HindIiDUAmcpNuO7MTyP8JsYWIAN4IQZQwP0LheJKyaOycmrCQGw0X+q3nHm6
ebQ7qjzrk9A2jA2PKiU9ih/bPqt4D5HHrTL3mJL4+3kjltnKQiu0jFkmwErjainFwlAByEgVGhVA
Evuhp9Q70Z2rBw9b+Ztz9rEVGg5KcQ6o0EBcMvenJV5w3a6HadvO+wSv9ZAe+0gMIITYZONnQ6qV
RNgn3kQPozhrf3UjT5MUE8G6SDkAp41kC97nA1VAVR4JSWfM+wZwM6xNE38AqA0v9k19iZiKt9mm
sQewXhzyL4fzB9m9RiivBlCeb/KJMoZzPlM/sqVDpVH/pW3Av5qgScgwzM+xvEtRa5lfMNGLvt0x
tcWXmkariLibroKeR8Ifpjar6oUPbXztK5/bdFoL1Cbo3uUIhYYiCJMlYgWKQ7QIOxNkAi12LxRO
3EKhtSeynuguLf5IkOgON3OC2yORBviX5SlAtwhhJ5x+Ry7lGRmXVL+loCesYgF7mddP6xopjXrR
lJVJZJnM9MHUJWY/1OWDL4V76FBx6qN3rTOS7MCA+ms576xk38gsdwyHEwVbB/Qr1ATsZdhd4CYp
fZIwgWvrw+r9zl7iyDKNEgngDe0wwL+KTSjtPs0/NWdP3rT2SoZvnD1KArn3FFzj+fqFBNzC4yyP
uau119qnAqU82M2qefkjjxhXH+Ymw/oTLgnpmKj8/GwbDTx4HqPPiaDs7HOqPiP7wiM5qhsyG1Y2
1JhOxgdpc6AYH5ZPZMewj1kMZcjR5CLOUy4uMgkRTUXlRuWYYtHrPVowgdoOCuRwAzdTar+S823X
746zZvcr+L9QF6DErkFLHBJ74OOIjdco/nVLgj4oqgU6BPpApR8AI2IL6AOb493GqvaD/3IFu8h6
Mvnca91e6OK6bEVd86KP60NT/JCiW5O5RKiiqj0EZN+93kz+VsKs5enK0U+uCMLZAnx6APvEqCAY
CPkaEWaVqf0yUVHNhgJ8mS0XBC4/yg6KTfA1I98YxkkjemmOkPaQUqtWv3CMnMGWsTH5L+ZAhvJI
MWYrCtTuDmKuaPViUE93r/hf6FxUZVp8k06hnTtnbc67oDkEP+wX3U8o75KCsdfm7wDMmznrsNMH
ZFHpoPtgxMy66DZrhjwmxiGRaY9h61vhwv8/2A8shV2r7bascAsCCcSy2qAkdcq3pvg3vdfquaiW
A+Qlz4Lim7GnzAcDrX/zWaPaVN8tlx0vvYJi1AG6o+/sMBXfuRctDQ1CP6H9xh2Ti4GAPPhxnI6U
FXsBJ4bLg1P7ny1tGJVVvqYX4VE4ztmOIUQl1nrms2T3Qt7OwMxcYP83VhnyGbHaqeYJI51eRd7b
81Tcba0+2+1hOicrVJ36plkVK2AUrn2sLgdmhkDBGk8iuL3uq57v7Z0cBMIkHvxucn8INPQWSypc
oW0Dprkw+o66Z6s8/kOnnXuLaI10kUWAZg6zCA93FZ+jpUPyl7Mn14Lz60LLJ6bgoyIdRo9RYyxP
FYJXZiaGBCM9jQGwZI3SMX3jLkqAhjKKjyIQYMJzFrWWCsBbwuYmJF0DqhPFOGSP2GGVx3cBgIF0
hiAKDz1puzRXZehj4GD/XrMMLO1mR/eIF8+4CX6d8jt2vqbXll2ZMuxBWVfSUQBK/JNT9wsxcrZ7
KOWiA/rT3RdATn1gusGsvJ/aa5t/FfmuWMuIHFbRPzWG+uXM+ba1dR+guHn9xN1Ryu9gHJWxnL6n
+JP05rn6Ksb7wAYsmGqh64wHEruWHDca4jTA/OpD0QM33HfkdNp95eqe7fz+t/uDyCfSH8mjy96E
wuLhQ6HOUAX23fjzsodDwUYOUXGfePmlSyJfpPIwJTToEiC7mI5B/yUZD5V4S6EIJ8Dcm8Lfl/GQ
suLmDL9FB0W4pES6FhzzIP2JyTCLf+X21Pxj2IVSIyiSb+3eA0RJw63jnp6NK5ph2g4sc0uZvKae
5H4XZ1/Em6CmGVd6dFQJccT9PAfsbvEZ9oB7IG0J+DgN2pcgTxoiWCPGbtPySNVgMMo2mJSpqz/E
8uoPlXT7FS4NtPrIMvRDwuVWQe2EvH41oqHO4RUAJM1Y8YTAbra/G/mNbcYyiOJYDSBOaAJLOoBI
QuXq6N+n6FdVhCYcf81HpR8d0ugYfsb8IkRgyI36fjtFFxN1cit9O9MureRFm91J1EW8jI+nn98l
xnu9mTwdrKay9k3/0Uhb83V10mM6G0CjvHnDFXgRhwCU8FqnoJYjgJHRgbWp6Vx6UrJaVttmBJLY
V9GfNJzH5kND3aefquQcztx867Jfvohsq/fp5MMNZQ5ygn6iMwkYHwrJ18hfBcBo9vGA3CZYhu1p
lplw95Z97cybKGN/vQ9QCR3yLuBLHpHagAVjxdX5c3DLx4y6WoI9HY9fPKx++9aHsefA+G4QKHYZ
p3N1niUau8gEv5jaWZLvOtSehTheKG7T5kaiKADAUXByYhlyknuDojHRLqGybu21NS0rn4sElvyW
QKywUbclrgPznGq3dmKISJ5x/5t0qMvPsABonVjbRsxvRq3ADv+ZEhHXOwXRMzhvRcvexim+xJou
N1cKhH4/R5OiVR+4wnjUMXBz9w8t24TO4oKNcVT3Gdf7S/pOxu/iCMsfa4zb7rM0fwSFZIHhzNBe
Vo48oKYZEnBU2BY7wg5iZye69jjQB+i3tVXv8vSzLj86TJbFveer0ZT7uYy+rML2BzB2lVm7++sM
SzznNCIzyVvsnWJ7ouRq1bV7IKZ6+drEiLXRtHI4hSFPt+074T+CJ5bQ2zW6aJTJGAoxt7TUdRUL
nQGkde7sTmPECP7ENUPIuFsqCC2EUb58OIQJ2ES2V1hsJ/UoxRengrnnLBBg84AgfNs25zI5NPky
L7bRkumUC2BcgW2YiT9hnxPxzQIj0Yc1XgdBkKPbFMiKxheiJPj5USa1wzYALBAyDZfPq7nJauLN
9bds+h0tiMhnz1WOsvyevphtUlzu9GfH23B8o3eVfCW0BmgLuoqBDmxQ9cSIAVWIIrlGK8bMphdr
KVqDHxn1w65HRolfheXWevYmzK/1o7WQ1AuNUOqcMKoKrIUTHkfYHNFrfXDAmCOUNCBvsYYqZl2Z
z8l60jC8UJPSVaVTzztjlO/ArlyOyGkpiPWG6i6W6x5uZMwf4aDBzZGrzx8wTb5GWOFa38PsNot+
PLc6g/oC+6NFa2W1UYh07DFIxCQbW80fGwJSlIVCEq8VRXwyI1Aq0UomMZ4UKPSkt+zmJ7+/gB0c
LhR2bZkMe6G9h/8cePZOqnMmwqTrfgv53tefNNqX7ToiuQIYE3kf/KhJMsPS6Si4Z/4e84MZvkEf
uAo0T8fRUJe8VJA4RIgitWF9wKUoye9TcDbzf2HNuEOTmLTtKqwrSGrwFi6p335WroAvwlvIPdFz
Uzb9auKyeHkEsIyX7PUrdmCLU9AmbUOBGKZxgfn5l9BU9DlePzwkpksYZ0XbINgOtWWUuvYKUzjI
enD6T2Exn2PGUoJmbPBpxEiy9tWA7wRvUKk5GVETC77sWwXVARzRr7z1gxZihoiwAXG6ZQOckG82
28aW1Gy3qtGfqArH8mffdkt2So9MnJrfuCEC7r8xwKmp1Vp1EMeheXvJeyEpLBPKkmEFs+YUaNdo
OoXZw3Dc17xNJBIncd+ULmQ1MlKXTEqS8BaYI9Rti3BJkByeKQ+Lfz+1iWKlIYVEnpnOwRa7UXwt
ZXJppyvIWAGiGlmXTrvFi3890z8uamRD4EbLak33sX5Oyzt1bolzRKnJR08eDsbfZOwF0CCk3HNA
YHL6SV59rP+06tuMbE93AQvidm2mS/UnZbPzELKQaht4VM+TpSfI6BJl6HC1tL3WryJ6zEqiwCti
vGptj9ofjTz2ndaCLuO6pamPXFP8gJBISGqxnEAY5WG7UpUZ0yCaV47xbVW+81VEDrc250tNR02F
LHYCzhnfKxRAfNHQDz5EEwMMqyCQ/wDQp3RXh1t0qE+Dh+Ak8hILss8boPHwZrFLQQ6sw1Xf/xvK
e8z6YZMEnb29LOThxgVxMt5f78XGG4rziam6lhd6wa7ss2aTNgGIBdKGyJDBfYCX1R6j/plAHPWt
5g/Vmz19mAQ7yjGJLP+yaJczafmTaIWc2gphHk9rDqLAiC0nwAOLD8JWKgrhWhonxfNFYrdPndDG
tucNz5rXqUe1uECJQPgzaG3sL5QV4kALKj7Z28DapM6nkpCPSHAzUYmbuPxM+pM4XwOUf8Q5uv8k
9BR6+h0o/5IXZ1KE8qM58OmB8qLi25v12oARiqITIigajLUSKpg8aaCn1LIWvXLVavyc49UqNpp9
wZhQY3UIdbIWr5QdLphhR+uGBJd0MY7+15bIJCLZPqeWqwsPt0ejbIxSSFpSOCU+uVxb8477NhO2
OAbt+ogPEPaZqw+YA75A4II6t251UFfz0prOdPLi6PIz60tN/2DnzdcHcQIhcn1Zv9j9Oi72UoqC
irBlhwhu0w+4PspM8aemWkYTMwJyylK+B8FvNOXLHg8h4kpd+tWdv7i4h0QicPPzuWqvJcFvi0nb
JmhulI4zc7glbKiYiWflXUyNWvxIXUaW5vyLtqyoWUFiNxmvNUy2EHSRZw940SEQaX+LeYU6R3wR
bYVTT1cJ0SEdpnL8DODwR6KKQxxhDnqu/jDhvE5yHPtEN+WollNM0/Ou4AyMOFngWmuf6Bcxg+XJ
ejhxwmBqCub3L1Hc85kvviOUa1yiXsntTQIYYL9N2RjTq+14vZRxAqTuZhTW7toNK7D48EtBtZuM
pAJSQaCx0ahvNK7zlkvfPG0Rw7kz/qbgLg6AVwSQa5fNTzADa9Otm/PWR+QsCdsIoVo1ewiS0S8p
4YxPyeA/ziABfWtRgvaBgltyuYygHoVhBcp4WAvioI2fLcWS7cHO3ptQ5BM5QBlYY3jVm1nI5qEO
EcZhh1yZAZ031kXPSTfEn0Yl9A9Bb6htBGFpXsbkcxRkCWetgG9r/DHpfuJbLMZvnnVeXcAOcwdT
Y8Lq1VzhaSQuV42axvw7f4YWmF77x2XFQxT7zYtMf1t1NVQqCeZNatYWPROq2nya03FehZtG/ZD8
mKbwgwAyKpoeVty68HtCJCTisDsUGQlXIp0fi4iry7ZvsfghuOtzouDATINlUD9UCZZFQ3NJ4k6N
cevchehc7L+kJaBB+wuBHJN363XmS/MI9Au4LBB+2It7HRxpiuUe+NaNJ7D9QgV7hFzzkCyrfAqO
4ykKBWUDPw7fH/mH+PvW4tCIkJZCZDFstNo//gnPHV4weE+NApJ4NxpAlQOomPqYtHMmdevCslA8
NKtBpSM12DUR8pwzsKHHXuwqNkdphDrRo8lxTjdaiXKeh6O3qQRl8taru/7dmz/CWW3GHzlmPz4Z
GU6f8nNX5vV8Lx1u9gKREKsZGAcprvykDkBvc+nRExENLU4C6qHxp1IL5trTUx34JBJs8dYjryVu
YBRL+lNKzo5xfulUxO5L+c8q3jQRZwTdGX4m1S+9aWTK8OxGuyY70x1fs3ySUFJtjeQtz3D/rqZi
z8gMQB3LrKN8jhla9IRXGCiH9/1elYequnTGj81/+DjPmxkFQaoI0KtmF2kRLjABLxy30xiy/kfS
ee04jmRB9IsI0JvXkvdeKtULIZWh955fPyd7gB1gZ3anu1oiM6+JOMHtyG8hXFMKR0uMJXiTrtyF
F19G/wzIB3Q3rje3PcWaGK7Ck/VH+ARsDwsAD8h6vNW4thoMQdwAla/Rtqusj6Jpx36sYCcQ7kXa
ioylx6vimWUVHJTDwpalpeB9GSjyTY4L/gguVHCjc+grqO2hXPXs+GuKeZniKpt822JKzt0WQBAT
7w9bsAGtLYKuIv5oWCFy400UJCYgkijCnhZo7wrBXhpbM6HkIo1vhqy2dJnmBQq9yB0qnFF+usqz
0dZZeWRRr+dnHDOW84xii99fmg8hjUfrf2jyxGH3Wc89uksg35jPBoJRUKd1D9yEDI6ZyH3RyUKz
YsJIxXjAP1xgc+Zn9jA3B6yBVfVqmNI/jbcxMpLblyhuM5Z0kdp+OORFVKySmg/aILPYiE7IHbEK
rfMYtecEdKmxM5G2seOp1GUebiN5ZUhzSL/ynSRSeL2mTfeLNJRnUh+/iBmlgU1XuDnULeBB0Rxh
MiYGRjirax9+eL1ygrNOnpVds0lfxvyIHRcnrll23bNO/CwyRz7Fnd0yAUUVD7Ufc++0tZ+0e8J6
kPEti3pY9WkUpaeUL6PEp2y+VtIF/FR3t909Ds0uAJE5TDoHvbcTkr2D1l/NZ1rcTNHuiswjStuJ
a1B+YXmYyt5KL16N9JeHV8bhaXZs0XJ4DMoNpIIKm1hGBrOu3rkWwvJ9F79Um4oT/GfFzAa7plBV
WRS25fBLbcrXSL/LYtd85SkNl7YjEmDaVlztbcCIpcDtd3b5PuIvP0QpwyS2nZNMHLd/eXFRUXvA
x+LZ6ikk8+mRyxtIE+p1wI6UWmxhzSmpfzJRbHghUfnw7eMNok4DXrJUXdKF+PZBUOh2DvIex+ir
xy/48e7SP0zvTBJ+Sn6lob1Zw0V8HaV574Jdzh4mWjjlQlexma3TgXR2CL9Cf8qu0ZTtiUjjLoH9
hi0XYvYoISdJ3FEYI5EDpsFce8CbEMepIq3ZOTtwXEBnM0e+pwY+kH3jsun08MTDtS4wy+UrmKa5
8g40ygpnI8mvsv1uNKaPKREkKcTeyuI2zSe5hYQURaTnf9vwxLgmkaZcYnEd1xu1OLvqrkgvLkIC
F+CXWMl6XLUdfQVhC6Cwct6OXwatXn5mkKFz08czzdlDgUW2JViPxof8TVw8nSRxvofEZeD3bQ6f
ofoi1nNqlA+NzQGAHMaSw7Z1iDJnOhIgXhVjTy//E99pID1gT056bB6AhzBRrzie+SLqfi0z/sRR
kdDMG0s9mCcF89tPW/rMnT9T33AqZNLDRVdh5fLHkD74ZKS6xoTDhKI9ZuHezPnmazqaCCbJIpqF
8xAQAysZDe08ypzA22nWyjLeWf3SqV1y/zxKDBzA4UwZcDEXlxAlNtBVx7NCp6ENDDdDtI/h1U63
/CdiDBSiR2ypGGztoYYa7236oU0hSlk+c5ipZS+VakWKccVcxhr3WUsaDPsbxCgBkZUyig7qh9je
xQjO4nrDlgHyT8rQMZRaBCOE3Mn8I+o1tb0IGRMHfKBzoO20+moZfwEbB78+sWRxPbBgSAntY9Bt
fffkVTesaAy8Zy5tjplL/L50du4T5p1QpDBZZDHBVRBlL7fd+eZOa44lg6DkJ4JpOpAsQVlZ21Ot
CiaJ8mtPQZa6Pwg0JzHtZhjkKHOA/IRiJCDCVg/oJUXH21YqNirMfSnSzBrB81EFnVVIX1qlfZTW
Z288x7FcGaaGpJIQDBt9SHwF4Y0hYMrIPCnwr6Pko6NAE54a58pXMRxU27hkVg3fPgeRQ/QcGl2H
5dpvHvw5xlUtr7J7c/6G+TBlx0IRWX+wWerE+M9xN9TqJQ4yjo2PcwsS9s2Ao1iHHpNFhxAxeycw
GAGeBhZrAh9mEOAxNbU1LomQXvpDN4mg/pPcT6Fet9q7Np5V4yH8fCMnllp/Y80SDTv9cJh8Sf7b
H+7dgFVrIyHa5uXgoVRRB1d2SkWAkwzrvXMJKpxJu74/WaQZJl03ubGtC/4qNKLVPQ5OaRnAzXjp
CbCnj5wS+wIuHDEIpr4leGv3DzUjdFLwiiZLs+Ga1he5/GKwQB02J9ueANUOiX0mf5IDNBluxqa2
TwVXtIZqDw8iynUuZulQn1X54Vc/drT10xka3W3XLYJWTA69mUne08V3TvwqMmiLgtwy7loVAQC+
RiM4wd6e2jhL3I61ecnVtFLUNRkXBRpdqFjYNbjPJgp39QvGtr+Xu70LI8ViE8giHIHE3O4+Kzyb
XFTiXmZagERrLqfbOIa7y3kG4NP7Ucm39PDDioF8b54ACXofRx0BrLTRHpCCShez11t2SXvc5znv
DoN16duqP0fnxvS0Ztdi04H1475kxuIy+b/HyaljkNiV2DrG21CspGHZqtcEM1tYfhgEFpCBCeH1
TM00rZ7ovABuAvPKFs5MqDxG5TxgqmTMrtbORFHbqcOyPzVYC+9sdYO5WY++c/Vt0UwUSB/5XVPY
Y9j8VRA24QwEoRxuk2qFkqnNN6G0B479UWKmVZZZjFad09IgjgExoPjetcCZaPrcCFZu+qwa52Nw
vKXFFEsIfmuXr4pYGOCAlF0ZyAHhNUfMID3EzAq3w4fN6kEn8ZlPwlOfibXJCO9DbAJZPCPWpOqe
lQl/k9LLcjauueXrHfwj3ge0yiVKtRCtd81ewpZA2EUzDbmFlO+laNb0dwt1C4z2j8h93lhdp6dh
mpNLuipyMkdptg7iDxAGD01GkDZl0avcWIkBD2azwZGBsMXqv/tlwPiIZh5p7JFx8iSC1FhIxwrP
Bup4Bej4mM98m/0C3f80Gk8x25wjMzjN4852eECSl2QATqwmcvJM9HMCM9aAHuXp32m11/LLqH/5
SNhUNHHNjYIKLYj0Ce4t6KYUQkE913nBi109lSfSyICEoAQNtKYDvtngRZeR6I7Kb66da3z94Sxl
muxiRIriq8IAt8rXdnNkc3UDtfthGO9K3qX4ievtQO4ivcNQ3FW0juKuVXkYUw2FrYF0nVF1y24d
bQLKOA7TAql3mK+s7GCgCQ8WBFNQNLBkBgvI9sbfhMm0ji+JzKx28nLsEDgRJ/lQUnrTvbtfTriT
eHMZ26K1m4I78Iu1rl+EcEUOPsVn63SYj8prHbycBH8gI7sS7MwUois3+9eQvxVr3QC+id+luuyH
VRDchu6RVJ9S+hvW79TgFmLfMJQri9spdJE7HFBT4T7a1MUjYz5NHsO/blFRIXbvugJuMfUxd3tW
HCEfeuWPjac1ra8jsySa90En5rl9e8ohKzYGUYiR8hXpzxZtk9y85WzDwIELPA2epenuWqQi/lpm
Hh/qW05uNKu/hT0bA0ykcws4orr0Rfd/JLdQ6m62MctsgAPZKSad74NmJT9E+l8jmxMbK+G3ibzv
Zs2MGTw/sfx1/Z+uPyH2JMwXrNO6da4FxhYSH5iuvHjOigJJsrVwA/pGPoZqLYZDBjoJEjtoskg3
Rk8xiKcd1UDxCFGWD/G+StdmLjbe7fAQLyLWj4E5JgZmBRoVHYjO8NZ6hzwQknIv2LS2+g/fzCjv
GxQ1HtGFvYpHYq4U4gbbqNlOSxbheJC1ey5dNLwNEfUxcgy2S3MFOKIxS7aG8Zmlz3jcWdoOQ2EZ
fSYcYbl9QnUDe3VBxaCrC9NCYHRs62XfH3ML5YIzj/IbEQgpSgja8grm9v9WLBYkHPZJvBbz/5rj
STfmIvElIn1k1tRfdgZ40voSMkiUpI05RyzVEVwC0kk64D0YsDpTMTnbULmUHeChZ1Xy2AmdqNhF
cnzNRoN2hTaiCuulmv305jtH2xwxfJtls6Q59hkRKZveXAonX/il4T7G7QtK110IcXLk7/p2IbUL
p2XRCEUDZXHuHWskUFQ/39ZntPG0jXD0KzX3htDdrWx56anLTv9Iy4Umv4nHcOpjAAkb1Q6A3bls
k0Byy9irICwnTvBhMSoP1eUvtX6NSUkc0uzxrPY38y5w9xm5kSn4724IsottIUhlW1HNq7tVrUJG
bN48Vc+WccCpEb8zECQi540BVOH9m2w69v+6A+aQ8gHGLTrN+6AuDJUihZ5h3pRfCfJbsNz9nkVt
q65JIGDDsUKgi5SBvdMkpzS9kfhDlOJS0yhENn3zSwmHkJTJLj9skJ7jENlvx8DiFpKrWHNXmV4w
Z9YEI2MfJN9cD35ytSD/SP+YK1G3ZduKpipk3qssRjhaV0/e5TzEJsthq8el+RyYZlgwrpXyhHgq
kZepLHCqUrR15jQxtbWzQDSGrU0rPhLH+le2eyEOgAiBXJvP6d/1dBAzsDB9WmQvCE/TCJzXwPaW
PI2OSRSWayyf4y6pz2l+dQ0AV991KQBW+xyRusnUrtJh77zt/KghrZbWFvlB/p6hZhKtcNj4AXSx
Q61vqZWSikMIYxIu3nwhv2QCgpBvOIL4APyHWAgmgFdoAHH/k7sbm0qcQIaSKZLMtVOz9OnherCd
prJLUansygAikZiJ8PqjVcRHy+c5H81DD14I5WlurrJ2a/mA3m4OVQGUgZwqzlG5Clj2a/uMB9tF
hLJmwJ+j32uYjekMzkQ7E/f6IsjOTZThjoynY/UAJeYmb/FAFyR6xBqDLWIv53Z8bCoocSTEqpjT
DXxujNMEi5Xs0I+42noFY4ijZn461ZuXfuJjVmLXzQFZIw7VlK+ywRSwaAjKw2RNsUSAZI1iGaUD
rluxTU29i8an4zvHXlkNc33ueNjlM7RD9cyz7r/fMv9/OsO4+9GFVqO0Z2X347IDQyU5bVHOdfKm
c9bQp0OSnBJE1c5PZ/2Jn8GEaeEW3qSqTlXGmHHmUiJeiymax+xb9J0N0LD2GjKrlNQXHGU53+JP
h0WkDrByHF45bTHop166jcCcLe0+xGvPO6FRtOWdpgknNSMRbxOIlIuF7q2Z2/XKrW7usfOoHMSn
l0zee+4qD3YWw8NJCUJuhYKNmPOfiOt7rM6FPtO1Xyv9SzXwDGT2zOv6KyxuTvxWnav84c+85kRi
w2SYawS7P2W2CkLnaKJrsPqUaivDtPpomp0GvCbYWCFt6Rx3nZveWmYDSkmMKo+RxqMBcmHiWUfN
wIix6nygmlNEy1PAL5yyWFlGb9Ywk2Lm79drnZpAqxfGNytXmDVoDKEBCcO4OeNFsL4ZATHNRZVD
XoC5s+xrlZzj7jsYjpn60wXqqq7OdamxUgYHRAiPbr3ibjum+4pNbcytN7IiyJWrfDHRPySrf1cn
mzHvIshXifkw0Bv2S0DSPNJ7IGdaebGzbUv7UDr5HOANkCzGyKJPUZtvHcPG8BDsl7pbVO2hjk8y
ILBsKzMCZZhlTw2sH6HHTI+z0k0FfNmg+OKlTBbc12G7b4ftWKG3jSEc80oxN5PBYO05AkxqMIQV
wdk3/jgUYKZY+pIIG9f75TRAUPc7ItIQafYUKi52SP2XaD/+hKw1WTxG6hPagMEasqqo7LpNFK2b
cYW5YBL8xRUiokfrstL67qsVMaxcg1k3y5Hn6Y+YX1g/DsFbSjYqh0UHYrC/tExQCplqFtSCjuzW
SX8k95gb82pEjsTyayu8riqmnWLVStzXFmf2/p+MSroyPZqkBezNeRNvVG9lS3fVICdmgVVjFeH6
MlBzNLxA8QnIn0YcKMJMzp2RwEpGwDQJguGBz1Q4AToZWN+WHK10GwxARRfII2cQJ9L20WF1r9KN
pWxBxZX5zspPzQdMQrQI4GHyq1qd2frnWM4t9ObTMJlzh6KTqrt9Hx4G7he5ISCH2pFFNbS7z4aK
MSuuVfU5UM9XZ6s8O1yimrqEHUjq+CRCoyMGVYV0NtQb+UBEdgZ+OUn6Z6tzYI3frPkFtLtGLYM8
324rnHBr6O0mcbmnrn2SsDDBpZAy6mMwgTuQllArTs7FHfAXLEMEwn17stw/W9+N6KPzDnEfJ5bs
9x9+flCrea4hTqDuWurhxmmOTr+FrTmweIffzjQzah+Rx3lX7W0aeZWMiTY4mEzr87RGPvTQtJWU
rRN9LxzYY7lQZwmputi+ANvsJbQOoRAV0F9E8yRdQEcXvhmtf1iMWSMQFBMkMRlTZ1jH3WY0l465
NNOjUuxCpFrS0aSDyxGb3w3jSxnOibRKnY0Bv6tiQKpUc8kvoEHZADbQ/GEJrPeUhJPU/FI4BSxi
vTlLwPWiTrXSz6A7AOn40JLdWKwjTCUx2h1a71mnnezXvw9wuGCpnZH/F7o72bl07QvSC1eM5O6Q
VqcK8j6kzOlCtEx6dBF+5pAXR8bKWbkPxXkFSF0qsMi8EpyM3dwy8OhtPP9HEOdKyADZOsUD6Wif
XiUv0HM766pGGQX73LEm+awhrrg655VwC5nrBivHoD5097uyf5HNTGsEgRZyb3Gq6PWBNYgd0tZO
qZGhV4Gx1Xqm6TiWFYCIpDC5KI7Xvcai/FzzwpjbxL7nBJJCT7VwDNFfyCD2+LZ9WDo+eSQNAhaX
x7LXoWVgOEn5W2tr92u//+nsguk0Dhp6VixmLFVKmJzCQp1sKns/9sjDp1SlEU+Vu0D7gyuJ31uj
QmC7EagXT9noNNy2cTQJtxJ6PoQy0HH5eTMfrAHBTpPWXCvmOmHgkDIea5ib5R35ZOAIiTJOVhlu
N3srjtHKmRFCPDU+6+ERNiub9qi/woqMJZD2BmsljTXAOHA87qhfEuZvaP3jEmT9iUXDhPNFtrY5
aQ9TlMet9XRFow4BivXTzIGGLMOV3WhnNbin+IMsbHdsGYMj1L4h2OfNvLLvaGiQ3fM6Yml1hrMS
XKFLO8xNVd/d5+pLhLVwAjWUKrAEGoalwJ+S/iQ1ezm6o1ed+syZwUxFG2SlgXmsJv4cy7iBwdyY
DO7Sq6dM6vx5vbT1vU/bvdRtwnAP1OwJyI0GsbGMEkbcEi10TQcPHVeE3gBPxOGKONqwfSTCYB+f
LM20AKQD1Zj9QIbOHdXER914xITwDhZy4OgQx1eEFDB9VRCgLlACa+uLxUXEGh4qFUUyMOF/eiGf
VzraN/WciRVdXhJjJph77r3XgPLuh4bM+EOEoqkrl9ZOz3bW9EZ/aH+MswwAI7sSzDLE5yzaiFnw
GqiGRrGerVv/aiN5l5xp55Kq9IXIMJwwkAxOopdHU6YymFX3pcGo/F4jffCWLO3yfiuqfJyoEm8b
bzwP59iupWEDppaHUYOpBz/NsJb3L6IC4TrKHeLsY9wuMkHYgkrk3OJkLtx/+bnL2BWtuDXev3wS
o3NlMsSrAzIbru0/YB9yXaC2LCIt5DOZDFJ75vdHeAtYWT3DnqRY/DPA9rJNNDA3o6HVRBl8UEd/
0ErO4ebRPPNMtg6xc8s2OrEyeWjwwWmeETHCi/CMR8Yb4o/fUUiwnvA5QPnEDedOs343+Ou4pHsW
I1lISu2hshA/LLQeMBLsEKJqQM/jrcddrTQL/tgQabrkMYQ7O94gQXfBHNhLG6GTecY5MqlqNm5b
D408RPBEWwcAiA1CKvcsMpjHy+o+rJj0shPJQHqkOSRl/gBMiGNU/h3F/TCtkcOI8SQSlS5ajMln
CvDOqTbBsBYGZKWYCTOzam/y6hRoaw6Z3EHcCcKGx7W8Vfhz9U1CkS4TX1nQLqwdiz4N9cBAZ8Vq
n6NKbU9kceTDOSPTefTYRQowBcsIiSjmANH8/9JohZKIb6+HMApIPZ9Jd1zKbbkYr5AiPVSmaX8p
dXAl3i6o372zaIVjlv2j907JKs4PZrImHAaLJH5TJOrXMZ+KwYubTCVqfHUXxQ+CsnGY3FVloZCb
SbNHr2iAohJi/kG5Nsan8GKFXxmqb3s8iW7OCvbSNJwo7c5DZuURCnL3itWoLG331t9Thq7SQXIv
ZbGxnK1sLMIQmzNwzHpAcHGOhZrbZwYTPu6ABdj899p34BxNFs2R9QwX/gLS4Rj8FBJHW2ZOeukv
humXLYsGnCPC4CrHveecU3mjd2QH0sWB293Lw8qRpzJQiEFo/ZRdU793fAw1dWlVHsEeZsOpIMun
1w9hvJOR2OpHxC9xUX8wCRDXb6iteHmL4ot8Gr7qiIWBRwiVwIv5PK3dTPgqs+qVEDuoUvRzaoJD
yxAYMO0tKAy9bFHTwAr9pHSoEHpIF/EHbCAJJPJisB8eUaYB1ks1QcICFTFaIkBvSrSNw9KI5pJ6
1xkFEIIiBi/F1kJKRiNk4XP0V+TJfdQ0gSjP2oC7rH3oPkR49xBmCw2Oa+9ggcC2pyB3AzDIPLGN
uaHsgzmFlJc9pCia2ByiDCYFuEBMkrjPE+yUwbBgNcZVygRn0QRLcoO18oS9uaejt8s3HD6hhLcv
o6hVWtakxlnomHvnW7TY3aqA31F96U03S7FrvnlL3FPbbNpkp2g3YRtmYutFG7Nfqzr45ym5K2P9
qxefjfn2UDtkiG2VCgIzow+jmA/6zDA/B5apoO98dSHatsA4C/eSXkwlb1c6e9bbiwrlMWsdMAWi
TlbsU6d8Mry30AZ40PhYAnOEFvfMmHfpb9HdKIjiC5VuWMM9FbreIPirlXPg3pPfMTy8SSLu5ug2
0/E3a2lrhJx1ExLekK5CPi+ZOCrGblqzzpNJ5eACk1lWrwFTQYRkEpHZx5FLmzUgUZvtne6YmZ2Z
HGCNRAA00ezI6YGMknnMQ9pXZ9ndQfcTmi4Ya9TR/GsB4pU5E1iyOHjU+CpEKaepvGI7QYdiDJ1j
ljFQtLNSfqTSs3auOJgNBg/qJfWfFdBW84rOoBE3cICzHH30WrdJebjJ0aoRowETNW19iot1inQG
bLFOVT28swoRqjNlv+T9duStWKAc0fMIaTiIOIoei/+JmNE+5MhhRw1Fi/04PC0v2It6Q47eLPxh
f6Ba7VYM+WdkPAzMtJptoi0KJswqRed35a/1HKks2q54yfbHMXbAJT/qYi38imyvxUSbFt88lSA4
lBBosXbXylXdCG6yEc/bhB+IjJG/cmpDn1VXsfcyBX7E21Gs8x+I7UZDfuQqB8zZsZW9pYrAarII
sK61ClT3ankqOzSWcdzHHkPkMMsmKh25CUO4cwSACxXXPFrRKrioFmnog6Os7dWa1y2F8rm1gUAw
uvCNnTBMR9WXeMyjGf960c1ofmAjqxlLDJCLzI/LAxh3MdzUgjMBBXSxtXZ0gOBmVAEaAgdIVmKz
EGq/an1OOhodVtiIlvzVNN8G6d6wDhgXiYq9eWzlqGcmbUHLJeH5tWhWoF+XwV3S9rWLNrFjrf6l
x4vUYzkVYIQi8BpEg6QjRWIip2wHk50LQ68i/WnhIKlbRnJacPONcxYtTXVdSJcqQ1uxNlC6QI60
13aC0EebMVfGrciZUYWbvP0dqH+TcB+3KMFT2lHrVUYc0sWqJyaItDLRYWnKq0xSMDLPmKvPIkSr
ZWEKbUsPBuwl7r00i5eqsOskDnuFHoy1S4czMtyUJkipvORDnGaddy0Ne19J4V9TFl8kl3BXeak+
NSTlOI7CdUStmKTyn6Y7Rz8Z74kMgKpUgDQwz1dD9GO+tKm5iMt8RdzzXrGWg569u/GrI03S5svV
enK5PGlvwpIfM/NRJeDR/HZhM8/xC2+TwbgPk2RXUkkGcsNKVbmhF580uPjBxHRnGyUp2FWkhfjf
0ojcDUyWBfQLd9x2vsplig2k0JcOy5Sm5YErIw7NYU5rPUf/P1EDbbfz+2bfys3ecpSFl9vnTk1k
Fi4N5+8sRxuo+RK6GQyhbXT2+3EhKTq4UWchR5SbUn9Q2UUiybAzBzKRNW9rc97TZwnWZsdZU8r1
j62HrBqsk+WI3Q69REz+OcI3B93YkGQrK8AvCuQPmbnP1MnMz4UKKXaARWf2wBf7WZhBk7GGRTai
cyF71rWRXoGWdL1ykY9sgFlF1eqbw1hqu6WSkDmoDetOlnaxn27zNiA4bFzGyAQbhA+Kx73JFmFI
OrLXHF4qpD9qMm9ybdHQcxYAXgOd3jiLjmNi31oHq0drGsd87HZ+mC8MD7AvemQrVqZ9IWJzchq6
Ea1hjPBR2pnBWk94IqiwEnxvtGBO8hnjPum9fu9hCoK2uTVgCMhRMastmKJwH8UaIwuVU+WAYSOj
jHjiecRrFPjFtuPRoDABoKeSaVkswszCeAaWCLQ93OJ5awPSYn0xKiTXCxFQSRaNwk2p4Pm2262i
vyT5PQJUycXZ86NYAGwsIggqeFoVS08mpi4Vhc4FGFEpsbQF6fh0f0RZEiNbMdjr98fQZ1rOailE
begbtEkoAyObRbnB2g9qI3sLnbmxHu6d+DOnrxocOmeCNvq9VKN/IBhyNKHTgNaqMTobDFRN1sTD
iE6shvmcRNOwocPpwbuyVs8TfaKSTWGDCxu4s1XKDefloF0qSAdTkBJ2CBTE76PTYeXO06XYb/Jm
5kfKh4HhihPYk+mN6TSDce6OmyF+FmM15wedEbM5iw3kdSOFbvuj18yUGJOEB9vausEmxfXBMJVK
eYo0SavYrXN+WPgVetGN+lffWFoKGWBsLomtpyL8asczRXcS3XM8vg0ZZIGFyI7ZBDK0QOqmnp8s
KtIdbD6RGK9HTAbAh8ugzJXtEI+dhRBhWOkA3LxkVqHt1BmESIl8Y6LYcCyKj3cUXBuiECQY+Bbq
akvnY0M7L364gIY2zjgftEdLhlEn5Jf8grlJqRLShwpJS0zaIIsxEk0GD8k7do+BmqqBtzdgv+a6
brOp10kzNUBv6/bzFAneiFfASpe5z/qxYrxGU4kwO0eiEAxUJaCBVPTsqQIwFRNlAgSqFZUaj1KJ
XAu9AAQBNA8tn7meLjWgXrkbbfVSmSXlQLdBA8dgcFaYlzJnDxb8ZoCPTWYYKk+4oHsZdTIdWedm
IgLSoY+u+AA53MEXlsM5qOmM6UQUi7EbMtOM5AwHqUOOdt2CYmdBMPapl9Ff1X968rKxEgs6RaUy
D2ZZKSpW9vdK/ChbkLPaBobXFXJ9RScMEIgSMf2WAibFjMiVjkuMiXZeURpa6MD6oZp54PbqV51s
LABoPfOuit2czK2d8bNqgEg02Vp2rfxhhzXKinCCGQtXU8abUpeoaL9a5e17sEQTPuZTZ5NiSitZ
zdQeW8hIOECnbuLyszZxhbFG6Op35z7afu/4t9g55No9U3dV8KkUT6AVdnmT4h0Pv0Z7qfRUKQYN
C2N+pAm5Sj1YgRmg/6hpCXr+PuvnTaVzZSCh6N2107qsp370Dgxw99sgWhMTVDETkcN7zD2TWzxA
+ClPKV9KEh37go2++kptZg+xcstD8K4wR7BaTENICm6K2SAjlADZRgZFvJe/BdWCZaZh7hSIUoMF
7HjgFr2lOaK+gO/uPXZHy/xKUEPHozsT5g9HD9CVvA2IKn++em0aBbIFMzefYSzEpBqXYxC8goqp
PZFQRBukf12DeNJE7aA8K4wGOeAQ5VeJ/mymUvlXigw0pJm7yskblwJXAOmQJyk6KCVMr2eAqlqY
8NRzEIJdx7ynlNk0UgGzJR+rEUdo8Wr1m9lf+SQ6vCCsjEHLRRKBXMEkNda9fPLya0KQLvCjcEME
rGKSI8QbyNabxKNsNTAekv1FwmY2OirRoYWo9dGon7JC+y/NfRaCMd8R8AuLPk7DoVZUCwM926BN
ksCd2GwCaqpQv4AfLRMiIuVwxDCQynwWOCprtgWG/ck/QuiH9cl8JZwyfUbVYi80Hvp/UuwYrR8m
c40bu7H9ueaZm5R+17Dyqc8ozoVkG8UVeyWIkf2X2wo0YPxRswdWGSrQFCIYJhSRhTZ/eQNJBG62
7LNiGZVTkR9CI2KxcUdWcWBUJUWEqex1YthoM5IleW9Qo0Esf1gJ/UO3I+dmQELZzbM1PscxmcNm
FhW7euPflLJZMRzNcOsFZwm8Hpr2ZiPjXsTVo2erzIHbd4vLnxHcqwT2s2FMYShX8ZAn+VeJLcXj
R86cnr8kknUhiLAPJ0I2YOoU0+WGybgMUQehq1DpnmIZlH6AQl2/aWEx1dqj7mZzTTlL+k0iXVJT
34p7NZO34j1ZlY9m+u/oqXyc4CZlO1KoHN1T3b9y45mW+8by4B8ZBG3QHv5qnCDZKUiJevtT/b1O
Iql4LdPkV7ZuqvWu+o3qHnLgM9YmRQijaEwXf+Mynw/qPYq2Urgq+Hwrb6YF9tzU0EQofy3Db/cB
6wwobOlu+CwDe8s0gbUdy5h6Iztbonjw3Vf2psRumVwKcc0GL52+b9CuSv5MEkS2f/yZnWGb6Rfe
kGH8zLhm0+G7Q8iXFF+AfuPogsJwhIsp73W7IqCbtGR1ZfW3ijogIf2w0vSdzSKFmX+tcCI+Za6f
EGd76RzlhhnVzi3OZvOdFsuitzH40rcEmPgIjU9Hrn02U0V+U32LN+aWZo9hAAfVXYz6LCoERUaL
O8+wbyrHNEqmpr9VlXNrXGpmKDHc4nNrkm62tueqtw/bs0rxPmzCgl5uT0I6/25hrzrQFuPRZz7i
qhfNfpa5MjG4U+PogKGNfaIjsws8lJxe5WXwv5PkpSRLdpqNfk7Qd9OsG+NBrVc48DR1I5MWooQb
Vx4w1S6K5hHIiB23cXS0s7Xlnn0Gb1DtOndTsqps93kx1yvgC+vGOGsNIkv5NprXDv2Cku6hoJe0
jLbC8KY6ZBh2+OBd5VGn6yrfxcozGPdyf9E5CJrgxiOjcAzgfy6cX9UxtsqImI0bU/xxNHrRKn23
rHWt6MrQBAx74P1J7Z2xvDLsgpDF6UcOFoGSzNO2Jss6zIssUTwMh8wuu+yaK1fihRDAHswQCxK+
w/EogYUUS4uraa9qhkH6NsbrG85zh3WFsWW3PTSfCRv5DscPna3Qu1I3RgvXOPBfyugoO1eTUaxt
MKJMOdGRJsRHo7xZ5t4vYQ6d/GKT+Kj4V/2IJHIJXM/2jz7yRSIjHO0QGvbUlanCF1xyrMUtVL89
tPyuO5nxG7BDzDeaNejyyHLpc2otTs/2QhB2nv7G8DWLn4jrL9n5XjBrUCzYvjVV3LurL9sSDcq8
wLLkvKTyPXivMXyYNt5UaeskR7qD6YIKxIdtXHKWZtpPzl1j48HqUdNUGVqeLpwFbLcy72X05ENT
6pGGg7Yzi/eDT049HWjE+sFXXpF/z9qHad7ygQXMrExnmIHcYVO3WzX+0tnOpwfPPxv8GqRsM1BQ
m53eXmXulfCbw7EypqqHJ2ESsJYCo1cfcn3HgKViUoyBEJkpgoT/ODqP5caRLYh+ESJQsIVt0xtR
hjKUNghZoArem6+fg1n0vHnjxCaJqmsyT35mKChl+BSwQGvCJy2on+BuWFcr/DH5AIoXvhFV9uR0
fKB/JbMyRIx89DYiXTC33dFBWB7xrX2Q4ykKP53mWArmY8XHFH235s4dGH+Xd8N40cTF9Aet7+EZ
08DLYU9GHeZqDvjkd3mauoemu4uss1Xf6LFNiJ5avxnwNymjHPu77161uatQTbLWCE5pwYb4oKxX
vqtp+d3UB2R5oyRzNPtXIEEiWAInCanGDE9eFWYbAdZOPFY4JzPO4h42JDhbSO0rD85zBj2MUeia
srCU0UpLyazqd3nAluFB2TIrvNPuKRc7jrbOeS3JAEC/6GZ/NWt8RcYkHeAKJQpoHV5ZKY6EIUfG
wfSYdqFI5TSRw7Hp3/FBtDMzrmMozgwPA1zVOrpZzLipgP81A1Zhfs2js+50tqKjJlP1IDsCR+1f
ZwlUoKYZ0PYl8GtNuajsOVF9/1HmTy6DhfIY6+elTePF9vUXXWoEz10yhl0Kox7FqF+TlxGivjrn
6a+NI6ln/KswFrrqeZhutHcF5Y9+0NkjQW15uK2qxfSQRWy1zzK5OulvJ1jvm++j812631XxVyHo
z1diIFXwGA8/XjKuMLgu/WFn/CyZhxl9WF9fHesNLlhDFWIwzI+fMKwyRv+wTYSbeEnJkkoPoTxm
7SFsQJntBIE+PvCq3TiTDf/UJlcpGXbf4uCSvtbkLkBVNGHcIbGjks//0uDaofQtv7lF+c0P0VMB
BwdQzcKYhWT8UDIVUSwTz7xcz9sCNSCE0uOJo7D7x0MTV288A6l9b2DMKl4n5nrp3nL3U0446rOK
zj5MaGqU+ljzJxVZupsXB2tsc8d1TP1RgxtHhEs2OmQyPp0KRwIbGvZR/9jgQd+wSAlSO/5E+8+a
ARHnxOSjXDm45EuiTmtLYB/GwZ5wUXAwplHJGqXhQuCRmZDCK/+2d8pp40waPUjw0WfzW+BZr6VZ
M2RiWWnNnzLsF9bho+QSsFA4d1l+mfiVXtrXhKmb8p273sY2OkiwQfrY2DaPbIGY4zusXSqI6eAm
MOKCMTtksjp5I7VBWZxDVPSZZEssgekZiL6RAoygKou0fvD88OFcdtm5c/3FjbWJzdxFv+M9aN9B
OUe+Fb8E/Z6GFNAqy9qnyd7OmtM42OfBSPDQ/ZtluJ2ncmswpAx8DcIQFWUMISS+jSEtio8ZEG0B
jtad67a7rCeEoi6Jr3bFuuyfIJDtZz++iDB6bGT32I4QOIKJlvvcZtcIqHT/2Qbzpac4amNAAom5
6ShNu3I8VurDRDGQTdS18J06a5er9C4jkr3K0aa4CIcJdfP6+5CzXtCsm/0Vg0Dp30/RuM8Y7bUx
EBGkVhNLHRsGkG4/zeJxke8qXDAJqXF5Yv2rWCIa1nNST3DAprdE5zh35nOHhkOMmCbbczC/qDRa
zznRSAWJPOR5Jc60MssWVfJ0aJKvHlcYI5uETAmsfns+ym2RYlQJF2tc8R0BQ6YdLbGvJH8uwxAy
QaFaWcjrol3CD8oKQmppdCcg6hiJ146FsAtwvdFP24D8Mo/IL5fW0KUYKxE6+hauZWQVDXkzfQWU
39+Qzcx5xAfNLNaibgxH0BNhNbPDJYCoHfqraWD/61LOncYbnjC59dmTUc+7QpFU1kVnW0xH2XRX
/IlzMZ6RZ57NdOKBEvd53j7SAO8cUupw1uAahRQxklMPP6HQTybZfpU03tJpuBrt7yjVfvDdF/C6
rpyerCg99WW0d8jRajH2tql9rpz62aj0r5ESd+Ut8t5mOAcv/lh+VgMxvd7wpZv8Wgq+O9Sl2PwH
2T0MxngZhLjk3nyJEyTGnJJtTMwem7DAW2zC9vTdwHfqSDZaNPjmBuFDTgpSWqWfTV1yiLC2GIlk
oKCR1wAy2EiLjmSuD54ENLHKZUkOa9nP1a2tWB3dATr7ZEKwEUb2QdIr5v71oJLnKTb/UtsG/JX0
lyb4G8Vw7aXzWDguJNp+7TnzfiD5O3eHdWCO9zjMUEWY0MZsByEe5UXPi856l50CKugCCairknXI
d3rwDPCz/juKB5w82acdnoHLsN1yFwmMAxmzCYhuEvBKjDdLVVdCbWBC2+csqq5dgPksc6xbMSX9
ybqHus9tWhW3aJhrbNTfozH9jAPBKAgUDxXYuTNXZsBUPmB8mHbdv7payg1EOmlBOFuVSHUOw/nF
VxnZDZN6JAARYZPh/CtI9Y1bHHEDJ2heEbBrs28V2HKIpNnBobk69V5TvazmklWN49bHUt9sQqoC
hPWAB8hrUXtpxXtnDo+2rA/1BLkX2gqSz7bUJ4uWtktRfaE/ySTrdpkd59gl3WiA1ufsPegUgXnX
kzYV2rjvYJCUrEdQV/EO7WSjDsWg13OJ076tH80J47iOAZ9EK5wlB98ezl4EK9801mHsvSugXGmY
rdTAc0b2rTk0u9rriMzEIdz0dGH6rGjYJlUcweo8CQLc+fJvZh9LsiOQoT5XTrefOqxPnXkU+m3s
+XKLWjzN3fhuxg05H7TaOr43hfiuEOnmJxmGKAuBCFfjpkq7wyIFYCzf8aYxdyR7DYD8mHx6Ect1
h32Hrh+isj72av6eSUjgGX8IHO8wdtyVC4LN44Z2ynXe99iV8MajhhHZfNcYfN7ufHZi8+RG1qnz
oXso6PoUCD7bfUd/DNCuUhhLGTKVeKLG9iD9DOeu1JdKq+MAcnIUSG5BI2AdDMvpbmTYGLvt3p66
rRFBa3KLnYYQkLXBha4Gf9YhMqrL8n97QKl9qUkRHlhxqIvbhfctO/l6nDepNBjyjYdGN2iE2uPM
ClAy9axA4RMZvwWqRBSp8FYtqP00Eg9WDVjnPi6OabwN7Qvxyfwxdg7wH/ruwSpoo5mztBeyQGuw
R0p9lyP6PHDnU/DT2G/10kZmn4Wx88Nbab747iPeGhE/j0owBAZoEZ5r5t919aUYR0VJz5CdwZb3
3tbeOmV4MD3EnGMxrMlKGCsfUkcQCzirLDAhZWEDNgUOiuAB/2wXHAcO9kh9dPbDAq93Q2Yo5tHB
5dXnr8tkMwqeAvoFG7TG2Dz07fKCHCajFcmrTQ3+zP+MOGxbZuds2Gmw446cQ1gmtnpscY9RFbUT
+vY70rPw5FMHnWOCJyLA2U4FgjjZNsYHP4TshfhV5s8lF0+J39YnZrddBVySThMgJj9n06NfbTpz
P9POUvm2JGw79Wsi9nwcTXo0wnsRfdbOn2UjL3/2nc/KuXo2vSv0XhPlrn211A/f9yyCeP2RgbWM
/DeYbviO5gbN2HmrFpLcXQGUsIrVGkR/NzItYzbvbZGNY4IxWREnyWVE5eXG0McZFOQYGAyfNJau
JPePBzww/nkdXEL8KC0UjtaHto41eyBVd05v2mOC9MdvhBFQYDCOPVovPehIi2tM3hnpc8HsWPYY
QhS+uAFkc7P4o28NYaMWBRKXdbXM2pgKu/OXDQizZKJGZI9DjI8hP/wEMRr7oixC4hTWqy8djxzL
yTouvE1KEE/Nes4zUjKqg034MNos5JJgr6YOMx6acN5cdKUkLvAUsc8Z23znhulWt4tztt56zK9l
T78wHZB+kIjGgphsjgQHrx3eQC2T+gASNgdSHB3BJo9M2ENto0VqV5FHgAa29+BpkL9xxqVosg2D
vOMwSnajkaXTC2+/3irEbR3xWcVepI+G9RLqjB3FZ6Z/TesmOhqKh3A8kK0bbDVHhfQuWn6ULnCg
6NuZHmR2j++EFSKF/FxCJVZfC9rNwtLW3Y3dQ84OZmJ99X+/TScns/dI/RvEaw7sb6Zb6uEgpNVr
HuH6vlFGZfInMt88C57IS8JRLa5dzxamxdPvZbRISM2HV88/+3wMcdicPOMnbYkTfo2Tx5m2maCM
2X7h6ZDyFBuPan6OYFMzQEmtz4SlQzTfogL7K5xqtvqcNCvtuSsuVGbmbJ6NG2FQiNGvcYa7yYAS
chtZykqEfTyOwWdXmNs5EXi4nmt0MnX6O5LO0gsOXfXnZi6LP1bfk4GRc2U4BFUxIy3TZ3TwLYoX
1/vQKS9tjoBokmfFULb7TXwI90g7WGdid0FMv1ZtumaHty284Glq093yVeriarMwyFqxiag1ltFb
I8u9G6FhHCF8iZ48WKBJCepThLHWZrbiDVMlzDIxNh7sf1a+CUrrEBikDqLnHT2uVNGtJzc8xkyb
wsE5jUm58dinlgZAM3JQvYCRpDNsNVfwABHX0SNJIPy1ZrHhH0Vl3g3R8DiyjUtdHhbMzxkJnmOc
HOiZSS8iy6mXrKyvkea8nJ2Lcsq9QL5hhKjmKTF8EW+lmW151WSO59uiplYeql2uvc0sU4Qv4r1U
sE6qkeBwyHdyNw3uJarxahUxG5BFAMFKJnqJoFrIBKEeY98B9QflwbqM9Katrm6ckMpIql2M5kZt
45ktH3bl0EVhh8A3pYE2TQPaYLK1+C3okSfcDk9Vfq9kfsYCDXKkMrbeHLzyrw7QPQkVxXPqrWYT
VYAFF8SCiFUlsK+JuYIU4jpQ4QAhZACZZgs98MgBjDwyZWFUDKzasOCU6QZu0aqBC+Yuo+e2WheU
ONRmcXseSYDR+XBp1bzJUHnkGvJdxPa/F+uhnTbDEB4NJkBocwVwqZqfNw7+XoHwdNNuJycfqCcr
dtu875ilzWG2CVY1+SVO6GwMOW2mgHx1umwPSCUNzsYth/00YHtBkdEGatuDjjSRuirfQrw048K5
8zyU6+y+C1BvUSt3FZMgRhaTfNFCH7NK7ulLOrNY+x3Rb4Z/a5pgbTKYpE7nF0EVfE30fpybYyzJ
/1zNxtmjofMoqxKWjxMzkADwj0ktGRGc/jswCXJQnAyLRfnPSN7MkqlTMq4HfLGJz34Io2KgsMP1
XxVMmvIeMq1kB2d7q2JZUScdwmL2u0S0xcnNrwgo/lAs9yecon5373RvHluiIjw03lPifjvGR0/P
n5hUM+KxTq4a7y7m/JMrkq39GEd3UZGwJZx7XlNzKV3jWen6wHym2CQkUeeNultaw7Kc1wF+nZGQ
lOLJBijTb1N934NUSNW7NT7X4stP7+z+1833o3ozja22nyUJnvkuMR/q+juTh2XsPhXDwaSTs42z
HtYgzEPxGkIMrh7dLtlkJKuI6jthZ6ZaBHfysxPnxXQUgUtHAWrKr3xAEf4UsNFwURmGziI5iVZt
V2wCn9D199h2VwOjvITd3OB+m4s3EwPT1sm6ozLwzSkKytfAfGkMseJ/AN7DinB3ToBmCVuC+1jl
eBCzkyfIXkAdRxvoQZ+kJPEEDkGzIbyIpPCaCGO2YMuPyTLME/7EejKgwVgm3nul0J/bPTnrVzt4
mDSMfYrLFtg3DkQ2EEixTC/76diNC7s5tByhRuKymlfblG1kj9fIuDQCjd/QHqOaFBYN2yCKGODC
3YcVWUDGqK12XePfc0bWYd5Lzn3YBB3792Yn8nk3BvZmGE20qeO2LJurYX+EHNM+g1cw5SoYVnag
UX81u6Cyt70Xru1QbUXrrPtEbvuyQpP9YU+0JXBxguDSqJfQiv/NwUNa+Ej1fSif47bGe2DKkEPV
xveQfrcdhreEl88qb2yoA0GrOwNhPsRSp/dF4jwwGjanlDd8KTWwe5CxNwQEp6AirpCRsskFNwmr
nmwSGuscnUsWT7ssZGgfvefInTSyish5s9AKo7KqSD+bq2I/tQF4FHczJvCZUFuomXzHaSSwHfE9
ZteyItuMRA1yejML0VaOYZ3NVcEaPuB47E0m0y0qlL+RCnQg9Wg5TzTc6pHdL/63Zc1e9xO38GvL
hiiXrFncedNM4WosG2L/MFLy4lrMFh0ZkylbZ4WixTpZKY8y5bWxii3+AlcdreguUa+lRv2GkYPy
rjVOfQ9O6KdkQ1ZYGG+yP6ul9Bbvc9cRnhStUZotA9Vy29f+P4cOfB6JrjPUvvTnDXcWuUDnFm63
R9JoGXXnepAn2WCxsLqdIjhjykCHOqVgucEeJj33SUwSVNdzCcz3IOfekYJkTJ3dyToWIr+z/OZe
8cLpiGtNr+e7zUPqOJ9TVt2VQMFmce8I2DA+j8Y/q8IXsVz0bmps545rpmFUUo+XdOh2ZUeuUiou
URBfq168Ls4jWyFytLQ6yZSHwiyxhRBRb12WJ0Boa99P5g/53XdhEYEzk/vanHjQWhhfHpg1dfEE
1LuiOg6z9zA7d2EQf81JcQ0ZTGVG88a8jslzAYm/BSkRdj8gG+O2uaaFg4IC4Bw/1RDT9zIY7Nru
kgTwlfTCC6gvEfHV6UvQAdkK0C2nL1mgNz62qESPr13RgDmhWhluKdCWxnAO6cSOHEUUsirMhcm0
LaLm3opLROppc+IBOvfCQ2ficKYhSXbFu0CIsdgMjPrd9NlduQOk2/kkyuTAIBUFFqL1oH5QHr2m
yw021fVdTSOqNFl2XnrrnRpxRmT/NLLaulH05kTuayiGp5BdXGA+EwDwlPImTQaorYB52j+1szzO
FUnzSMDr94CmoXWYkqXeyZ3wgelkZ9a86qK+uGL5HlB25uK5CBDDiOklMIhzGS3aplKlb/6sd9Kh
MvacvyEqDmZabcWgtvUQPo2F/8qPvSZOdLFRREUVYsEB7aaRwqrLKPY9b7gPAmx6HaU8G6/HWjWc
Oqh+IwyHdQl5ESl3bH/HDclhNblBvnEuU7mV5SMM/7UkDyLhYdPsOZuqOftQsejUl61Z+RShHp/Y
otldhZf4yZ7Hh1ljFcPOZ9SoyBe8aUyYPAIihvE6BXbCirLnhhOWuiv6+YYUjvp8uuObjzbxZmJ3
ThlvsrbcTKTIdy7N3OxfEwQUpqXBuSZ3+Ki3EqCil1+zKNvhLDei6dYiUtCxs0XjyqKXXPmwfp4Z
43cR0ZeWdZ6S4M5tmcR1TImLUzgTGD7AMIWu6IEV9UaEPzbHYmV/zTRzAnNWOJh/tZluxODudW+f
psR+SSNz63buoSzZepLRCugf5cE2U9GzaNsLOoi/qHDWdtweWrjx/rDt+br1RKjDaE/b+FChFInR
ZmnSxRIr3c5u+xW3cjv4T0j81n2VXmpqG1WcpyBnQcTCg6kszPKDj5VrciPGodlD0ZNNUIUv05gb
awqS+8E7i0AQGa8A/wiaNqZXptdRMpMljS7aHrOL1M3jWOyJkYUjOYbGJcuBhNoIUr6kHPc2z++c
4TQEvqHYGkuicRMu+3xG4jKLczVgi+tMhLzuCR/2m9v5f+OfT7CpJZlHOXdsRgX0CyZ8K0fe14P3
NC32zdb9XaZrVhKeLPYLVVw9VLN/NkPzUpgTVsxp146AuDySsYv+YREPVHRVgzHDhM4fZA5dLwdJ
5Uhja3vNXpTNQzQAZcCcLYK03dKM/GsABogoBFLoQ2W0ty1oAjH1J3DCnT+ve0e+FTVW0JD9TZE0
K2YSKN/mjbzkObJrSb0aYU7At5I46KLa8hqgVFMZagO0hfbN7evtSOYBtxXrPu2tEtkde3bQMOzF
lICtCQg9x8WRBGzEu/Cpq+gidDesq2w6j6yESHz/rFpy4pqTzLO9GzRne+wPqQ2dmZll7+pzHSPN
7Ahzl3fViEfvLGL0STn7q8ElIKc8tAZUXy4dQ6H68Zjjt9aKPPUMX1/BJUjmQcm6oO3aS/iaIljU
03dXZttyClag5Oyx3WdzsU3QTk3KIepKwhawwUxYq772tqbZb0vw64XLB5+x6wqbnekgfinGdQaB
Pxt3NJOHhtTdlhm/R8x3Q0eOD/NcEUxl0pVVGBaK5N0HndhgAAJjKj8qCcX9ZuiCTgpthECRHMVr
PuKtSj2mf9k6XIyTKP6qpgW38D6SzRCuiZ4P8Ou1UGonMONL1V0y2CQ5aqARdZkquAtxAVedYk5i
L5I1RNjVZ1ujykK+pWhqbdJZc4Vjo4TtODMGYzOvMNgKmqOM/Oo5xkHd6+2bb8PVMbmw2wDmTYV1
EPkqIklqBiJTvvv6nLPolvHHpL+a+dYvI6IMjKGH0QeeH7/Nz9zo1gVFLlcXLr2CfWOxlTa2Tu9k
soZStWQ+w8DddFFnP1sq3hvi0fJI6qtVC02bAjG2BSk7nUXuc7aEDRLRUHQzPoSADkw4sL5Ko+wP
eYOjL1DIgNwOiLUHa38sbn4t47VjU6/Hb9nsfdm6fU9BwqyFqdb+jOG3tSp+vo4+bEtTeuXiXtVk
/PgyQVEq4Z8MBq8W8JGVIOZoHOvRq4CcZZJhTQForuK3UCQuZaCPIDs3E0g0WXkRVfvQQIKMKoVo
t8v9bduejZArzHJGufIzVJ4Ggar9vGxVUr5ksQMvZVay3ObEj9ipsPYK3ElQlZxqAtG3TNBhaifX
7IspO0dXxHuPy4c0VIpJCL9hlBC3iLRq9Aaf0XaybvywOReYCy3fIbkTK7PhO1/V4INqHQlyDNNn
4ZNZYSTdN9C+dZ9620RYG2lhVmbAtJI0CLlCNuD9eP0CB1HqzJO0UJA9gLZluLdieFzUv1ibyaSX
AWJY9dH6+X1SGs+J4wLaiej5i3M8tGftVvt0KKmiPYQEzTydJf6tOO0PvLFiqzNqHmd8kK1/1XkI
ocMKe1B0+hrE8aMvsk2S4dWfPZtWvTVZlyAOwPMPaBIh4GAgZxCSsLhxQY8SPKA8+CGR8g8RnmZL
4NioWnmXJeCwWlD2JoEbg8XY2nJjVIHLH/JcszL1ARREI3eIiajX1fJYd6xV4/Jqje6f7T2SyAGc
0XCJ/okeZhPuuPbeemJsLQ+6P69cX1srg8c0fo4ZkQlskotd7kBGs2O+JFH1bOsSG4o77pyUh8tu
hpPh9/YuyE+q1dkp68Kd9BkjZz49VpSaw37MonNVgl5RKkQ2vpbcm6sxgvOpTaD4eUog2JymWzHF
gD6UDfg97DdtjU9RMqle2ZPT7WqeompJPHLrr6jzk00Uz4sGPdsn7kKvgf44WvO8nmY8mt6iciKX
S3Rq2La5MW5kOf4MVfbdWkRyeKKhRWeKbzGmN/VLTer3IZ0lgVyp/RuCpaw8ltVdyM7WbrKjWSES
85kfVrK6E0nFUr2DhqsSAF2J30ILw0khWQis7FdK6J+oLXCwJDPyBvGZD0i0h3Ktc2ZvdeR+N2U5
bGqQkKbL29TB1xoglYiZzMWMeIomSy24Nwna0YD9u6ffcSc/z35nYVTP6J8IQjNn1tyTCN9dhADF
HH3XGYrWxCapTiPeDrLsVvba29sqPOcFizQPeFY1AV6sfW8fsmJZ9zkNne04VxPCHLu+nSBbtPQB
6zNGm/dla/6i3JjT52pGODRF4BdHNdvUw/NFDsx0mn7AXSuohYgUytSnm8JoHcLn3oKZG7PeFAUi
y15EmzEm1MPguXda70tb/UnXJBHks0uUIsYJq/obwvBvEswDRuoCVSKeqxLaUpQDeaRgJfuXhlZr
7ZvI8QPzI2TaM45IerRlrZ1pUVNbGJeVHRwrG9y5MPz3AG5eD5Gmca6JpJmw3fCXsybjwmJQ0Ty5
eE1EP/0IuzJAmxAvCDXL8kFFcIGloTmzEUmpSYKXoeHJyMcP7WEz1jO5sMLx74ryOWE85eleIPnm
43B8xn/GrqAq/id9b2UXESB+k2hhoyZkTRh5eI6wqdkQ5eTCYpuLjJVPOtz6oNq4wKzCzKBhQzvd
RRaVTdHive1LNBVNRbXwFCTFyXcAXTfEcOtEgbLpUc+GhY8WadiOucNCc9KAJ2b7PEroFlYZ37vO
u7LBAYQhyNFw0XVLYiMgJGhQ1MLh3aggYPj++NTa5dl2LHNdzYSZst1qfCg2FitgSdOfptUba9r7
TBZAgUPjYIHUDjrnVPCOc3Iyc2rS8Nrz5YH5CZXVsHFwuE21nv31GFLBewb7s1zdWYYzE6nyWP3/
TlSO3li1fUw65kZNTVha1yLycI2HClldStnF/BTPQpdh7xrpbXzpduhBnypmDCniGSxsHUEvLt7D
ocL7vlRCSeu+Bg3izqA/iKjEd4r8vY6Yeom6fUoFZp/GoljJ6hkmE7geRFfCKd6dOGKLNkaY6hJF
G1VD/SJ0aJrbg60ae50bnOwVrjp3CknEZvRi5EhvBvmhG0SKo5mzqnedCg3IXT8TCGLJgLG8AXEO
CXLU40I0oXUv7yMh9GsPFVjj1U8Neh84S2yWnKC45WHNFsxmQBc/1L75y3LgKuuagMVgS7Qv4v1g
yNCD4qLzPE53X6AcDP1or9jkFA05ZElGtIOquyPPJWbFGENasxB1RgsKBlzASeeom/tArlEAvKRm
exatC7aISBDO6qOD+Jdm7ZbzmLIdS1axIuujbMx6Y5rEDLfqx+1JLZisip4PHC/bt2pVMy+uDHfP
E8embOSrHo5gyHv2/qmOWDtgaLIKY1MkPn/fEWj40L1VE3FGQf2NrJbJagPHMYGUGxfJa28xpTU8
PIYu/ZMfhUh6mQ31PD7MaJ6cNE/XPeZXCvBiNQwYiwLdRWwjxBWMaOErc+XWQUpAMXPFnGxaFIso
qTWD+soqibcUAQCJud/gMZzCzFy33Y+bhxSBTn9zOaWqBo5Nx57HrZ1rjsi/t3NA5VPvbaa2gIUg
H6PRXwLGZ2gDPdvqFMlG3Jg3bVMZOWJIEEKjzOtQ1FJ3zxsrb28Y5xJHQ33woke7bBwOMuRLSeyf
vI7tb8hqrJuTesWXFFN2f9EmI23LdfFtWy6YrfRIDANmQxZavdHcjZb7E87sH3r315gak33ryPQ/
ZUzmeO6+TA/ZAEG+bb5LA4HKHCyMfTqVzrwhfp3ZA7pBujM8+UbBADVO8U10MsJyDfUikilguIec
aSqDi6ofU7NaMkAAQ8UdvqGhH59L2ANOwqYbFzmxQ5aeV09zm6R4PkNshA4yWlfFL660o71nM7NU
feDtdJOy1OrxQASVcwi5Us8G1Lg00+927j5MtUncdfUTN1yZRmLx32i/VFG6fNNmqCPqpczFdK7z
h6gI+TRM5jTdCFvNlxClaFn7qMBcZUVEZGKTMBULkTlXzANBYY5FRKwvXAExVRwHxGbKmQFb0pwG
y3lpwgwQj4O3V+VmvtSKfG/YwOuuKfEvjnjSp+LD10sIY8aewcJDAXGXcboZPdlW+cbeZfIo5wwN
h6evXQaK4WMq7RDXgHi2QuadVTJe4l4SKxPazqYfkrukbhlbSXVvJSNeLOquSLF3SOsGeEbXEQTD
fLo0P8iiUKvCs0qeyxFX1VD/YF5EHTtjNTJDe5P4cXsMU++xbNvPok+YtKHe2zXIGvrOoysbvQff
R0I8FAW2KNqQIJViF3ZUcCbTtpJD3SnI8G11tMw2DMJXW7lco4DvxkC9ul3849vttDXr85xgEeoo
lP95LJjpcABNtS5PJMOArKOZrNs7Yy7vR8PH3Woncm1pAtlC6CINHaIOM2ZEA6Ymu2HCkARocKej
Z7ck9oiAeYs07xOTAt6O4K3mNNB1ijoSc2CoclZ7UbcnDWed2AYkF0Hf21nEKg96VSLTXonR/hrt
jjUpRoNgps00tL0pm/4Irv3TigOM1jUrqCSHs2ZyoWAdcmzaz3aRwtVkDzhRaQIP9J5DB323iuU/
2UgsgeWcrS1jk/vTrY+/jCp7z43qvdUMC8IAJ0uhmpuMI8xtLR9/1Dgvwn3WOXRvaK/EBfqcR0O7
EYn1N1O68hhzI2ijXsWknbYjDMOktQOkNNkuVcU+axpIh7gMsH4WBh44MxDbiSxpLI//mhj6RnhX
DjXcVticy98fCspEZIaEdpyHJRivdZiUJwjz1qClwwCab1MaB70oLeJFmxyHuHXcpb6emSqXi8G9
a5oPIte/fTRM5ixPok/XQ+fW6NUoRhivrLueCEtZUCFPg7iOEQtyUtyZHXw7rhTAtXh1WfDlZSOx
hBOhlLFCAsRAEi4G0bZqKXmZI7JkInfAF/eNtD9QUn6Vc3X1zG6rmS+t0uHRsPtFHdmABize8hGE
Qcxeq4lmZAPp0geOGKRtQV53CzNFtbsOcAPqkmYAN5lpnCTesA0iWB6TMogN71jA+qCWOutMktsA
orLStH5xTwttxayLG91CWxNITZyDpUsfJ0qebXKDt9fX+JoT6eyFwS0yDNZI+my0l51EcG3a+KSk
3M4lzjhEX7cxy7/ignnTXLMkQTL5JosGy5mzM0ZN2KcMWHkwc1R5uP//n2tVtCHm+anIzGc7sp7Z
YHxjUD91LpW1ZdMWZvn/XdI+jnPeZnaR/ZLvbsGoNPVf1Hn3TXXVDAoA1PAlm+b+Vhnzb26jijGx
KIbJyzjQ+zh1+1LYOLpzyrJmZheUPFqVQzpg+lGQ7CirYh3MMAFyJgRd5qIpCdxdC1E247/+z1t+
sm1AhzK5TSa2IYRjzAyLFtJKkqxLYdDfWsNOGsQM2DYWPB2gOTBNTiv+LeZVX03sfGeoWZWKb3EW
QK69ugM+TsdLvXXgIrsrFO7JEpkhFxfLX5adHAV1J6P/GDuP5ciVNEu/yrVcD6oBOByirasWDB3U
OpkbGJMCDq0cyp9+PmTV9Fj1Ymw2124amUxGBOD4xTnf2baq/+VjL6sU/uFWIMtU/vgxNdZzH2Xq
UL8OcTaTvXaFF+DdV4YWswfS0rI2UDUjqERNMBWj/IsUD3dVzbgpvQ8z9Bd61mOOABKJU+5R/m2G
AWsnAI1LbxyTHYBXsECBR0C8XZPce4Wd8GvU6j717LPOB8zdFDC1hFbgDr2HExnRUD5Hya70ebSo
nfZJvQwwIzRxdGwjGpdmCsudlDy4g/WS0vIJ3+6tG0/9thz5zKJQP4sRAZkJPmxLumy3II5zVsnl
l07wkkrseptE80/y9ClAQZU3Iqe5XAanvGwn/bOMnsvEO+dVtSnQqS1+xtNuLhgDYgqv2YEWVb3s
TEsnXszN99AFP53k2MXijt/oMk8wKM4+wjYIxcyv0329zJQeAyOaKXe+BGmksWa/Z6L6nEbLOoUE
h2aNwVEEiKPyCWq6oRgcRDJvg5giWYwU2yqJ2UfN2xauqRf4P7vJg6YqvHrLE2lmve+yx+TRxV6P
M7cfl43gV2I+nCQ7ouifpM0Qk13ncwLNhyiUhT3HquSTxU8dMhzp5npiP91Fm3JMueL1Ym1benbT
ODHyhenTtTjruoRmaDbL0W9APnYBV9vQ0Pl7PivOQV3KgtpjTsP2IrGLhle/VmDOvlHWix1RB1aq
oZVxxFHLaaV0oOqIiadhNZNtmCzjXHbqb9Mh5ihLh2Ze9k9+jpwIwcCxnsV1xKGOY5J3po1553xR
YPUrd4b4FhCiE4TOJmRwXoDxKZmItm0aHhoYmHODc6qQ+xmag1D2XeUhFG9iC17STFjloOGkNLBk
G5vdi5bLbu5Ii6UWdNJqF6gmRlj4q+ifjaTsz3OBY84FeiCwrOIG5V6T7FCrEqh+D0Wj6moEC9zT
jVefnZmQZ52gPbL64ERrvU1KLsfCYxYyZfCKVMLEaNJsixjF4YlYkW9JiICxWqaX0A2Cc0OzH2TM
pxmRZwalq4+Vvh+q7LofrQfNOXbI5/ZdtKzbnICfK/2hvpxZ5/eZ4POyaypWZ3lMgro+RXNw2Q71
KrC+rWo7OKcsMDeydi4XxVnVqKQ7Uh8erY5M6KRiyGvHFq0CKVBFAp1WLl6wNz3Hlyjmt8hG2+oH
rbqI6jBkgI8NDeHvTmbcHqkL7bgeYHdMXJmsvOxbeAfZdq4wnHURERb19GkaSj0dt3eDhakpZ61Z
h2Q91sTNVDl6vHTQ/dkb5H24jPVjhRiNJf7ACuuGXgeyvg0OOVa4PPSBE3/Z2RWhYqZ5Y7ZFmSVC
ZjaU6IvB5mkX+Bl54BNd2F2guOETbR4ZQ4X0s+GbjJ0bufC3lHRolLtgUyNS2GCfOTKSxNG6HxWh
GbPdDshKGBaZZkbHJUm1zGnQZ6WOrvQB9Dn2W6+EhbJgOJu4+6pW7UJ2CjI6zaoA9RukK6hzokoS
F3HtUs0sMVSCZtzF3JUiP+U+fw5dWOIwOboden7OL7JE29x7dVBqDha3mZ3KhX3t8M08x6DhAvvI
UVshio7KK022bjg5+7Kpj7oUn6Y2xAKWnPCRtUvy4MEuSXHx5hXVqOyPSQNKqidxPTnIfZ3qK06a
aTPP8JEFpkMX0KN0UhY/C2JYRUfcOnVB1m1zaGSINDbvWXpW6WUBBgSMMo6aJgiepKzbQ+7NWzgl
ybGnQkYwEn3n3Gk7k7yJrKuOyZivvzJtMq3WfZMIVqOTlx1qLcgHJ+ABaZflbntVklMrrPIofMRu
rZ6LTQOALWRsTLIvpfISfmCsqkYHak5YfHBVgQgzI2d/ZTZL4gGfl5jgEro9Z5pQ3PclN33P4dL1
KPi5s4kCGvF7zDTMlpxR2tKswLBG4xaXoDtypikXYUcNI6qFQACV99i+m32c61/2QG+UjurFqLE7
psRySWYnfcCQNo2b6xIfnWqRySYGWcGyLNNmaknMya2nYmZ6E/atOPLsYR/oVLuE6PCuzMx16jm4
5hNzhveyw01BLmoVfWThy9xCoPZttBtNkt8l6fhULiEUq9pl/YKatwo4l0y1yjOL8r1xuusxZSPj
lFw2rZuBQ6nuVYGm3Y1WK70Sz9rPDrNYXobK/ygd+qU4R5HpzezsYTENhNVMGRcmO5DSgK2TLHMV
kgHUT992DCm9FCSwBEg6omherXZDus1Y1B2S6I0jU28cWi+sNAynhirfRGH3Jmee30Jy1PeO/1Np
27lsA/R4bo9iPnXfeVbtZw+Ap/RgCOSqQUuFZK6w1FubUHnl416Efb2to+0kkU/6tLF1R6FNOG7I
kyyaiL9R0LcS4IpWx75AhcDb12cLjpi9xxqfJNTLtBiWo6EL2/DdJ1khwiw5T2B7yG9kiMUIiGWq
UILPGv3y8tz68XDIuFcvwqE95TJmFhjR/eKWvKsC/9kpfL2TJmfnqLydSuDGDBbhqwHCdZ2YbBfB
55hVDP7R99juJcNDXqBCxYIx1wtUzOBzFoxg+6jedxLTxpLET7OSJC0VPGi8QX01bi+ZV1rnKYmJ
oc8wyBBrqLqYp/XC8COfid50qayh1dPKdQNjx+jBLWlLY13w7iuUPqO/tId2voqjYOKJboPA90KC
2MpwN7TrFq8r4sNiGJwtFZ6KMC/bY2zvxnq5XiI8fXXlnXx3mE6ATm5H+0WbihT0sUKIX/MAwYzF
CCCo96CCZMMd1RHU2RNOBfLgYwZg2xbtNwvGbCcS6ygnFwZwxGyVfsg70jvgzGZYnKbyPughLzSY
APDXo6dcbpXX+mdUlOPJLN1XhuoDlmlhbZeJ3k45z0xgOxSWmhOBWnjUkixDexsvKYkXvto1k0a/
Tg6xsIKY7ynuTK3HfYqyOwDcpCPeT8RjRFpM1U4o57VUTbVj62gFfkSQX/8wE7HWQ5ghFYNk7AAV
qin0V0rVc3aC8d4ipWPbFdHPPI5/J32XXQlNVkQSqPiUWg0EFIRyhUcgGn46VHw1J7xymX36TrI3
Rc1oaKRB74sPtAvgSV0XfIM3t0c/jD7zyT9l3I6cS/3tRFbNYBfgPC109Kw4gu0QXZYe/4YbyksV
QjWRSyrYMAZAjywb/JvprJ0q86dwcYHVLyCpa/XRjcj6qnwEO8bdXtgyAiI+n/zuUnlTcjcb3NmG
ahYhXsFzipygJGffnOCEKevq1pvscjsrBpcxfoBzN2v8gzzBXCZZWPkWoAmo1yYYCYdgBOqtG+8Y
hGO5lSi4Cg/+g+vGQIcqhtTMJvwASqvfdJhKWYjiiMrffIciwhvcaesH/bwXZf2z+0hNdEgEHpYe
l+44NrtyeTBRmu5ChOVbl3czzGEqJCl5cUmVbk2DfIkH8jv3/TvBYTlV9fy1eB75TRb+IMN+OXKs
5kpZFKkWRIicBVDumpuqC7b6oyuk2Eu/f/Ky6srg7zQDq3XsTOwHSRbzfjvYRHdhn0PltuaHxVyH
Pf1i3RrgdwViphm9tQOAsU4c8RjR1XuKUAeZyat8oMFMvelaWxBxxSrJXiQyatpKTcYzteKApI0R
ZuBuVm6I5X6W62Qbox6YneJ3hhscsQM4Oh78q/IYpahCmxlppjBVhvyq94V/pNNQEe6uqG/NmVP+
mAWsVJmPMhGT1X3viuvWCMrPCSXG2sMUKDCxyNHK161rtgqWqufMd3iv3jwZ1JyBCm+5bCDfdWgG
J9juEW9M3Y+nMnYW7um7YkDybiwMNDr24KbGyNQ1MNNVJmZnXQwscN63ua8RkKozGldwznHNQN0J
cQ1MHbh3FNxRQliPh+R9iHnfSievcMp3MEMzB/QiJMFccjygmCOMJq37fdZxfEymZzIRlhwXMftP
fHZ70aGfalsmnlpRiMKmRfhJG93ME/mBqMQCp0sOS6Of8xZCE3bPcVt2/N/Uu88dexPV99VuDKob
C2Dctst2LRK1LbLqFLEFj6M0KvsrW+3JH06uRujSnFwdisYBSlrHaMdKD03C6RP55XTMlL71xoBj
qvJRTvrhU5yUiNg1o5GhBduydPNV7gbm6Nssd3EiWxc//vqPf/zXf3zM/5l81Xd1waKx6v/xX/z5
AzNhlybIDv/9j/84fNU37+VX/+dv/fd3/Y9vunkf9Vf7//yW68f90//8hvUX+e8fyT/8r19s+67f
/+0POx4ierkfviBXffVDof/887yE9Tv/f7/419efn/K0NF9///GxNhbrT0vSuvrxry+dPv/+w5V/
3qJ/vkPrj//X19b34O8/qPuq9P2v9+rzryNUhq+kHkkl/p9//+u913//4UR/810/kmHoBTZTuij8
8df09ecr8m8BQV1eJD07cGzPi378xXNPq7//8OTf3IAHd2BL4bquL/0ff/X18OdL7t+kH/oi4Ocx
+BSR8+P/vA3/9kn+30/2r2pA65ZWuud1OR6vrPnnR76+UMyGgWQqFgjHjWzf86TL1z/eH9Iq4fud
/xW4C6MBX0CDmizr3i6/43Ro7tOkfXZIqzhiNP2JPhjgBxYwKJ7YrKZpAi3QiWs7hhCUrGNqPAiX
w4r7o7wsjxz8W2VgRZrB/tCqRpOwkEQYLT60Ki7UNpLZQxetquMIwVFUJvZtPZEdAQlLLbZ8mGYM
Aymt2lm5REcDXga/SBaKn3903Dtk0gDdBELNufdYdN3vtmGWkSI9JLbhLu3zEWZm4kBQaogfrDrc
kmp88bRqUJmzCwCCKbbu1EDoqg3cdhZ3WTjHVxC6XKK14N5meNuhrRZ7maXZbkaaROc6nNrFD87d
QltKY3GSKQkQS17RRTtEPkQpLBfgveFcy6vOSZK95eDFk7Xsb/UwrSzdKj55GM2jWb1jcvuq8+TV
NNP4qjgeka6yKcq/O4CSuSnYqXvkbYcmX7kT7blPWyhVJdkkS0KsccZQaugPVrHAj0SncFvWdykr
vXxO7GcoldJK9Kmoq+xooQC0w5WuTF/JugHbCoU+o0QFF8UgDXYLFrUdDLSK7e0uYxHk8U9fWGH0
VEY9/hXE+lvfufdrcM0lEr5sCdtjAGPw5LHytkamVjTxn3Uaw+AN8oKkEfK1p2Ui6nSM9yAWmBRS
aScpviZXAeAPCiC1yXKfBxnTSUClGCYmf5dGXY5wHRFbpkKU+FNUXpRh35/dZLrEbvJlajq5ktRz
Fv4bFhur5WYgfpuN4IVhN85maqGqzhxsfab3doU/j8emz3BANW2OgebBaUfIPg2EQLGkTAP9fNNO
9pM1w+TH+QNe1lTYeT01Iymtz1lhlaSd5cd+btxbVhnDVlP9zyLw92GPN7JpGBa7TKRWCWK8FwLr
jcCjRKZfuhyTVPYnhZdUZAWs6mZW+3EMnEOUMdQaIxzqCD3h93hI7Xr9Xc0Mhyo2+du6Jh9FDLOz
w35WXWU6qa5qjU6zote4cIY8vHNi1CBhNJx9nz4utrNtF2DCD+rqXSSe2sawEC9VbCEqGZo7jxzd
m72OIypyVZKO0fftDve5dR7aEq1kVw573iNkl2VPqNR8aOg2bbwXbCOGd7UAYA9hLfrB6NBnsfuB
LFNFizhYTcnwWHgX/CG/LbFlGLvLT41AYTi301OhEczpyX1VTWifOkOtsTQMnSeIlxdils9hieCx
6OfwMCk7ZOQZ5afQAemRLO8MiGHl5oa2fvR/FfAdk7K/WZLgtLT5l8iAV5eq8M9JiTevbX/LuEug
adxV2jZ3Q81IVrKekn3NawN7lnUelDmiTPtkyd6dqTrDMlwrxbY5STt8QSZ1alASvXhDwBpS4Ltm
Q1Ef2c7eIQCDL83gL8QMVrq1u9VlYN2HRfXWCeSGQWw+ZWkevKgCewZWxs8AOkKBe3BmgCytX71I
rFlnK2Gjg6XyxK49ZvMDnSityl+hSD88/IiheWyUv02WoUGJTZfuU5/nHeHoOdJ89AVVjzEpBno/
VGj+UD9zdq+jq+AqyoB5FDEFPkBQ7OwT4+h01mc84DumNGDv43XOK/p7v1c5UgbnC+zJyyBL+Jgy
r89+jRlcTvWp+Ck6q8X2v+ICHehiBn7KxYALZUL5YFtcytF6JmRMkU1GPk+sDUKwmyqftvy0na8o
9mqTg1qh/mv4lDdTiKQx11d2XVwD9NHHJRyvMTymF9RAcBm6+lm16X3HDGYXxZBGiZwf9PK9xMtj
IGnYYzRCeTEey9V41IWfjB3SbRLrn0hmjqHjP2aR89AMN2aCwRh31Vb5g7leMMpdqI6ro0sf/Pih
bSbv6K7B2G01kHZaw7eTqnuyxbxS/ELnChcohhl7HUVO8G0cshzpTE3a12eebTBXm+3QRT/tSiL4
xsWduoymFlS1S1uzLkA6EgbqLV5Y3C/uInaUZWbh0qOzI1HXeccRgKKr5WiPCc7gzDhUtsMgr8Ty
29N4s+M9Rjp9QJQ4b+xWgD2Z8v2JG7TZFybFjmhjOmHyXKAQWjrk/lbC5dsekpnD2GFVXiMI6rRB
ReO896z1UgG40GtRcbTa2k6ihBPVpjzs0I/YpSL9KOqYFDZ4pBvSJUDQ4LocBgh/uQNRZwJIFiFH
Hxso1QU+n3KefqsJ0dA8I1/NveGuobC4hDZyN3kIclXIHKJPzSnJzJcqmBzY+adwSlIKip6jCkXf
WM7Ep8n5tbHEnj7jMZO0U7Biv1sdfdZz+tstXOi8UXJqqqoHJxG/B6a9liFB9+lcpAzKyVpX3ogg
HrRU1HSvlhecZlvqc/EWpt6nr4vm2vjXac1bFHJWb928f8vqiEVEwJzUIMrZpG1zP9pE7DoZF/jY
2ma3eN1phliwjhR5QGCPumj84KBlVJ3YRuF/hFtl+ZoKaTzHPZdX5hAJV6ZwFY6FU5Zn14UP6y8f
KEt+DpFJ1+X0AvnD+rI9gmBncUVzkT/2oUsRgq/JKsqTw92KBln3V8BFuwy/5Yy2OY4JXGugaUUy
eknNguKoQ9VcAneFEwxnsmKztoBsGA0NprGngJGUUVu7hmCSCZtagd+pbiv0ne0L7wR0BGQz+USO
6zCRLy2Kl2rC3yxCbMduKTM42TXYZAmWLiIUwdgDK5tqOc729O5geUJnQvmk9XfREvzXOfKxs9sz
M5Fm5wjaS9dnrAkpaoqrO0GEcNyCjkt9MAhhjRdV2eaxrcDtdODvelKtlbP6lGICph2uaXQVWClM
q5MtikFaZp0/x2rOt1YDzCMMyNzpu2/dsD3rq2w8UGNt0CnFpgfo7cOHGjt3Ewiav1AvC6EtuDNX
PS3oZt7WkENJl9Jn1OMSy9wyOhOvOhv0eRoEoLA6g4kCqkC66FaX7NAXEyCKhNgsu69/2ZW7g0GT
7Vun+1KZmva+/TWJhKzwBRxelxM3VtqglrExXE4maS55Anb7uNK/ivW7IzN8gGFhCIAsw5RvkLjy
GU9zG9tr4DNQXnd2WGBXWD8rRnIA+8wWcjnFaBPYRysff0sv/x0o5d60AA+FCY8imq/HePrMR7rc
KkdhYq0ekAnrK7edbKzfrZQPfQd7N6v8J9SLGD0cB0u/ZKhkgx+Px/ozKxl21Ug7Lrq+ffbasjsv
BmRXKfaMV6T+iRglRYIJgi2cXyX20fiqt6vx2OPGs4z7nYc25KSASQkqxkjE96FvM0ghfMkjNczv
4g4Qy7aeA2bTMcEAFgMR7Dtnn+WZPbPQ81x5XU2YY4bZu8TjcZeJblcZDN++up7M4G/VUv6OkoCc
SzOzvYE8r7fJGt5sqU1t/PbYUSAVTkg+jgPBIyrlHVSsW0HBjYFjOVSgBiM7HBB8mHv0R3dWhNM8
N7uZUzSNhwVOAdvJNnN+kR3tpRNTFE1kk0rukwjbNptgx9P3sk+3jYg+ihHHbWt+Tzq/bW0Id6l/
kwJJ2kwObmQpWNn04jMUqOAjE/02Sm8UCU5JB2EdLARpPJBB8t7cW625BrEOsSG10r0HKdNl7poG
WMMX+n7WdPXq2MDvPoyQ4v2y2pX2MuHKNM9NSWRMKXn9sQ3DF6Ia6SXJREIilTrzn6yBdvOe8Oth
o77IqO09M5IckfLFNBWHMX2qACxhDIhJJQrWCy2+ryPza4xpm9rqfajC33Obwh3pDkAXoBnJOuVo
Z5OEmuIXp+T9UsNJYiAMYh2qjI7Bfdo6/DUwkD3b8a8qE4wz0L6TKyZXnWj0Wy6CdCpvpH5nrLNQ
08xtVG9Gr7lGw0RcbopYmgb2Ar0Y2ASRfWszXxVTRbZqfmChjY6o4SSgMSOyAx5kFjvnIChoLW37
ZBV+upVu9nsKPbgRdoJ2m8p7dpb3wgFDVZXm0RvzS7YqzGwa5DIDbsuly3CAoA1rOn7yVJCqnkH4
tRIRXAIZ2XftwAydwKew6o8l5OjNOAXkyT6R/nnToBC99Hyv3qxYR6AMmywIH+axP5TCJUypuakC
zqieKLKpfMRscxEuZbyzOy4Dzokb1DK8JPbBuzGs6CV8eRPH+JRsBaV4EBxtYsyKg+oNbNv+Ti3s
GGYIKGYMnmoDBjRxo+du6dlbJAORFzFyUMgSZM7QEtsRXPUY7743g0mK8QJl7Y3lIUF0phBDGMfh
zRL8ATO+mtw3jzWUAJSS0TVpuAvA5m03LwyScblNPROx1kr8I7JX0gaoYPApDNwXIcLLslLHqWMd
FwTdiFecaD84b1+Vm3gvkxOxszAZT57rzlgsRJG1bgosAbvqT/EKNQgDLAWq6e5TzFKpz3rAJECn
Glzw9qrt0qFzqVcLiJgRr7qL/K6BbeDh0nOe7SeBl4DHzLZZsLo5nPv8ZtssiK9D4kYYX+vrckYM
wOaGZOm0PLIrYPZPtxUKTCPds6dZXJo8RFuRkOdoz9ZV7KKQQVtHRiTpAzoLqL7b7kEO1KNIADuy
HWORvMX4NC6cNAC4gD7b8aNPVbG/0zaQb4tHa9Vhp5IMB525RHHgzJ9Oql6Bq7GKY/fC0scXdNUY
wkcF/WblrA/Ux5vJ8365C6HiirENPXR110msvGWnsONgArVQxg0t7RYQq6xxyYEOSRKZKf33qGm5
0MtXATHhQnbk5HDkR3l3LIhE0FqlyGir7zgBPsyHh6J/oVQrd2WeorFWDN9La/nGBIK5S9nM86dD
kuMEEA3J4aGbIdRE99xAjnOIdgrYSB2jpTnZkugIhjMQUhJ5ctoU60+Lbd0yzs6VriL+GBy6ZmPK
halq0m68oCP1qa+fJh8fw4hQbAcHHb9CUae7IEQMa9v9Z6LAxJk4oA6mFeK3HvAxNEia6/X/PKMu
MD9eDvQrPGJxFc+XEb6Xi8xiJ1sE0ePIweXmmoGNHZ5i013jAWPDWcbfdifunZLuucUZRn94DNoB
0GGNxs3CwgoU9KnKkSy1M1NuE7c/fXz8lBAMiJB/sEhjtTKb5nPwq4MZWRfrSnRYovor3gVcdhZW
LEbflLM8Z4Mnfxq8/UyowW60P+Ke3qrm71TtgpI+zT9ajBQHmmIq5G4h2AdC8wjhD8bbJiU8GrcT
nqSoODdyfmFCfh2t1hDfLVAVWOJ16O7HHJApJx1D4mrmCl+XvQt7MY7vn/zOZD8jH1s50xABdXwV
xkHNdszfNvmYHbn297XFgjpucjZM8+8Z/d11s9anVQuLTXUs7Rzm07bcpDPr+B4TchlOeE5UHu5a
7Sa34/jh+8wh2K+bTWLIj18CF6fQWtgplI+zZprBCF01/t61CRjT8zd66mavKJ4uBGLwzLaeEvZQ
x+LCZ6dyMpY+qKkQF1poYGVSgqkzWCYdQhZKQB6dbV/igmCsFbLgYn+ziSe8IUOce4gvrbMhebnm
n9yMvMk81vgYHQQPUczKAHxIQhZdSNpHDfaSir3ZXiW4DzcIncHTFDCFHONuMp6oBx/OzS4shGZh
2fFwCMy+nqvv0HzYozvv4MDnD6BxELN9tFY7HXRGE4AIgWdinpLRlpldPsZPoehgUMbpm1DqoYxy
s/cbPz1lpbNxZ0hBqWlpPtsmJoVoH3esmAfeBwJtMhYsiObiKwZJyMeX1R/BoPSC34iQTIrHxG2x
TqJq6dzifVj363HTnWyLNjRkKo1ilzVbXUTvKLQhHhcvziIl00XDJIbfMnOiV1owiu8S8EcRIrUT
PAAZVbkKrKqdA77MreIqlzhhYhxW9mi9OAjTUW55B5Y/FUkFV1OkPlvHH2+q4WtglbcB/PwodFzC
hnAxNPb1Lp0g+xY1H4fmuEQW9Zj5t0WeF+z48DlTjUhZ7aMJT5FSExw2fM6aHkKk4fPQ84o7szoE
veKnPfGKkVOBmXR3jhwfw7EnnyY6y5LNiM25vCltho2ysj6rsYt3Q8HmL8TP2kCOsKL4pjSAHayA
Z6lr7sK2Q7zjV29pEnymCHhTg3Vk1uNajjGynPDkByPqdLvob5n80j1NCAxBgVwui8X0VpMoWuGQ
vxiGkBQCQ6xEhT7dnr59niERTZSfoEwhKHoJGCp6mLiw3awjQ/4xNjINGqVqb3GFbEO2RIyXgJ+Q
3MSZjmCUCv+JPQ4a6Djd9iU6xVa8ct3yhpSB2SCfxgEBxxvtyLmKE+diiPqfA0VdwHQJXWa5zano
5oqLsW44BWz3zUayydk2I8GlmhPxS16KbWeSV4jEFMMPdKCGy50+E5NOUBFiIKirL6qouI0j+vfM
5oG7RBiJ9RrFQwEULhDhJl+iDa0URPdseO9HxD0MtxcXBosy7bhzOvmzTohLi2eeEBSUYaagqCbi
zbUoPiinvc04Lm9da91EYXsLqXOL8v2q1OENLQ4ZBOt1Gmn4NUnIJs+mDGv6c19H38KiHQ81ZOZg
jZfwELsys95nFkmbCNeSbTYVABaTeDe58mPKMI5b9rKT0Bk2MoRU6tryI82fbBfcnBNRMKB32DQu
LUpcWe5OUYckyXT+85/Mr0P+dby/ucccOk2/IIQtbANzUtl7Yuq9V4uQKGC/lHCIOUDzMfb0JuWB
peeCcTkf52g3jNjScP9OqASQb7Y+skBlaICjDGp9va89dKBlO11GaeBsNGf9tqzcn8EiHjXItYQH
H2gn7r8aZ+OFCl8XaRWHyQcINomK6iG4lLX4yPWqSYpRPpKBdNnyPAc3r5/SANrRwsCn9AB/j2Ry
eiM9nC3KXYuKMw67bztr75hG8hpGattatzy3qCWqcP6Yu4ARNHEmSbasK5Tqd2vz8uIBcTMk+yiX
ZEN0eJB0H90hBn9MrSpAhDzBaMvvRJ7cR+jX2SvB8gFQAmCEi3EjsNSjk6wH9trbtpGaNz8D6IMp
RhcoBpdwn7LL2DgdsufEZWasx/gcVhgwihYMyhha9pbRfJuiuNNdEF7siiUgCGG0QTg2wVH70b27
8sO4wLl/HOslwhKTGk4zE/BhNRV6ZgzhV0vSXTWgpi4CQwlfYmsqgv7FrBB3q/lMswjhMkgMFIi0
DqEgCbZJH/1KPSKIPfcJZKuA922SuBS8BlmD9zXUhOFhWt6Sn8VPLEfO6+XGqun8vY5gmsjdaUT7
ZDN370oAfrex03j63ffLS+PWr84K22XY8z7lnnthufVpDKlcp2M+Y9NiHPjVIJt3GwvOB73OhVel
9wPcuzKBMRcC20lQqMGiMvvEyxFCT9Vb1vBqA+i6f/ARDEwvsvtEMtr0WCNsrJB+NJaHpovebfRm
JGHnD3GL6FDmeH6RF2dsMaQgS8uiQmaNEuw8wZFT6fBzLuvmbpn4eJM4+wD0RN5KzGOsnb/qemZy
2ej3uGDB5/GuxwkIztJD793zpvVzTrS68Fbj/JOMH2yqmItFc6VqJiPA+gd2+ON3uUL+IsUeHwf5
la/Y9DQBD0IpAGj6fC1ZILo7Cn9K+gtZGiTxhseeQMywtCXndPy2ROiKgzYstkubkCh0W0QD02PF
qUpBuR1TgUa3CH+HhTl6PmPKhucGWQLwMayU8fbiHfHUssHqsRebhE2Qnec1QJZLy+aDplZ+8Iv4
jmJcbMaouDLdL+EU6NgDIjgnxHZpSjya1m6zDeYO4I7cSyM+bTbKTAFj7D9kD02hQ9SvhS5tSklf
84J72+Mp5/Y9unMjD6iB0KTGJSgaUxOhlr0nKrkNBaZ8vfCcdDIAkF1AMq2zcbzquR74gHsUh6Xg
f1TDVzFdcZORj5TwYQwNH9oyAquzxi8drTfFxAPVzqzrQGfv2r/jo3U5hZ1iZ3U5uhyhjkwyX1mF
3/3z/hGl2tJ7tEHCzoB0w6IsiavpJwg5gXieZ55R+K0KhuL7THFVzz1lUZ/fZ9F3l6RfaFsEmGD3
DsXy76XJz+TWPMLRf6vLIdxRb/n4muEgr945BhJhwCK5t+r4j/RIRtQ9GusPz11GGcnaJFvvdZbc
Dlw+mzQtOKCs4ibKMLHx5Boor9yb1MfrARIsz3hrl0KhjGT2KLr1w2ITCqinebMBuWJVFli9R/wj
PrVdkWQU2vVGTzYCK6s7O0V9SaRHhIN4va4xftDMW9dT2F7ZJnpLI07rhV0DVPT0PAfiZiL0bwT6
wINY5DtgDls1wntG67ILVrdI1CyXbQahopGPpiXsZ1WIzQWfuzPbv6Ya+lDviHkLdXTTOe18Ylmw
5eZ5ayfWWF0IUWxt4CY4F7XhtSn49qARyodSAi5QDsVm8BQrfal77qRa63CXW/a7PWNmsIMY6u//
pu68liNH0iz9RGgD4IADfssQCMFgUKsbGMlkQmuNp9/Pa2xse3bN1mYu96Kqs6qLSWYEwv0X53wH
uTZ14rhjMvMUd6iaUk6suuEyKq3wNJjRF5ocIp9rWDrim6aZZj5DWieXmBoKOZP+RSLdHzuEkJd2
nPDWwotThuo3n57hNiOK5+PK1houqFcOW68rkD9RNMUhEC/3oUc0Cxcgi/ei6w4s6GF6mVpZz+Sc
CRToWIUNu2MFhm31T5XzeZnBsoABMMgL4UOvujxYrRl3uPLmraVca49hks6EJFMEqIhi8LrHb81K
lDjd2abFibkLVf5QD36wDPdVySkfhdEL1LcHJ5Z/zCx8ggh479sVmKOY9UbFD590xoqFIdolUNzw
r9MiZwaOGQEmvEqsH6tKiG+KjC/MzXvPRALZjf3RW2Aaz4jyNpHvvEpzhoUrI8DdJnCMvhtS5jrj
z6Cheuwd9qW/ALumt06OJrDoG25JnTwlgnRKcI6oswNTydaZraVjHlojffZGlqdWjVvW+GFScVjH
9DrRtPQJaVSraG7rcFss4X2nqLGB/MPxYWLlJld7ZCRfOPEZa/MladWtN4ZXVHIkL3EdYrrsiD1O
E/ujhumZEAHTZqWNulrs2sL5zZXrIczsp431AXeaOW5MzuFifQwJBJhYvfoNVR0wBMLXEAbbC5/i
mKbRKx99hEyBm8mD1UpQnx7KQZeeucRmvI9zuMZ9Rh7CAqYuLlCtI4dcOnHH6Oq7ZS+1hTX7tI7a
XdMxkhhW79MadygXr5bdrvQL7EMNMu0ZWg/NyQZYEEh4Xpj6PhCqYhlC2DCArWr5MDqr/BL1eCiV
geECVO882fIUm4w7HG/m00mlltqDv7WIVrcs+94qvtFiUMjxmPI5oNr31pOhRqxPsSGRj3Gg991C
fDptj0xAEjTU044PJsRc39to6XAqWzz7XfKIjuDWMGBsY3bZp90SsQQqNmSpMK/izDXBsLCdlM81
2gUErbTK7jxuIzW9t23aMDqgd+ya71lRrKzMQbZERe+KMAfzV7CLz3W60Cxwua4SSor9YvpAE1Vl
0pD7xMT0Fkk/SNET95ALTrxG+z+cVgecrebVjYYjkQn88eP5kXywU70yNGsWkkwi87McMIiNpWQ3
0UT4rqk5ncr46taBk3XSZgKc/WMGJpke7Ngp5y1NmeALA+PuHPGvs+SDZ4UsCI02snOA1/QPjgLT
7SBu5+Ylim0aqNVt8kIXIG5HevEIPAb0JuCgnmZ6VsPdogQfx9LnE2A0gQMQmBY/b3fF+DeZdLkb
srlqHBBSITKmEsfBHigco8B6PSweh6HoSmzBOGBSz4EfzA2SVS0KnvkVPr+1jfFCb+O+2PzPZXf/
DUXdf0uZ9/+J7E78v2V3A+nRbfJfhHb6K/5DaGf7/5Kmb9JvIGizbdP7T52dbf9LeJaFxwQ2oitc
CzHdf+rsnH+hf5MsfF3bQWshnP+ts7P+ZcPlkMp2HIHWTsr/ic7u/xTZOYjrTOE5Lq2T7XiO9V9F
dsWEf9UeB5cJgfj0TfWYJcySfDB8/6ZDvP8P2d6/6/kw9/9f30rwJ/KFMB0WlUJKVIX/rudrFnep
0WlMHIcwTIw9m94/UQJ3y1IOeuz6Jynmv4M2E+Vm+TtxPxWAXFleuDmO1ObeaNNLnOCHTGOLnV5h
vUWrEcRzWxyb5Ngjo13amZuaCnFnXRdIndsKG+NmMQkXbOWj7BoiSguFchxNs+tlDG4tYO+s6UvO
OiyP5SnkZGpG9MOZR0BN2Iq3uXpgjYUFoPJ/VubQ60woLpbdTJgPC9kztWHd5d3SH6Xgc1xkwx88
XzcNBrV9jZWY5jN5Rr78I8YZhK6gZCvxQLEClYfIcg6ASZiyozviqJAvuWejeB4Y/eXSep7siPW8
mN4ZdAaJz100he45a1ySG/P52NfyQLn8UZvu34yutlNYvNMMVrUbvpc+oiS3mmpQDRGTWMs4limT
EFmZDH+Xx6qrUWMVp8ngSiyYgxZc+JlMSKTIXhLvXNven6m+G9fpG9eVwDSPq0FZ28apmK3kBUeS
/oq5Jd9rsl4L/UO1Au9AYiWfMdOBlWFLkSBrimEV2WZ7xe9wlJH4mjxk7bI8FgYBzQjyPutcY/wv
mavZqzn5IFZV/CoHvXhomPf9WMAKTTA/y/l9KqooiJL1o42lBS67QvxfvHb+slUCuQtaGg95BC5r
qURwkQXsVOxtcOcmRCZTZmyNDF1dp8dLqd+h6CNsuLZulRwWHEGYF3ojfNNzAVEA6kL3ioK0QK2l
f4bSRUS0LC+G6t/bYp1x17C+KgpFQYM+sk5PdcuwoQlpwpx1+mv1BqGjBe4fCYQw5dhvQ4p2yjnt
qfluW7yCRUWQasWIxaP5FAUmI2viXwtkQDnDOx3lwyyecU+be2TVry9NmgIjpT3d9OudZLGkF9cn
M8aalAwe4slOtNtG1Se0HyNZGYDGl+Rky4zFYZv96dhb3NxjKYw2Mf9o6xgC132pwf3S7vQJPWwJ
FYj8V6K/6Vjd67JAABjKcka7NTPYmpOjl3cTKLSbrJNP+CwBGkUvHW+ODV3QMO1zTg1fzHngxtjq
u0w7xAbzL8sNWubuLxFUT3PSQIhZ6DaAFjNHgAXToIFQ8VwD+ophMTTQ5xjzYEF9cmSP8IYPdlb6
J7PjF+hB0PggRSeujxEM9ueKsdU4ua9907k0W9lDMzTXbjE1FrD/Y/fdXTmS8NPkyaUYadBT1rip
K9hoaF8ggLRtFzHq6WusphFVTIv8AaHnlsnRCU2xi8VGTAx1lecyAqTeX1pcbguz576tl6OxwMGY
vPpFpOZfi3IzZ5RyMGk74QjGpJmF4S+sD+dGTLCpMAOYS/I09Mklgh9Csjya1pnGhO0qMC8A71b3
7Y/WS4U1bUmnNhiIGObMe6jG+igc88yiHzMcErcMrUsVh4daiuvkysBan0Jz+lQaDw1m42Ga8vtx
CNCFPQjlXJZ6Cppa4W+GoQchAZqCLZkVozAhmccNosgJujnZhQXkF2Yo0CWw7MkYGe5Q6USJqHmy
Jq/f22m+l1RTsH4GRM9JyeyBWXhuteQcGeBph/IfLnR97qkuA08NyLXhVcohFkwzwotpXYrqnwVX
i75E2eVhDS9DmO/8CON0+OkKAOS5e4+WRsbzAwpu9GPitnbGlzJetnbdBxMOjRqzvTkO5HeOe5IR
Os9HyDnvJDqdScitGw73WRV+JV59ykGELbazrU04ao25mwFalCwwTXP+bvpy3KaFe7Dm9GymCmKM
etOxJHBqfbq41DdYI0QDSiTf2PUueU3YNki71/3aikpGYQBRHj+M0zTXkrOfozc+D3FxnnwuvHT0
9kK2mBXBmSDePgEn+S6NyaTtCGJlHMQA6CtOWW635bWrLFKCw1NX7PoINYQVXdycQI2Q+CU+lJlY
nxHrB1UVbm2z4ubETnrT5OYPrrptr+k8cYdyDOCxsaC5IbvKXzkIl0Jeez4mTXrHGAbY/0prA/+d
gxrnJuNJo27/2KN/ijP1WRCQtuRnOiibKEiRzVcw3bxTJaEGbvnV991BGPj8SeiEmktMMy0oO537
rqo/ZGu/4oR6bKb23R7Xt6iuj9xDjvA+xl7BpNIXSR108aat7Tf7LuxJzqw9ePdDQooVvAG3m/4g
w92OK9QsD+sKJmcUfaO3HvspvSSZAXWoupa19W1Zw0Mev8ytgEcwXFvlgsDzH7B3nvqYv0jVMYv8
PnaaSwfzJMzhgqe2eaJb+hNLIsqb8oJh+bFd72zgvZ2jHvNS7rzFfY3b9b6BCorcETLFPvGSs6Qu
r0+uZFs8JerDGvqn0b5LvWafVUj+vArV5+qegTLhdAKyKaNznHTBas43rVsHJPbe1l701Xjul+2a
vO3Yr8UcdH1zWOJ0j4eGJko9l6C21iyCheVMr4M/BoiZvjqgreiKPxFLMYFZiVAh47e0P425/BWz
BYSHVo2QCTg0j27L7DNNFtarDOXSOttj99s5afYSd/K5J3qptR7F0N0bsfE8OfWD791B34RGob59
hGcbK2PwluUPXmluCw1tKtezYxDkaJbWA9dlkHcOk1rv1g7rH7ekiZKV+rYadftHOcUDBnI2CqYg
9GufGOtnb5sXaZP4QgnIvZnu3Hb5DP3lT0zYkOkavzITWuZAxKfvPNgUQeMS+cyEWccVixNUcb5b
fO8FKZPJIAO5f5Qe0asectReEelPVfdc1eCwMtPZmjOynqiWl9KK3lXkfDlG/bC25A5PaBhWw9jm
RvkSFUgkGCQxzCpxftd7dsenppHnJOou0JOvHQEigynf2vihIO4dcTTiy9uR7DDIpecE+fsGG71r
1u81jtI4mj8mItSSNmQFLcW70w+Bp8sRYd9ViX+Qc57ioO4CyRmTKV31tcMZr9+DL16iZnrpJn8n
ET7eCJa+GZmHPOboPErzzSpYY3kFEzCLNRb6EO6wTV77F8f2PqxVHGwbN5aF2MccWS6tr1VLE2q3
UCUmZ1t5Pmyg4XEelgts4B0ei5OLT8RkqeIs/rYQU5DSyzP+KjP2wyy6bf8She02XSNuFbxh3N2P
iE52RvHl4LUBDHt1YeNOvmCu3J30x7OU6KYKm3Kc5aoxXj02+rllHlRT7dpcvhQ1omYIz2M5f3hm
FEy18RPq3JkWA4gz1cHAoEj/lVFR+EqXI3h1IdMAyA3MKN12hvsQd8sFBPml4aRt5/elDmxeTNtd
T2Wm3q253Iy2uEdzszcx2czJtM2W7H5wpp0zsx5WNhBZg9YDO5uP9aerbsvUOEZkJlYW7CEWGXCW
rJ8VeryydjN2xYQlSEW8Rxg0eJPDXHzkBXeZVz34MDYd1rQKFJX/6eikC7XctcKG0Fm9Dqwy83A8
TUJs86zbJZ0MTOFe25mvJj4ut/uNB9nNnopjYhe72r51e/NUQbhbkWG3LnJxbyfMbJdGDTZVfM8k
bw1qOSF7voS2Og7mpcumANkDiq3w1mGbBCH6pP/XlsuVlLZtDSlOujarBULZORDHyrwUK8SyRRxR
yN9CiSAUvNu1PL8DmZ2lVW4GxLUGEFT975d6s7AGnYv8VCTWvV+5ZxwFr/pd0KJZ6FOBKrhRm4nc
9Y62Qx08549dxM9dLfb+OLJRCxndoKsCDx2j+p/Ecggd746UvZt4TgiRy/emDTgRPKesH1tC+AxJ
3Ohr0kWn0ekvsvFec8O455HcN1QmkTS4CepgIkJQEf/mwzMGTbD1kbJwPB3gPw9qZ+XADWJC+vhd
urz7XKboL4+UXTtBTt5mNwJ9E+CB2IVLv9jnjKDziLBD5EvfnloI8cvxWspLTrnXNl/ZPrJRNhIa
u4aPPlSQGuAiZR7RyuN1iqfzZLYbAzNry4tu83R1IPI7B4hXn9zZ2Qk3GA9SsRNA7kvqTf09Vw+o
mX6P1RSByJAckXriirinm3lcEvXQ5WsQa7mpzTs4rUFH+M3CYyPmArON2DZUoU63q5zqoan7g4Fg
Yu511m9y27YMmoi16cM/qKCO7JzOJT6nlWaC11DA3PXve74+FODESSOLm3K3zIRioC8MueEH3QVX
IPSX/DUmc0HBKQEicsucYFsl+X7q6uMQo4s351tEkDt6w4sXWTBUk1doGTvDQHVF1Opgy4utlq0F
lL3Mk6Ml250m6Q+ILw22V/M6bnNoWVj6g9a0d64RB9wMwOXFpmv2dYM2o1dUm0SuK242oDT50pCv
VQdxUuwsnpzCoIgXBpa3V4dIMAtunEJX1n/AhTdZoYDitUNvV8wJYK3y4LDcND3j3oVegMsxGHJ1
7uMJujOrNlILTH5ChSsGl95BVEmQJmq3tgSY5Bu/jfbgDG6E1rdjEbLJPVCzfyzsdj8SHUKWR0SM
WhaSmB05BDB4j/4iL9qcqCnoDL0D053g/HpXgCQI58FFZkfyGB/KEhhqnoRbr044A6FlJAUBwflx
tKojuKbTkpMw3LkbKxdHBkZ7SMVA/MRRtihgFmQXAxuvWvIcsa1lObCS+WXzbOnzzKLFncBndKFF
Vgi67/YbYwwUte6ECWanXwimNXjt+oONER6Owb5UjD8nM3+rK+uyrJ9yLE4lgBiNoNC/Veyhu+cO
XuKOc9ILRGYGNYlqBCMcpKgfc/Gax2agz8LGSc6t1Z8WVF62G24SJ7kwSXkQ9fruS49WuDuDIHlh
NVCiF/JeZo9YrMi/szvYQIYdOIQfVLm/Y5V02+N03NisF49xDjcDUhM0kvqAj5JsP+ezLtVjWMtX
qOQl8/fqt1XgF93EunUH+ceZGHLXzXPlaHwNoR/Qc3VFGzJm7lJ1XMrx85//z9No5MVAWlFNCEPn
Zz5d5GeuYtiM3AjNlCV7CXUIYLf/BpEZYcckXiPjb23jP8t9h/GQxXbcRiOzgQqHprk1HpHpvKJy
5FWY6fk69ciA5u8qIRuVtwkSdrhBPiL7FWFMQisFg97CSsVPisJZra8l2GcU5H2AfBG9Ge0JxhQY
b7FxFpk0NoViatf0g73LFn6feRyvreHvJgd9p2dCqpHTGJhKfK6Z2e4HshMQAD2xtP+LbplvvoY0
kgvGI5Hbv1ZPew55gdQRx0ZIxUdz0zBptoFeRjEnU2f9rRfSnpjTbWplgE+oZq4VTxwb0rVbTbOw
XhOLr03K3OYiDTGNRmOkV1fMSpDgoHCw7jzPD8Bbjpwl7JfEelvkzS6yOMjCasmvbtGf9Xvq2TF3
mch/Y5v33yVqw5L5b4WO8sZemRnlsvgLNnDfxvxJVnRCKEPjYzvOf5tmuI7gjZgPyB44FF/OeZHw
zdXLMBK0XETsDHh5oyhS5Bsk716zQuxEwgr0Sbw6McQkj/5tEp9qGa+mx0/jZL/I2K6NQJoxDCUR
zEtJFhXQH7P/6hUvpMF8hcFQ+Bw5NsJmzvgIL6iJ3mwDh+iuyMjrNWvS9mycuNVXGXaPiElAn6TR
D8y4dt+axSN8d0nBhI7GXFlc4IA3+oNpZj9KcQlIgliZ6BIfJsnDXCZ+lnZB7jwPfSA9WIqpwZWT
+tCq7M96ptfz+MMxJbyZRtw35vCKekAjMSBzWmA7btyhTnbGpK3/4BtdljQj77ol8fLZNTlwD+HC
IKOtcxyDaUSSDZtmk/McgUL5MBovS2aoY9dnr63hlicDVDCfoKASC5OFsWRlEYJ5I+3gHVMYqRgF
gcvrwGYy/lqwxeB04E9QFwjLkaGejaEJ5r799gm3FR3vviLXbooisUtJ7IiX/ZQVF0ynuAoiQsGp
MJ4ree9EsjmD+9olubDOrURpkvXldmGxu8dT+3chHgSYyYNRUOOw1Dk6nuKz4K4oPIYkMPFPbqYq
/dMktM1j5LJPHfkja3k2DLodo+FvJEyfPmp7HJoEDIbgPfVLyrb3kdxHWEw5pX3PS9ZTJ7GO2cdJ
j2AYoz+jEw+MS5iQEaP7X1zYG2niI8B203iPvcs/Q2YmtlG7J7G329Tuy4F1LeJuacHDK2CLQdp/
l3btnQgwnS1ka/NELmZOiMxSG8jdRMqd6rvI3EsKqYa5WmFEx3/e2i6cIJaY3lHG9DVNU/8adQmM
Z7zWFep7xB2rpsBCDx+sIyZLVKmskc9dow3LC8tC8qNoukAotumPmR29gjpnjjhL9alU2DrUK0p/
oYNz6PvOe+Za3l2BgkyfzLPNhrPFa2J2+SXv0SDX/mnM25Vwm9Q72cP8WLnpFyFKTbAu3KWRz9Jq
Hm0TxTvOd8NeqZoe4tj5dF2Grq2fnQWf48ghWyzLkTHo7zL0nAjVQsZmWx+ypr4zJn5GmLOIq/DR
rEl5kaq+rWPMAEUDbDf8G6b1fGM6hGeSKPDkKtr2ukdlnajxmheyPDQ/PQHGGmdxLnJKiYTfLHU5
+ibWDaW+ShTm5i2RBQPh5e1njbeVzF8OIhuF6N6x9ONRAWcHiJ/DiOFg6T34xeg5g8Jnlpn3w2Ec
85+o5YSysjEYx/k8+ubJwKe0sYd225OrN5j1b+hMvBID8nzcQTn5fiuOwD1cKAQe7PmHxCkPVd/O
m1xPBWX4xJiDi6ynK5oHDCrKv5q4cu68LheB24uHaiWU0/f7R0I3uXAYx0xLs1mJwNl6Fa+yp/ST
ir00HdRdOFI7iHL+jX2P9b5J1pJiQ5mJqNsvOfOwPh25/CVGPDEzMOdbS/LCl8b9tRpeJtS3CN/6
NMA5/TTmPiceHx9nNe/mPLv00XT1Kv+RrTp3hsnHTkr+Voj5gfcD9VKC7RnXxyu9PXVHyXsfLimK
uzmq7+zyCNQpDoYegFjYjG8gc7pj2zGlgzrnxWJvFmj1psz7VaFNrYYTX7azRwMzf+u116rdvjI1
1aF1cXSoOSkx2mOj8TRtQNCrRNzzuGPavclWqktS50ON0zNIoPdJoJTFtU3x6qDTqOJnFZk1IOEx
gYZlUuC4cCjHpfvKQtBDaftsOfz2HjrI7Srni9+sP73N5R3K8rergfg0eNcXhwcF1zMTicV7Wwv2
P/NopHDpKFkqxl+eQwpQZhCLFMk9kpfjMHFI68cE8sHVtSWk8YIH2YbYiYQLfWFUx3eDkT3LBWmY
NA10uJiAeqAru3HuMFLY15kt5qFIi8fV+HZJk91Zzqy2ruPMJ9c1sd0mRYU132m04yFiAw/7bwUr
MA3PhoUi0Y+rN6fPnKBdrXf4aR3CLzltzBUdUjMO7/D74SO1lSS/tfsO7dkINAPkQFboQ19H5i0v
kXmbJB4RbeJpmpiuZqpIgrVAvqBEUeySBfZiEjHUQ5rr77PxuDAc2bkFkpB4ohKu8frv3aSZH6Dm
q13HYm6b6LFobdl3g50MD9aIBEl7wkRJqWnHFhMRBYXWwHTcABvAH8CyxFiyP3k8WExHsks15O8w
PMV9WTx7hLAzcTLabZmobSnolirpOafW/HEhyN0KLNI3k7NQw8fdpolisqyBAbCphPs3gS2IRmK9
/K7fsnWdtswtAaOW6YOTxOd+BhAfeRkALHdANDVMzwpM5IF67KvAaeEkLAlcMmA2TVN0ZBDPr3PF
5Rn37XjAo/sYL7TJqAyYJc/kbnGRQTFFJcWzM9+QcP+QllWziVeQt73n/viCvmNdcd2M8tCOTJtI
l0B81JCYiYgHci/So8ZteNDmcb9KRx5MgFq261xl47zPmWHdgPolx6sVz1NZoQGkWGpXc2R+hS8G
71G9hMl5dFic4aQ5cQx06Uo+nf0Z2SLc56SoTWu9Hsds5S2iFZvyl35kNgbD6FjkEHN9tYDG7L/S
1bLg2LNKRGW9D5Pxbp1TtkUArjekbuyMfGYf0pbitSU3gQmklycHojUB03VcGLZrnI3XmHHPJnqB
xZpsH6O1tLbka1Etc4Oi8GFUES446KJKfxJ2kT1/UActU/MJvO4eTxaFHIDRnTUj7qr6F1dN1jEe
X/wKGgaytDfRtfhyKa7hD67varbkXgxOEGppYW5gMpmYphpu/mUhKOez4RaB432FLl6OASUdIqUe
vsGEnJvR3BgWGUe8r0XUeC9alK0OuHqUJvg8RmyY+KboGCdsylOb0sRFWbUrnDWg69G7bIrSlTnq
1HJ1JkZ2osAkpRM7FhG3XEIdcVk+Z9BoYiyMZzzt2BvrcMQnV2L/bsuOp8EGBWUa83u41t6WzIXw
xhnSi8EuvapEx/66+TBjKc4F3421AE8vwvJw79OY/WPVS7vbsa/WWwan2PF7uouB3FZr+JNJAVCA
nK+tzyPIw9QeyKD6cnllSeQFwaUceUNw1Recbj9o2vnC1RMf6uJI0hYVq4S+wfEhjgLp34xfgLA2
CMxdYh9rc63Oho7u8ir2fwshrIu0+oP05vdao7UjSB2bNe3ZE0Qso0BtsnwgZTIFO9Ki/UH4t1o5
V2xW8zo13+R4rMBG9J4rMo7CnpDJS6olOZ7tmhqtM/tzbncPbF6q41z8tVBqsZ0mn5fbbWOX9lNN
rMSeHaKWpVbfi7q0ExubWVli1zTpvZWOw210zDo/PoFGue2Qe1JaJQpNBnj92oz2oeG+ATq2tql9
mtoBPoNDOkY0pNmt1B6MXVFn5aWlt9t5UBEs8A4Vdc82zqgV7DI5Kid+bAlfYVBHlYDh7WGu0+8S
ys4N3iqLSbYIqiiD2byK6RT69B2zJFlCMG/3Jv6DqLIV2+nSJ48kxHydr2/J8hQiY9g2VbFuysZz
NtOYBOxDH42mJC0GaM/eyA52wlRDI6ignc9imzYmO8oQ44oTnTAsooQiWgrQKAlWCZ2NTVKWzGvv
PMgRtwS6Ko56qiCNPKkBsqSY7rA3kmK6po+RJ67KW8iq7fp2JyZ1dBvvGcRrtZsyIKuhMm5RhnpI
afks+HO7Q3QAFYRoiw3Ki5M5kwWEta27MaOfNMPBlUpCAVT1yjUqd7YfoHP3GUg0DcHib0tvKSiI
k/famNObHRXWTqSWBNmBBTeaRoBIPZZ7aRcf41AYh2XlUAf2uFWciajxOS5HoLIhauEN87GLwsA2
RBQfsw9fCEPTTprZLR9A90jPfOf77Ok6Y+y2tWankdXIilXz1FBA3IZy5tv52kxEbNa2B7/WaA4b
MUisyrFoh5rRRkYwiDuwbV4Cvw3e0Mb6h+jmsUNkoUBE4R7gbnfraPqbpTlwrSbCoduNBIS4CVSc
YoaxK5mxOqn5YncyuUl6Wgyz5VdN3L4Y2CUCj2FBM09Ec2senfIRnaJOTbgHuLLgKF1iza9TgOxa
TbQjA1wx6WejwTypIxwbkXiuGXi96aI+isxdq/l4LpucwLYYzy6dS6624kafCS/324a1kgNyqkrj
XSsj/Cd9BBaGu4LPuZ5zhVvUmoPunm/qsXTOTWtrL7BLBEQ4bcP5nrXasou8CUBOcgiN/pjOkEjC
sWgx6pBf3faUfDPCarSd97kbPTONRFCkaYKF5gp6WC/jCaVQq5mDlHCXCQih0jTCTHMJbbs+hBBE
WEvCLJwxHenquEqhGYaaa5hrwuGkWYeuph5m4A8zzUFkivEdMksuNSHRB5WIKZ67vFT0X1TsNF2K
AKAMuGJmV+BrNGFxZryq+Yuuql5UJ24nK4LM2CCsdirx5AJvtPBORrrvJWutB0huEuRQX9D3z4+j
Mp5tzX7MFtapGEFdYnCjyt+asBBdYJESaCRFM/TIT6+VHEFEgsUrP5KZEY+Mtii361sH+TCdKuKj
csW5WQ+/SWQQHp3OXyNSo9Gxmn3k0tkVhofBBwmQ4FAEq5VtTU29LJfHVlMwBTjMWFj36aoCKnMX
5qoHM9MdoGd6mqNJL/Mxa7KmpxmbnqZttmA3+Ww8CiRUGDUgckrQnArV1raZY1b4OIdnze/MNcmT
C+/JVhQ7lqZ8jiD8Q6soT3lSo+Od+JoSKGit6aBKc0JdqvZCk0MJrSs3CzBRXuno3tOw/PkIWENd
o4EyS/NHO00iVX764wydB7HEvibASgdNLV0Mc75xNMlUMlm7STTdVIA5LTXvdFRnU/NPhSahDsgG
No7v381pcx1Tg2o7co9N7v2pwLMc2pKtTjxmbQCv5qexp81YU9V4vJocn0yYNJHV1mzWQlNaa8XQ
RKvyY01wdTTLleOUBRR41w7Ma7Si2bIBv6YJBFigJL+RDxMWKDBGv345Mj25G8DGRj7PJNRaUsLK
3Wotb+ZA9KUl8MV1Lngz4LMSabIwCypFsLSO5tMKDh/A0OlNAbrW72tvb5lItRB2HGXOR4zwncqG
d0sV/gJiL2DuEEIKViDIZPXbqXg89n4sTxbg3CHSGfHNbmwxSS6ReMgLbIou42hKQHEIKzKm+o7i
aV3VATlfupNt+XcC1lv5zU83p+9jz8pAK1s4vcrQJN8zRwGc4qU6oAE8xAax4G35Wict20vYwMCY
jqumBU9ggw3CMV3W9A5SKWpmyMK+ZgyPmjYsNXd4cfzjoknEhmYSQ76cNKMY7wKZRppbLDTBWCzG
Y90Qz6LZxgLIca5pxygtkOdrAjLN6uesmchOHb3mY6wRFe4thIdf3JLRNkeMT2Bf9CIg0hNNktZ7
5csnu/lFeVmeODwP3UQSfTo9dnXMqfkPqTmFm+qQu1ZoijNN4TbnfL6xEJntchZd2KqHXZupF9eR
99oAdAODut9nqj2WBbz3JSrGoO3Nl97/njVLOrJMc+eyDZXeX3zktM6aO50DoDZ7SNSpZlIL4NTY
7q8CWPWgqdWhT8UHAs5h9ALTmv8ahjex3pbmXU8NONOIVMtZs7BruDiajc2mjWSH6KMAmg27I8g1
RVs68LR5rQmWBrGd2l/MB5ddq9nbfd4SA5Cq93oCAa5o1/mu7ccIsltodrctoXhLzfOO1Uem+d5S
k76xjEJiR+NfcuPdWJoHngj3LwvTe+myrELrZ9xA/0shiDMEwVFeo59PLoZmjJdwaLXFEnpJB2q+
J9RwZXKhZxiYd0vu8cTHlFKhOnE9pAtMyzcZodTm4LsggWERsZxqpP1HRTxSHdHUtFEPzH/BMtgm
/PqGxsP4CHPiLZ0kxTah5meJBpB29WoxihOR/5pGydXtwl/JhWhXHzNmI6D19ZMhsVY3K8tQa/BJ
7jOIXqMIpfJgAhBVe9NbHzmRSDG2q8BNxqPgNwkB9ETuumvNhduA3mv17jwFzpc2BBUo/aw5VNtw
6MRhbDK9sjPOtmWpXeloa4K23Tr5kOyt0WBLiwtiSU+L2dyZgNlIjvThIvvs1mP1z3dbRu+naOWM
O0fLK6gjo/6HBDjUkDgGVsqCPrQvDpTBG1MVYIQsrkGbK1EowpXUgJgvYnlZuA7bp9KjJ24UPnC+
JU/qzjTgHaal9V7KZW80y+NYkqPYGjXMCKIS0o63JelmgUoQeQcrhqBM8f7SVGPNoTS8EW3/Rk9U
Q4J6hkSBKC7KLLQldP11xHgWm2ykQKcJl7FbOmK4HrjBowZ69P9i70x2o0fSLPsqid4zQdKMRnLZ
Po9yySXXtCE0cp5nPn0dRlU2ogJZ1chdLWoRkUBEpH6XO93sG+49N66uSaMjnSj5bTFuod1FPxZ6
EdrX3NlJLUSUYLirSZthH5r3ydZdwKmfCByp9U3sUFoY4VeqWXIF8ePKjOJE38Go00AD1mcvHFc7
tGC/FJrgSk2F34WAX6Kmho6PXQ/YAWfrstaylePB/XGmk/ARUblwt5d24UECSbbDQPpp6wCmw2aE
M99HydeLiQMe1SGP1rEp6ZhEWCr4fZxk9pjgBwuXNAlMHaM56jQjKUXnUEC7tBhxXy8Zcuz0LrlR
aD7Grv0e1Aio7Kh8xW01QgcnfoGovKkJ4DVg1UGkCpK5pGwWLQEjbCqg1hvLVqIg8mu8SUbkrdTk
7Y10uOmN9hWxdAGYXPMetwlEVwxgcFCyVUkr2IzZA9OhZqXDUAA0vc/870oxfykaCTncD99qi6kP
FCmMHiSlDQURT53v3NdQXtZ2TuyBG2nPFnpLcpA6lqa1xYZgvORKPBftSCn2MKaMRVMPg0/V5woC
jb9uGwEMyH3Fkr4adfhlnsOcsIF45QqDDBmijqi5xMwCs3dd73BkFu3JLKDbpR42xyzKviXh8OyK
nCdZ+0fTW/W1SBBAAdfrhYsKHd5WqZj1Mn2AL4OwXATyoZOjsbLj8UN1hD0R82B28bqoynMG2m1l
NdOrGaO0I+IS15bzEQDaW3gT2aMELAsGfKmyzzERtpZxxiKpUvddC5DbSeA5dOljws6TIdELOqYA
RTr6uYhHaNmkL3bHuJG+CYxQg8O/dD/7qdyMJJas3M5VC9CO7KB+CySma73Ay9qzdIDZotroalY5
+yDDkOveKY8lMlV/Sohli/U7BwFIatTRQoh862nGydTdgOrBOdESAlovjZe4B4nS6a+97pRooT6t
gnAVi2xtRY0xzv+woLPFHvXswzFes18/eiWqMxOHee4UJfl/DIb5GnPb6jGQNFF9O8rYkyXxQIb4
OShCfOTza9Cj4DhmyaEDwBtWBJ7LkKW2zrgeLiQsQm6cEt1GZXQUpazUEX/4uLNbLj16QtDyL2yb
ngJ9PAJJpwXQBLzOhooSxIauUYZjSEDAou6dboKBwloQMvq5ldmeRPUvsl/G0f9WLc6ENoif0hrL
1sjuKw3Fpz2WyCF1/7nXQQTXcrwjL/0l83kCaosZz+iae2niksJ9CTfqXs0Cm7jjlwLmQm9fmo9k
Wq1qqFuBUuGS/NcXwJqvMGbVgpCd+DM1W7kcYfYtvNJaEUv9ZvbksrqCRYc2gdfM3HSZViGYPovg
qW5iAWHjlKhP40jRECQHIwNFYZG2lFj63uPXDMBVMNKnKaERNormrYJFWOTFB4ZTuGIADPVpX2No
zGqxN8v+I2upH+t6ps2FNJxHr0Ezyv4VJUvnkYfFthAubK6zoWaKZDohEnTtK3ZCavsIFZVSxafx
NsNKi8q/5on56vtUfLFON9+X1r6zx6dGV2eH4KcVEc0MFxNDovI6BfAdwyS/giE+9nQlrv4kURmy
+zr3dkVX7W2VUXxpsr5KxBwDA/Kgf2Ay+5J3LPvUMGxpfIicvEjLOVWOeVNZfwma6JMBUWnYSHLs
x9Jo7jKj25aM1v24vk5RVPPrdu6C0AAo8QEVaPervG7v2wPKAi/j4K/MxxE5NgDnC4oSishMvbI2
vUOD+WCH/al2tbuQtKO+hiXk+BYCJqSiqlQfXduirPXZs7rcSgb2ZMs7w7fjOwNhdP6X0Ww1jWYC
347y6BkRqw+3j5M+ArG1rP1kHTb+bkrgYWvyvQrVqQt/28y46wwMbWHEIz1a05sWR9tWzkteLkzW
03el1SAbj/ZhRdVY9+wx6+GjEDHRV/Ov3PckGdPtt3W4T/FtL+xEu6Whucu7X4hgZ91vNmmmbxv9
PMIdXE4tYb1DjnUhLJJHrPPmZH+EtCV80nPGSEhqAhuCJC9ggzk8jIZTARE/lIM5m8nTz6AqNmYZ
kKVbIHocGncnikBSHzKo8ulmKBn4seIdQS2yZc4Nx+SJnVuyseESRJfAPMTj/ZLmL6ss5gB6dMi5
jQA08BAhFXn3GB7Cvg0+HBLbgF8033oTHL3QuHOGZzuBBuIV7NPHTu6z1rq6NjdEngIIxHLE0m3I
r12yNcQGJ+S7FflruwJ7mgXTj2gkOmk5gd1OX0bMvjUxO2U4saO2GSpPgc/jmHBTQpKOUha3sP4g
g46ENmvDJ5sRZ1GjquwZFdCN0HdI331Kwpk9Oa+piovrGk+jWXyGcMRI+aTuavxfT0ZEQcu3hj0Q
9lM4Ti0WEYw7HELWOWj9e+E/1iA5vSoEhJCRKZm1mofvJrsIL34dI0iwcY0v19C6NdFHbAfN8pqa
5anxsWczUuSRLSPEknBNyCoplhS7xcJRya9nZQsznbMQrLNJpsqinvCG8/tdWmhzq7omLJeYhl/Y
iIgcnvsy/i4Q5aYyegRy+sVabtPr2KxTBR2DD6LgNskKnLmZTsc8IT1HvbXOBQYmc6cZryCzZ8zz
tkirvdOovXS7gzEFSDb1FDwiQ+y4NLdalb+4aXX+g5lIas4CtRg9oV0iKTKpXKPmEjngGmo8dQt7
4JskdBsxIihQVSncbuzrM4fNe/jiBfaNXulB8GMTCZkxt4OnDGG+16zmHZGl5MEOpqcuEM+E8OyM
6dajiUZ+f3YcrPIVNSX89Z+mG57xs+Cf0jBRQbV8IFswcKazVfqAoSOigPkpvrWEE3F0rAEYoo4h
rGZgjEr0olfNusxxZksdwMBEF4diFvxBUaPUIzC0X0rqsixMjmhoDeYnmut8u2xs94Nb8OywIg9r
aGYKjlIzsrxoE3m2xUy+9Ot4AzbuDsww3bfsNkYO4UWScefjaXJN6wM071q5fOLs83i+VV+QZ5Pd
ES9hYwfzKC3tZQtkHRcBr9nKcYAzBCIqqv5u65jFa9Dugnp4dqr5zEGuOUMWbn2Q72XczN9UXC4A
eU8a+HThl6e0wa7vMg40qoIrLrJ5BrPo25HZU1iCpmA7XIEJXNJ08FbWAXXj9FzXb24UHbO8fWIK
9VKIAo1Ynr9DqKHkIw1Ii617PGWvmX8RevjD2CYy66/aHj6yzD5RRJ1qIoBNyOWAc+KT6Ly7uIy1
RaW8mzXg4K3ahHKd+9211dKj4FzA3b4wmD7YDB4WeZc8Ug6TCe6huKc7x8Q8w+ia16T1SO+zGKoU
2n2fB282gXArSG9Pbcs7MnhptRwsL1+37kaoAGGI2x9S5kNN1W8HLic0Fg+lz93VkCmwpA3HZlkP
N9nIU4IAZWOb9XMAK4F/BUi6whRX9rSjf7ASmKrt1dR9zy9vKPzb2A4/RiE4AMFeh3Ph1raUHuiK
KhGQ6AezC3LlOyqk/ChNLqGqwd6i63x/Gcyjbp+0vZPuc5vlMeIBb6OMZOnPTnR/dikBY7pLdbRj
Eoj/QWc4t49YeXZKZEcYbeWasGTmKWq4+Q7ad0dgB2Bk62z0NjIw7t8ywhoXQ5ui61BYQ4L4rhNS
EWG/DHSH73fVogcZLqY2kP8cLjG1Xn0cfStm6de6yz87m/GpqpkWQFhENZSTNUmX5kpYPXxZF9pb
TFzIiiEs0I+g+oBDcl8x7o9U+4Ca1iKvdINAwl3rB/RGwX6oO7r7oIckGPMOi3IC2u3249LQamvt
S2dYBiix1pQPpRxSOBLe59BhWGN6BLmAINCFgT9/bbNDhBbGtMLm0EGZGC6JyOWo7I8Rb67bOWB2
Au/kwsVF56HwuTs6fAU4kFCksg1+x3kexlVRRFcUTJfYRM1WY4RatCQlrqYeyJoh7QcR0RILNRDI
R5SQri+NzDuCSQQJPg7jhjUoQwLGJJgHEMLYya+VtcxxBTkSsfUKngqFiMa9WtpiExjS3KZZelL8
qwG1DoVO8xsI+zL/NRmc/pPLqsHP9WzrAFruaCOyWTNSmScwijG6PefKvXKmJ6FDdVjN1agRwda9
JwbFoXQKYDkp4UWN3KimhwHmz4WNid1C1AfhTgQVs+g3gc03IWpikzO+LNS+isY7tj+HvtZfyate
BFZH5jijm/h7LNg2twUsuCYFB6DTedMrrWJ26QMY1kVv8ilYA6wfxWUQ98VX6mFYMf1Px5Pffmoe
aKm+FCNzkpWe0o6MpzBAIONbr8VwzLUZzmhMpza2T1HQbUwveZj/WHTan4Qt4BRtLpjMUEfV/bpP
+Xx6Nh8WOJ3a2IIlTtlvkv+cj/IL9OBZK5LPPDygwyP/qqJUMxP9tfHlca6aK/NXm4KbHZZfrs9G
LWLvi150fo2VZv6ERUyAtPlQMMDeNdHNluxZmTDtQqtjfUeuA8BENIIixiEXNheIZo/4EtqF9Dx4
0j7TEP0WMYH1i/EpiOovsySBDvZNksNIiwxcg2WA8bRsGjaG5mkaxP2cjlob+SdfYVKyk73b62fW
pxc4ZQeN0EsznausCr18O0zngYlSTnBl0T14KW1YwOPQ4wfheu1WwqywXjnlHbFFv33en1ry03sk
9+RsMmIjR2Uysg4B1fiOweKTTeS6aY1nqqONNslHl4FA1TA+gKgwpQbuqfZ1/t/KrO74du9qYou5
p1FqA7nKPaBd9jTirBT1a1+4EPlYpE6G9uizbUXyTfBcLcH1YAVc6jLkMXKgf3njNbPTATV+BbiS
zDn/bv4dqups6fS7efVa2+iCxqS9NHb3LB2OIitkcVSEX1SemG0TiVeuSihVQENSdrQMYYE7GcVn
maqrmXP5Udrp9L/+CgrFovGDi546h2jm7nLdA/6wdrYTIZ/TOUkrV4DjQW06v88ubBdQrrix+zo9
wT26itE4hY75hGLnJrCsakZ115bVBcocjYQXPcy/UQepJe2DI+zYr9actp51i7LixPrns47UI6r/
fZ5q5657kDDoIaO91eNXqVeXRpOvtcO23SrlfR44O8CuZFHS4RMZgIzJRYPdem/STeZSAo+5p2Je
X3xVHJnMPrr3qHbB4vjnRKHHQ52/GJnVEMjlgguE26boifyWy8TJgfDrxaYVaivA+Nu4CvLxZLET
dOZnOtCyl6FKCT0I1pOt7g0DN3hU7wH6HDq3Pfe0Ex5llNLrC/uWfdEkKPfY+9jDHXt1Ax9cXDPJ
DIzqqWen1DC8J3Po3lcht2fIDTu36qB96rVUFNsTvkrC7SgNtJMxoEvJO2bmiBQuKX/VpWlT4+un
zGHDGtNnEqRi3heNcUim6KWry63SLHySoX4fkli7YLNF356eLYcCwEUPz7UdzdiT4pUTbT/E16nu
2XNHbz3qHclH3YEawRaNv+zBQR6JWOjJ9Nb5YF2KDsm27QwluuIexcPQIxNRz1GZfxQU7EnIM9Kb
Cee/cHcmG+VFwbpzA5YdT0v8i+vqU89IEiurKl2NnyGiEpLtOhilktLSurkJIywiT02v0UkYDPRV
aJYvKWPL1prDmGy07BHz2Y3WYo1nz868y+KOeSbgyGBsyUDaqJkyCo3c19h8ylKrPBbjQWaEuRfY
FjKTujpMAm3h6LjXhfiJaNA9zuk1w+8ZQkx9Gft4TOKV1KS1bAdHX/QFfBcNUm0gsBf0uCIykT1M
XTwfJ3PCxJzNanAz5LCcIv+QCiRJok3YPalqG18cLfUPYc5JA1QDoSObT1t8enHAoF5oO72JxTKa
m4BAsP0NYwmtP7rlrrH7P/+bk/b/yUmzwayQJfdfBKWx3a7a+m+3u7/d/bRN9ZH87T3Pfv5TUNr8
A/4d4CLE313aXgAuumRgy4rpHwQXQeaZK2wAJQ5MFgPAy/8juAjr7+hrpeGajM9h4lngTmoqKELU
hOTnwW7RXUt3Teoe+a8QXMRMloEzP2fj/XtQmqVLeBakcghlOqYywcj8GaxSFwmllXInaob6AX8J
MVEA25euRF/lY4Er6/qxjuCRmNpvkuYfqu6OeR6wqEmbXe9yFkTuNeznAzXuDhMuHmaaNxHWgLDA
ny70Tp3hheEXt5AKOPLDSfO3IkpOBXkbNr2+JntOWJ21SjLZlzJJ7jQHsT2srX1fzKKV2vloMuOc
eBGk+yk71+PEFgupGHfeHtn2KhvMUxYU+BH79MvBakVpwKjQ4MpetIa8V+Bh6sF8xi1yTiLajDAa
dqZRHMAhzsM8OP2D9TRp0CsM58QEZm02bHQQazTTy1Radyn0WhrIbc1mTTbRqS7T05hZx1FOjwM3
rskXP235a2QU6DBRqENCObL6RibU3oeaGiXEIBCO5dLwCn2jmO94kLUypN5aSz81kSyhIdCCFWzE
xToJ3oX8ERRbMdsONNXz3Wpe3K642BMkag5nd+oIpHCeSKxBEB7btLxTdwXAvkbbfz8AGMZki+yg
fLH8/jTqhDg4+iNbGVQznk4MnR5mx2KysV1r5xQZy9qQwSnOHgvVHD2b5pZ1DaZeEZww8B+J/1iN
PgskBU9LCWtfdNHBQwjN6rL7I1Oo1PRzhEe0zbxNrzHizFF7cOgxF1SLWud6BCnpGAjPfLpi1s/w
6JiJuHxvSJgfkNb4mzxp13WAXyoabkWGn3ey6XNww7bowyXrsY1hc8dZYx8tWjsE4s2yIU6y+qBr
EL3c6VqB9wSk7ryWsxslQRnKauFNk+6XBmJ4UTdE8Eb4nLFXOJgSWaOzmCRKiI8geO6meNVKsQsN
9mGaS082PDMJQswOGbbMEox3ffEdFKjIzap/KiISQ5Tz3jngCormHceZteELmywQB76kXf6ODGid
l/Yma5J7ZE88EjAD6HFooslRIBNgHYRaAv9Q7ZVX+mceFRBEfrvJvPGgpUiDZB2dndTZh1Z2jobg
HEn14xuMRmRxJXB2HYv+qjX3XeTdj+yd3aBlC20PmJ3FSy39n7DP9kgWP3NoHfWAwyXyiDcNtUce
t/cmDb9wDz4MncfQQn91NeClpfEzdhq6ufIekTFU06KraFUBgoU+3tnAch8T2/nVmaYeZ3DNshzs
jdmwMCqp0WmZDVmcWnjdCyeJKSTo6xxs9F4qtiFExjnoys9I8ouGu7Aaz0blPLVSMberHG/pMxnC
0fTY4jtktrcK2C7hNMqlto17f0PPg0rYgZhYVRvWW2tvNjDo/fQSF0tkDQsHJ8z8cwCp0nkxOA7A
hktxkYVct/WW9eXrmEgEC/ie9fEu7p0726QdH/wzU70DkJpNn+gbIOrkjXs8nO26H6ubESswKOVt
9NQl15CaTxgRvYgcsxiYDkMwg90WaSTI7SyYP3jojfJjGJH5OHl5GCHXlZb60CI2ftqE109nnxg6
BcAIWgYTme/KnHq5/tOd9E+gWaC8/nqyKyUtaaFKMA3TUfPJ/6cIzFB1ltkZ+D4a5Lohf0gAhIT8
Q/JnCnBLVHtklgxl9Kplw6FyyRuz8Ih4rYFcIXvxx+mgZomn8Bkw6CU8vrTbed4doKuqtZZ2CB+B
TLcGGrIRGXin4rNuU7L1A4oiB58invOg6fChkvaVcLxH8ATIjdlODgI6qe0NAh1Y9r8WIVAF01jj
+WOxWhU8UQS2N6DNg7xc9RhofW9CLNM8y2qYpXvrAKE6AwLf2dfiC5gs9jWWnu7gn2w/fZG9cWVZ
sMKReKw1cfbScN9H3fW/f3uFhKL2l5vTZs7icktj5VDK4sr/8/vboKXWQwt8tSW+/Va8STxKPkBz
aTSXPP/wW30b6J86XwJbjheEYeCW8kNJXFsKn0Y+ZlXw67oTVXXH6qqULiMZUy2LMkEIbiKphRtV
6wQjd7hPpdFf4yy7t1nCJl7wYMTBi8VGYTlCCOamW2swX6ORUWrVbmZivhbAhxwIPyPwgH4VlYNn
MTfXwPJznViB9y3CZBdkPoW18h8T+EhR4yKmN7ex+41ZYzvZcqdypO8xIC4GLPtK6EuPxfHgkt3D
lGxgmUktSjpdi1CKrA2NWcWYNxdgUGhTirNpuwwC5apu9Ger8gE0EhqSC2BWo0Eug7h3bPfXJ1gt
6NuXwQZKxaDYZZAfBRWLLLxRTdvsOppOfGeLCe9CCuts3me5pNgNAQj1ot45XEl2jZ0ggOjWEI+H
GA0+dVtzUeZbv3XOmWhOQoAxbyRLtdi+d/30ZPXR4zhm90nlvEkQI1pGd9ZoP6MWvbu9eg+LYTNW
3q1oCVgIJLvNMoEVoAf3xjDsArfeNJMJg5t9tF3XW3ZPX25SczVkNPGi7jEfRpsg0DhBnGMdNHdM
8xEpFeFHZpBKmOh33rSui9PI10MlZAGWasd78ByY09pr83uzHuFph8chSREkGUrDq+rcORHiS0vb
jxDS8hn/X4/fvZY9mJXgbDaPUSIONTNDBPCzbiAE7xz05r3HsrrP5AtD+wNZBOccxmzpVXwcE4Zo
zSLiAb60z2oVjc+ATCX2r6le/nal+T3mw33ZwJXog1vW2TvMGBqbMvaOoXHBo7HlRD5NhvcQZ+IR
Vuoa5/r9VLJnKaAAaOWD7nFNR611cL3m6k7TptWCiqRasff5xmM9XRCbAUWrDJZ+NgYb28NhLGRP
CHczHuCo75vQ+cwaUmMC89xNxtWc0Hs1jgtpgPyGrRN07IJzHpPKj1cWkE6Vy7eKBZYVKHI/DZZO
XnbtNUbtYUFHO3biGkJddqk8Vqaw4n2lgyvLjCeEFtc6rVmtD1ve+femty7erCzHXQcZYa1yczeY
9p2PEIsN09VSBc4f8kBkuGmqiDds/AjMZAOVGxUw11rg7HV8VBuyuQ9yhgllWIcjNI6BwWjO2iCh
XOu5SNad7cBdysPnpNR5syXPcCzITDFo4oH8zZz/7MvGputa30R461tYGbdaqoe65ao22Fv3rvvG
Gb6tMnJUoNGnvWJF4Z5dK2OoofqtGF4sIkujQybei+ITnt2NipTKkRkcfrzSDM96cjGGcwiVviWg
ShgMGWYM0lToN5yq75gnLlE6bBmq1nuelY0z1feFAiLadMHGlfa0Ygu7c9wBh0t0j8DnBW7bVo39
tu7ZWAt2gi2DlHTekZW3vIPAgmQihXUBhm3jWvUV98/OzLwH0GwKYWNwAIyE704cgdYs8+KAU5pJ
yKNr9RfHLmjqi0sddS///eluir8e7srWHcMRhqHDZZPOX3iTthGlPDbDHwLlddGIIxbldRnrXI6e
ohrognet0JaylNdokC+jHM6jj3XSYB9ns+FkrNjuZigg8qJvG3ljE7EPGK0tePJmLSbzZBNF+8eL
/pcSzf85WvV/YBY51cp/3WH/3+TzgyzyP7fU/Pf/QUQ1/q4rh/PI4m41HXKi/tFQE0pOLKxruoIP
T1mSzzT7j+Rx8+9c0Iom3FXEPAubWugf/TRJ5hKNnU3mOH+Xpvmv9NNzovp/KgoM5D66rpSg5rJp
F//y3DBnHXplUcaLJDgSsfGjZ80pGZ0zwIidyUheiPRe0/GWWumCAFC5aOPwxysxO4Xqs5GsqmGY
RMp/kDqrBFD5DspXdXJZTgv1miUJ22/B1roZpvc/vcX/pGCkbplT0f88DDBcfZ5TSGWa/BpSzCXl
n0rGKR7oHMGcLbMgfcNHeSrmJHMbWFE07vpMnP3eQF2GDXEBKJ5hb4iEjFSpleb9wIuLD2UHxkLh
shkm7VK2yEoyQn70/scr3J3HHpZ1ZIFfhuK6yQlQ4eMy8LbEELM9eWhs6AE2QeDkOq1KnQY5z25u
hI7PdojYECRMQZout7jeSSjAIz4iwJGu+ykNkiyEjL1FEcMs67s5cChp3oG04fwhx2tRzeiG6bEi
/aYvhUG77TRLN2Hyi3llTaYH3iQvw8ZEwgjKLHYHIy4P2uoyGBwsLTj7DSyvLSmb6wLKypTS57OX
iZY6K/9In8HNRR+eMIm/6/kpHatgg/BUrdiTF7wqYvgwShLyzHtTxi6ypCjnKkuDNWKPBrcwmBDt
k+0R/jy4ELyp2iru+DWDjmAAzfceZZLfJWNF35fl50lW12EUq2LOAuIcnkESqKDNGMdVAVaJ9i2l
TigFDvfqsccgutMsgwm6CA8dG6F17LBU0Ftjm3NZJDWCtgB7VphX2wigHJ9LzR0E+2mBkBsBF/8A
czMuF/xJb4WXk63d4xskmgDjJEs/Lebsnq7NnA8AFS8nN8lGOsegHBJ7xvZiuhZmhXC13FaqJpRW
m8g7Bt/iU59n+g+SzAcqBMoruWvqmqo5Vfz+ECVrtUGvriMNEB5kSOdZl+13wzgHn4lgdGDgPm4x
J2JEgcMTMd99IU9vCrU98+CIvUoC4gz17zJsWdp5wMePasJzY39SFbIS6FDXWTmMLOWkr5i6t4Ng
YVVyu/vTeMBQSETAh6bb3/hUAdh4X5noP0LXvfYI+TLbfWFIjkcK+6j2iRzmktT1i9+Ot6g7NPSX
UFnCl9lXPHjBs611lC2DxzPZ6MdcRocSOFuC35KX0J1UTdSljUVvgXD2mHva1vGNi5kaVxB9jGx4
lWiY79vBOkZ9+YwokQzrSsyauvGOTKdTExbvnqi7pVASyEqJRwd7G5Kvp2B6US7qu7qgRRD4W+FO
HAeQbFYVnDCMLzRLHTsiHpaySXZm0WMRc0+xQZDF+NzV3m/A6rMGXbX648dk1cNo9/CJrTUstvey
7bkNGUV3OZUn4RokmmOWCVX9TITZEY/JQ2HcZQ1pquaoP1pJQKBcdd/7F9StHHipdSIq+0vzoVeN
tjWyTDg7MS6fARJAh55jORhNu04wb3Sip6rLvaNVxEeCXq65578k+SxOSNUyMLsHkWK1YZv4Os5p
8yg7ma9RyS0MddIRbS6k65PD1jGO6fp6iVnjrE39zYl5DlTjrIQafxnPsLUW7j5wzI+mYgBVYLpY
9sWzHrjbkpBe5FTrwBoodY1jX9YP6HZ5BPJs7afhJuqys2MihZ8aUmuyEfVRO0Md4losCyTiMvfO
MjMPHYmZiFiAF+YujXY7Xjrbe9HG5tja5TaxYoafCGQXQSt/M7gleDdGOYe49dFDkJZbt+BUIRL4
vmqrQxemn7WWHrwueLKSEn20V/GFDs9Zpb2Umfk2xYKXJ9GsxdG0imwYAAjXDpRe6Zo0WcKSPHJB
FeanMeAQUlG0s4wOoYpd7kdtX09Ot/BHWeLeCLZZpT6c2H+N5exHQvYLGZb1D7uXwOSD1bDCtyoj
ARTfSjuNCPZod1IyYPJi1+P3VUz7VON+8e7wxIsj1oIRPSaiFNbTEVuvGvdLcJhMPdlhOYiPOILw
aQtBzKBQ3w6BX5NVWVvsPjigEn88BHA+VkkU75O6LK6hdo1EJPcaImRir3B+adxZdmu/a1n31KW1
WA+W8SCwII1Ndm0ig4kiiYjIfwgwy7XDUMmvRrv3rGaNDWtcWcUyDpHzAkzLwTdnrQf5bGSgwlud
r/QOm6EDARsk1CRXPdQ13bTvA1X9Zqr8yCIiwBpoESvuyEU06S8JwjkMCNUB9xhuU206ls34bfcs
KUWeSq5MedLYwx74Xn7YuS33RYgWMGOlVAUhZbcMuiUBdZy2eeQuw2JONia3xLoLuzUf1bfoOU4i
faN59q2I0nJnDU29gmSWr8wWyVeJOLeJQlBzjn2sWroFISRXCeJeSepcpCBzgGRAi40fomHlDPrF
3mG4C3RNW0804LG9KXKfagT2FWYdVgSWxb4UYZYA6jsbDrs8X2bgO2qbhIncdD5dP5twKQTGwnTr
VUDyVBQlb3LkGxCU4F4KNFxyyr69sjilZfmE/18iwGQW35l0l+EFKNgAn2/XjP2P5sIBL4kRFz3/
t0wve2ptG/WCu23YQpTiI8LTiwq/uGneXmTtL9DAZDG2zRumXvbK/Z2l5+927X8XiKhRP+xlh/hb
AEbxK765U169sbYG/mFtytw6wBJGsWhfpD7OQt67VnSbMI+zdeUnyZo/20Ousm4kYDKSr2iPVc6c
Xhe/YhzSZf7gxr049FP0EYhypifxWo3BfJURkv5wwOWOfPRMog2biyrZ1G1FCLKDhi5O1A74CRv4
krXCJO1rRU231lkDzEC8N6Op7qU+Y+oFgpZiwptvp9Y6Jalvlbv6Q1ti6G5IUCWGkVPF1bY5OeA2
chjdmXPZYm1XlKhbfPMWGPkjgxIG0CRWdZ7bPYxR/dAK69xOLro36xp48XeH6r0v/QcPq0gWlC3N
anrVRvEaSvtmkOqCgP/qtiTRR3qowz966UyQMyL17WUx//cWjihdB9fVMiAyGacXsuuJ0m7JTpwY
iKm+fbJl+OsgYi1J8YCRjGwhTpOnCg5VyncpCHRsHBgRIgvnAwvdc4POY9SZVM4mHGKcmlU1W+C6
XiwiVZQr9cFT7qA71G9KM37TLGF2VlQM37WN2aOLMdv8m115ucCHxvCyhCqKXXHJGOa7KMu7ysBq
nY2PZUHtOto1Cnt8wlEaMrHqK5ucpPBWw2/HBjoCvIZfoqwaAjLdIHk8lkdhnzhkzgbDLSFmgwJn
Hcu4XeszviyjU69dcoaG3t8Rt/jL/pEQModNhT+hm9QYpsiqB1yDo3OIkPpOiAs2eGjItvQq2OAl
9NUYPKSVIegi9unLFdF6yttxwXuH8EkWj7GRvg6UQ8tqUCiSo2QZW9GqFbpzDGFXY2UnwjwATmKW
JfnBljxWSIuxqznaxiqZ5QprbZU1wUVxa+Mk5nMkaRvp50hij9DXGZbEwMa0X5McUxopvmTAFsuh
sR4Hl4mEKtOzat4i3arXRRe/cAq/aqnOGBPASMPay0FWhhKc4DZ1b2FaO/JmQet7xb3wG0rxPaAR
9nM4+MmEqy7XnJ0hYFoPhfZv7J3XjvTIlp1fRZh7NmiC7mIGUHpfLqsqq26IsvRk0ATd0+tjnzOD
PmdGEgToStBNA93/35VZNBE79l7rW8REKvtSe9MlLUyxlOD5pT3swSCcpbGOmmRHrN0TzZX3hNR4
XTc/C1MRs+dV38INkaCNWJYrQoWyHAOO8rgaAtYtoZQYvn8DOd6NgXut2ZEx4BX9irJ3RZCRWtP5
2KKzszBukpzWBptOhnyO9uTIpNr1nv+gD9RUVLG0+KNq7QCISEV5ZaVbVwWHDsOmuWqlCSEKHkqb
cg7x5ryT+GgZOlMy9Bnog1uv2CTbRY70MBXqaCUcN7q8+syUzoxwPkWmDF9j95S7znCWefwe9lCd
jaZ7DW0gJ5mRM29Kh3VUZj9agS/Q1n77wX0NmjtIaES05ihB/HZe3mGC+DhqlLSvIXjyyATgoAOW
WdX29GH2tO+kkX4MeryWvvgEUodKNtZhReXG8i15tbOAprNqD3ZL9MzUdk8MIb6MQX3oouc2tU8c
Jy5J2zy1omBUOn7R5/nuJMUpUtCWwB4GtiaZfq1XkQJL4DSqrX2SqmffTraVBbcQW8uimcfRKHnS
Frljbr4GNnnIFbQa6D0iWLR6c5QEbORWZrCmOCdaex6aMrdTP2nB+DWef4ihvE3out8yWLeyO1p1
uk5bD7eTeA0sq10r6X2CfLB2TaoYSUTm/eQgBSAdaZIVvdMCWRDu00OfTU9NU+wMdNlR46KubQTr
j9+RCOmcizL/8E2051WV3bTIPfZJfK76ftMXmoIi4FacZYu3fu7C9eIrsbDHm118Z+TtHsn6UY/E
vivIEptvfcpDKpISy09iVAfGgOepmp5FZl2iLPpkaHPGoLCbv0w2VK/4ri8yTck2vuoNFWptFbc+
k3OuA93SUcOT6FXPRTqzOR3gBa6yv8EaLKG+ITmzjDsvqb99OHIEsLkvMa8egpazKt2PPtJogGNP
pNeCKTQsdjT/vENW/pahp5EBRYijQmtTiRcxAiPzsBhb1nQziMMGlIQJLho2jOjO1MCvGoP79VD+
YKyG0RFcUCn7+6AKEMiCHN50rrVFeEMXwPWOQ6u+8d7Dz04labrVfet7oFuzV1RyX0PfMXXmiI3A
e9jUPlEPYko2rcZD3UT12cEt4of2h1LeIwFxGuOuNSsN+gOrd2cd4iw9HPnFbGpnt3qJrAf6HN5K
5jpXiE1lwZu/JPfJWlk9KAi3/uz4W3aH4Nl0HnGDyBm38qYMHKLt7BwJ84EH1AiidZ471QLYKpUc
9C4RJYxJiOB1PGI6wkp/TuPpwca/t+hsPHDmFHA2GJ9GFWz5j8WC+F8qTp/5h8jzNwdtauXFz3Gc
vvvaE2SkYG1mGbgGfWaawry1i8retCoZAE+ivNWagihcbB/krUdHoug5SsouPg3VuApDXh4X5/gb
sVqEH9A+wQrNJlg61MpT8ubRPq6zJy+St1JUR/IZP+rUe9NiTnou0H/MDWxBGVP5Nowf6+DGuODN
x3TOEYumftNkh2i0FlgoSTFwyo8sLrfJVAaUU/4pRAdKGiSCzklPfpy8e+BIfh8O06qaODCGeXIr
wHEsMi6fhGFbBvmzXcM+6bmykd+rZWtgmtZKHTQcU5pJZBf645JrTb9JK5JnDkKg9qJuHenha1xz
MZtA2CgNnkPfxxYcl7y5NKZ5qcnqLp4rSGNxhVWg6GN7aZv6nUTPgrEA6MUwS4rDjawBBkUYPYXa
jdJ/0TV3p2L7nHiCtPjXWTXcAq+qrfxEZsL3NOlMyrLhx4vqfp+ggFVMmKyQkEGtqA9m7yebMbqD
qFmccoJ9mGABoCbF6D7lFIOz3R03wgS17kVIL+jQ8NW07hzR6zJEiUQ/B9ZFR/K9Ff1LFIQ+HFjz
x2IVpBO0z+qayatbBfAGv+v0lb/9EqfjTU7zzHd6d1njZ+UypDxSPxNKoEECHY6F2KNm32VmNW2a
jiMMKgJMD0Uo1/rAQSsE5uYSowmkE6H4eBS2gjhdUjrXERGngfYjMm/aWnoN55ivGmgE1bQDDlxJ
pCzJ2w11oPZc2SQyT3/ajUr71fArQe+vufPL/BZhBk0KKOJRTiYv5i7P/8JWQx+OeQciW9R4nrSo
Y8KnoQVRxSW4EPn0UCsGSEmJvDZpYZlS/gWhFKsaZjnMYZzZPTcAN+UwCwTrjO+mgn6PwATOAfE2
M8Fwqekcf0Iwh0u5LSROlFqHi9M3xGSnD81s4WKRxqtofYbgymg4hXvdeTAih+hcHfJ5LUvsgHr0
2tKPY14JN95I+uXEaWWJIvQRujwTYTEHSQXlsTG0gHhvDQlyeMvB8J6VYRJ1n2nY2jDs8g7fsLBw
EeWIeJNfAR6DqOJ4Vcn4AdbTQ0M7teKqCNi0ddreg1IwUa6woLizkgRt9EsG5JSymBInDMqTcu19
OKl16vQvHTRmo7JgFLR3qRpuzUT2pclSkvlXxy02kKteqni4parfxXziKsuTH91EFibM594kqcKL
f/wOQ15JeCYdQSpFzGQMoJ+Gqj5bHGFUw8i24ZrGk7nX+vZuKO1HdNi0vMSrSu7GxohWpq7Wracz
h9T7L6dpt74bP6Ao1s2E7h89rrWP2AvIZFwKbyebnNSnuKaTwYgPEoKx//OzNSJngTnW+TJzabxY
iE6A9N9rkm1Gc6xqhS5v25XucyrGdzVt8F/uhCKWC2XmovLJawlVcXEL9iTUDbKzUC3VNdmIu9ZC
k+vzq1CHIQot3OmJ8IkV4U1XO9Yvfja8CENxdpTtNenf9Pp11KYrXr4fP8GqlgxluIxDJHZDfPLI
iE19xgKFhbJU0t9InQIpCI0Zy4yP0hhow09XIXwcTHaLxqQweR8CN1prkq4k4VSrzFXHkcnBcojh
OCG6rRd6M9yytN1SFVagfrhW9m9S2AdBwP1a9zUauto9nhNem1p/pkYptiq39xHYiNXYOZQEWbaK
Ba9yVNWIk1L1VTMo1k2A6Y6dXOMCVYET8OeJDDi10GHvnfltROqLAGCO7K5PmvrsPedJTtxvIYyE
MzR+dYFkdcy6mh5OT4+5DXUiHQM4oxUN5qYH5y94vcq+X/tzNHUaD6+6Q1htP9BqG83kklUyPHnu
tKmVQIYfePe1BjoAe9pl0Hn7D/NrZuovZiD2jWAqnWNKcWmWEA7L+UsLzxUtEx0yhRe7585vTmY2
wBKPrVN4F3P0bZwHJ0HIHPoMLBGSr0wRmeRU7NGB4TCPxLMiX54WfflDQ/yAgm2HvXjdAHMBaDmv
EHmp7plp2DpdyBov8rxi6H6F4zrVtknCR7tRd0aOSUEZJw957WFElijQUD8+me0lwEgK79p/+DM+
201x1fbF9NgY457N+WhV5A2j0mQxKwoAkyFh1gYwL3o/TkJNqmVwVgo6SXD8jJ6l2E3kUfrdOcie
O8Xy7tT0fseG6AGgW7l3rlX0MEf9qJrBRcUznTY6bFU+LiFHoogenMmCATNRpZoWd6cd7yTdUVPr
QEvYAwFeUHRKVzsTqLbpzO42urjP+hK7Qb7sIwQRDaFRm9SiePbibjmBDVhhGi/iHyWaU0T2A3Lp
mJcK/End86iAlThOvDWlb+0Nc7zVBYkp0qWVFB4zYMt0crcoZPWD9BGwTNNbVgdQcXrA1XFhv2Nf
nH+winn0YJWqm14MtLDBmWn8jTG5FGnfbkOCEACgXzF/PRRYeg0jPvZ+/+Jgm16VeqezxXDEi7F/
OyFN4WTrF85ZEt9nVywWfGBYVE95dy0m8dkP/c7CfCdHSN2m/Rno9qeR6e9dLEHANHdhcZf3yc3t
3lDZ3w9dsxO6+85MC8ddwlblzy0ggPZQbVa18NcG5jjfowKClLJxHT50fpJClre+zX6CmgW84AiP
UPdF8Uawp7AgGdF8yzPyxVN/05v9LXDDH91FcU/Bj1ItemhkszWG8CHT+hfLbE4MUfaGUZMmjBEC
ZBVbGNbihMSdRv/7txvLvR5F6wGiJcXYRrrNuNQQ61JO2XiTNijpGWs3/JFWxG90UX81B2sY3hN7
4eQeqQLewNnbnjOvdkboRNs44T4TxXMo0XeGBVtvMq+knDJ10PfWswhoRybJNpKoOHrO+YOdf40p
b2vBDXUpV4aUcVn2XAbr2qweRm/ea9H3w8bKOL/b0RZO2lfgAxJJ+OlGmByIbIOAl003J3bWvbKy
ZcFWwCIHEsy27wuDecRA89OPfnLU2kuENBvNISfHmx/KztXBfI7hk2ea52xOEu5SGKBae/ZhqPnN
CBl4es8VF6+bBC1kYzwUscUex+dU9uPkwCdtB4aoDViSLvppQ4SsjsUgx9oDF3ppeRwBiU3pJ/vW
mayvy3xnOix9fkMiWDI8sj3a1psLZaea6pNRRqe8JK7VV9iheYewVTCTXXc8vyVu4q4Yv9IR5J0R
Y6Wcrn7RvJRecJbK+QwCHrWwcR7bAaBRXzifdStuHQ0PHtqnJI7OTVDfadNb25ZIE8VjnbSvsOSR
ejcnze53bsDdauNhp9T40gOZaTtxtrE/8KCG5xg2515LaHdwULovgghdoOpPBbgz3oxio/Tq4OB1
wdWcUe+wvS47ucHKN4tdvGtmZSfdmK+5ieq0LEgWYSEQZtLu6Lg9RHbzmTqjQX81+kmM4QXVDu7K
dp3zRItAP0Ohoxff72lTdPv50jhhc/IqHpxq6l507tFCyJxguPCRkAnkNnZ5rTu5NDT9WsTB3I7Q
ry7B6YAJ3h033nSkSCgQV+XIlxpQ3yzmVSghwpcuPBksqGmNCDdVNBL4AjJlESNOHwwkZ338E5Oy
4df2I8PEZZRjbWKtZL7NV/XRwCX1s+X5j5NLYjrxNshl+xefKVfIEbED7l9o9AN0RgrzIoDZfu/b
19K2QdMR99mZ+ybBsdnqebXUEDt6eXtXF5D3WSgSm6IvscYrEWLXoNoZTfRQsRHKVv3G/OQmmPK1
SsTj/Jtlk/4+DTY8N4RDLXDrvLnjN+G4wjvn291usFih5h9vM0xHBD69I648DTYj9nwiyqSwqw2E
okmDaJSih2o2kf2h0fa3yeixm+SBw/DVtbXD6NH/CfsXml3E+H02EIuZEYhHK7Q/W0zBK8vgQKdP
56DrXsyR9jFJj0R1lIS8UppWFQ8t0X2039+tYYAdwg7ScEUZL7BRLVMO4MQk0r9lr17qUXgkmjlY
AcVLp7LcV2F+BtYzrXQbPVEd2/6aXKEGETb+Tv9Gsn11yQYSrNHxFzFeNz1R23Y01aZhXr+YGqc5
Gwm7hh2CweuLRttQUd25xeJPFcb/BREPbpSvkuoekEb7b/8v5SN7f9GprD7aj//2U7R4nC8f+c+/
/st/L77Luv4HKRB//29SIOMP19N5SXysNa5Nvfwf3hrjD4Q8OsYbQTDXn/aWf9AC2Z6LvMXFMOVY
Jj/u71ogYf4hLFuff5DBfzdQ9/y7Cejv+pnmn/79r6nFhtD/SU6jOyYSJeRGZDganIZmBfFf5DSm
X2gt/FLAOdqJ9a48FwG4ZkdYcyidS/O36bCIxkW5nHSkFk2dkbfUHJAJkHePmLVzCdZJGnPNFPCA
Iqq8zJOxpPaMRS1ph/gZbEghoBKHR0+r5FHvCR8jlsSdg5JyyVDTypmes0DEayaaHR5h5LHJ0AMq
rzz0ej7T5KH7yvX63erqT3+6JJX90mnjQyAzsjcZphNNxnTCi3c1dttSF0B5k0vQ2wlpUSmlnz3o
D5ouv2uye8GqbgtHgNfzh2Vff1WYZvtkq7vJg+7A0i9RD3cYxVcczo6Gl2scgBGktglVloGOuE9+
Ap88ypKpdxlycpGUyV2mOee0EuvcdDW83wTr+CYGcdMsibTRYXs6BD6kmnLXgTdsx7j4BG6vbYXW
5bvBG8lk/NZRGiK94qhSsu35PUsPitrj2AxbCuNM6volpDzd5MZIa9VW01L/HoKQoA4Rrkg4UMsI
IAoB9SwofUsqkTgaurWr3YGzGYdFYIjVug2aA9ckZRaE2Dl2rZfYu9aNHawkl4t5Vb5FpYN7Uy+R
wZb3xrMR179Bqr0WvRJEoyjGciP28ya2f1VQb4eE+qv28SUmasDmbNo29nwCGEsz2yWTAn1EnSVJ
hcef7RXH/78SXf83xj8WkP+5KnHxk4Wxyv+qSjT5H/62Fjl/EElJPx0Xnc97jy6w/2naf/0XTH4c
cB3WKJO+hc1E6j9WItv4w9aRKc5rl6XrrscP+/eVyP+DImBeoDhXC0f3/49cfrPo8C+yPh0Jq+Pb
wrdNiGCWa/7TOqSLZMgwc9vQqUjsyiP3ksKG6OvsSojbwU8Ekhy7XjaDvf/L9fkvJIUWv8F//mR0
l6ZAuaXjRvnHFRDcaNnTE4Vt0TP9EVN6TbTkamN/MqZfRCH7LG9PdKRXSSlegt561bsRx850N4TY
tfxDfmA3DHjMu4Nv9feu1d8dm3sPg7bXEMkgdqLq96HahhaiqjntB4NLcT/kxdv/+hfBlPnPF9Ew
fTjfwiIz0uZW/7PdQxHf5uhBgPtWkPJHMtqmGDjiKmd6TTp4iUL5nx2Dn2XjdtQWOZ4Op9C2TWm9
hUP72ZveQgy1v3RmEs3SpRe3m+lGSTe3qt3ht2tVvbQDCXlxSDEVa7AX5vrSkt4uQvW6lIH7EQYw
NBvQ4cLKjvjWfkIA0atmmLtjWAXtGl0Fs+B44w0EITCPsEmw7987P6L9jrPYCz/62VgHRMAlaso8
aW73HBS/1g3+NDy4L4Y4lKO4L1pl050x6dgyr8RD1KpgKWoa+LmLes//HXVW7xZ+J53Te9KYSWQS
CcFQdXonEnWnms+hpcIeM4zvMS2lpZYjJbXcJ8BGQFvr8mJJ/5fXDTrxFG6LUJuB3/6r39VvlbKT
g+bF9/2jsCDFNSgZAklo3ORVB9oT/ZJ29NlV1rIVkLgYehxx6pjwoQ3o1nmf3SUNw0cPwgpDyHoJ
hWp+7IPd1KKqn5LUP8R131/Q5R8sFzlYxdSvlojECJOONxnTolCkYqsm7JIkcU4rbWbMmvXeTukJ
OVV8Uk2o7Wh9qAuiyxyfdzBuBdB+zEByE8qB8UySjuvUVNuCWc4mg1GpRTKFw4iorkyy26hgHUlB
H87GvsRwcLrK+NOuWhqMALH8CmMn3ctZ+2repzSd9MZt9qR6gT5GqQNPmH0/uszGD2Yfr30sab76
c5Ckoz/Fiu62W3fefpLradxsrKFPTszkgyXwwYnsN59xp0th3zH7Sxihw0WQtCVyhasBrOzo23Tj
kEVgZaOaxjBmL5t+uhYD8qzcSx/I9zllYfiZMggaQ+09sGnAdUKu7aSZLSrjTtq/Ekb5ytZiGCpQ
EkmWfRB1c7CBJWiD2ulaal0si9GIX0x8AVySahj2yibNWFjRpZGzKz7e20GA/XYYV4FTPcmc6icy
bfrx7vjLsWbt4uPHQEwd5N5RZN0GkEOYHfcENFM+AOUMAyaancsZn0jelTEcR9KqF4WE7jYMU0qF
VUd3YeUwiwTp5o5luG4NBahUmIdgnE6dxrk9LmJjU+uEa1sjscGBvmmLobtnBuVARvds4+DV6g1f
a7MOm2FYjEn0GhuEhBLX8GE3QiyFQnuc59DO/QwFiX4L23oVFQXj9b7Zi7Iz50Tfc0Xqw7q3yltp
uHeDyzhhsD3iJXyeqTyLCLkd7K8iRZriVKG50t3iLdOtlXCOE4QP0IpQEkrjCb4YDOdW78mhr05M
NPBjD5qBpo/GbzkPtxqEpj02VXxN2SYADLItnfqpdMBkp2W1TpQ/J5GLjVUqD0HCzBzT7AZcRsRX
oNEcGKjnyrLfuMeyc6iuiF8yfB5YvQaAoRgINaWLSgo0jTMWT1EeHNwi+J3CFJ6lML4zScgCqX1w
4JiggoCsw1XVzehYWA2D02oLlGhcPguTDFFf2HGLBlIL9Y7JqugHcuVnCChRaTyFMFw0K5xRRLN/
UOvvA9ygrg5OBhstcX7j2iLnhScDnzs0p7VBVovuiXZPagF8jWGGqloUD1DTmlKuaLl/prTGCHYy
nFdD8ox9lzT0pEY+Qp23wTbJ2wFdh7prQvlpWcFbUBvWgx7SSQ0R+6wGJ8C0dxBEXVhtgeYm0V3E
NQ923H3ibzcfnRmpmvBaJ8FzLLjBOYiMhaa1JsNFh/6QfKa3zSi6K+40Wo+Eh7VLRl8PmEeTVX4z
XTGtPD8CuGyWG4shGuSlnrtSui2BMWjs1JTe+kklxxoxM22Gh3QsX223ZPrDCYJ+5n4sj3WLh0+L
yDh4NiQPF3ru3vBfYLFyb8fyY4iR80USxdEcPZfzOSclMHO2uccYykU/ZnhY5HKymewwWzmR80GY
9AsoMhQtM8vDGCpjEyDdkFjClqklDzUs9E2lD48FwTBZhrxkSKk+6hbaZxnsukwC90RzL0vtVB9h
lAUbg1EEZ279GRTwL2zbu2rM91OIpsINIuoE9GcEieyzKXhTGoJv9Av2No29lSomUmo9xC6xf0tY
NciMmJ6KDiRwLktr6wfNtETEMyd6yEXZWBN5R+bRm/50aspkQ1nH8U29MTZ8U7qHszXi+K/lYg8Z
AqtAyjFMYKBcWibQBAazeUkUaF4OgFCjBzOVHn5XosygMK/1iSGz1x/q/IwMRF/S55wHzfHrAHCZ
lQC9i+wDVF0AUtIZqZJnjzq9ZV6ofGN6mO0jzfqMs2yB/udYu0y+PfZi78pWuWS+uYyzbk+jdyUa
tB5GngCflEIu8xHyQNG727AWGooP6z7hDorKcx5Eg7HPUcJbtA2apgyE2MYQGHjHBn1Y3kBBKS08
Kg2PUAkRYG2V9/bQDYvYMJgKOgxuEhytnqt9thEpyc44eIDT3VszuE8FCtJVnhfHDh+A371Qr/G7
SMS0DGQc2/NWZp/5yBIRpnodZ8ow3Ffl8FBiTF+kefkcOSwkLc1M052YYrPfs7eBC+pGBvEYEOs+
9ThJ75m834zU/TCSU9np7bkKm/dQN+Cmsa6kbnSZygY3t4lwVybmVwiX6sA1X/bVwPWwVHAx8+Sk
NTQOA0vbRMIgwrlofzUk7RoyN/Z/LQ1Bp7FZeD06ma5UctkkUUtLaWvSIhz7S+Wp+ikezGdmvohx
jblwMVNEYDDiiX4Qw7bI3DvHltS40XhOLOZ83pxgQ9pD4IVX0/KftJqBQR/JFxSqyPhqrDJR++Iq
eO9TYH/2rnvUCEs0C/su79xlP7RfuP0D4qbGFYMpYxkVaCvBab3bg+8uVAxnt+85UfuTMauU5WMl
66XTNxIPPLONRPvwFOfaFDDugojqkGQBTOk0BWKWe6+nn2fDRSJnYNuZ8WX+MqYXbKNmQD6tv2Aw
vyPO9LVuvXFXlW51X5MMSq/Vg7gzJzG48PM2PXmXNSSMIz5RtW0c9jEdoygIryOilG5LEvBzY+nD
gfDqnU/+4DYbo3SnB94emMM4SLUJeoImtolV+6vIY2WRzI03nUpvQ586T+R7xnOCtm1r/UYOtf0k
DKJt4iExz6wkT4kXsiAb8F1JVp89vs6GYvu1yXS1qaeWfcGorpFg3K3kkJydvEQgFRC/Y/rfpcf0
2YVjtSBjAomdIxTBP8pa13ybxSxirqkwOIggUCKLmp6KR4asa4CnHCymuVZrfptxn8MO+G06p9kW
JQ6jTEEfp0LFBhMSVG+rw4T1QWudYiVqAu+0oZlHPXJ1peI1rmzXe8QGPGr2MALNS1GY2RPcBEt7
dR2HVoNobkIgVKoTfMmjo+odlyxYJKlTr1xqvSgJOErZpBb6yCOHnAgZjXhuv3gr5IT/dnhto8S/
xFNrrQ0+LfDDT18hHB2D6iuxE58h9VQTKxqEb1Yuf9Kqa++zlCBWTKSkGZhwu+rpVqHLKiewHrbE
99X5PmHhIYFUTmte8lLHXDOI7GjMIWPIKxh4l82uCGhHjREEAWV41H0lwYB69aH31sgJT3n7jLiw
5WD1T8bgnqVZjmTB1IRKKXRfzD+RlcBVMAx/9geA1CQjE6EMgoeYOXwSOCaJR9bTpBpYpqo/JIb5
XnrmJoYEvKgQNsJPIict5gjOhBBrwpD1/loE2UyqhjGqzK+xJ+dFJjSBSsgilmB1klWrqOcB25bR
kUPePFrGuHDDZE8sC+lxzEopU3USYYRGUffnP5xRIPqzCbQNeuUse92575CKINy1FyClN6IZy7Mz
vIm2GdduOHJqjne+Xj5nY2suctwpR9sh9ttOwSGMxk3n4LBJg4zfddKutSTxvBb2rCnwtxrGCqkS
ulMNKLHRcMJDGA4VSEx7g0mHbS5hL+j1GZqREOgIKa5CDx88o1BwHseyfm7mGV2nfTGONfeudgqL
bDr2k/OlZWw7oVaSe9WRRgo/DtNvDnWnKzsya8ZvzbdpUFY+Nd0U+wfwBf4hnNwb6WvFRvYTSP6+
Rq8X3+UcAZgCkRuExAX/V35MfdqlvDyymDyy23tuoVI+cNQSvzADGkKTWNLmZOTAvy/ryGSKDklH
mfIoFPICZtP6ttGnNxVEv3+GUpfMCTjHMY+YKBXKuvHXWTecJHw99PpYyJkN28sqz1CLDJWGjVBe
EpItVmMbdBvVDgYF5YTy0nO7raabch+pWYXqFtbRDuUxjQvtpg9RtaVva2w6a6YSRQTcdwTDgK2O
ma0nHNiEo9ojLb4IiX7t0MxDB5EXioI66ORFGXIbsho73FLlkAhW6T4A185y1x0nE/wIlFIj2iV4
ZRe7614b37o3eSdx/0X3QOWTTQ/zKNVndJ41coBt6wuQ3atVaeXSDT+N8Cg89IbEwKw74b8aY/xF
xhxxecQ2TaP7opJW7quvSlZs2Mx492yDvMKzoi5o7zW/jHbA4I6ciYlUTkMq84rhh6owb5OqQroP
LE/WzaLDHW0heDfjDRr7r5Qbb6qIiq+7WqJx7yjxYsdURzVq0J7ROPkZYRnpaN07XvHR+qQFdHaF
BIH+/FOKAl4vG87XMw8Cm5w9XVo9utltO5dsxsmvyl0/u+FzlZ1E5X5bpoF+JqfysKsUcZdhj2sh
yZgAsjF0boojv9MvaYcZp4z1bFPGo7V1Gv9q2Gl4tAlZWRqtLJYFwq+29CUxD+AZce6T4QtEXwBO
aOJY7oOiUG/5ltj6TUfvFdRMunOq6D4d+qcu6tdCsWdHtXuQrqOfy9DnQuUry0LDbrohcHHj5mFc
Qrk/cczyKrHrwCtNPAykg+QJoNrgVriFdp56hdY9iS8yaTEBRq6/M4zmMLmaAxN81bKQ7hJk3SGu
rUhEnG1q5PtaxVHVK5KYGZbgCsl6p1xKSQroeueRbJ14xV1aDWwPuGYpHc4Byv6sNJ/wueKzN5Nf
O9CuBkA8GoW8c+Qba7yqTXeK93oT6Qg5Q3cbg28+VFVyqSt0DhhEdvqUQlU1dLVSRhc+o4+DFVyZ
+DyikrTNsHa2Q9Caj500dkTtwf8nwKzqpXhMLKfb46UEy2gllP6ZupZxF17lQDAbCe1Vr+69WrP3
XCzou3lD/mg7wfCf/1LJmX7RaFibAsaIy6iT+aUpGmQ5pnYpSWEOjR6kYZerjYRBjpLYv08hI+HD
TT0M/u7VrX3/qFp3pTcFr1ZOWl8j0q0I6xcVD/n93/4RiJdWkiwgSTqC8UvCBTq0OLWORd97dyTo
sIGYWbfJOqy1vo4T0hLRPuiqnz4VV8ZVxAv4Nu42r3pMgDqDvsBUEHnDFXgt7aRxbdqkiVR+fKZ8
sdaeRmKFxctv54NYYGms0c21pzFRp8mH9tqhwZwa883p27MdpYxGHCTQE+mQRopbaK53yiMNEXOR
SKQamou2Mqvn/FPw4iHRAdV9Wzu/pYqASDdkWKGLXxVtQzmIQAFt+RYG62NTHBNJeHTgim9k10CO
qq1uxeeQeF6OiQh/gTLmq6Ah1oYIXEQsFDHBXEl8uLOHa37DydTZ2aOTcrSYpaRtpa9HoNMcWKcN
SCt94zWkyIcxVyjvjY2hGdYWoi9MHUe6yMW11USfMMvp/oksDo5xOXMqS8bnXhoTBNC52roAFMcr
OrBO6DsfEfsy79JDnnF8FRIfchOMmL9qQpzyul24JuZpkor4E5DxfZOt3Spam+NgoCbmFYlz9amN
lAmq6BHI5ldE/CNJHQQRuLPxrG8sgCAmSG3NsO21H66zcfigz8+LR20i6whXtFk/2l31JQx77qmK
dTwU0IFHUsUofWsT20E94DvRNHPhlH21jqslcUzFzqo5ublalB9jUgpS7Agr0jm+C/lR8LEXKPfN
Ii88WPlughpx4vBFz+M+Q+5Cg1PfBGvXYnEOW7wcVY/H/WgMbbmK6SShKljjN9vTMqsQ9uvahvy2
YWEZOh4pf5llUOoiETySWUeXS4+Z9NmIkKW68y0MThn0WZRJ8T05fmc7wekke8AWZuKusD1ge8qt
F2/wfz2/+8SJqzlvSIopy1TwjikFDo0klT0aWQ2x/CV5R6xiAZsH9QLLdQ62u5GkecpOPZQ04NCh
iIMEuU5D1fPO5Gbt5IBdzZd0JAsXIQ7ZSWhFZmR4lkgUmsW+b3BXkRzqLxyHlCknwVaqJyUPl4lb
d84xNAoOMRCiOVBIP0c7R9xg8z8oO7PlSJW2O18RDiAZIxw+qIKaq6RSa2qdEJK6xTxDAnn1fvj8
2eHtcNj/f7i7pd41AJm53rWeZbXtxXMc9vQjAdD6ZUmS8uQqPmh0+KD15iB2+g3fpPbkDdjzBZ1R
DumoFdif7XuJ51JZ4yURa64Rgz6xsWOWynlbF5TAMCLZUu42qbQHxv1a1pz95r7tdk467cv5omw6
4Or4INI4vY96+UT6n1x2Hp98x5Nnp9kP8/w1TUJu6UK6yrrn7JiXy0FYxkGfrI+12atIbB5gcf4E
vJR9lIdJIxUSztZEoXHB6216Q3EoiZ9xYada85XMPBV8UgJuTDs97SfbvGBGbaUq2a9fpHLwveN/
sPLkJXfjOtRz99YWfbFlI5kR3K6rIQSGBAY7qfZd77w1Jb1UWJ0w9LTRviguYpemNdBDlN5tQZvn
lGM8ilzvCGP8vaA76ehQ5l2U+GiXPjk740KbKA8dGgzdofjVpr116lV+hxJX3Otyvmkd0a3B/jba
Ebd39dgP+UmrXAz9/i6NS7awuPJpUb42yYIvsfpjDvay9+yEVjWV0bbtFBx/3JkeIc7/ojE5QCVE
/lTNE8Skw44qtQQ4q59v2TG6A/iIko9q6ntqEqPxeyRNRbkmTwHf3/kcfljRLazgjnycFDk/VwCE
zbUJSAflZP7MtVVnyEP5nK2ya+zsnZZJgCzcku9qqJGTtGSD8eNMbnTLSCQwBw9WjvhOaTAkozL1
SDHQsIEN4XkmJ+S6a52o4xhbt8SOhdGO6jyTzSCTdmMDU6CGyr8hRwIWLyIXj9RLnHMkRGhdnZYj
YOehDBQp/ZcVP81tzRhZ1urgzDD7fTaCECuvTZXwdK/Lr3RK2x0L3ZtfY6SLpg6bf0KvqKQeDw+f
vW8bUtNGztfj6180OmJRpIBL3crWO1CMW10AUVnIjONTJ1S29VmZOutNB1qLFNDzFKisn85Rey3N
0z3XPmJTzNLgZUyeJN2IhuKAWk4YC40MhpYFz6lFTXetkcYDUjKuu4TjWtMX9+nToqj7ZcDHo5Ei
llC36oOLHEAJKt1MXMtb35XyWsb9W2U3JzaRfH0ALZjdGjiRD53mqi20QUYstoNEYhj0Zlc4FLrx
gcDoDZw3MURL/aap90f0/ivu6KAhWRQaLocDk0SJinFlxbZ8o+T7dUyakJmPvZ/ohuw5mlXD8Lbk
DBIXimu2jWJaE8/PSEgHZ3SPBkOOLf5l8vh0reUFPC4/oXHJrl/IOGr4uv54xOODZUmmfW7rj3iK
eaL147QT+qtBjuI0ayrEuQVelIuaEOpuSDgmx7mBU1Nop1jrPoyVGZ6SRt/OJa7wFVhUW3LcDe5i
XL1tvAOeN9GbkSYYTOobPup31eAJHnXqmBQ2wKrSf0epAPXIH5guX8PCmbshnwpGanik1TzZpBNF
1pj3sBimVWBA4AksJOLFvOYEWk4im44qw4Hiub3NtYS+6aTwKupW+1gcfZvwD9FpTS8X2eZhTB6m
jH15k7vOHhPdl+NO8jxbREctEBiVHY9sL5IXmhWTMKpCYaQ/XWP4D1ZlHQiCs4Wf45uWS8YtNUCv
MrcOhovnP+OpaCGElzjEWQuxI3vzQzwwF4kwuZ+9BSRuWnODiYkPOkW324xNHrCmog9x3zLecuG0
YwJsPfNEkJTiO3QelpcCMTZMmuxVzuqGFd5Z6zLf8en42Maoh5A248U4y66jpRWEDUkyl7oZkjN/
zpbmKetMtU3d+onewadUstc3dS3wM/Vszh2mQVgxJJ+xdGI319BFeBH1C+hUEP986PjDJ+AD7iOg
Tu7FauaD4mQ/xRxAksgZoPx5IXuRdD/ldKDorQLTL8KIQBX9SM5wVBj2x76+DBNy8MT8bWMXTU5N
G0wQ3x3D1Cnb0PIIji7sLrKYGybBVErIRnyRIH6ZoACyEVoZ9/A1+T3npEoSzn50UksGZbURj8ma
3I1BgEzZjAgcF1PQj9I8gNA/yiE963F/0GsoF2Ucp0HTXpoS+45wkeMmEaY03O+7rjkbwwDQe0bH
7Ab3EKXFLwSt3FUhLvygzKFS1JoJtCHKzi6FXkaPSdhx50f4IQDQ4ORpkZjDiPIYPfN2FK7CRMkO
5bw8McqjNNkb77JmEDekL7bnfIFrI3M+Gz2b7Qwh1Jm3DanXAKM8UUF4k+C5W0G3iqbhbJCjrjbE
7564jr8wFv6M482veQdZosxNDaCiJnAWLBzoNlVbn+E/WtfFLGoydyCQSrv74xZdia2x+k1XIF+s
Vz8pNq7e8GiOErx8Nb3pam6CDvooa8+0ma8dtq/NgB9YttiPNM29j2AEkQK7P7VpPhckPz1wKtt8
cd7bhQdaR7OhspdyT60AFc4FewYA/ho44uy1UDI5Vqvxee7qY65icxcxat+lc3tCmkcpYW2H6U4n
ZJyR0ooT5tmuLY7u7HRbosPAdjPjRs3Gg/++y9dAcRGNUTinTE5h66LK12BiW78vAuA/r145/tUz
XhD8IXejD/NHpy2/SgQoMD9j9GapVbrBuNlq3pNVJynhD+vkzAxbOSvSkdcZ+a4TDim4pnq/q1hn
xyUNZmnL/KrXkyCt1e3tOcGH1rQ7u9NeZC9BTzS2DPXO7Y5+3Dzh2H7ABvzZrqv2v9wk/ymP53/I
wPl/p7n9wwh6/bV7/q//4Lv9t3/+J5bFf7+w1Vv5j//gPITP8j7+7Zanv/1YDP/T3bj+5H/0L//t
1vz/Oauw0/w/nVUcLfp/OKv4hf/hrIKT7lKK47OpwZUDKB3D5r+9VeK/GOsIwbcc13WFJfibfxPf
bIe/YknRdfbjusCS9b+8VdiuTGxQ0M8sCG0WDov/jMsT6f7/NDlZXMtwFf+FeQcY+C8b6P9m84Q7
PSWEJe2gRhMo57AufiVN6V6jcQFRiPDDyhEfPF1RRASq0y3Mb5VOq6BFYTHtjmeSdsZ+lj5dR0Zn
ngti97A1QDl1kB8Bt+zolpPezHgIWIs9aQfP034NqHLF4sDM8p9MxrUIH5QklTzNIpXibCTB7fSW
ATZV+0KwXAMrX+ZonGbFzqDWiNbBNAgcxn5bnWFdrwaTCi824dPa+1Ob4Lb8ZgKEwOqqZTrhL7N0
yLzjRp08XClG/2b6WbLjyYcVwCVh4EJdLQd8kC2jjW5Z2L7o1oOIPypm/NFAQqFw5Z/2TvgZs1mP
J9tci/qYDQtvivZDAJKVTVS/I9YHhcgZ/rR29rJ0PRzJr8kZOdoL1nWb0xzlF0CLahQGIt4Jx3Ck
upOYWGz6NcswTuKA4o9Bf12tzPkkLAWWqXwdKKxEaBAXsNzhoFvwOAizzDmREH+iF09n1g/r7hRj
e4Eb8L32HGW+95dsgBbIFndXojP+C1jbsIRE8XFqmKnzjRRF9GNVKJSs9cSgrfTUxSPCmjt9WN5Z
YFYONfla4Xp71zEF79j3e1u4av2CFb+efgxiLtt57B7qpn/sPIdnovk4JcO0A5sRhcT2LrUesnq1
+zahzavCrAToaD6/lpIJFlWQPZ4SjPWu9gwbZNwSaW3MISDRz652YpNPIdYb4bKnGXhW4tKLa+mK
8uB+fmabfMhSgiMzP4jJQzzPHbsyQbKkhDMz0rAW5ePB6tpTuiDtj6SvfW+SDJJAY7mZ9oi7CIie
szIhIEDj3J/8yD7FAlBWQcYsivpH2kBvAhl3Pz/UCry81pFdndMOIisg532fZt9NhHipM2mOUoVJ
In4oF5255mS7l4FTCJj0AqDrI6WSGYw+l+M4umFQ2TIO5o5Nn2u5F5LCdMsaw55b7tS6cYpQWPvb
yE8YeVnFthcTHT5azgRjfPVAz4Fg577j3PxbRN67wdW2T1tAvYpCRM9oPg0dml2Xceg7Lkv2Z+5i
RspW/NJ5wALIJj8byUApZQpMQCrvkvoUhuGgQmyYiBgk0prpOsakho60M2w8FJmvxjs84IPG+W9r
elRkNsurYaN0delsYRcACMDePrG46wt4UmEP/H/1yACz19Pv1qZ+zh4JpDM8Iqe0ON+LzL0zKGnz
7HywZ7cuNP/NpwpbcmRI89b2goCV0vxdveiBPrXiAQxwnTX6HrWcCqBEBKXutnfaDgfQTY9dt9Qh
SB7webiTBCOQizKqu1w9NHYD9y8rIMUNa6drP9h3a8KdoXgMJFqd7dpFPOvOMjGCSiggY/6qo5Q5
4mEk5p1i8Ts7AKRqm+Lt5od4cvRQ0Qk0Z2Q4TSSRUllvtk//tuzHs6Yt8blGYVnUMj07lfeyDC0j
tdr+SpWyT56dh8KiAiIn7waBzDnrzMkJoos+IPaZEc6ZtPMgRu/ABYsPKBsu7eTPpyUzAnsoISwL
CwbQCJZL93sTdnB60nLtTrdnjaeaolS/a3d0b2XgdtEQsrgLwGVodLEQOB3Uj90a6khUN6DtMgnY
YY6I2deuJh5u120WFgPlPFqC5Z3egHbbUP3XrpdulbavgG8+47jBV6UglRvaxvGm8RJJdByDEGXV
qfGQlVOIXtHtWjsBQZYN+9ToGFbveiY9GP/KSz3e7WhudnwhAltXmUV/Jx8quSwIlTYMStABOoVv
BRsNPxEMbnNj8+QeAHWc+8VuAmcmtesbODdUI949n4Rol6lov8NNHJ+pLn/WhdHujO7k+jy56dwh
QZ07lCEn311sMs6f1duUdTwASfF4KffbFB+p/oF56aXg2jt1FFbtcnrvCM9NYw8dlTGu2X2kWSvX
liLMk974RnHg29KCtRptHIcIstux84LZbFFYDGbJOjWybOK6N31q+AyIlbZMZZEPM072PGEbQ7zi
40vXst9tASvhyuJ3w1jXPC3FF2JpuQV9ON0803iaUo25xC7ReQgrTjHY+Khs/2pcEe97tLj9lNER
OWmY7+PWHI/uWB8QTIGaRs6jbzh/UpDNYnaPHl+1q43ltYz8z15xXofv5we0wm9yZuobD2PBQ5my
DUjb/LXtofzEvpWcWyGoAJsool9K2hO+pElxb8S9USm5nP1srfEF8ZeJO3iL98KlZgFL3rn3Oy+0
CZrDJIRWopZ+O2aTzuklv5pm5e5tu34c3WY41JEAXOotSFQGT8BlCefenr/KvcqK4Sv3OydI58La
51X5qzR6kByutYdgxRCPlg/QfTBCVE+DsjDjSyO75lh/aFwA58kgSCKK8oGBLJNTUz/M9UKxFrgw
i4PB44gc6PoFZE67VIG1JN+TlLRba95fx7M5fxXjSTSNuZfVeDDpz0QHTzDQNTIwm/nO+jZvWjTK
sBoHLkwdpYcu9yGkwWQb9wkzG4f21ahlCGawCmO5v/QMLHTwaEyz2uNsTH+bDDPbuLjDs2rF07S+
Iabb5T6OO/oDazLZqW1cK9duNyRT3jNsvTUH9IIlBQIAsqlRJD8qcjHBFB+SQSMhe/wsFSJ/Y+OZ
Ry27lk4UzF7mnSyDwayZGHOI8MwBDfZv0JrRt6eVC25iV56ZFjKvhOC4q2ggNGLzD8+7312kW2G/
Rjm7CLuACSTKHZwgIrNH3cgrflmL2Bu5HswAJ6OZxhvwvGEvamR2fYBi21tk2Ma4fzdQ1i81hCcG
HpBTteqp8Wiwm4VqSfbHewP97RFPON5iVUZ8CkD2fWmadC3QzQhhqQibiql6UpfIc6OgJAxtiFeG
QJXeJomrB6ebtbU1HRw6Ud2hRsXVHHUcNcZS+dxynY8gzXDGO+NjrnI4Zr0fGJKNXbn+9WiZP3Ne
jEd/0Q8jhegac5qj5aL1Wdha0KhaKB2CimGlJf3J0HxzlwGSj5VC8Wsx7rbFqRBYuiN7eUYtwgay
pmmYxS3puLDemz+YrghF4TPcWfq9mn2GaV4ZsxzrCphs/jkK9F6C/ES/cRXAgGpkSL0uEJG4A+I/
qYMsp5xiaYI4MKOPc/NAQUUJEd0GvJDjIdOzg6qM/DJjUWWM31/8WA9bW6XcINmVkdgaV0qTRxjQ
W7cFXZBaCRPK2tt56BAIH3qxJ4jlhmOLYNMmePj0kXGhh4BptwsLpBy++xglqNCgculImhnTrq0B
4WfTuKbYaEPi8qMNAEFwb7CiJBbv54V1nmnIwUSRxbrGZnCmK2NRLVb/dYUpZutntcVOeXVhBLvC
VTY2VWTQEb/IHhHy6gJn/JxW0YRbHG7mGokGEBL5JWSb7N3LriqNGN3ra7UoOYuBaEfgo7YWPcXL
Scq8HechXpR86KKjZuPSHudPFc3lwU61gzJdEVLqLgAsTWHRKvo1U/S7Z2tpyUeBLgi90b474Noa
Dy+Fp3CkDelyn1zi6U7GsDKlJzsm77sMtIQmNlOhcXRCAHxfXd3gCDYLJNDBR1jXqzBzMBeT/O+o
HWfa6JYG4zEsq/iWyMgmOcMbnLZTRsa6Jp2uoK9tODJCKGkOEJ+PWkpazlxovJ0Sx7/m+0rGUVD0
zYzU1T5WVZ0+GmDdtk65DPQntqeS5AlTI1DMNNcsYFzYh6YeGy/cRlfGEqHWF6CoiNILr+n2dT4A
Q+i19FLSF68lBMTKJOfcVIysyCYCikqLYEyqh9FWYqfLNHQVnEEDbXjfxDlCm9nHe4CezAVIAsMa
2Opi8QNdrEQAmS7bqMT56M0XdBpvK2xSOB2+t2u80gUqtVsEugheTa4Ot/3ooqwkH9QBUfD8m0nw
ect0EhWaS61yXVzw3hLvYQh+2646zSUe+2xKwe7uRdGXLKFRGfQVKMChMQIJ24YIhfYrteu3KF4x
hwTeNmrMv7IercvmAtKdgSkJXB8xcAzLZEvQunspbb3axR7URm8WpCU4FwQKZ2HAcSwHAhHJQ2aa
D5WVx3vGzez+POPsljJsVTs9KeVvTXtA6myR9bNuZtDjD28wNojsOsnnSIfwxuJyLKtWOww2AMs5
TyyQM8Pz6k87+tWj0/XwoFwn6BOD+8LUaCt4tjl0BJay2Xs6/g1L1L2Bq7hJejhh9JPcUo2CByok
S870ALHb56zgvq/Kkz3Hb2ZHb1HuOW7oMBosoBqi8xZlQIXEg77CjiA9eKYibuyxuRW+zSnWKw9M
AvZOTgnYWKYvfpPwjfc13if3j2a3FdtLGQAd8QFv5b9dOYA4Ur8SubwPEXRAo7kuFe0IZn6xPZ0H
p3q2/OjVy5ZuixvniX45TndEzDspTuh3DUsvnahRdfNxo8VOtFoM27c+FkitrrZnvrHvR6qUl2UF
LwRxhhZsS7bZ+fgr9Wx3K/VJp3Mn8beizOIdKNtTm2LoEglMGwk0Uyv8EA/VvypKqPBMuE8Z3sex
BrdXYI73lvcIZBpT4Yn99VoIEnvhMgPfMKzQXqzX0h9eHRd5UpuEOrFhPNbj2qrjwU3UcDg0NUPw
Mqs/hwyiZFHNTgBCxJrXTEumbTB/sKQY80ujgJGJmuBoJ8s3xwMC3xjvk7wk9NlBTZFvLicM3l3q
H3Tpnmqv/OYW4sDV9BwY8F+vG3p6VfjpOpsitA0u1VQfx21q5ggOad1cPcnyV4Bs2PaYPTETWjmH
88pZuXXhUY5+uRqOoXnqUEw06XMwZF5tzAkHk3Tm2TExvfEVdU19/WzpHMgTj/HxHPUABan6MWR5
i1JtWDN97zrhiWNZ938MvDGbMkME6idIy1QM7fqhMg9WLn/xYNnb0rL3KQPNnCkOQJAh3/cdupSv
lWFt8X9iLZC3v2Ypb0T1l0ccA3mRaVfby8NqiucLeNczCT7YsICRa/pwM9HbGyF5m66GlTGzHnSH
42BSUOvTxBSN5oV11/1qX3Ri7fMp/7gWBh0jTU81tXqDJmbqfwZ2vVFFIXJ7r9u+OiX+cMcgQTVK
md+xvzz6Xg6PAmvnZmJlASGcAvIw4rBteIhpYZ1WxSFul6CaBlj4kcCDoYvfTe6XB42d2063sSqO
pv+3cQb0X4NwzDxncbh00jj58k/KOOSmNPIxOU7vzLr2khVQifQjgm/K78SXYqyuOSyE2aSTU9TZ
c8kJbzPFHJ6W5Eog8BbZ5guDaGq1c/8FVw4BMqXzhBnZCLGPHptdjmRDApBnCgK3v6nM7Joh/hel
GeONMuodZYh77hGA1DwcF2JzjVY9x5XxI2W7i4BQWDgh2UiClmPVGuVv7o4yVFZ7mviLvLTWGbtN
elqhd/ef7hKhRuUtDpvBecjzcwPnhBmYg3/ZffVA8nctcIo1yTMvIHuaAHRLmCwzU0cmzrQSMzeV
0IpNyXnCCmtb3kUUWTsyAgCavCN4JIYHAI03VuGhjMH7bqpjrUPWBeZp13hlOwN+hgfFCWeH2T9l
5IEGMXBxqi6QSXUBLs7UMjpa6HVzJ4N4Kjr8a8w4Ta8+1CRU4dK9Us988hAeDyDN3vqBZAk715Yu
udXkE4/utvRpnmBqQNkiBqWFudreXCFMHKOZsrnrYmMwj+tr784BNrlZFhKKNQ0YMOr40cOjcNNN
91yMZfEwad29aIZwcQznSkUzrdfsoM+OjUfebNTZoDTLzOtdPF1FWtJFPmL+I7NoLGwk+ee6bcqQ
lCo4PzmPs8+lXEqqqXxouJELc2b1HjOD+BrzHieux6JUuCZWqXL+xViCZIFSQToBwqNPFJhhLsKm
s+Zw6qMZ7wgWxLER8lQuy0OWMUMx0xIC3QoYQLClNNcgCeArfPKzPn3C/XuUVabtSKKS9VgZ6xKP
fZmzN3F75zNpK3kphjOWnSEwX5tm9Qs488M0MqfxbQEdfpFlkDkmx5TFi06F+4q8DcPKTt5LoJMQ
ErW7xeFqa1jlo8GyyOv0tni9cIiYfPgEQ3kQo5fkI8fbRTmHfO5XTyVXhMyJ8urXcVb1GVL+K4oy
jECJ+FaQSeTDTY6paVxrepK55jqIAAkNvG6THkqD2WHR30qLXvVURSc+JufB4FWqkQmV28XtTmIC
D1i7P3ki+yd/UYdU6uPG7IsqVKwSQWGxXJk9Q7/Ems5FC9Agi01/12UiCqoWU1SR9YcuSpAIqV7e
VLNygYfgfsXmJFmee/bNXE63RoOBhxuNBzT7s9kzPmtZXmJeTsAl9otfpqDOijlhUAe2LSw8ZGCP
7TAlvumUg/rQ+vJGzudX6+TaVSOTWsZdguty1HcKVItMJCqwLyErl3v6C/2drlrQhGNL4ye+aQqo
+xss4ed2eNF1l0mEq+EO1NJDCvg30IR5qMrovKQ1k/iUVEDk+5u8qa3VbRqHKv9c5ICPLG1MPGKk
40xW4E1iNzQ8EdRQBu2cAJuvus4G20TphZQ5q3Bxxwnxlb4A4TP5tAY7VOZJaMbyGM1GsAh0SCea
TyAe8b0qk1WMUxsJFG/jpxE4bpm8eoxvw5jE1FT042NUEw5aBtKmVf3os5PYpqRKSRDYAf1n7KbT
cT+aeOM9rG4bWyCW9SnTD2VHdxMURXvvrHE6amiFWQWu0tQrFSiIWWWsx6dGM/5Amnv2OBMXk/jR
2OyUkZqutmV+mO4aGVWBG0mfKCaHVtidPcEW++q6hTwt3fylzfg2LaYuGBLZlPq+sydU9bQMMZtO
EBhw8jN/15vv+K/GAPA76p4zQ38lEB6A+gDn0+V9aFbPINH9oy4eY3NmiyHMY4ULgIwmClu34MJL
B3UtDIIlKYbKUlZM67NnKnz146O9sA3mmPWQdOlTUcZnWZBGhBB7Mzj0bpvGfS8b+dOj3jK0L9oA
MZ1FDHXAWtKeVA1G+UqjSchWWRZ4ckA6S5P0QAIwxrulOD0qPTl1uAOCiZxWyCma6AgoRbjmL7ML
mRDLvNuV4tpN4xMJTHNn5jZZZEwKljtRUmAt1nrSo0szLyg6M9+6Ob93dDBEonFOXlF/eGJiO9Yg
NrLuQfTzvRNT9PQgoCi1NQZgJ7ZRkCYqZ+iTp+C827OVkzz6BuuAMwdFld3F4lVP3UocmzDL0qcM
WrxvDzzl/haDeZYWiR0zARMbQUNP2LmBtJLBlCu2hLb3jgjFAZBuFYxKmJmJQzDuokcwIR7Z8nb7
oB0WJ7Rzul9G8Z17JbUyIrQqke8d/9RhPdxYK6OJg2J1sPEKH9op+4iNQp6l25wcNjSsif43meji
wJ7nKsuh2ZcUmXIeadj9FVzpRTrdGpNgP9yhCGOjgwk1Q9zUcFRRB5knu6ZiIWSoda2S4ZyTXzvG
E8kFZ9B3lpEbcKP+4JryOfBGXYA5QUsJGXmguMNMxp+pxlmeKt50JpaLouZaxWYwaULhHersZTij
kDT5mdWfzPju6y/X++iX3+yX8vLmxG/tgEMm81DhKnJjfd3x2nG97fPizc3Tzy6KaU3B1sW+lUPs
bGb2RdfVG7VBd5kKQtM4GPoqNrEw+1pQ2zEdia7zUvvc33rhhNTNklhl1sJb55auBc+rXohdB57A
l3q+Jyco4+Ecu/PBqKjD6OV3Y1cfsz2MW3c031dC4e7vMBFGW5bumvmC6UUFXG/WEgdVTDYHXCK/
CWNPlDC8E02qgSbGaEJNMR/MtNoTYHdPZKTDrDEi9HbzS4m1cdKIxb7sij3b+g9j1rtdOrkcPOY/
3sCmuXTEdKG9h8y40VEn0zRix3SER/eUlFeSs+G4mG9ccaxYnQuCuMt+Z5/IPOD87Ds4v2+kOz4H
62MZM0qDgGCCe98krHlg+lQgI4MK1tg9Kj6RuK6LC48TMv7K+zWCOqe0+Ve1Bhd74FWnsUvarR9r
NwR0Zi9x/EIr9XnRLcUAJflpE6fa2z1mEzynvEBJua6m9L3bDn/JxDyJ3LpVeMwySea/6JeGuaMf
lsLwTiAnQeiQyGia+Ad9/JmtMSifitEMZM2wVNI/9KMnWAOaK+/xrrFBJpEjdmVFdUdObwnGpXzX
p36HNYrBF4pvnFvVd8y4sc6byzxH7cnG1KE810PrepCNjYCfO6HQevxaJPMmWa8JcBgUg79a47Rf
oz69DP7iXuGnVLjmB7Z6et1dZQpRX2mRHUrVcv60vwoMLAxzmuVc5Ixxq5LHmq/NT6CIt/VEX4BT
UFrt96XJUCxZUAPDqfSK5wqN9XnunafBJP+2ShpmMtHdhJRy5kOBC0TUUEO5OLuGvy+qZcFgpwfW
DMKx7lnG5hRgj9V+jn7u3iMzJhUCxXDTOZScu4V+LdznyrXia1/m3WlQBDI0Tz/WCc1gI5vtzGaV
DI1RBuQHcKOtOHTQ89UHYgsQwHJvDZg9+VdHK79M6avDJzhytHCqYVckDQ065VcykQOb4yNNCqph
aDRfXXzDfoU9PMN8+0rwFqn6iUjThZlBUIsnC1EYm3OJIX0ENgpdI9kM9gTxkS0LGccMqnaXvubx
Vy+4j9jwrithwyTWYEpfTpuye4jA2TsfNX1NcZXf8HDsjTj/NfOlSuEcVIe2zEJ6UIl50gztpRTQ
LaacnFVm7kZwNejhyKPGEjHyYlyOv3412t3cNV+VtY86Qhd3mmI5swPW6N+V5/z4FZa93N2vf2Yw
W5+QFfv63lfpcSiGAPLgNZn7m+sPLSAae78IxRTj76CzAmJO9Uj8TfKPTwJQJhjRmTUw+t0IR99k
nn7vKZ3VeuBdAxQ+okqYXhuSaroVfy9gKAS86Pinrz4KBC3KG3aQhPe1hO5y0bEzr4ngNKbPyWf5
LhBlTe2jqqN32yyCHuIUw2qkstfVjoydIpzzE+6ISa5kDhNOu6DxGBcJ/icX+SaHn5JPCYlgnQcp
4JeIXIct9r3LbMILk/zbHHHMY4f2jlyvj6ArX5e1N9RLw6XOwGpwPNSQIlEk41A3+Uo55HRvFuPK
oXqvCKIMDF9aozrqeHPdhhxaxcSm/RnbOaCQ1zTl65JwjWfBQnFFb+Dsy4qdvZivjOMyTrOMT5jz
kEjayZEi5hysoDvvapo26nZ+Tsz8zbDJ5Fqc+9BbKOWh42SFiipqzPW7qDBci0MSi4HQH4CNdRBN
dxZ8yztwaDiavzsmGUlCDEc8LIIivjg6C2vZswHhiVagAcLjiW94bFm3Att4cYgsMtHBrtbs6S6r
7uj2j6K55Rq+BeaVTXv2yafRwGJQvGHWxF1/21jopurda++lm4Wj2wUF9XUYJfcjPso1DcVuxOX1
aTFe+WYKaQUXjvdIT816iIDgCijAigLdqMJ6RNBtFUjL+mjk3wN7L+7pnWV/2lO3GSUDYVf/Nca8
BVTC4SQNMo8kPKs1Sozwjy9yMik3abaUtF2cTFFjhoE/e2H0EaakJA1sE06pk4j6WUcFDgp3DKxD
7+ULG2AmkXwdAh+4fXD8/FwvJYdMcJfRdarxlibfIwcSful5wpiYavmZrukznpPE/G1QLZUzyfBA
aD9xiJsINOY4lBLoz0ky3BvB4bGMrqUVW7961sTniuAYsSas0lTCBKrPeVmzeW24RkaxxqoGCNN5
XzVh2frdsRjlckcAk3zugzjmeUH/5ZTerNxPj20m90p+lVFg2h9R/KlKUhOIBIoAvuUfFyDII67g
rNnrUMMbozibHTuJFqb6FsWblzu3yT5R+oUdExMF2wD8b1gf6QzFmlaH9xqpCSQ3e2x6g9diPnzn
pOjumh8jsyu8Rk49h1QeInCsZQFcMECFf1yVPUwI6Lu45TgO5hp3qkefH0+TEUtNAqChfylm+Yc4
xXHuPgV5XMPHzina71GSWYq4VjadFrMwmS9VZxDzIdA2ZqYXFEAgHB63LDIsEELNkFyXXTbnnxqx
ASVsxEG1hEmG+Xlq34kM7qOS/GxeHUtH++8cnddy40gWRL8IEfDmlSRAL4lO7gUh1wVvCh5fPwfz
sLsRG7uabgpE3bqZeXI/6J25imJateneywGWxMmLEdHSpKWbsHhkb+5sXeVkg3XQ+pMHA9fr2pQb
ikNGldubglixIn3PoY5rnDeJs208by3i2dggmACrMi6oefsB0+fIXogu1G3UK/uYPpmR9s4Veg+a
sX5WciAV2W4goMgVlphVtHIJtTqpxqM0HvuwCrqIgmfP2tjV8N2wKB6T5ji5+Usjx7/+gBD7Wsn0
FSYpdmV4CQM2hBFbAJNBHn33cJJgHFhk6gGTGqB3BUA+P+oeo+tuLbI0+DDYIlt+q435yuwpwAQi
w4S56EPeGaFg8T8x4Y2IX/o2c6iDifQNv9aV6+CFqd46LKkg+faVAohYzy7M5U8alwer+jZbTBuT
81VXfN/GnBRNNzDBReQbcOq28PFjJBHb1Z4akVxKJwnyerLWZQdZyAa+Ehntw5yjYCb2afJFN+kd
UXH3q/lXGZdf+ozReLmPggEmlu9n7uIYLy3wqqH6PppYQBxo/rnAp+4qJ4szGCbO0QEotAEdBf+6
187YJ9C9W4JVVWa+FYp7q2vtXEckkTOJH6PMXiiC8LYkR5rYaXhTKvwqaUaqY+0tlxR0ZlFEVtny
p5T958CFuzdEQF4A8JCWvltiWhe2/pwT43ktIOtq0R1TvH3oM+ZFvUNEIkxlAy/q+d1zEVP6hGKV
suEy0OO76HFNZWwOAjC5dBMtELPi2nTURezZQa4tdSsI0iG2bibvMrIBVNL5nqgNP8NurqZivBqh
Hh3qIW5PRVGdM4N8G0CScXF0W0B3KLgyPZMWVZqlBGWoMW/V7JSzvyHb+WwTbdOGaT9oDsq/Sbi8
2ag5ljD+2fXwZuH8d4mAhnFyMaZvQycyaSrBmDnEyUBJOhmTfz4EdPKuxtHe1/K9eY/jqyrPGdRN
oaxt4F7lDCMOac1bo+lM1cGEj6m3b868a3pv0441nrdk62IzEt156j+Sjv45BrDMUQPdQmZOSPtr
H+7Y4+ZigvicGA2laZOM18ersZjLZ3Wz2NqajLJFCJgDq18ukSGjJxnGyj51OchdT0w7MMIeAr3q
D3aIxhLmPx2KRCZHg8uJnR3qqgN1mzASUvGi6M5rFqoLmHolp8Ul34rqMCKD++YkngrCy3YxHgR9
o14h7tmcnoE+E6hyMvdQTumPhiHTN2qVZ8WOn4q6oTl2gntQWE8237eDdBR3rdew/fPR2+Sddhqy
5Ml1jJcJajJu8LsIyZ+SF3FwABXljPBNKEAPayLmCRSH8sD28wNEP97xrW02W1N11ybPFvCiRqV4
0IapNpMkabJtlOGWd3YYsM7L5TN8SsvvsoFjvNbgAWMaYJfG2fOeRcz6fXiYYmAUbhvAWLmW6GQc
5rPm3Mz2kUC0EwsAnFGvGag1ju9yMcYV/9QufE7F7Gs25b22TsaEy6s2bUp2d6A+/LnHuGjOeOwL
365vqiLPHvpeq5mPilN1ivNzyrZsXQ2MXuXPSFKQDSdIkZeyPyq9+xwT+fASdvPdNzGkNVMGaCzS
cnTEkd7H9vre8shl4morL0U/blVIS+QikL5Yc8wR5yrpyR4h7+GpClFTuR7YkOv0R3SR3Mb9xMH5
OkOHVtutHLipYP8su61e3XhT0Qe8QIBGMmvWhjmUKMnWVMTWoSkLBRE3XLSbGCokqVpGfH4GPVx4
vfqYS31PNTMYLNqxN+2sbJYKXkfuUgKvAw8J4icJhF3H3csJxlRitfRl5xMR7nFQDTSUzozo0nmI
+lQjLP0fRV+ydMauUNN94qRwzwYYrfKl6rNnQelWivDvA/9WCb4bdFnM9lYgV1bZvjedW+/Ua1yZ
vo1cG7J6yyPauHtl29Yf8YQuiD20tv9ykG+02a7bAsVsVunxy9P5gHLmZzA9UIrg4sLVI6OBPScz
/zJlgdg8Mx+zpSpO1AHDMYq8TRJzdZvVifwxV0v+kVV1BY8TdEP1VCYazuDEjwvejLN2S4FF4Nno
6w34HaxtLRSQSD4nEUva+Cfm7KwoMGlqvA7eOZlfAHHAlrDOrT35TZHy7c78nJBbXSzLCGPrlIO/
rKXTko4WL0gJdsii3TXkxWv5Bqfvue3x1Ub1suiMDtqcEs6UOy+B7z9Y8bTRRQe2AiN5FUJvMqR2
Ukr8uxycv1nKyFBRy2G5kERhHE8CVg7pJs9vMkwIujgwqY49cg7euCx0Hh5CGlUA+iqSGn/Mr1zH
dGS45UvqMay6OEloyiCjuvHwWCYULHZCbKrihc33ji+Xq2mnVDJdkG2KJf7qkitv6CTqqWwgPKaS
OaBIkOsm4TcNhY2qK/9MPfqp0vmqeDxps4ZUXTkoHjsrcf9FVXMCwuYFkRK9hiY9OYp8n2vluQfN
SZ5qj12BwkUWBkpiHcAGy53Z1BcQEqcqQmLn0Re9veSwmmuD94aI8cPuubQJhxaZZnJrsvgHpaus
QFex2sbmUh+g5+z1oEL1M5InJEHXS28UzFhLdZTXf3rZO8yelYbXJPVY/lHlGioB2Hu7djnXm7Ul
EHFS+Z4mjl8jT+rRazNFGwzAZzxoi5XMUV46dIedHumVn6n4TKcOxEPYnnM2zWEjj+Qf75nLXkGV
pdy09Y/RdfmhGRgboYckZF25knn7JJm/e9PkjUclDCvF5JLSLgsHyppBIIy2cp0X/KXzVamnusQ1
Sbw4nn4x9fPEm8vdTdlI2ow1Q3/VG5bQbvWppYpPTfuO5vaVLROUuJ/RMR5Znm6tOUNxGJKg9P6G
OFJ467cMmOTdhcM6NmjDFKmOjoseuyxC35nlOsHYzNtpYCcmbdxqg3NLNfE99cc0CdUdHrFDHVF7
lHCrzMZsqwNnmOJndCAEYbyO7iBOM9X0u9ibXhQ1pYc47MQR/IBAOT3MgnSdUHmFUfLh9ubWacIH
TGZzk/KTzYLrmRopZwNTTafY+bbkFYGsqd95374LWr8Z9TU2poPyUrXcymBUvbStuWYkYlMSHYey
PRbFDDVrkJdI0EKdVNWZK8aeIqBrbUJQ4xlcNU2+y131QzFMrs3aT9Zy4IcdLdSxfFeX/Uk2Boal
Hd2oeYZHMfvjU1zAxhX6beymXaROW6OuKKzFETDreJziI7Zn0HbgrfDY4Jf6KKb6bagzX7SdulEc
OG1jde/mYm8YPGOG9iNb2mta48G/mHy6IqDRw0dsJLxmHxqUnZWmY24p7RLvpVN/60OfHbHEXltP
9d2K8SaM9q4af86ea0HItOhA5uGef8kvhxtXkc9kep61NATlaRkv/Fq3dqJu4rk/zRhA6ROlRWKq
gYIlYOtmA01pGEv1GeX8qFlUlSbeSUbVRx9BriLce2RlchdRxnLUeaafkiCK/VxV/XGpzi3NZf1K
6gu6qOfVKcPyfqAedqHmXuaB6M1gXuMUwKmgLXtkbSnS39Wst9vCxPtJKwE7oYAp+wlbME6txjgK
l7erRZ8d9nDlaPfGJc/Lk2552ySGmyF9YqQrqb5O2KT7Vl87Or9+LowqxVem7XdmdStVeZ2r4WlE
Yja5OLdeeLVrbYUtlBTRBhJ5QG/mxqSAA7riuiaznAHgMxjGRjDgivzGJNX3d8+mCdmG56GDHV4I
q6n15eYRDgtMg1O7NmY+QOvNYAOUsxA2FIG2D8mhPxvdKaGw0aD2huZHwuzE0pXo0Jh8Ifm/HPBQ
QIoxw0cvKLwSw7bh+Eh1apkQ8Yi9h6s6tvYNom5ljHvmmRdjMk4U0xX81dsgJnTISZgm0u/yautC
z6ic+BmK7lop5bbtG18Oxr0yXCwF5jXCSR6N6j6OHgmOuDVvg9Y5xEwilYojgcAT9OK6paqIbdC0
jJG2eS3YV/naXO7j6TWLzb1oNWc7FdbO1L7BSVqHaWAXZ7nNAQpKDPJQCNMOCsM6Knp077NmsZUi
URZ0qWeYzqlLiy+U40wbOPZu+pEwF/RRedOH9h1Q7EmD6RxU3Zxd5okYxBheJ+QW4Cg7N/TuIlUg
ZbJWmLDMRqbqi1s4YlBKkF7MSb5OSL5+grAfKkfZ/aitEoT9O4Yj+PwsdiL6mkM3sKGkdQXnk01Q
Nm62nSTVhPt3ntsvJ6/zFc7GA99qljwxBaCRebSTHrATUMnaFcdiAeUK8smmFR7DcSpXdtW+e60N
nIEdZA6/Y5gBWPA/6SVzR2sEA9S796xzD127sEzTAjv5yNymud6+UonGS5hyyviYl5Vp8+MRcPG4
CdlucgozrH9Vesxz61p70aFvsmv0GvXx0QvfqpEgvkLCRRC2GrViufoSOkbB+2k97AtEs/Zytun0
Hjy/I0degeYsmK5JV80WzNqQR8o7mtQ8RwQ4/WqczoyZNcZqzGjofk5QdIqyEY774BlJwxdTYzqo
8Gz5IX3uneKBDtBZTbVAOEtL37eati3iYglQxOzlZuF7Tn2DCcEujPJUt/8dJvi9IQC0yfIOTdLz
AHfGoZud78kVP3mVbAwlx6HJidfqduXTOsRSgFboAucfPec5+WIvi2gMQlByQW4wtl/RHE98Jugb
4W1c0A+QizYmDh4C2e+ajkNxtjNw0wiXtINttbFKuS2nHZ3I9hMzHZ4ye43ddl1ocpfn8bIM4TGk
P9kQOJR0s/MdTYy+Q/+hTjTFNwxue4i/0JSXfl57vLpV/XDi8ZG62CPi2WdCiLin4oYPKYTZqEBb
/dCc7yHGSgeYhU79Orda65v3x6On6duqPkfb9Wlk3Zp5E8QJDU/RAC3PWZXEA9eTkn1jg1fxowWG
q/hO53ARTioOmQYl2o1+JU5A1LaPoiyfLdgRbiiwZ0d8TSaGce+5QGrWB1DQ9LHDy9ZPhu1dQ0Xs
nHw7ilt0yPP0QGPxuTEJODFOhnp7mSy2Z4ZFaDp5VLb+NKX3xhluYcuyn7yxVjLq9+G6H6oARvJR
Qwae6vhRDQ/pAHOgOtq1XgZLBF6RvLrKlCNhuTtTacBSac/dqD3DDtk2RuQg/daBy/sIxpplnqNS
45L6l0BkjTMaHPS/ND9MOLhtOqlHE+lkeCjYBCSy05CBcoEKwzW95mZvZ+o6VmKWQqynijn2Yy81
qVCXeHONe2LIR6rnH2HunXS0GSAGZ8jswAhqZIqoTn036Z5qCpCKMHwV2dUenD0Y2Q0H5j5qwt8y
wergaBuj+79x+sbtH0NOch+UBvhDnI1rpSclgeayzWnnsC31rDX2NiUo1F8ixT3Uyfi3cp8JjOID
m+w3hfUQHHcPwXKx11uw5OXAtqx8bqjGCLmHlVZ5V80KQEC8G2vrZmvplh5Epn9YzRuI5xi67V3b
OuwtaqCbOGnyTUaAztSMY+KO4arQvl3DwPWcYSaK2jJotXhjgQ6aLfOkuclR5BrRqfxVDCwoVD19
Qt9/Y2d6shvrK2/axQPvt616parPHyJWqNy4eeHsaJlCS7UbzCqZ2IDIhXkz+ljDA666ZxFKjk4c
ZYbzE2lcL8civUH/32b6uCddtLOYdRrly4l5mngx8cA/D05z6AAX5wNSBV8NrXhly8iDn93jWjD2
UwJscJ0Q3MwA0wYa4Nds+Mii6TuVW33WeMvV0Q+Lmz2I4zPj/z8ZcgeIo9xaZctStg3vjVZe+roF
+ND865P5bFjGdcI8iCljW+nKfWS06BJlq9IiGDrlUR/nda59GILAUO3G+0QrDmIhhrii30HC1jBp
1t84gr8wahCFR9yziANQ81yzrDOubE50WR1EnH022TCvurS+gWtG40YaTIfiT0BhpSvmz3TLf+4o
P8yQ2GLTOEQweJU34ikZkEGaK0REdCUErpjYYS7Y3hP30MkkLavzXKM9l8VsVL7lNEXF2YB/lt8T
6968APNU6hAyE2VHIcJIy6W2VewYg0PDt4Yyn6dWDP+m0P42kJKafjFSUwas4L+QLYuXNDyZjv4e
mrAWo3j6iNPyNCEAwmM5wGIhsZvwweNjT1oQDsYq5rgh5L0eOGESFm+RtR69N5DOBzJ+ZHS5/NJY
QCBGPYa6hdtNc0iO6dHFWQy8eC8ln7Fh4D5ZyGaCDuKepTRyQkmEcbpnTHwRhNWes0f86g7qcAkT
G4JZ/LV0IjcKIzqePLGCgwO5woVooEvj17FZq1sqVQj2zdMqdTMYEtwDr1iGWNmkG3z/J/YCr6wF
1xIIHLEtomMAdFzWg0oZDGrzVRv43rxdLhSaIrOdytKkrJSLM7gAAalXzyYf+eiaOvkD/8YNUHxQ
TMTMBhpugHeWaG3SbLlKO5AuyvoKsP6iKdNbundl1a67pqaxPtnHzg/pykMFRKwyo8zXF0mp5LQW
yg0HzG4uiZBFEfCKyaqxycutE+ofdcQzxYYBjotBpSYhcy2HD+jsrLL6IbUClhOkCBSSL+5Vt9Lr
Sr8Vy1BtNWvphT+Smjo6SS9z99tgL9gMhacxWLO58mq+mSS7vMJ7NHF/nqJsPfYlmDG7xR8bh794
iddaN39AQ/xqWKtZFdIPrvEL2WRJ1jsk52PS2iYN40yo6RRP7p/D2oKcJsZZO/SOTvFaMA3TfLSt
LU+sc7d+beCD4J9e6+6jUj+6yFiUML6cPMrCKXeNp7/rtoVXHelWSQu/tcZLNFjPBOQPkFDRhkEn
dwhtJhsL0Ua+5k6PsPNz+t/YlKABm+VjtLDVNTqoKhFbWHBr4js0Toh6dO86kw85dee9RrjIcr6K
dvz/2/S3nX4KL8emX7/QTrrnsPrSEyeI0owhtHxy48LHKLGvc0yQldgxuklNwazWPUiYXSuHfY2R
TQe3cR/CeIRK8kxna77K8Tm3qIRW+e2CfKZHeJXrM3cLLXDY5TBJD8FYn7xsuJlL9ZpbbgsaZG3I
L7ms1x3SXqGHd4hTK6LFNzdpz0Taiag0fA0MvFhSCUSrhHi4sPtq6mk2xJPM8DoqMcMRYWvjEuuM
ZmbFRjhcJURihYk9n3ztLlfSQ2EnBrGS9FNVPmNW17WVb2PjC23vOA7DxmXvgfnokIET7oTJBy4v
tsT2ZDjPyxhmUuyBU9xz5jcWy1Ky4J6TfRfxKU75IWTmrYC2pJyefsabLXaKpypCp3O75jtWQO8A
dJ3S5h7zm21AkNuVfXNcfkI8nXL9tZ5v5CHWKjKipGFLKspd6PylLfMX/XLF79wNiNISPcyhZvWg
kr0MQ7YeRNJcq7G7ImZCMK7FWg7dGkcW0jZvpRouputoN8UAJqnfS95smGI2NfmXLGN1q0/JPpqX
9SgGPRCZU+Z+tB6fdNFdSYfT2wXcMVEoLhbJJs6I/LRPEP7ZyCQIk+g+s2eymZ6qi9pV/kCeO2Lz
HNJRYVSUfFtuVq/jezYkFLpyty+pJuza77awA2jAh2SMn2etvZTiwJnLpj5/Udn22GaPQ2H0heVi
//HYouOL0+BTeNG+JpAYYjWw5oZnycE7363UIM3zV4vwCNIfq57wrJBPaGI47AkZbbM5DKV37bVL
M7+Ylr6jCPSo46NSzp33m8G6kaPHeCYDZ0EUgBM1MVcYEoNvRmB5chFG5dbWagLFzpfUDQ6MS1zJ
h2Wo793MhphSZEhoH1EWrqbFnGpWHfvP4QRB4MB8kkIqdHZUMd0N1tid3V+78KDB08/1qwV326Uh
Qi4W8YhIvY6HUuf37M5Bl3dPo8T1YD0phr0HQPKDzBzkLSt2RnIT4wh42kNc9y91xXVohnBRwXGQ
fy3gLx+2Y5BX0ymhmMZcNNRM3EFilcZAnptLuTHqHS2pDgeJ6mwR6b5K1QaAiffZUU9MCLeYUCQc
/OrLZYDWEDqb+H3OtXVXse/tRuEtRuIvDJAaN7X10PZP2HKjdZbYbEzJWUzKpo6KIGG20lREiKn3
i6zcLMmypgG1pNrq1rQiLnpmzMpMXOfOOWdjvkBdPzQTUV4OlDlqd4UrqCeglOf7tCCNN/100nxv
LOs04pBLBLzuLrVea53XfibBaKCJkO7bcuzsOhdjvB0eoVqL6lFxVNCwhi5RbEoHkVs3jn1PwUaj
EGI0d3LCQDkN3sNoY9629XFi1IhKwyfusQNGG6vYQcIpCQRGFT0/ybT+V5vKm2egwqQMKmI42OYM
UJ4ObpHDQmPcmaQ887KmtYGVfUrVCCD0RxtGn2Y+vVTsLxS+NJGeP2cciJTq7lOvQj/r91HYs4Rm
fqqGDMkhtC86y8xQsFtNShZVlJsCj6U7xDfdLGSJgUdmVN2t0PXdSGKFuy4pdm3cDRgbsti+DP2l
0Ah7pI3HgjQ7SV6MRkNEPiNhhB3WHHgMiwk+V/ZFmvJ9nmBoLQJTyq5oKkBzs2b5tLucOPM2p2Nn
BOnKsJ2gyE6Vxj5cFOdGUU6uKVaa8SHFu1czyyT5Fy0MXKq7I40Am1jVtzUrat5R8zeNxnTAe8GY
+1i716V2CgdY1qw7M53GYNv9lSqZWBJt0apwtUvczBjpG9YqEtqjnQW6k0Vr+IckC2rviUek50XQ
oNEbn4aiGuuwwkWQRLtQ7ZGLUguh2Ip9KkPX4satIZAZc24Zvqi9sou4uqZCY2DU3FsW5VslAa7T
uxzrCy5EmdhSNeyS3vIxubQhiXncRoQbKtLpevPDznNeQTxbWSi/yws4N/MzlYQdC2DKVs5gqg7E
Tw74S3cu9oEo63iE65fQ/cO3xgIcEBbwaoPl3cRw5baruCPAZsIxIxzBXVX9R4PNRgnjk2xNvgwe
936xU7U31xwJ2uCfSrascnEWYY7K1iF4Sz1dDJniZWTNXmMdWEnPeE1qG0720ZKvET96Lk9J9pOH
1KzskDf+YkYmOh5vKnNvHM97kRfbZMyf1fklmZpD2ke/Csx9DKfroWvfhSkPJDz1CUdMUVhgSVRm
ksVgWKivIEFe0tJ7StNkM5rVw6UNpuYQVBSs5UL/FJP0+c6fOgNcYvwhmsNIzjPkiAPyiqJ6jhKw
w9PdYVSCXagsiOUtMgkjYA/k3g36UllfY/Lu+NwAz7e+B/rXHu11nJvHViApNM1hwjXt9sU+1vgy
IXeF4R9E4a3X5dilflUyTbm4OvLfyOrUyuJVQpieaqfUnS/gbF9U6et2SfvTP6/rOGZpMp85e5vA
6L+G5MvxUl/ytWLnIqiE6fkm6YnGz7uZ/YcyKWshm13NG0aWn0amAv650mzzsNNl3rSelZQg3/91
VCAnsD9qFECkpuVxufP2Bm6SVTSoTwDusTLnfqHy7jIzZ3hJRrLSBqzaHg4jatapcU3focdclUTY
4ic+REAOeI68TwSMpxwIWnoWHMnKEgnmm2GnN9ic7LsHbiZssEDMJqDQQBTskuG+vAVBHK4jZVob
SnJxsl8OeEIU47ybhn95WWwVpN4+/1frI/4AGH9lejeqFych0fovRu/UjRG3yrEsri1X70T9du0d
qIN1ZN5aq9hqnoTdyyke3+3wkmAw53Raa0lJn9BjMNkLTc/M3DpKrKxFQN27hi1Whymt4WU0ZJ4G
2aAyHVH0zKfSfGMu/BCdzf9Suls9tm+cN+v20ljo53FCbj6rprek6P/ptg5S32w7asHcbO2ytdgZ
2Q83L5GuezIVbCPwtaKzte2n3ifWYxjdJ6gF255I28kZCA8OnfoUleWl7kp75Yn6XfaRvRFW7kLf
m361mu7rEkMxTC9vY2tk2UDb7F3rOe2s8EYiY0HP8tnqqvkxZ/NfAmgmUlp+IN0zYUNKic1jtJWF
jq3DKUq/4MtruzFV15MFY1LX7P3IgoyFSv+jEjJf2ZPa7JzyCk+oesmzO2r7FCBRYpitpbrTqyaH
rfCweLlO4ffACxBqRen8sJsuqXfud0r9p6d3GpUG7Ne599AxKU5gGmkRCUyS1Rrri5CCmUL9l+nv
3VQEbMukyoWJVjJvL22wYWkAdcSqvmZe/D2yCpRBLvioDrgaHFA6c4CBCkm4xZpZmhgb+diFfRTW
O+lEN6FlFhJH/WzDlwhZQpaXgadZMZT9ZLmBpm8rBAJeQllFgcC4jqjDq8qAMC+D0kXSU54/N1zs
a+sPT7GZIN0TC7f7B05RD58riAmdlsUZj4T5KAj42eFeFoCVBCSIwW+gPWbyL8EeEs+wAjN+R94/
qXRBDfYgxTOXV0hZDc/t31iIzcIws3dmxLdcDaTDjIsPTuLMXm60gtcxNp/R+0uGsx49YJlyKByq
6LeVL0rtbkz3exz8pKfugEtM0h9YGSUeJkAKfHM35M92D+WxDjMYBiYFK9eKhgVRqyxgjmLYu7x/
c3kgvbIZmnNCyKabqMF+6uaXqP+rtaP3109ceLUD35S1kuzL6j2vJBas+FSg5JVNcmzlU8/uJ+ze
Cmxo+kLCXOo7QBrVQdHz3WIVyV2dpsR+FapvAPFWztLT1a2VaZNnJ4+x24QS3LK3t6J+w7JlvXgJ
NJRqm6tuaV+rmv0G1nEoxez8dfGUhU9d5W087QPkAVAYWKglXolfMoZuh0mbS4ue4Amq1u3X/08O
y4xwIFlIZ4qWMzW4S6B8Z1NCJdjblK3vxOWGQOfAqrOln6TTrrb1KRp3M5hbD/bYnPI94EDy5mcu
EmDyKuNka1vTvqQ3kzRiLTHoMIBAiQZwRDZh5sxfJ12yVzilEQ89wseEr9DIoeWgMeLrsvD5HdSZ
sDcfTU60ZiK93cx4DzxAzom+cfho0vLdXgK84d2jyFeySBPMo0n5Vuoj9vPPDK6nx5goo0vknAq1
OTmApIuad6VCmcFHy6dsckjpvKQq/nMgq9c5F2GRdC0hfTn07TV7FzNRUb1h82Pn4rZPPQ7y3PrC
KRCqnBCQz9MBklhMypeARwoDYqi3Ohv9eAhiexsyRdbmrqkQnPDAcEkEvUbEzuZhuLTDg15kzD1L
sfRvUXb7jJjBYH3K+IDvZUfD8U7MoNJrzCYYR/HDQEAREEroAUH9XB4Yc+ParIrLXYfERKx2HVtf
Dp9aBa62mr5UyV9qvhbSXIEzkE2368xHz5k8Jjwz/T9smjhNsOAiMqEDFbyuIN3zpcZrjVKpI6Ma
XQqOBQTiBKKoPTg9yEV0/HnEWEVPHK5Z1+J6zZsk5jtcE2eg1IPpDZhe/6OzlI4i0hG427zyXkbF
XWrLc02slNYeX9PoV+hp8QKQy81SVfkjpMq9iEAKDSJFYHcjlld6990qNkCQaX4ZdBaG5WZmf1kh
7lQdsG+dtl0ZIEcEjHcxbdRh9T8DtoCQhNky7wwTpBNRnSKVm9IDdj6YLFzDCIuBGY1dkLQLa2PK
jS0do0Si+IuiEmyUbD8UsbKthXgxAS7LQfU2IyufSBSFjx97eHOQqrHX/JRZxdwOiXhTplb8FHfq
a3gLK4Pe1jFRX0Xa4PpLsnvHNetoOf3NwI08gBxcYCqJzebSRuHFNYs5wJIDA+tbakU4gjXOvYTF
EUtn/Nz9TDUS8mjyXPQmpnxna/CL7dDguPOxKqrWkzv6UKuWLj9iMYi2an+MskvVv3cEGUP9ySh/
ScatxLkLX3GiH9QohYPS7EO2OAbeMI46n35hmieJDapW/mZokEFyJ0pP//+bgdCbjr12NLnAaajk
nkH+WC3Nf2k5NJvCxiEsVBlBNtS+QeD3gVUjIdGzu06twbuqNvzcKZa/Hlc+iiCWIjG9vyzjGfLA
NhG9ujZayBlKDa2EEtp1lJZxYNAEA4qXqTz5SG18FpVJ0JHwHQlmysN4jLtz7rFBcqRifibQq2TM
xONs0pE4iCjn6iaLEJGHk8Mh99TSiiFepgrBSJV8AWmnGJyJtIAKVspZogk16PKkyaf1UFqADXvi
jnPxFs3h+9BOpzLXf6Fxq68K2U0ocmI72VlMmVz1kqSN+ebUQ+5TUnWCjsQ0sB14nhIMPmT+wRIu
SMtpzrA6H7qOWJBKcqvZNFi1+A57xnRMQVC3Bm/kMjq3c32jnPqlZi63TH533UlTgbThJFUj6rPc
SiOmo61nJe/W1GXd/iFtPanzVRbpucgFpYp18z2FR7seP9upD+osvERGd6baTtBVitjooBa63h/O
nXYlMNuVqXGqjcheMCfPdFW8Ehi91FzsTF4NQwmjUjv3TAz0rSYW+/MGJ8CIA5ssiQr5LVKHj7Fv
vnUrwSrbriddXZtEPQhGY1dAieFhFflw1HvrVlCknBRfDabKuua/7jn42RQ2yp80oURzxx7Jirck
3gtODM5ptsZ/efKllPCfr3H7FEoKhlWbg0zstepeON8dDsPaLelP6oOp2JNzMMStJtRA4m9DFy54
QX3d5GctRZvAR10JjFglIhG2zWpTGcnK4y9UW+kFnv6SnIJ48cjYLXoTCz0VfSrCkthiMNoy45W8
5BfTu1u8Dw3b/7Z7NZS/0XybBX8oAEi2+t5ixwTJz+Xml2/5oYzo1YLg8Zpzt5lSbStJk1gyfuST
DKZkoFrgt0hpMG2ZVaY0CZa5P4IR3QRJZO1rTrsim54MkAkr6MuBmVlfSXw1NO6gnI8wo329wsGQ
sh7v0nk3cqwOE6HaCRARhJJ6ag+US/mST3YenW2XoabNqvURO5SIjtVOM3FYAbr+obXl8B91Z9Ib
OXNm67/S8LrD4BzkojeZzFmp1FwlbQiVVOI8k8Egf30/9MUFvLroXl7A/mC7LChLygzGe95znpOP
6iWT7qbtriw0Q4V3qfGzt9q6rE3GPnOCkxqhZufYYuZr3+fovaurd2Vo6lbK5y6CVOOz5CPcg0oU
Vo8lafnCjrdBTiUwQmjjeE+KcZydKQzax6WHFpcP7TkigNqZb2nW/U5d+FzevBk4vCVYjPZPUMZh
bVW3tvbOcGxokmPi5MIqkL3slBSxP6IoKC4N0OitmKwwJoRJIrqrfZyeEqFuWQ4Hbw6NiOHCcu47
xCyHtbxDwtOP772eo8ucdlVOqnYMu1i8UWG4sdrmWDMQJwCoAk+GEj/FCKQfqO9EXdeIU5rSGlJd
yTV1Hl0akxaTndMYFvxLJLcpSGHr7sdK8FYBd9uT6esHLlTmuyIxV/cT2Y6DOyA2gdTsebZbrvpQ
zrzNDvApeGxTPhJICL7MJVZEUhj7buU5bzm/gIox1qWNemG/7ohgK5YZa6865EZ2tRnCGZNE7IWU
y+1U179xxQe4z4/kUlo9b6vhvO7fM8US0kJ+VoqbQhGRTujBypCDWb7n+S/bzHNuRDg/roapjunP
T5LZfDFPgv4VBsGOKqCPrrbvSqykjXNJhAVNlzcbNpJCNbsk/nbHaTdTh6ChUs3ZK+c/JarxFaf4
+5A9TwVXEHyMZD8eImYWz9IPI+qAk3uP8F53IiF251GGxAxEAy9LVxwZHU/HMRJ4Q9iWWvn7ansa
DfPkSbDoormLqDVZ45N5BJWfXm/OsqkzT1hoQ38B9WR8VvnM98Wka4jlJVUcB8t0Bs332+QqlAk8
EzQGLYbct1Z5qAJBpLx/0hDmeKa0OtggNyGT9Cy47ATNzrisLmkj+aOhCHjw3oGwPfpgMtQMrMd+
rAkGkFE4HQAQUmkyfiVV97xerUwMJxQKjKeW/E1AtRbjTrzBdR9alnfWhP8rUAAiu1jYdYfYP3G4
8L4BmCgivrrk868uMHSuPZ/hChahTC61izkIMkrtO6eydQ8ufmZmzG7sfgSGwWzoL7llPvfMAnN0
jaubD8lVG8Vns1R751snN6cfTr4e76sK1iHxJIKkE584uBrsbPCFWfPJcMWTo/TaOHjXE64o+hai
mLWxI+qCAPGfqunIQ+smTec2GAy01M8a+tlewCPkyv+bMMSm4y+P6uIM6B5sqFdyFMcUo8TQU2hI
JpAh0gu+hdPAe2JzKZ7Q9KrA3ldW85pN83H6qm15kASAiOGePCvgR53Px55OuUp272OAFrOwrXnT
tFkxk5ROe0lM+rxMOnW6x0z7vzIqI1ubfp719wMX2fHPrv8Wca3U5nKTa1Jm3enw8fDRt9iaVGK4
CX8KC/93Uh+c5W8xl3vFtsJLgDBk5d9srF5s3vyCdAMfPK7qJ8OAkoI3OgFxk8/9YTZot5Lj2Rww
aA3iC6bqA0ClQSTPFGwcPWc6myMeGjCYpqJ4yMFUq4r7ofCOJstoKih2BECuNTqlV+PKZeud8fOh
YyYRL8kEgMhVB+VYxMGIBDkFtvxka1YP5Yhm2NPNG+/Zc8FHOJs8BOy/8bTiJTY2o7knol2evZIh
9G15pH755JBRoSX6JZiCQ6/ae9V8+R1KVsJHn/Gghbej8pOF/hVzo7WHp6Fpb8CbmUbHndfDRDHN
TWHPt9LMfqvl1iHU19bfbnzNEw9eTb76EDhTD1bSnAeHmq6kwaOgMcjyvMbPa+TNsWIuyZv4O6bC
POLyE5TLL/pxZGn8dbs94OtDkS64w95c5QAsx7H8B4MGAKHoYSlGcM/Rdwb9pO7eK+p42L4RT07w
I6q0uiXwSS8o9MchLrdZi+9+zyBVkYFOm7fJfAQuBWCVdQ3uIyt+l/M6cMU774/Ih8MI9MfAVxYX
48FN+d7mB1e+j5Y7OsFHAj7Qw8k+VkidJXooOjY7Px5FdOoh+op5g3OvdAbE7Y/cga1Xflg1udJM
/jIkJM35dxf97SszHBico+EY9H/yRh/EyKXaMJ64pZosmuBwn6T3C6PWvqtZ89McXHPtrfO7untc
ZPEkvOfJF5/Ceyj0uGNxv4lHjDHyJ6/cO0g1m7XttI0/K2yy1pjtjEYAEwasLSix4ZCKlh+Lx7wu
TpTcHV2gPVy3D63zMyeC1Kk4ecToSuvVrl8AVkLxEzhhI/CMLGtBO8Ikwl5IJQlzKNw13OfZfl3P
K5IgQXu/xtw809zZHGYJ3uWirPY+FRgEAz8TCxp9OT2VFOK5EmMRCwjRUGjMSmEmXuc99xVPN//B
LtzHNbdUtVhS2blrkBDULe7dtD2CgTnrv1EDqHIEvJFqmgyJJIxuFxrY6DYsI+HOOHusXKc8pmpL
TV8poAxmPbLIXUAlNOovfJfomKmr4Zy6VxYtggtocVSPvNJoMS76XpMKltlDWjxiBMd+KloXOeYt
Sm6ZAoT3baC4xXs02yl4SdRtWQ5Tfkc3DbOC/AjqFcb1XmPMGzv2nla7Ex0n3Rl64cnmpPF+LB3s
HfbrDgT/nieWP98pc6R+HQxUz3vrlqTrsj549ioEKZ3fsb2cu+zSOsEB/N7F79GT3G/sALx58N8H
XA+EvVG0ozu998hnivux4nOVHGgXQKDpb476qYSBa+Pq8EyDicXsYb8mZkJ9aXejUmGI+4vkgd5q
orLT1hK3IWn2ehD3/iUbXj0gHrn1GqNrzqU84dWX5RngYpiVJqujS8fKsWQl6t8PfHfd6S/DLsXB
Taz+VuuPMoZzJugdwiZRhQJUmTd29ABO2UXNnXVOk5EWc0C8PBaiEnoXt3aJIWEu3J2Bg0XN8/AW
80rI1iLPQ4aax1AhDcEJwseRZ6V1NKfqRQZ4h402DZe8q25L3BuPuOrCaKGc2iJys3OzJtjFuQmw
0PEdVrLoI70J7SonJR76WArwr2xFUO2CHgd3Wbjk/WFjzYC3Xo3mQOZ1AADOidD70jprM74fPfBj
lOCEHNmCRsAkbj8HnHds3svflhkt+949wdZJ91Fi/7AT+hzHKrtWUKk58OOzAR79LoKkyPIuYGoE
uI674ZwC+LoM4NOwiDfNNRFuSQ9FX7DWYcy1IxX/ch0FCxAu0eFf/7WXIMfSoMEZuv4p2YCjmc32
E90N5Qu+do+bfY955iur8QKYKptvoJ+8Sz44eKJFxefHRQdz18oOOVSPOXPKiVyM4Z8Ts/Fufg6N
axiWbE/pNmZlrzZDikdpnp8DFIzKdy9IwN+pM0OPs/0Pk5YGrleTvzNsQ1z6JgGCSGvOtqWNAr6Y
mcFCaWlz7wrjMrBaulAH9FMBytz3I4XRo5lhHl0mUp7Qmkh/BfrYNUwRs7X0x2lml6cD5R4DWT4E
em75pi6MUj+O9soFyT+2OFIs3I3BCgVQqmlx3Xb5xeuzhqRDI1FeqAGjg1zwF1SPna3rfdmrME0A
PCarNmf4oFWLYbbOcVF5xw4cHWVA3kWSXZhHyMm1dC8lNlnehv1DWyU1YV/yk9xHQc+k0w3osH8e
OtTvyNApdw/LOZRJnN5R1uNOi3mpx7fU95o7EIzWmOKase2RfCs6mVkBxZZmiu4QLVjfxrY9VfER
mhxpIMJGe6fqP4JUgVflgetlYCOdOO22vscb22AX+bCMj/zg3IvRbXWadqeFNzCEToj6lo/wjOup
KCr36ho/8E04xOrmHZv5ggNGPPTAN7kCxmz2Rss/LpLHEOGg60JoZxH73Iy+tNHAwRyYJZNmOidO
zlHe1B8pVqtrJ6KjuXTlKfbqvxONTyF+bYhBUXrptTh7kpCfF7X0ZVnOroK9umNURVYTRX4YSnXm
0fY8QMQREcyMxGB1lqg8ubDYg3kDBoemvjf6EUlz5iNzbbMGbcY5wBV1WKhUOg6CG3vtXNrFhW1P
6o1NvIsLq6TIrtUYIcD16SVfbYVQDZKuOCVkZIh9TVdy0gSemBnaU1eggznVKrenhA0neh/JKxlE
RNjEz7VeNmCdDGOOiL7cYnaVR2mB3ynl+7BSvP01wugs7Ysr2hWlo+yDbvtX3ybMlpXNDbofa4Na
G3COK+fOrV576Ngn5WHcRGA81AXyWg1+sa3B6MXOtRiN+di4KEi2ghQLB57eBJ6iNFxwVpUO+1cB
IHVZuBV5I5AIDeAUmume3Rs41DnRqHYmNtAUL3mLKzNyou6Xx4XmaCRuOK1B2HRk2MvLdC31YHUb
6/reKlYTDEeykYzJXk7WeFNJr27Yir+cLstPC2iOuLKuZQfHpVRzSpQKl1fKI8svHhbeDBt8WsG2
XLDx9ilcwaD2v1yLEz1PzHVyjLkqlZTplBJaNfAhVrLeejoUL91YvoFtY7NJbL6lWW3vWxP5e5lQ
3iGmX3TXejDbaXoNxpcmNdp7O0n/OrmTHgyypbha6frtRxcgW45QQe0VDPZUHmeCK6854cNATkto
iZq0aeo9BYIlmr1KFkPwlvadt7Oc8bstFPtoZVCmc8T8Wm7t3KRpDetYVZLfB1WW7jWtH9ydAj6+
5Sh2RiG+aWxALrDIEgKrSHHWY0jpZwMgbASRbbZ9GsEH4kJAxk+RRzYWqW+TnQVQrjuE9LAbWeAE
FZBDZ7BenYTyPXrpKKAz9LeZ2hDj0srDzV29LgxhBUItVCN+V1XcHcRyNUvGtanBqgeliRQ2vT/2
GBDDb6CT/otpX43tpUn0p9/LgtA440lnY18t13DoUk/f0xjXV3bN9TUzf3Ss/XNkau/QLPKBRuz8
LD1QtpRN3wmahWsaCHYz8PBNusDyVSzguBmT4qbS8QQN8jIjet21mBEi3CFRbzwnSN+ngPLNriHg
3gDq2Th/CC/51KbDXoim71yYX6I2z3YMXtjvvea0sKPO8QrFufuM9cPN4ZMnkjCQJ+YnTGXOY9B+
zLF1RMdzCH/CfIs1M9uYmN4ms7odSawJ6mMX7do1vB5rHk1jeTDtwQN2Z5z5nRm7wKiK0EdnH9r6
nnI0XOs8XHaS9bllM7sk5UjNFTzmdMIWDPXMYRDo1DnxYF+UmNZktgT7uAhgwzuCRDngGDvPa3oS
dL9N6aZLvPq8vsnvFxdsl0DYwpXWk/57aoUdHwWONtkA969zDt9C3OEGffdlg7RMkfESN8UVKVJt
7eCWBm5xac2IheTctgQWaPfoDFgJ4pennXNZ1T5xK8mzIB4OYJoZBcS4C+aJSklVNky1nU9AhD5E
V1qM4TXepkAaw6kI8AoOH0MjnatT01PT41iLZHPf+tZaqsvFjOdTHbKAKtHjY3qfRSPOZZS+u6Yi
6buWdqZijYvVFnw8VjmdHj6SYfgpXMkNunIAAldUG87cLAQJpB3I9dwCR9YH/bmMcWmbcZ/uAuZ9
p0qSvWF7f5tY/so6a8cfJ1vOfP8QUaAaFiWNey3rWVKk70XnT5dl8J8w4LnE1+CNen4AYt3lszQq
jxwiDsCg5X8fWF/OfsPDkySjE7neps01uApoHORUSMv7fs/8l7TfCEqPebEClHTsHseS6FouGgfm
gmzQFEm4JhBIv2bYW2umpiuxSCb59KDGZjgkufXSN7l7rahUAHGDERZetoEkxI7xAV/+FbS1/RrF
bF4nFwDy2Dt/YFKZp7onXa6XOLguqw17YnhwlXUsmsi+uLh0Mr7HXYPzZOvw/6euZR6OM89NbMnl
G1DCct/C/CWRFt+MFvLjki/8ahp4ulb/xwjE7zhTXGsgAHo1LcwZ0tjStXrf2uQ3sgFTJLoFkOnR
B5KfQhVmZu6VO1ChOdDSCtMem+05yQDwU9lcHxj3Qc8yOoZt6U3wlbXYd767wtvsOwNPCJvWYQM1
hklamid+hJjPBtbkMk2BRJZeEno6IvGa8+4B9ksA0LmZ6CebtEjzFT9b7s3i1rWN89r5MNnoWA1T
S2S7mevP79z4SFyt35HuBa0CoVFjP+sK1Z6HCreEY1lvhAKeW+6VtyVPzy6zwz1g/Hs2P2rPVe0V
tzxNbhY+rLrnFTWz3C8ebgDA3EDzPNnz0fLYAfRXZdfUVROnmMGvbqXhmcyihY0rWqDHRov9AVP1
U8+/1KC965DJIeTu3rTUl+vSuM6YGEyX9aVrxFfoEf3Fhchlei1269oD+sFgkOr0Kn2Wj24RXExD
vEca1x5DJlqiuQYSgtd5pBi99ifoivNaeA3dsjXaO+lFcBHhxQFbD85NbJyUYG7BhzzuLLrPN1Nu
X7Qe8hub1m0rovcGsjp+nN3iwdKboFNtVCDwOae45eCwBSpAraAV70EuCod7Gr9PU1TeBfMjzYQx
PpK1GEWiNNHVGWZ5YIVON5CcFYk6pX4ROiCx8HndERaA42OqdwLwpzkt7D199N+VIdyDTC+KlqvK
YZEz+PZmdD3W6tX4Q70KmZYUlUnh8608LDvpiPOXXx9wCKu9K2Gukp2Mpm1udx+T7zBg1BGgs/jD
8udXnp2HnmH8SO0unLkRJJo9UP5mUSoLzA5+qaUIuE59I64dW8NK5xrGtXcqupkTC1Ov4S/PnlkH
t1JbIbhEyQN8BsQ7IOYDLKHyiVtLXHWYmOBaYfAtTuXor96I9D0ZY/smMTg1IgHY1pnzkewahBJ7
emsGQpmpA1ymWn2OvqlPfgZ4t/LL6chO4nswEPQxiICpzkwvzAn3mEn/xAYQaBKgyOPEL5oMftnL
4U5G495OebmUD1yd0RoPy+hmuH0DLDRZMx9FGZnEOm0WJi53Pt7KlK8Z9qEas31jPeN2x0GCB3aT
t/kfjOJs6EVAxVwZ3Do3f046bKo2h0yYePTRqs4AGaghAFqyGw9+4H5bboeMSS32QbbBHc2bkv46
eoI1Vd3ao+4BNfMS20PznuLJy4O2YwgoakwAwYMlBFn4kxaEHIYBHMxCJ5PucBSixIYpn+dNWa3k
qjz5oeUIdkmGSWmRMHs1adxp6g8S311rO/eN7t+MmJ5g1SSPnoM3MY8dFs54dgepp18+pH0qx8cp
Zp/CEESvhdlr4lbJtMcrTby36u76Ef+K5fUUb3s/HQS3MF5ItSPshHGgFF2WjCpa0xQctNaOeQYb
Z3aZ5gH2TlLfA4WMgCwc8tkl5EJmk6T7F91dASzD+sL7xN7/p0FnAR0/Kt4l5pMp5F1DPJHoXNgR
MArlMuCLSc9OR6/1xCl5rLGX9VDaw3jGSAlvZgjxIettsQTH/6yLzAKq4ywhnIM07AMuFY0EYu2C
Kffw35JIHSRu6Tx9r8RTE2FMqdOeAkLrJYi86fi/73f9H1S3/o8qYP8/6XeV7v+r33W7/P1K/uPp
bzP+KdKvf695Xb/u/9S8mv4/fY9NQiADy/ENelT+b82raf3TCDyTflU/sKl/df6t5tX8p4HQ40tq
XrjJrF2u/9HXbCv/6x+O/0+g3YEZmC5f5rqO/N/UvNqGK//xH1wq57iuTt//9Q9pWCbuLl6e71sB
8T3X4s//reaVcjpeWoaC0AJ6J0COX2OAkjj1utsOLBom9JU9DEYVCvxSdf+r7Ndi7VQtIHuAviU+
9qi4piKLKyReapA6wxy9EWnJT0xdeMeZ/QV2k4VKynAenjKDQjj6cH7nT24wfbkjAwGI0Ee+4GKU
2UkOEDfACZPj9a1LPGAXa6m4xJnqbjyB28s2rJcOPgzGJWp9Cpa+WcLkb3yOMaE0SCLEPD3ypQZb
FhPPT926atM5FRhZG0JKl7hPlWFuY4uKCxLAcMQpCIKyUO2XJdr6TaNuVNiyGM3Sc+VyIjIbEd6g
dJMAIbBdEHNMKMnB6/kUy2jgcwilXjY4MTGfIGgsGxcU3WgX3n4oYszuAY9agwbETRNgxCoCVt6D
tn/HuY+xSJ6pj/ux2mU8j03xKzLrby/A37T0yQ98lN9DY1mHCRYJtsEjTVcBe/LyJsGGYg4IroGG
E6l8rvJDZ5Ey2xRw8jkZ4Qm3pLIYDJCZzeVPVohfNjk2Ugb93sz0uTfmXcADczPH0++ucI/0X+TV
3yTDVciTCQ0QtFzSQxWwg5IIGX5PtYIlavMUTdk5DWwDJOD42lOK1qIKO+5pDrxP3mqMVwmV6l1X
XECgbdG9+zCY8Y0ORI/HGNduGfnvPto1R39OVDq2H6Np2E9d+cHjnprexyInoLPyMAoGiDAqqj+j
L9N1cfOUTSClLXyQui6JiAKXpmly5YkRoq08m6Z5djFA4nB6VjTilZko94NKS1QM/tLUVrgLiApV
kN9Z7OwYBfcpruGux2CCTwd5EQNtXmfnwUQR4iesLiDot9xk43Aq0eynlgJcqjagCcZQiGrelY74
W3toYMDfhukX0TbAcyqzaCf98FLcXT3L7ihQ12aI/1RVcrdQqnUaQfQlUTRvRYLnVer4vSlGinQc
QIxWw087V/oe8+nJbfU1tmqoJDWgGpcFVYPZyLfVNfH6nzUpGLnOcfL3uRFHJ/xKVSzT46yJi/HZ
/d0sHnl7gmNsq1CzsOHNBk9ep0tRIyimpZvU3xrExc+1F+9M2/mYKxy67PFbjPFQBnGCHFv+beSq
ASjITnyASDPiE2pHzHOeIQ56BlzkZNZbPEd3Knbv1lbUUoM9K2Ygsw6gnHrmZMgXSmsq5UIfnslx
LLn8JeRobi1qXJamw/bbXFsfyCBRRrAXJCL6CoHUKvB6uCkHQNlyj7VdGpUtkyp1N+FGm/jiqMnb
EO++CJgm++W7cNFgqPAhgsPbiTjvlW7AYVf7BDf72aN5eoEb5UBUoORoA8mjk+aekoJmuzTccioq
elLJMAiuX5fiHgE5NhrzmmXjubd4bPcFuofNTk0YMFyBVpMFt5+jyWFTnr4MnHmo5MgbrZm/kwXc
OfG4WsVdXFij/6yCYDwYsuKCOhL7EZCBD5NVNeeMFVM69erouomBzzDIuNEeqjjKLmY1gteQHe94
tzgbM6KZ1RU+afj5Vpbcawg5bwM6AJVDGt20qqNlTccIr7h07M8qNaLDWBOb08uNT/HaBuGfbC3Z
5wr27DRq+8xiScrdFwQjvd/MTP34tgQ1TCcXP1c3bGXpfymDbmQRDM+RAcoBfNnAHj5efymMNYq2
xOIrs+dXHU1PpkTmz2MST5agcGceB33G34MNNnLMh8YN7m1bf9lpRgOVRdVnYmbiBQgfO8oXAvv9
zVSxeqCvZm8MtIkzJd/TIsHKzR6/SxAsO6Vg/s5QKKjkqzBeeh0h9R4WSKA5p5SaXj2XAPjKY5Hg
1RCIoB1yDGInkGUQype6j/p1nYBhxcZo6svxlrGojRaPqmFzPHaJerS44WPh497YOXd5xtgsXbTK
WWAnA95nT5y8qvIWGNjFN6jU5bQAXYxjDE4BenEpS82KwuKpB9bfcprh1NLnRTQKbyFQL/zP/HPf
rMHKYfIEhggfr0IzbLJ1jrdKb94u77wvKlwkmP+VlRzjxPaPom9unY66Fb375CtCCQBs4b+in2U5
rQXyhnrR8Utk2m+66DXlTBxzP0IyytrTmoXRa2u6cHF7pdFRThO5YQI7AsTZ1Jd8KAw8XHPaOIck
Y4GqaUTBfA4YNV23jSy0If1AYZCRphV1+TH66VOMHZBqSYoFIaNjIhd+6ezdwIctkfi7ppWfZeDO
G1/xW5yL5mJCZcprxFgaYANoxQex9qi5960sskPqj9hak1PpqI9M/OjAfiicnnKJlNh+X5vPnjec
qgI3Sda75zHFRxU7/htUS/x4lE2rMWFr4SVPEvDkfix5r1OEVSWWiziEsj1RlbRx84xl7zIfPTj2
z7IBg97hVgbuV4e0iTvHTnOO9wtbSWyBR8BG+GLNhUlN2RsSO86Fk/lg0s8V+m0Pl38Zplvk8lHI
KLbOfPhUKUU+XjbKz9kTB9/MDsVQjZ/WwK5qAQ5v5f4LsTO9AzkIVs9bE7oNzubKpvDTV27NkEKf
d8m1vtQsRieb16CnjBZs/hkij+oBiWZMnVXO6BnisqmAZJSe6qnq70aIF2adATFwsDBOC7Z3EO33
EYWXJ2UQ3UYl7lt4Wb2ezNOSVJ8letVJFK61cWpEkbSvwriBimYD55LLpO5mVoGbKks5XacY8bTp
KDrKIvweLrwj5X82dkotSD4Q08IlHE5s8vj4R6Dl/Pay8BEw4iA4sVk8L4Exn3rqTeaUb4fZkwc7
4QsDbDpkI2LoKckt6ucwQLj5ygbqB2agrCeTk9guIr3xFBTDj6Pj4r4J7A9/GfVBaZnvdUdHCQ9V
ckHD3SRiZx/Y2JgzfMH7LpnFtYldGpHb7FenKqKKtcNmHwz3NmPHtBm4H6rIm29VZRwitzSvsQxu
3PB3dMBiSDeJ+/lwsDGhyqOZZHrPIMZpF7D4zgKIPf/6FuXohLLGHpoSvDtSa+A81XBbqDVLjsjW
uABkwaVD4sxySgWt5TVDwnZRrfFadEgYU/HkdGDn4yrBezArMnO+0x+DibLS3E63gUImikpAj96C
nDFH/cZEND02+MkAuUaXBj/LUfoUaeTtN4IgWrMHc8it8E67NYjpbDrVJj0Shg02DPDOvYMTre4G
jGu1lz8IvDeSHAY8gmVvtDz/M7rAt8M4xDjPWn00G/o5ioWdgxXg9JlWDDNm1cWpGG0ZIOTc7Bzb
OBmqeTIi+tzB4Z0Kz8suJS7CMOyjdry4qQlyTlLwSSdZe4PUfU3zctjXRdpfPK+IWdU6FEI7utsb
DpZaw7BcmJ9wOJH1ZkXaJuqKT14ogehOntySrr3FsP4WZubvghVz6uA3vGTsXMjtItDjORGHyBy/
ehjLYWQKXC+Ff6ymQoRG3mLjnpzubmjYH9SExGoDN0sHPzPrhux+ofrABhY70prCEuCvsRz0Uv6a
gtXzUw13ZY/0BOmO7D4QAj1zz6oz8UY8DXQrkYBtrv0DbQx0gBcZkCK7u7jefNJWdIT7OGynyfio
U0SHTBFIs+dpq0sNTLysa2Kh+uAQcd3GgmNYedyWVLKNG+IINOfuUKo3AVAdTMacHuhSroPkswKW
ZQ+AqHO5PnTA0RZ0wbIGfTmL+jwUetnbQOpmjNAWZAHsOP0tW5hjKFQAEjSZf0eq8IRq/3IfLfYF
fz8IX8nq3Ti3Hr4Rmk6OSpDeEWymt1lEV/wQMSPQ9ty09NEF1Z/UDIAjdcDHCmuhxhuz1DbrCZbn
Y5tvHQKboTVk82dxywDptQ2llEaExQr4So/AElI6JkIf43c4x3zwssrGDTYh5oNU+VM4GPUmd36M
GnlrYlYOo5jeog4vNr26rwFqDXu82Q+FLqmD8/1sV+feyZnFQ4CnLUcl861tTOEJ+eY4VN3AQdB0
z7J6mJnLbBHQHkfqYYeXReFiWG7E9dqD9gLOaexCEj07kol6XgAP26wQwoS0YOgN+kviIzgNFkSu
rnIIGhyVT7crW+aXMpvidYi8jJG5rYMZCkDz4wjrWLvckjuzJssG9awhQBX3ygzNmUt1a9Yf1Dvt
GNqJpLkm+MiIArTSfh5Gnd+LYmCnlf04rw53xHBaq9CmCSk2aTz2LfE1yhH7NO2S5oFCTQzKVfY6
Jpp67ARjVUtKEh8ZzElegV5cOgCh0G8LAyalDVFdU3fJBXqlr9FHgSWDIV17n4ITLFa+AKbGgmGa
nL/Re6beJl1gq574O8BXKreYALfUh6kt1oP25Cxg0Fv5HigK8cySbPUUvTVG/qdwuTct6+if/E0L
/nM8wfq11SMCHzvluGsuyVTdYqcOTlL3Z4Mnq01UBocGyA+vfJwR9eEx8cGqo303tJ8uYRTKWcjA
RLjM6p09tPvAwqOVJP68ndX8RZoeD27N9pSvm7XiSUM1N1Jhw5UWibCHOAcl2asPseBF/UFmKbb9
0PrbZLTefOKZSxtzBYuXR5Xl7jaPpxvVPvYJ0BrvFwNSNuz0sJEU9dQyOOdR0ODkJTnk1Q/tSpe0
lYI3GNlfjdlkh9HPt5PXcceS+QRB3cJ+54Oby7lMkeAJJVVjB7uuWmJW2U0b1N2nxZYij+qokLfp
vypf4qW5saLi0RJ8Bq147yScUT3n38oV5LHa9Jr46xRh9XdR3rxEwj/aLkHsoQFKLDH8KfpLTdHR
so6Jso8x3sHggRz/Wy8BsrSj31v4QXSRQPFems++WR0GFk78mvXNpeO5hzHodUjM7zjgOm9T1ont
h54oTA789aCoYeWIqDVFnmmBRW/SqaAImomzmBvE4IZUlYbasxclezyRgyqyqpgAOxpKWsMgGzuy
v0tl/dKdc3NXuJ7fNg+zJKJldZ/VSvz1IZryMhTIQw+MG1gkZfqfuVdYRx9rDmPgwXBHQEjzWOxs
hza+Oo62cnhAgB65tsaI3xywQ5btEsbqrdMr8EqT5Ogt3zBesZh12Tt4sv3JSTsRU+aimBGWbZ6r
CvoGtIRlO7HNo/k02pjcrA8SoUnEQbvpXfWtzaanFYc0oJsnH0BZoVURHIvwox0JWLES3TvRMu0A
/1PDRF9NtjSC5PB6tU+rd4vVmXTJVC6o4QLdDioXf4zhobQrZxekkwn43rPPK/wEgp57GZQ6VQ7A
ldlQVujFrMCllbJ0d8pyy4FbUOpy9sVjkzYKI8v8THwjhAWYJbyYpdBg0rw/nTHCA8zqhVNTwOgl
lr7Ap7CLi8IyZqcDNcspMsciP3JUGmS4H8tw7X3s0kEhp3/58XhY4v66qB53cAuPUsv5gpT0NPmI
N1VGoYbLL8zp2QiVrGR5w5oKq0Ky6+BBUYT23+ydyXLcSpZtf6Us50iDOxoHBjWJPsggFWyCIcUE
RpEi+h6O7utrgTWom1ll1+zN30SWeUWRDDTufs7Ze22+QrZIw5NwWDFYrTemSRXuwnx3qnhNmisu
lobEKBHUKznyAlWBe/E0HZaePZ/TdovMSoYP9VxOx8lun+d21pdMG8EuLTtsP0Sx6FJ1r5bYzpJU
JqutB5RM+p7AL/Zfk2oTdyrpUdL7wciJfEM7vDW2g0+3eQNR+JHO8rHFU1T17xmzzo3OCELPrAqF
SfHIiYIVBKj2tqCH1hUODlwnpVaxb1HqMKEtkkfP7vKdE5BUNZfO79qQvwFWQgdZcnP4L+tM/Grr
W4qoH6V7tmnIIHd9L8AGG9IKYziyz/PwHOhJPTojdgkRIQeAQei49WtIiDMe4/CMqcvgUJBgD0Yw
ai2+p6xp2eML8mEWLLC76tw8BUWou9XUx8+loBnjRRGiOhsHXWNHatPh63Fn8lcnr+RW1ssWSoha
hbGnS8Pg4BIXAqcXJz3sjFiSKGfYyZWFdpMmTvgww+ByYPTcDxrkxVgwj5zm8WuMjfsJ5swxT0dQ
CI23lT1rW0tkmEHzBkAMMP8Z42rIc3EeF6M3HT/MVHGwyCxfXE20TUyRc+TcQTvF/EhrvMRS2Oie
GDiT2kgOVe9FG9ulPwOvlYhO1nLZehBoiWOoswp4uHH0YqYscL2R60d0rxvW+V0GgpYMK+A6zrSx
JhT1zRwD6vbAjjNtXlVGdkV/d2AHOyTgIoGMXkHCRxsVgqFJ9GKNRp/apdkhgqWwR2QodpnjgkDP
Kaz65FwmIwsr35ifvCCbumynaHfZGudj73hXeybbRMfDvE9DzkHapa3JPupGEZgtlFFQONtrkjZM
M2VJy500IdUUJ39003uq3afKRs5DPhv86CnCzRi+DX33xypJbijZZeC6BghHHw2fOKWEAixDuO45
YltL5WIgN97LITQ3QnMQS/IdVLx8m9XtVadkdNojDfYufUzo+uw6v7k5JVaIueWIm1cKjXGFiYRW
8louMudqSpnaDj5CX1T5teJzBzgFoaNlrDAYC1xCeRqsmLQNx6/BSMezTM0j69Ydm8QjcrthF8TE
WvqYqKH7VJtB0N5SeYkeF3kyeaDIDhlj9zHoA9xJZ/rbL5g52MYqHNOpg9Zd4WHHgjTSOcvKOzXl
/YVq5BBaHux3idB9UMlXx7OPJ/pZtwPHWjP54hGp1pK08bWAAcf6M60jChZGIOhDTQTWhmV2S1DL
umN7O3jwWFdYtVA5FuBTe4aMsKYilLG+OBdBPNHL4v+NkQ3JrTxFXvWUakWgT6yNdZsan2gXzrli
swwFnQ9vxmU05LtRLtHsVCqqdA5OUbyOGYnBtkwyUIT3ZI8HpBkweSiJqCpejELTYPeG1bI5Wn38
Jt2dn9L8M3MozXmKby2F9ADFGhsTWWsHe5bMSmkxrMwSHmkzZQ9hTwQz8ddFPAJ3Su55+8qtqUi+
aRJi0/OntEzhedbju9Qc2xDnAEPU5mFED0z2K7lDZCPjE2d3DoloSTE++3HlHNxW8NN5PKhYEFV2
PqLJrsgfTJmnD4kmLkBogNohffPA8P3dRH+wbHpOKUk30YTDGQC7s9obJQnOcyp2SG5Bdlv9vhnl
j1gErw5rFDmxPLqk3FkRDA06gOmqLwO5Vwb5iJo6BjccDtMxee4COGzBQEQZ/gRwG/xQ1FzY4nIP
O2Hd2XcRvKetbkNefRpKXYFsG1cFmVqR+0mnnNxBJ9qQ2XIs+nimVzXLo0Vh74rpVrU9dvk4WbKP
B5rtw4nzAG4pQQ9Wl2DIEhE8c4WbHfkGEDcT9cAOsORMlc9DjXKAKuwWEvW585IBHdpI7gL2IeW8
UVs8OD4qb605IzbufRiibvBCX+xZuZ0VWJhrQSKkHEjC7mT8kdkDdIN0CNbmbAEo6iJclB1PKIhE
A97mI/T3gF5Mm9njfu7IwMp5WPssxSBljfOTzKyXzOoOeblTnR7gNVawqvzhJt3w6lf1Isu9Ch96
FSMxlyWWfy2rpyl0r7GmxZZVottMygMExDnUNSkzOMvjoEB/CNwbdSZCOcQVL1kLxKqUHATqjqxD
HE7x1sTS7kh1yDLGJgIq1momMyQKIB9AIcxYbqhWIhILCHyFBhniAOQJaOaN6Orn6Ldph3RlZvyq
rR0CbteAe0xnYigif8MZSYZCwVvlGRlqoMhF7q/qJKoOTC935Vxc7KkngH3sEVxkVxGDVTv2GcjK
FKVXmGuc2XOjdt4Juukn9MeaZZAhpat5uAwDLgOpla7BJjIPrt71Otxq7j3bXLyPUeGvRmm95d0P
y2H0GVT4txAglcD40Dujs5XqeSDqhPIYPwxzgE2QJ/4ZWVtm5q9+xwjLHDJ9L0I73wX1ZK2NuLiZ
MIeC2evuYsHoqWw9fnjV5BvLbC7e2L2KCc1jTVzxKqpwtpgBnA7DkXsWEpJEBusRqGKxoRKPxu2k
0S/TngGiyMApp9igT4XeorlWDpKfIkf/Eg53FSf0sZRo8PtpN/AsDm6OXRron1sXtN153dB93rxK
APswMPh1LJl9zaPSVMynOhdI3qDgZBBhQsyAgTAX0pHDwb0Cab5waMLhTH/+pELiQgRnSWeBrgcB
fdDIgTPkh9uiim+RUT2QkQRNN637Ypc36hrlHUZ9DazYTm8zrg4+ucBBJ1/CgtovsPrniaHmoQ/9
L0KlSGqiZVWonxbzyyBonjBvnXyLDl+qh+diQj4rUMs0sHUy3dynLvl1QaSOhTNQCPtopsPWupoB
lZnTQPJbtqulb1uUJoYZVauVtMdp7dYm/JtIPkaCHMlYQ9eObBfPSguxQcwjUszZ3cQpnHFa1ltj
II/I9XdJWch7t8HfVokNyPN+D1UuJ+a5T9HUjg92xayiav1sPZjBtbU1FZRpXePQYRtG+FmRAJhZ
AfXWFGHwyTU5q1V3n3Me6ab5syQxi2h5hmYMCq+TieKk0eBz09opVl6VfXRzezdMGQF1o/7KOoMI
toFDia/Si6lqMomCF2geFlvun9wBEWzL+DrDXe4PqSihBUMwc+B00rl4wnkH6kpujDr4YXUwv+tE
kAIU2z/xAoitK1p6tywavf/Z9QOUEJ7XbHI+mq7x13E0/6yi1F48i1QaaOEoDBIXJrv5FJrEWyqF
tDkNClpJJAetZrd+T8qA5kH2umxwNMWhTcaube9ZFDaozFX3q7BJD1ZgUdeJhFcRDS9WEyMIgrtb
KXWiJYfCAQYSC8xHW8DCjhp/LwHJu0nu7THAsuYRR4IcngO6GN6azHAXoN6PKiqebK2vtsvRu5L1
sLfLBItdK++yMOAkZBsPHnOUZuBtROi2asrouDBvvQhpKGMgCESz8zKO8H/CBkhKmXJoEvFwlG3+
Vmh6Cwj4rmmWfRmJdV/N+FTy8uegI8TvGRVUW08PAGIx8NfbJkJaIE3OGMASPVoGnyaCfDr4x2TS
H4Wi911/OgNHHqeh0nQb+Sjq/D5BBXUAYvlRIVzrfOAfk8K1NznKWfcTVVS8pBRyQC9x16LvL3BX
90bwgzTNt4hjlaMNbJX+vM1Qqawd3Aho7X5aTujvU8hTgV0ezIIkAvOIpJLElFznG4+yGrRRtbEI
21DCRVqbJXeNhErgYSKpUuNOtBORhzkSaU/hNqOA8OEQjv0At/k7XumIO6lfsbnTqNnUETDGbhwa
NJs++FpCNkghG9GZbol9/lI5e7k1C25hnp2r0d4MUEuQ4yoePcYYTJlxmxCdleBMnWwOsyMerzHy
PpTGNo7Faz34XrRNqfS3lrkgcUJE+2LoSTygbVvmSGAnx7xXQXicQkFBYvE5+gHC/sjpopUpWdOU
BK7B1FwYyeegDIKBZxc3Rdb9HHl2dtLmOtt+XqGFqfRGmfN7WpnduoiI2p0V5Z7r4qJws5ZxIlY6
PXr1jqzEovBIXUzLXV9DlAF6AOTRh/YpHYLJsRCwsn7naaZb1wntvaHTa2uZwTqNo2JLLvhZFz37
DovPVlJLY7XBEh8TXBVnQYWRH/xWlQ17D+c4AF14+VbDETb73RgKsc2COXWYBtM9lgwdnOpNjuh7
Bmi7NisTnx9OdQrTr0B0v87hnzCR6tjWi3HYSy/4JXeZqq5TRxvI7ziEjVx9gXbvNIbW82wKfDkh
sLfCDDNCNFieQzbwbQkGo0q8l7SGDDKiJ2BIuCCM6mQTuLVDW/RH1yqQLi3wBMKANmXUNqAFI3+D
qBTH5Iy4RaiEGAR+LXPCVV0KSBJz5Om1H9Iph7f74jKyrEo4hrQDr7mBv4dEq1w3z8AJ200aRRx3
iu5LVfWPwu0g8jSzpqU4H5IGcfmkkvAExbaQIQSikZ5lTooxXkT3zjXEoxjlW4w3GllQsAS7fXBn
97ZvkPgLqKMZw03T6/cgozPRb7VvbPoUXpKnSkJVkhtZO4/FhDjbANyzYiSPF4rtMh/uSiZoHVKf
ra/tn4x2ntEMFLtai5cheKXTlq4n/1PIo3pwI+NoTpbxwo0+IAF/K6rhc+7VVup2pyXVpKwZu9fI
UVfIv3JSuq+Rw6Nne1xHngwOR/CWxtE6tRYDd8nkdVXO3pJZC/nJaqodCMlz4VgPuE05f5aKx8/9
NFsGm6Vf/GEsGDwQFtEVSzmll/gv+1L7k7vRCoUTLyF1+nYgco9mbFQAMONJFVWxTF9s5Gji02Bt
RI5RXMs52xY2E4Z5RLWTe8xjHYrgaP7sw25DSAMCOcGv3szmKak7RugWtNuwRlgrHlKv/VOzCuOk
JBk1ipGQhtp4CuLoK8F8QLKcd1cEEGX7DhDXymkdGn+oA1wE5x3jGqMtHxGe+ys5KOt1sOg8uhFj
MXnKayKOgrp9Fz0uJgdkq9vb+X2FF3LM3WSX9SrB8r6Lpnlt8MnWaG6AgdgC2baC2247tFT9kZNt
aU3M8iRcishvw808Kk0e1T3UgGqnmF2tvc6/pSL8TCz1NiCqEn55dZDyhO7nnFb5ppfo5qRxR56S
ewRif7HC4AOhyHjfz4m/9S37gzyvF+SCkMPhR8Vz8Zz1jjraMQaAkHTl74An2E9t6sg3x8YH0FW4
xCL8xZhhmM8LK3/BzfVJP9XYG7b1AFqKVjW03Km0DSTCdo1SByTg1I93CUQj/Jn692jQFafV/NAs
N4jFDwk3GT17TxNd51oZoQ8lorAUZWO8LEKNV+Nm9brygKtlN1T9szbQdDBvx9UqYEeC8Ierit5+
1JA+Zrr4iB85PiE1ZLy1bxdZhgnlLaeJhVSO97vMZryeIdC60sBtP8yv1gz1oxkIDwhQAio33UwQ
zlkJaSkKu/scfjkt6o0pCsinEAEcIJ6qlVpwWDXnjMdphKcVevS84WvkK+FAtOXI+KRS1vyB7VaY
giNjAjaraakbnb67+EM0cqLBl+SlpKyF9AqDHLtDRpANPFFwrg2W1LJqn2WCnyxyQ4GoR8sV0ssj
vbRwzUDrR2CH91nFLM2X/Kh8CC1qNx/QA8mA80NWk+YkGZcUqMFWiDjASegMz3udequGdLdNBdgq
KvwPx0ZICJaPPN3ZpmAfOpBlOZ7G8pfZIwAx53ZvKfBiVditTdzU644DB01bYq9quzi5JhdE8n03
VNZuRkgjvax1tjPXc+xGh8qtPtwF3I9pBpani3KqUyyvfms/MrrcReVIy6FEOZIH1vwY5SiY1Fg/
pMl8UU1JFjeEqLx96fvkMeEkQCRVDDDY2eS+do9xyPHFciiY7Cb6RJhzzZV8JGQDXEbgpqQcZQ9c
/Gadm0gmPT/YF53PLuOLo2LBWFGEk69L5cb7eDfGVxHh3asLugEKuHvQ9zuv7PMNbJiWGkndx31z
CYYZhlR0SBXNuHwsyYxXzW6cIrICAo8EE+b+PNnxVpU+fona/51Nw0M80iWsJYCGuLo4+CFZ4oN4
LefyZ2QtY8nQOZY4V+VCgbFhSq6zYbxO6ACOTHFcwXxKc4OeOgg8tfUKSjYYop8IINAO0GcVI0o3
p6v3Rt5umWlGpyH+FeBhO1YT3QgkZYnhP9fMKqNFz6B57hIOe8ewpHVqLiyXCetN3BEY22s433EQ
b5EP5ttIqmLljA9xGJ0J4AJ7jCYGPQsHh9EmpDNgelJX1NNqTLeoaMN7SQ1754n6tRekoFu6RV0V
qW1lL1oTTchpl29Q6XLCClDvphY9oZmpLgwJfLUkI7JTdndgaJdU3RAQWwEsdxqIUy6CP27qPlMy
cKYnyEksDqXCec5mxHcIkDjkBYSV5cWxG8onCLI08hjnTyYDGLYPI3DkDzqFHOZGcCEo9v40pHQ2
A8pZZBErd6DDjDkKp7tFY71NPkODibNyGA+hd1gN/Gf6nbBHWkfeJrGE0NlXjJxfWTZiUbKJpNS6
WUcSCUPqi/AOPezLbBkU4Vxtp0HKPNponcOJRhQsR4/cPXKM7PwQCPraY76xo8HDb5QPfK6E3CqX
rGJG1Xs3tnjcMrkzB4El33WYfw/zXdW5ai1iZB/NnCH9hb+IOOkoU78/mVO2HdmkTBOoioJwyeF3
fibfGEcMMWHMTPCoqAls63JPIvoepGToncTWOmorWLtJxjcwfEFNQIVLt3bcGC3lpdaLwaj6jQeI
twQp3zAQ0xWQLEg/Azl3g2aSfNht7ulyPxoJwM2fvoYtKipiU63oOlRoU9s8+yXc5p4Z41tmoy0B
LfVb9eq+K7N9OHcPDdubhSp2Gsc92yGe1sXQqG+ZYtIYBErTBIXBgliD7qzrX7okfOqLialmS/dF
Z+6n5siPgTRiju3d6qFHeQhElBoMICmK9apJ6rumMDfahpEUJ7u56052SoYQ7YXA0/AfCfna593w
wFI5UkAdkXCjx2ZGw4LaRgfUjBsfc+M2MagG48ShQTCXv4FHrKcWQXNte6/KIVnABn4ajI2/YZf/
iUU6OhWGDyOr6Y5Nai0b0TLyaJDcOp8dfJttQIjuBqshEClDXv2aj2VA8NlZAcUy8AOppbu3oglO
UEXVnEmkU7r9kHp4cNEbIcpbcitxTcm41bvWdHnPOK5SFxQbS9ASD7OHIVugzVpBfPAoh4CTXY1y
GTExuhki+9fY8tIaymSDcjFCiWa86+byK0is4BAUdH6SyiDYh1knFm6R3SfOVC7grk3VsWShE9vT
NgIqrJ9kzdC4zll3aqZrUWXQZfQcc0VeG6s0DrHJtpw9rVSqW9jifzwbvIIC1EAnhD/qEY+T20TX
brDvWDN+aNPCAy+7P3YW3wIoJbsGh3cg+2PooxOJXBvJLFUO7Xu6VthqMSvl8QzlOSKUqEfcNZ79
iKcR0Ch6Ah8PgKlIm8h4p1Y9Cko6ralaJy4S3SLon8I6rbAbEAAGNcLbT4qpGkDXvlqc/zmagdZG
FC0C88EJEIZp2hmMWrKQIXwT7f10jK7ZhEbVTpZP9D1MhTsMYweVZ2anB0OoF9IuCDuu0udJCbEu
JlykZRjtMCTQg+rvYkcj5kKt79nKYzq69FK30ygYctjPXUt2tYXS17Mk1oXATLaBkdcYU6Mb3RMy
boxTWPp3SUJQtkgEZwsMAcxgw6PTD+UaBEPUP4xt9x7G8bORteYxRxVNKi4/e+HMslrjGI04sdKv
ppcxkbxUey9VSapS2LyMfrxfeqUYnxcBNBP6KaVWDUfS7aVLxTISfF1W8SOcrGiT+NEHAR+MvvaZ
5eYb2k1QP+w/ciYssPYimozZu2nCgYl7Sql4WjsLj08U2A0s2cpHObq7QIY+HrziVNtMoEsr3+ez
em51Svidjze7nN9Ul8wbr0+/Yp+zfCFYpfxF4iPlaz3P4TEL90247iAWCpQPgQwWamdm3gUxU5eM
TWmquSVMq4nFAEpIucBczZQQuTiEZxwsaJBrThhAjtHOH8dAAUhvarSI/R2iPZKzrTzeVJWie54S
m+fTkIvnN2nlkBdoXXjIBQX02ZZj98qb1EnFTv6YlfZPTmesURwC7zgtDU9Riki+CsYDY0cAfl6f
7amZt4ikP9sqE8SSpffhzCE8ii8oJvG3KxBKc8E4CAkphdJc71kZ7yLl7Hsp4eTldJR5Xr5An1Np
1tZzghqF6vgzGth6rAKJjFlS4mZl9dEaEE0iCwz4HLinaMYHa3h0rCd2hkDHejMDUFgpAa4b/XbX
WZ8Ephwb/N9DitVEdsW+xFYXS7feq94AXshZWc9H32BE1y5tErxKh1YWUENUBrolGQG1RTB9jbg9
kd0GqhcNkllEAO1NonBSggAFvJSSY3rYOT8HskW2s/81lq3zING4mg1ajjTKyaZzT130pvPormbf
hagA58aYf7uqeInc6LNa2uu5JhAxgNATBHdz3b7h76BLWu58x79Vnpff/X+X3utU/fnPf3yUuuia
6flPGJfFX912nvg7l97uvSn//Mexzd6Lz/bf/9l/m/QM95/ScVzLNAUGIdc3bQx3A12D//yHof7p
+nIx6YG68Jg1/8Wm58p/Wr5Q/KV0FVZo8T82PVcsf+Xh3PKFZfKn/f9i03P5Rn8x6Tm2I2xHuja/
I6Y/hWHwX016lPqp69qwx9uaJk3EctLOro/MrGNLhZYOKgA5VFxzEOueZKy9De8jazc+n7KSLe51
GwblENLhorXt5Ha68Ypy54FeM5vsRE3E0ZsBMUrA94RhSiexNoU2zYUaKYMaq3FnL+D63jNxz2M4
CgzMP38mmwlem35xqDypEWlH4+cPDLxZR1V9tkoIIBbFIv34V78ZeRUm8Azx2B9rM7uNMrvLTftK
UOCRN3AFbwQeGkpcLE54BJJ5N0JE7pYRQxAWxKuXNzFRPi/fLZ4+rLZ5+Mtjcf5vz+N/FDo/c0zt
2v/8hxSL1/F/vJDfl9mV9IE5G3DvlOP+62UuGigsBDBYa9Id8AX72cnyhnQXVIg+AxaGDVBzuVIT
QdPMYtaK1nBXF192gKoEpe3rci2Qf6cEpHHR/bK4M2t5LXyurBGjDAAJLAaObLWxtRrnoZuibhf6
1Ft5FV7aPD9Fy7/TMQORBW835zAXZwsAWuNBSEDTPUTcfpo/iL4DHILLb1kZ2Uc2X91AvVJkfCV9
8AoQ5yI4Rgw2evCIBbTsfsouvATwe5gTpNUWMtM2dYpL6pyBEAFNS+aFGVmtfN9ipj9V+FngHAsn
HGguswHlEadapALzrgiMx6ZiQKWXQRug/DI/50mAB9Tz3n0DjCC9UVZlPoidu3ipdX7vGx1Qb7pn
tn2IRu8tZVJKFeuBA+LGznTllv9hF0S+DvWwGdmcMCcxUUM0dNVax5yc+CzNstWnjsZvQUPCsjNY
AAjKlkIFHcVz5/C7+2n3a3C8G2anh1KWP/RQnB2uTQTL2io8pvsIgMbytR14HnkikAsxgVubKb8R
aSaEpWAr47R4XL64NYpHuHsGfgswon2pXpemMujb8/dbRS1/4zyxT4zxI2wLRCXJl1kHryVt87Xb
GEz7aHBjEFl7HlTryQ6/3J5767v8sMIv1p7RnSyoRpXNU7Y810VTnmWGRFZ0vNDgeIiu+u1ghsKJ
43s4xcWBbMQvlyRVgjpD+HOkDmjr0iyfhpAw+tXTOvYaGvNugVZW7V3Sx9Zp8Ezj6hZzptp4DSP+
BcFlCD63UcY/J0c8+C2XFuDYF461k3aMzZjGz70Z/TSClxak1DrJza/lAxjE927sBN50F5pfAAPA
+JN7bAYYCac2/KortB1Wp1+ykIyICWMt44hy1wI8zGKmKJMzntNcrCuH3zgFELDW/fBA/MjL97PP
8YHFo+YMAb2NI+e9F4n37083Ount7993z/xfrzsCaWXiybZdB/fzv1mfbaLF2liXYMhTbMcDxn/S
Qd99D77bTFeXcTVHJvecRtNuMjGSDAxok5HynLn8uSyBYcTzAjOAW+g35PNFnC7KgGMNRxsU3uWz
82xK3oMqTY9TN/N2m6fGscxN0lvPFfgquFMcbMSfzl4CVRrvvHxVqhJCKNA6RRnq9xj6DiGguR9t
h4YewlDN+Pz6/MdIOistZS2tDVivU96Jk67y94gOAY5CF+8RYLY0h6jsUMSNf5QhLnMmX2VUE6Bo
0jrtmNd3HnpRA6zvCop0wFO3UmbxVoOvmOeSNi+fb+b3MpImZDYdH5cfI4E3Gbr9JAK1WDVKYEZx
x0/PqymGmPusSpfG7N/fKmFioP+3pdlxLGXhe0eZzV63/P1fbOpcNglgwkNVVsmLz+daLlNniFMV
lNFWeZchyg5YyW+Z3VHvIkirmSuQUDI9mNX4uny1D7psNVppgUUCaiayLNXIG24yY5UpycmWBUqY
fwyVvrvUQMKw3zHeoMqObYkHnKslGnOrJvXUpvW7VdoXshIYrLKwx3VB95nBDc3ZnNRA4VAZpoCD
0Ym/K5e0TqHy985SR86OvzKXZ8in77QaWZaAx+frcPS3KI83rWS7UwEXEB4AbSGbsTaXVAbgTIWU
lzbCHa36sxics/T4pN9/M8flAjk/z5Y8kUYXbelVCJY5OLYus/Dc5zOjWkNJ27NO8xQWpTiPrGuU
swSLgGO1E/wdEV+mB/csp+noVvPBg30EJQMM+PIJzIRA6CBhcBi2UPzqC+gLMOtzjFiG8pXzBuZA
R/6GKMeanMh5V5sLScQPYF5FksVfa2jB6S+k+I9//3goUAn/6+mwbR4OYfmebX4/PX95OkyNZ8io
MW1Zig26iE+1453zwTvPM9fI1cS2UpYDaPLXXYjroYeI9P3SlTzTSH4IoyXdT4oLccDvZWqevv8S
KBstcfzm8JwvHWopx1QnMy3fl6/U8IdWsGXfsVyw4pk8I9Agw4RWaaphdnf2JZ7kJR78s9Woc7kk
QZpRe04E8jMz5WJpOILcTAQqk7j00jwx+jJWquUFHgtVrkvL2M0DypaBn9T1l7TGUdfRDlgZhXdH
rCr/johuLNybFG9eYWFH6+KjQiS/Kn2zJM4nAaKC8oTuNVg8vongjz7gj6JF/E7o7PciYFgEILj6
ELGsQc07Tyx+ohOXv79J/v91k5QjBJ1u21II+f/1FZ6Q9fBJGjpJbu+haNfE6JByLYozIMj3VpXv
leQ56yabqVcSMh3heYzlPf02ArEtFqrKyt6XlXn5ejHTj2BQsMvrrCa6le0ROOnvgH7bbHBicUwW
2oJ/gDj4FMbGnRlecY0++wGNt+W1dHP6MN/3ALzWr7Ien5d7tSz4IXqOcHQAqjjkiIiT27c0pBx8
yNwr+EmscAOwQedCqUw7RNjnLqC6RJHeT/up7h7wGhykabMELXsK4XdGP2wkC0YE3W9VLo8G35Z0
bkwvycVjNRMOb3lBWDxNCDr4GWs2kuI/RUuCWp7ZNSwkEI+sNIHB3S3i/mbY1MdG2AP0a6NtgKiR
4Enc5uivKSHul/uHF/q8LNiqJKHK1sSIeualYa8bS5bzMuOfdLI/ZZ5zaULaNE91zwP493cdttn/
8W5CCrId37dtz1mKtb+u3FzAcPAFsgrTLs94eG5mnd9aNLjEtp4pXC5N5KMQMUpOc/mp6o2ty/zC
nu96qzgFGkNHVJ2Ze+C+JyicU8PYoFqp6+6Ctkv62VclcxzesXMUunvhzJKv4ThM+xK+RRjhfOje
k7o4GW52Zp/nBOYzLljNnGXwkKCJ5RhV1/wGcOa/iibETJpwipZU81T0CIj4UMS8COY9CcgdZTfn
FHLLposGwD8LfwCzZsl0BZGrLl+nJCSZFSq16QUEln+fy2T1lo4IgbBsGyp76kJS5OoWTRPVkH3E
Y2du4ZrTLeT+EoqXb7JiSA8mlnBtE31bT/omnfKEfmb7fWK1fa5CNSBCxQGPGAO5QekwMYw6rPQR
x3vmX2Lt6dc5XhQodrO30/BidOGHNq6j6xzADx9wzHm89exZKPgYQC0czJTaiGEmkRGyGE8IdFyi
JQdCR5ilDExX14ZaxnHGJdL7xinOnDNY6uv4NUxdohP5rYKeaoL+zl1djR8G8Rq9GZbkIlmw3/go
uHabdduE+0AlDDOsDtU9h2a2sopjHziLFYxkis6S7w3J3pyDV0Z5BCt40RcIrGr7XVdUeXlwenVK
J3aayeAPKytfjBZ14VxRacnD8tgsT1K9nDJHyTPHswcW8OaOnJE9nQCpscZD4KRfjFdptKUktyft
ax+qu0SHDyhrFh3DieYgx9rknlTEWxikN5HnX924VCEZsXNpxDiP33kM25+56xx1UmCijD+MDriz
TUnkxxykiGA6kXd4i3t+0FKGfFfaM1IBXJqUfK7aT1/+ZBABljbeJmdQvZq2cTv9SoP5SOMe12n+
hdgLBo4n7mSRPFOH0fNcSnkzQnRADCi6Nnc+WIaLrGH5ldA8vo7tbzfBWTQU4FuShk8i7UGtOIpz
t2PQBe6N+dutcdWrbdiH5XQfcH8HdrApNh6IN6up7VyuGrS2UxYxKuOSEhtXrn39hbT5q1wujyl+
Jl1+jQLv9ft5iGc8WhX4Ro38R4XzWXv5bVjO9bGiqFlujTXkbwwn4DJGqabUBY3dKaCPBi9y7NyH
GGkK7nhcEt6jc+d5gBrfMYFaDcvN7uwZnZ/4uZQ038/bUnqPSfmCue13s3zZUrtNFjGvLuGqHjL6
NL5lLT574b1KcBajgyqleI7tBB+qt/WW3oQTcFubOnqGcQZjAIt5obiaGIH5idWbMlFSDDlqS9P9
3bfiywraQ5jwD+uc+nVZXVTH1y/1dwTfokCHEU7Lh0ZyUcXuvUWAwpZsOcNK30rffy2D9NRQ8n8v
EbNKAYtnxW1cPuAI2A+lAAd+NrXR0i+xAnka+uFXETKRyqb45AiK7O9iMo1TrJ9dxH31X/s4u3k5
V8BI+HsLM0A5fVRt+yb68myUJj0gdS3D+7hofy4/LrMJc4MbMWIkwJHnvYa4ipGKI3Q3eFFwO38N
fOtQY09Ccy1BzY2HZJkRwXqgbuDzeSHWmdE0zokDILta/k/HfwZ2zPE2/PIm4xXH1p1oENJUcH/o
v3ps4MbL0gOqKftrr/4v9s5rOW4tS9OvMi+A0/BmoqMu0pNMkpl0kvIGQSPCe4+n729BqigdVXWd
6Zu5mYnoij4ik5lIYJu1//WbQ2ZPz8vX9xjl+LlRIRkwCmmarVAdaRnDbGQ3JtuI71bP4acgQokK
0tJF99AKMf2bHpKMgZ9qYCbZTIwX66A55ZcyKk5dXZ2s6dpsslMDDxg/gpXj5aemB3YiDUBGrAxL
3JZPbgRFsmQygu4dnNRaO03JJ/EejGLszk/YzjwLiNNqIQyaXP3SY1uw0RTYpOBAp1BPX8eyg1qa
g8IBLH+i7b5P5VLpFPIU++ZjXLVydY0gL0iLDiGxOErR6tsPOH6c432Eb27q3tkzj72AaUhMCc1R
umUpJCH4utwkt1bfC8e4HRrUB9HG8Ego6H1iJ806v2kxhLZLQQ14pL4s0jI4CptUoBLvXx6MrB2R
llyGDr51X5oHT+f2dpH3JGOS/u9BRkyTNwNh9DSyxPQluehv1oCcRlaK5SHr2tygNgx2/75m0P/V
Yc+zqBItUE+d8/mfSwbSOzFJV2n44lHJHq4mG8jaPYT6bVLg5+yVu2XrRjB3UYfkkiFmpYeY7/Fg
x1FLJiXKvX3ldy91gJrKs4g7Lwd4hMA9loFoTWGYtnPCJl/tpxCo8d9/AePPpmoCJFq2Co7omJCr
HO13vFY1hgCYDe2HgDrLZpROOq017QfGxLnxox6dK529b8Fve3NAv2PfBbqKZEP/sZcOQwZnu78p
G2oDPUqPyz0vvkQ4xa0Ik8cN0zrEsgeatJ6jMfk0eZExIL1CKlzL6JIHSULssfBxkXeRZ4yeeZGJ
9hff1xVk9M/IqQVyqsJmgemueqpALb8cwJBnZzDRbT5Ztokk/uhD+tyyq1pMOsJ6wDgFJCRj7ann
spvJPJRGfom76FN2YZmCUnzNcF5X3nbQH3uX4kAKgIoJLDdq0vxr07Owca/IYM5OBEI+V8BqgpuS
grprlQ1Z6QghSDUnhGu6lh1L7v+yIVlbq+puvYB9Kc38JyNma8DkBQYVH+Op7otVqu+BlR6l6jQw
51vpIeZBXvWQ2tkptMjfIah8JDU3ralDJtd/gqiEkTUMH6QiXgGMp/fmbdxa9zbpcfiTs9lJcVmU
/Ef8FpgK1Sp08wV9T23rBoewy/JLgtmyVYknacAcnNQUQ5pgJ1/LcWEAjnW6L2yOcJXVM9VHFoca
l6IwoJcuS6EZwfqqk3zf0X/CiBsKrWU8jIHUEjUuCnBYYGHJCMKQgRBmmfbLxh10fFyDQbrnkBBY
FleuCrbnz9S7uUc+mVfjoM9cyqju12bYbIcJ8ouvRJ8Nh3oogM12dKDqNzqtuWp29mVKYqTsvYDN
aGQMUPMCI6S1U6LRGMfb2GT57zQ2dQWjNUshnpLwtWACWMciKYP6ot3IZJE9VMoLjPXDqbzVWYkC
+sdF9iYzXup0izSynHJq9FiAloInC9h05NrmlrcTOJk4SHWF/Dk5292MngEYeR/VkrhB9IxsFUEC
bK/Jo4aZC8UjAynJTQkZ+Izts9+iUFpgYWxfDlJM6sC9C+Rum1ysGrffYNYcOalQ1lFQT1585oB6
AMsbRD3KB8hKJHuFOs8J7j3rwQ/ffQF/7T5AwqagrlOelmp+KVS9h9Iqb8wOEzEGgJuifo2KZ7/h
Mgs8HRj0d/CMZS40vn2Q0Rv2fIyvD8/oJ/7xPlpmHm27hp3lHgJPKmueiTEznpg2jmN9x9VF78Zr
Dactazy6mvNEbtTTj0qalzqUfIySr5yOZoGdF7AbQdcpD9KTvJdUsSHrzZRb65z8YMOoyIrCLJ1w
i9InPQDt6WBdlbZy3QSsT7KnEIVyQtB+X+T5bTqHF3DsE15cPxBx2Z7CuEx2y67lOmxKrluYu9Qz
7tIUaFk1xls9d97j1qHGgk4QYl3QTQg3rKLaY1bOeVlu+VJNKUROzoZLRFm6lFhIHnAMkFuFD0UI
zkPPV9pJagbIMiKslzORrBSlzQubsD+Re7SGLA5hs26+5gQPLptoxgK1VFdLpaHsOLdu9Aqkoq9Z
a5ehsSzH9lijD5aFeZ5wyKwSUmnlfCeHkJi93qwIzCToPOvit95588D03KA+SPGd85x9ORadgYj4
izSHHxl8JhSvco8gkB049VxkB24LSryCNTSqwnttTm9TqpTAiD4TFqx8yt/yMnssdA2DWZXMdBIL
ABhJS5IemtReJgOiuBkEtVwKLC3Tv5ldeLXsMqVW38wogKUhIWWT4havDo4vy63sfCQMFpEWy7ed
awqdQOapMTzqAx4xfs304LtC7Hz08ocqovhZDl45dgUz6locxIPbvIXFOTnlzltmg1JiWMnpRI42
y6O0QmrSOFbJFPJPstAVQJKj6aICjD///f6lq1JR/L5/mQbIFEuqoxuWbOi/7F8zSS65VwMvq/p8
tGNo+02DTYOuPpstuBRpcpBuyb9L6qdqPM8amKA1g90GgwujuoG1FUpjQNAjsoW2lVLhysu5LyM9
UX2NO0hOM8TzVYdD99aYxycBgFI7JnkZh50GdJuyGzEQBfJmwXlmzcR+mIhJA7Mgv7ub1ek29oCM
NWHDoRMKuCCAxxx8R/opRJudLYJf2EcgtLsFlQ8YOQFHP5Brwb8jna/lizlRHFUb02AdQlv4nLTa
i481iDdk9W6GGjNHIGdopaY1bmWbooeuNbXVo+qGj8EA1oTtwpU1OvhoawVOmbRA3TunZeAkEV07
MM05RtmTqp9BqT1CEmkxTt4RhPOZ7pHK2fsZHiTH9vorukmYnzZZYoix8HWVyx9a9i+a1abqnkIs
oVajYj4LnE8++aNivEiXZOmxaBZ5QhphHgkvQqrxEyJ03XE3W46HQoovgJGDdJLcu8JvQGX0YoPs
4drLYWQ0EV+FsKZnMnP09iEl9kpuktO2WyuzT2SM91YdUrRnHwvC2MJt6Z0rP2pZL8QH0OyBkcIR
Wbvj0aEN0C4DCyM1ep20DD8lZ8ESldF4jgLtOepugyl/Dgr/W+XeN2AS6xLDFGhDOAOEaDUyu/VE
/nabjuNT4WrdFjvADzt5qniQll68RmTGQjG/F0SPTImrohBrTjKO+Pcwuncu4hamH20jTGAXhK9P
7krrS5FZX/DDpOuB5Qp2KdbJM+rHEH+bqueGN3GKB199XvoMiqCLfsSoSVWeTVWqz0FQHMkKNECn
BAg3PLGa+wklj/1Tj7gJvij3GrorTPP0O71MkvVy1g1A1mJBdAV2jnAOmHpzP2YsOgy71Oaw1HNI
XOZFjHusWQ3rfz+vrX9Vlrqc1DyZ0nTWfitLSW6J1CCDXRpmbIVhetJmSpBI40xvaQo9t+rdQViP
xfY6qj9tLzuOqP/YNRzzQMAWtOgFDPSfagXn0LRrt+Q2caqjAKRMW+AOKUGXekd+ErjKVaRMd6XK
Kmaq3Y2ddldV7uC0kR1l415KvNZDI6pzVIl0dz6kSbQhzOBediQlyTa1U92nOo3RwLWeZJdczrnQ
JBkjFbqXzLhaDjLLToRG4xr2xdnzlO+Zx4f++xtoCib/27rowH8xHVO3NU5kv7XdIjMd5q5hN2x1
89mqt04Jy6MrWEOku+L76Vcv++ZaNmtVzLEFbNmW5hUJSIci7DdLG0XoDlD7d6osgJP+iA/iIxke
z0pNXyMbIP3FHRQ7maqKdCAFtLdpMS3LmSD10nJhbMxp8iEQfNTRAm1GLC9ivz9UGhTjljQ7mnm6
+AkT0hROBNoziImYmf5iSBn/tFOYlm0bEHo0zyKCXZMh9+tOMXQ1biA9DF5/Sq8Ma4+ZAVWIXhy7
guqBbsCayu3JTyaII333WDrj+Qc0KiiTNuUHwLajVFEsi0ReQ1j0THyaXfugSqlIggLGOOUKox96
hNGRPuEd9drSch8Cy1qRVFi3/d0cWZgpyyEpTKnjsSzwEbnP0m/WR1qxNGL+YjAsDZo/DQbTclQ4
UnTN8flgS/zzV+/I/dAsg80GHSZ1EkWd7UwPjVjLgNbNA6ailak9q+EhwlAirc/BYByMqdu5SkAX
ldG5AHByOJBiBpHIvR8g1HO2ObHWYZF8eln6F0dT7Z+wBLloHhM30dNp9v920ZFa42c5eSoZ2fGb
plRP9EABdgqioFHB5Rx2eofWi+WdGrwj0z58SAIqRStEO4GschdkyV8MISKQf59VXBMMVM7LCB8c
oMM/30hMUcBUuhRZd59dvITYEWHyCKLuGuO6b9h1BVkVAlJGibwc3xacerSDey946Mv2a4FjpiMw
azHZT8ZUnSJxtR7MoyAiAnbOun1fuMfZZcXLDcCgSkEAFZX+9scpOI0+tT7cBPmM52V4pY4L5cWX
USp/PrnTubPflsPVcjpZiE29ol+DxG78UnmSM1ELluAJ4CgrpvzARWVNU7rNcbpgkCzHMhsuU1pQ
eUem/9S2AIua29x6inOXDUBZYwLumeVH3FisCSXzgndAlX6lc0EJxKiSryTnqGVZjaLuqqVPSEL4
D8h1OZ50uayPRiNJQhQ2Sz9FTlfEpQUapHQ5GqqaeZmRNYfMXAxsQKUVG5NQnOMX6lCqtKe58L5J
swENmDBzgFGs+MzRB1kmpyHNG77FsFkSTlZ067QbiWvzBvsQ6+HXrlauJF41J9jQShrKZndrkMQt
cIstD2oBL3OOjEJliaf0FIbqVZBXCLU5xU4DlXo3GhcbQ3TQEQ3pxSrHlGXBVCVkp/NNoGTpaNBO
FIjXIY0dttuQfpIR/GlZRItytscV475T+nUL82sZNKE0HlIjfJnC5kbg/ARz9bzBE1vNPnN9eNCx
O5K1Rxec1VTTfZ5W2Kl6T9LuWU4uk5Fg/Wj+AKsHxESZj8eD3WbcKDK8Q1CIgUUKyd/rmOv1ylvO
rLIJVr5/S6AgzkRIJHFywE1ZgKls1i+dCpA/C+ahCVusmlIIiVd9+JMG53DOD6VjUGEXCRvtL9rR
pvpPIB0tSdXUNN1Axa9r2m81P0hpapqA4mtZvOPY+gHW8fFy+hbQQY730nuxEsCK4RobwYOOdZ6l
GE9pmB+nNDmFjJMxz+EI5UfpZHXtK0aAZwvgGTkG9EfW+Uqj/ZfCW5fGkTQtBE6WuSKNKQG/StW/
n1fSDpUek6nZK3qQmPyqurlp1XPoExIib0TMTlx+l5Ez0Kfq5kcBbm0j/JTGqVyB2+hPMDplD1jm
LaIsn7ktb/f5A0+zw7euxssotIkMWniLYUx3yMcdggROjl85iiziCl+TmISehPaQjwP7ykPSWrbz
gTGRWzTHhbPYUxgu/xFM9zC0v01RfTHB9tblKIhffpFRnJkQ9ALAKW1qrhdITDAIX5z9O0dZBnq5
YFtUUQnMBs+vHgaLhWN58hg7NSu7fPRoUa9Iu3I3L99BgCk4pU8gOJ5McdcoTw1r55RCsZpirIn5
q6GIL7I4BWGxs+BdLouUPLUu52AVOVujuq2q7kmzo0M6p+femfStoCAKA3AZEQ6wD4MamyiM8DTt
SR3wlpHe2gIZLUsi9tji8YxtgpdesJmmoIsfk0ZWLHkhNPbrfvEOV+m1yrE1TIjIQQtfu3cxU1UO
yctinNHRxH3wmEndRyUOIpEQNA4s/0i7jk4LnQnBvvQsfnUJgRIMzKOptbQSNWklOmH6yMTLxW3B
EZKhfHlCeMwVEWTyVXwHL5Pl9bZq3psGq5jAcY4bXGA986ubBtdXxWNp/NGMrmjjMTFwPYQM0q3l
3sVY1dOLXe6TbDsL7Rh7kvuooOX5kxPJF1/aCwIQxbHynew4jowV4mXpBzIuZCj3qv9Qe49Sa8vF
zS3tM4wgOE+RJjQ0Ly7tGZkiBpREm0jNMtfeS/xfiELNLi1NunI64rf3uBCGkwZNZc1pbZX2fKVU
vpfKa4fi5gd0pQMJVkGqPMhFD63zXNc9kK31jcSWy8Q2C2+IDZKEAQ5O5oOgh+qAcE7FH5jldtkT
HeyeXF95/4FtWoGz8gh5S4+pJ0NeyNNYqWuwLHYLmgIjDOMBJsBkPUG1XmjW+LLftuQH/ugY0k+R
fkvipmez7oke9Lc04jlpUBCqGGBAb51d5YYI51xA1GVEaTTTZ2olacxKB6uVXW/pXLZoTDU1vior
Si5pAwv4JewIvzPwcMEpVMjJC1ZDyNAZW4/auRZcTjYEaRPJ69WSmoBjyMx+O8RPtR/GKyGExqDd
+kj+gDRDlw1BBrO0F10eXo6B0QKSDyDXdFhLu7wI2rhgcUEbX2SrzeWsP0X7Ob5L8Cmco5AQXA2g
SmZOkz+aWXeLv+0z1dI2xu5Iw7tRaaEL86ZSacobxzUfSsoTQjj8F7NP6VzbI/5tDUGbmqwVcuN8
GcILgrT0RztDvzZ0/mphcWOU9tWuHl3zA3T4NS+SXUA414dlYfWwnLPy2Tj0jofzPtpbnE9xoon7
t3HkjVsTboQY5+f2ExI0Ci8mYEl/ybZFm+LDj5CrxB9/0w8qui+urPVwb2kRvRCWRbPGCZk7LspR
hsvSoi378IOMhrLkLWVnbyiO5F4mzL4sMZ80XFmXI91/vI//O/henH7U683f/pN/vxflVCObbX/7
59/+H0txkvr7P5Y7wh3avLav/+s7Tfx2unvNkJXso7f6NW1f61+1IfInP7Uh1h+G4aDoc3UdFEFT
HU4QP7Uh/Arqo0qHTydGSTdcdBt5UUtOk2H/wTnJYgHxOH8YmvQ4f0Y4ya9UKEJ0lTw6nNLe/PvF
/enx/eNx/qpa4Oz159OE7RimwRt6DixmU7e83+qYANuqRC+LzxjYZd4FypZz+vRg3pb3xiG4cXZW
uxpvyvvpFeLT1/qxP7nXynt3Vt6Ve3NfADq9dOfiFVOhANdQomLwzETFd09UkHMoH8NvRnvVfDeD
dfeKuFL/Pj4SxON/UlPqmKJCVoNyAy8K0sinc8MW1Btrotvx20Skiq0eCoZ9+Bg/5ojPVxRyO5Li
onWLZU9J8NJKzTi0fy/OQbbCZoYg2W8qD2tbqYcEf3vI9sEeIoN7wGC7pYfnr4ikxnsed+Irand4
0MOewHDmP2ElKfZFV1DckZ3SJqaxHzItv4kMmabxBP6yJmIa2cyMhBs0p9y4GII3Z/c72dn2Ndm7
MyqU9ArLC/O6uaNisz+5CHib7eN4nu6U93DtHYYbbRec1dP81O+UHXaau2Ef7rq9fj1+nW/GTXbG
O+gm3NmbYt/dNecKTsIHIOH0ksH8Wllfhgd033R0Hiqsi+7Hq/ZYXY+HgGRd5RltBQ2DIL128dgg
pxpYClEhhHPIXXgIsBpXKxO92h4nfRAVLJa5jGP/Bdsa9YUH4Xx42TVYtY0XYrPnkEQEDgpAjfo7
jxAwEEiiYmZMtOcevhrkNsqlODvyqKz61i0fyDiZA+I4mnueNOobG4OyDIDGto65+jzNPJ/iW+bU
66Rkrfqi0mcd13Sjq0fjJXgaQy7WXwff1a/QlUcIHNqW4nHEMawlDoim0LcW4T/VzZODEy5NbPVo
bb3wCiup+SV4b+5VLE5xQsk+emdtfGYqcZcfDqbq8R3sEe+gaRtgZYAZmovbAKvy+Gwo+qZUnzBr
x/Vh17hULzAr8l1DYkLRslnu+LFCMmylUlRsS25THO3xP7bmM9FNZXH2fCJZzm1x1kXAjacG7mTu
7WBRdx/Mkc7jWo/ObbXxqWQuPIgEsw7uSLYC6vzSPIGH5RmSmQ25jzg7TshYq1UOhoxZrLaD/BK9
S9DV7L9kAaeMjYPRLzHS9E7jDw3i8EkZrrqv+BSM65k8mf2U7LE/T/Z0nIcQLvitqnTrHgzA3EA4
cbeUCe1tfMQIhp9P19UeUnAXYFH1rrZEMmobQktGjOLxEJYQJh0njHaqUJDjbbr3Cx2C2ap6lqSN
7/WNf5OdxLigpktAKbi1e1So1257E714KeZ9HX30J+uxyRxUR69tC2/zOO0r7wgS7qZPrYn9t3au
iKEpLCHwhdC9z7ixBHAsXFxwxgirOvbw24r/QudLOaoC2Zm42MZHN9EP4/NwxKtJwuKi8WZWelsa
f0/+MToS/2J/TfzkTZ8oZ6VmReVZ2iezuAqHQ4mCzdshu0U9/j690ZoiHI1wrTUqqUTMYYB2Vu5h
eigA51DSG9fedJX038oHXZ2xbl/jg5B/J2at7bf2pZs3mYvIaeWKhHwVHfvr1iKb85SKt61LFMyp
efPJa7KuRpuuCYrTAwLkuVpPFqg2tsp7v9pG+lrHlcriYRCZefDJoNRu9PHdr/lWxg+12v+tfVw+
59f64Ofnyu74t//85R9Q0tgpz913EV42Xdr+fauSV/6f/vLnfvsXMk7NZOf67/fpYzd+z94Kjqe/
btTLH/3Yqe0/LJAK9mMdLaZjWAZb7o+N2vqDPRIWoCg1DfyTRB/wc5+21D/wZRVwEL2fjtKTa/h7
1KL3h8mW6rCzEtmi06H9H+3TSw/xH/ApKB+wvGkZKExdR3Wh5f8Z9ZtKKwyMLjBXetOyJSfIu/SW
jJQsgJBF1HekJ8UhLga8RiEAZuTdbgvvy1gOGTZgfrPNSC2Dh9FvzRqN1eyb+S4xvHfFr7+gzkOc
mczZtvFrAPomxe3GI+ZnwDfGJ6K+QOS2UmYYSeRUvXVOcx6SFqI8UQ80MyF5SePbH7/Vermn6/MR
lBWG5qF/N7U3NdF8YWU4Ihf9zNX6Bj4F2pC22MK1Y74Y47E33TcNe9UIzSXpgP65THE4DQekRgFe
ekbUPDcOPgw9+Bg9pnGNq/nW7KZNnfonp8vu/D6NN0ix7m1z+uY50V2UeldOl+9jAwZTjnlAbl8r
s5fft769DayK/SnvVTwRgm8dbYfNxPbiY0OXG3CqBZGH3V9s4TliDKA8eCQPo8eEVgeNjXw8FQlI
pndbgpYw0sc4HMNh6ImF86GJi44b4BbnzLQRSHh6C2gcrhC4eVCCi7duqGpmc2KsvHpoMJErHgiv
R474mUbdDsOVJ8CRt9Awh33dDleJnpyNUUH/3a2HisZg5xHH1zsR4XJhgVFtgy9E2wQfaTc22y7E
hkYdRntdYx1gZtOz2QxHtr+KRAlxF/iaUr9EWXjX1xXu+wFQsRl+cmh6C0DKQkW5hxZyTKLqybFS
xJra8NSM9ouaBcmmnH1c3nAlwqYQQZ9weAZ8iXcYu9Phmz9qP7+PiBeqU9gS84ieBVN3hLxrOoh0
wmz3FWc//wOW+0AYCjRLR45fyPGLUV136lDtqFK/RGb9OnkKt8eB8BGUJqEteNZYCmM+0+cBSgGW
dnPlmg+uSmu57lpzl1n4SHpWd8TlhXqpBTOKyozuuvMMzYdcOZstHyMWwAcz3mGWTEJJLRYdKube
ZV1RF/XoYYkesxskddxzVUEx/FXPalI92/lFcw3lEOoG26OPqyhBpYO3df3oOpqISWms8qEbxbaC
LJigLYAb2N+7ud/rXg+7XB2wnKthxvYtdGXzuRobKqayfjEmnSiInlih+B1I4uxg6BF51bMBSEeO
CIBEQ/2gdtYLGqQnYkBcAhj962rwju6YPKRhj11DsXUHE+ue+mkoj24Ybc3k3RoaEqh6M9jNI2df
0wBTj6j9dPu2z5svbm/g8VC9eIhq0xClN03HQ+QHuA36lLah1n+xFB6TqpiEZlSPjUZo5dQgFjGp
1iBdH/Oxuk605i0vSxrY3bwrcwOgjMuO3fRVq3t4Cx3moF71Db/9/Wgcqyq8S1XShKoeCk6avBvZ
bNMPjUHE3PYSaPE1t2czW9FroiurBAwPzi7OtZtJPQT4HHSkzgm5mPAwT3ure/wuXYCbEb8Fkraf
LTGx9/1hE/SQMrsYHRbej+lovedpCHAqaHyqR5xtHJt5N3v3ZlJ/rfVc3zYEPFpFr2Ok2Vy1c6St
zb4ifWf6GgwCV44415tYvDQmNk5j+hprOHHPcfglbDCHTd24wSO7+5YU6nUElSMFZscJ7BSY885S
qp5oIw3KlqPuOgWOhjdRBJn6dThXBE2QW4ec2ipX5mDeYuwKF0epE476HJYqxh+I0k2Lk9jGI6SI
W4KQx0tThnu4qcerYbY1fph9VW4jpgPh27TtKqiMBFd/toOWQsuANeqBWbQYEm5M39+kRnRVk+IF
gew2a51ohyLhSgx6CUvBft0dIa8Mtn5XY56izeTE1M01PB66OdoVjgAdcefAkW35ObXjwaM7vXZn
Yrp8hdNG714a1fqWBMEb+87Rd6JzMXJgaHGy4yzRcDMntprGL+1VZBAYO9O7NFRsglusH9FdkaVY
Q0CZTYP0qMa5wRSWWrSyxeIqj49rpcYBbmvXvXsVdpwGKlt9hG3obfqISAC/UL9otbFXlOCudbA7
y0giVai4tcbBUy8nh9VTTzYpbriK+B0hhf5DG7Iga/PrFI9PmiYmdjgJkG6IwWsep18jC7tXHxeo
VYLvISuQvyOpcm8n1bSVlWtlGtCJLXde+5E/7RUNQMeFYnvHoqwciCbBsqlrNopWXwGHbcqpmjft
jAQfIj+xOx0ujlEX7aqSKNSyhWbpBJyMx/w6rIfhzshwfIS9TaNbdQ9u5mbr0S1wFbRhRGD5SXU5
pPdKqlmbmeqEgnG6sTSf9pSqw4GPb2u1wwTWra47A+dBvcS8MqDT0p/RGJ0ijyDeMCy/ETT9JQ5t
/GtzjOiBOq/00kOdXdxhfOeuYyrqDAJDlKNsG1OtRVuH46fuIXBt7u0oTO6Nro5fsBW/6ZQOwbz/
Mcfumbb61sMqO4o87Ie6+GtQIQ7RA58gnw6sLkU1OZVoVMZtStGyCnBZxrQhxtTGeI8aU4N8mm8D
hSb1YHUPs2pjQt7ON7mrbDJtvPdGYWkHwRajq88CL/mVm6JAg80LPAZlba87/nssDrdV0hNUM70W
HVC11o7BIQ4/rSD4Wo4pcmr7JVAMTG6M/tb3sq3utcdiUkb4oRk5UF7zDdXfhPWrg2u4PTykUKz/
P6r2F+W6h9Dvv6/W95wY8ub79GutLn/xE1TTQcdAv3BVQa7rmUBnf6/VFf0Pm9xziAYaFAsVdItf
/SzWTY9C3gBvUwHkNBu3ll+LdUPqewdpm+Zq/Pp/UqwLOvcn3otjOo5Ja1ClO4hW1fpNgUAeMNaK
GGsRDBmgVyVFV39Hsb+JvNMMzpzjAO3bL8lw7IxT4Mb0rU669dYzqSr0PkZ0BqvG8fA054eaeEkb
6KZWX7AtadHp/XJffwKCvwKAv8F/UHP+dKn2b8eKoFFaNH/pyA51aepjM196i3XFMKE8H7Ui+ouP
061/+YGm67Eq00HV5TD1KwMmnfysnFIcRuW+tEN9MB1sffnvFFb3rB/zo5rBTj5EdUKS03tdnseW
yNj+6IXHJv0C0jJV7xkLcuRQ/mpwQY4ZgjxF2Uyo5l+G6MswsAjoRyJdQL4SjE9f5KDEvVeqcDuO
L5PCwTv84kTHbHhPeIVmvQ/1ux2csRnewF/bcJxb8XEEda7mvoLclaDxftGJsMqOVYqEgiUYHTAX
mo7vY3aOhWstpgeb8LFqd3W0me33fqxonWF69+JalML6O3raYRTZtbz3HCarCp9Sso53rf/O1SXY
gPgnLoQKdx1iCR4V7GS33IPUeMm6o5EcZ4B/g0iFPiQdqX/XwP5V3geDQnoH2orLKDnbpcWL7b4A
O8Ek2mZjjL77XQmOHT+DhzccHfXO/7Tal8I+KRhGkN5BNoQ7jJu4fAk7UkDsG39CmRm9uxhA8kN8
Htmmtmp2TOEbMC5NBVO84SUYqbSDY87D4NxMmc2wDo5tdaxp1AszVVNeFCyccVMYsCrjYDBw0Gvj
vbwyg0adzlRzN2wb8fRO9SpzQ+5jj4gvPPCJDu1fr8bo/ov8hem/+OFB4c4Y2GOsWl1jc93iIHGD
8AlpoP0yaSdo8X15JFSycDIcT6BU2Td5SXcrO/B95Y4ZXEeJ2f8wgFPjw2ugKScik4hY+qD8b4H6
aKq4N3X7boVnmYFy/Sj3cu8GVSGskpPKZfKBNOexAEMoRQ0Rn/l4hD28MbfLeK/Nk0z/kpcUZ559
3b3LR4cYvSbmS8SIl+viVUPAW1Y8M2pMsKPyyHdgZDJw2vKo2u8sEhGJxFjXDj3Hqu4l8W/y4Vyh
4mW14M2RnmIryH1hLvDU+IkOv725ySNjZdr6XxCQ/onIJUsGblVwvzUHgZXGuvzrDDaUyE2dpqVp
JvZ41ODTs+4dff1CdbgyWy4hZ36x2sXHFuhag/CBayFKxwtmESu99g+UfBueRGwwKlBpu5cEQjkY
/b9f2n7n2sl1ogOj+aLpqIqM364zpN3dtz1LW49etWgu/N/YPsjShnshy50ZWn/xiZAa/8XK75Ge
iazbILTW/W05bdsqGgZG08pVrzXgZJ8ANHXKaOLtfdAOK84OHmcErSWMHpttn5AayyTmycV/6IHM
c0yuljvREPDhg7ujAMDmAEympc+5r2NzU0wP8lf8K2puyIpy2oyCmlcTFOsFOe4uDwo1a9uSUY2T
7Yw8wCAcVN67auBiK6gXO86qQwbGY6G/trBzuER4x/aci5v0cSZELMUJBJtRp7wMPm8/X8bN6Cjr
cLI2OTVze9E4wvJnvCD1YQCkclkKASAtnpPYFTE0TDrL6jrDjT8Et50CjJd70smkhA1e5SvJ/QiM
hzbgAsH5g/iRz3G0B7J4rYircZWDXLRlHS2GRmzyphWxFPxqUi99ySmtPc4EWfgSy6uyZ40PPGG5
u0SpyfPmVsZiicsNUrsUPPY4gCLw4PkFosmN2l3kB3JZ3H+Nr51VR8t54Ne1whennlYfoKXw7Hg4
csPc8lJguyDXoxJCIZdNKbLz6+Cqr3mS4YerbbuMxVFNqfX5YlyXljhXM48xGrFJnB54t35eHnVu
PvAUbeyruRsAM2WwkUmQJNZKbgqXx02t+C68yrNvYzpg3YgF/TLjyFIDmbZWaSq0Wt6dLkyQcBeK
fA35cPlWIeL7LoATzB1lK1BmmFfTRe67YWjrGv8AfW9AuJNr52KWAaryljihJHg6yr8zZJSNwozh
guTn8u8RRm6bdvt8upQjch5UesorfIiVPb/75TWeovnHoEqmzqs8tRr+L/e+CnX5f52i7uT+yTfh
ecvnyBAcaIRs5D/k1Zi4r/BEIisFN3SGANHHNLBw1CVcurnULIT8FzeRpxbhEVNwo918raGWl19o
RPEUF7k3Ur4k7Ckqsy3OtfXA92SU8BBG+2KDMc72AxNLBkeGoUDLJSWasfFhfCd4IBuymR/qOz9G
63MEVihLUlO5Jz2vwcM1uB0ZI/LGyxLHQ/1iNhe54L6RhyMHTJAm58FxGX3wMXBg9jSiCRAQj0xN
FiO5Qi625Q7DcCA176JzrfxELjvwHnJd34Q82RwrPnkcqkvAFr0WDPr5fjLSUuawvMtIUleBIZ8S
+ACrBLwZD3nDsGr2Vp9uZOGVV5XEgctY7Gg2yF3FOGEjM0pGTo0nMBdLRq8sR7XBrMmOysAf8Dim
lNHPbmrALBgydce0UFzCw3hgLCryrQDmiE0xNsx1lZWC56IAmqTuPVeS+BN+mCuje5ALkPckeeAg
72fikAtmF/HkLeTatesfOupPwttX2FsRiUvYCrctZ/L1Ftzs6MLNYWbIl0hlogx72W4SzV9mgXyX
jqEqv85oEcqj5G80MjeAXgbIRfJOsijJoFY01kF6POCI8ECW9coP3lK8iZGiys2Uq+XyZSGr1VtX
/1RhacgvZF9jGBlgLgyoOXvkqsIK+84qB3s9ynYnKxSDq4E2REyXPADGkdxKRb94kHfZgzpeAh1w
I3MHB+yRRcPta5QbFF/sUrmjwirRljFD4u/WdTI8BEiH5dGwEukswUH5KF9VnhezwmNfkE+QnRa5
OUNInjmuimtZULmuBnTC0auturMTVGnc+OQ4ODhJ8xwNtmmNPcSq9owCvlxpmmgqm73rvcbKKTLq
LfzCjVyU/GE37HESWG50HBkbDhlQy58sBfEt/sCsw3wRudeygZm4Mc+WhR7N2MiXnNkQq4msIeMh
dfWN3G3ZL2SMyf4hAjt+Javif/F2HstxI+2aviJMAEgkEtjMguWrWLQSJXKDkIX3Hlc/T1Jx/iOV
OOKZzUSou9UUxYLJzM+9ZmFgF6wLg1Wqlq0bAhJdzuhl1BhCI0++1etYr129AHkF+lnMfJA+BH2O
df3kY80bbh/0GenxnEuibp1n9L155qlAzKzb6fDJB76+Dh6UDghECUSUX489Hbp+BY2edFUHZQlH
WseZ1/OVr+lQifsIfnCEYaJR1Lyw73S85jDjrxqZjTwCD93SoTPABCNiT7CVOfzm9lqfgVD18Ank
R4qHcHrh36xLxYbQm0J/vWLR8WNndnkouEQ8EUY3W5vkpsCtVk8sH8kHldd6LRG99CfrNAE4EYYe
HCmEaH0j+lxLe2RpOMd0DOfD9NvhhWlLD31w/DsHe6Pa80yb6RgSeY4Q/gXfIR0zMQToguoYxrbl
l148+mXwJHRQ+ffHvZWbeqYAyYLQNOX3Zc7n1FHo4S3/+nk6uIeUNjxNjgn9wsgY9PGMyyLLPVrX
7VHM+7LhsbBXvPKWM4rTQmdRLAfe1szO+smz+fdFvlUCey65s+0B4Ycpd1ECT2hKjT4mXngq43WA
HLsOkzo540pNMoaWZhhPSl+xTl31PiMB0b/lKbIKcroDc/i4ONc6pOsz7vW8mzOdsHDm/EoxfEDf
LWtY/3UxLC/6MNPnaR1+8eUpRyqVo8sbq41kAXDU652pQyCK6ThMcRDoqQnZR8Y5SjP4aixeJMn9
9KBXiv5izZHDzgo7ti8LR2v8//tBCc1k+O+Zp9TNCc91IWBJZZkapfRnpWFHduGYocJqFDK+vn+C
PvtJJyIdOIyheUaWilgul2sCErmBziz02cwM9/VM0L83yYBfz2seMBHIh/mQJ2BFCav6kNKBQKdd
PFe12Gs20r9vwnLf2gOu6ym9CVDfvWRB4QUq+sF1MI5gs/G2udTYei68nVKvuSxvHUUk/URJwvRd
GvoYVi+an6xTOdJdnQnxbWRv1XdDPfQhSRvfSLascwDVkJgR03SSRz3Fx9gz7iD2iz41ZCteD9wl
BLUfbcXQ7si79Lej4KPf85jznnk2+h8dRfS24YNAbK7VTGnC6UNWpbMP/Sc6a2B96TAzchU69yJc
MAh/TRN07H2NSwSULEV9aTOZX/VPKMgMSoX+D+eRToz71kQLljPffdD5+etd8206wSbDY9XxO1I+
iqZmoxehDsE6X9B5xeuT+nVg6dTNBntrGISNX0mfcG9sj3PzVxKhF65OHDrU8XWWpWOrDoo6ltKm
g/r1vcFzvpYvbHddShE48RYBRsJC4v70HjQSCgT+QTM8wdXMpXeglUUotPRP5szVp0eALCJRj9NX
hzLlvF4Pai9r7Gtzdaf3iXjQeYGOSRUhmcslASwT5yoX1zqy8ddbTDVM6NbNtb5HaAD6i0b8qLMT
/S5HL93r1EhnE3w8R6h+/Tp+8Ff+vWzfWrRgHZC1pnWjKZB/br0I4K+TBmLUa1Ln6V241cmPziC4
VT759eP+f+FRfoej/O/z4/bDKwjlPwiVX5iU//wvgNbfMCp//M//FJPy8C80y/8QsKKPs/97C3zV
lF+6+MvvHfDXA/BXC9wCXWIz06Znjbg3ypH8rF9oFUv8L8fziLmAUug/vMrf/FcDHIyL8CDZmq6H
B+4r+/C/0CqIkYMp9XwobrxtgCb/Lw1w60/mrLJRaSTe03ynk44Qtn3RBkEIbVoGNQVXsP835QBE
PvFKBmVIjVKJofTgVxj8FjWgykmiCIaddHVc4JHskw47lgrtD7xvqr2gz4VQgfXO4v77+qQAe0ub
RvIg3L9Ar0PZp+Fg9gYFwqaRmF8tbTVfJWb4LQ1cbIoTQOmIbHKIdgWOuln0NQNS6Yr6gJ8X6iy5
vUfP7x7I32+v+I1u/AUalwfHhfk2TEMFbRbT+ovJQbFItBcM0BtjDzEArUeM36Mz0HxmyYs6lH2m
Dsq3UAdT09dlgVLsaX+DMo2vxwCAqKfoPcOFhMNX7zBAr+jIDrfvXOSF3sHrVTpoFAnpsPhQZbw4
HAJbmotZuGBMHLzsDXwnV0sU4DGzGCABGcEA13WMj20ffoxk5u8MF9OEzkluMWt0HvrJCA+174CM
bdPv07iUn8I0uEHO4DNmbOladrgq4j7VrhWdbdo0sge8mBsrwQTyOMUWszgkta8qx2r2pUdRYhtJ
uW/7OVrFrTTvp/WPZQpxdIxbkHkJFs+TKMJDi+rYyoSqcXbNYWdlpUIeXUCHmpAtS3OJFqiazr0y
IEd47kGo1NvLHlwss+0rXxoFHQ+myl7DEBjtPXCpXnwKKAZOvMp9OPTpaTZCcTXYlOhx2ro7GRrB
tsdW8xakLATKZZtUExagIWCM2gJgmrY9aoN5cRJGCZu3Ko+5knjQDEZzU/GtzG1L+JV2tq9HJz20
4TJurbrHk5RQlRkI9rp42KoAfezGR+YgdsaBiXfV7Ie8Ofqp+WSh67E2vAyHOUwFuWu7ORQu3oRA
WI6hTH3qOy852jgm9bnIzpYz/6C9G+A2uEzb0NEAjLrbhJlVPEXISKIqGJxUjx3kO4tKr5n/zvV+
rSkbbrQJ0d6jrawD0m/M6AaTvCh3MaWO+hXgLEKg7Jxd76gjNIVlF0xJwUPI7PVQTjH6r9P3cmQo
nQ6j9fnfl/JaJFxeCiULBQuzQn5dEGw9jBxyPPMMBKy7g8kxfIUx9Y7dti1HMJmZEvR1J7HtkX/a
svCfcBTDyxUfl7XlpgEoVhLJJB6dtZir6WYun71Bhcc8a92t1aufxgg2CjTQBn0igHllguML5prj
CERU1XJjznULzAIGvEzEI5MCe2eMzenfd2lp6vLFXUrTpy/uEyyYol48cM6hxmwmhg4+soDnvs/r
k/Ewohq39iLttCjggB7cDl0LtR/sOtshTofMVh+DesVh+52r0TSDy6thoGATr2jZswj+fP2qHCcH
lq1x5dRfmdF+F5ES973IbjkukeWyKaiDMiTdQncWNjhoD9MgT1tIALPqI0oW0RF0w7LuqwHMmHrn
8jjA3rg+pgnCIm5w8l1qshVl1Hsp0n5XYvzkloBMRC+8K9dbzgrTYOBA4pRUy7Mr+mhPXo/adyWC
9TIgpz1yajxja/Stxyjw1gFYMM+Geez6LN4vOGLfsrZXbds3+zHPgtUEwOaJ/fENSnB7rLzkPA30
z4ygxSy3lXdRO/T4sOMOD73Lmcrn7xgdcbBhbbdkMnyaJu9e8sdpWWafPRXdxzbozWYsG8z1sp+z
l86MFQTyNNV8RvZTNkt3XWm5eI85Z9Pgud3h+qRisvceXbKgnlZhbYA7S3p7g7DAc9l1Gv5W+jtE
WzziO4CKahq+WlPs77LlkY9Kj+VcZ5sSwf7DFNOSQfesR+O4io6OuQBdDT20qDoXxV6MIMy5mQ8J
6OxkGL6hMBgeWW9yU3LUr+1g1AibCey3iPdjbbcnrwegWDXNh8AfzqHy97jPn3HgUXtcUBDoWKbx
KsbmKImyTwHlKU5MEcaAYbOwmO+cLhnYzDVgjkqaT6Mdazdj564yRrnuctv+mJJ2rBVaJanrgfLs
h3bTOMiXOwLialBO1TaPG3Md4EwH7bQA3joGz9mIAPyAGZPfK5iu5QY1euTX/XYDFKk7zNN46IxH
o5LDbdcsXzOe+jYz/VuofjTM7HgfLNU3rx+Nj67SdqEWh1xYfRp1kUi3btovVrWXLK9HTsGPWvLD
MzvrBK37nFYdn2s78dbvuKtwcHfoRmirObPd20tVQPgA47Rp8EbDwBET67IO3ANRcO0j0e9USwm8
nrbU2OeAAWWtiC+Cfmn0nZZii5UB/SjSAPoVXniaTMC9Vl5Pd004BEcfgQr90LxafnJADoYS8Y2B
n2g36kcWmO0hrDr4m/SJz3i0300W+pxeCrLMrgAki5rjhFEjA/UxBMo4YUyVGjzXMNMUCFSxTXP8
IXL/EKWMDgwRI0QL80NgjExCEB3Zl6dunrcIEiETEQFinNT4M0TXEj46H5IzB3bD+IeocdAK1EJ8
nDzcBAcDDBww/l+WC+4qSw7zSGaahBO+8oMH6hkNtzWzRcBV2jxrQO52nRqqOSBJYmJ132EhGjaI
4XDDPFrrAVStvysQMtxTriIULOZ1jnvIrm5qNLggqoA2GnGde7D8pgNL6x1So5/uBl0I+0nWHWyD
uW3gxsMP6dzIILot8qmjRPhPFfFWivlGoJXwyky4vExFgYr9edIG2MsVs434U+hCqRiCcRXmPvyY
Mr6z/VB8dLmvRrkf0qQL1vHsMeiIuwWv+Cp+p7/zVrYL99kCwANOBKlOHaJ+i/lD41slx5ABktgU
23JCDA3vWT0Eip4bZMrXja56RYDTdjggk22raqckyVuRt3d5tWAl7wGUtpIOSx3bBPL2EiTz8N7h
/2cb6jU1oY4RyqMR5f6dmkivaeJR5Ii1571/teg2e2jDynEF9tbgBF1xBotk33q5j5N1oJUzq4+2
0yyfUZP4gGg5KVfT/SizHpxGYfXPXk6WkMUOZBbpPyZjNR/+/ZJfs6WLcIosgWXTdNIRVV285MYz
LXpe6MvnedOjecMoaFnsad30eGpDTm3XjlPvg9l0t4MffumM6pTX5CLomKGHV34JtM2iIdphn5vq
9rUgc1mLm0IAPYwGEMVGHsMgwwletUaDqFH0EYknOjleAUy4bq5JHd9ZLvZb78E19T1hvGJjj/Xn
csndUi6xg3l1aXrjuprwnMNE85wE2bLxR4XAmkmdAVMA/IWL4mTmueuitn5UGGHSgw83Bj+bCVCL
TXIsevoy9ZdwQIOsDiyxDZwpQoWh//rvV/EKh7h8FXRRXE4KD2zZpYK9K6OmnWpBsQQFHSWTwN77
c3d26uvaVjM2C4jSpTLFpjGEP2ZF4sDORz3LQy7x35ei3khiqCxNhFbpHJiYj/35AKesMGaVwfey
+8zc4WQN0dtDmGyu1wN+8dhjUkv2XVydRqDECPWM1R1exRC1VSy2KmL672fdo9l63wib3YfYnz4t
GdYmqHYkj5i0PoCFv66sMdiVMRtT2t3G7hJQ1RXclDhYmGEBa099pr1jnZ4waJyZ3/h7gJnFuvGc
bF+wZit/7L5MUWgwFwydm8JI7cPoLT+zNLS2M8QV/Dw1bW06mK7f3LgZEkB+d9fGJgjxHq7fhPvJ
sZ+GdQl54BgufOfoDB1w8NzeRl12jU07o+ysPIV59W2sOdPbtJT37XSd1maPIEOVfkQ85JCJ6UND
8+V68vE7scT8pbLRM/73a9HMosvc1/Pg+wqHnoTFaODP15KPVSnsFuRWqwMqg7gr6ATtKR+YbKna
nTecktdh5XSbRrUg2Yrxp7OU0HtaAVJjQbOGIeLSS6TRBHB2AjxxR6UbCZbVJcYGzrPqp9venqk4
3aXbdAL1N2/sWPk5eUFXSA/i2lxtAcEv1bSyUDlYD2lVnPsUC1IBIOmdW9Yn+8WmoKfIL4sWlceK
/POWgwaD0NiEi6sGD+G3BJS6HZp3ZtjeNxRmt9GkvTywJKPVaqrN5PQguiI3PadktiWx4CoNsJKc
bGR9E5tMcXgJ02R4TKMJQY4Oi5JS3GAyGm5KHOO1VH55TCbmO/MArXSYSs3iy5zNKIvo0NbIK7uI
cRtDYT3X4xOyo/U79nDy7wLHEa5nQi0DMkW5ddHZ8VVlpNCzoF4Z0UjfWbT7Jm8eltg8iqGK75r8
R+FVwyHRTWJvKVy0HVm3jjFnTyEu8U2/PNfott9FRm6eYsN212NqD1djLKKTH8UIgtGLyYYlOMLL
wZR8kdMdmgjISs4hlF8oNjuZMan0q4ClEQEXyAPzbiYGo5FLXjiiwdtqz5rR7dKVXTXWbeeEaE7j
YOzl/Ud0KgMMHbZVEz+GiETgMIOkfgPloqA5tuny7hRYACfxTgPIaXoHA30L38zkdYrlk7sUMKBQ
/SW3GMz3alkdzv5cTnjCmBawUodIbb0+/N8SCS+K0qyOQeJRW8Tr2CJTDCta+KF0gaRROxrG6GxI
UzEqFgNwOy9tuOP2USBe8c52tnSp+tfFQOnXnQxFvXiR1eRzY9pNzZueyzC+x+Jtq5S9yrDWXY1Y
xW6tdtwjCXDTSWrtCgU39KHNXaYl+ML+nU7nBRRZ5y48GRadxwlj0vO9GMDiJzqA1YlIrHRyOrfw
2Qt22jbT50ARtbiKtj4icFGzKW2YY/HgXFUD2hPSLZZH09KllIETr2P0x3yi9seJqN2aCYZ+5lQH
x6pmYDm77ZeiDcKdkbiULUhrJinV4b/PDPuNHaR701rzTL/oS9yhbwZGX/Ym4N4IJHWx77reuka4
vcZ3EOTlWNXPeKEDzMr3GNN6zL3VdaL7VgA/2zjYAvrs9oNBzxStVg3skMaxjqJg7SXzfSha+2ng
GDK6wt4aVkG9aTQ/p8wTzyLcv3Mrf/XHpaM75PDGfJSl/h5sOpOVDuBkKIv7HIaTP25TL5GnTKTP
xP409sPbJqyf/GqECi+6ddj3w4fRxaogJokEMmicnCB6KprGP1aWMSONnuyaynWOSY6wKOMauSW1
9rcZjkbCL8Zb/NmptIJIvXOUg6X8e73T4bcRrKfZL8zL8OVWBjSUnmZ6POmxV1aWq0AFT06LPbrW
a7KZQG8Lpn/bMlYrOgYY4lnIEnWYOeL/UcRAn7+rZI13b/1i23jv4D9GjGrtlWXCwCDv23Qp9tsf
CgXf2jTLlDQB44HZ6u9+uBpEmgXt56yKbLBFTs6GD/PDkJrywXZZsX4iwpupawYIerLbzzCuI3qd
WvbR/SixJMR0+hZHZfcxMDgbAFkPDNL9cu32lYfP0vI8pMZ1E3TVeWntF28om0cVWY8zcjrN6NeP
Khih9pT7xnQKbBem4Rp5HLlWmODtJmduVrNN/Ukv2lva6yKiKu2jxQRraT4bavSvhiG+tlVjbmu0
EyGZHoTRppvSNPNdvQsekba+8/1RY5hMDBPLSq0cLKpUQlcnLOYdNIlopTrqc7fo7e0vNxBjjmGy
d3ToaerKGlair5tmTr14N3FrTysjBC/gTKTI9tLnLwaZfIae4SHoSqzx4u/MFfx11pXjLbn4ljkA
A+XaeXFVTvsozcdt0dLljCNM7QzHq++KAOP7Imwk5LOq2+lwOvfSfG7TCXf1rP7Ym508xYwuchWg
QJDXHz1Jn2ySU/lO9eP9nVARBmBJe5x9zNzdi+xC5Z47tjOHnrImeK5tH8OP7OVJOfjW96m6Snw6
LhAP77sWgYHKzj4AnPeOARRGOjrz2qs984OzsICzQMRbMzQPjqIbo/Lh++hFDUPzuDrYgrFrFUFb
9BMQvv78EhdiF1mmDakXcb6qxENqMvF1y+CXpmYOfJxuOxp/NLTrzCeWTtPPsOiSe6CtaAUgyAkw
Y9+oKDg4EyvDzMXOGUZvlQ2IG6dTjWamfVTIQJ0zugm3eEFRhqKRmYZm8dUVDX1yhACrYKjuOi+S
KztSw3Xcde3KGAxjH0zdkSnWp770m7N0q3BjqWLYVHH4YYF091D3+nkt3RHBfuN5qicf6NjY7JqR
IwZPCudox4W/SWKVfp6j5yWINk02zAzP4V6owAX71GEQFAR+dprQyAi83MIPoXwvqr115EjG0hDh
CfemuohqhK2kaG14oqKaga4JujVhiItDGTMN6gE8OlOrnmtQKaOKTvGQGbdzWwkYgvC/80zWeyuT
atvM5SEbaIPYpZJ3FE7YsAk5bsfYwFA+a5GZIZhBbD2l4w97QlTD6M3+nbj2RmvZAR1CMgzqlmma
rZOb35KXJjemIWd0dtW2WbxJugQHuO5TkZSfOyfwOf6TRb8FtKnqJqbZx2Zb2n68aoFez8KI7mUL
c1AZ6cZP8/aESEF52/jZvWfY+FrzdoYMBy5DYmZnDT6mfUu6sadq3JV9tDbiiaK0KZ6HTny1iaWF
bc17H4UtvJbUZ6i1wwFpNRCr9K2DMS0eMOtAdUB6uzRoS2qMRX6IkOiuCxtufDeJPc31a3qK+b3r
982azOTQzGralG02bv4dRy/g9jq7AYUECQGkkARe83oQ/PbooB5CWcRddCXpaazGsT0nrXwODQwT
0iH9IODZGiHjk8GQ50AixLKJ2/GD008vqcHF55Y/vxPa38j+uCQGt5Rz2vH7clAQDdGAlG2HpoqI
nlD2f4oqBgWwOWl6xgaITaTLwhEYReGPy9UAjX/l+bDq0Xjkwkb3nWxU/L1VUBy29HCfPhs54EVx
OQSGDBFMpGli0e/lgttV6RSQd2idpp+LIMecJ6jNDXfTr2A1I2VC87ZNuOi0KOq9getE1lKCdV66
cw2IN0YMVpWG531juYcl9alBiX+AKhMQopgi1I1HSvhqgbtAGo1N7MRba+vi3J3YgdhE8DcTWdx3
dnOf2UF9xpfg8d8L4wI59mth6J6di6OMkOYl5qpzTTUPHvWlZAQe12NxhbfgwXcRWej8wqQIStvV
3CK2w7mXro0iz26LaHno+5IJT1UdkIL+0M0yu8lCZ7qKaW0d6hRPD99J6tWwkGD08sWKnDXKmM4T
bftgm0ayA4kc7SKnd1aNPw+b19sT02f4uN47Qe6N5ikvFqSj5dHy1EXln8cG44wiLrM6xDVDvZiK
rvrsjrd4zJAj6lb5vMizEyRYzNSE+2apfviC2dnr/jZKHz2CmrDV+PiqDu5yMJKN7Mv4HUCD/Xcx
xP5EQcLGNYHz7RWw+dsObZvaDf2BllMmh490IHaRKTN0LZb5Cp5yGqp0Zca4cFXsxALA5FU/Tx/C
LHmy9BSdUnJnlAPVfjJigJI63RrPy2nTq/ukVGoHfLg/jL7xmYB2/PcSemMjQxOlMnMY9uk1dFGw
gztc/MplI8/LEh5UjO5XEkf+rkVje+U2I1r6kTx7S+6g01Dv2PXOxhUucJHyiBereGcjv4FZ4Xo8
09XgA0yhlC6PfnuSeZxJ25QkqL0PcC0ngm9T3LPXDFXXSzoh6x8BqRgN9SGbmpl8BHdixUDqtUx7
nfT7C2M6lQFvp/Z752npIPVn0au4PBtFatN2mIlfIH4swxnzwgPx74+BdR3hWOFniH8wR3/G/YQm
42wG6yGHbE/iUx76LUyCj7MpP/z7Ol6hJxfXgWC8DQKK++Y/F8W3O5s4yZUEU9HXz8HiZwuWLOPN
PDbL3sj9Yme3Fp1f6UFdG6Jk62rv4qimChsXSH4xmOJNK7uH0dIjH4q3XRV4236pso1MJ23tLf1d
6tc4szP22pnWkyLhUUtxmgipoHnh04haNqiCmDn6FuMnwzBoLstJ7JpMXFdeWJ5M9AgYJrTLdsl9
/1DkzuOA6sisffysMbwpUo+qVHjVCp9berRF9cELAJBXpeo2GGGBRQwkDgxGFTHkE8ZRu/Ju//0k
38AHKI8uscCtGoCAdwnIAHYTxDi+YYBcFMXBewqUPR1lsG5a2qW0Wcu1A1UkFsXRHE2E/8byLqDi
2NRtFJwC1DXe2QAXbgL6TEdJyX0laZssdXG5AcrY9UZTEVmTgZljumaMgTGK30M6aZg2INwCODRM
URQ09ZmdzuV+yKClJKagirT7+IVW0AN2it/DuhgP1G7hvVisTWM46SlpMnetqMsY6sNInYo8WEXD
1OxTA+4mZ2nap0erm+29i23OlRJdC+bmoZD4J8zRPKKxb1wLj/g2Gyr6GBsQDTAW/eL4kB2dtmrv
cwBpSB5i3iQjmJMm0ivv1OKvqMw/Vz/vSnvRK4EazV+tpySerDlpqmiFt5I6GIsTnDrLik9I3Lcz
jEPODHINXYbkj8vsMkgbHca7U3/I6q7ZGNEE7gmxo1ZVD4g7+LuywWi+XhokEIsW0sMXb8icHamL
u+5m7yeNNutgZt5XVHntI1N6895MCKqRNoFp0h589pScB6xRzn5tuVv8xajH44mRP6bpZ7Tbosbp
zpNqT4C+8n2UDvkpiPP8NJgzMlYe7OW4yW1g0XxiQsfutkuWp4X20k6FbbaOvPl76yy73u7v2la4
27Cx1sKZK+a5c4Dycueuoq57TrtNlTEn6FwboQ0GwyfL7p4qWawrwPbUGXDQ4fVOR1G71b1Cmdn2
wqfFls6xpgXEeBz4k9aE8t003iaRROyfJEIkj3bnYOZg9CcaUOBksAerVNIc7fRzuHxNGt2pLpty
6xe+ef3rX75457W/0YHxTNCeLvhNzj3nEo9XOlXiV/YIMTx8MCOmOl7xXZTGbTygNCBhO4zZaJwg
S0JO6sjC4uI6Rn8WqT6+NUFhJe7nE9AxzHjKTd9Oj/EEbaK3g/u8XHYCe6bDa/vQy2NsMey2Bc75
vq/BXxFEz0Bsi5BLPgMO9c/4BkDGTmsZkKhGfrmj9zJg1geNZrKLc7w3F++oAu+hn41N0CXTDZPr
Yjva5KryHMbOdM1l+uuUju9qWspnMIn5dZF43945Ff+Oc8xnEGEj7wJ59JdVYdRyGrY9y6WYUpS9
jeljOIMGqntPojysjcRi5r/Bgk18Rl93V7CTEDIyVl3BCPDfF6OfyMVud3XnDZgtNoGgWf98Ym7t
ZLNfIZsAMgnliHYrq+KdQ9f6ezjFUWLqkKr763hc6QfyW9pRewirpL2KkPkxkauhsOz2ZBrTNc6K
UMBrq970Reyc0HMO13HvsjFpkpgYbtZxNvdr5Gh++kMdXKciDK6blNw6t7Mj42ckUqOisvedsHY+
SRz0DLbqdbgbSHOu3Xn6XsXMpLqwrzlpK4CYIrDpJI7zN9ZnfAI9xyBjrOurtsKtt8hG/2SGMEIM
txp2Zse8LE6YRfTm0j/NcwuHzBJHe3hsAySs5qmLtwqLUvj64gVpamuLNAGMKmTysMr64gr6a37D
BcROF62CdDtmLDYna60DFo1I67tPU4xxe5VXR3sBmVrXwToaw/4w1+NXUZvWvsjuBGP1tSMT5zwh
TCuYisOdzIMNeuMrMeXRkTQpPInoQ7S0gIgATa3RBH9qFasrCnK1jmVnH2DNPsiMTiUmcucOR2YU
IjF08mcbBU5/ua8bBHuXBC2GZj7PBUiNvkuzLa4ZqyBD9nbugXUNqYf812isvRndhCZlulgOKed3
XEYPoYvOdVsdhvg0VH58M+RMTowheDQmaN1YANwOYJ4OOGEZZ5VSPdRm0KA15linOG5pL0BvRnu2
DVAMzjr/mk3h7qEnnRn/WSc1LtZpRC0P+8L6GBmVebJrz75yRDiuaahJVI5qeWw4gEMPjfPJliHv
cczf276Wztr/2DM6MqICY/GumYOjyvjHcp6GqRh7haya6zpfxBzGt84yfG6UEgdKLDT6v3VuPB9R
rxC7gAnlKlOFcZ3NbYmK0MLrSjSIGGfRY5YYs8b2URPaamJ6n2abpWyvGRAjJgrg5ciCaVdj57kr
xyu+tTiNWVSIXjcYJAsutrhVo3bgfm5QYGlvmiE5uctn3xhSAN0r2vgvVpdHB5WpfO909k2sYnNv
T83NGPjNveHLZTeUx8KW1rUtunMxr3o8Mo+mLMNjlP9g9IHmkztVALnMhLl3Ja3boD4oL8IKdUz7
U5RyhBKWC4RWDPs2SWpxO/mJw4j8JmnMGfPxqLyxFEJQi119DQt5M9ElBAQ11YdU1veZWL6Y7TTv
Qgc1hyRja0t02dCjgmSEPUc91vG2min+Ah+EY3hIJIlzMUnQiQCguhT7T+4wGOgw261u29UpciYg
lNapvwz72EJqcCzPaWLTfmzI+GTVr3xExOhi0QIHXGVulsYZGfRXr4y14Was1IPllSCzxVRsczIf
moRIVFY+SV3jBoeRUXJUW/JUUTyecgAIwC5P2ajVpRzUt6I6LN6p1YVn/YVdUdi+ar6BLXzdt7w4
q1UddnOasJ6qug+ukuZg9RInVusT1qXDtm9RpFjmb1ELpskzq0nPMNJNHFOrOLl6AvONWnYbk6r4
/QF/YLwUUUwUS/TVLukqVbH1TYmBZ2eEX/AGZ7pVscbLKNwkrbFgfMxIvImMtW/jWJJ09Z2VBo+k
od+LYEKqOPxYFSDql/6OQLYzaB624zBtqgAdwWZZNomIPrloxa+CZxpW6aHLalDOkqaOz9JnSggx
ts12xsxbCKfGwOS53FZIhW2n0fjetowG3IVDAyEZUhH0eM2C8WhiGlunbfeZStHAjgaE81x5T36L
mMW899r8cVRFj80pF9+5CzNMI13lI+bn/g97bm1UAiH3Ag/D78qV39SMiniHrgrUDLJ/NMdTUVMp
L+IrauEYJkl00Xg8QAbqGsQEQ0yJjBqckwr393zYGFmQIziAxCNIVv0szS9V13lkRDaCbVF3Qp4f
mNi2kGDM+iV9oOaZAQJqVf8qIpMMYLI0HtwV2nhoeD63ebVGPHE6SJ5jZwlUNMo2oflqvmA3Inch
KpxmbZSbWj42LA6MkeaTVzTeavajDfAtcIFMbgrG1ZtElrimZHLXz+qmVrjxFiG2j1j3YiYbvoBp
vLYi42x4NUGq4uGAncHSD4wLc8xjPzIQHWZ6jRn+LQKCxVhozUtC/tqqjM+cQM9zjnCatrVBCQG0
hbYsSmdFUpiodeJiB9XaN/gX9ZsgAUtsGNlNEiO0k0INRyU1uo1s4wtDy1NQQKOM+DHUcvhaVCgK
GWWw8hVw/aGNlrWR427QHzCzcYmemCEOYfYcDkh1V+nRqeOvRmTfZbMUHKrxj9T/6bTpPYvk2fe4
28DaNj6pf5KnFkouAovbMV7leQ5XMay/j60/XLUcd24Uoe0GuUi4PuDe7JMpon2Sl5j5mkO2KTD3
WPXundclX6zEONcjt9r7PDh0pH+4ybBPJyoZN+QrVnYWiY/xS9WiJyVoecZh+nNsSh6wU3xMECpQ
4dlO+NN+rr0VLtfJOorCW2Qtv/hL+RgH+bxWA8OVltcuWpYDTx7hDHU/xQ6fQsqCtB/7JZ2CYzCR
L6KABr58Ed/tSm69qTn1nY1fTIxsvhoRw7XK5BS1tQOL/EX7CC0dIAM09e5SIR9CK6f48U6picWj
GVo0bVuZbg3as1eLsw8ThT2FTQu0zjH4kS7ijXRK9mqUX5f/Q9J5LTeOXGH4iboKOdySBJhE5XyD
Uhghh26kBp7eH9c3Lu96LGlEoPucP9p8nWQdofZ8uLpwZEW6WzkTr6QY3v0Q0LBJPlaJ6cdYaWCU
VLFiEEZ70uaf2gRWXvLn/15XPsEskn6wJdQPKxUx8EnGm9QE11c5n/6I1duMvuI3PgRIin2H+SB5
tOTwzMtzy0OYRn7foeVxRkLYCZInXxaKt1J3qRy+OvSihGD+w0iDGMxkWsOC9LPOCJYQT3f37RD8
unZDBIGX+VFKJJVn18RXFkbDaSI2yi0/hNR8LPWjh2oT3Dr8EryUIX8fl0ltm2GP2ZTUMY3Gpm2q
TZAZf2UnGo7b6qPO+LY6X+OsHNDRluauSUM8yWURJQ2pvQYhoXaHTAaJ6iZdVwyFa7rTB+Q0RNPa
LYWnDn+ZRH/RiMo7bLVvvlefda2+NBQd+Zhvpui/xj6wt0zlDIwTucqcWL213DacVlWLcjEp+aCx
s+2Dyfnndnvt0t3VVDUHZlo+GZ158puMBqT0SQa2s616TvlAs78Vodoyh/0aGLprv39t1ikicgf0
fmWmRdd8Yxn5jWz42xo+v/ViZU9MQr69KV5lZ5Nf5JPN2QXiwer8wzJz3NYLrtpL1woeXINITLlu
PUsS45gUPOKAp5sRfZuD4JGP1OMeKhs6B0HXKmRDJoy+gPTaovkdSE7etXU74rTjhI/9UEM/tymk
3MjHm5CMRhvUg1feE1OLt1A0kNdr9dT14n5162nTyYRIXPdOjC513kbm4DBsvrNioRcBle9uUX7U
BvqnK9UBdTqOjCkjdnTkYTMLeS8C9adIkE8Mu6aVZ0ITlZ7oXit2YuFJLfz5KSmHZ8WBv5kSSreT
Dop2AGYHGyLLzT9jOIu1N+GLc+nNy4O3bgzDjV+h7ctGQZAPFXfBYj81jfWOH45AGewWtGHP584p
uVzamEJwn5hXnhlFP2YapAl5Yfa8myY0VIEOI3uKOyulqnHmr0fhlbdZ0LKUEx9WKtN82ztvQvXg
dVb5W2uNkD7nMKUUYjYmXFRWT5s6zden//6D72X1lR2tKyPKVZFKvrPDEcE/FfBohvvjBbLcegzM
29RcqB8gVJcp/WfqCJwh5oFAOzu9yuMXlBBrTCIbSEE9HsOBLlpHGOS1teEfMNhpNpLnLOBhGhCq
uDSjbiuDD7UZgluTmLt5VTvt9kjfszs/MT4UKcSckz26/Ylo2ZGEtoHEbpIcQy6r7s11/XdzwT6F
WYRCEBF0vEv7sRi/2iYrruXc5O0t/bzj6tqig2DKAXYqDRJ0wXsopAqrO9eSPM8muQ90ejQKwGQY
Vsg5p3ikx2xK8reqBmRMXoPa+KSIDZN3ms18EYuW9JkPsle7Mui+HPAk0SpU0Jg2prB/bxMEdMZi
nipHk1a7kjtTc6p2A46YUdpvA0b7EI//rl7S91mlz8vC5e80GTI6XmyDsAzuOc3HBYQ0m0Z3UF5G
mXSRgsw5dCX7oo7YJQDD6kPSLDjkFFW6659XqmQzWtfMV5ZGT5Mo4xXOVno4D1dLnnU5G4RK4Fbs
8/FOdJIMao06jnEIFSpvd7FWTGiMCIsd/qpOfhihHuIkue8D/EBUsLM8u+ldMbZMc4QekAj1WE8q
iVglfisD5h3TxEQIObecrM8+kUh7Br6ncrQx06ivdeaerKr2XTg00Q89gQ1WHrx0AyY4Xj+sSvNX
MGe49F23iW145hlpRlkSK+fdjXn61A+Qbe1Sk8JCVm/qQOdC98bWwAzXesXTgAJkW4//OtObbqcw
+7WWm5o2ReYHZ29YnGY8Am9eIjnbXGwfgke4hPE3M0PtEt/c1zykaHSqYLPUyN94TnMzfEtDsRld
iiaMa9AM6+wrkOulqcKvMUSLURPUu1sFc0/YqeMQ4sKRVvU1h8jiTP7GU03gdYmgCz6E8LCFS8Iq
qnAT8rOxondJAURZWgAPCe0lRoxaGxiaqOiNqYnJya9d3SovjuNKSbxfFI9mX334NndosIjnpjai
TDZqlzNVbmgZS6Fll3mfdr+pmBFf2+WjOVk6CtcfR0o6uHJSzIibLBcPl5HbuLzKaYk8ihYeAzpj
beglmbXmbCeLZ+komyUCbh4y5pfOT496tlXcAODEfn4t7WQ8A0gBLG6dzxp5XQZZdLICRTZzrujt
IQ+rbtJxa1KperbMh1J25kZDlUSe6556MPUoJTKGfMZpPzm1cXRhVHJ5sEHULSOjdsa2NsS/dHGv
/0xDVuw5Xqyu4ZUsjUNUz59dR1Gct7BRimWK6wnBET4Y6gGmH5lm2Z3sZIAzYF4RoiK9pD50Jz2H
fi5sLzJT9JHJ6dxa1mkeg/my6G+o4jR2Ggs6SIUxqa/FQWh/FyY+ReZlepnYUjfW4gIkSew7nqPe
k5VaFEwKNOisCynadvZ/rW5iPcCLv4VUIIDLFPUGeOrWLIxXULWTZ9KTMqYrQI4/bOlLf1+K+mQo
wAiLh45Kg4wC1vKnJjoJEwOrAb/pzWj8zIlPo7TdOLHVus+Nzn+HIgPqXcMbR0yAu/1Npz0m9oa4
qsFr9vPa/bIJ3XXlNcipJj4Ctxgjohre+YPUG11rkMfqOalSenowtG09yRPRYmwjY/Vd1wkB7YP7
4KVZurGVIKvW7y5D2qMe46P2iS0v/fBJjOG80SYHhPTOWYabfpx75pEFFZgFkjjW10g3pElhSjB+
vXBisUMzxHOKrkb/i7mSjgGmyqgBMeQ0y0qYaqrT6Gprn2uHIqG09T91gYmAuI+0HiIw5OySQOkQ
0+fs3Kbmjpi8Y1Aj6VvdlCoAoGwh5+XQEbmDM+FrCokuKZv6UxklE9F1hcu03ucDVUcpMR21a/4V
GWgmRdsSlIvjdlqOgFpxYsIXtpP864eMiBSDShmmCYPnzazMeA0DfpF1/dbQj4Hfc4iJuuGWuyar
5vI4SJzkyURDT9i9VyqzWAEJB8U9c58S3xDzgtTx5DifQx0O7JMMLqtpfo8+EJW/JAT6F0O5c7DR
QZ9nb6upfw2NRb4i8EaNJJpM8moX5DBCIWjCeKT/BrLzt3oKDvW62nzsxYcsi4PnlhQDjE+LVI/a
tRW3Y7Id3UVC9vj4kQ0tbgrqCpcSFiRVOEmzTL2wTHr5jA/HhJD3dH0wLH1MJbk1dDle/IbGxNxP
Lmoed93I/Vv2lIBw4052V216XRZxOg4YO2i0dv+UvxJtT2b+zp3tc+kuKErMwN1Pnd4vEwnBOcpp
d1UPpcnPMVGkUwme0jLB7CNVNzNnCr0vLtVaGNvJDJtTbaXOKxW0/0YerY3nq4kL1ObvVTfZgc8u
hwWeAaJWQnkUJdwdsmzUB1gLDK4DqZFs5naFkDygOcoML44zbci3M0CO33C08mnbhX/rXjvg1//g
ira9HTW5YKOONeWBBP+F9T7DQS0K+jkWU0QjKPbOtsjqaoV4SS0aW5Dn0ouY6W3iLt8Fnb9pv75a
U1HtB7SvmzVDmp5kqoa69G99xi8gbki6aaEeyXGTy1hb3O1Bn2ALCa/Bdk9hb+wYy7fe9X9c6SZo
1H6yvUcxM93mxR2EYbtt8948y2W4DZ9Nm83ImpH7A4QfqJHoYynHl7SFqUtt/5wv63aqSKprFTBn
xksrO0zuGVbKg1UPu2wsCcPIa4w86xOR7Dzp5vJVVpx7Bg1hEDlUN8v6u6hEvstw8QgTNFJM9ilw
dMPgkj/Kjq88XQOFdUldC7FyWYh+1qYM16GC2JOK2k8x7MKZ6J3R6S6zZBF3FkqnGJDSq6vHXALk
t2n6s2bhwjjs1hsKDpaz7X9Nfp+fSpF89myfxwTaxhGcsrqVoK9qfODCpKIWSKJ025xlgxxfzu89
sOXz0ATfXfO19gzLTbh+zl3ywGR/TUFKTwphAOFzz/Ccey9v5429TogHKsplZkatAJw4+WpseXbc
ciafuS23aqSgYhj3TpODSPp0tAj7wlJFRckyc7+0WBwzfmeMPlaOVJnlMhvuMj/M49ViI7Wts5+L
PE5duBi/MC/9YD4AnL16KSpNHhO8QJl/4oDEQZ6CBhJ0hkHol1S2zYQMdpc1eIHW3LvtDHF0uvqu
S8xv6syjYUh/wxbqwxke6G9m/KqiLmO9GiQZUb3csAlRKPHZEsmy5Z8XsAKS+/MlCpATmqVzb4v1
AcxzjOs2/cJUu+ytJjk2jbjTZB91JhUr9H5WKPLbm7nNFTDMFtPjdczerQ0f9aqjIKVBjDzm7znv
vF1fpBfl0yACvcQ9fT9o51zPk3OBmbusbBfoyMtjF5blKRW04ybppdF+uKWKy1WJ2ttGctuEYt31
AbJrO3kwspbG83RX8XPui/F66vR3ymimA7ckNK4faCSXxTFwqBmt0neer8qO9WqyxZOIdpK9fGlM
ffU9Eik3utVvEMrf3M15ek3O/DDTCGvo9ix7ulTpb3zkDPuWNIBN+jlpQA/q0gD4nRRTezP+FtV8
8Wv/0NXyE6TKunWc8jspp2/wa+MQNpAznrJWNNmUHRs0k5ma3d9VjI9dYkhyTC0yDvnVr/UHwj1W
EBEH6/jD4jnHljN9WmpV+LDT7txquz1XjJtoAa1T2blrPNnXnBLjT13/tDGM/+ToFXFPLx4BlAhL
jI6cSOZbrpPPsZL+xR0XplNb+VjMGuKLa31TT4TkXtNwbJ/cAAp6JAab3qMuonh1EZT5db3uPJt3
VzC0NUiV9/iS4clVgLruTZRpTiOjk0fVsNP6mhPeyS+LUtxrQYYVS88G8SbMNJSkPgibl5LUQGXJ
gka9G1OCg2lvfBmsEkCM3BycK76BJf2WTSvDiqBmNsww3XluP0d23pTbZKxomsinedNp62EafXEu
2qrYUuMRbO3EtQ91upDIXoyHUoEYF1lIEGAGt4rav+ME16xR4XCxFqqk+fcNUZ46dqS4Jnyt4L/G
Ezi4FFfzlerzR6vodo7nvzgipX93m80BZXGoqKBErXaXdz4SwnnYp6BgAu3UjTv0lIcPp7XmMEBR
gvm8mFhYKl08LA3SYCOlXDCHalL1Z5hoyQ9B3e8UyF3liw+fUBxU0MU3U7Zxcmela3Z6Y9jNmjfN
dM1b35F08DTDvjBQKLSUJ5Cgr/HIgFOwGPpEwDkX/tLBaUmFf7Is+au9oooHUeOdxClGAHQHlJLR
j0mvvBcT+vhNUZSzJT2R8ZWMReORq+JmXSAfUa7LwHsYnfwhz3DTBEiUGsQS4HzUGBoNSAfc6tCt
J2WGpLiGy2PodEefeLadrZc6kiZI2UKCQLSUOcsd9ZY+iZ1mkd4to1PFwnBlnKkKHLKhr9tp3GLb
+dULFTL5bij7d7FNRF1vbGEif7cZAd0wzgP3gkr/6Gr/Z/SSmKIGstjW4htfxqMenDG6wlNcIurG
xtvG9PxoErysdHq2uDnywWn/DdMMjROV1fRJMkMdqQXGDqrRvuGEjAJX0WqJ71V8WmlLXN/aw58g
tQe9dq6qckX9WXHubRaicfacKBui3qIMaM1dUk2IK792ZraZA1cyIJzza+/krdld1cnTyjQCA0Ih
cBCokz1M118yCJnb6tvKNf/Zy/gR5kxqsnK8rTCWA9D7a87Dc2up/K2rvE8uCG8HgXhX21wVqucV
89aJ3w+4buA64xbhI8hXH+LrwCyUSWGigPRe82q6IDEhCmNymkjJS95n1BbiWG5LzgIP4GQU97JJ
Xyr/J6HaMcQPAB+O0s2vHZw4LhMEDl7wYjJNZRLeGPNdUCQrh2kj9kVhHJyUnIpGIepSvnjopr7d
Tj3fIViyn3ZRt5MtxT4wIDCaHt8K0q0Cy38DFzbWf8LG8mSI4is1QLgbIpB4De4rr6nRfDtzNMzG
W+lkS+zVwXdPAg2zDJv+mvNdNAlQWwasfzC2z54lrDNKHW6mso9638HvsnzIJWfYK7llJff4FJaS
hJ5rOLYBeNv64LXVOaGT3B2mmyE4dc7ECMz3tkStGeRbRkIH+7RZRwFCKjX6L2tKdU3ojPDKL9Ib
ntryKhxJXAIFTJz685zTL2sjo4PBgwoNnc8UaVXUzn7Me3pS7ihekRiTf4FPGQOYkgN5QzQemTjx
NulgHOYF9aoxjvLodsQVdBP7cl7htHKbHBMwI+emdQrwatxwvWM1u8wmabezxMvC0J6GjUsUUFtF
c0OAstFxr5UrxXsauITT2+IL0ha21BIkl1ttmr05wuO9NzlkSEaBCaWtKSDURRvpzvTgwtxr7oE9
FKdFeSmyPGxveuzPYdWgDEuR9c5E72a8CiqbkyO4+J2TmRfDtt7zZuzOmUj1piNuUih5X/XOhMXN
pza7K4y4mFeuNr+O6c4m6tzzjpN5KVJOZTNdyA7hxkS3exHh+lYrqpyYZ1wRFjf54u6NJUxj6cDm
FLPxrYAFD6YOCN8VmG1GqmA54r7StMzxx7okyFLHfeUqkvaq4tf6M3Cm+1EuX0mT02I3kiaHAoyO
Vye5xT4BGkUCcTsU8TSGb9rgArDtz7EXgubjyjjD0h+8OnUPLd5lX9I1S+LUaRmCnyGvnq3gUvPv
PdbVvAU+yXw2Kas75pOxRw56RA5NObuyz8OAsq0c9iacE9EeYMygRjFkbBY5ifEIxh6lY4jN5+Cs
TJ6NDs6et2QXQTdXOMubofbFfrZzl1u6AUHO/7mD2WKs8L5l4fmMrOttSV+iVtS1stGQpcIri6k1
ZS4I/mRGhYbh8NNB3oGbWVwnATrZAxpIY68y7yHxsrjSYo4BumAYPMNGOFSwgC93rAcEsABd7/pF
lHFPhUJU9ePeJOgJY2y4xklX4GBzx9cQn8+jX4mbUC/HXhnuLbDoYTTBaFx3fbOCamEi9DaDzf3c
L0zPaLROudBI97rqpWtLf19W5suwSvM8gc6KtmfvXttfp7Rp9+gIdbn6CEv9uRr2d1hTCUbS8JZk
po+s0tPBAXbaNGQaeGPhwnl1XzSDQWOkHSVXzrEmgAYK7WB1bJNEK8NjNPNzGYgbUagoJC+/CSGN
g4EeBgfsgZg5numQMQhBPz4Rmd3wfnHkFJD4OrDKWIf2C+48vEveJxoJQIipfNIZq0rFw8IvBvsO
Q5PZ/gus+pX0IZJD89Y+DuVIC18PqZzBpsskuPXGjuAAsqYEM5Qogu04Uj3ZBeOxrctxW9lAqlYJ
fepl3s7VVZS3fwEaDzKH3ZQ1dvzxilLeJC3xH4QNYtkvrpQOO+f6osvBORRpZAcQ3E6FEdS2BR6X
IB4cEAZMk48jIputM9h3Yzd84ka8RwODu9VYwdwWDRXGmqyy4NcgGNP0PysfxBdzXLy0/S/0GGwu
6Q2mst9Doxs3wI9/JE7chNgyDsxAII8WBkdKXukirY6+tt2ou2aHaYhhj0S27eR0Ho3EYAHQrVzE
MiYp5AWnXhhzgVyytK5iIq6490rvnoHrrEkd2wyBhV+UAwSGAh5wWMina664rW+yvWCIYtgMKAye
6OKAOiMYK3OKZzIL8DEPd0gnQYH+i2HxHprmSknDVEZpvS5RJeeXgoEhd0inWvPmvXOQcpvtSJm3
BfKlwoPBEE0FEeY6hzIyyAMZVWbnHCvyg3xo/y0I/g79Skyl429e0GbdNhYtRclTDueHDZUu4/Z6
1WV6F4icOm694BawxWPeU4gdnHKufsJLqLfL4BzZ/GiZcz9IEf0jDCmDHyf/HWwJsffqwgXZwSfZ
EVjDJGFLdnUBzvrg/02aoRJ//Uoybp41h1Cv25a3fTHdPYWhI/w59QVZQpajwx4qkzqyNWP1opCC
jDSpkyX5wlu3Hw3dbSHAMGzpMrbt9z6jInsEiC7Qi26cFtqorvyPRNJc2mZ/TSspnV2cI5kEz4Nc
nFOSWl9Dn56GEpKmavWXtEmV9MujlpcVuOYqGCpI5wIUgqkq0uazKjTpVGZrb7PeoYH7sRb9GwK1
35Z/3lb1voedOngF2SyObUJF4ZrjZAMRXLwFdCSdDrrrPiqEAEc776jeZYS7fg06icp9moq9Z003
vikwajrfpkNhAbBfr1xCkNc23SUDfz4ryl/p4Dwck4y7tX9S4dnkvw2KhIAWR4cxD9uwP/emsS/W
/N7VmbET5OlvMp9478m3K0xJ9rixzepBiXQ3gnJu6Thutv7K1pIF9Ns5U//LJfaNcoxk/+KK4cE2
uFRleJua5OGB3MjItcQ+d9UQz/Ob9hYS10w2s3Gt9mr4tmfea7PrzzltaiiQnDQCs3+CwkcQH+wM
NfU3JIi1eYFf0HAyunLDYx6uz0tt/CTN1YFhBtvcn43HsBZnjirmvbx4JfvkvQj6H8yRzb5vL+R1
vU1B+FCOwEUGkt5NadnbtadqN7P5TTjXF65WnQ00UcKwA3VBRKg9QQf9zrB/4J/oS3KSKyvCmiwL
Ava8qgZdgeckhYXCX986ssWy8qirizmhfmVe8CVlWRNlq+I9mh0S9tSxNCqwcJhNrzeiEfXixpu6
cm/YW2mBhDiExRM6Yb8X2XpG0T9vWlFCYHrBgz8zR+NjALOcYQ9DWhs89E3wflnE14HjtvmIO0eP
+AzkwakJAV/F8oPcY3BL9G5J2cVk4IRFMB6cnqDnakHfWwYAUqnGGDou7LqcL7RJRJO/WBzXQI/5
FSOE4z5hgNNQfC1uZrXI01KXz5U50cK5UoTpJN5DSt27O44AaIHdM9LY+zXwbrBOo5idu609az7A
bP3x6jZG7QwkgAJoZ9NysJPhyp+yZ1giUM7ZwYCe99OeD8KI+yJEDTZUH8QXBjxfxHkOpEpRlsMr
Q4zkWPRcpwaa2qGviAUKyEDy0bmxQjNFW9QuGuXLDBUOjmV+sh+JIee+8ngB57E6hUiLIq3gjfLG
eK3zRMbc/tTlclZLBRVDTFW9SeryzkjsV87f/WCS6FZe22rssESPtfo7FIAdjyfn+eyihbUMwN6q
CR4nu132CYoRNtN+AfT1EBaMbQGRCEiHGN59HDOfPXfl0eqCW0azAb6gCuM+1BftSTIDFRPbHL5g
4yIeJZe7lfI5z36V/YTyKScOfKE9CxOl9s99NwfU+b7XuIO2PFe8yaAjlKN4F5GsRpT6Bo11wrx+
M8Dx/sOuaNjomnbfVi41YpiYCOJrkCQhKJxM6r7wQ2z7eQW972GuPcUf7t4gV9O9UjAbC+x4JV/N
sG1jBjkMeGsDbqiQUymvPKBH5aG30FM2HnfJIACgHJRwSi7NXrbTbaiJwmXJMneaaB0k2Q1pt8O1
I9cGKc647BNcrDU4YeIh+fFctqRkCHib+GzTsflni/RttoN/dcJKZA7QU5J60R6xDF3f3YcHv6AN
AJU8ELFX2O9O1XpRuVCKQlAEDLyRbNsA/VhN/hTFucWVLLZTfPLtpiIBZZtV/P5SpyUUKbOuarxh
it1mQpXoNazJek6u4bIoX5DfCpkfcot3MAk4ZqalZKpp76qM4mL4MBcsoXusrBa8h7c2I0YFfQa0
qpqS26GR736KYiMtLUiDDgUba2CB4INH8wjztmwkAtnYgpXcmLZ0IjIW+aldP4+62T6oGSTRgvdN
IITpROFZDPKZ9z4kW74jMzvL3H9z0R8mu4RZ73u8TusbUAudMs2XXwGozVNzvWVzPuWu7KK69OOJ
hu0GrpM0Us8+aY7H1oa6If2NSKzcdulUJyMvn+8s1q+N4dvADWz8HN1M/q4vjzb6DJa0cZsnI8Dl
1QSecfOeecwZ9ADnNx5CK9S8Tbdxh/a+zsubIXOXsxITxuEUjYONJqtpxa6suVZLBTOG3kUchmkE
3HVb1CjWugdwQ3qWD9WxMdvrPIsSe9ijmM+2oUIbx+YRQ/4XN2ij6dE8I2ZIDjj+n7wxpHiWSu9x
JomvmSj6mPpc3XHLU39Yk3KHQIXEmopV2qVSpWSojht7TGIrBYLy5nKH041l3JZvAu0qv3/Qi9bq
fzPT+iStYCIvejF2Kdo6V3nHZuQQ0NTyQQ4T+5tvvbS9ZLowqQpDqEDdOAoTxASROVp3S3KZE1Ir
82zCMGQUAkWDIvwHTQdKhf6Ac6LfNbRiVYiwaoFd1BzZYYGr3i0q2qKqYUqrrkBKACdVBAT9m1Lt
Ul+0G+0AtA6mBeuBVC3Ces/FSdkAzMS0C3qtTq4wHlRfqosTEr6a0V2QWnD+SNPfLTI224CiMDPo
+yOGZ95l93P16Y4XBsi01+lnmbN0EJ3Hr9HX986kx51G6kQMK+VIgU0Vm/loWcgZci7SvdeXE3cC
YzhJVSQKadowOXre6oDFcDGHp3BOd4MKv69ph2MZGTOCQ23Yc4yCFc/x2u2mpIoNSsfxgFBnwuFy
EiKcmJFH6m1UyHRlgrLqia9HbgU7BdPC86zDG+q8I2sUzyvco0u9sdcTulGSORS008EIcY0Ra1ix
frCToMP1YLHpVEOBhtL9pezLt4F4hS0mC2NXNimSoKC5FWTtpW4IowEOzaCb7YWfVJDwRzMdf92l
Q2Z1BXzd6io9Mttfr14f0kSTo1XKaG4xJ6/OGm413oX/xpskJOCFJNZhWzTymcdxJbcGKKclo5zr
ykNUob79fvkIkrvBY+9SNe6lZr1rVBqCBMLrthXhuF26HfLsGX+Hua8kNEDFZpFlJoBKLgZitvi1
EuzIYsk/Vfg4qmVY9k1LNE0VGiDduc7i0h+ZYRKI6DqRAplbfRai+0gzhPseaytgORMgFynUFA3P
DnBNM7+IPj84TKDRqpE7JJUznDovSzYKGltMFC3nod3s8iN6Sme72OnT0oMEifXF96pi1yOrlTjm
uNGt2B06l2BcIvZb0x6iSnOveCVBeoiAHnofOUdNS7O11jmTbr2vJqq0JBbTg62oWi3t+h9Ca3JT
6CoFh3sOEOiPiPUuvujupPbfWfP+yBtGyQPxt7XGFZOh7owoL8cIABR7gJAvdWY+DxnCz9EhJbeq
3YcgL6BZi/6CWizfmqknWXaAfC0N+OQC1lp2vw+RiV/ThEf6meZpX3jjYw4tdCDR+4vytV+fgs2s
cc+ynL+bquh3FhQ1CwL2HBMcGnH0Fz+8Oml06BtWexQRlksGmPmnujG7qfL600uAH32UbejG9Hpv
hFWkzmAfwV1X5ffZBHIW5ETOGkH5niwoiae6phNAfNkJWddDyF1WVFe6tmzus8J1n72sucUk8Zdb
oDMultCvKeAKdIk2bBA/R7OYT6vown3qokQaVH4r8/pFr4Y8jgy3syd+s96st/j1h4jQHBCBvPuc
pW2fQaOBX43gjrgP99yQpSMK7R0c50iq7ITmEapysqbpnPbN3lgzIhSBe9uCUrmJSDBswY+5S7Mb
L3xBEQ2ikIB8k7grvDviDjDbXz3QE+G6dIoPdzMCpB1OpJcBUwOMPwor4xoyjVYi4tQq4kF5z/99
Aculcx0Ib0c4znLOFD8G5GDsU2FyxErcRetAOniG6ywSDLdrkNATQwhBW/UI5ah72Vku7GydC+RN
AyhvM07YmfjRWslt22vntix76yFMrONUj+XegoSMtbWU8eq9lb5DnqYpclJ9xVXlj5YjAGVLUGl5
pOjmumaPvWJANDgtbutHqDV2U9+ApnSUXaTsSE1g9Mfa5iStVeORdg5M5Ntv6WK5EZYkNHTsbLCI
KkLrX+CXoG64y5P9fymbnaiLrc+XYozmbtckNNHTUjo7lTM309iUHcCbQcTKJ7c2nKgiLW27TDZy
hqG9IQL2ZrC1eG6/BKLgCBVQcvovXrKUt2VWBYclm58yUJS9tfp+7CmSNfLcsI6oRC+FkRiMYSuZ
A3K4llkjpCE5lHKd/xp0pGKS7zVCxkYzeRHcnxo42Uofc1KBRqzLjaN1rSVYcxvl1cAhlzQZ2n8d
hsS6yl1OPzGi1WBzlY5tXLw9x8TUBvWQA3ciiTzIIAkv7SyG/2ylFypJaJKjP57e4VaRblRMN60h
RlgWwLyu92ASOnFwZ48Top3XyLGK5jkLBU1792qYebf78DMvTXKgi/Q1bJSNI9j8mJbJiAPZvY6k
8d/iUgb9Cfz7EngeueJlzhf9hNkb8JS8s5QR45V6q6f/wvylG/wR39BsLVjeFET+ZrQsTI2kgkw6
4ExI+VjNFEPNoACUivS3ZP+9XVvGAmvkcRnIdouSGWn+Yibc5oyz7wTCHytT3S6a6GYEpozQKztH
aTrQh5kqPvOqvjTiOpGvMjgHKXKR0O4OlW16b3OfbYHskn9Oqd9FwSbp2Q+OjazEwEa9WZRp3YVW
86++JnWDmiL/1/V4q7An5FcbNoi/e/Br93HI6SiRIPgmk8HJv0ofucPMO/RMLqqNLIy6Yb0hc71+
5SczbsH69pZFAuIaBO8KipZJfQPfB6+FDOdMl162nUr7tRl9Z6tLK+Ul40Nk2Blu/R7vgnVP5Ud/
X2NL3Vlj0kdZHQyRVw/JBsSwPTdpGiNS7UAGZws+33n2Zmfakrvb/4+9M1mSG8my7K+kxB7RmIeS
ilzYPJu5+ewbiE/EPEMBKL6+D5xRGUlGdUTVvjcUOul0mhkA1afv3XsuMjFxUIwek0SvrHI3pOsn
3HhpFFccCt0DFSQ0PafGbWDnh15nMF0hCDdLmkLiHsCJeVY70vsiTovBYD5VgslpCYFzVmaOt+D4
nT2MjTV3LL+4RkjgmrBU15Uepesq7pSHMNMXHkEQY4yGwFeZOeKHYcpHA0fZ4Kl3b8eEU71opxrI
8WAplI651xApSE6C78pkHXDCjKlRo55aL4vOYYHepCvYHPq+CDYZ2LVLKsx84TOWWQajctUCpTsq
+PfWwUAEvZcfEgcRuM8ee0jgXiEY5fTR+1a3LIIchbuiZwvdqK7OqD+OTXLS8ipdEWYOTGx6Sj3s
zxctRgfXf0tpYgee0PaB9ulC4Nw3qPlGge7R6Q1tkVo48Fi66m0Ej4DW5LPhFcaODJBl2rXuU4Yq
u9SYaKp5Vq38zPws86G6OIQ2z3vHVJZDT/CV2VnDVcRU0t2+9+iblqkaX2jC4BQnYrz24x3dqGFj
kZLiq3Z8RQhy0LyW1LiAdoQVd3fSMPcJJ5n1UDMxhQ031wNFe8DpJTYpgAPT7tU1IumN+sVRIQHI
ZKyCpiMbl76UrxUC9iP++GKjdpG1DGMG+V2tPkcmlv+pm2hZXXKTFI4+00Oi9Jx2JPq5i9qVmwTJ
Vod/RR3k52sOYN0yjqPu6HEUKxVPWTMC4nBqMrhq1G7fuShLW04+mq5sep6FjY5Ivm7shVta8ZpI
CH1pTEp2Hr0V5gaEdIFL3vlEdKmtWKxce4DyHaQI0jXfoKYqQ/LErW05ls9599B3MroEWXcSGkQj
tDDoVCmfQSd0jzwMSQ03I2My00cTCnC6ueKoQXhV+NptooQrsDe7uK3KPU/fxq5FvW1MZgOW7ymX
gQkgISEyOHuCFSQ3h2cj6c7geHeci4g8aGHJK63l8hAd0Uk1m4KW5J4G/EucxNwFUWYiTZisZ8lL
7SsG427uJ3wr9H+94s1RtXtgdDyuWfpUy8bageqnBWcfba3qj6hGhqXvTN23FkU4S4txUZL8WdXZ
ySXg8sPInr2xZBSs47Y70f1LDrkri1Xk6TtpVs4hLxCAO/QWRRjVe6UHcop8s5jDAiHWyI5ukziV
W8LgUZsOeX5W3+yRgBx6eJLUPSZEtKQYsyk4OEq9C2/rmgmzEfU3pqkkOwcO0y6zmHIZDf1GMyeu
LzYwTsU+4fZe11FhiEM3ImMIhz44CqgOa0/geKX4ngGyEUQZ5HHvrUKftr2nvlRJxkSjSoZL7Lvb
HJv9Q55go8QBMG17uGq6Mr7PjFYuv+JKmpR5j6FPJDebQV8gu/ZIyyGcZ2F5CJkFzGwaHqSBpuuk
6SkQCjvfjMZY7uPMfR8omhZgqDG1eLG36D0CakD/lguk9oQi2BzjoBy/tx2uRkgwy0YVyWsfP8SU
WNiuIm2KgX9rDHizIvTNpaQJi+4kpDo34hsCn7ApcrbjUQJAEjTtA67zmRgc+naxebG8ZjiJCfNW
hgVKPIp1h3OtGGXM8NcdUKDQfXUlLXpCtLpddi/SQvkslGgX1fE3z9MFBYmCyDRr+2dFcpv56S5x
YaWI5rGp0oGEJEYesGM+VWwVTEkcyg6ZBQsF3x5PBaWwlEjTi1tHUaybyB7okeh8QsxI8SJ1POLu
i94C3taScFyZLmpwr6YzF8V3ljl0Z5N3YFfdmat3F9Q0irRWIHs0QIFq1qlmVZ8BkXlDCbeQGDJf
TDbsJrDfmHJr94ps3kL2WrxhjyH2hcdhSO66qvR2FgI03AWCObrjPjGsX8gMTRGc+/Gpn34nS42j
h++LXZD6JCjYo4rVj3+EpJXlVKFoUzFyfCicb7oR927eu8kpaLq3KB0pjKXiLQXtzr1ZwNKGabJQ
nEgnjJZBlFLshrSXT0DfljRwR1pBcQKz4TYkFXaFx67ZFh7j26LcBCTfHlSdrrzmgCWLAnC8ZWcd
CxqXNyPjt4MKWsamUSNoJAY5E8Op0Wiz4wqwV7U5qc0t6sBxeE+VxEK0yexUKad2oeXtSiUKt1mH
ZSXaAchll2zA6o0Ud7NQIxxAb8UTh/EQVawB5E1W5Ra45JOfp8kOX0+xrpqmWKF4O3DK511nmbbS
CXOYOU5J/50hjZI/RFYZEPXFIsN8ACdY2D7GwagdNGjjEZVNkRYZJ0mT435ZJcuRHCuV1oRQ3G1c
9d7eAGeOqYRYnTAgrt6y7wSyJsRa+UrRcwlAwBv3PKuvmWI7uxjJdGZHCh9hccz87rb1fSixPk9s
K3piScz8ZdRyd4k/tvYlNAwEt7LOlJ1CghZqU8fhU2jKUyrX5M2aN5nG5XBMOJYxAPmctswmymmw
BrF6HEaGDlxKZ2EkNdo2zXrLdYFERdKNI/JkpmoFdvLIxbTrJHdKRc+csyf6wPLJI5VpHbJZqxEE
WwUA6ypzGXLh0EUvGO7yxHjnvmCeS9s/1k25aJt8aSWhM2/Eo2viLgXcRJeBVzKDSk0SjAi/uRQS
au1bJ7v70IFMzGMtyTZQ/sEDRcS1eQ0SZMNF9jIUdwIa4Tqz5T3HNWVlYdpa9ExQ5pDf8fkCvF/J
fhK8NNVUTGkHEYTlskfvDs8Fdbh5MmQjN2Ohv8Bbxv6iexe2F9owbi3WQcvtNmiDgzw+qfZO8+zg
uDu5uqQxm8ldhBxxqoLjeWUpSBqok6ABrlRVjVCXwEx0QvlMDuqtKye1RTswI6ORmpnIOrLAXhp2
lu5aNju1HoF79fDYv7b01GEgKlRwKK2/GdWvIxNlIUqBB7fnJgqcPOYmY+Ci2nTKQo3btac9spZZ
89a74CXob+5crbgzfFLe1A6iLf14Oulq8Gi7HKfguWV3LhUKnbyJ79JI3d9EmdHsRdnoV7VAvSFa
HM4hegeO1KxRBVOUSDbmQVoxrVIMAgOnhcUQw8EBDvB12WqhMjlRituq4DHh0U04GYOst2OFRxr5
1L6I+5UBaP8qVT47dQADHSGMwvs2N2Ixxaj7dApddbxVIomfMFzRhuoQDZ4GVZqHuEQfgTQ1PKG7
Y1ShEsrSj6GyDDX3TALUJKNz6vvKMmZO4t+HdX1iHfJMxNtNxCE/5BQzL20FQavl2zSLCczD44Hs
Gsu7x7HJM/ZlSigF8tV4QD1lxMVStpay8BFyra2xsQ9Nmmw7UnqUqjNuajK95qXcSTt23jvUYFb9
wnRQfmS4qydSBTgmSl1qp5bEDR9+SBhmBy1RulVVP0ZV1h59kmRIuPLZaGwG/KmBCqtIavtaTPhl
qbdgpTCSSUyMVyfBEEqiTnSAYeFpT13b5he1DJNNOmj1JMe8CEIibnsHIuE4oFmq6FIe62jvGuMS
zi/a76mO0e0duSTam0v6Lmx0bYbWT7lpp+UjVrXqVMV98+ggjgLZKa1LF3KjKC34XL25JlHAaBkg
2dwPs+CiBNlOidOnvE/zt8jXd3UKDEcdghstp2lSWh60YWLcpoPKX4OQ/hx3g5xdc1QiYXTOzNrP
sd9oSyPHwcA5Z5JH84d5f5B7FEvhEoBZseMomqzJdmAhQOBQYt/wC0wJtew3rWZvQmLflp33KEeV
KhLdZam761rAmQwiqTF7M08OaOhZP6VNsH8tWirvQ4kIY9k2DTttlfV/847cP0W1OAiJbMPV4dB4
nur8DLtLhKfFBW1Jqda3g+6cFQ8nCYNOE+DHPBkcmqds31uFDLlUyVcs1dGat1Z5VgwkS61OHikg
fr7Uh9g8ajGaUD+iyRAJevhNA3M7H417NCzGDrEdlBFlUNZBplvnoOumpMniEe53g4mCXxST8buR
sQrI2MwP5ETu3G1rGcVNkwXlLjO4DwiQyfbM4V5cxJU7TiZMYCpwKl3r0biFQh9I+1xn+IcNJGeL
zDGDY6gM4GBVcDBVpr51ZjqgV0UimoJw3ES8yp0u9f3Xt9rGS5O6zbap8OwyHL2pEzmckDoztS48
+zLiN7EQ8R+yAPWVBnKaHJRly2lkn1mFdnSa0V3CO4vmhH+oZ4v51Mo1czLpXH1bSaiCUqAk/uv7
0vgTfJerCIvP1KcwiCkS90faUEnPJ6ZFGc2Bnl1ao3Y3wRQNiYXkoAS4InwCpQ66m69BaLWrNuTR
zzVjoiriHzdVKD/sGUWH9j4lLQA2pDuwjiYbge//5BMPEkRkMtI4I41uDCET9s99bt7h4epWkajD
xWCK24o1ozbgldpGi/K/gfPXoM4zx6w9q3q/hkPo/k3aifbf3b6uQ+KRaqlQ3ayfbl+7kWYMx3S6
2HjkKW2K9VhWgqQXabCDs8yOIb1VJzUpQHuPzrfF8fhvPn1vgjn9CHuygJeRkWxqtk7m0U+YcGyT
am8HPYq3OmHxCRSgs6iPgPiq95OeCeXroU7FwRlq9bHtxgccFyjUhuET1/gDznDvOXPC90Ev7fXk
soN+XWGw7gEBblEbVrN21LGn0d1GGE6wOyStRaVQgI+KeIj04tUe8dY6JiFZPURxkxwqvJ3YT0s0
b1jK6YtPhV/j7dn3EE345DzGPbiBvPvWc4ZfUvLCmqV3k5sY/1ACUoCJ5oRCaNbYMe6QPgJbNiwr
Kfut4WNYEai0RuyYC6sil8nysAJqFT0HnQ4dBzF7jhv9Po2eZYCW1sTyOU9inDmtZz66ITFJCX/s
q5OHnkFaO9KIsgrldbqIBVlMM0F9PkNfVtKCxAovsZSP2AQTVgGid64B5SPIFJi8o3qmgcfAOGQe
jQkcr6u1qRs4mULjaMS42C9UTgKuadC5vVfRUknewDKLCOMVWYgwyAeYltvesuuUZgEOZgrvfUX6
HC+bmu5M6PVPwiLkCQI//frSW6qRfYfbG8kQpJdoCiptmmyeNDJYtVM1HwTlAWHrAVPYNdPAnDcB
Qbjg4Z4sFwfQtLJQbbeQqlANtlSDLuu9cBFyIgmqAeDtnAS/vT3Qh49dUBV69lbq6mU6UCe6cMH3
oC/yTWfgVugwtSv2btTzS1y7krFPv7FG+1WtIfoEXXnuHYKM6/zBVKvnSMFxN/RQhA1U/oHoo7lu
8f/quHiQ7ZZnHTrHyEm4wcUAvSafw5m9bQYN7ZyOQHfQTlWWDSg7w2zFSXQQDh+tLdekgZQrvEnI
GCG5DiZEgM6qGCAL+rQ96Tj4NSD1FFlYrxmwoqYm5YE9pnXPRXxv1WW2zgQRUbQel1mLUllUvDbX
K8YrR7Hx6pr4cWUaxzvQzGgjw7scLvqmLFFplYrq7yud6znQfVqhuyjI+PYHOI46VKEoWY9B5+3x
mSonXceZbfbFtrS97Bj4Y3bs4pu41J0dN726bwsDAIRmUKfaCbdnO9DTyCOaL2mYMHWxdH1raXpw
8kJu+8Qsn2INzENf0AoV1nxaRj02KaCgNleV43daILkqzUn7Bah1stpR5vWY5GLvXHKcPIedc1s0
aAB8aSO7ntQUamIzckubs2ciFIgQxSxzw8z3UWDeGVofnvUw+9bJzN26KYVZ0ObnlnRFOpDh3JL6
KRFhuY4VGziLFeZrTUMUEQFF2GKjndzZSLw94LC2TyZFjuKCedtRpiqcZ0aTK0aT9tI1ug9s/Mhu
cppJRIHoBGd+dlmH2EWY4PbNxnZXLiIDLSfrhOR4u5vpg+z2OQADCATYDQQnCC2ipULmwLVxaVUM
oX3Q9clshRJrbmf6Sy8s4wh05F7pU3eXRylSrwC0Vhaa9RbtZVsOW1Lgp1uBoqLtZLtxXUohhDMB
4cj5y2DXhAOh2IORQMMnG/3oktdM3/zI0A640V1L2MweTaDyWfatEUa0jVKlnLt+e4kNzmMoMjig
2eMdVvh6n6MCxlw5dM9xsXLQHaV+Jy+lbyPnji2Mgmkb76O+lbNEVMON6gbLFuHELZAMUcfpkd3h
HsJic2mq8TrCJGJFbLdKMXIWxmQyuc75BF0/O0Zd+UxdAUY0stKFowa3dRu/jEUBx9F4MabxGP1a
XA1huchjmwvWx0ASoppEok5LaRLRBv6CQpbJcCxLapaEpLWBiefSaVwggFXx2FZacwOjbS9rbt/c
DuNFPNC5JSEnn4shT7ZRwewW5SIgbcWiG1WwragQSdajJL+ws3GkocAPHzFcLx0LJLk6GN6mKemd
dyXAp9yOH3M7M5ZK5XBHw5KIYvQagD7DZa7T71Z6VJF55WZ31ZRlObVa/3r/nfb4P+2+hslxyEPs
RrD9j8VP37qSNOwuRsQNxqQhARSAddrjCam1DbalGzuiBPr6P//P+/AfwWdx+f7jm3/+J1+/F6Vk
zhi2P335z9Nr135W/zn9m399z4//4p/rz+L0mn02f/lNx9vV3c/f8MMP5T/+/YUtXtvXH75Y5m3U
yhvxWcsrZKe0/XoBvIXpO/+nf/mPz6+fcifLz99+eS9E3k4/LYiK/Jff/2r78dsvms4H+68E2Onn
//6X0zv87ZfdZ918yj/9g8/Xpv3tF0X/VSWzifmIabpkUTkOUTn95+9/pVscPTzXIXMTZqYLSjMv
6jb87RfT+1W3SbJ0IE1T4wEk+OUfTSF+/ytqLd0imMXVJm6+98t/vfUfrt4fV/MfucguRZS3zW+/
/FjAWcR6ADRGrEqOD7Bd8+ecFyFCJHE9zcIi/9TSc2QxuBcgKQJa4hPaIfob3O1/9/8BXvN45Q7G
aPunej0ZGvBPg98he2Na8NGr57F7kPrHQMfJ6v/mP/uK2/zjAfn+7jSHkBBP45TwJ+Ixh3zMdaqD
LJbiLx0fgg16Fgh1hCWzwNufFaB3oTNhuUWjgCl0l+YQF9WroQZrR/m79279xEbl9Viqij+CJGed
w7TDpfuBjaqTKCGVGNZBYI+3tcoGFvPSJnN5CGqqZyz/bjXGovLzmWwYsWW00BNmbj1T8/yBWKdj
Mr5FCo320kY5laugKowdYnD6fwThWfbJUAQEYfuc1vabDIDWefWyKvR9NXg3Ycfct35IOogp3V0j
vmnku1djtaShNy9ypCtOuTIc+pCfRgOxAC1c0b0ZBq0pAcuD9iSa7yhcBs0DkxMUyGdpNJSewJqo
TWKYJUrXLQJkLS4us9Td6gLldeDP237dQIwEm0oxS80gRtIjKXDhHkzvIeRfSpVCA5WNTctXizAW
1EsxoLCg6RQBnffR+pnGh42tHXf1LMKOk0mxkEJg96BHWUSETtM4weCi86Y8ixYDMgh8jgWSAGps
x9kguu1I5bTCs2jO1Pac+JBYUb960dkllcSpoQwyWZHaA1Q7CkeJ1wKRH7A0YNp05qj4Z6g55jXg
1hCxa+J94Caesm0puQkBeWAsgouL3Ofi3LYvxLDhZ2Tqzn9ljOmmnZIr+nQh4DHEkbFgkrK0+MTd
5CFCueSquGXInXdfSpcJP09eWzzwnv3k0iPbnjKBHOBqwac5bAf5kAbIe3nrFF4gaCfvAurbhs5x
h39dtjT/zVnNp0d5PKvrA+lGhGiQyQonVmeHDdZa/6GT+1GVL9L6KAEPFi4ELslMm0sxvQQShpBX
43wHhlL2qJL1dp51Ahcq6W1kdURpwTlvVWKQoc24dE1lo7vxzfR2R+6X0Q+WCeZLJGDzDHpMiPwR
VGk6HormpY8OXndNqhvVw4oKvAiQ7oAkJQIB41fnUuQzVIfzPP/oaNdqWGqYCM1GfHNefzaoZosX
i6uXc50kgVRj86CML5MJhmBF7oiKo+inxmVHh9hSxkNJibkuTYhDwOByoqFUQKl4aCImn0BsmF9/
R78H9ByqUq5DNMmsoEIZ4trkZ4UnEnIit4RfYTDwfNBsJlFWjIWCEGlEtcQru5puExo+KKi44Sy6
gqRC5VHNIZhu7LAmAHhDNujGSjBv9AjwMgWOQQPd6zq9Qy3+RImGrIaPOfTRDyhLtQnWpZoCJw7W
OgSlFJxrgSCCZ7Ymm6sJ0oWVMsJCizQ5UcuYRyH+rLmJMxI5eyyEEzCm+9SKtYXVnAurktkWcfP5
3DZ8lFXIiYzoog5STK6CAASI2lCxFU55ahNkpX4N1i09IK95YEVDEjbel8rwrtViVmDpauvhHhTV
IktM8ETIXnV+tK6vLbQ7sGII7V7o5QYwEFxcZTb9rUpZVfLg185zX6L65vYsLWPe6Z8JjockfYkC
HULhgIUTGR5KemBXpajxAX4UpTfz+ERb+u3actqbhuHGMW81LlfB2Cak214QI4bY0yEou866eZRy
T3GVcBpxvMYDXaAdqtcT53fQkEFzX3pBhslrIezkJgzcrVpB3mIJwSPO0jbtEhFUmADmm8mzwr0I
9aOEAGtXn2jfZ4559XWm668hSteyqFaYHN7y2mRmaJ9GIhtLFrwJXpg3Lymw3vApLZjwZayA/PDp
QeU5UA1m86R81rykaXcijZgT4sTmMBaWxgKGc6DmHlbiBwkvCv32qIOq4FlMqw+HQ7U/PFTDQ81D
FLGW6tmn5AF0nG3MizV7gYdaR65L3jS4twHJbD3YQHi24cAURCHBN+GQA5svBoDWAKd0iCYXiGZ0
OU7MqrlSnSsRrLxKX/WDirQ6zBPU7Wi1cmOFP3VVp8N73Sg9+mad4NN01wNkmblp8+TZygL+4ZyO
wGwAN1Ij8kdqt9Fza0bcKFPfT5UInd7nDuaiMKwH9XAtlImtd63jaVRzLmzOHFDRENShel5Oa1DC
Ne7bcdMG9lbvCbWGekpGEFxDHANsQHkIUYUrl7CG2TtRsCaSc+/B4Co4ALZRvR3MYaMqBuYPHNa1
91xaGJta8wAVsJyZyXRrB9/bZf+/dP5/l86UOX9VOt+Wr9EPpfbX93+vnM1fKX1dylP4TtSopk2x
9HvhrLm/sthMf2gZpqfpGizw/yqcjV8dx6GhPSVL0Rp1KEB/L5x151dbNVWSAC1bI6hXs/83hbM5
xTL8W21pO55D/T11nT11Ss75KQKT5UlYDjZNzB0eyxky72QRZEW2cYylCiYPnc34MrSokOK8sFGh
+tmVquG1RqF7qtWWEIQeaAAkv/BBuj2+/QjEcWM5F3K2h2vMKBYyefMQm3XF8wGQnrmjQ2tneO5i
N7t8/eKLQoHLGbxhw0vJgGYwet91AZPYGjVzg9HVJ6Nm5sGgW4ZBqB16sx8PdDpBpTurcKLPBwbx
Of92EX8/ZPz7ocLU7eno+cOnY+DVdEyTDrU+xRv9dDQlAKYhE6/7FlV5twJG56+pQOp5p6btNQfl
2Af9LRNmiRj1XpfzOjfrm4Y9d1EYUYtiYsALb5kjjd4oe29sn7EfbDF4LmwHXy87VNVzzqALBwp7
XZn6LZgCbVE0ebnIWqvf625L+8Gx8mXaEVniKfZI+pBhQpUKWN7qAeZOF1X3GguslQINFJMNzME3
ixVxcKFup+qrPillkGQ9p4R7rprCB/sAw6dWXf3e1CxsSfE0+Krd6qgJm5Fo5UBMHMzkTiqmhjbi
HYewvPgNyQABCDOSKC9di1CTfX8HAdU7VwGxXX0KQF+P9WiHBeGa5sFIXV3WycFVd27RYgLtneQy
1q5BzwWM22A6GSskAqxdK54ZnSU3KDrHo0+CJjHTgU/ZxM+2tYI2W9S/q8Lptw0OOjwtXbvHWhNt
VDNDu+858TZ3ekTqjVoulELrNojv4rVJgsz869+7efHhh6XYfr3cMk72TVgPG6V13Q303hJBe5uc
VJSO6LKiMzGv8hTGgb7xpM89LYXHDGUoklVc4oSqHUfZZZ5Udl+/K6cv//gzo0FjCp2dqGJUkoBA
FHVZurk82aWUp9Zw5UltbWs/sGebDeegeSUuSWszionkUz8iA2VrNdaiz9Ur4y8DyGCHe1QalwC0
8q2MMGMOoqJvZ4jwNqNDc8ws75LGrbZuRMn9ZmpBvfnKdfoe7hSjq5S+uUv7GzUfOcRECY18Bkzr
ApTCUnfvYiWzD2XhI61z9Kc+ejZ9FD119o4t0oXWOb1MwxOHimkY4ie7QIVDyjtSwAnP5GEB9Sp7
DVekudEj26co0T3864m+tJUIoOl0JQ2YQefv78b1CHRItSa/tDWhn3bFBEREkXZg6q4dHHxcZKcp
GzjE/v7rlzJG9fz9ZZhjyvwkVgixHmSwkFUnrr25ze0CQW5AO4xQrVVuKtobwretEerNORxM0iFM
ZecDlN4kFuOOXGFWQJEAm12k3IeuSc00RLHccUvFC2ILfNoJvXaxqmMqQ/OjbjiCt8Pe76v43q76
kE9qMBYEGtMGGLN3M0cATcqfCohszwwov3gOZsS2MzmDWyb9tK+YW29KeNI+LJUJQ2BgIkS1KWD0
TNdYyQlZnBbJsaicVU27D65u8txbqftA5rTP0dR9zzMcpd+/MmNtA6LUn0NMU7A92uDNCuHMkaHf
630OCwG0BZOBLqb5B9lnoVqjetv3PdHQzvcv0KBEi07ViD6mg3+IMCRUnnangQjFgITxQW/CCztc
CT7MZifIC/ww6Td36LAgTl9ZCakDiHaYkX+9U5IDHoq8wVfvlc7FqeUtWQjqLo9z2B6p+PBiIBVZ
aeL/jxySPeFqz3C8JoqxIQQnvxRNbKJVSbKFUnvxmpAmNIzTdyqKby2iIJALAqCKU0dEr81MQjpO
++nm38LAaqaWfngKq65/kf1EsLA1/8oULlnZ6WAceq185Oqka4jyUJPtsnhjZUEF+JaGBUHcExKX
PANYu3UOTKN1PsJYr5ZRSSCC1tk6UkEfSxfn1dKUwwVO1l5XTO8UwZbf04G3lpln9Y/4DU5+H17s
SCuOqIGs2yTov8k4iJAGYHkpUqaMAGeds0VQF3MbYnj0oFwOGPuOKiqL2fdPsu286NCwbeAzrcNt
X9uzQA3zi4OtgE9t3LNOPuBtjW/RodOjHrRdDWcIDxaQbRYg+xbp4tMADRlehlQI/HGV49fvvn5R
S3zBgWVvYLzPYuD5UApQ6ImR5ngUxd7Gmp6csRzlfszVfdkG9S5N2m/q9IzXlqvsvi/gfR40G6St
tCay7IJtPb+L4gDWf3LOSDRfS4HPAQVK+eh1RTXXDLXZ0FJcMGWoAbTxC/ZXFwPVI9N/Ydon2QQI
LPEYxLti0mEr0dZMy+YMEZyWh03b3CmseiVsMRBzPHV/EiuZdciwTr1gVD9IX5/3KCJv8f7fo+Ps
duWQajOnBVf69eqDlvq/ahlLIkAqTuX0S2r0hN4M4w0GGxWTIF53IjbCY+uBEobMdP66Cd0c7R2r
shY0b4kQj0GllzuT1ju4LcYKEPvDCN4enK9Uaa9Gr+5dIHEsjKyMJLwV2Uuc5kfbLMxvoq0Xnv2e
OaD4B6DWi7Jx5KqsNbwZAHKWhjsoq6ovjfvSrXlDrkpwT1SjD9BYXt1SPhWmvHNUHRNxmvTHsI+G
TaJ1BVoz6850mIk1Vd2cLSOREDVB8pQ3kFjF6WtFHAi7Rm5k1+scivXEwBhuOCOzt7kSKoI1ArqW
hly3Y2s8DGH0qnFef1JNpFUOViFDGeIJpKTtk8FgSgOrdRGMlbztQ/WUeBKNsBHLGiDLDqQip1o9
09dNYlknXA27hkQkxwgfLZd0isyHbaq4Pk7rrukOblr6zME9Y1OgudvQO6ueB9HpB4CR70VUZhM5
8o/fQMcauLJ6vaZdlhNh1S70GlkDA74Mhuq0xlNKDgjlg1UiaVDgTbQhiIbiUA/EvLeD3uO8ewW5
tQ/6wn7CIkkFpDcGYD6+k5FWvDXqzlzkDjMT6vyQmm7AuZvU1bPl8b8ooDVUw1e2VRQb91paM4K3
5Rb2qL7WVTe+fv0y/VEs3WqrlPWNV+cofwP7iZbdhQM3TuOouxPIUu9q12aj9L2T73OgrVOn3OVq
vHdapb01EcnDyjSwbsPJ3jkh9AM1LMeLpFnSMWq46rn5yjPl2buAkKltwVh1Q8nqUe6YkNNEWy4T
KolV4/eQbrDXT+g15+hFnYnCrbwLJoDO11oX1kEBjDVYf63KEz/g0m7HRhzjMMsfFRUS0Cj18cbT
IWG23cx0k2QbMqW9j4i8NBW/fvVF7s87Q9UPoz/2B5w1yyHA4Uy9hPoewfglUpWXsQNV3ym+/VFX
HaA21ElGP2THxMrtI4FE5Yyapnx0tfi5M3kQLDwjqyGW1TPEMCIqS2tvZ0nJsaX8rBy8apHILBqD
vrbUyb57bAz6qKoHqKexrGVho0BWOURcFbfRriVZboAGkouBd3MdCYkWRmL6QegNe9FUw9uxFxoK
pGQr4hKwYGw9uAXMhEo4JLjiHrhCDEjmwGiSV980tmUIUK1xmtdhIHgpmMTIvV6vTOarQ5tqHzhk
VoXowpuebPqZT1rVrstlOEuGrLmBUuGvW9zMeIX3RoSnlNH0Hp+xJKK5dFd8YX39aafsvrYSR+jZ
Mh5G0uonH5SW06AOyto6VI7bH7jxMYnlDV3JLO+OQ1MDuCgaYz0UfISVOzz/sSWoBFbu8qA4fO0N
SmfbB4fMy3UL826TiLY7syVUi6aD/2bHlb5NPa+bj3kpN5mJ4S/HW3MZvMpZcldBDXUmmX3X00tO
Ms3aSM8VRw40vHmyq24cdoJFOojiXrRsFVVQiz2HTJ30I9PahSMow6lW/vpFtrhHHQlrBlssFFDS
9QQ4DjYBD9tOm5snzzLI/9NcFp0iaKGh9M1hZBf4mH4zABJ5si3ltjaNBz+M7a05zeYNumhzouqa
hZPmLQVHDKOA3L9Ea+OPsWm/JWHZ3tnsaTMzJBQ1zgb76OoIHdJ//W66sP3ohvuvP//jO7Rhb9ZT
nr2hiWtoMqIvMMGfqPPKRa8Wy4KFErAC7EpiwAnsMlSx+dqXdL2jN0zo+czJgcEXhMBzQJJlQbnQ
4eXGaxE0cNqtsPi/LJ1XU+NIGEV/kaqU1Xp1jtgYGMKLCmZAsZXVCr9+j8y+UMvMLMGWWl+499zD
b41QQZQgTQdhiVaNfxvgjL+VpDP5zipJ6hczkTxMkyH/wUkngTJbVAhe42+qBHsBLYx6NvVxq+Po
uNpEP7RwDU8a7cFDLhIB048ET877Pm6jU+O0qb5vW7fcxal8i0p4fzbX3KHXZmNHVZynuU+Mbfek
GiMlDs8HPTXwzunkIqCQhEyIx78D8FjJJWoDBdUKIR4jQR5MRLO0ZIoM4SHpAzyxjW6dq6nAODp/
GnHzsANizoy0c+uXNjVH5IfPceD/zaPY27t8ow0ghQ9UsOlzXbZzYQOLD2GEfGVzeKjCyvjSRYNc
pg8+yzSKL8oXoBsjAl+7IFdPCFQmQj7qHeVl18bGM48PeZNhvvktCOfPvLTYiAa4S1G2znLm4ly7
IYxPtRxPvgFL7f5H9w9ZYa7HqNzXmSoxcebaY1+I4FHVuwJx4SM773gXCAenPwbyB0hU6zznJVnm
dfv76X2KIGVQbDU3dY9tmBFa21nhLQzlhxraD96h/gT3pn4KLL/dURrh9feKDnlE2y1xq4NhT+Pi
puslr35TaVDi2OUIm2+PiId+yjOeS68zqPXBsw0KX9EdFTL0zbbKNGY9CbmhI/UlZp6hfPeydLxU
zeRu+tDStjMbN1N5sMFtXb1Ly9qDDnaflC95Ejtpgdi3yLJ14sGbpYFVNVUW89uWQJiAwERGmV77
Qmw0h7f2A29rfMMUtO1ILt5EMTIzEeR/ikkPj52B1gtYAORrX5XROopl/mZrxYOtg922LG9l51Cf
7uUxRHaL3sMAGjkX1BHJ8jBlGh2lmKpAJyE7HU3tG2VbtkUyn8MfIwNHIIoZvT65JFgOD/hXkQVP
6PYbaxo24UAWkpX0NHJN5LeHqp8BRVbVocWEdBE2j7NAG2kQaEXpMrrR0lU53nJXfbpm8hhPrBBR
kkHx9wIImeiyhPFEitJTExovFHAIlaiPF86PFxJpaPp/pMieZJK82Kn4cpC7WS5as2mqThCVGD1L
2ni7ubEccxozXZq2d0wi2D9CT3k817cmSqyF249rVa4TLX1o76s5BSUIcG2EdKxp9e1YJy8GUtGZ
PeBC+xcfiZpmjNSLXjg3UevakiUtasP6uVCxeURNewrA4S0Y4mM5B6PAKqNmuENkqu43+EiGZKsZ
w7zQqnAZKZA0qiCs1OWJkU8/GVDclQWNf1kb41cgXXMlG/ZPKbj084S/Omwtki3aiCl/qOJzVv2F
7CvP+pxzZ48fntZbJ1cHmNEnpw7/5GIqH3wT53Au7sI/cxsYjJzKlEVYP5iP1uA9xK4J7SgLiBvq
Nrlk1JRLA4rt0F/8Mmmw2UL5QoCa74q2esBoDriLtPidWY0Z2kCAP8Kdbl1RcnUE7muUQaohJLvd
e3mvPTV2+hFPmBaikbX8rAA083SDhj9ED6iFoGUJtQn0ix+WxkWRE9g4st/7ZJF0qQqRjAGH0Yuk
Owv4b2kVYqcropPPE+OEG/gwVAaJytyAJbRbtlMsmRl8rW1sTYXYJA0hPQBM7XZsHiz3ualFfsQv
ztpLz1/gXK2nzn/0ZeP/g5CaTdrC69BWE5hE2Iw1Tid3IHHU7LYDy/x9ljMcqUPWiAZQ1sQaHrOE
pKakHVZ0pOxr7BXeffMmjIjZicJQ2aHtsh3aRqo8ubJEf1B+la+DwicpIyMgKFbiEdss8dwIu3cj
TlQnnm7EkaFSCIJkVdV7x4vqlalhWqwG89WX0oGBOTkb4gVRNfkYWOtoRlszpjsT7gAN8hBWLvrA
knWYP2QS0yvmV2ZS1BlW/qiNAyjK8idJhniNaqBcmuUIZ93uxSLgDDL6buNr+FKjMDxWiQ34JCBt
F6ahhclr4WMHR5taPHi5c0AetU6ygGa1DLbUu/EjDrAm9/O9rndoRpkrLCPmG4s+tQTdZG9v61JR
whR6cR6Nk05Kx7GSgKuFwSsysV0PCszHACt39UxNT7uB+C1f65HLjwUWkXqrC+/HChm1xfAft54B
goHoh7dStD/mSzAV1xpR9E2MwJUcua163Aa5PQWrhAGeZ/3p+hrcVk2MAEf5YXDqtetO+brxGOGZ
urVrDJsE0/bot9oq0+HSWQFlPOcCc+LceBowvAR+3DyRcfFRRFG29xt0Zh5/91rX4c5v0gOsavPc
oUvVQx1loPOPRNSNVsmHcUTEaKWQufJc3hSayw0JZvmBjDhigbQGXnFvMBr2GE9ZUh08r38I24y8
58DZa77YWq7ZH/ww2k5JR50j1F8eUQ07ZvPiDM2TQMN8zBPAwpHX7nLvI0Z9t+M1MZY3UsoPUKG0
D9k3vL6zsjVCM2Y2LIPrEYec0vs3pvSEJov8XdO96sjWFiYdbCETqmVlVzZVY5HyxQ/NZD4UNQm7
WftCROrP/BqsfC99Hc3xp9KtaFNFXrodsxnbqf3giUrOeJMSlqQqPavQfHToLRhwQHGL10aW+w8l
h/IpBY7AADPbm1gJrKKqee9tczsR03oLWxHe7OvYsE2I4zLaslwWbPadC78I8jtH16g78V15QVPO
EbAO6eUX0Zj+YYiap7osQRX7f9BCPtQTjQBy9OVgeM+OlfyDWL+wigQ1hsllADerXmXEq3DD5lu6
fvi7GZcmq01qQlJf3ch8jabxtcYEsfJy/xhaoJvqRP5MHZ7eerYHtVVNw2dO/bpLiVLwKrTozSgw
K/WZdih6luUYStdpP/4Y87lCMbUevfyaIXpIxsDYDkOfHNEK66xMAEWYa21SIPAq9L99pQvkL+UH
4s6GVlTeoOUwpA1MwbFC+9kL9p9FNb6NJPhFtsVUDQbWPq3Sjra4vGYQPrdTbp/wmV86gB4Hw9mb
mH2Q0BgVtS+qqbaysYTW6T/m8MD6EyvdlEjGOPfc8hrnuL7d8kvinqYyQ0vgX9K5loq1DCINdtGj
7vTDZgoUSqMpX/FYJy9TJzbAhUhlRQWetzidZx7eqjZ6xeaq0i7Ke+6nMltbmfnCl3vNiV3ZQ1yh
dh8GY13qOvaA0mWWT8UMDBHo6YgugoSc/Isj5bMa2aCRCInkxkJhw4GybIX6nuzqu/e42FnBgepI
PK7hdms2iEuqyT8FdGQoy9ILYqqU2hLifpZWjJrD9nEio92RdcOlLz7YOiIriO1vLOvuMooNuSpd
5xoKKP5jbL67PMQY3DRAj0MULJoUr0nhW9uqfCHtxfmjl+23xdBrUwfV1rLr7lKUZE3xmn3P4E2v
CN703vD33CQvGPGLQznBa7TcCspCnYtlwN4qdSWhu4XcWF0JA99qsSbkRDPi/2+J9kmNjU+4nMu9
5hkpMc+m809UDL4t8xsnxt/OHJgwMKsBBRi/oAo/hAVHc5MCnuFte4/ANoOfQ2di9vV5pL+rquHi
Y3zHLJuNCLHSD44mlNM0K0gpbk0xwLXCGI2EJg+9YVOPHckCcTe9NGG7JTP7sc/BA2QSIzgQZyR5
Kow3chkBgyraHvmXQBftCPggPDMYTXZlvNcQPWl+oW5x9E32A1nZ3q6zAV7FKHemQLyriNFAOTDJ
41jOKOJKYqlIjcf4F+0xXut7COLMexS0VWVejLT39yI2N6KGDcrYAMh63rrUwMAo+amCq+01W1sD
0ssia+UDt4LcN9MzrWsZJ90hL518F+H5back2IBmQYtrAENwLfvDdiWsh9D6Cx0X6G6qP8QEYPcS
9X+TBMgYsAgZegugd04oofBcTkYP/CzmVy4d0GKOIHKkHAZ7k0Kltbtif0+MTTom2raO40DmFyy1
pGcorAcozyEAcicokgZOcwfhFHixGzJ59lP3nXrEjhRRka9V55yikXfXVX2PzTk/JXpxGmS2d+f1
EO3yOXGDLythOpmFrXzU4+wArA8VmDlyH0m1w33EgWrW5Tlw2NvEZf8+TW22LgwUMqE923Gr8NNL
PI4SQGsBGXonhUVed7KII1RG66z2ZpkP5IoyIZ43R4ExFIG6RO5w8oEq+5yHbMKcrZhkdXCHgFzU
Qu59PfX3o5eQNVJcg1DBTdGLi+UM1YPtAewNMiKhhD8uYYpugK38E0lTXeOh3JTpSAyygctEYqFc
jg6cuIJHR6CJv2aop+uOWDoyOLhBgqpbDlr7qAH1JXeXcNAEe9OK8AHgQI4zLExH4y88Hxlmz5Sh
7ce3uVaSwGgwQrT0kHZ1zUVYHD283YvJRC2uo0yBHIJEKgS6ZDJ1K+GyUqfae4/GulYj1rX0K3IJ
lWEtwDg2DVYyth50uHxLbUD1SI+rc3Ml79bkweoiym+gRcQb6DMfsBB7aXp9sE2fMb5MDmbELEmY
4BKdGgP/ZOoo22XK1s99rXXrJwNundb2VWGoXyRB8hDFkNti5hJlKdmjEOnRGsUTJm650LNpb9Tl
q0aBRBx4Yq/2rqH9RCPaI2LlOQsF4G3Taf4ZY9UwmQjig17ba7zP44kdMVOZITDJbFUD0B8kquTQ
LiDp0CTlY9gfQx+0t50W+0KTr/XkWA9Dktr7dFIvsfKtK66UduME4Ee1nF3u/c8KsXVLF9FDRLLU
WtNb5wizYpjtV8vRTLwz+3tqlSmiZ+WzUo/SFV8UZ3XhMPiGA/SuF7bY6iHur0JUXLidrd+kazcH
t4K/ef/UM+HFQeTFN9Bfp0yYr+7k5WuGF4ymdLLsQuGpNZALdwHYgyU5LmtyB+mlirQ7BIL+WpaK
AZzGSWMnyAmyopfHaYIbgbNXYJ6cVzaqHNLTlAfdvjRm5rQ91SdwNAafkt6LJXRlOFGD5Ckje3kq
8HRGPhaPktCT3y/lgwJbpwNiw3Ea1CsSU9BgLI+NyEajgFzEJoIPowNKX4GO5GyQBr6s44FHc/AN
tACu3bwgs+3pwyRleIGbY1yz0HM2Q1CV78ywNRodqz9bsFOJGgrf8z6+pdJXx6rHyHZ3xTKzfHTr
2jp5U5bexIQLv/V6Oz3bKhmvWd29l0PtPPlgLG5m8D1LLdzWQzPQj/VjqMEAd40Nz/Fg40FPgzs+
7p3CAw4Q3bc4ZDr2LJd2ENbDK4X0uqfxO5fBFJ4BaBznBAdV0qfdP4CdOobIQ5pZWRKabnjQLa9d
FmP7Fuqh/OphMukwxV8CWIXlIIJZk0GqUW7vf+ehYDJ5TCFsLaIMwbLQVHaswnJXDaV3NCe8RCJ1
7Cdt1l70cbAryTOe1YQgzQ1waslMJs5sRGpgaEN9Yyj6nZAL8AHRSse7htEUI6K5dvwakNvo5NFq
dAQacEoTaKp+ZRxCg/Z5oRHbdIwUHyBZZyvyWkzgdXT8q2iy8zkfLIdjigiBuQpr7yJN8p1EH/KQ
t0PwMFZAASraK6CyKALGsQqOmtv9s2KCIjgPVzFN5EmyvKCGGrbSGTmiI2dod13bxisG7ric5692
/4DamBVuUFNGVUYWsOdjJe9rMuXiSI4DwHcMzme7NbtNMVtjwllYHAmjfkpiFE+/X731yTR3GmNT
pECPwoA07w3kBXtFXQEKtvSD4/1n9fWAVKL77CizAc7V91cYWPoICzmyyd3SAV27s5JjYqzoevpw
yGfXM5U/D6Us2JDqiJi4SejWvXyeKqfNirVIvI6cXYyj86nKjUMJAu8S+IYiXTW0N+2YD5g/lUxX
su//+gnL6VF3uR9DbKSkBBDnTsbVgSXP37CryYA0ZfEwyHnaW43uJnea+rELwl3Q5s65yVBP//7a
WVySNEtHfyx19+1+zZPxGa9bluDLO+TLSm1IXzPuq4yGcdP5HfTlxovOqf33/l1seuVz6O011cJm
K1R9+z0CW10/Uc7lKNBAEiWFkRy1cdJP5IxScoQtUXcdXN2mZtD8+19JaB06L1vfX+37RXF/yQtE
DUs9cUesUATQPFYM2PJ0vt5cJky+IrDXzWOxud9VZCzDlWTsb15qfHm/15CqKIRcgXKzDJxHMwJE
J920O7LCYkxtWq+iR106WJ19lo39berOsGWMH++6RHps3VLtTM09RwEwHCJMj+CiWdtDZvRJEJ7z
pOZgIrJKyMZi+NxkWBUbFC3b+2XARI7VO1SX8qvDinvJ8K0Ssmfuwz7VoQ/p7s4oq2GTJxB2kdN/
5h6c5AFhFTZaRpBjBm0SSVpxECCVf4evlJSntmeRcj9GCzdMD79/IerhG2KX3DoybFdZm6EvAt4R
+YV9bXhoOCz7lZrKHWI2dOZBCsW7IH+bvGRrgRJG3xkyN9eCSw+skyS1THGhlkjR9sqEtEMZxTqZ
XB4E3o62bNum3Go2Ec5oIm5oF+RfkNfr38OKAIu33rBpoyx92Dd3Ocnvg6Gxq/BgVP6wVLZpH+sC
QqPvoASrkY/9S4KnqAnaXW+kzcaAP7PXCzrkVkUhxdI8OR7n4fXglEDubTd6LPaVq3dnDeQy+L94
/NWY3TVKpRpsOC/VSvWouIxWYQIhai9Y9ilH7MwkDyFgvv7e0IJ0yihJ/vVhMX7oLsTwCU7n6ncF
45uhArfXo4RRlnVNI3XSeROTLNVezbvcB/7qPw3vhOPp2c30QzQnfBb2lNSJImfOYiP2EoCmjlzg
cYY+kenWDmfHxQac5bk4IiRcKVuZL73rXe5PPLQlm/v/Vspk2ALVaPHDGA5YD8ngNNXMFgpzT4bl
YJkfvuutJwEZ4f4c7y0KMxAeXbQ0epQ/QsOIT0TCXBmXPBSmcIRF2nHit7NGa7A7/VTp5XYyIuNl
MOUtTEv1F3/kLRwYmplTzp7KxlTSphvZ+nzj+UyZSHSgPeSaMJo+3cJ3J1t1rpXGhnl1m2JGDs3+
y25YQOgom4wscfZdbdd/ei/aximLu3kMb9bJlVOIaewU1MYTY8bz/cEehW6/M7vx8/dkMpxxzwMO
oOn8AG2zjgeCzU7UDqwZ5569F7F6hC7b/6W93Vh2N7zcpT3DGiP0Ae+x/FvHrPcFEmzFO6DGvRyl
v+8bd3YNBz9GmLV/HADD71Ky/XVqwuVzjKJX4auGxycbLsQhWGQQ9J1cxBwnv5EjR4saD4ZFIztU
WvwcW/22pcmFvH2Ax+WdOii0iyCrn+6aOBQWxmmcwypixYnaAr8hnPmc8JhJgO15ECMOmpHQIg+0
WEShplgdelRHITlT82UVY4NeJJ6/N6Qlll1k+YcWF/U2SJGmVOAf1yFLcqBzIr+AvAQYL4NpIypd
J9Zkz2S8+Lqvf7o+IB0vhLgYz9hp0+SBmjZ8EEm5Eyr1nmor+Wq0unpKszInO8Da9LMAyunJP4pd
62QZ6snMiBN3EMw/pmOULZHl1YCd27eqzfpdzryZbdKbhH60jrh2dvn8KZEZT2Tt5Of7z5G67htZ
5OkxF+77ffNsG6I8W2pk6V3EnwU+sd70opve5cM6TYLP+3rVpb5eqVJQ/TP/ufZ1D0XRZTgQV17F
vhObCDsG9gQhnDWFBgD1jGDWvTCgaWL8cppLQxDZxWCLyAjKJKdk/KKDthCGde3eIugiLOrhLNSk
UPQRGDQ5bs/71H25WkisiTPF+7qyxLq0bMJTrZCjKQhHEFvzAz8WGTmRCdm/bRUR4hKVWBH8h99D
MkJy22fPTBKYfs2VZpFPDWt1zjXRy2jTl6p4CL74qY3D2ETqclcgJomN7IgNzRY/WnT2E6jQpg2Q
XPOi8OIW9l+DicUrsw57X/dCY1wuDp3mWkhexj+9LW7G1CX/NBm+4KHO/ki46xtPEFuOXzQ7Waa/
05O8/L++gQdQX/XxNeiT+A0H8cqYhXpYQ4koHM29p+x5cNXbG6Z+KP/0CAyzJ6mAe0ND5ZA93Bd2
9w/x/Dry5Q91EAcrwsGvbtvF0AMCzvp4fIkmOX3qiGIWHSQ+Yj18UhSw6N/crn9uJr18N8rsoUko
zkXPFN2YFX3g51lo41sSoFmf7AC8PL7hcMsMcTomwgUiCcTtWvfv93YBQXJ3zU1bv4oQVLikFiF/
XCNJ/S5c9iWwEmlSVZut6Z0rj9LQ7UwPQkynDoPXZZj/ALXTu1oBi3BKXnLY5SxSDBO1aIRxCfCS
ENP9E4YWMgNNmNcuyJAIkJdHEhybDLQwgS5N4nuiP5CKzR3tMDNcv3skIYPYJ/bpTQ2y2M3UN7tx
Ta/yBxXOASGBQ0AVUQ2hl12d8OZiw7xl7GIC0V8Nt5ueyKF1NKKOLNIGCk/zLk3G+YqqZYOZPlnL
BhRayLgkiYtm26C0h/wFb9V2aIrZbKO7nMNQ3Grmp/mfqFdJZPHdo5RgoN0ofA2ms56MZPd6+9Hv
TeZP6TmPoZS6wxu1hr5JhX/mCrO2ode2VJfo2RG6cSK6xQ4uX3Xwo2sW478iYIDcrHL4xCcTwOY2
v5uu/qmKzt/qSQBRE/QikjeY0TjimPRD29RgZ2GWTBpFPxCJ946idD/E6dGED5Ej3lygWi13uUUw
YugxQWxngn7ZNQTOIbxg0QXwIX6qsgggu7hg1T8oBIH6FA8M4D4bGdsHJMxbA9bQNtBJmmiZFC/g
zp3mZBFUeN92UAnU6hO5Q36p1tWa3+1bGCZwG8O4tv744PX07I6tqW0f+/EyRLhmV+fmyTZJSee9
eq8cI8C9XCd7Ufb7TjnarSQk1m3iV+kk2skpDSKA2/CCDS421bRkB7P3gu5TDozG8f4j+wdEs69R
vjOaFvMRzdSinL6BxoxL3ZTWwhjSXZPBgQW64K9A01Fs1MbenOplEBpP447DXC1z2Jx7zWr+1ioJ
d0k9B3UlzA2UkT4UfY/Ja97Bl2ipekvfILvsiO5saLs9zV4j7GHPUsXcz+4ydLgLxt6E1ag7W2xd
FEe+flTd8DmRCxBXQAvp7TFTcnUvdDEeScCx12FG0kpSMqbj/GQ6yCmc8LoTFsG8MLDKK0DKjLcG
U4I+X7QTL1FUgV5JqtMY+U9uble43whYp4lcZ9H00bryPPRGtzTQBpmau4Vfuhu86jqSnQVQihTm
smUxGGaIIn22Dg/0FtFOSqyTof0ClxZTbMP3gvyHbNhiBSBa9/xWKi6gJO0AXLHsb7AFQPd0VjpR
Mvs8iA790hAV9skyZuNly0fa7LWdz8AVsofW0Zz10hMRPUMIdRcN+hQ7f+IRC1IwqwtYi7ZN8y8L
3ROLhQD1N6lqelv1hziTVx9M9pCEbyljsiVy9R/kyUDaWPSFIagXeuQrj3jOnjz5qpzq7Tgp9z3h
byIRw7r0En9t5vF47JpH2wFa5o4MBAACkTMyKhc5L1BObKgvatKrlY50wpg474jWm5gwEmbT2cTR
UDlhTMlumI3Cbe+ZpIPL7rV17JcuqbjL5sdFiqtxgFayQ/KJeZUerRNwR3rUmpCR0R877qdIKuJh
fLYjRr8wrAaUTx+6kAo/+5psGGEzvQxDlgYp2FsAveuknrCZG7AWF0lJ3CCTWzB9IqvneLWlnRvb
tq61w1g439M0bcyCPTCHzhQBaLMnmK2+E1vrAjUBK+3s2Weet7bL9E/HhbSuEG57DkZMrug/NnHc
KOmkxz/UuR9sb6t1yUM2BOVac4Jh40Wo2mvdWd0/Qxd9qSo24mbRIG5K8WDaJjNyp9tRYuzzsfnU
dXZz+RQsWDDiMVlAdH+emmc3ZOEEfGPDJBmbZgu+BfDefgAGtxmJJ3jvQ3iAiA6Ohtue/b6+FUrP
D1S6pL+xdn4qo4B6irRIypgallfwBW0Xb7FfL3FXqSUyhA6yOAPFWtgnK6dTFrYcAKqYfyLcikSu
94jDCJtyMEyH0UVr0g9WyVzsEuZ+rQ0bX2YfKFE5OpuoWiRj9xRPdQ3pyL/atfFd1mG68f34yvWd
rr2yeIsi5HesBA/oC3g80c29E9hC0I/84dohHqBmPpjgYikcOp7CSmAgTtfCkO5mqi5kJoB5pwlb
sMWc2Aq1R61MQamYnb3EMMAf2qepJqGb54G7F8Qp2DFu7or+ZgnxZvbd8/QqAhiQpnzn15KrLGDz
Uvj5EzHSxcbFpNz0vreWiUksE9fM0c3/oJn01hXlLsbqcONWhMbnSeut8+io+DoNvCoivteWSm9D
GWtLy2Q805j5hhx25stQFVYA1cWifUiQsxIsyKOpsiB5VZZDvDvhAHSIxKLPOc1VVM5NcMugvM5e
UA4klEDhLeO5xDNSn1YFR4RLTkBRNf2yMia2JwzBvQFBg8/cDdFWh78a3UijraSP2I7F46MXZp+D
0j+tvjZWgX2Cu6etdDTAe8/XDpyjFt8ShBNhMRVZbwxt0J/GFU7fukSpQG7CMVHjO5s8khorEg8V
T2ERb8qhUsda9Gw1f1qH3eVgsKpPlEAWDjc5GNIDXSaEs3j655VhemmKmkcpsWLGGFfH1o9xsgUP
hRk+l5JAx0G6D7q5a3Xnp+mjnqTtfg1JSqLdMp8a5Z1mAdoOxBDrWnQfeSiYIStuhzljgBBaAH4F
/Y6VDktPoPMoiUjT7OukVE6aMVvSoCC6VbR4CwL8+NSoFpdJN+uobAABpQACjF5zYVzJ8mmx2uib
HHI1oPJ83/QK9Y0pt1qwJsBsY5nJdypMcIHMvZec/Q8eL1FOVsM0AL6wuqrajAPRFsCB9pT/GsUT
qe7tDZH9M0iM11bi0tO5g6EWoORve/7FnH45keYDlm4vPRANnfnEfsZYweilgCPnye27k2aSo6mN
8g1j2j9ZR7NfXKw6bUbnuuj9kO+NyyZI0Ei8ZgYBOdOszZIWOxhoI/C6gkNbEgemxVDo2bgZcwCH
kocWHUU7JySyheRm9BnshPXMdzaNz8KRf+ocEfmIKKuGOy4ISN9DJ6zA0cMWKuB+ompurDl0tyDa
szq7g7PjfUbwUQYnxLtAq0LjOjUAWspYrXqs2v8gQXF/2y+pa3FIN6cicRSWUrdHF8dl4lYGa8lZ
cJ3/aQL0YUn6Gtb2BQyTs2L6vXMtB/A14yXcaR/KL1cAzt4N4TxildRgbQDH7aKVyjI4F0aseA7z
YwgPCyJpp7vMRxQ3gdeVlE9Ron9ysNenqX/xLR+1/tDf3IL+j6tmpophzOtZFS4MKa0b64901B4N
eLnUpo9wlKt8JHdjgCtNxuZKa4aXxm3Cq3AtgB27dnDwyYIoJpqNPHri61ak83KWh2yvmuJfZ576
BI5aG/PXcQW8OVcZ7PpJO2NKE5xIzoZDKT7q4XRqsKlLXQ9Jquk+A2bstSdc/i8ynd0ivfjje+bb
l8ycEW4mvD+JjG/rxdUHpx1bTJBdhxqoPhuHblWADUnCiqkImbUblgXrQTUvrZ3thaPaU9ZxouVl
ba/QB7q8mkxmBDjzTPmngZ1ynXrvBLaLbThN7J1wqTto4DmUCK2vfYAesemuy6I5BwI9hav1n6aM
jgyaCQcuhZiFm2sWOv0+saqLBYDxQMr5Y487f4XgmVBuxhtAKziKpK2BeilXnV5dy8zkG6VGjjxZ
eQsnnJbGUJnnOKVnHA1PxwBiP5S57E81G1oeStAkUyIsYZgL3u88cxqgaQyX08Y94MgHGUjOycpo
vGJplcWn7QQNLxubv7C0bkAD/gaBzWETEEY8eGD/ZxKdjQRucki6ybC9Agex2Kmp4sM3KigjHmWr
XjlAwyf8rzZOP1tqOwFDZ0EqBFv5Wcw8aQ+kZdS7sUKtab6OcrrgS+oXduPHtGQgJDIZk9sZB+w5
/V0UqFM8Va91gUJNzmLC0Kamnmc8bNyu1iiOtkHuXaxZFzGUycZVI6JR72fwFRHLvGjLqYe5GWGx
WiSRsQEZOIc1VT4SplhbG5xXO/+xqcA7FvyfcCu5QWDoZ0PKoqImKAj41KZiRRlG3P42DZs/uNFR
mz/01Ekka2LJ2sczWYY1I19w1ejuEXmHvRn9kTNbontH5oJ8L+m3LkoDNCY+Wz9/RW1J6TlWw6rl
5Ks6LIhoIzZxW/GEBq4zkjWZqRcQfXv6NYg5rHibzs4JODv0uqj3vtlxJPJ0kBw4Ud7/lVY97XRr
n7QwBuXEZhtH5knguHPpBRT82oUyhmxleRrYFjvEZOj/DIO/7gfu1LLBq20g07XMYTW28bMzFs9B
Y28ZNe5IH/9HBwb2JtoPjnccUOQhLpn6jca23kK5EPfBJXTlYqjDj4mOuSvluYr4B+BAcZ5UKI2C
Nx4E6TIra7kgVulgFCTauIG6jm1JJTw0CHF4BHI9bxlZgbgxhbur/3T0OIKcLhY+QUAsqUJsiox4
nQcGpxETFta1sPMa1X8BA6X6n0bQFGWwNmfVe5Bb0Gy0J8/AzzsOUQJD4qrRYy4mI9QPbiuwITZ1
iEwAQoVrUM96nwbt2QJzuHvsuoMgBJWcCfet9g1GjxU2aVQFbGGA5vvlZrSwpNM5gCLNOQkh0O6l
iwQTR/tH3rYvHrkazPb6GtasegvK9s0jcG+BTwTQkCLwD0C66ZJ1C4dk4S1BlxINBdx6WSkc2CWz
yY09ci3aekhwACAi3WxY0Isfk8KBvC5bHqMUBPwA5+NYl0/R3Jy3mMIrM5yuhjVkp17XdubY6ccO
0envh3IwSRohRFdKE161/AyAKVH+2cfcBT4UjFmwVlEudunkXjFffIWWK5ZZWF/qPnIWUs/cdQTF
lISUraqZ1xni5tvTmXFrtHfaMF0ZrFN3rRgh8Cs5nqlp1jmZqDwlASr7qzHBlFbkgBS8KNgUsZQL
7T/2zms5biTd1i90MAGTCXPL8lUseqsbBElJ8CaR8E+/PxTnnN3dE7s79v25qRHZGkmsAhK/Wetb
MYNFMuV5uGDOW/o/GxmfZtKpv4KMHb9irHel7X6Pzv6rX2rpxqjfwqA2TolX4RqFcc0p5axsWcLb
zCOQNMw62WCuLK3xdYdTCAPZ2DDhnM9Ltoxw6EplpV8S9tKkQT2mk7jXafnsTb53VUAz8DLi6eZp
fO7ThTPTmtNayEKv6iZfWa3bbe0m/uWUSbFhJDbcoDK4Zy2VM0UNmI96zplFC/H1w8xfUXZPGs5S
HpX6tgzGz6zPvZ1faYp/1X+x7Rx9v9x2XWJuhAUFIbLIIgOpcIiwEAEwndUhTn5aRrxu48TcFQVx
ReRtZDwZNoD8+QGNLDvDTkwm02Iald8nPYItUyiU6c2TbpV/GzgjTyE6moAUKSyWDxYLcAQB24I1
bTYtATPcZ4wEEHm39niSYcS1yV2B/T5BJZAgUbQE/XL9lI0NW9TcJUiE3WAA65IclTG6zVE9UsI1
uGGz/Fdnz3pXpel86GW/dYG2BHXyuFTaa1VbTxOpZLq7J3KL1beiUFUPQZY/p/qOXJPiru74TLlK
CPQoszdpMFoSHtV1gXMimEBFxlGDiC9XmyrkbOHRbbEPr2D5TsMrGSHzVhY5nwE+JNY8M8Ly0tkk
sYy28eT+lvFjm5xNo/glbPIzkHbhe/Alc73meY5IIuIu5RGcumTd4rei2m4Pofbf8EfzREHKCWZq
21lDcyRMqU0NjS3T6lAGlR/O3FNZT0F3ru1qp4n+JZ0AIEU4d/f0KYkCcKEVf0xpUf6Fsvw959ip
yZO4BvT1BoICwWhkoOrjN88MQ4NO7KVqjLPPFPk8RNZLTfO6DSc5r0j6OzRF+MNwZm7SjPllydw8
fOyH0j4OcISvyOeW07Qf49hduYozM+ge4CvPxOWV5QbKn9ryVMBW9CtxN3Nj4Yo2+HcB2LA3nUCi
1WN8H+Kx2nSH/DjV7l1S5y+eI9U+C0iNJ37vaoAvvfe4yomii7ZYfE5mFxY7RvOfju73xCeV62pm
zQqldDMVCvspZx48o1gg98h+zk2EcHPASmt33BNsQZsH9vbRir52P4/l9FxUI6Y4c/ztJoZ1znzi
Yo3Qj1jVVIKahzZuJA9oLTMCKa0s+BhZ0lGeMFU1oRfkU4L31m7M2/wYVr1334+gBnIUPCnZOO/d
+MuorWM80GGZhu7o2d+TsfvSzo+KVW+HZSUswJh1hr9zpPveBjWGiOfB8qfj2GICL4LbUS31iBZI
El7SJR+4tfYjiziLZ5g3TzfES3/kEEXaWeUrzaLLd5xdMWJ8Y5VzB2LnzBr0ykWm2wUZ7fLMhGAq
UBK2CUMgd4eA8XMsHy1th3foBZehLwKOulxYbKY8LdtoltbxbW37p1CK31yT6imu2nancg2QubfO
rFQrwnNjT340MntJm1UzzOPGKZ18P6Q5aaQ1ffHUlXtlFd42y1AuacX80GzoK3lrX2jgLLzPzZVS
aHeFRswGOm66YqN819r4e6BnHt2ynA/dGBB6jQ/Pr6EmkKGgvZ3qzKd5zB84hxXuGjfeXojGrBx/
j4g8bQ95QMPa21jQgPHMvG4AHE0yVEIHXUbXnUC/W4TLQ30mnwcFvaKevWhvCtmid4vio+iNaxrg
nQ1bOOw0wamxIMA6iYZ1IL12F0/8OImBeEhQx5AMuynscaND23tGvx8ifFzH4Q03rrkJGCtcLQLO
GwTwKIjvYiMIDnbtOtspr1LCKuZDOmof78kV46ZPrfF++uyyGArY+ynm3yYLj4uit7dK4NNr9FUn
SW/VEvuChPK3N6HA7z130gDgQrjfFR8ncTKvyCx3tDBgt1K0qCLQlOfGULFGiteEogIKctqdaTBn
NKb6PimDcx5TT3T5szmBEu/nR1L2dmLeGljfyCsYYfdUJBBEI756MCVDzFShd7kSEdxioule6wbZ
nWOrHwnrDwyZnjhIVz0q4wlQwpshwhdYDbg3JGdhlT3mSlkcqxCOiwAHL1tqzPnzknWm7kVofJSO
oaG7+De2A268TOd8TTpXu8KNhsNc+Tz7FWFrdfLRh87e8DTK5fwuLgEvL0EmbYmqNpx/eId68Ml+
bQYcTtzMfhUx2HLFbnByvTLAGK6Y0e4UxdTKa/uPLkLGJasBGww5N6vBiZ+jbPoxIAzmGuU7Le2Y
Nvzf7a+moL8fneCNHeg71uXCof4vZ/cHut6NHzCGaHji7suMSGTeFcR1V2aifroB9BVZ1U84XF/Y
CDG+YGzLRTnCXxx2oZ4EvZvPJ1cjk7j4Oj0GUcC0xeG/rZ6X76tujPfgnV7MMWtPop70CXlnto8H
92i1HnlwTVgcv1FBBs/jooqzTYGVF1fFxDbu8tKwmQiwpO0rVGNX2BHck5Kd8cIo/cxpn94jcaNL
QO1doN5hyAq4bfKaCkRCII9E010bdJCPQNR5bIzZjSMdycNjMDe9iytvGJilVgOlRhSL7ND2yl8x
vrafL18KlkPMSDLjMUqhLdoGdgdtkMhbmeNJF4LUWWlHnN1cUg1a7QNbSW5BFOGFU4sf1eyAnbSt
/swemCi6EEvdbOuHueVMd8uacZJPxojEqs0UBkZjFop0WThty6ab7kedfCKYS+46kiVWQVl412No
sr33Vwb84KMPa+H2e30s6vQmpJ46JQ6Pl3Qeph+d3d5osiUymLQ4mHGKLOeXuiysW6CAu6xO0PE0
E67EZQUdJf0LuCQk2nN868QI8jiX6g1nGqCWCPBnKbfahsCY99OPStQYARMwj32SwuGYC750st/M
+YqnS51akSkEWCr2aSskad0TgZNEaYutPzFCcosvO2Q1YEas/ILyrDpfHpY3iau8OVygRfHRSovs
alq832Wo1jwHscIvvwLlTY6DZvBbJO+4TYcj6yfEvtl8G/rh9CNE2LV2h9/SLeS1RE16iEG4HtQY
eWfPI7CLeUS/thXa1NlPOZsqS3dw+BaUFbWtuXYdFkNWHCS3ajFP9Sld7kwwwsPUc3M0iM8+cpPa
UKT+RBzJsV+27QzOZZ92Z8s32PgtstHO4lL2akSs33+2QWfJXPE6sewfXT+5d4HZu8cwbi2mvPwA
f88+s/+cSCJdD/KZFCRyuDhoLc9doN1fHw8Jom1Q0v9HVQJAhBP8sgLBSTm5R1RcrHAJsB5S4R76
OX9PgWjVduw8kTM5bCRSKqgfEeXJtxLnIscpMKpjGxyvCZahgdROelCqiu+5468m8CXrxQ9dtsPG
d0tvnXSyOPzDDwJE7y8IN9cPbMclwsI1Yd39JdvDd3se0tWMRk650AIac2cX6iFujU0Nfm/DOEsd
Fqm9WUVPPnzIBc31eyT9kYEEJBYKQxpORA+lpFQOewp+8AE83lz71kiM0xhHxj/wnr2FHv0n6pwL
VFqavhkI9Aae+Rfq3IAVOYpVssTI96RNiUIUu0wV5U7nzPYz7DvvTUtk7WQ4OMGziIgeKztXg2Zm
Otc2/lhGN7vKrUdkknl4jDws9aW0HrWXHskSm96Q+qGA9O1TsKioLy91Ha/dMFLrwid0ikdgf4Pi
nwmpRRpn5jEfSJWNznaeyRj1ssfYXOLkhZvhHkCNIlL2MGYA/6cV5rVeXi6/clvnhwOBAiCOYAAF
yuvMWBqWZwtKdgohTpUU0EQTFXdsV3E0+J4gbnxGyyBIKSy7gV8ZhD54RvO6nEGxrqvHVhunME/E
Te+mGIJMIN8zJm4yqIdxP47UtHWNQAxRDXei/cKE2zgh2kkfetdu74gIxizqNP9wzwT/cc/4ng/+
3BYO/yNAN/75nqFyjJmAQeIceNQnlTq09Uzcfes256TGNm8JlpuGW+xAF5N409Du1CYLtwvUDYaD
fIz8kNm20HhG5no3LCilVpbogVgPHi5fdm6Ns69eAAxm+6A6osWM2MDUwmz0QSVWBvrX9nfCb3g0
CGsgr4oZMJ3kFX1F/Kib+dGdvIyAL4midaaXXbBJBQkhBydgoZcEpbx23ZJFHgKhy3E9eYSnuLOV
n4izIOZQdslJChFtpjBg+uvr4oRAY5/lpvfig4nbN37OZVv0eHri3GDCmwMmAkAC2uDytVTOdao6
tgNY1h6JPVL7ufdfxyK4v+hPLy8IiO/BoaHcEaG3IQDJJGI37p7JMAZn7Jrjc9tYd6FyaOHHAgWH
sJnPgFEm36lk8ZHhiLiO0lmS1SHJyGSnUpeB/PIX5V7fAQdzeyxkPWRXo8JVjvEhD85zUn5SWmf7
f3+PAO1/iDxy/+NACjwuDRmAq2cDDnjiz1eJEUPMJ300v8JXGmw1KurrKXf11pADwBQRm/t2RsAT
eSYjh0EH58DJukdn4jCauMKcK6RuoBP7Guesj/jPS6y1ZTjPfZe0950xxbezfPNcqR9UyoAuChOq
sIb2J7XuTd0WUG2M/Hc95L+Dej4j1TRORGwMDCjZjtTzYBzq1NGbOkZXfSGlzBpp52A5O/KI8w15
Q9Otjw0oafzq8fJSdR2YDwhdT3ZNzTKNo4+k1JSEbSySzuUsuCgYszktDoO0fiV5ot+NKkaVXbWv
5E2n8BMKyTDRzF/ANU4E5JHx+fdPAstZ7r8/nquIa3i7JQ8DW5rCNpcwqj880yAIznkQq4wgtl7s
LmBEwjbCE+qyGeym9pmBe8Opkh2DWEHC/EfWi6+oin/0Ujb3MaZ1vN4tkKSCObXTou7i8h53TWN2
p7HtveMMsm9ft8ihrVbcD26bXVWNiq5j5RTMjNGBzp1fsQd4v3zH41o8oQytri5fTkna3BowoD+D
rCM0nkgeLerhOhkt6+jLxNo5k9TLCcvk2MK26btusEuH9tDFcfmlB/dB1N4N58p8ugBLetPj7ksD
AG5qgNod9kA/DSBuWRWz3e2OjM3rz0TQlsf0/C94LaurxJxvUYGH16IPnr6F+QYqqw5JPFZ3C9EP
aYUGDK8ym9YDQ7mjWary0XStz7jz4s8ZLggR9ztWHNMbw+Vy42jL3bOVWOfaY1cUm4O9yfkPAPlb
k6XhBJtt1CkACYUlLgeMxCLD8G++z5GERJWd8ix1G6BtW0xAAxqWFbms3RZdvr69XKSD7vSJsm4B
Q4x3TFYJGCfgfHv5sl+ApZlU946/RCmiSXSWF3NdgRg7O2Ud8A6S0a2SoL0ttJ7WmOaql0Bi4lxA
f3gVESS4mhzmpTjWyl1NuTFBz8nXfTryjtoGm1IOo9eUMRwqqiDcAdvD1tWlpt6xMZhXsx7m9zwf
iVcbxG+wPSuLO/EfagfL/CvQl1RDydLIl1ztwg38v0RTaNh/dagIvcRxEe+MKTL3IH/om+KavATX
fvYxbbrMUJjfeitZms4zN6nOKB6+C83aUquQhcpjQSI1LZFsTnM3hteON7xKN2JjBmjLOl0YjF3r
/qIjtkDC6qNdWPqZeKL2OOIYg6wdHVIdTqQcV6QCRkOxrdClshJI3rChxfC07G7N3Lg424PPUkRU
hOp0IcPrmSUHVPv4oOGRs9nwi41BoflCIxmA5wrXo5kN5z4Hgh+pwL1nmYxECgowj0MbC8lw9X21
zn04ryWC4PXlQsnlknLWEgGVlsCfstpinN1b5mqp9hwgaQSCVjX0djVsreXLy/d8lnl7QyUANHHI
RIoQH6rmedO1AbfDKD5N4bKBrciTGi1JRi68jlCN1nRSS6Jn6cfDcUrp82XriqfGaW44asCTdt4P
BEa/yzCt78EjARvN0HdfCLAGFAIkCphT3fkOO2v2UC9xjQhZf4K/TE6Xr6KaJMd/OCLFn/P4pEsc
i8fzR5iBt8SoyL+UMHM0MttSFpVummXA7lS+TvnbXgiRZojtTdFPoCoYcDvC3DwYheyONV5iW93b
rnU72lb63E23LRS529pM9+UcA8lgKcmYNXKdXcbGkrS4IgRCDCQjzFLEgBI0KBP6Od54uWmf2pR0
3Jm0F/6CHspJAlB9Yjif2ppcUel1z0RrX+kFCZdbgTy3A4eWgxomLZ9qVpEP3mh9n6dtPLZ33xVx
ExirKBlw9JqOOHbKiR9dK0GZUTZHa2jxeLhJWlyX714bx+fLywX+KFsqAQ5kkwnRZkbRTWRGV79O
zI+3hccJJLyofs1a98kNMDXFAmBcjxCBYAY3XvBnCLpav7zh30XUnmPgt1gU4ZeXIZIej/nM+f5e
hBITSThSMymm7siWIl+bygnOGgfwVeP42ZFOG9vWIpwPmFpetU0PJ4aoduRNLGRafNBT2XskTE/s
R2BcsX+8/27BCfw9F8bHKOS0l2bmo1y3w9umcL1V7qv4VKPUWlWWle98GIn48FN92yxSd698TLrB
BA/kVLuBipJ6jQG+Xla8XKtEsbu1eHCgRyHEsp9th7jjxkXwlTXfDkWkYm/+OOanMATgZU7mewLL
7KZf9I2kpoLaLIeg2/tFRv/hcjOjH2aXJdWuC+3Z2tkMqnuU3GjKbhBAG/u/v+T/IxLWdG12cK5Y
CgNTAFT5c1EQD9Y0iSxESYPjIbflnhjgu57cupjbsYYRuq+ZgzLJw845+kSBVym8/jvHYdsXxi/x
ktPpqs1klSdv6JynMC9vgsjffJ8iFvoiS0MPGE0kQeyV01VNXdUxrzy4bbn9+x8m+DOv3LNN7lpX
Ut04gSt5s5bcoj9UODNbREYlmgDmxJh3GVqLV1GzCLrYHWwyOFbRAqtKHDVDUuiQ3yp8fUtjYNYK
EZ8ejhYrTpT0dJFREbCDv1D18JMmhxmqKpK66bX38PbnMeZgx/2JKp9ta6p+fP9Ot28NFloEtLVW
t82tsIGQoWzQev28uajqp5E7p6MQSRZ5T4KTyFE5EqiLXc9D3XdqpLWTZpDCggb9WoeoluwEiGHE
du+JqYG3acdMXPvjYz6xuEjxnLpGKx+xbQxn6wJzVvlvvIeYmIaiwgavcBpwq3OqTvMR1Uh1Ywy7
Pm6hqlawFaxore0gO0+aXTg9FXmSg7Q3sWAE3IY/4yxkEVoP/d4I5GEGN70a09p5DUClrVAvl8eh
KFeXozt9jmQ47EefTeIFzq1yk0TzIjj1OkzAbGZ3l2TAxmY6nDaR3F++rOF7/cOF7f+5G/VsIAmO
5fsWC1EH3c9fs45l7MJkd9uf1QJmnObFqW1f3pvaWTDHHC9XtRkZd+lCLwp9++xhCX4QueWs0p5U
kovTxZiYVC5UsNIbkT13GBNGolpXOBqzsxNDch46dijMvLZpSSGKKD9c5WnTowEX5AtZur+bOoUo
kw2MRWl+4EkI/iXsnGOVCfF9SbSYsRdvmF5sIQ05Jbt+Qqdv+6J+X4RpkjPOHsxhww02H+2gYGrL
N6HIQxQ1PRdhgG2rxWxzPTtTSTsLlrse9S4fC32fzhB8s1kB2L1Yft361mWVCkBTQSNOBkAwaaih
19+H00QEi2NeXeYRaNOn68QungacHkejr9jvLb+KBles3a6rHkjyearLa9vVPvihCDJJNJ/acF75
Sa2uc+t3rGVHU5AycEbVFIQfSd48/f097yxpW//d1Vw+Z9+kpfEg+lrS9//S1YAC83JZ5T9H+2Vw
vP67yKPBrNc8U/t9ksfNbTFTc3VZ/OLZ8R4c4fTD6vH/t+nd9yUxJHgp0ran85gYvQhSViEvq3cV
0goXeYMnZPLqd6SAMM3vm8LLP9CbfM2unz0aeZ8d61GSyepEq4hD6jMigHGVORSNA7NMYnnWxuxE
58uLvzxgIV7//btAbfofbwOZ3tJyENJaMN28v8z5GGslTP+Y0Q1NgUrMou9Ie3v+kDko8DD6UZbm
vC3S/HVq+GwwPYmtZ+PwBFJc71EHVnjsKV1MBxVUwt73Q5U7UHFnx9fNu4x5OuW5gIwZ12816Z9s
H5Pp7vLio3w8ingGHBW+WUWFAY5fmJrurXWjt+WL+f9+l15BYwd+HcomQ0cChgnXoFpdCpJkqU9c
YTyxiKpuQGmQ6DPPiJSYiW3nKNpxR/msqwDxlsgHUbcAe4rTDoUeWNvqYyoQVOD5a86RS+jdsqpo
++StG2WG0aH+GlTZ3XqO8cBiOrsux/CNVCr0k3y+Z5EY3S5vebJjliT/dLEBJ0VQnXTm/HTsGQiH
iykZ9SDz5rTaYzMVryp0ILm5OHSapgGxHnbyuY8FYLoUHDfOyr3tvpIf8rNZ7uvaaWueISWu4aSB
+YOa7tg7mCG4yYOaVF9mQX3riN3lthdTa++JqK8PLLm/f5PE60zm7WKCSsu7dvo3n5dYA4Q6cCX3
1ohYYhzCX2Nb4GnBidk0oCFw/eqTs7zQuOgTjhM5mNmJ8aK9/+5v7bDydkXpTs+JW6zDtN9+m0yj
JhseLv7FeZS3wejckI1envsmCs8kWDBry1nIfv8Z2ejdmkXaAGR/rdF2v6IPOSOPM7YIKusNxIf4
EzJDHWgGqZNCARSVFGDdk700ZUUcYxvv/H0tMOcGTtnf1ZU7ARnLxbF23e5gi4FdAt1vZc75ruxI
wDIa76mspurecQhlqthF74vKfiymyriXrYe4RrXnZQ8DfjYLjoZjsp0Ynfam8pDgzYQ2b0BlirWc
YIdCocnXbdN5aJ2T6mjZMQWhS955YkCIMaRhnutSmS8z6Ie97L38yy2RTF+2P6H51QF/hOGXtfuC
fDDbkdM5nKfwJhrgUwoZObtSi/koTPLPor76ajm2EOJPL4L6+IbQ9W6PvGNXRhNmGxU4rzkw7Y3S
it2dC+9hoquwxtdpChsIgNQfTm+kIPOC5l45zW+Sk1aY2QQkfEfAG6y26Ck/ozm9gdXaAq41212G
P3UbdtGw1zJt9/1konNR+hC55K8OaFfN1sofHAh04KO8h0Z4w/oCFE1lMR2/cbvCNzkY/OFchuZD
lCbBv3G7tsxX2CarpyqEh5gN+SYagvlFM71m5Ap3z6JhwsER5iNMq7IsHslobe8vh+D/T2b6n5OZ
gDL+4UHxH6Gm11CJu48y+fhTruny//lOZ7Ldf/mOlGQbcczgsnf4L8Ml1tQ2/7VsX1zfJRTJtqmm
/184k3T/JQRLJdLiBd0DiUn/jmaSzr8ISeISMC1inai4/P9NNBMOub+U86YQFosrkz2c8H03WFKo
/ljOU9u1dhsT5W1nrlihSYn1B2tQOvFYPNqeeR0i6IqgBZhV9jGF/m7MDOSnIx5DB31IpWXDvmff
5xFrVSZ7ULJtY2anHWxHNn0bz/3lY1trnXTb1DU5F+Nd5RTHoWWQz24upC6jN8LF7X3NgEeqyrvh
LCji4aYgT77v1FmMNJApiiGwvtr019YgNrkSD3K+64CRBuPDbDfXhMQ9xYO/Z0WVrRlpHmHbXEde
f1RZmmIQpUl2QJEP6FIsxGG586bGFnL1vWGIXZWEH2rQN02DiZlt1oQkO63xrCI5ilCzXzn+LZin
Ldmgq6yAMBH89G7tLtmydT+Rx7I3w7s0fuir4AGD57GYzAM65JVXEqKpCAInq6El9c7vqxc4IJjj
IBOv3FlfF9CylHYwP6SHbirXQ59sGBevDeHvQ40/xx02JqauCOOdsgPOruNktfclkqd+DpmPugwv
hk+nN5+oA69kkB3UCxx91OwdkrywQHARQpiBCeD32EPRqkwB6nIiDu6adNpmZY5aNm9v4nxXROm6
Qz67RjlIlLkDdEY/1DaMEku+2zGnP7bSuQcSm9Mx9dTwdRLjFsSjRMBNG4onL39HT/ZYd+mqQquY
M2fj6Y/wP6UG8t1pawqft16uRGhvJRJJAlbXEAgQ8Q/qLPPB3wIFgMzv/ayktzGK5Nnhp5hNch+k
CSL6sUtfQwFV1mfH2/usmhLUfAtjvXtq8eTERrzyOv1ZxYjVY69kWVetoZ8iJWKaHvr5aUyrYx+r
O5Cv2M9TeDX4sefXRIY3cHZATuGrDW69piavqLmngiN4qN3oWh5NTKPTMGB1Ck+pg34LNipR5Fn3
UWNXS0eKDhtnS2MZewOlATPuiq0ubWXU7ABpHeP0QQ5sHQx4rDlWdCe6gb16XZkRulkZwtjYzj3p
LhpB9uwx1QvS9tzScsJHIiEnfOqbfk1s+cpN0awW6OsztRMoOaWaHid1HYfD1idAEBcdeh8bf8ey
ECXW260+u5ERiJ7X4ewh9TXS29h5DrT/LPLpqDy8GyUIzNjunrVl3A0J9KZ9s2gEq8I9BAlw1666
SbL81OESTPPmI5bqUHn6zot5CE5fCJJ/ysRjZzgXOALCG6XDt8KFM0+o80KNNSBuNuhnJfN3G57G
JPGVOVHzjDwfNHnoHLDH4MN9roB40mBcO5qyWfPJLnIwMelFjnOr5XgfZuUmQ4hiN4BZdCPfqkJh
UI3IL4v2tuWatPs/7PpFI0xqXCzmRfuCzi1e1cG4S+sRyO4L1m3kbLcZtlKDeIjG+BUDVsfye65s
E8UpUaWOezWkez+PHwILnImJ5NVwInyN83trIQlxo1+xSyTx0JPNMbJTbpL+TNLJc+syGfbV0RIz
s7kysLCtwCSbup8wje4VgFsVhF8lq7OVjgggE6D6Baa0wGlo3FAaGsq9EVX9pdJD7bkn04BIZ1nQ
JiknJngX7BXl+9yBWSQBI3fwtPQORiYskXvsLk9VsS7SKmfpDtQx96PHNiyPSv0EwnuwM302BXmQ
5lE21qvOsvtA6QdvYHJB8MgDLvAVQPUt5PbNjN0cYP52zupHlkTPU5c/TOUMhCHf9cg8qyZ+oPvi
xi3AsJB90Qb7xtmwvf0Amb5NPaTAOH08O7l3Om8NNWNlmtOLF8bXTpWjAkBK5qTIv5rVmOCjTV4A
jLBmRVy6thrnZ+lzG9BQm+spoeEyyYVHboqGdyRFhajaoGLC+llGP4OeKVJ1iDU3wvRUDk8tOr+w
hz5hoButsODSxiirPJqyoL9AQW2Ti6FQUBZwzq9S85TNEYq9siH21yVBVE7HvHkzfbkq0x89J5vE
gxKTEDLhCQd+uS5Ut+uoRJvF1Trr4zjLnSvr63Y03+1FrSNqlqOeca3acAMJFoGq/dj0c8dyk9tj
Dj5rd/qdgaPRKIZgugIm7YEXeOyk1oJL2YvdZe4H4WgEYIDFadLd2YZaWsbVa4HRkwxc9MDVOrAn
akDyjGqsC9YuRq5rDTbKYaalxNVGRXITMUPLZn/rhOx7iXh6d/zqt1HnvyKveEuH8ldIuOqQyfyq
zdSjiWgbK0D+w2rqY5PzPjoPIQLvq1yALW6g31ewXdu4/agi9cmGyFp7Ub+nLcbEyXtc+4zwUCqT
EP7ujPPKrsqT2SKZR1fKlGwdBGh2PWYzlNK2dB4a3zyHtf7dES3sm8W9Dp+yBJtaHLOpVSEGVbMe
f5tGek4magMVf3UaMQNu6yKePovhvW5dWHA9MTf2Vmg4cWG8Udi2OTvSp4wWtbLKF1ChthKr3vXX
HEPHKr2dvWnlJs14hVjuQ2Ceb/U+htw4h+EOeMdjZIGNnPVXKZmwR5JAEd/AChHx9wybpUvykjha
A2w/IoqbV+TgEeqkV6KPgVQAXVHTAzywTa7xFLn2h9da17boX2cbLWNf8okY1Quc3xNykdMkxbUo
irUmHq2tyi2Hqdx6jkOAmfXpEC5GHK8EjA8cRspiDSeHSWIL4brEG+SK8Rg5Uby4d+wr5vkIOuiq
k3hPf3Jk1foU9PktEMs9/mFQIM2Aps27Zrm87psKRYuB7jH0X4lyEBv/fu16cBsMAEH9fZYeRhtW
3GRDyW9ObtFw/WIlrpMcQhab3avMzJ+Wg9wbHvFFY16UNngGMs7T+Jcf4TmP87U34N0aHqowfElG
e22G/Y2l8k2ruIzRdMHXB/VtQbdE63ud4nGG4fdM0/+EIOFHHGRilZAluFmOydhInqHrsBblMxlQ
nvjUEf1K2QJsKm6E4HkQHhnoYMryZGUGh6D45fr1LvGTlWh/WcreCHEupw8Pi8gEPFRPuXeVhdOu
YB2tc+tW1M01AZz7AMfrVVimL+PiVfDlXV7PEHU3efCspuxZjv5CsD41ltp2fchVbuwCLqZCZeuW
N2POnpBusa8kW4HI91mSa2C39zUPEm2E2xANSFlkx+Q4RY9Gu+tUsmfL+oBf/9rINSHAUwTfWq6S
6g50zLvIS+qXED84pZTXFMyP4neN1FD48c+41foQQCz3Oy9YCd/YtCxUjQLe0Fx91jbLAJV6aDn7
lctjGPfMdggZWuIzr5CsLBTdJnv2HPlZ6DFfOf7AHC1YGWJ+WsK4NqGr7HVQdJd/Fk/R3NyYnXH0
k/E5qNWz27rjAyOeY5wRie4AdQ57kbKNr9eLt2LDqLTbCELpVGegU0yIR0Cg6NVqb5qKGBHIJTU9
eu7eFHzgB3tE1l/MOw+ZFinbEf5gJzH22glfIemQA4Pyo7JwzvvRU86EtvG9a9CiD11ucRFUzi7M
43PpjJt87sHUJqs2Wo8GJa62XYZcS6qmrZMNK9y1GtOvsAw/s0iSxwOYIdHkHeX9DJsR07ff/2T2
4qPLZCWpHrscj5kGvrcqknJFq70rpX1AM4GFMwkwRDMqsT2owvYUbSIevlCMwztrH3v+c9UZGORb
j/j6jvAocwWOQo3TmWx5bnvgmnZwYnp4P8nuCqoTWem/FY8btGdAmIINPvSaJZF3kJw5mLLtLzkx
X7L8Bms+yYGeGndWrCHjkCEdZ//F3nnsyI6l1/pVBM1Zl3aTFKQ7iGAwfHp7JkS6Q7PpuWmfXh+r
1JC6ca8AzTU5qO6qxMnIpPn3+tf61pmMW18+zAqiQeE8wHvCp5E8uV52gZaEqT8LF/droN/ZjZ61
vgKnjtaOQ+coTRrGeaHRS75uXMlnIKV405vCE7vAs6pn61SYApFjpGsOhpBHnWiz5uosqL0cs7Sz
xX/CRLdLh/SsOYMiZcRQaji8BFCjitLatoM6aTWLPX1RHzZ43IgER5l2AHo4WKylRNO4rSMvxMUG
uI3tzeSD+HwzlBYO/te0JBc57ZZG8D7y1ItMmZgmytSSR4q0dotsoU7xMkukFnQApXAQHhaMZnP0
oOPb4jJcctbISxVyersU0fCGKvtYVmZoePJd3sdJNQdVJO/rYWB5YmRP9E6xJcbQTs4/e3Jbl1oH
mxpVk2uZag/Vn5q2ZECJIufkGJ9L6Rzwy7rQ551jNr+YS3XMMqh+pi8eGiLcuK+2gkOuaTW/V6UK
klGyRtbQHbtD6i7pVqjnPDaPCm+CLR+VBz+JEe+pB93Wsm+AbLtVliR1q6her/dsQnY5OBMu105X
JLMWdLfauUgR3+M1P3aGST5eHHXARdyDxMd5lymxapbTfnGNG7t96dKt4f/MDjcABYK/xyE7WY08
R1xwi5kEWLK3rX1phmvV0XXOk9CMVqdtstOd15buDJdxtidFSOEqKyn3Y506BoD6sxhDtoXgW58a
KhnEZ05Lp8vqP+kxLdJjodFeQnzlUBsMB/kQugNeOlx/OPrqJHmsHB3/A2XIcqZ9WT1EHi1EfIJ+
pQvirMNdSonVFuk7cNQLh2h4He1Opt+WQ3zDrS/N5NwnNJ0IUg8coo0BFJpzZjDIg6ZhAGM/H+VD
0HL8LFGn+bfyO3VBugI4pZjuc5SP6KTWRg3aPTodTqflCHFcMutHQV+iZY/lt+sgcvojZcHidrKs
X0VNvmMqTq4qnwqHWiY6fvBtN+8G1D0nKbf0VJ0JQ+i34Fm5GoqR1+C8LuugSZQpVVbJMlycTA+G
IcJ3b92Z+O43iWPd6p661fsqCtzlu87ni2jcJ3QielD19Ffa4c1Px2tPpqYzp4d+svNzMahP4BX8
uoscyDAkqo0AF89nCXTi6aIvyQVasEKU9awZTLbK/srMJcCOdMzt9qklK2fT6MrEX+yKuXkdav0d
I0NADhhPIBZDLNqeZh3SLuUA24Q5RW2GWJDvbfwP01GxwaAfVo/UbdZbZwP+HF0EgDPVW4Ha4Uxc
r2PNX2o5wKmsdyIBB3OB9NXoKUTo5qEpFKNES8CGhxCUwZVKZ26mSp3pETmvjkaswFs/mu+UwkEy
jNqdy0Cw0RgGyevLtzExn+K5ZuRZjbGgpTdGol2dEsw6cYgT+oAdeF307OPYg8RA0IIwG5PXNlGn
ZaLZSXhWfG4LnI6Np98NnnAPaS2IQ5FMIM60qXuQkawjp3xPfnXNrTRwW/ITQSGDEe3csa8xRxfy
y7w3aUrtCNgvBgd/eEpXu8fK4abxzkF41/dWjE+A0OGNu/SHIU1AIvg/0pAhjcR1KAsJ7sh6jqtv
kec3lu9TuVVjvIr48vqXga2shuVkZd1ejLyxEggYFW7EbP6OUeZrUOCVfmnVh9bBWRPag98qm3PP
S7Z4XMeoYclatmPbID0t45NgyTHtCKjHUOzJAgRtgnY3OV/dRLHoxPlsY7JeoJiJo6h57C2eEBgg
rlLXPjBF1wwjqj2U7Uq33bC9S5R97VjMGclL3YJApkjCs99UBwu/4JwDfACvySYtkn01XjI/CRn/
dyLhQ+ZvdfSr1l8rSXqcxoLHSZphO1YsmadtbxY5mGMi2YBZqY1ieAqHiPA4xT9VnKFKFhQ/2P0z
KTq5c4buIYYlvSGms1MOfeS5eXG6hkhi1x4yk+wPnoBAcpxYMa9jJN+IW9y20avGhMNhXHvGA+6H
WKwuZFF/T8cGxULrI55wuol+J5cHwDxfnt7/eHXB7JNhZBZAIbDJpkHd0W3tZig/tK/MNRukJVl+
S0p19M669PUdz+WDmu8KspUaxRMeUaaq4ziNurp4ViCR+FsQYv2aZDfnD/TbncHHoygC6l/kPmdz
/JlXdInRKVukJwn0Cmw04IFbiCtBPwBJdrwnO8vhalLMkunfNL7CK2SqoU2PYGjm0UyhD+fJSZHn
MqpdYnrAcXbswK2c0oazkrJy5tr5tm1f+RUDue0P+TAEqQdmRFbUt2488hpNZu3ThJxsRWZJMPVj
M+/FvHOcK+1y2GHKu2W5enJgjGiCOWG2TL8kz3+qbG7TUvFYG+WGEyZ8cNDu8CAxA2vuZuG5YccE
pMb6BgNJ2NQPk7sgQcbofLwKJeVsOaJGlYoVdF5eCliIenGLRfNk5qCUywmfE7OvIGG5Af18JZGz
M+fpZAEC2dQxz/UGeljhgSmZrJ/G2yTzSEL8zZMR1UFRTkLy6PJXyqTYUYyy5eTxqNRx7FTgey6D
C5V/sTrIm3Thetgl4orB6FbJ+s7Nxi0sqc1SZMeqsw46s2IDP8aD41Vfhv55GEHPrZF24itNvxuq
3dztZglzYt0sbQY2XwI6+5gw8te7Uh5SUhwT/UyK5Lffmdt6wEKcZpu+70jJ0+fd8MQBd75kLIGh
y02AMEpMDaNNVd8aMG+3RuwEo0MR3TqJIFxZ9aNR9XtKTqggBzyxB/i1a8eXBkWCNxr9H4JD1sp0
wMepazs9ec6rPRfkwYm0c6wLGCnQAvQubItxP+t3k37f89cW0Rve5u2EmMvYDrhM53c3bR3/M8og
7pQtBzvShsM58u7yvGOtiffC+VRpccxFNEG5xsNJSc7Umc8JvU1d2VyZzpe63BEz3+sDNHl/5p+j
nW5NQSnlPhcm1x63kT8RVI1uDet3V3Y7gLhdRo9E6e44YgQrjy1OnnXDfSTzXkM/svv2YcRyIlwR
osifisQ/5PKtIYfl0vhVqRD6s50Sdf20lxtNPTc9bpWeN0N+l3b5HnshWcflSekK4NK4Ia9h6WTN
bJ7Mkj0kblA9J2xVnczpV0GB1N6I5Zn5B9oX1RxDa18raHLJUj7RBPDgutbdSMseNN1LNFLTAhUN
+o/0t0K36KDJ3BvDtMS2arp3Q6Q3dkNp4dTzOKpn+WW7vPLjugLNtHCxl/FThXRNKh25OgalEd9g
lYtoCY/X+h0ECo0FUG0bW/gQLyRoPoZkJBw3Aw5sRX4q2olrdD3sRcUXlBfOPoLhGwoQPMf5MGCB
IKI1C3rOAvA+pM2ECpWHi521x5oqXqCmZzVtic7yUAIP2EwRNp2vokg2PsW0S0bqe9kXURHWPD5i
0J2AaMNpeNcUEfw2BK+L4ZlJj1WJ5R4s9VolgNvqk1/gn0LpKTZGilLgbXl/FthDdLLX6sH7lTpQ
fr1jwklo6CbQF1DSXMqvViVA12IiBVVgoixl+T3VB3v4OoHwXw1Aljh5YfSrwGFLBs4l1Mf5mArS
rzxXynjYxCQPKe6GjoVZahNLCqRKwqTBgo0aPHYyE/9MG6zxzTVNO3XJBi050Y7yAhL2YRhHDhmt
8bTAc+/QDk+LI+MzIzvhmpj9lQHq+IxdY28YHWJei4HG8enf4sp29nlUe2erzV/cSRhICeBagFYZ
YTsQw2W+SrZaQ/VpxPJ+i4O0DuhfRQ6I62EzA4I6eNkdIAKMIFP1Sc4i8NK2unSZg/RHbxxQAWp+
Wjk/UaTr4OgZpnS+L6T5NJrl5zCtPSnd5B68PhF4qvjVp814N6fr6Cx5YBVxASM+Zkc2YX9KrMNk
0l2lcVvPXeQ+RVnV3UXWo0e3NWFt56e20mvm5+27O+YviU2ahv5oql5vsMPF/MQyKABz9WQRr7lr
a37bhsmPxHeajymR3UHz1MXP+oK0aaThoeP5lpsK5VYxWWjRvY9Lgi8paEJK9F8QaEmIjoNHDGao
Tgl9BqJpr6sjPaCGYSaDW9E4VzEQLw+UWeqH3uA4TpH2Jx7ZI5M0+/vYZL0n4vbSxz8xC9C9Y/nv
dBpwhE8WMI3ma98tO2b9LmgHqIaqVmzm6BUsTUY9q+WQ6w1kVBX8elh7T7beRlv5Zy9eiEGh6xPz
AOkXDGumnxrDgIPZe8diwKpA2Z2xxGSzU9+4dPFJXundonFCajQzDl+26dOEuSIRFvUdURUIbc/c
6GW5jxX01og0cSgTHClQJN0SjXTSmegNwbvaHIGJtTrQ5xmyu2ofE79ur5ZAsXZ0YzctVDlnES46
1//W4VihhtIDIWWbBroYHgq7dJApS20jlvpX4s4AARpetlM3PC1a5obzvL6xBc44mxaDIHLp5mnT
hsswe9IUs5fVWLsS+twgqHpocXLz85l5nECrrHqQLJWqKN9OtTWnstByr9LolPHrVsUR+5O292y0
woZ44WaKUZP6iMqdhZdCMwofjGcWToIoujvCOoPwVljRTzTwDRpd1V0s51pwnCUGOG27ns5Et+Sn
xN6Tp9g9rccNmVKOx+MiA2wuM2yv0seoo9GJmPN1NcJlWCb6xmsBvSYVy44o/hmyQl0rvEWhN7zP
+Gh/J8slTas9vu/iXIhp2NRU3gEkoOnCoBinGNuR7ob4wUzm4ViX+1oHsWShljF1c4qZ/RYZa9xi
EfxO12EJSnPQcR3vFsZmKo4KckLZuXSUt7NV12x6m1GFRy8nwY+40MftaJI1rW3KWmmLutAeXx/w
mLNTdd2I+eBLWzggE0QKO4sIDUEfj2g/H49cHR53gejjoaIw3M5turqHPsFA/moFvGRfnYvOAqDb
mA9tv2qmFBpVCUyVLEsnXD9qV/iIVhZLYuZ4k7qZgnpNHKP7eYT/Z7XTUZJI3PuAMhNnvDc8y7ia
U+j8ctKeO38t2CBQjce4DGh+QIkSOp/Qi54WfAkXEWv7xeZZ4c5ttGuL7tG16oJXJy+EWc+pCqpV
aJWkyGo21lOWGmhblxSFcWsXXPDDlNz8WZ40g/zZIUs2u5F/JLLl+gdYFkC+0ZWCKEqKcwNPNB9H
kpcd2PEW78CYuSDhLc4i1YiFqHMQsmJo+x3i2EaXvD17EuYkaYmTpEJszQlek6UeXT6HZQ7abwwj
bIVfpxr79+C7PLAwEekFORLXIH+5PgT8vKKDIvrKBb9nABKh8MvpmCoKOvrmZpjo+EqxtqmJalwt
Az1NtmQ7YHlGZEklpHHWl1abUnjdYhZPrQJLWC1Q9l9L/VivWXXD73F5q2dZW9/SawG3tziTspEF
TASbzbJ/JOADnsbWrrb7d5FDcKM692I/zaTlT16ts+QpDRqW7WNid3+C++zdqJFe7TuhHRY53jg8
vPEC105Ir597H8+Le6+i4Tcu2BUetbLBGpMDh1ETCi9N/GEHablYDzpf7dyss/fdqOioGjBvwe6j
RlCXD1QvZPgLCqoe3nTDXK5935g3U1H3RMhJcBIObvejVV1KYT3RMlYHsnaIRC4glRQ9Rl5G86IY
h5H9+QxGmUR02/fTpV7/EFi5LuDEfteie44mS1CsBuCx8E2DrAcQZq6LB5nMN15J01lkFERUdOzl
jpvSNKvgYBKDmDRjAcbmjpD/0PFyXXbA6VnIQAEDzAxYApcl1VgGngc/NTgAs33cdfqEsDyA+tNE
G3Cwq2Ewec89syoKAsERApX8QBgzeo9nmt+jJicp9kHfdG9mg/1l5EBOtR3cDcP042EnpNH5kk0V
i6y2zHZaS5gkaooK43uCf8Wb2EulXnUei1uin+YRWEa2I8+J+SczHRZDxk9lpjPmiF8DNpJzpRUf
U3r0ACgESGDsM4d7yudOtV4WR0q265Vol2+80R821Ok1q02eE9y+VPORslOdMTtlnp69MJ5cmg1n
LG2DTnI1r7UP2rzKm8z4EFVr0XTqhFwsZ78xvZ2w5xuRKzZIlGeOfJQjUDM8KYJjka36VeuM6AGZ
bnqEodvZoZYgB47cuPg0nJgqcyPp9U2h6LFsUIN2Rsr8WwKWuPrJk0y8tRaRTXUCDzqQ+Ep2Q5mP
O7loLfaTjsxkYj347LeuRhkdG6pD1p7xQFnV+hCki2suUL4Jae3kyH6sAPF8mTIkLo9qjV1qq/hM
f4QZ6mpAxJ1e9ZrqJD2jAE44u6G2ONHAxHMRynTCxlS2bo3aI9/oYFtNVayOmLnHzZ/lbXbth6OK
i8NsPg7TlNxJyXTC87E9qfI8a7hhh2KBg4zCMQHRngevf8wtcZF/AcPVizH9Skhu3+vjq5/o8og3
edyKtr8pcudo+Mm4z1NKWmgqarm9k0CLNefMlLlt3OriDL7a87l50vY20n8PsJsdYxYQ9pR7ZbQA
8/y1rFRfwCoPE54oDfRLTyNi0mD81wiYBnOjF1sszYIw5yXB4LXBlmLvXY9jOUvY59mzr9nCXZQP
WIfKyHzSSgSQYsyXkxGrd2hc1jamcTgs8HWgk2PwpeeyICCwGXLhkh4WO5wz/r0ReXBDrNbdpdWo
AmNK7V8Nvq/W9LznsemxliLXCZaFrGIIkbT4S6gXQ6PPxhe3n9+Jqn5Yhvtapal9W7bzbY/iIL0s
fVbp+OYU4PWmnjW0VfOzzkCbBdMQeSzNXY7utaSA0F9eMbbflS36huv1AVkrXu/A00MtMR9y3eEh
q4bQG60A4xpbIxEkVfJgpC6Fyqtpj4vbS6qN6QBKi3u5wrL4I0fSpae1Zr3cbLsiBWnIoSmo7LQ9
DZnxNiDZH53I4GuiL8pYa37W2P/61zwxfo/a1ph7kptVXlOCWDwss6TgLEVUmuaB8wKvfDbq8D7F
0exd/Qzbfyt5uV9RC2LpviFyYxSiGGwTQQG6jgbDjOMxJ7TJBCdlCZolD3vOM8htxkOfSWwAKd91
jUtsKxFVzonmL8HMVhoPUgkKcsmSs9QfRVLXN8Lu5mvSnCloo1c9NuFJT5V5n8z8wWOBM5/88Muu
OTe6Zz4LK7vxDRDF5QQ+shzIpI3EvzetNhYfknTBpky0HDxXZYdQ5qMD36O7h+AWk9e0in0+1xH2
mAIDeA8SJo9ZHPm5m1xiRuC//uk//z8OSNN5woDCD+zistLmF9mRS24MnYcixzHpNvN5MnhX6I6z
RYzjwo9N+uUsErKCFPbRwImjdfir9EG/ijUtpKetQTguKCjFBAhn0CflzB9lu0S7KnWyIw4Zyt2K
q9Kz7EFnEd2V5Ru5DMkgPM0M0s507GCxShqkABUbax1sZzHKPmM351fBfF10RLH78UgClpCdCeJ7
bQGIhi4HCm48Lxm9wKZ0oYtiQrRTLJAijqx93MV8Y3RC+DHZP49I+wQ35tpQpLapiNHUZFRPtIdd
7URNxFeai5949601+Tf9WDZbx+TgYPs0rhtiousz6+9rMZDJKtl76my1xwTPNChELqQIwotl6rcx
qybNM66DtLTroPQNQEn+G0vu/4wAtENzHAq240tVagGlkGIf3y4mmoa3YIizbS8O62I4Li0IHrPC
rIH0CsrDA4fQpT27ORt8p1ew7MBgvl1melYyuz2J3DADj7AE8ZNo2BA4kwQwI4/UMEZ3jgMq1KTG
0dBx7UO6QHDz8l8SONghmVsBAvTgteNlSSMbWihQ6165l1rpB7pcs32uHS2nYRbv9A+z/zZ9Gq6l
B51XWxpG7SS6l0vlhIz2JOLGJN6XyQj43apftD/ZzAWW3Mqj81oyRGyGoWnuI7QJxs2XaHLHY5u0
L5Pl8iUDaA/R4W0vnbU9gmkgTm5g+xz0pnNfilwvr1CBkWF6xOkyTh/K6b4pY2fFqmkXU/Nxd1Zr
osV5sKkyCCqKQGb4blRX3xUoaojZtIPFs8GEmS1Xx9RCUeCc7HNx79Dzs+lybAjakEdbaszeljH9
EVkSVNDCNiZckANZglPWWl+Wy7O2GdNXA7O9bWmfWideRjS/po1I0Unty9esuwUO4AGiZM1g7jza
zDu6BycIbALbLbZpqDJUR4wG60ztd6PUiS0WSTTZAVhWlFSDbIuUydKIUBliepZuhLB2Go/cLdj6
NO9PbDpB5dlFmKgE2l988KspDf0F62sSxx+x3UCHs4zAbgtAgNIF96GLJz+vL7rfdZsMO/Kmr3hg
dhqTcK0wFGNESZeR7uO3uoCYjuVq6KwjU3cWW20AAd7e2Yj3XYkjyE5rbVuV3YczmAE4PSomSwyI
Ja5MqmhH0Jvtut7htFJGdR44/BoIFSx/Ivs0CqjCgSZnqzRG3BnufZZMD7i0R0hE06bG2jC3txOe
XGv9xYhl63Y2GG+XNRfv3gbYfGZyBeX62lq467L+brYTNN0Fvj29Bm+ckb+6tZvUnMbXuBu535bq
O8movBoGjh5JeUuPtX4rHsF1EGHFVZBZ2LPBAkX7lq4bQa+zlsxhYreYxQxqrwU8AAY50A4JxevC
0InF1ycJkD6MbM7RgzkYoK97jwoZ8eJFYMXtvgi8ZEZhGRZ7a488FVGWLq1JJJY39+1YjN6jr+aT
7PRqrxnVR5kZt27uI1wVun4cWfsNHH9ESeAzjqc7O/bZaxnZyRXyWMr2nV8T7LkGq1OdiN2cOtRo
OOOhycvH0qKXxE1J3GADx1tDoJmk0qghXOKomNYtWzkInhSrSoZY5bXwupIG6hhVEHAUicqVyqUv
m3b1TJl7czSdTW3W9TZ3eAwnWnVyegy6TcteQ4sh5DlTFoL8nImAeCmIs7sydUYUUeOl4wo0e0hv
nZ3ytqrKGU1z2fSAYFvZzCDznWXvgZNDf59ObfapzwNulUSCs+84K9XZDncC7A0tvQXepCrtyfMB
MXXo2wOQdi839p5pmlzBkhAfmbY6qtD9vPpKpHb1qJtbvYRgnZwSgrchjAMs0AXfUKTEbTnyeUAS
zBuzXMsAuF6CJFfuHqga+OIbaCzqwbX6NbyfX/hw4O/7lsA+pWNXOccvckSxZRgmqZXJENmFC2GO
mhusURjqssuQ6e4dWOyMoG1DWk0BoPcag1m5no4wrDklug2kWTXszEWKR26KDWx+4vaDyyW4cgY1
OloRVlKp+YDnxMFdWjhHvYXZkw9zS9EFM96rJJm7B1PmnIlyJWGvkH/VaJO91inDss35DrAnnQLy
QjRsL3lZfTtITR1YoO3SUx8j31Tp3qYU1+lJ86yqhzZbdqV4r6ELa6zXIqhG1vAu2kcjYzziWao5
ZI9YqLk1erTcxfNHG30YfNeLGY7ART3O/5r/O8oxVk071x/uMm9hvD1J2jLhgrJ+GFkB/o7aB8+q
SST/TDFyS9Hv/einYquX8MPw/OpIxxlO8e7UxZQ0FfZZdC6xBXkqjH7nYaSjNO5431e8/3M37Pjg
A+SkhJa/IcReQJZrl89PCri4Lq6Fa+18HP6jad7a+D7Sd9Nudg6nS1xGuyg2fxEV3cJq2xLgY4VW
P3ewqzkT3XiOficIm8aCtYOyUvykzpcxoyYq+anRRBh7w5vARbCgxmdD8l3SMO+RqVfVbdyziZr0
44KZt5DVo/DRV532Z2gPRfsi8y8q3FM2Ib790g7noQal4lsvtStAjbJdz8v4zpBW6CfswWvonLhP
mnyTZ9iecSTDye+816qPD7KPQjwQx1aXF32WwSzJLTfwfbDZWEHSazTj9sTx31yMMB0NSujZQWtp
oe/90Hh8F+c9h66UgLRxsNLuhA4Aas++qoSVp7Yvxuq6hihsdhkpuWjuF0rgfKINuI4E7YgivukY
R6fsvoQ/6H4uutqZPZ7kFsF/SU1Ks5EMDRE9yhYBWOnY2bz4iBp51+X1yYbfmzzmE0M/VQosKR0U
w0Fi5KZgdlY0bjpofpn4pTyga9y0BNCpEEjIh1BqyQtdAx5tDYfJx21Fto5lqXEfmewvGl3DOiG8
bwvcFc7hgANfyPBAhfeWJvZ5icLFsm6VaXyKhkfG7Fs0qbFosYZz3eqbOoOIjvGbtkaCtRIchWcm
V2FTyFsbRFfWnUkR5vguCu7pFuJez/8U9q+pxOhsdpChUTlm1slBr5dvsZZ/jOV8Z41A69axhKOy
2eWflCmdvDm/ZJ1/KAxurAHPayruByZUsEIHs0umrU+Z3Jjah1GjzYQjJ42MwJywD1GHxzt8g2mI
2AeWgCByeEXE/r1qaprLF1zYCqJ664zHLuIt7cUnUBd7EqW3qLRhjguMxN8dTSO/dH9+9tw+QPAg
UOCYdBa0UD4aLjTGPRMdLMVG0rKdNqcYHGuzrW3tVfO730aBYdQ6YJ1E/cQsubpb2ubgNzZlfXxp
Cs8UBq5wNHyr7DikfehoLcEDoLY+Btaq1Y4g/QMVcb4lmqBVz4U4od+elRdvih7qn5MyDLOy7aW6
S5mAi8F9sUrmXD+izslxLqq1qcn8ysoIJFF+dEzWi1bgRzTPtONZtzHmztq7nApEQfeq8aznDPpm
OQlIkQjeo05pMHbHbZGTtZ0HGgK0c4nTWnh5aIDhoSl9KzNxsi2myEENNzpvx61XHjK6M9TE1kDV
8/omN7Zel779lyTf3V8J938qewKtuAlW6ORK5vgvwXfScTbuKQPShWdBgBb/QO6o8syc63Llulnw
5XLQC8nKTo8wa1WEnGX6rmx++Ui/fuSRWuuvVu3KbetzxevzfyTQ/zd8+d+FL8k+/p//+69f07/E
P9X/I3z585Won7JTP2n59wFMvu6vAKb/BzFJCJKuowvXsHBn/S2A6f9huwT2fbh9ru3rpsWvt6zQ
4P/tn233DxPXs63bEE5MYbgwsP4jgsm/4mwO/EoYps5mzHb/JxFMn/jn311ihiCVpHtcZ/w9JL3+
gdXHacsXetsIpj5u9R4U9bl3rdCmQcWvyvvBo111jFQfzjXIPJoogsJZ2zqdFva/3YDOniq26ebW
W3ZUyPo8T1HUR1yZek0br1UH4H9UkGZUDVTVTKSnQjWXy7A1VfyZ5uUBnXjnFSBcTPwMZJt5Rgqi
6EISFmDkzpSkCQFPAPHWQ+wvVjCl4lQWxevkcHTKBunwzplOsnZJrjnjVWtK/cx6yT1gKynzrgtR
sFdhyJT3GcwlRgeDp7vthfAavYe4qH6zIggNY0EoG7o7uyRxMhUcEbuFnmCShWsxpfYJ5+QJgnj6
QHILgCALVOGya4cmwAOh6gJLjnuGVPt2bsDTJFJUiBfTnX/StGrAxbLKLwbio2Vl6b6ChcgpFxNe
tOAFA8/Bm0c7OBrTQTlN1xmNIwdVtf3z8vzfW/i/uYUd7p3//y3M2eC7Gv4+Pb1+xV83r6X/YcCW
sXWwI7pncOP97eYlVw1FjFi1cLFQYKrgxvnbzev9we1sCB9MkWELewXU/e3mdf6w1xvat2zPWO82
439y8xp8L//ARtEdJCTP1E1i3MSyYbP+fYB6Gae4Fo3NUWwcVx3f0gITyglzIBxMaO3YkKysoTK5
7XaOzy4C0IobQNmSoSJzHFjKN7f0BhClahsmimmwQjbSoGkoNjqJ2QjpV4s2fKIiNNzxwScavktG
HalJ66+04EbsaboApzMCwayQaE33jjnzoNwUSxQcHuhq6tq++a4rTvFsBsLDQBzZNEuSN0TpLtG1
xnVcnY5a1LELdlwy3Oz225j2U2yKr9ojHkUoatIFuGnrxQ43W7NFxwoss443eUL/ML+no6802LgS
Ki1VWmJY+pvIU9D7SiSfaDxFRvld5QZ7j4leXD+/Sk7YfOfkuAA6xDnf2qKehPLvhaFeIIFitkxw
EmcRcimdAMv8xs9z2CqoFNQXpM9Z2dFMlZOiGebNxImeDj5MXWYdsr9lTWqSjMpppuW+J+GhaxKy
aWvf5X18a3oEHUAi1dz6PUaDgZ6U8q1Lqncvq9fGlWGbuEYZmEvHelQf3oYaY3bJ9NXG7BmAY4UJ
FV34l2k+NXDKVb15Kt0f29vFS5LgTyT+2k8HchovRUahTcIeZvFTG+/dSAf4oD/1dZMfGBfA2BKy
Ae6tbwBIfRvUT09a+dsiELk+sT8ZwD7mbv6myLzf9QntuzrmHrD0m1nnANF2gyRs6VJbO5yqkoyx
s3C4ayt0SR+pyufsEelTu40Vm4hMI2ZJ55vuAc2xiPwMFUXjy4R5Q0d2bxwOpS2LFmmgJOZFvLBP
ZHO3RrpLcV0r5TZFRwog1weI0ZQI99kCW3xW1TYziP5MFBsdqpjID4twB9GolJvRJbcK5oBOBloJ
oIUuZJ9rnGe+d1CqMIOxqllxeu4d6VmSiIt8HyxK3nLXCzW7avfIiFgu+VhbtZRhqnlAOpbPlecE
AqzEU1AiZLMyMLe2Wc+869hwOtjFdy0g4VA5Nmg/l/Nfrqvn9hLb4A0LKjKkgDUMu/6VEo6vTB81
ekR40RU2OY1pMbMzGJT2wY76XzbUl2XKPkjhYjwhkF0wfweqhGOXmKUbppPYt37fvhWqeFuMZovh
ip67Ks+3zlS8spF6XdrWD/S5aYMSKk1x37ChAukTGRgC2uWhnqtD7GFZsce5xNyjZzfWYN5XEKnc
qHgwxvHF5ISZDdTHLuYayVRuFcoIq3oygUQXlXUx6uHSNtVvc+wfHUfJAAxQvLMEhzIpxoubYMgc
hXeyHFJAaeqcNCinR73ngL24R220U4of6hDC21OSYffPI8wrknMwuZqNWM2tZckjynNzNro0Gv71
h2IAx2bhzVt667xNj0HCLKtnVSYvPWISbadsk6zffVE/G3H6k0eSXprBaf48TNeZT5XmiLwhdXbP
Revzs/13ks5rt3Uki6JfRIA5vIpUzrIkhxfC17YYijmTXz+LPcAAg57pGySTVSfsvbaffDV5sOur
/1ZhKCKFg+6KosgSomMoTDJH3S0qIpAW+tAQEK6dp8J8c+weonobZF5MNKKJ7465wbwvS82vms05
ONNz7gTfklF7rNIPk4K8KEzk75b06UnSyRL4jQk8JHEvId0M8YgB0/MUoX8HAPD0ob1Y5vhsyRnk
jxE7y26CnaUbWx1Vh8/poTXKP3VCLians8992BVhci7GcFUERuGCNEAcKPmblKuJXjxFphcLBRBq
SKwfRLAiQQkZ1ny0qRAH1p1bHjmwfkRKe22u7xynPfe18d1FPuOlhaG0KASikOVrR39vpPdQjb60
QmNy17x6xCWcYGJLcLTSUyZlkQ4XV5v2SdEc1SC4Ron95EJCjGGi6Eh4lxT+/i0SL5b7P1PsYHXO
wgbhiqO7YEpeagmTSm86vKzEC0vekMhoEQHUB2Pjk/XpfNoa+yZLYCmI0fMvx15qFnoXXJi3ERMK
EHdZAGR19YCGkziHaZfNWH98+h81035/YgOspTqJb7loFkP00zhNeKcrBS+Xb0nn4Zfa8RnHGub0
CR8UsTZepLES9yXoD2qTvoZIvZNnYjpDcLN1ZQ0+6p8uM2quOhWlEmdmkwIZLx1G60VJP2wlmzEF
A64G6M7a5IAZJ6HBrlOvJ0qXQRPa0i6UliIji6wurGcxc3/rBpyrXuZXMk8zylCmiNCEQdPll/Yv
6AuK9KSHYNHCLAFkxLgsIlVuVJtPqaOw70pxLyfjxyqqEkBw/YX0igERKnUzihqPtdm9KHAdowBj
XmGhmtC0j1Exrm2NbCHqi2vTVg8TcycINUiKzbnEbyRFQ+zaOlIB2Hrg2kN522j8/3rPK2ijaGxC
B57pRmoatMRYsIE1H/RR/ilFtTH58BsrY88rGTkJSJCNWlau4d5SY5zN2jcDBgKXU/m9LnV816zo
O+dmpkxTUwctzm/MjH4bdcY/u9LXWoyp0A7N3kWLQ5IrsOUqvBhMIs8pKyQlSIlrSl1dthZZT+me
mlnulcDTNwVL9kWWtEzjMD4wIHwbB1wXYWhdQ3U6G1hB2e1am6G4jxVbf2X+k1rHhJZGnvnaaTAW
a8MgL2SLmU5maz6SJt0tKz2FPEAKsJb29zTujV3ZRCvmcFpbh1szMj0RaB0ZrdgHoEJIXXGK9Y6Y
6ZOBSGrRQ4ymosEeESoB8YacvVqPORlAGviBPkYB5bM7rPNtjRfCDqtrQ8602wXhe15G/xqHJgmQ
L9t2B2Epcxedq2fWlPeB1kPPAYphqtM1MDGuCkVTlshrWNFoqFh4ciGtVSdlxG7qZCHRC2j58N7f
JRTDet2l+GosPmqxGhr5H+aV32oqmS12F9XMf9F47QI9k71y5CceQf+eilvOvMPLmolUUZncB7Sa
IjGbbSCKS8aPI/abjUIko5qEpat2rboxLIm05QCF6MCyMEOL32X2ssRFwhpMJuFIMSlvK3JNeotT
WDMzLvTUU+v4MFkPKeitRWeHL6eCyDCZebtSzOCz8DsvleM/fMDUhLYE3atvb8EYU/dEGDEJ8rWR
ISo6E7C8vNikRkGR7P2NHkerPNBWIyGTmlyp294xYMMBmbUMKkGpj+9nA48SKdH6IUorDBHBmUsP
pyQeHBwlo75uswCzoxr/iiRkTsu0Bg1Uy9iuMRch4oANaSEKQn8WJ2X/mUWkLJVF/tAwisJMnmsr
lS1AB3N3jKVfonsWY21BJkb4UAELTuEjYElUbWR+c6ifRjCGRwhNW7KKxvn+EIMjLareepmZjMAi
DFeDRdTo7BM2YAVNociZPvOU0PYDaDm3jzYq7iRXfdbifUgoeIyheOuzCN2b+olNhSTMpP+bsh1k
EmuRtHKBGSL6RZEQYsZzGgpdXhDw5+CEYnaPQqu2cf6DqIB4dAVHpMzzi6UDV1OqLLKCIqZu4Y7m
457VvzPrGRkbBuFK7wyZTTVBpyj2fLUqPJj63FPK1BBb+96qGN2LiFikbirvQDkx+2Z9t3bAAM93
kokKoaM/mESreNhwUJdnsDECc9dqjGZR07na2H4jZkCzcpf1jpvBJhLNHCq2DQZADn30XXDe0Fpb
Y08s4moQbbxm0APoXUYTVVm9DCkE4HLQR8uy9X/wRqT7EeEgfyrB4P0QfuhR/Da2uheXHApjy2C+
UmN+iCLndg9KBBQ1vEErfvi1eTACAsAGWf4Z9UtfwZseaqTirLDeY7o0zlv43KIvSR+t3oMA/5SQ
xNlytK0Rl/Mec3jiEFHQQLlB3B2rmvuzsWmf4hidj9nBtmiDWzMnOjPfpryMyP8hVQG/RUNUkzr+
RDryUSSugHQUsfQ1vu/en12sKTSKzLG2cp0ZnFLjPdQShKZRf+g1R5zZYi0Z02e4ysJnI7XDbjKU
rV6gz7FwjlM5mzuiQqBZZ/wyOxzY0RHyStmMArITr9a56M74b+R5z6fk3la46WrLDL0gyZ+y6tuu
hSLfK1s8sBTCiM3jlgFPcY8ZZ3lOMQvs7OoR1piRKLNIidLPGvxUt8kGlq3aW1ZzOYBg0RZs1bYD
wK0+aI9S0DbLqQecVwlsbG1ITBQ2PtATDKqpdrrJ+e7kj1iMYtFUGolaaSRWUYEfo4GNLhl0eqrR
PbsyvPQmO0cbKN7CTKnZe9y2kKb3M59vSmuZA536F8Xj/G+QT/4nO8ay6NeGXgJfHZ8+5mfZUT/G
+beZtAI9jkN4nKZNHtvKwLPLQIHhMFSrlGhf3cELHlvM7mThe8b41zr8OJ3CSJliw0EuoHdIQWC6
dSj22ojJKg2UIyxzCbCYjMaLp42ZmTg7ZMt5tkluXzGa5DubnIKacUaGZiw0MEkAxZyfzlZuZaWF
Xs8PFBct9bpUMRoL2BeJBg+1NYvnJmOT5DapB03GL8u7B8gRKme7AjCpUTFnrcEjmiz6cA5TbHa6
PbSLmY8hRt1TqdgWDuTRuMN5ifUNQVEafMsjtmtHStCv5gr6Adjns5xN93V0lIP+aNv4Y3QyPHua
tAubAK1YyEdRgvJgxq8AEoJtlOTWAC8kPJf+JLw3pnUdWKtDN9gCKtk4iQ9w9m6N9UlU2XfWI/p0
kB+xi2Z1yYR2Edu70cqLNUWaStnJCR3DtkrBupRqhdZVvINTdSvo0auSWGHqtDHYlk38x0CCwyV/
+gx30EfR7SgxSFFcEEb1STPqe3Kf3PJOfAtdqjzDXKsTMFU/BNJVJ+naBy0w2MrfGA6mG/aA/qe8
WcpO/iMs1WuVI6nxkVfrZuTZXfVBODvQiDi9S8SdeomFN32KqVCEdC+a6WGapsSy7hOpMHgJ2d8U
Qu63NglouS2zwyTjW+CcWqKISG0JAlnbXIgI6Hd93P6maSSRfBreQ54Ax9RYM6N7cHR+GH2OPUxB
x1bh2PAI96Sp4Ywq2e2yR+WsG0LEMGYD46j3ExIV7iUHOVAVEW5JCYJX4f/oNujYcQoa3PBMga1g
Fd9ZTaYrLkcyS0FbmXH1wQb8oCs2CGRVuUqa/plbQUkXs27kAC9vDNfBT/FDtBGSlthircWw3jUH
/6k1eHOMgXIc4PcllQrE8x1ChISk7xRAlwbwxJNU4cHKji0Z1Z2mvUmATl21SMKltqdhx6w5xi+i
nd7ivCNlDamkKoP+RBqEWCKeGUA3i14R0Nu25f2U/PZMhg1BPCag0GMovftIVzq5BpjjHNN2jHlx
j4zCDk4P29WvmXIbcnMPO6Vgs3oMq9BYdE551mf3HJLjZdQObCltVntJOjMNmPRArwcqhYzMxqOT
xO6kWunGKv2rVgfjGn4OEudoXA31PgyJV886Xmlq/j8se8TSUmfkwJ4TIYPCtTXq/3uTUTr2xJDx
r2kP0e90CKKLuochUtVvTGqMlZLwPfY+e/GeQdYiYiTl+iznyMTdjfqpNeZo8iq5iFT/iB1IwGNP
BmzMl5kOxi8ILW2HcMkNhvjNnARu3NAYFyR1rwqDXnocC/KesnQl48tY5nLB/F2QpDplzybW5LWu
YxJPaeKd0Qjd2koRsxbOskt0IAYJW1k7yKmaLONCoU/AcocBKNZaVwCn3TY1eoExew0dAfWkfR4x
gLzCJKuWXTkcxIgbf6icV6b8+Oz9HE3+LszpRyli/H2NuCMe2ARI+paWnGSrXOaNacknccYAkZ3O
eAxVl5UbP1lJCr0UjY9RzmcJ825Q5UuTSuREBmcMcSkaAAcvrI8iQtTFuvbNH+KpKQvooNspSxnI
9SpMN+y2guPGCm5tr7OVAKZly/Fa4WyI/H0Qs0ItrWdoRIg2SuAhua2vfR8ViGHT+6aGdc0ElX7K
xt1uqqsewKAd6RCrOSV7nKgMVRwCNGmvVMWEN9GjCNhibuKnxAOK4CobprM1IQ9JlbNrhPLLgvKu
JMxMg6T/iIbybOQI/juhPE1uekwh4E9S0b1EFK9RhTx6uX2rMiJgRyabK6Z4HwyeskVNwN7WShFw
zFMFJ3XIDlOtc5Zr9xbPMXMTtktDObj+wKNI/85HSrKPSHfEPJAmjKgkxaClBJYrjTUOjDLyUCTw
mZRZLecvBGkcPyM7GxGF61rqoHwSx2ARaurOQUbuVKXI+ZTmMI2auq41JoKpmn/rgxktB52WpXZ6
QpUJReiFOXC3ouQ07IISO8s3JszctoCW0fCykrfVbiO+Vgd7HDIBKuIBfxo6pvZWWtz+Q7wXTXy0
WR7shKFe5RAyTRDDGDQY4sBdy/cEf0Ek0IJL5zPslFWmZwzSEdBxkU+AjLYo8s8dTPYkLsGDpLSb
Np0Y8igY9+QM7Q3hn81W+kwLpkRjnkfrRJluPWqOZmjla8WHJ5BZ7lzCbD5KX7aXMVPI5VZLWVsz
F98qub8JYD6hzhtyeiI8CBP5AYxttGyvDBymfuaYoFy0ZMvwDboFnALmu9HaqXkZhNR/mmYqzmZo
HuzYsg+A3Ca3KANcS/pITT2QrtAMpFXV3AlpGc6cLDqBVmZ6nEF/8/yCQ8aQLI7toKjWgdL5Gywr
i/k9henc7gnPS63Ymn8ytttDO6ukMd5KcXhRMZzuIl4gTFLS0S8b4Px6hpZMjxkrZiqm9/e6oTmA
WXpCEnfK7YTRi8PFojjSuVXCezFCaKmJCArT5CbBKZW4tRSk/14dTC8UJ/KqMvg+kqLEspcKKKVO
YpP1G61Kaey3+CvAzoblWhlUnPrtfD0oKQEVRECMTk/5m3+gIinl+I4kr/S6VgHDIkGDykXvMqWq
mGYlN1FyQYC73jOqsBCF1YRhpa7vhM5STZg091Vxi5T81oH7krvpg+MowzYiPwkLglVhCwPMl0Ix
FYYpax6ZtHmitsPtlAsUngRoL2T9p9PlbNtW+gs97LjByLWfFHKhB6liP9MGOvrxYTygi993fvbW
hTE9nm3jp0tZsA7+GG1ZYO2UNLwpTMeXeDpciqhSZz+UEx9FdBmHfshWOJDVZREg40CzjK+L5zzL
hk2NTmIRdJSakkSWb4hUVg4+y5ERTiFzgusQU2sTjJavWevWzM9m4QT7FPp3X+DqIkwahKqupUSA
mJcq9w+gqHQqGKd32fnuB/XqZPA6Bo00DK5MZoWMw0XURDtAI4WKdt6MESw2MnnNk/NHfuvktq0U
r2PVqlc+c1sJM+yqanA35dEGnsPImWLMRQjYkj5yaCUQWxn2eOq1lqINamCG7Y/mG9YREdlFyyGt
OeNOi9io0zUu1ZzBp6PAs7BJDYASAXgP8EhSleHCrLEQq0pFqivsOoPcOb8tLzjThTVaXq1x0htN
vsXCkq7l2JCIvYtrb9LpDxsdL5pssaNW2gHKQ2ATIVlqtE1JsgrQj6pnKI4vI+CnlFskUEmDpS+j
LDvy/LO8ydo/WakAmcWRvqI28Ep8Rwv4HXhQ1YAeoFF8llNqoXl8G0cBD9aIHGwtrO1dNYXOESSd
6zBxbqH/YIHl540Q1qfTrZ+jyZCsjeSLnJskzcSYKJEdKf5cPTr04MUs0CGWaTCLv2bSfgaeb1+U
rEj871TVH0Vt3cZ46Ss9MpiUS53BM6rJydxNivFRNipaBUZoFs2krYwfCDGfdYYNHjeq6cHgx7o6
FW9hWCmezYjHTTCNhT959VYSpdWcbfnfZGOQPwtx1nGZlAVzGPvTUd/wXkDaugTq3RQ7LQC3fujT
k2BSau1bpMLmDT2o2Ezdrp/1nbeEjpUQauNNU244NixWA1CxenXNr+Ut6Gazs3Gz7bcxHREDvIf5
Q+FrLthUEF1CGDCIY9ywEV66IvOKgd1XyaQUm+stN49Tu9Tya0ZKL9sFBiKfNpQbFSWseMq9efT9
GtMsPFv/MfnbHta93jFp8E9ZdKsZgvZvxIgk5RcGfxyJP5lOQt30ofX3TH8jg7jVH/708vWnYX1E
1T0X4caZvsyeZZ55kyywpfu2c8WwmpyDObOQUP5FZDvbhyHYlf5+woWS7p3qo9JvMmYOsyQjGHeY
ALgNNjHGT9rQi72HZKY72l8hHrGNyUwcGuY9xUU292qJVvJpKX8ZwyMoQkszPY31q20euXyd9FtQ
vGL9CSOTAwS/hXJqsq8w+Nf4rFopIKSxdMUMd2L9NJr8N490QCTyP9m/q+o/nxGQrz9U5ab54NgY
Vsalx4fuQLoJtlqKUGl43YhDKkqnjbB5zAiWHuaUZ4Uvli2Bgx6XBlfCKFH2IxfAl4LWsokeaTF/
Et4yyvHB/M2kR440Ld+qtgMiCPrYXqSbmHx28kybw+hc/JwH/IhbiLSdkrDwYGUDXtqJfsWXSdBC
0x/BdC0Eqehg2Ww8tNFmiDYaCjkdJgdEnZ1lnSco4UyIGAR0LupmZ6o2UVkSe1B4BZgX0J9u33+1
dKIKcts6hr8JzMSf0WjSl8HpLjP8JwAF3BKwQ8bX9H7wo03keOFKxYWoMECacLHVzJxmjJoabzAB
YlxkCmJ+o5agIuWRLj+HjoQRNV8olFIhYVANsMF52O5AzxnYOLP8niVrLnrVhJfARvBZTgEz5HU8
XUIURwz/5+XZalI+GvUjpNg4y+KciEtSfQFCWw/WocwxFy8JrWuo0PAAx+05jvdddCrHba/c8a2n
Bi9p5MZ4NTr4E/gc8kM4XI3hzs8ZYMNYv20MTEOx+iFXEASYSoQxukX1hqyvxNtXkXFS7Xxxzq4B
VL+eRNMp/ccrosTQ1t6U4suO3wb5lSYvRf0VrPOs+KsambIxbEi0l8xmskndUbuO/fdQotAEogQt
gKxwPh53sRI9uDgVZ1eO/2y0iiHbHIGvKkFeYZqkulxsBupoIUku5uBTx9dALS0noafTr6g37rdF
L/9k7LAh8gA9mjxc2G6kEWOCdr6E9JDHTAOVh0Xo8T1Sv8nLWPI1sif2+Cpk7EvWDp8AdJ6n1qbU
HeGiAXEb9X/oSZbR8GuD84kHWIzk+fqjsSJUZn7KC35I83tZc+Y0/HPpgKVWsA76B9LsF2i72Lz9
+snRqh5W+TJgF0HPqrHsPovxXCj3ODsFA1jN74rvgvgpSvX3okcUytyu9fmNvQgxcZDLeJKvPO4M
69xW+Sd91lWF/cGgypoWxcNi52TF8whUXqiytVHp1zMn9KaM8yiFkExfa3bxYuh4ir/7hmBy/HpA
0igJ9BuJP4uCaTcmfHY9A57gHztlVVCtZcnk5w89vNT2NVKKcHq3MTRgfkGL7wo2kRRbCwudqpZ+
R80rYSeSkL2olv9QejdMgbGW/3f22HA1ZStbjIOzDrHHA+dt4qWge/Fr2B78XTMO9zHu2W1S5sKk
VEIbJw3fr485IPor0YOwXs61JZlyjOhTjSlkAZM1Z7nB1QxLY2PU2jLnbdKpkiQT98ZAc5sRh8U2
xZ9wELEMalvQcHSNIak7OWGMJZmk6LcZs7s5tZCZbcYQkcLYeIM/rHjsUIlIyxaWqiDUFke+21ik
JLcT311p1K5jAGCUH6M67uweCCOlU86+X8dL3UkaUsJi1WjvIm9go/GeM21gWYRXunJNblU/r5ah
zygeUk2domC1Uk/kn+hKHnqXLYkLcHOgdFK5jPkNK3oeCVwxI//imjYIu1PMclirkOJqrLYFoK8e
pdNnYPASWyN2knGRM4RIxBOhXTvhafwSNqBDCPUz1JhYssJ666m7TB8KJn85tebpHQ7jzKJiB5i2
v+D9LACv8bk3vjTe47z7Hdkg0KkBqI2XExXTqANimj5HHfv8hCB9S8bjhmkexvPfQOAlwfPvTKTT
OJ+aTogcTU/HRQt9dFHUOXUR86b6HzYEEz25zKA1rZSlEyBzQmqO9Qz/1Cz+Jys0qfl3TI90HbfB
5FvAwOiBzGtMaDqmgBVKcdM61Xwjg3Ob/xyYdVhPNd6U+ettAMM6JEU0rYXeh9EshXH+H2EAZaVK
RvJFr94E1WtMKeX8Vu2nDfvM1vnUrMbVzmIfij5I8GiJ1HV4pAzWgZ32WxT6YoSjI/+T9W/CaUMg
RZgDeCT8V4q8CSbr0meM3HI7MJ6jDBWexgMe0cUkU7luMpUsTF7nCEE/4B9Yh5xX+oqUmStYAiIt
p6vEVcGKhKFOMscOkNmszeXsAUHVWx8MJ0E4up1+YF7iri4WNCMMiZ9GtJNrQIvcqTWyiKTDeFIi
JEkYRga6h80KbhUh8lN/bE3j0joxnyS1H3EuuIPmd05dNZaxbgoGYCrqN8OE5ssLrLS7HAGEHOC7
weQjwFboOTqxLjpKVnbI2/BUFfJOTv2N37FdVT5q9d8ET6Fh6qbqxdoZor2vyMDGc0jLPEXjgAUB
hRTjGjMYXCksdwXxhEZxC/qQpRLWOGVlRsV6SGHNY6PqdLEemdAGCYWOqh9tgsVtsG5Z1f/27biX
gF/03NgtjNwJPZ3c2G6TvtGpn+yoP9tovHIbUBz7yWAAeNyJm+iKoxpKhzyILqW/1NWO5XAnb/Xa
vxHcssaxfWrU+rRUC+XYM6dL9XjV1CMMaoI7WP8ZE/hrH5EVsDadMAs9Gw9KbK+GYR6pgTvgmjFT
dAZR/ij8/kYwMlV71sBPVSDlth+larEtTY8YgA5BGewteAia3qztkHmvrb3jYv4EFHOqav0NXeQJ
xs86T76gWP4ziH626lNZbGsHU18o7ZU436shg3cK00RO4SSl01PVnQs469cg2IrQBBx1SblIrEUT
pd4ku6YqvyopfpWGfcp6GM+mZxbVrTStPwId9mnQMwWLj4E/bsGgNCzEym9ykJ8ax0fCGBCVmolk
cT7be/uzJDFRVb4VRr4p8kpF4+e8LQXJYuU/mT266HSCZU4D/rG8+6vivV/vCfNNnVWKxsphYAkI
ncCqkMwUYoLX0fQWtWxHCDG7xeqdhFilPlQC8vBPNOfL5GSN14fO+Kh4XVJASWHA6MDYT3lCHsoa
Pqe+SFkXfAU6WaPPbOIOYymcgGLoGahhul8AXGCP+uCsdSv1bNpHZbdQ1or6yXzGSzW4UaTMZH/F
AkEbC/fU710VKtuDamW4yN0uk8+xdmW36prhOk3P0HuQR7nzWCJ8FcO16LmlEEqDx3vE9RdvNQfx
UVs4niWv1GPMpa3g9pi0kxNdzCWTKTzeJ14lyGjVQu9ZlCMoRfO5zICP5Dj6OkoFG92ShhZDCx61
utGte8IBnOK1abWHSvgtA1KxVbJ1366RxvGfSIPIO7PJvgqM8fKKdiR/aeKdOJdGwiyzQXYwxduw
fHJXEqUuFubZLo/VAstg5RZuBd9/1y8ALBlHThfbWXOmgeJeEb+ZKj8JoxPEsB0BLYQwYH9dxsvc
G3oMtijVvMibxD8uLxK4Tw0DPD+idThqSDuV7q1wdiYbaxXNRzRC67Xc2GVcYy2hWUu/KjNvwjLq
grvgn9ZdUyeDXPolOC6i6zwyaHkqZHszDI9+2pv+1lHO4RKVonmh4rfNezWAOPkcVLzKz3KiD7yn
0mdkPumPKiJb5M3oPArK+Uw5VniYFyTwRhs2+/Bub/zNV6FxScVRRZIa74ZVC4Fhb+enRr8VBSQ7
fVrV5Au6jSdbHo3IOJzLYt3J+7578suEth2Nc2ZfbKJ06xX8TjhisocYlBeBOj3dxUvDxVKYrHlw
sm0UHga2lCQIatlPOv1Jxhux1Yn7GBFh/YEGrJVbGL0o1nsHBsqVZDZ84TDa8cnov/24yp0Hdfii
LD9N5WSaa2m4cxjL9tXyJJ7738ID1Gid4i3m+exslUeAgZybbpS88XuS8rEO8j/oZAsl/zQZjA+r
xmNRHNlsgZk0c2W3ZA7qH2PzV0lrC4KHfjKGnRTvp3KVuYHLY96m4H/2sn/N3AfkFVdr+2VTfxXw
NoFqRbum/eko1KzmFsH1hIQBhP0t1o9quRHON9//ksCKKriCZph/FGux6hEux/dwXCfgMjkz7GWC
HXRFfgi53phdSbXW8/duZXg2gFMKVqBd1MF8D5ZHGixcf1IDzb+sWyO3CSgWWxCDbeliQKvpctUB
OSaSJIkecm3KEEzLg+GwUN6wx1lYxZNYkZQ60RSo9rhr18Vrxh2XLI5C5iNR9+7X65SpBMrlhXUV
eJdxcCvJxgBvxjrOhPyWzCg2cO8F07+pevr1cQjfcZnPT1o29Es7Cj2mCVTuLLhc/leKEtJ71Wof
aVtmYwtj8YuqnMbkI9Mv0/wTO/b6ucgJIx+vDlbZ4EKe0MKSlrDCv8mLpCWibwKKiIGy3Bb1KWxO
eCSNngSk/ejcmmKYI0gWFaLGId+k/XaUXhZajEpi2h799tJftMaeaX2OVJitdmnyn/kDfl5k9VkR
omsgsRzqW5FdynJrsW1fK8badlha7qvqXpeXirLpAzV253C8bGvpGXocuJ7aHekX+cSnjlNXtNfa
071J+cz9o1p9ILlB77eYGUJULhxFJGVt2nbd2w+wlmTYPIP6GDM94PtyCauh04cTuGXOtkpoi0t/
G0onvoVw/P5vP81OT12X/retHjS28XHyFmgvf1x1N5BUKEKTj5xZKzOrZh85KxlCmr+MVlZDIR1d
QMxH81KGnpoqGaoPe6URSuNd6a6zgdfk3msRsFFwU+zlJqxecr+9FM11rO+ZT2v0gihKc3PbtP/U
lBzinRNc22k/Lr7lcom0geZkZ9f7lMXbmH50QJOWHK3IzVc1CyovT5eCzlLUr3pZQIMuXB3FBqj/
JSpZWPGnCdnueJCMk2lsIZy14PHpInv9l15JDm8+p0HT3uxgXZD3rbM83FvJXvEPufHUBAOuzZCt
oYMY4Xuo7GQ0H92yx7G0j/M1mn+lOyc8oaHxLsCcDOEuG44OX3xOnla9B7YBXe4nmH4yEgEk/X1W
jtOguIGn0ou/czqLq+ZvWseb5ah8gMHT15R3rnEg7ghB8wq83XKy9WVWc4MDx8FO4M7fJsTt4RJE
y744a2x3u+ExAm5y1t8mM3GqtrWzLdbm6I2c5+b698HPrgi2HfLn4ubkriEtrf6hcpoHPZLqdVdc
6sqzlB2Jq6cLnzpwudAbsl9WGSrMgt33DgRAxkXnG+uoWoMZ8XIUy9KmCza1cKPpWRpbpyI2w+P4
pc5ZhFcGfCVtL6j5LxY0bIuxfnlKdu9hzFZ7ksCZUgGpBU+jqW73g5BqgQViRb7BsPhnezpL1zNl
dI111LDOQ7vpNMboW8l5CmeVJJeYKyeAXLmqD/YCjOQKVQdsxMBjWEdvBUWVsdFFsQ4OBzEKLL4J
EHUiYVh7HiymIDlBesZ7k1za7qRR8FjvpkaF5Hhds9LLzwZIbM2sfY3g5P/TkJoq0e6eMA2YAwJj
AdKBbYyRFdZuUtXEWbOXHIvJ3aKi2gQroEdSTfe8KQxXZ1mKiGoFtovLl9NA7M3mLcmXNOw0Mci5
T8lwtYpHg7QLQRWtxD+frxwmc65+K6F/spnCtQS/RXd7vHHA96Mn85Jr28p+omAcODGyQxNdeDNR
16daT8/+VG9GuPdJlSNtbcnrkQJdptRorU9p2udQIrYTIQDxqeCvNsacznuYhuAvXR5JkRwjXl+s
qLPg0xUkP0TGeRruVriTkm2YvDdP6phl5Sx5pBeZfcjCrcRmWF7pzRuLaaaAQJZH6hmmFzKCOpNs
E+bnJEdtBKcTJoX0JPHCGLwgLOI1Sl9J3ofqW0q9o2abXtvgI6HoddQ1D6NIV+hNunxvD6fe2U2u
YAgAeZcJuRvxzVodL6hdesHwa4HUtg4BUJ8A064erNipYN3jH81Zp4dJqKRUQog8cVCVZC5xi+bv
SNAd81CX+BFv/Nkav4m/MYu1PPxkieyp7Hdkf5/Cv0Iu4VkxaNNmrzXnFl6qiQqjpsUipAa42p/m
/wzqe6PSeEf2Di0g66hbOpyblYEau8J3hbJKTffIRyo+Q/KZQnk2813JkmsZLqXgl6vcNNZ1v8pg
ukRLEsXMLHbD7tvu32XKVW0elLE50fUbr4zbB2u72k4R2xWxseTj8Bo4zcPveniTpqMVv49e6xmk
sPLaT19BfbVDVjArWKcLcgfLnZoeVYX88v5sZh8cl4a+m1940/+UW8Yf5tf8QrUN/gOYqMkirm2C
r1jkw1LWfYZdHXy2A+Qgebzpxlcn5hqylOFoXDJ1ZwRH0z5jntLGTZLtJ5f9sn+kTQBqyjK/QcLw
Hrj4PhlngT32lza3WTadAaOyzTkiNqRMhwLrjf8j6bx2W0eyNfxEBJjDrUTlLFmS5RvC3raYc+bT
z1c9wLk4aEy7bYmsWuuP1Ypp0E2AuTlG6FbXnjkrI23VMEhERDLdAL+zJERkPsn2sx8PdnEb+LKH
7mAPe7s9a9GuxUIP5YT+JF02vFkNcXVNCYmFso2/zWGB9t5jdyGkihV2rZYb41JJ51g+FslafIC6
t8RoQfAIU9LL6S7GhrdRzbYWZTpJm2zq9k9Ap1L7iqd/rQ4bPLwgmOZme2Tt0dV7IV2RK+BR4ql0
kzkTNHYkcTlo2nXQr6ZBK8inrn6ozGld9mqqz7L/iqTN1HJgNrQBnur+yIHLjKuxoqhuADNPCMt4
9vxr4NwI6WzGOVUtbETnji1e2bMM1t52QJ1oBU8ZwtQFwQVoz07T1rZXXbPP6w0Y9DzXcFOkLpeG
OIDG8ERQspiQVUI96YJPUPvzCbTviHlvDZeqwmUbTBUPxd80yU42F5N0LObFrJU+KKxacLyYzKSt
9MnCy648zmFZ0VPQ2+Qcab6vyguRnjocQAJPMCpAfAifVeem50c1H2dRv/OKn0I/xxMT9ROJc9Yv
lGRhUOceb0L7p5J5dB9DtC3/mTO6G6qNbLHg7WqDUQlXgqz9ASX28sC419IjSJ5U/pcaf7l/dKiI
LOYsaziBuMod/88Kfk19PeA767ZJAZB/CatLGe/vgiU9+A29ghcDR02cnAiahu/dh93RCX5RAsg/
VFnDPBECCyMDmMEloddsEm5rvya6t4Z8D5VYJ8gsTma9GhhJp+Sp+ztV+qkpHeIUJX6F8aF0CnAU
BA75Xq1umvzJFZWZjKPDmsT2xHxGkMOSdBW3DJqBOqWOaWVDHtw7wjWI1gNi5vIZjpK878sf4b2L
QAYHSJ1Cv+qDttGTv9I5x/2/Kr2aNmPCgeTb0FwBLnOUfxNAFJGhPu9ZfNxuDtOLESn5noh00Pgl
461Xu8ksnONn4tBQRa70AYPXIke5FtwIhlBFKujZY4RTQWfJIZnLoKh4u2Ak7oWFZWFpRmjedqBV
TXtIi6fpoFNHz2vKiALm4GhE2MTqa3IRk2gxtOklXKDtdD685Ccu723zZTdLEmojf6dp7z57o1Xq
IBeZYw3tVyxsabIlYtHNvFVSH/p0q3vHarzF9Y9Rftbto1fufCGkeE/xKqj2irYNDaEpCeYs93AH
unwO0SaUj6zFtERTenNhBfJzYJNeJjjmkdLuXux7a+up39osxNSDanRfuQxp2r92wXMc3cnP4Lbg
zNBoHSFehtBeSON5T8pbX/+p3R6vJ4T/u093LMatyXRKeotTIdTqf8PKXmgtJbD9L9sV7bV8IrNf
yXyQPITH/jGAgvhrc+U4G5otdVQnuX/DaDr3WU/mgSvzLwyOO4D96KeON5b7BFos/h5AYsWvwdeh
BNSTgdYR2ZK/fPpWlYuh7MuRM4sxHzvurAMzVsi/xyHjCdFNcqaNVyE9VPsxbXIz3Aph1k9s8j48
pwGEKqYdL7/GaHjEsqapnKzE1+SNvkpnb6UnP4uYTF6xY9s9bJ6OnFAZr3/YHmqP7C5BWyR7lgJk
cFzLl9E8seYzJLsjjRriSSphA8vwI9UPDrkbBwtwkTEYwQU1qZwXWQSsVRLSNM+9XTz88l5mw4cE
QMd+bVjnUXOlN10a8SsNVyTi1cYmqVMc+a7REv5xbGx3eqf2Giai0g68CYq6rQhM9E6cAZwKIwYN
hY2V7asweGbLf2q/s+xbG1zJnurNdUUNFleipX9WQK3Ec4tVTqJhJDM+bZisPj95w44f1vlLWhNH
drmSEdR/t+DSYWcvTAdZmXUAsCmpR9uNLP3FsQWSVDaFf0HwjExWATx9FfWZQEmuUWvulwfnIllE
4K2kEWwfymtRVfv/fjiGr+Hhpx8RQZXpv7I/iiHZ8EM01T26THLC87vRr2Io4CC7OlwwRhTOxZQP
S94yrFurflzTn7aoOGRmoB4WJXa8pYHHOcvHJG31lGbDYyhSUNdN9UUfGemduroou1Xt3L+neVqe
OFGCBdWa9oUt0iW8ro8/J0i5jLPSSn76NTkPsJi5uUCXrMWb+MNMluIzh7AI7StmlnkgE5iAWXNc
Z/7N7P4aflfuDcIj2BJmv4HJJVrgfX+S3UAwGB9Nfyc1toWWGWfmFymidoNk5lOVfxjZO32Wt2vu
0CLeQJfi2d6Ip1miTHHbPaQvTnMjWTfKSasZMrUV6mmO5FWTowPcC1jTUhEvLu16MyW3QHkxKyhE
9YS7kTDn9oxuCer23s1ZFauflu4ADaAErkQQGKgXB2nRaBfxH5bhD6LpxTcj5TfL2cMX08QzaJdB
PqEx5xMBchGnLA2efHVEX1oIeprmi2twsHaps/EnqiGj+XeCFWsjWoAZVV1aB3FPjfOQiyWVr7p+
ojsXQDm3UJYOZ8yGoXQaR/C41ZjuixVyKs/N7YuAkEraRVgitUPhHHLlpWQv75CDHFSXJLCWCsrI
evqikxeTwocdPyVqqhuy4w9Vt5NxcjAh92h8CFdPDV+8KlQhRsXvqNP7mj80oJKk/imxcjqgtU61
N2d0QHBjfXFLoVR88rWb/k7seMmxX4fLsXyKzZms8oHZgJizOVoykUuyQVfGsbqtuPTS4auO1ilQ
AilLUfbtER5YYMxp2YOtbTsbeePW3XDhuuaHiZuzWpqLzrqz7OD/1Wdtx+aT+zNfPonj0WjWQX4p
iDKJ/aXl3EkhR+/TKG6srk1s1h2VMMsCiWT8N8YpXch7gboYwbYVZIB3SMMX2dSQZjKzjvRd8Y/j
8mWnX4iToSN3eXlKgx8ThdUQHTIAGsv/qFG469Y/chJz6UQBMVQzPbf+Ua4PsnoN3e8ByhJ/3bwu
n7W3a+cWNXGnjs567gRz2qRgQ1NLuQQHuvbnGZ+h9zTbu2NuSnXdJD+Nz3S0HYqfqf2SJMS/XOTB
f1j2wLAmfxneLcBwLtCBWHmKVV7Tb365rfwbUDMtxDv2QzLJkal+IwGb2XHNQMlcQaJXyW2bUio1
DDdweWoEqEggqtXzRfE89DzPDQFMFHIr2QYf6jzlpE6qnF4Xvn4mXcrvZhatK6r6FpxCOzAOOnd5
fBJJQzr1vkJswzFX/vRBMwuLOz3d56bYqgFqm+RD4nVFtEvc/aKVVk2FOvMvtgWjS9tXxntDqgS5
rfPI5/Hkx0v+oTfAlZZqsjRLN8To/OjQ4JdLzFGsHOJ5G/Uvtbil9THPfh0vn7dsbml8k+WXgZ/P
My48aAOiH9XnF86uTXyOb9F0sQaucHDO9TDmuHfcQOw8SBjQuPmg+fznCxU2BJgE2Trn3vAPNTO0
KvAmwsUiWunKvRVAkYxmunui7GIsOFnBNZRxEm7wQCyS7BK4P4mHQUSCmMUCwBFPJ5Z8tFA8DUNC
aielwLkzN3TqZajspvWKUvTgDDDElms6u4R9uzIZx3sMhQRzjAdF46zh7xp2fv4Sb2IuHwkE4+ML
ZjWQaTw+K4692j/q3kas3GJJ4JrgQeTOB8ipuU7CNWYjouZfTrmZpGXkOXPxB6igoiZ0cy9E4eM9
ctbdeEOqTBr1aRo5NJD4btgL0nRF9rtiLQqbSkxGArQJRXsi/2eWqz9a/A/Y3qJEOzukxjrA6Cir
nSvuhk6dAOE2o3IdwBvsRbZiO8wUwtj28le9aOdqfUW6u3AYagscOSkvOhOaZa7NcVOYd0qOZh0f
f5xetOah0ZAkgt6PtvoWn4SlfWj9PfM/aUY361nSc0VLVMsdOanIUoX3UZ8xnaPK8vEeQmxel9HL
ZxLBqorF4uH/+hqpaQQLJJ9Ttudzi2COWhUGYNYjsNxb/WepL0kfZbIwqbylgak/2tUR3yMqPvoX
yFnX4OPG+Fhh8m2Wg7Qdt6OEmqGoCPLEuYBRSA8vfL0KGr6a9QEufkJ8mcmfRMF51Q2SwTVRLnfr
jtSCg30gaLNu9431m4afw0dZnjHi2+PamGFQ5N8WKZEXEoLvhISKn9IxQ7GnMCk5KhOZjC3rK21u
w/jhMcJFA5oDhteM3XlVrnsOdvG9Iy4U2F5uyag9fywLa2ZzsYyHbO/08J3Pf7KexXcEXhhwKR9K
eWMIv94hYJGv7GxOJCuRLmIwP3nmyt51Y87z86imb0l7teYbVb7XEYz7oxW4Qmagf8ZTna5m9xB8
jkfHV/3WTJg3JCmL/BYSoDy4TUlhJfjhZ8kNWumIBOxD4yCt56jSBZl3b+3K5W6m6LoMly0DvLfz
oguKO8H5WPHS8LZEZK/Qu8lEqugfQ3ovw7cGNYz23+EJUeBvJliQuOI1Z/muApWIDuOKxGxeKfsW
27ZyGROG0kWyJDcy+cgJrbC0aUHo71yeKkarr6x4icPVbL4VLpj+otKgRggkpj7qCGqVuRGdc3a1
DZBomYh1dLOElIdIoGOJY4HYYMv7bZbcEfHbwsI6NY5r+2zJ5toeToH6W1oztYX2OTgdxMH3FDBN
cXSNdJjSKjDzvZdCfoJRkFAZEF4MYKmNOL3vvndhZJhseAwcU9hxm40CM02ylVS8afh1ekIDuVM3
AMvgibdhSdg8JT3C8dJhEk15OVqSWigJanai8D22D5yJMr520YlhW/9U5D25ydFVHGurBnhbDfFG
gpLU6P9h7VjmMJ8UIOJjtLRnCxMRCr0KqDuiC/4PUoxeQ1cFNpU1xCbTlXwMDzarM1zqXJLRRWdF
WZmiXHTWTt37ksqfauKa3PcuPTztnrBFl/s7XHKhGP/tMuBfBuExWXSMu7MQaHtNM5eLTWk+OmUC
tw3m+vBMvOfYscO/HelTSj4zUkYpIzXWg7yMpxUj8xrja414adwYK5JSkZ8jxsC+wSvw/ObQNf5Q
AcKZJzMds1crbFQj7q+OqwJJkl49dZkINfXbGD/FXogz0alOYu8sq5/6LVoEDSCtCa1QlZ+0ih2S
h2Un5Vel3CXVn+EdwaJyUoGyky6ubnHX2j2XW+2W1hX6TSmv5GxCtixD4AeAKstOwCT/EWI8V/xu
qdC0R3Y6Rj3sfIiWGg3JX/fPk79tZxdoCia3n8wkHHHDDhNy1uIAdoX8B9SPcFnVuQ8o0gJuA5Fo
oG4JOaEa01WfabjUtVPRHjyfn4g01cufIR76jMYEwYwbMrdYwASoAEHS106jgm5uNXVnV0DqK0Rx
OnpZnO4giVp6M8O71rPamf9gqIiN+LujR7U+ne47NH77Etmf8dsyY5EGMx897i+Ye2MusSOvSEjH
8i+t9AS6dQFCyXBFbFCHhN2QZ4dH05ZuAcZmwel4neg1vWFnaqz9SJIpAz9WPfRn7XQ0gyvfqT1B
yTEaRRQE1c0hGbVZ+co4sYbI56PrluX4Z6KISUBZy/ZcsfWTe+oqNkRs8k3NupeeATM7hryANIoG
KVQ/oF+jSb2azoILiz4a6a2V35O/ibgQqeThuAehiRk3xmQRgbJGCrd0HBCpi6S25FU1hrmvAJLu
avmYfzAHxYhK5FvdQawUxIy+lAAGmf0hI8FDXFQRrWv2iyi7tsA4kFHJ142LiJM6KZlAkhb104Lk
msBfg6uTxRUoa+Yp8W0UGlmmlDwUPusHu5PQwlJzWEE4R82eH7QKvVVmu33ylXCQzDy8aRoxXvPR
WNcfAyutvgTgdoxdw/AdnkXf5WQcHAa+Eq+42W8Jl2Y4m1vlDnDF5HfBFTNHf8pgp4ssEzYMbzwq
+Vk87wk5HWn5UfLl5z05N7wEhceztOLL92/iXhZ6E7grddyIL7/1njUpaGHOJhv0IBSEIIDsODtV
ZmUP+BotQB2mHa5q03nJ014rrqX0kRM302697MWhoGkrNXxMcBs1k1eUu7IDhEl6bY6dtikYcWmh
TNsX2QgsewhAATOF6wUHrVacseO5RrITU1fQEnHP72xxQyPOILue8WwCFq6ENYk/PCfopoekR3eJ
28+gllOnXVkOHeBxaV3o0yqL65VepxCygtRD0AoHlJHlo2GsJ0G9UWcVV4HYsszWmWd7jEkAY4Vk
7jwwVIeZiYYE2eWAB/6GBYEzg4aUFJTRV3VprVR/VxgfcoTu4busVh7DTgMCih+LgguUhDGJ3gHp
cOKxAVGUrM2XLUL3aRJWLuV0ILJJN5gpusQVotRE5TtCBV3a7TxZAdt10QppmE5wTQlpvOE/gSO6
Somb305guo7M7Wf+Y3VArSSqajr71sRvn2sB6sAg7vjc6GCuaFTxMgXWV4lFX8OQ4ow/QhbVtwtO
Z/bnZS5t6cSd80wWNDek63C8Dc5tRJYYdFBp7APnmCMAuyrCvPc0dzgRdqPyqKqK6PV/+Usr70aB
NAQkzRwY8pEHGlOyoSvHzYDFZJtMiJi3PMrc4VwFsEPergMz60CIM8tCmNKClZ0T78sAduwN8HtQ
U2ubUN3Tbml6czAWZ3/k4mOfWiveTRym4hd1v+W6gtCh3VSZYOkcIEOUUairUjhuzlLebD0n1ehb
BZGX8tMPJmiKc+bqPCO9ya3nVDGO8UNXTnQvkMbAHGO/G7IRpODMhUNn3NrXvhQKhpzqq/aWmoi6
utUoPKiinMn9LRR+Auh+G40EyBYNLszlAGBVWM2auboskhVD+mI0DgHMfqU+eYnXpXNszc8KccaY
MM75qMd5RUabXzIaeeMo6eaR75u3ZDLD/wTZNwREra+ZHiQPSonDJZE39bCr+SWUOYn84XcpIDtr
p/ksXdW8Z5XomReAn3TzUvb/eJPlxMVWrZKy+R+1dm+ti+FlK5lolgJjXaUzjE7Uj1C8i5uQEB+M
XXB1VgrvcKgt4lxQq6DRJSjADRZdt0CjVbkAnc2qd54VVRRSTVcSt129tgw+yfiLITKc1lNwzo2D
n0JG8XRoTDTO1LpWUf/zEWRTdzSLo4KIwl8KUZdhtvG+DaGl3DVgy3ycETI/ZC+yRbWh/5LQF1s+
f6HnrrEnzFsp3RQiNR8/ipbDbGvcMDAE/YI1KM1ngJRIEz85A+n2eBDFogKYn8mmm1y6GkhE4iWH
0p/cTGBuu3hkv2dFVmSabZkOB0ZDqT3Y7aPhT51k0k9niaKwQjsLY5QWCgBgTZ2ww1scFftsQmvy
Tw0W6Mml6hjhCJG4OZPhamB2KPJq9u+vqs8Qs/ysV4IDpMsfo3OIcabFtwDhlY16w2y34rRWoyXX
0YxWWAlTCQ51560RNUTUJcO6P2ZLx/vN5btAh5RqZLKqlk6uUljDTcBvJwdzhUshwqKU760OEPDS
ZzK05nJUQaIJh/zLrFfaLeqlv9KyszgKAio37HU1R2rjLLtxqxJiEVzU0JWDo4DY8FgIfQzKyLVC
xadrL8J0Be4Y8I9Gtxt3pfVZAwHTheL4yVakedvZw8lQJPDlI2nyrgFKZOH6yA6qfTHzTZ5c1Sqb
t8o1tiyIa/QniOZ7rdgR6DlnEQpO+qpCc75Wmz1/EpvKolUPKUdgzTypJm8t+faI1fgtudLE98AQ
PsfMNhafisKHmRK84iqM6PlJnBtNfnPKvfhgi3hlvXjexBWQtJdUvjTqsah617KnTVDkG2uS6Rxz
iA6pePfyJe3nwPtTbC28jBAAUr8bF0WgEJ3qv+NiWEZoQHGQTn8VKjLL2NT+p699VAie46ZFjvyS
tS9EZ/99dOBKKF4dmczSccPepuXfJeYUEiwkkOmQItcIbGmwnmNzCTEZ5emHZc6zFa9ecW+7PwmB
0KgxLjXLvHj0i3YRA77hJSE7C7r0VBTybDCvOrhG4Zx6UZz2jPx31nLuoyPhjE6HR8bLnpCFOVSY
RCek7uSeZ4vSvuf1VokuQffWcMXnfkOmBMk9SuM2FMbgF5mjZdLCFQgtLS4m6YsDSxXi/GZf0tSe
THg6MtiyfJW1++6S896L+1GySdFzoWuAxOsF4R+UGb5LOp/lNYlmNstcOw+ie5n9msGHn3yOOBUm
8KOu/4ho6wzGC+OD86fIX/J4rNApFHfygVALrm3CXd+6vwo/W/vyi6VHu/nWhaQezB7Herzm8YVg
Sp2amhY2NERf3tV0YZtgCrNfg+mO0sYxe3ABKNIWuI/DYgkZhy13Z7slQWO8xKybMYVndPDIX459
8qJbUp80iHdsy5hd2M5khFg3z8MZr67oiVKrDe1vC1TyCFVjfWPxp7fYYJ3h01BxJECBicdrtI2t
TraZSWFXh8njv423YSbNhBTSQDNBdv0oI6Ymz+oEBtd7HxUsdPHSpYPArBwq3JBfRPkZF9usmE5e
vUCKKeRCEm3OAZkwpIZexAlmeV+yKKjAMynsHog0WDMshisTT3rFEZhEv9VwEQPxkAIgVh3QQ4wL
+AUX6/wV8/tkko2zKJiYJpQMRwfpg7nz4ddK/beczlb2yDA/luQ817z0HSdgxtSDxRuAlJl8bhOi
SorWQcXNZKO74GuRWFdxOnorNQVK2qGcrNSthTsKZqH9tesXpL+D8X3GlAf8Xxfd/NvmzDkQVDVr
yv34A2Zr6Qy/1bPCmqBrsxG5mhnAD5apO0KmiSXSrN8Bf/FUwwFJztyfNmRQYYFDG8Pl2g5nbKHJ
VWtxdKDuRBtI2i0DJ3kMFoSw8aqgb8Uh2JWYyxBjk5FPJFW0cdQHbcVLtTxT1ED6DQ9D+a8s/qnp
OtBuNr9JAXyLv9GrDp12wBrI7ca7ghQU4Y9abFgEo3Td1P8mbJQd5C1ZgNo/BzeyWX31+dUP1wa9
Ly6dRjpb0CxDtLukKWdAWETr4f9PswFUZMgpWsesF26h4uIBtWXLMKR8lPYp1M90yA1AI0u5+lYI
eEnq/4hUI9+arjRvYQoWuluQRFSBU/NjF+SQgR/EqLdIzMOsMyPUDOkNQw7uZHDVgZlkYyCrSvOt
jCU4PtT1OVa2fb8nDJi8pDvJOPTMXQaO1bKYWywsNgO6g4uQUT5XkLu2GMIg0RXw7v1E43h/x8Y/
S2DzgwYvLjTEMkScr88tKieWKf/dP2cRLAP/JRYhtqAoW2srY6FTVxTta2lJgVxss00TV7IMAPCA
jCBE5RbmkWMLtiy3F3nweqjAz+wnbHtN+CiLZ5p8ghtmBJKz7CoLLj4Tvy+ojFLxp5RwTSazC0l7
HYSo0C/3DBdJ9e9u4vvMFmCnPXvYd9d/p9rbIdJtXKgnehLKdi21fzUkXmR88ZcsCJdy99DiN9u/
Ar64gfWp2msaMckkXcg0V+8MiUq8N1k31AXHs/IW8H2UIcUN5Ci/o+5XRkwPBpRqt9I8twzefCJu
om2Ga6ovONQAjZaDvM6btVxdiI0jXfNjBPwQs6KjHsjnncf1DdEId6OJ74rcXPluaGfAv4gZCE0u
ubyEJ8sBCqLg+ztjB1/o5j+2V5CpYFgkwGXh0X83ULSTNPClYCRD05CMn2m77JxHED2C4N2YN6m/
Zt5+lBkNT+NKWpbGrlD3bYr9kvGLDKQK6N1k42zhdCT4HX1RKLTFuDn3Wr+WxlURn039pMrXviY1
6FwEb82h5meTl1sRdPxTlitiuzDWrRljXThaNdrYKSd3sbHsazNRhDgZcy85jt2VdBHbfhbWXiPl
D8ITWgmL5fQozA9noNVsZhgfdKaBBe6M/nsEuC/Vs5VuxR/OPNZnFyHlI8G30I+VBqhwVTieh+BX
hUrtUIs5C68gJwFeYo4z3Ebl2j7s7ENqvrtFtUiBTONuREkpWutY2XlOQwJb44lYOP0wDYSOu8TD
NDzb/qztV058gKN28SKiQxpI13bFxBizmAG39AUgxWmgpbw68pQb4Vmg8ZTwieFPC45qO2K7qhYh
Nnl9p6onJ8QRsNWIiAHhbK7ExwLy3iLQiUn94HNwJfhoJvy/qTkl4a9KzBPFyE63RigtNNEZgI3d
/3opCLPxNQD3owXUB9JmuCg848vpXsrB0OlJniHUjfyDTForkhbpK87EWzKfeKuZNl1gOaQMtGou
BHXf4ulCQhVJ74TpAGx2bjm/+aLOq3mrk858KGRJzC4oSlUODBGLtxyDb0pNOKRq1yckrY/vmv0J
RBIqz/A1jkvqwPz8HpGGHv3rif9xtDXuxAUmORJI/1Bp1MtinSMVMz7BrtCF1Q6zaXDI4MYYd8g1
q6sDQlRemIHwDR1JFDe4KR/5/8jU6Esmsk1E53zxHU2/0fTH++c69c4H+lTbNVDvXOFOXlL7K0YA
fKQitD1ZC8yTVyj5ko1Dh7WcrRi+Liakd1VqyTxguvaFmFShiQHUIqXtM/koK47MHN1zcgrbTW7s
SwJYHO84aRd+PeVgIZFHc0C7qgyjrvTOXjC/BQQNSIRZ7lSYCS60QOBA5UOHqTKib8f+6TvGZswz
+YJM3NQmk4BW5wNSzM54ZQ1XtfwgLWoWibakQNxdirrqqwMhAkgVd9kK+by+KdfRCpq9OVhada6V
O48LzH6kbYWI33COZ6U4F/JJTr4gkRCfSxzZVrzrge8r6T3KTD8S1kguFgWdcWl/WNKGbE8c0ZiN
d71mo4zuEBj/041tH18GGp1jmvUQPmO0GvLv5JAwN3vzhliH5CqOgDF6dt6hNj+damM4mCFdXVkQ
YAMmzt+WVefyw9Z/ATgofZ61PEWoW1CUzo1ky6ogHGgrKG7nxf98FZIS2KHjzZNDqWpk4Gxi/AY5
jxGAADndEnWtwURar5GurA2Lfr5EdJy+9fysvj2OWmeHVHIMLyB4M01hT3KoPPqrk50WLvx8BcPi
548Ugf80cKCXTMcgvkhT6RfwQbStfx50Q1Zha8bZqxsnknyCVbSa8NA3SN8QpyMycaEYIhWSW6UE
pwK0lK8ZQ582oDTrlwRCKmBwfKI+u/1V6h4IK7gJP9BGupr25dA5Tu8KQFxt/PQhX3AKWiwtxYQx
xnsIJ7f9lZEGChhj/GfxNbU06hISXjDOxnzkYPsunvR4yQy0avS/BhhAYJ5cHzjQawhxwkRhMVGg
B+ra9u5V9+1kvzG4vAE+SoHZxDmA1rnZ0P8184vN2L9bnXx0VABkvMQX4rkCJgoGiw41w4Q6GFeP
Tii+3IBF+nSLq5uQeEv7Eqs/in02U3zFxOnbFQiwRxVJCHqtHH356VTv1p6163HdD3vCdWJ51U+H
zu1gL66y+GqZ6ToCDeRsLWNAzuhgwE/uAuzTnWSsVO0d/kKqCepG904Tw2JyG7Fl+MAK9tLuFknz
FD4XP0Xh74MPHAZ+a5ChSUIId6QWEjPHprN2CXW50TXyP7sejsBcaESM8Vl7/r7pEacEC/BvbC4L
Bn+mDwpMJU6qfleZ/9lCPA4mCDDg+1sG24xsimuAzxztyMHZ9GuEegn14nx63jnmWZcPUf9kCbTz
hWQSwAEqCOaSj3BrycYyl6ipEFWDWmgKseRchVL7AFmfm+W6WZRYGnfwfB3G5Jh1iKjhBrGDX3GC
UYUTXBDGt80ugR01aJ7iMZd3w3gWEseIOy5oJDdO39DwQbMl957EC3DVPNuoCJxbElzYdUMHiw2R
mBlSdNQ0lbWTrTX1g0OUCX0yoWrNtKntlel/j0gqQunAlZKkTzW8AsAji2e7xK2YMu/MwvJmNwgI
yViuaSSErB83yfCZhqdCurbBq0uONLBzGu1BOOp1vxb1PNw7eeKi9OrKAxVp3PKrTPuzWWXy5rvp
4SOrXUIeEVN8vTY7dWHWB6vljyuXnrTj7IYi59lMVo68/CT0mAZKsPRhD84+C2iBI3RfWfT9owfu
6jvkGv5JZFlo5tExiYXbxuTlEaQ5eqlrqa8EDtHgBBzIHsi5qIvZsxm/1PqTyuQVQikhWiGbH6AT
jRUQeaTQO73tKvSLZrow+M9jp4VXBhu9VGzZU+ljvlz7/Rb4w5KOeI0BuXjkSKqIaqLEkVM1++qB
B4ugw6pBTbyMtWPdEonFwbWaHtxFYvgxQadzRIpyFUAK/DF44VLOn9GGf6tyg98iM+aGB+OKgAxL
jYP0p3FTmpcn4kIwMRH5nx7G7hxSfN39IzMQ8wDtqg3vGbrKWvZmUvMVNfdh0vjED16zZY6vLuRl
91x2PWwKY0MB+R/P3oGGGo9jcaWufNDbgR3MT58+5w2DGxJ3UirukQv3gDSyO2fUddvSOqxnOQgY
O1F0Y2gk5zTCv2g/Gvb0/kNswH131qwzhkBR8hKsdOOvSbYJ2IrCRiH26hQLFGQaUSPeCIGLrCXz
HoHCCTFtqbAL8BY1XyU2XG01YJDn7uXPCIAnKYmnb03lj2PhyomoPwfFYhoWvmC5Z7yBi2GAi4X9
0G/UewiNR5f8K0uG8uDIY94rTLPdMBtqivKaLx99jEyA7K9srNmdxopNrXdbZ82YMNR3nJMcz7wA
iMjIr3NDaR4U8OR8jdgoi7ZcJfaen4h2SCGQEiDL/rabg6MLGZPnjtqZDUeGQcRzxawhQEE/2Ds8
BGI0JNXRrSouCeJHqMsjaeZKjiAJJMe0vQ1fTbLiz9ejK0ODWm94n8v8JbFcdtVPGe0FP2UjLCBB
f8ZgkAY7ni+xW6vtMTYtwCI+Lu8v/KHbREiwpJHro7gMOsWgXkAz57Zuz3b/xqJAbTCU+CqIV3ff
Wgk/5VR/UfAtgkhb5nsbvTdDU22+Oy2bJRaRB+xCwgXAsEv3aJVdVZsDiAjhOnwJAde3GaZzcrVT
5xTEWzt9DUzddRGhbcALmDwF6pBBFvNJGBFmVN/VSiLx+hYO8Z/M48DFVd4Aj3HyJ+GTep1Z78Tc
Y1gVuGtC3FbKq+L2qjPWEP+iG4Q5kVTlYy4XI6egwJBA6sU2whasdsAq16i8q+pdKveKvZvQXGqq
y1iVJl8ZE/fE058a1wISKM9e8M2muZYdBmfZTbidGEQRGRRfMPzGpl0r7Tp3dsBiGRIpsNTuVyuB
DgyKhODGJgUkRYzZQXEMC1YARccMXGGNZS1vH6bb1unc5pkp43ZBCchsMl+p/V0MX7TGezO4iBr8
eHStzEITAkus8Z1weqYH08SL1B/EKc+RJ8zCOdfQOO7ht5hhiEmi10ddRgNnypYzp9b/MG0Kz8yg
6m51CYe/FpkkryuRR2Fx44yea7WFl81hrrpi08D4l05v8ZagIo3tP4NKW4lImYaH2yb1B710xcTe
4zKfx/0uqHbMCWODTKkDvAPPEmGvo8jVW3iuxOwGMJ4oF7Glx/RHErswD0HjfUQExUgprIhFRs2B
/2POPxYIifhSuwe/IhOj98OtDE8zNtvvGu/hakB0AqzitQAo68jcyTwQI1cakgoNl5Pm/I+981hu
HcvW9KtU5LhRF9503KyBSILeS5SZIChKgvceT9/fPpVVt7I64nb3vAc5OCmJBImNvdf6128Y/lVn
nuTwZEACV0iT3/YIB2FHYS9v7vKQmc9F1DkRiM6zIHrqrwPeeXW2svWNTv8Kix9SJwZ70Rw6i7EE
PCoheVKsDP6yzU+YyTeKO4WP0EHZx0ZTHuChkBM/g6id5cvJ3jLW7LtNgMhNkIskUn5Woimj9gJB
QIxIa7zNIhxij0D/TLmyJaOCVp4r7fy9fssxJCFVWlVngfMmVQgnsGWQYTkaA2TIIWBdEBcgs/xP
kfXc4jAXfgXKp2fjnu5Gbo1RPdP+uUA01PDQDm+SD0pLDQKtuWcu/s5WKmjJrFSkkWKLk6zFjRBr
ZPsQ8DCtC28REREmqFtgXE3zqL/KqAMUbZtiIhXhBlQUl4C1Ge1RcpcSMpZ1U22d0sRMql2k49LW
52V0MsMteCLeyU+9a82Al7gupq/XIbtGfGo1kGckcvVWOtcjYVy6Dv2DCWA2u1M8GtA3LLe1niNM
dIAJTBBI/B0oP3DFaVzVvEjpz2TQeacLXF4wpXjS2LqHfMnIU9gXhL+0yRPa1V0/rp1Jg/SEzci5
ZeJGcwGKvejaTSTiF0z26JMtnWTzzWPw7xwZChCY4gybnu1slGeM6Jv0YMrM5Kct+5tvQHaThZgx
ovP+NYuw5pZ1d8jV8ntwbmxoiqVXH3ROVpo24Wo4V4qDFAFTKOki1TEqAspDwgwzhKXxUjnSKukJ
Cpp2ESTukAMOa7fgiT7ZDy5NjTSaJANV3en5kVYLWzsOUhUO71GGHZStMSYQS0xnts+osujYYA1S
va1FBE7jBa4UoSNkCLDRl+YCwNV4jIbnFrhzRGAhEfZqCYOJ9CILoJf9t6+uMhAfCYjTBZsvX6KG
ib9Y7nJx9J1j7L3UwWfekd9quwe9QysAQGWcMlCWuCAMgWtpJ/4bHjViN3VrwEYlP5nJYiWVMMDp
7pH3ldrO4Kahpi2WaInGJbTtdvgUG2tDrENQHjMJ1YdIrqZEzKGuke6yQ3Nr4ipQlF+xdiuRH9/M
/rW04G1juqFN7x4jMyP70ixm0+o0P6iN8mSNH6JRLSzDrdSzI2/AN6xlvGbe0cx0tyB/krrUGNbD
8C5s25KYHhFKue3SA0B64oG79dnNQ2OZmrRuCm+rJW6AU4JErauugn6RYeZt+rOS2i1rPlTLwliM
j+ix+bq9PEcVOFAF0dsPZgqtBGPvZpPRmBD5wYtydr+w3JgvCTsvrX83lDfMeXjqPJpMuChQ0doL
yPUTTR4bhIGLFx+lpsJowFctHgUbk5rh4xciml6JpNa6zxQL8HFvWhttfIdlWtprlP6GdfXT9Gn0
gf1ET5je/fChCWTXvwVQINvaQZPP+Ds9pu25LZ5q8gRyHCzES6NzQXKg18/xCHuMWnBsMGsJYa+8
OfrVonEyrWfB83VSErTfe/yPrGVZ4lyKzbDiat2eGDpJWTI3Cs1Hwp42hjrz5ReMdOGypGuto/Qu
X80vBPU6bv11SEIQvXXvyyyaek6A2UxgSSAoEuWaIr/xHIqaDAAD3gfnE8ZgxI4ViFBVizEM3K4p
+ijUH9xFvGpX1zVH2mrK7ikDJ0Pr+BtgDKBDKO2E1VzAyCgWW6EjXXfkBuZk73yoUA1C42FGH155
HkdYvJRXLXWyvOwc4BQy2dDfvIb0i2WP0/ATg892jnUo05uJLUEPDqXJrS9ex/xekPoWwUNUm+Ko
dLdezEdWYndUmO8EPXRY6wcYBTUlbJDwqf6M0fV72MV6SbMYVYIJUCN17KzbrofPT611eLW8ZK5B
9OC3OFEgw56VYlvJswIsxiIn+csrqWDIJfPmwDHDMq/WmWQ8lf4jixxqYkhSEPrbVT13AEb3Ygzm
4JPQFKdc/1YGEtXIFNO7ZUCP7k1MHcvn2F6qJ707N/oxJ0L8kWNG1a6FjknF29t5BbR7qvMjT7ml
ns2qwzIPDOVqFptBgvc1b+pN2t5L7NrSNOc+YR4Ob5JQuVyIyReyoMRujfYFwYfQMG9ema0LDb+O
pnl4ggLIKNnXP5hMYLfrCPHVhqGrzv0vhkcJI9iTHkq2EgAw4H8QX0dXW/pUWM/EeInxdRR8h/0p
cbbdso/Qd5olAhs6oafOWoAP1fFqYJeNyLltl6FyVh1yXg+0PBr0FgjMWCzA+tBZvqHtcWiDdEF1
hDDPKAiPahuPQDZdbxJ2YFTc4VHF2Iv0zBieB7ooaDTxR/eE/cgnkJ5XzsvRRc+DJ9BJM2lcq+9M
e8sb8F2ZJF0pXIQo/CC0YRFBcUbBwX1vUZ5Vwjq8uEp0HbK81VQFxb7IXb/JDe7+W+kTFB4TmbC+
+PmDdEreiq9wZqFKw/MTVK05MCXiNW9F+gUBDooBqUsSXlJHHyYDi4nat77SgosBtNecxPzUBzgZ
wp2TPIrp+Q+8L0B2HURzoFjMCqX409TWPvlRBYeC8k6pHK3HpTUeQEwdhj/TMjCXdXLKdGemGTu8
5doJjIvSahnQnSp14zpdPzfJPrfVE/I2QO8UQExwg8TkqEv5zk9w7XPJo26EfxVubAH9cjK3fc3d
e5ZswsYPuF0w9RRiZ7TX+rZUrirk0wmosCqaRQQhiCBigKYI9yDWLi1YyzPwa0LYuyI+yp4XGFdJ
kFEL1JlNKRqkGU00NRBjg0hQz6UHZrkQ4umAmAan0PQsm2o/PiRnDPgTPEJiBp39VfD4wHPUGNcS
Wg72YyHAqplhUQHDptA4AKNz+nSmhNBIvwkfuMRwhHexBZ0TdjpOUHy/oq4EayF2bS6Vc8rVRZ5v
BS5NSiXwUuJ9qiUP/PcwveKOy1QIJ42ECynTN6V8UejragIEJiEJ4+BOsNpi4pqhHtypvLB9aHCs
1vKPHHFmsWOiO+TfRo2Qc8nUpPYm10s/YhktI00fUzqLJ1qbhHcmYWEm0mLMoLoBw0PYpApmWE3O
yWvSsEJfUTl4fhEwQTODV5pw9nJ2CRy5BkueqTq1GEk7MTMd37kX+SOkiKy3jblPlxh4ZWvi8dzO
wohvKWZxQDEK4Kvo9VKaghHznowVClVQcYUyx5CWqbaemj2qd3TCzNeKPfZZaEDMfJEJq2csEXaS
CdXGbUtMDDYJeg/ZuAQogHA7hVDqzLrBodG9lLhmMDAFSqutNT5UiPIX9bhtr+hGbdqwxDph2/7k
tVvQJQMRks1es4qgbUnfdV+vgiKekTMGrgOjHI0GUof8wsbSqs+h+ZYl9lrlBkYMylmcwIXLttjp
MjCBsdRZARbsJ9W+hUhVHAbPF/buOEyfNIv9ZPUyzYbuEgRYMX/auGlntTon0mtRqux2xB3IJhvM
21ivwJ1C+6hxuMV4GVT5Q7aPcr+UFGje89h+qyiG25Y1pu1wn3NLsDvKQzcjrHXBc+k67S0qrkRS
4ITXzAocPaeIOQxeN6si2/eOBH8UlBNzrpKtETvntSO/TL9YXOJE0Z0jo6LRg0bEpiom4xBLLeGc
qm59FLHTCAycn0MsUu0KNS7SaZQg8r6KVppsscC+YlpACdeZ6mgOb3WGs9wbc20pgpCt/2Qa0TYA
kMBTof/WFwf1HhQr7Dawb+cYoBfJscZzaykACNsh5Hnyuu07NIHPcDoxMhwZnNdsjU7ItK4+j8XR
jl96+yvqHr08rQgHoFgrEmhe1sXw2QcUbJkOcruky049CnPiQ3QUAVBW/n7AdNw/j9NRmrMgcBiI
ak24as6bSFl4doCy6Ny6VHveCSZ4ogFZU9MzeFC77xR7lyD7zMN3CRO46g5EinOcQXxxAZpwtp6+
RvuAo1qg/BhkuDrXSJ7m4fBh4H3e7CXnx2j3qrlR0QR4N0e7atIPC3XKLlEM6Wdto7o9quoCIaGG
PlydW72/1hKKAFiIhOnOMRwJs6NmvfsKTzgsInncSIvILaMljaQ4UEVXx5XDB1tI3nWCuFF3aLLg
6xti3N68yZIrRBKqtGG2r4LUKDHmvUfpjNi3UAZG6G+pupMtiD5YamyLoWf7ZSwEQYmkCaa8a+h0
4Sx/VxlJtgHRoE82E5MKQ4YPOdzp/VLDGjINvxQNIbpyMauWgRkqqPF5YEo0LYdVuYScUaxYiOa6
Z64fRi8COBspRkPGnhbttTxBo9VxKWvcAmowVr5NAtgRUlyaDcj7Cx7Ps1A59DIgFCCjM+BwcLU4
CXKWSoJ2jlMSMg1lOeUWWI+zHlfs0aIH0jIXZbQw1qxBSqheiw1nQheuAOnj6bWuMZPcZ9o5Sa8t
XgLhDvWNVLoGy51xzsJZ0pWL1ggzeyqJurimdMyE+yCcu+tZDFdvVdBuKyxKZkBzTCigqw/4b9LU
1dEL5i5D/jOAilj0GUKp0qigfencJj9H4fkz4Ppp63qbjquKPDZsfxqbvZu5idd8pvWjMy/BzF8N
01cQkKGC+iBeOMY9hUVbPf/yudvCD2zFAUTZaS+9hNpjC4mB4AeAyO+AXs0m67I91DRVtr6Ki7dg
uChTzpO3KVl8UbdT/Lcp2NtvurOWp2BnqtXCGYnEeq3xuBUDaibJbLTCLlGuYVOaB8mBWCuc3PiS
e2H8JAiczLRIkKKMxJnTv6ekl1Up9U1rUp1zd4jQixhQBC7TWoM4TbDsmNICqz1cBVD/o4XpxlMH
iz9nIlZUKxAjQ3V15jtpW5GZnROsCPJZr17wBW0X3LKiPBkItHBLt3Yt/HOVbzSliZe7ZxlbhBCG
39js4bvOOtpR7yS6F9yRBb3Z7pZi2lIRClkZrEPO/0opgIn6pxgSfg1T12EmG0s8mNg9AQdOLl8V
XgR6vdaJKMy/Kh3bDAniFcfXxJLQLJ7LQCclXVo9QLiBmRdYQP7dJke3PgWPriGAAz4JOHTcXGOK
Jd/QnujysVid1RoCYR8REb4g7QABgzaEsISme9dgDA1nDcNwn2CPfrhV2PcXKILX2i3HeCy6Gio4
3HhSi7NCD15QKsQfE5aBcHypO+FwV7eJnB3qHHBqjT3diVZ6tRiaky4GEaJAtN9PvJmGo+K2Y4ir
vjs8ZCjmlJUYHMQcYNg/2saNQEjmzVvmefRV+9Imbn5e4hcqkAtPp6ulqdPG50TfMnyQSbZ49ov3
X5uPPML23PmsJEc4PNA+c6ewF0x0V40AQTFY7NfepUKR72byFtZtK5+zdj1artfgLbkqPV5ujh8A
KJOWbDwrXhrFoaAXGTQZ9rML/Drhl5XtOr7PAC0g8hCabmUuPxJcBfHwwuF7LygbijCoDwy4fN6z
kxysYb+RexfjXWH3AjkThkZQkBP56lPBeOdqJGZ1lUJFKVfTC/gM+UnDHPSd/YhGLgqOLY9eHX9a
/SOM5h3CrRrY4bkK9rJ5qYv3rIQvtRQmh71LtdYyeyrrHis+LMnKZW67+FWVBaRz1/P2gCF9/KEJ
rXXIpBnxrSazyf0Yw2XqsduQGOp9agw/FISh69hai5m2iwVqMsxrtaJkALwO9mP9bCPWwEudxFOP
ZYIxQ4KLxMZnIer7mmNwgU9ncAccShgEEMGBZAiaPpuezjhXWNwUG0QyYfNcK4dRv1m4VaDtgx0a
e0ufB7YDylvnxWYaNll408dkZeofufrC6lQV5FUwOUUHO0EVKjnbLVQpuNQM0wrbW+xKjsyeOE1F
yzWhhelnpIY8jepnpaDrctvi7JDaHKrXQbmrcE1qnu2wnU9mOHPs95FCMCY0aeV5mybYa/q74p+x
f5W9TaHvE3MTJXszvDnWMwS2Fo+K90lZQ0YOgmsMjq9YJ58nQNuwrAvnGgCr+ICixoNZ0VjtpWZn
UDrjJyF7a8TM5USG1qi4mQ/1SB+BRGFdSm820akD6kQXoEvH86gi7Hau0xAl0GV07TZIp2laS/qb
ChkmAbmSJVDa5H3IbwXdVr7FNC1uRX3RBf6C8fOsehmgC8v9F1+o1JIisc2gI8mY11dkQdghTmD5
cyD/kNeNhWNtbrpg5ZWLXJ/hVL3BFjKB3ZfD4DTlk4fJbbMWxC/PPIb9YYJoYiyz/D4qi9F+znUq
8TmHLBMuu9nYyk6+YoSp1u9a+KzmLxNWXAxYpGWoLxK8h+HLLngDit3Wx6T8HRxqSgjwa71lzr1O
QZJH6PlO9+kFPAmLKSGg493GlsCcy6nbm4gSuM6yQ9uHlQMIV9Rfguo0oJ2CqdnBpKGNxGzYHHcD
odUVliMAq1KLkB7BVXTC3sBvB7S0C8d6UxJKrn0Qo9hCI5HjoWEjXfTvuvoTca09AjzZ+gRqISLH
Fc98YeHhd0pgKAE2LmxtncovBEWOzQnj59rYA2NN5okMRRBYtFR43f8ibgc/Sc/DPGEGe8/Hr4SG
z0yJypAv0Gfh0rT7zGtm81p6wygJlUiWX2R8TtJba31NrAKJCj4VFMb+BX5CGFLpKBuCkmP1Jih1
NtaqL7wlOZx4LDOUYybAkB4TlqJbYLE+9/qjGFukWjqL1G+RExIptzF4hkut+dBzcQHYd8qxSoBF
9nqzkRoqbYHV5V8p4hYKfdNasTmIkVYbYtj54uCJyletTG9p8+TUPUFBDGjYv4OAw8AB2rV3XrMl
h4a7pbdL0dSrz4cgxSMAt39eMdZ2PDlYonh4NR6FzxWWWI2YNCTlUw1AltTGrOFYiYwDCM+A6ZHS
v6eR8ZQIYwz/h+MPn58hIpskvWH96U8hGQ0HMzkn8ps+YfI1PEcbiQ/Xb3ISbBliV4S07yivgvI0
gmU1NLm5+eVQXPX+4dfCAfprtooPkM8jT9zlcwIVffC+Mz5Wj4W9GHA30o3BfQln2i6httCRg7N2
6tOgdAANmFdcU7ca9mVGmpRLF8d21VJa/YL52nkL7pFihocRLmY725jpBrN6r1gz9CAbdSpOVQ+f
n5MQ7nWcfKD9ShPI2Esydzxd3KzS3+l4QIRov8V+5zNK4ttTzaOirFQ6NnTSiE4qPA3YOPaq/C2A
YIzhquhNsw/sbTUmonj8Oh8qUso6fwsk4HdM2odHoiM0xPgtWFXA1c5W795srkx5E6NJS+ydxjGw
ZgZ9tblNqdaQP9ebXmW/E4rLA8tkitdMl9jYMBGhoiEtFzBnxEqTPBtIingM3xC0Yfap4Ohks+U4
oNXZRpG3fOH5cCM/DSpQwLf+FsGFp7rf6/19GrZKRVzjggLQlgHiiHtg1Ff1vHb/U/a4mS4BebwS
9iIDsk1MwTBsDUy1d9MAT4HyGWgToMSBZLiy1gGPXHfNk29DuQ7dAt8T5xvk1cq/y/wYh5fB3I7t
sml2MO17OIM1HDBpP+jPDjAoAXH1s85jgSY3+lFkAMAc2Km+TdnVexj93A6ZtO/s4ARi0mWrhJqm
BTQJSQrKH8TYMqZO6KOYA+k6lER8pRlsdPhYwWzEdiBdR4QOJoGrpnAyNxHpJcq5GYGL3ClbIjpo
JSg4OAdCmdJeMsjh9bWLT2H0PkIdqWMAh6l7qoxDI0EKes6gPWDolzOgvIqsF2AeqbmU41aYtVP0
DAQUbZj6WdbcrpiKH0P/4sm3pvystUuofkkhXukQ7YttTPfl8pZBdJLQ61XdYupWvr4qLR7bGLf4
vZdh2/KSlDAmkWmCWXdrHkg8w5iAY1mMfe1Yvw0U9BWmLO0SdQbyeH/WiAsxu2BTYWNhy5cOmxw2
oxF05uAVOCKvTbK6uT/DU4NmwhXJvo03rDKCHYGIGEECwiDeVXceKQ/yPgzhjhJTYq0s9TmSXh22
f6xmBd1wrYDq1QMPTb8cCdOof/SocCvmJea4Ys6RojrsMQdaqd7zkC9amcydZdxLmPXsrfB7gg/X
Fe4wsgxmRTGj/kNLVCRrdl/T+fSYTEYvduIS1GKWG2Lr3YazOMRFAB9G6LaQwQpMDcJ7idsNwv2+
3IftUjfpFneIUc30MtQpKi1B1XOzwC3ozi3q5PGlSR+9ykFsGXRNwhqKWT/VVkQEOehrvre6q4mC
va4+JW1hD4KnCdmlwvPC7E6mCpMmOpQ6S8tG74kwaqdgDhDjuIz2EWk11lM8dB5c+A5Kvb7GR5P2
QSfXoYMgiRQEWxcxdUyPkhSRwbgbmJC0aIXD7qXh8icDHecc36ruJYoJQgUKrLHom6xlh4N2ueyG
DWZcfuTG1qV1qHyoLxSUJagAOzzEAsiYiFqMPfa9qbXUcH7oup2kPRftZ2pgGPrS1xtpTOjO3xgY
RqhjOJ+SA0TYRtsb8GusCzEEDEh69k6cx9OQpUZNsiXIRR8fVbGzQZgrvqxlP2y1aV8Mx1F6SCLV
+zOxXfB7MugneaVHd7g6loyxCTJuPFyPzrjM2R8zRAYaAm7nVtbXcRtmbz2gBRi1DPrOgjKbHzwh
TYw1qwUHKPwNEKMEJ/nxlTcF+cAIN5RpHfsfO39DTtqCgAWfnsNC3yQYZOgwvdzC5JXw0aCwjA7k
Z1pMO6L+aA3noXzJ+1vGE1MXOBuNn5KFCyP6+yR8pMUCx1qLexZsvGYlqUAz1sM2LwawIjxyWgbo
M8TLFjSyczW4TO3dwLhFUZ5JPGisbT5tHW2jZ/UMnqxcz2eQh4iSkSHfC8gXg3nDPmJcw2rIoFwQ
9NJAkjgUGPX6wHUFDZ6p33r5OmUP4vZEldNrK4nDSdgKRshymF9XjEX5SIzfM/95jF9M61M8smCx
0avQURP/OCvpVxgWgbUb1aUytop6JvhrEnsEGhkrd8PwvYVqlXLCt3T/SQAuGr6LKhTVAc0vHmd+
C+Pix6PNxuVCOXT+azp+J2Y070NAlsEmdO9o8BDniwFDrSTFBPxUGFgU29V1HC8ku6YEeMSf3AH8
tAly6JnTDDRWqOJgheAZCnPTXCYYbfNXPNjQ9RnX4tNQ2ITprntijSlIY//TgYpHNQrdneVKQ8RN
qVT8YSwP2PPKl06oG9UzU46Uz9QazJ0NESlxr70zzrxpzW63jp2XEqctXGTUryq7FYwpLOi08jN9
Y4EJJJP1fM0CL/RXrj4Jt6Sg85yWwxEf6Qbhof+eEgHm4aLMFPvZ8VG+oxI4a6jNMb8VU5ToUfff
fI1tf7LsbZi+yM4SUJRq0w4vqXriq7KlPQBp4GPssc8cXK33yDElNy/PJViv129b6QiqN4I+2dUi
6zxXqi9Y/Lb0VvmBrZhgbHBgyMJVLcYtiJ3FwvGRBbIHaF9sg3TYPjGp4bw2ME0tn1q12HbpfQKS
RJLkr6Yee4VdaNwU4JSWAUOPOQ+aOIsTDNe0QxBjKfAmmZvUzwFDaGAw9dWYNDAYWvCJ8GiVmpe+
207LKdrw1snwIqovPiAeFMLrhJFeidH+WtVPFWHJ3bcy7jzpVljH0dnVxc7szgwRMEWNx1Oofhtx
wxN4rupLVF9U+VZkp6Sfx+BUGZTGOc+IP5AR8aN4NzN97jnugqU0rTCZr4rXPO5ouxhr+Zj3IiJp
mAFqL3Z+Ge1TAeIfpWcVDBIer/4Z4P00oaEGlsdn/6Ob1vEEaWlF94NuJ5evUXkQmbwGSXMTuBpV
FWxmXJYV2MsdfqOr1nox4PHyLbOdJulGHk6qciDgx49edG9aOkXhqnFEmO6xh7qugaBFVAq8B78T
4CjWl6CPKkdRuMmNe5JaM6+3D2o90BluFMyxtbVRfmhY2Du6tLZakHnrXDL7LhDLcfrRecF1IaqX
nYQpb//TSReMu/TgOEIzQea7KKtr0SdzqbEZfLdrYFaz+8K8D/JV3Lkt2HiD+dcyxnBJqhooTF9D
8VVo+EK4jbZNUNCNI1KsHx0iQOZ/w8qXPKT3H13x3jbgwHx0INkjhbvBVAumXLx0gjcZfz4VdJhi
cjFlbhXtGhy3bB5tbEYtk8b67NOVjjMGFAM+yfpaVmguYtBY74ynphYfkAHU1S6xPnWDqBR4jMlu
Kta9eSiBomX1LcY+BO89HDu1RWJ8ZjVTLNBFyFAOHreU8/H7kNwUCxd1tG46Vf5I9h1jEyUCkoVG
r1yC/r1XV85AL/QS33MbklbDrhNgFlU/jJaiRbpPiI51OCWWMATqt+QSQ2ayK8g7bsglGxXnfAXx
51HjuxohHtqxARUFrD84l2wy9XTwy3OOSZJk0BJJH2n8AdOMRqUAsYCyBwrjkDzAbA6BHayEMlrI
zI/kMmHr2vSkevWrRnPHdlP091JgNw1cvPaCyaHmdIDMO84+D+A6oX5rtbsHDDaB28yangE8bVQQ
30Y0Gd7WTldVuyJdhUORQ5XzK8ggaGgwPFSWofJqjBSK8aXFcYZzi9GyLx+ESDGDKsKslodMBWIn
Et0VBt2cm2J/9eHsC559aqwDkikoILQNPfKlN29CFSGv8ArD54Z5KJ/MH87msCnK15zCROog+Qyf
gloT1S5hiqD/HA0evPYeEN+EIN4FQuj7KgmbDOkReT8WcFYO/2ifd28TIikJNLVlO/KGq67eLOua
y6AZfHcKiAwbIMmjJUQ5Rkr6gaxiYRPg8baW00DOgYQsXJIIBUjeaolcuHWUvqbTK8Pqw5SufKOg
FX1v9DM1FazpmrN3mlyd3T7AvQL4J3AICr1P1TE0NywmQTZXfFTcJscuqWe2ROY49NOKfHEWrdYI
I40SyO2n9z+qEOgWgn4Kruy4DgEAZDq9wFmLxrdh2NC42fpR6s/9+FWVdyf89uhBSpPsAmuTFcg7
rjk/Jz+kczB4lrlzEFfFKWYSULFswq3fHGTlDgwmMDGip5+UdS5+7mlzR/eJOYshub1KlQLth14z
wKRDAixiJsLEKnr77S//8bf//I/H8D/97/yUJ6OfZ/Xf/pN/P/Ji5OKD5t/++bfDvWu+y19/88/f
+fNf/G35nR/u6Xf93/7S/uo+//sviAv554vyxn9c2Pze3P/0j0XWhM14br+r8fJdt0nz6wL4COI3
/29/+JfvX6/yPBbfv//2yNusEa/mh3n22x8/Wn/9/pti2L++o79/ReL1//ih+IS//7bPs/sj/9/+
4PteN7//Zv1VNxTNdnC9MGxFdWxeqv/+4yeybuiO4dimo9m6Zf32lyyvmuD333Ttr5apaYYjm46t
6qri/PaXOm//8SPYG6qjWnAFZP7wt3988D/du/+6l3/JWkLpMQKof/9NNdTf/lL8/R6LT2apsq0a
ms7/11RH1hWHiyge90uY+fy68j+I7hujqBhJWlERG0FCkiJocI03r8xh3l2TK7T6WVYwRl2m/aJO
GE0iKiKQF3MtC6nNqyr/qP5MLeFV81vtuSvuvgg4fWPepNcgwWfFXENLlnFIIAyopP22QXCWxiND
MQ8nIFonD2fYRgYGsjyvq3hEMHftIxICEHCFwUrGOICtXlVI8nmxrE2Esg+CuDZx+LiNfchLx5Xt
RQtpedqlJHEIxVJNvMFGTzYYDJb4+nNWx9OeGjjmL8vFFk5jGX2HyAZJ5DahoFOkhvYs/ZAomqNn
X3tPetd4y6RNeIbCPeFQND4Zrzyk1OoISjD+zYVdCQ+rRp5PRNMPbrVM3m1jKynz/p4vw122JCv6
2rP5EfqCOg7KYLWWVgQE6x+tCOR5Clxs+VDHB0LGM6O1zZeXbkXsGPZJmL7tzB8PXi1IQHbAMRzo
Dw4kdicIe9DI6jDdnWulzdApCfOitV+7tK5beYWsyMZCiCSBZbHTIFYzNo4YgGMch4QwdHUaY2k9
OPuO64FwRgLRp5kc1OHdaDbkfHm01Q3gxrNubHMI3p5rpqQTzSFe6J+i2SEcFE/rJ8QnzPIVRMIt
Euf5SPWRzZkogGNaCuApXMqn9s4Jw75lxDsF/Gk6QMDBrx6wdRhdOjtwqxEccGNbzG7pW2BKEgc2
M67Fl/4zGk/KAzHQITnlQbHrdGpo4kpU3f+26zrDUjHF7qPL3ajWjXkBXZbTNSDhY4p+nKLuOYDT
7f/f//5P+5+p/bf73z1p7n/a/sTv/337U/S/GpZpa46uW7KKPlf/x/bHTxRb0w1HtRVHZYv8r+1P
M//KtqTJjqWyKcmao/xz+9OMv9qyqRqOYhiqpTHY/n/Z/thS/237U2WH5B5TB0u1DBnuxJ+3P7n3
U7A6eqUgp4cuuxnmOAU7X232C2MqDzo6icF+RLa6LmI4jcFrEjxUkX2B60PhLGRkyHILXy3EFQst
Yk/fXbLVVfItyePtZAfrvEMbsBk8aBYYrcPIOk8q9u/tvei3MKay9m6lP3Kz8U6ZdDJGFCqb5NlH
suORw8KVQTnCXyclwUm+ROlx8o5jztxDYKdupKk4CqCc2aKFM0cyzMX2asKeeBmQIELnFOxkhNPO
4JqQHsdOonHSCMZFeIWVjBlihADBUmWKAvKuRQhUZknK5sbuht1DAY45QHizS/QGUTzveWbF1xNI
tG/oOEbQu7FDFBrXmywlb1jiIwgRo7+qDA1f4NQNJUjB6Zsdf85KGR0D37MJmTT3oDlRXcXwapnR
z6oRi4kCK59fIB5D3WjuqQq5fdHcJsczxHJD7q92Es0NrnvwerdXsTLLg3WaoH+hyenCeKngq5hi
Ke6XwUIDdKo9mL3oXnUQHm9aZ/jydui9CjQubQD/HcfI2Ifh3ZWzOHy05c6nHmybJcwZE9azgoFU
j0JaIxhCAk/BhXSE8Q6/WnO4CJ8kNoau4jol44YjObqGcx+9GvGsKPHjAWLDu8x+acebipjn4Icf
uQyD925B6dPxtAxxCdMsFY7NrSqGuSpx8uIQqt4MjBVz5cY1ZRqiulyDNHMTVxkapNhJJe6LIuXi
Iemk9QEGefnglgomLPzdBH0Ll13ELsoyHZBFRB+sqgrgHae0eYgyg64U5SaWYc6pYgamD/jgNHjd
cKNKoMAOBgz1I778hinjNeMjDXt0Zc30CkRSnJzSZwpBGp4ENj4zKQJpCHXuHoDMhBUw4DGXlXBb
6hZtZYw42sQsjBjfwYH55zBFipjBWf28SFd6Dhur+sjrW908FLwQhWtjRa9Xsbx6X0PHLjMQQVIp
D3NkUE+ZjDFfDp0vuGANKOUyB8770EDtiSS3qO0nVX6Hd62Ianhi8bByIfEj8GTQV7NqfQZJELEb
mgnfvBWROpMd0vK4Ey2qzIxUabl44HBbQvARlomxjWz6FuOiZ5GwWrEGklR6sshjxDUTPGTZacO8
pPO3C23G8HTedHxIup0R1q1KRxSHkAANlKfKMM/LYS6+s561Iv4dQnLItEfBxZrTiNG5vCtBAgcC
GROyPFRYLyP60XLg5z1zb7FWrJMJGNhKQCDYChBC5oc0YPsgevzLJv5HrfivtaHF1vyn0vDX3mjI
qqpqlqzLltg7/6U01CxbdYIGWTz+aXVezaejU4AoJhrCOJacR8CmcUtFlhouQ+Ssb5tE5VGTsGsF
WkQeOQ3uyB3vZGXdj8tontlsJoXb4Q7egrIVDRGITA2NGi4J1GAb40eaTGrRphLLn7hZWKRORiD7
+BAP2TD8egbq/Cwzegf3d2AIjSAAOpSZNHgkPEC2fNMZU6iYpnLnS4TD/4u981qOHMm27BehDYBD
vpIMLSiSIpMvsBRFOOBQ7tD4+rvAqh7L6ulb8wNj1h2WZVVJRiAA9+Pn7L22278mcwuaFSqF/dPL
v5XbhN8G50SDdx7NT6Mf24lTe/4zidBLcK2zGQopDQ6sYa18KlHq+dPun6+u8193nt+ubvD3q9uH
c6kYbK3ZRy8K+YPC+yYwIPCMhjmgZw7Knf4QHp6q62yx9XgoxczZJz7yn98JW+b//T17wg0iP/Rc
jw337++kGiwrGlvF94yHE76Ocxbc7TMQZ4yJK6FjqzXzpCOyaUIEE9RI7UMLh5FpAkV7XSOP3gUI
7Ptda5+s6q5A5dE8qhqF243RPxv/pK0DYzIrQ0mwU8wL7WDf2MzZ+vt//ijrbv37YYY7NrZdm/t1
/TSRu37S3+/YXES2HeE7K72tiX/0XXHX24jHQpK/zO0//y6OYP/ld4kgFBzQODj9x/dnnCKWcoXU
jR7YTA7jdwVduH7nM3z40aY3/4/fJtaf97fP5lAI2QG1kh1wpHTXp/W3zzZG9mS5CYL0db1ZcvcQ
JjxWWJpVg+oGalftQM2ffrqW/opHJ2bPGK0YUf/rOOJtSdNNjWKdftnVGTCLq9XFKk+u01/WVR49
NdMo9Ur2++1kNT9SLJHlPs7kSy7yXcVDPmbdLx/EfyKfCaE9LDh8nNYFv0xCe4lGhXdRFPlDG42o
pPXeq36Gk38n5q2JWCw4zKHdt7/rJd3oHi8BJxxahWyuaxlhhXTFcwaPZA62J/7H9nphWrsZZ5Rm
mCyQIk1UBB7tm5AY67XVYvp0y8hDDE8JPK/W+lZ6DrmL1r7jmQeuli+k+RV7llC8rdypyXRXhlCI
KWQwXaw7b8bbXrcHN2QvG/goyUqLtm7WT5uOz67ClP9q92y02NSURyeI/YQlb60abP6OtT4cBj+M
z8SPhd4k5gjaP1/PmJBNAliXbwOn4IDGcjeigJA7l83PY0DYIbLxrF+Elr+1+qEDSsDUNOfkXYXD
pmGTSKl7oHcaPGszDpYeguCgVnLqH556sBq6x0wP3Y4SBpOFo97Xz7VuKGX9tkAnCTWhYjc6ooKE
RdhDkZucb1FA5g7vWbPnzUgE1oJt0LBv7vuZw7kMNx6ujS46qpQCuOaH5RiUfOs2vLEqpKlskz2+
Jk12isjKN18bAJ/jpUa9zdzLFtlBthEqNguDHGZh0NxVirbjXQxocetV4+tQlMhNnVIsouUkEZlQ
YY9D5EQseUtcfD0W8HEGOCd4PkIoH/1uAa8fprhUGOaxaXouPx0ZRhRkuxpjW0mu9F0WXD735U20
gjjV91bS8KWATYJXBz9AU//R8ykSqs0AY3Rb79ftWoyc2CmPGqVwXxow39bduiP55U/a6fZSvC6o
KRzQqDNY9IRucPOoyentKYRcTtNenj6rSlAqnoYov8tTYv+alJR191atN4TFUZT0xvZpcKZzo+Td
4A+XLqU2gBAwtD/H6IdLde0w32/9cxid5wikJ2Vt9EPQMqgclAmwwPgNGHd9bvyaNzcNx7jc1i2U
xxAlDNUsE9M6JRQsZSsL+cvtcV0HhhHeBRQ2y3N3fd7tA7LDBJ4+ShGqmxj54vpUZi1AYiDnDVse
gxTugJum3luCrRmSAtZYtsPGpdaQLgcC9yDjB6C9t+t6Eep0Q1lUE/Gy7la970DlxvER782o92Vp
bkWXfta3httlXqvq6bnsfqyHiFCLzzOG0eMmdH8qFG7ru6hymroD9Hxro/J0I8rHvv25FlGjd0DF
EfFrPKpwGcs74Nw3MpQbaWEtWt4VhIi1KA4CIDKwcLqS+flzMBGNQEiYbH5W7Vujmr07gg1A94zU
L4+xGHfOIYCB1eZUA3yeAcMQvIk23gwOPnHwFNJRdy2BD6ZN9tr/EtF7yfrXUl+3OROR9d+uJ4tW
YlIqIBigF0OwWQRg2/i+JkYHnwcL7ob16BCzi8bcaF5AARtRzLUWAgL4ylSWgXVTZ7/AEG2crzHK
gQ6e6wSxl0U6/LFec9FoDlk/TcW6T51JCgIoEopsZfbriap3ivsw5DyHw84GcuZpH4ESjly16xnc
6RRhS8+JxekZhLf3yqSkAK83wXvSv9cZSLm1S89Tb97h0twOpsY6WO75WoEFvfY5SUAfWYVAiU67
HxQEos13De/BxrdTJHc+w4mO21eaBQDGvqGkp+Pl3ObYaNb/T7QGLZBqk7igayhqeSzoqIkpu9XM
BBvkAFjcNok7Uvb4ty59QKfD4I83MbX3rfOoSVqUjB+e4/5UyB/eAktxlyTv+FUzzInpc0dFvH7X
Y5Xtgi8FaoXe+/j3m63xUsfdk0N0KfMzDcshC61tVK9CK/YSd6eLHHYBUJpp3nkawwBmMYaYRoBa
QtSrfaCE66Zro8L8sNU5dWARBwbRx2WgTUiVgaI/9cmLCd8qXGJOzqCJYUAbXCr5Y+DSZi9R/8zK
miJV7F21pfGxg+mf/SF9chnUyU6fRw8eVXuyWDeTBo0LtgzxPOXfLZZndoCEx4fDandWDhycmrQ5
fyGm4lwVzxo6TEcyENlN+wQmg3MEsN3V9zTd+BRrEbR+ZUv/ijqjZloSFncezvshIyM4wjxzO9tc
CmLVxu+xX8AmBHjrbn0ALgpeqkoRYPWIFCzniGUwDs3BIUnDZSJmpZogZLqjiwsViarPsXGp9ttO
B7cZ6smYCbbp5Wbtd2i6ncrnE2i6ncRXKqaGTjygkuWOyizcWTxILH8OvNwYepNTvDcU/h220lYe
R7mvGdjlJDn0aAjZEEIgZs4KcuUboavrvKUJ80Oias16A1loOgBDh1iwWSSr8jRZLQsMig66kynG
LiDGyfLmu8+Vi+WBz89z4A3fQvdlxqFb4HsGKhKg68tAi3jDjUsyjxpI54FdFGDEi90KQSdEZcaB
LupU34f8PbuUBwCvVbtZYu9RVOjuJ/oyLJIlc9PyzcCgmpDHukG6SSx2B8LiNcrGEZRlCOFNUjd6
YBBCxoEB5WQImBkV7vqLDUdRLf1bWbaHkqBcgesEjGs/ffT0QGzGXgjjJMULQ+osZT1s1ceqP633
QjxbiPD6HgyF9TwaOunuh8DPUDG3EisoZgb26WLs9D/WG8VlbXKSj2l8RsBzW5Yol7Bch+3OJsi8
Dj4WQZwml6RhnTMTU1/+HCBd2xPYg2D0I7DJaGipvLP3inmCF3sAmcZbZ8aH6bxXM6TNlHvCQEOk
OCrxb+S0GjyH/4wQX0Bvdza6CJMx6WNEPy0Z7eDhxgfRViX46OEQG0b9rttsgPd+/vcF7RqLa5Qj
tsfKFIRwomnjp3N516EIUA23nUTwVPQ8ACRb5bjoFeHHA29UwWQneyRjtbNYHeToc+x6nxmno7Il
/JKfTCu+IAt05bwBVDPr8k4qvceRcEJ3VHJ2X/+zGEFuFuEvQqhgV8MWwzh5OTxmNkWYh0bHpE9e
S8ZaUL3PCws9Qm9DDramyT3iFaA1RvMgL4H7ey5LwCq3cM8EDBQF+khO+yKattQoExwuq1Wbgr7a
Iqx9RZd7RHhvEXFeKhidmCgczO4yfx3SeZvl20Vh4jQpqdj2ezYmrOrjJp9zlLe0PH2kntRjLVFR
+PUjtrMhpeNEfy/zXtsyB1ZIJUrbsEXNZVPndfVjitwi8Zzd2OAUD5lhUHiqlq14moikZ3dT2bZk
NxcosAprAdROnYGvYHS+G59HvqcctxtSy8S6ZdPwh2c+PsPS5XZACeOPoDLXHuTUHVHgMROiA0KV
lgH8qciJTuSdBh6vcsDOjFr0SXBPz+PPfN1PD8SvkKnxq8UkFgLIjkcA2vR92sBGnvK6LJjrSomG
Hw6BWm5+LeHPlnmKTZdwLbIIRNl3JOHGbcHI1lxHQaplp1fD9quAiN1L3GVV9vR5uvv/M9X/fabq
urQZmDv/LzPVL8P34sd38+v3scLnX/lzrCDsf/n0nwTj1Nh3A07h/2esYP/L8zwRxowJfCfyffou
f01Vo/Vf2fRt4nW0KtZ+1l9D1dD7F/8ogoAd6vNf/Pt9Pfw+Dv/vI9WI4cRvB3V+uMcv5Z0x0o05
s3v/0U6xE6B8Sa2H7dgtBM/59vHzxfEnuskEH1bsebI/Zs7eaXEceHDZ0cmVJXm4qlSUpLEm8JFh
wa4QfXvt0+LNLdWekF3nAlXzqyR2YF+KxL4M88xUsuiBgfaAf5YWisqA7TwTOkEyvkAOHZDjRSFJ
RVMwPiuPnms+IKzx19ZAsbDYlVHEhhdkxjpo6z10y/rqVHMIhBUdn+MTmNeDMetzuXHKNNwOKqie
K4Vwrn6owqjb1153SXv0Hlk5OEeZsgIZq9U4fnP1gKUZsXps2EbkFB8SLweqBdpFLQ6niVpXp7oM
za1x0WEiEBHHIGz/eqlTwPpVLw9OEucnN8E+CyYRuk5OEGImGs6k7JhbHQJmyj1lUHeylNu5SEjl
i9I/H9A/b76/vuTfe6He37t1AUN6GmSeEG4U2G4snP/o9qRJ11e50cWuMXo7Dku6D4uY+CFTEbrY
tA+FZ/+qUkPytWFnHFM2i0W57CdRIfeRJnDMD+djW5dYqIcg2+ohQFppqy0UHRrryqORAr6mC8Jk
6wua/J1XBbeJ7CgI2V6d6SBGO9mGDf91MEMKpwe2C7OJcWvExhoCQyJ9cyiOKkdFrSYsgDTYbBl0
m2HGScJOddMtaXMiZoHQE9vB5jtywX97Rv/LZRLrQ/y3m99DkxARpekJXzhO8Pnvf+tSRab0l8Hv
bEz4yMzayakPUWhvwj5iInWTdt6xToLo6xJME4zKCt96bNe7ZKpPCaJ8PQ3ypW2wPbYRi+0T2Wb2
Y+1P9qOvwIPM3VBtIumcEu2lX7IYvkhQTfJIQ5liWiZwmnDwcVC0DktFXRq0cXvXpZBVbXrLNiG8
QmCd6hC02yRk18o7Ro0kVcEXC8VGHx1SLE5Qh3uO0p0tXuGUcr2Tlvi2JhQbqwL8NMT52QlNfS3D
wd8oK4EzW/XikWNV3vceZwyo7mWfPAxT5W7ikgCYsa2Y1oms4hzfv0SBYYw9lTvZhPJ+iTnCVXOR
Ehbgeu+afYc7DTp+zwaaDsL90quN44CIqlb2mO3N4MtbhGaFEfbZmfF1B0GKxW4EnY+Ao2TQN750
MiRuqxOcxYTDBLDHMux14SN6qoY0Mb/6otPsR1N4+c4ua+c2mOsOMVkojj0jS+YsY3LC59hidbp2
Tt1ss9E3t3FJn30eJ/soKomfNvZ9oF+CVIr1QktY8A+tDoETeyrfdE7ENyqSJLgME3mrpj46ddqf
+2iEeSKar6KMkLRN6puIxhQGLbOi0abrnLP/Xy9oM/MMxddcb7VBPzZio9ot63Wf8pmc7xwarQk1
WT88GzH8prvOx54nZUabzLglASJt2J+aVXePB42J2xoNJN3NFD4XKKeu2iIrZnZn+lpKnzovCykK
BtKJh+E6eQKXlWUBCUDonxVheKJDWQ6RDZp++FhKK9r19sTca0qGbeJwuvdBKmzV+u3YXfTHogpx
dcJg7zTyaUp0822JKWDHrmJ2UUUb9ogcW4QL7LcbQOdaS0sy7TwDk+QYhaLhuTDJJVOS6NAyXs6N
tYk6eB3KctOnVPcTvQyxVozZ/DWsiVHO8oRTMhC2zx/q2g4+DDfGmuF0/cHOIErxTincwuY8jvB+
E+F81bF4DRQ/y4lT8RK6yMMTDoMBkxzPLpLL5KDG0NTnw1Tb958vQT8CynIWuhtLAn2j9/P3LAkh
japruDTtcyMLxiuWJE+8inDWm8LZDQ1Y+WEhBFeCwiBBC/0zd8G3tgOG0MSnZjLdk08vbhdEWXYl
4WjnpyI5u+P4R5CIVWeKOHTKversVxi2U5qWRzUtkICjwGemAJaMRqhY5KOxyF5b2sTehYOHiiSj
tidEQxanqAmgrtQ9KWR0IJvybElvOsfri6rXhkNikzpTxWuVGKYnHuCbxjoMng/pTiDVNgNXExkV
9MgEPXdbYClphvoyJT6IkIlwHjnLVcjNHWrF/XHCeTN6Irg32iufYkIOmMvuR+X2X/hIWNEyH/Cy
h2ygbgqoYQnn3qoJSZoK0fEi+vMt419UJP1LuP5J4yoA7TyNjMOGaQy+uDE3ushUfbE76ITWhyVD
9vO6xbXmTVx2rjWW2cBdoVdL/jDUCyKbsrt2KlpOZn1JjD1vOZN8l9rxT1HPhKzoyfhWLc1T+px6
+3lBpvUAUgrQimIctv+8Y3jRWqr9fcvwAxRosU3J5qMG+Rx8/LZliLKK0nlpko23Oi4sEV4GmTSb
1MrwD4WmPIyT9ZK7Zf4o2pj4iSB5o6JAoj+nK8/ct/FUNfNFHlrwBQ+qWPxNlVALZEJ96CqPiGVy
k6vv5+PdsNCpnSqJE6vz7pDgxbd5XcHprZDvGzlbKMRA54ge5ukYkMLTtAgbet//OubgHaM+J2LX
iqYd0W0ujiBn2iVec2ZE5F6SpuCuHGRw24gIZGhvvkatfdup2n88yLIw+yLliTCA8mFW2DSdc1r0
tmeOlkrouddORMo7Wv3Ecu/zTpITZDMdNGXeE1uigl2uSRMXP61GVZe5SuITN/9t4BBlgJIDX1zK
Qa0rSzoXXZg+B3CKnlYyXOH/7JuWtHG6Iw9sOy9G+AyOcvEt7mLyju0aEXaMetukwoYT6RUbNpW1
MBmKZ3e+b5XMyTFqaYzOkmjmJcgfUmIjE3/8CAl/vSB7QS8eMSwMY3Lb+sptjl00Qm2Wfn6hNfhq
dTo/6US4W1sjVqjKAgpbEry4UYs3SAN88NcgStiCZNow9VlUnp2sFMyvK/NTZVXTufYMOAkgSlad
uacgiB4IBBMvWY9536pHYltmxalurW2HQJAD4+L8CdYmlB/3r27eHPpQ++cko2/ruvPElgqEdkow
DVqUvlU/5ses5PFePLCsvhlgQ1QRbvIQVYl9tO1OPKfRiNYfZxYunSA5D8P4a0gGeS2s4b6saPiN
kNkevLLEaTnnFj6R2T6mqbgsMWh95g5EXFh4MBATh0pnPxIhDhMTl8CdMDXHafTkhHB51NyjS7fD
TYg2Br5YjXE5V8/CUuoS07yU89yd8lhvlQv3U5dteuavuYcZdIntRbB5aQecrBI6UyShKXR2fJxT
F8tbV/FpfSe7Tx3bYZjG8xOVdDU1DTfy7RdFNAcviz7k3RJjfbDtXedL8dzhwdOc1PslnI5Zz2hg
8LFsF5xwiFBr6M7SjsN1/8XUyLfbhnYwkA66XqZzNn4L77CwQuYMJUZkqtGQCUmAwSIaaWHIeToS
bm621uy8SeKDiFTLWQxKolu8gqxY1RX+F3uByGryFuZAfEUUuzybmkQ4MKvpLkim9jaTcYqrDWOH
Ru8UekSzFYuJngkcg24yXRkbnsrQw4RLctqwDG/B7I7vPSmDN0WlADdReT1o8jszDebC5A/Ajs0v
GOs3OA/DLrwEuRVfZs5MN00wdofAZmKXDAlJaatKqKpUeQprCEe1XzEEc5aI4YtNKTUxS6mi/EoC
ENt7VsXgFCbJUIOoFt/R7qZDtMO8byJxIQfRRcPN2jVEY1xUW6hbU9XBXQNO60y9p84lK4itk5Oo
+AVtAJ+/SvvsnC4qOy+6QiDqTWv6gSvPNv2MGWpYQ0C3E6EQsxf6oDHS3jGYI+46jnpuAszQsZpz
GwUvU9K7R0J90sdi0Id4pntTZ0gCMHS0jwOA3ofQOi5dKYE2mPCHCqI3qw7FyVfYvAfT8D5rLNV1
MW3UVLaPbk6o2Zxgok5763lgilYHMStTR/677jWe4EW291ZpXrsYa5E/RvTjbIOSqcK3ULmKrre2
25cEWnU7NB9uA4SLAE8bSPBsSH7HWpDEHr14Yr37sgDhMZYFcJ7ysU56kkq7ZOc7TUvy2MEwhkKs
kzPy9QuiZ1RJg3Cm4j7TZQPFvcw/865l7Na8Bx400XiOayqyHMK8NYNwGwmViwLSq4MFZ5GOYy4E
zxXEVLfOnLMreYTdOQIU2o0BVJuMdatof8jMDreTWIPOWXmIa11BdzW0ibaBpEUE+dFO5bhVefue
opmY5h7ZbsUIPe8gxTZkUmx0G3bYyHlp18yssnhIkoHUDPoYO2f0cVI5kuRgq3x10jG6ySZXEBut
yOuqE/sHawg+eFxEXfyDdvha/pAV0RFTUQycRbU/xdvPGwtrJZbxo8O3cJzHAu3L58VqinKfiNQ+
xdRXp7kMLnniJcey7/G2D/791PSIK+LhS1c58altJ+vAcHqIi/nY+Kl7NOvLkNA71L6oN95c4RJL
s24vouqc9LHHrMLGyWc0hL/eAybTxjXmikWutre11TchJcLjKXnmaAPF58rCYqIGeiTaDO59Xzqb
ITB/CFkSOzjNGI/SeuULzBjHKycTaOEysFuaoK/B7huQNdEdqnvnsrQedKQ1aostbaNqYBzkGk9n
4zBvF2lzrbTn0ccM3bs4H+mcsjE0HCwuQxl/XbWBMbkgEg1F33m3AwcvDgqIBVxVrAZontHWdh6M
ZUe3xSidSx2FT1YhF9xlXftQW7aHWoN8AMxITcAS7s7ZOZqqauvGHhNRa2zngyxEdPp8maOCc54c
76sJXuCo1SWvInxEa6PBW2DKTEHKyVWl7qGYCwZqrSr3dt5V3CkBnWkyGabbBhnr+fNlrOJo6wX6
wTLMV/tgQs1aYp3XNRr9YpphcdkZiRNJuCvMHCOTz4prEw40YGGmHrssfJ1pz+1T44MYKoaLPTjl
fTXPJAHCYWnXOWosG+tOmNjsqjnAqdm/Bt3YXhr2srntyNIi99aKIo+EPSR+usloVVQ1UhTpoXiF
qDK0CxtSHV6syHprWlnvewTBE8wlJgxN28KIUQSP1ON06bwZcK8zSIiG/67Ck1lCYiE3zF5qHNiW
KL9UTXsGz7zNu6661gyu913Tuk/pxBYrdf5S1uO9MQosz8qj+DxxQJG+o1ECY3GYo5Oem+vSR7R0
hp+2Kvur3EWMT79pifVyBpU1ptNmSPP0JZivfgX3qAmrx1FW+iLq+luBM6xYtzPRA3+CWZA6iDat
sie8ej2DSUgvQMjm78oFNsfpZlvls+SWVdwGbrCpEVi/4td5CCKiF+zdZynrgIa5uFV9KzMD0qHB
Qmp76EUcSoe9cZzskY6JKofxMK6aB8a2WGstR+9t2pAg3gj7S1PiRUXXEn0mvL0XKthVU3Gx86K8
2HP3QzV6hrCBbsh3F4+xewOG1VQensSYdmPtM8sqNCKSLpd4ElzzRrJ1sv1c4Eyjs8OwZnLafnT2
ayvY+5LNKl2zPKgCAeHW4bELcb3mDOtuDMdCTE6mvxY5Gs2e6JpNkIfeecqYJPcTY+vPn/v5UleQ
UIRkn2tcKsGIMG36WlTp2ezYKJmNdhAR+uIqIVumMr233AB7VuWV5HADEMlSdeniRl0oy3+JtmeY
63YDtWcH6ga1GciiqN/HsB6M5qzXQ4KpqOju/vzxbYCUOisD58FGRUl7ClZt0xViXyhcq7VdsaHk
Zb2cEztsTwXTrMDI4YDD5tgkS0qOVkjOQL73B8rCzxevYctKo+Uy1Qhmgr4yWyo9DVSNyW/ZjIRg
VqhevSZ7GoLROnld3sJEVP6fS5rrBuPKbTGbJOAjChaBrZzJ5W0Rs/aOZ38pyNe462YD2yJ3vg/T
0rKq+sOVM9pwtRAV0VkB1+QsHDWScIZiqVz7ag0Z4CrarHd0hN87B4YwHyS9mLmt7wIrgexcC5aW
9eXzT0MMKDGrkWt4fuJti1X/kDsZ6WlhSvrwSn/zwXjeWzZwrajC1Vc62UVEPKPRMGVoGSghWh7W
Og+vWs0TQRTZvf21yAv9tVugAKcDgIfBfU41l78bUvuRcxOI9m6O7+YseJuRhn9JGje7VwPRJ14b
3Ta2Hg59uTSX1mQk28T1Nacqu7dbU91Tlp5aMx2Nh6Sp8lvzKIYEnKAMtv4c2g9xlBM3MZc/eonv
2eWEekRP9TPT5d6NCpKXWvlcdZPzkDrJg1WCqrJcS93pxI4vXkO9yAn2WFT8cFN00c4U7kuZUm9p
23KBpE/uIfV/zEPCCaqGfH4rCp7SEnO8CUHDFIrJo8+uxNQeo5C/lhtOUwSXxQpHAsQrcpNmM57n
PETUvpjHwTjqoRz1sSkm57G3snnPnejcFVFp3TOT7o0C3CcwRJkaGloR476Oan6+5q0giV4BXgGO
idugRyVLL1vJk5ZIc1OuKaKu1ZXerCRUsQx669pzuku94cMbBcmJYwAGz8mBgiCBurrrSxCCYFPs
TNie401mpUDS3IYDmdvMpwZGGVEsAa09XookH0CNyA9do+mpNO2ickwwfbG1BzVPjJxb7/xZuy1F
f83K0tkvbmVbx4IBr0qW5FS4b/0s2KfmjAbnWL8WSVOfPl8sPCC3wxrJzta3W0bPnD9fiNh7CKUx
fJF9TeKl3Z9VUbUHvdQeuViJuPBM7G13uVpjZ+MYbquLXLy1heku29EKF0q8Wu9yJw2BZZEaG0oO
kZE9WDN8mWS+w3ZJXIZvW4T2dF+nLi53SQzDZi34b5zehj2bZPlDvWCaUAx7bsLBgmUl2w7Jv5iB
KZkxh2UbfSBUtI89IDoyXpYZVuscPbXgLU2zkIi9EC2SLO6pb8KnbprTR5pmA52fwqcklNm3SHxf
v22lyuiVIcF7wDN1B0cD4UKr0K6Xrge9M+E44QjQnT5cvQBZRGXExV0eIt0y83cMSeUpp/fAlt21
0NGCtElHW9LLnVs2bkrQnKyhLMeB9vlNycD9uhZ/eyeaash/jMbcxi0uyUCbm5hf3B6FT8CetbiH
yZqfZ5t0KMkB6otvoKt3mDf6ETtOFuOkmGZ5KMr5Wzj16p2MgdQnxsAuem/HCUid6uYtKXR50d6l
Tlrr4k0xgJF+emuwIR2r9SXvjbNF1/tsLV5ysuYogt7XwW+lYDpyILpkSMuuNh3kiyOeJsMJicOU
PmdRrc+Va1DsAODv6jw4LQolUIjwaxMkvn8qKPGlYVsRjZddk+qqLF89JIo8mNIid+vzH7u2C69Z
/MZhbDgnaT2eiw79Q0XXlZAkIEZdr14y2B2PJJTBH5adGQENTWtdN3WkvAEQrB2ln7ssGolG71Am
iFNYQBbIMlAMeYLtkS6aIKCxC67Z+mJRCOh4kTgjNBxCLuHnaWnCdHyyJ4K56qyptzR0QfTWkDgz
Ez/GOYEq45KOp8iqD63lyHsXztDIrX2spqBgK+UlTVV51hM4XzPKevv5ocbRCraJ7v9QcQwrRKid
68j57CNt4iM0emv6Wjy63ohsdZlurKIsYVWAqotKndBerZYXPx3BuxRfOhq8D8JV7TZxF3gqMo/3
g6t/el2a3+uwDg9LbsOpT9MH1LjLrg7wEVJ3o28ULEu0XXocvHyTfjX12OXPOqn8k5RohLRBCycl
0wczhjvOH+6Wplu0HWQnYAOOEHfSo1bB9EsU2XdFFO7T3Dgb4ukhzCJ3eRUwpkvXPlCzTE9+BlS1
cLiX2bHuMaTnTyGlP5mGWcyUgfoud6r80AoBXzdyX2wigm8d5XFrzy6GI45oYVbqS4vcuBrpMtxY
Qsck08GEnSA1O228i2Zkfa7v/RHqqTrbBPv4FcdcrCnyKyPeLwryswqchmDZWG1yDSBM1GgYcr/b
mhqONSyuBUcsN1rr586DXl8KRpNF2b/Bhc0O3MT1l8VzkOWsFLi6ysVu9vWD5rB5+nypeo5WQeai
GvQWc84awiEGOosbHQearCfGVG0OwfRzsPLny7gDZl/+udl9bntV4HIutI8d2KBT1Rh1nqqBGWC/
goWsH1Zbi+1Yogp1ywmazNrjmDyFlCOZQkRGQXk/DUV1P+IkOnvxtEOS98JmHn4HqJUCM6LZggAW
Mm7dW1+9cKHmF/GyjQLO100NIkVNV+Z66nEOyIiP4+IDnc5w9npUhmiXBLf4bSzj4kRXF6p6NNjo
jQ1QgijqiSFq+rPvIQXxXE6s1mi11ywzd3FAQHrQq37PkrsSBJL0a5mO8rhktXzyEuQo8xKYrd/l
6b0fhe2d7xbomumm3EZls1xmS5DSpOPL50sxeOB8QmQ9Xm5gkKfdk2fDDxexHO9Mwzphpf5IlhpX
SJbYrJxGhXgtYu6JKHrMkwj1QDfseGqix7jsshvZ9URthTAD2rV8I1HjI0fYiwGPsOrPCyoLMlFo
dvYnBjZHnVNsmjqgug8LBx0nmgfkOMzFXOlpSFncPjBvbcidFUdrh6PvqWWNPIUVKI/1viuboTM3
GfJtjN6kBAV+g84r6iBUlCTUpiwt4fqS1F2Ke3HaIH2ObOOdZGizNK7r4+ef4nWRVKtCamwc0hDW
5sswmvgY9QtNRJ90msHqzXkOJsZps2b8tf6jG5jvKSCd3eep1w7iECf0QJsmQcp9Z7o8RszJscQr
ur/+JLNAH3SgTlBmIXbVa51eeNgRuHTvHZP5U2Wi4tBbxYzyDaC70tae+a6paP/SRs1pI53dHEha
lLXxRWbiD7ulFUr/J/5iOfV9ag2gZ+vplLRsFdMU2Pf9BFuyS/rs2PwPV+fV3DaSruFfhCrEBnAr
iTmIpILtuUGNxzZyboTGrz9PQ7s7Veemi9Ts2jQFNPp7I1Gkl8qQJ+yQj8Twz4nRzScJBsxBjLGh
U2BTaW7S2+g1b1YXFYeiCt+zwhNMVJw8eIATo4TF7CFgBntim8h1xWZayLeOyFlgR92lDF/8Zk5P
c5CgtFpq7+eEvrpX4PxuIF/sfEYmwq21WSndShg24Xr4NO24BpevQ/9QkDFRaG5qqUKiSwMgVzDZ
9OLZB8585ol/kHlaXyXC4ZVV/+ltssKtJfJOi15STTlhb3i1kpqOsEZrFDLhoPNd1HF+1IE06B8Q
yMWXGKzHNhSsr2Nb7c6lR4FhpnNvWQK8v4RAKpZfU/lrcbSYE9/YDy5nwnAStJ0ldB5zRlb7Noyw
bWp6qR6930Uivd36zgdz7ZPMp3Je0jtU5NU+tNVyE9VyDv02O+SBW0LEsYR+k+BXSL7ztO4vlV4k
0lwRNmCZyidkzFPeu8wHGurcvibmLMguTeeZZ+DuNy/x2DVGvqlZ5iRy7UXOMFPnIRxNWXzGnqBM
AwWrk5jdOXJ5t/6IA/k7OgpPoA+IEEnXZnQu/Yqm2DDd+qLvjkkaRWfXbbK9GbsPB+gK8rohBnpd
vKFLAZatcMtG0fe7KktvwhiafbOPs5kGhizH9qpfyaR7bZIl3cP/Jeeg8JPz+qpYkmKnhP1zxrB7
GFzrHS56vq6bDzi09oXO0ba2i/BidFPI4xizhH5ngUU8+5J65UJv99K0RcnhSCc6xrQxdHDT5M/Z
LqGh+qWbYxNo9X6vNHxWrCd5vYgmjAiXHy6uG31OyiGXEB1vspk6jDyd9WH3S3yyOioC7Hmka4G5
AX8E3uohHWuyCWR5LtrQRcnhUUNl09NVCBmcKr14i0dcYJr9zEpDk1epe3Ii1zlN4fgMzuagqe35
gD65Hc+FHOgkkjHIpT64GyiAXqIGYmOlSdclUotJ791P1YHcrfvGujThRI700L0l4cBZr1L3ee6L
TwssBYvAUWWy24Z+LiYtBrtylT/JKqfpTf/riQ8hWAN2+3kRVqBbJVDxq6QzQO5jNJlC+LvMnnoy
26itz+N4trapGZskc8fhF3q4QojsmH4/2ice8OjL2SdRvQYcEiJMML7VNKd14bTHHt4U5OOO+Z+6
j9vTv0s/zgOumvHRmrBgdZlPj3VxAuN9CBz/yfIn6+4ZaI7c8V70lIFIaGREmGHzsyKRMm1T66Uv
GmfrcU+++xiTC3DAR+DSYWRg20jEhKLKz0b00RKpUyVp9upy/+iHhrMt5+a7yd94DVzC59alm8vd
YBl/UTb7F7HQ3d+ygwb14/mj8oppY9sZ3L9dUHKDtAv9BMpb2Sj33voMPCIZjfvI4ywWiDmWwTN/
eCVaCb+nxbQgjsrMhLKI8Ev5aE7rHRlNSQPp/HLTDI13UFqTsC4I6GpqVrRM1juwQ5qw1ogmZIGj
lXGNdpNJlZvURC7SD1HzriK3P7qpe0+lv4X0tnBENPZxfbUuE9k9rsFwEoXHdGania0+u3Y23GA4
KknFB5z3ojtfk2l6mAHisCyAxW18aZPHCNsRtn56Lyw3xWXVkbsvkROvj8Eqii105EGJ3sGsDop4
zn8fLi1CRPJ9l1P6sR6UKLAUtzavbx71Jadh8Ob9ShG55e8qaAXFKg5WIzUlkEwyPvKQ6k5uMhzA
QqLrSAaRGi0UUkFnXlN6uLCeGNkhyggcqJrY3vqlqHYrwVR7dbn3M6hcc2yNV4uTRarnvzIlDDxI
KkgxSs73rdH1W5xZmOtURyreT+kV0TEsIPwr8LjnEs0UsQDcwXWbf0tbFGNqVClRflDDTRMd4upv
J46qt1Is4Ovemx8Ups7JB921h+CX1y7BNS9LfLmMUnc7RNk0mCFepGk5Zh7VWaLn1ISTZRRkAXaz
ts13pHKTHe25L18sn8jeLDH2RzBjBoGISLCa4oeNSgdCTzsnOxIf1wc64ymI9ATBjfrk+2C2qUav
V5VTnhO2Esim2azntXVxQjB8Tksg4EtAs52tJJtoBFqrore0NPOULOukxMqXmBt6u/3DaMufYxaU
N3fUtHVopEcDxtMz8GHyDG0PZd8X966MfoqeoFBrgouiS5qnP/Nk02rQCSb772xsQbkq8TpI/t+2
xiHyIRaXwPr275XDF6+OZo227smbsvI7qAMn0vmUmAsnu0KN34YS71YiuDAK+LwdypmHD5BG0ERU
8iAU9obGd80cuhGZX2A+fNlxX56qksC1PKl7ygth0qWtxkMnMKW5su8vfgtqXPhGtEtBeTZM2tO7
SUt7uwiXe52vYrZm761X9U9lpsY+gHKjK80g7kKfBmwLcyl5S2RvmmRvT+Qde0YDtZz4/dkpStqe
4np+nZP5ir4vv1vu8M+c5sMRbCm/h0MLPFVZ1iYfmmf++OAxO7L6CBvESjbCHvxoJPSjcHsNbUq1
SzMtTjN6tl6GFMtzdHhGJyif3NL8Y1mS0ti2whpPYlN8qMLx9zTY3xzagk6DBvK9glLuUsCAA0gd
TRD44/oK6U7xHMZGiC/lEGkR07rEnINOWYpILw6Le2/iy3Lhu74BdWyWhXZbl2P9S2cE2XPskYNf
D/54Gn3mN3fEK5MadnNZgri9WHrxh2qbBDRUtfhDTxZurRMS489wnASpuOz1RODxpF0X0SGMdQ1O
ZRuE0qTXB113M0dTblIXZ0Nsuw/pRupI3dmw/9LstaikjxFg4znLMSHIRVyFMyRv/YAJxnRz4vM6
s7kTqao2VlH3+zYfuemqSIuT0iJ9mQQTROTljDO5QaUpoPNHVyTEWbL1UaUBtIKI4bAeodertimI
YQmVWDYYFoz9MqB5fo6D/KUGYjjGVn7A1RMdiompRrZkAK5qUM7xFLbk8C2It57Yy5eT0NNDF9nh
OWy5R0BgdkqWDgxw4aFERaioRRrCMmEnalyPT6gaqYw0QvYXA+kXPsKiNdJ9LJ3+s/oc2R2q1FL3
3pphtQiI/JKHLVFPaadqQG9t5rBUymBTkIF3Q/JkbeMWpZzd4fdp1MBpMgEX8x3SsEaopMS3aAsr
4cLNzlYNOd9o7+rcmAgqMZ2ztEfjWUXEswZ53h3thkFpE0T1cpTl5H5daNkCc9xHNB9nNlusrQ9J
7URRddEmj8H3yG73/OENLWTzGJabUStxVFrIk8UAt30cBBeHbfrVQRSlEzRUODc/sjowzq21ENPV
0bpllwuBXBhcimqQZNP6h9DGly47N7mI3DV3nWo4XyJVuSquwhcr+yccXFJuXFvsRo4I9Otw+JYL
j5fMQsciB8rFiiEYyMol+V12lF5T2sY+lsrHFJT4aw2StCOMRcKsiMwfe1REDv6qfukspE3AvXZn
vla1hxOmxkiPqhL/z0qel8R3vnqR8TbEpP/iamSbs3l6rhSkL0kU49nkfOkCw+F9UpP1PXKBL2x2
x0DSTRgZ4Te4OnkrMyN/zlHavk1FhPdyfi7GLv4V8Ux87oRp3pbSnTYNKh9Khe2PmOxw8pasO3VN
wwM+ktQVbLrSnN6ThbZom36PYZQBaFYkbh3p6i/ezDmsqbBOLnpIyaENXIbhr38JI3h79fTdhiry
7iWjvIQGGSxOS1LrIO2WS3iofnu2/AU88rTSI33qB7ce8cVAslcTT2hTSLT4etX3eNxnuJ3dVDi/
nKGueBJF1uu6EMxOkmc1DuQBJb8WVVvvaeOIR2MRzNq5tOktvfcmbFf3HzXBRyo4qZkdobCytfcI
zPtvVjvz9Fr6D1mzCfkLMcNOczLaukfmNviPQoJMtxSF5O0QvDBQ2R8p+tJnOfR/KUGwAeRQ82Fa
4WOKiuUnrW632gx+zaVi59EftHMG/hCrPpuRjTB64ZqN+cU8AEb3ZBNkryhBbepQ83Yjpqy6jHn3
6moJ52CiCW1j+7kx4GSWcrJfVqEa0qUK2kF1iCvsj7Gyk21uusPV9+R+VqgBMy3ljazhDZkofWkz
ivYajIEJtiL3l7/VcgmqLkb1lwHH4ycuHoKO53/Tleh1DLTrIZIqMSP2UaX85jQeVYJhQluykwkg
9Rp/uOBk3sx2+CKLXGwwHlIqO03+3Tbz4mnM2q0ZoNZrg+pSTPb0kHBox8CYCXEdtgu3za3Sfxn+
fAYsKoOagPRTmaFNjTHiwQu098Zufo2A050rkjfsX3SCRy3shu2Up7CSHFqQpB1akNjDIMofFspe
6hLIl0MiFZBkjVOzkMbfTeqKY1QyPoRTVb0bZfnHJrCYfcpNjhUnnmdBxC1BDsI90s0QfoIRfBZu
Hr1mHXp7L2fJ+pHKWHhjZVX1W8QI8pz5SHdTU+CSUUlC81Kb3o0gelGDX79WoUV9MV88VsPO3TUT
5ndi2mMs6gMP1zSF/a4D3PBfMwFXJYL2oQCVSKzpe1LhdEBwPdy8tocTapdmrwb5ZjrS2K17pSfQ
ZgRGcnBz1ACmReQ8fs7iLyciuTTNCS/yYp8HNGLph0qWO1BJ89Ybw/Zf6jnkFP1UFRntUQgPv27D
2vbEDl8eTVcLObVl4H1TSNdwrNYJSaQqByW0U7puMENWkUCylBfZljv1kA4TXcOa6awb4zWbPXof
tNAtSYZv+ubZeypKOeyrP5U0o9e2M6JXaKnieRwKZ7v+rIEgRLhhX+wmEK8NaTwZ6gLohCJ89+Ge
ONTW5QcEEG0xovB/ZO1n0N7VcOOhtPydOEP1YqYN0dxz/rCU8Vc4hAKtFQFYaJEJR1qokx7NnJxa
4zUI6Di1MxJBTL2MSV/uVeq88ZdhgFF5QKp+yewXZwtxINnIjq43NJH7/m7g2UtvkO/dvLB+IjTF
wVHM4mm7UeuRRul23bkCVYGgZoHpNC4Fcbs4mJ/rWTW7TH8zc9kYWnpEMFSBRjzUi0mJeoju6UhJ
jrONbazEoETmtaZs5p2g7XLrQAlsOAU2+2khsMk1Le82msUPiCPziFXKu61LplxaHcxhL7qzJcdR
PgVAEKEs0m+Dg7Vd5UN6EkNDoENqJ6fQV9VLtiRkObMNaKs2HqihnHd9nnaHFdTJKr/Uuc7+vig6
ga9sbg9JIM+uVpJKKPiWXKSDr4+S7UqK5W21d/kjiiK0Twgt7dP6yphMydAOmpaVO68zO4L+Q1MR
LMnCUzOmVQq5zDq2Qpj8Z4p1ZvDxOJBM4n0AoDtyaLnMY7VcgPPMJUZHFeGRBmLZrTjVMsIEAwO/
qVDahx4nxXlQ6UES9fOaUDnrtBy7OFFftBQcz6jzTxHK+bQueeb851WpX1WtDy7qjBvfQOH3jNrX
HVBMFbjah6YMb5Ib7SYtBwnbEryFOTeLhD0aUXLc/TFTu24BY0Y88mK0sXfmP1KSoBfALpfzlfnD
FQoipzaOo5iXc641HuuyvjVr4uJVf2qwHVHbWHfj2XHV3ZwZz4HNf4lOTadx9qeTNSTz3h+bfVvE
C9cCA5Tq7Z5kav2+sd6QGPTHJjDx4s/xmMHrElVMfC/JEtJJz2KuSk148AihNjlO5zqnO4DILVlI
qrP1gsrJP2UOI2i5TN22cVrj6NhEeWW5/Rqh+HyNAY9fhECQuMT0VBVhy3SimTHTyZ2rI8isDhQ0
e28j0HgVDV02Cb7stnJJSJEhpLIt9543fuLH9PbC9r274YLyhGxTIn2RlOV+L30z2pV9/XdBOAJd
IXHzrQphfmUTuBQj41FJpxhps6dq+v8gh1ceYuV5ere7M3869Km3UA7JNPMl5tOxR3MjkR9EA8xl
yejcQmtqOt/Uy4r+p1Hl79Sc4mGsMhQj/126MUJEpwgydWeToUZTDZOHupawkfWN/YYmxKDjRgvj
RFV/z6sk2lWrCkHacbNxGx3RXc00PJZwy5zQjutSIwo8Dna1QykNqyirTRFPkDCueV6X2R3Ms9RS
UHsGzHG6SysDauEprX62RRYgzeRt0ZAUKSeEoaEjXfvJjT08X1yu4dgGhyADJ/4fLLq+wjKCPEK6
2eb/3boDqs1nOFpU1JrDWFVH65Kp/E/cxC5i6yJ/hDBkVAFwgy0TYZEF4ZRTgVIAUPkN/dVnbAAP
p9QrN3knHkZvjPtm1L/fVpInlJhMSZgmX9YD4L/nwSSjgyuprcP6KCocXKFR2iybrnPpL/PS6yos
sA3xMzDdyziF+XGo/OWlCyv7ZdIWiWCA1VrPpeRssAV0SXPwJrJFUqssN7L0kt1s0tsRT6GzzyOf
HomK3HdHSHcbTxUKtiBiUJo9amo6ezkAidzBlCStFCLbIkKIn6NB+Vfh+QRgBjjxdii7hl8F2HGD
qeJhZLXAIktyeskXeOvnIaTc90/tmsgQDT/5sGNv5h4B4ecJvD5w0gYzEnoPsiN852MxB/vn+iJP
TTL9oopDVsaXBtc6vcwj7du2YddMeXH0Mk/TTNbAfAZyFjMcnUuevD5VulCSpIPlT0ZOckRbqRjv
jt/tZ4GnlACjjVQeFt+AfboIVP6lCAnijkjenpi+JSiDhyz9DTBsvVe+Sl9E3sS7r9HdsUxCCjXk
X0VLdaxRfaEwGqZzpmUD64IXEjSb7E8HNsWqxHgoo4lfEqlWL9h7tS4nZPglNoMqWO6hHA0dNipm
Sv3XFDPdCEWQGRerwufvJN2WNI3V9bVaq1yJUbIBCpbYs58Dz4CM7EvHP92zjL6s9cZZ75mqg7sW
XUq+Vd3EJ08v66upjeNTXNB80y9o4MOJVC6z9NP90oYm/q2suViZjxvPSdSxrv9ZBYwzm3Nm8Y2N
oforByh4VujKn0K3nnATiBANCMscE2PsNnn4Us9Vv60DIjzQngTXyYqC92DOPy6HNvSyx7qQpo7W
2CedIepG8jbhnMG0SSJzFnffaRH3usQ1Fo7cD69NxKRBTbBbnSbTHK/qf0thFacpHqh7SP5BX0Ga
e83neY36fnkOAh2YAbH06talcQxH0IscJPWcAyMdMOfsE0lEd4YSA60RKNW62ElDUa2FOrkgVuXJ
NIm9GBKKLobWCi9tnf8Cvxb73mujOz48444FfX9v2wZ1Jn6YyzR4ziWP3fJQokE7rHh0SqNUGF3s
ljjUNsgRvWOieZpTSiTE0gcAtS3Gt4gUKmeaZy2jB/9ewQtNWORtoPaxSRWch1EEbiupwmNPrTBH
JrQAgN+pxfY3tD3fvhlaGx8D8Bf8gNGAKYZ/t6sF6+tiglHOvziomW/d0jYbZJDuVTVjsa+jiszP
wD/zc6q2JfiYUX20XOOHiMxXeITknOkbYF0i/TZlEsJemI5IiD0qFWpj2k/VQvtv4uhtwPvHib1b
44aMKH3RvjdGfW2dqXn4fkaLMvIF5LsOSdaJsDYdqJwhlE+tR9QSfaFRP8NNeCwnzr4xnb8n0nHu
AcLzSx5m5/Vdzic7mVb8pyLl5mUoRgf3IQUobV7y1g+dne9gl4F/KDWfv4orJYEWXTJsFbJMvkQ1
/5ybq+KvaMjsCZPgDbrHOvgDe0VMT7CrdItAOvE4MzuyTPrxvaL/rspc/3V917a99sp0mOeET8g5
v0uJMu0mFyoSwU13ToVLYU7r3n/usjg94idGQqXPrtPSqwNb6D5BPr6Luvrnkvf0j8z4XbdBg2rY
mRJlUfpEGFGHfijSP1PKDmhv5YSxnjnqtIMqRG8eZ958CnjO7As/ZLdRbMNLZ/hbwx3F0zIHPrGo
IbD6RNlZGaT+Bl8P/AlIBtFbbnRnCsDYquTrbE0OYXROgL1rTH8FMQZOfR+UY7r3Cjz5hku8lo5U
rZgZCFblFc3c6PGt2HszvPrhD1H0w0F9wVdN6SKuzNu6AMuGWJHiD0o39t0K7hvhozUCF6Oo210z
DXq0f4zaKPerukzSIGJL44GiJHnqu6h8c0L7e+UjoZpHjAFuh+Uajzy9K8ECM9gYDllv4+y8mEEb
H4HPksuCuGmT1L+XbBCnWjrxgyghMoTysfu7r/37WOSfXlJQS62W+VExzjIk6ceklgJRCdBtp4ZT
bsE16zH335mlvb1lpK/Sq6p9kkXhi9c46rspiKZ3/uCfED9GvI9b0omsfeaUR7e3lju25n/cWFYH
JpnlZAxmfjO1C68sBbV9iJdv68/8ID/NHDr2dRVCeyQeHcNzj/bfiM2XIaeurWi66K0gG/pcp/5v
c5HwocCEA6Q3rBJR/dJjIre7Vlxs+JaLnKnfCqQ9b/2W/iFm7+a8LArVZDjOWyeBLaiDOGbC7/pL
GbzlLd6LQauFUwcsq1EOp+u42nhRapLS81/zXGvTOFjXPFo3XL/tYWnVJXIpNUoqKk2ckcsSyWt+
bH07QE29kOmfW3B//yPdgyRwX6Q10qJj9fjeU3Vet1pLRPkZe94Z0TnFWL3sNuvPc7rlXBI9htzR
RtSStELF+YDjcfRcpoqWIhRbJ2TZBbZ2m3hx/fuzSvyHngebpknJKiclPBjUb/S8ly9BRNFrFqEi
vAD0Vb4YAiAjr4H8a0iFXCDnxgtFxTHgNsGT7CL5l0SbV6ZLIEHok4+2jobrkFia0wMO29oaU3iD
fqx3YqxD6oUnQrG/IgwC1TXblRpINaGQ9Dqswyi1tT7KdwlXMB6xXu5m4MU9GScoXRmEtktKn2Ep
ePC22n5vOiZZVaojV1m/Hcau3U1D1z0lmVR461KFM7SAwiVKpMqAXSVsW4LEjs9htzBLSVuUuzLp
sPUFY3Bm/BHngZxPG/xbL6vXoZawPIud0V/E/xAcGLDNSZG+FJjOMffKd8tox4tKadjxZUbw+ATs
9ZwaebGrGvlZDiAvoYHmp1twGIyT6XFgZXuqJi+v+ULq5MXIbPeAs+ZQ1mBkRAt+xD1laamkUVf4
guRfJPOQPzWqVVCuDUIHyq0DAptIBlYnP5HTs+MQ66K0NibRKhny+dxj1xc/wjwyt+uMRxQzIqva
1d0Juwmdwzxb1Vs6NtUbmnHj2SYi/UVK234j9nV8CTIz3fRD+9sYRvdBgqS5n1PQUYXh5aFMOC7b
+Su1bPI8R1J/HZnu4nD4hTmK0E2LR0vb4HpqTdmeMxX+toja3npaRbIupbgXxM4cA9NGvYwtiIgm
n9Q1qc9oxTAYR7usXr0VQae5JN5lRbWdO2V+dll4Q9lSHGouqLvvhr87dMxbUwfZBNxkh4rsrzym
DR7rGuJDzZX6FjM9OjlDpf3VXh8pCAUQZBGmQhwYroUFLzjVeedutGyS/WZwU6MoPss+QqhCwUzJ
nneL5/EwF/3nEMDaOhPdpOviFu5If8/w0dicqiPLxgiFovaWhoChwm7/ZuPKjlUffRguLmKlJYlM
riy+fZBjoU5TpD7QLI+7MGvQN0bGcOK4XZFFh6tj9eqMWkxYRtk/IhneaqaP01j5Z4/j9bPtUL6u
z5YIm9i4G4NU4yn5p1QpJJlsu5OFaxq3m/sdwhtd4zi/OBV+s6m3olOiE6X9vq931oL8sU5o5CSm
oD/Y5GlcOjw6sh0EpaZYQG17DDdEaiDnL8kuIsBjqE7DVDubWao/Ua0ib+OmZfTMA5/xe0kzgiEI
ABMEkh9TrQMr8gxNmkuDSSmQ+nQmroZGL1XbMEEBQpPwQUTdU6ZND9iIC4gpBhqZeO7Ra2uoXppi
ERyH3hbbj3cE6vaOzFnOpiQ89clahyY/85D9Bb+R89rHAkHDcX1lMSAf1BoONIvH2DvdFrLTfJFd
Pr7A+ZqgLSjul1DcMY3/tjosrK0RqUNNKcBzIokLalAFeL1zs4kIeYrIpNmuEp91gRttn73MTDZA
bc8ZCXXnPm2oNJ5cI3gmesd6wQZoX+S2XHx5dryfq42aE2t+GfHmHW3DvTHpoGNF6cf13MfXSGTM
O85QEAc67zNX+vdoUt4BFLnjlLEdm9bZ9o34CAcd69+mrUA5Rc9Di7qSiMO+937aVtzsKLBoR3q4
1YdZDvDaWoeJoaw5fb2KttJpnbOpCVyllzDMsJghCX0m+aMRG6eYd01s8Tn4pByTUfCQVIoZIUWf
gWqkZjsxxuATnGBvSSgnYlGsO+BevhHC+wPL2tLPB3lHEmr+SuLwIWjiW2tMw7XUD3MzwYHndiZ3
aBluYOHY/oag3/kdyPkXlO403XwAIC1Jg5p3flG7H6FOon0qGy87G0P93ff96RHqpc+8Y7qQ6xKL
U2v76es4LS7eF3jIkvHq/O+SiAE3bDci0fJL9/TvUqCYor8HOY4RLuVlXUZM++ckbedX4sPe48mI
cQZmzt0NuCQMfHhE25lYccAiR8DwIxqo25wgECet23igHAQFieDqcKFcCAAE7dEYT68Xoy9+GYja
D+iPqkcnRnhoX+jITtWdHI7mMO6uOgxoxNcP30T5AJnMki1q2Zql9TtZQsxJELU6vYmoSm2Js7Bv
nFvEDIAWOPIfcswR5vdlxVWPVS3EVLWZ2r6Dqvb7+yCdcy49XeYhwv3X0ducOYvIluKEUC2nNRUk
SaCjVJEcob14eutHuFfh/Kltwc2SSuNQlw71pXCljKO8xXEsj4s1UIlW9t6+ttPldU0FsNzxgQHH
mLL+kjnup1CLdfx3kX1gHctMU4l+dTGQ/6N5sKYPUt1ooxzHT9z1CgWP+R0pLsUVXlCcU2IBrp3V
k/o8Nr+hgoITKqoOLi+ItiPk3w/FsGiGg3/Eb1m8cPmBz+YoSXI0vR/WX5G2MK+LGFRwwNL9PCcp
uZoFaWo7ZPlPZuGCvo1j+9m21TlBebct0hqW3aXXXSBqfyN+suKQQrMbGOSTvZA7VEiU8F4f5sGT
kTXpdWqo/rC8XZL6ggLzKQVILRDM6Fdwh7RudhFR26lFfZ8209L1aRytcg6QH8Y0UFsZvMyqGrTq
EC4tV1VyocelTAl3Xs8BQ5I8HBSG2ybGsGRawc1zwokDZ40BkcubaihFm0QI+4sZx0uugV7WV1b9
3vcxZoIwvLB/MjQoT95qPseewyLZOhV5FYM9IloDY13fVbltX+CQcDUlxlGsPmW94MZHxcTB/rnN
o18TjrB3bQt7J/FIxCiHqF13jo4hq/eRAgUVDN5nkXa3thm4s6v6qkQaY/0ixjY1rebV3q2gc5wO
3bWubq0+4YJEHWBA8r1wWlCtasL6WMNprlJLfw3ryYEnXGiZDi7oKYVVvmPuTl+AfAi4Ewg88zFr
9sxB10C7j9dlzlsyVUm1sWtz2vitO6CtnNDI8UtQOO8Wh+CB0PkW9ihpg3QxLv8hykTSJexU7vAE
+t3d+2QiIsehckzJ8KM23PphumVzbVMfexl2T7oWwLLiiErgnuuwi9H4e33VHqUOkYlsF0ik8tS+
zKq/RRaVf7vdQU1NvqNJ1Hti4Et5IPlkagsCRAHMc8RX/Kb3nUsjljI8ulida533PgHceFfxWLBl
i7It9rNdl4y4tNI9wVT+HBVuac4OSMo0spMNNnFR8GTc8Ci+YsRgyA2QsCvDlxTac9bV3FlrkWKo
hLwFbfPP10gLEzMeFsu+rYLo0U0r4omG8iK7maoSgCoyer0F12hcvQZ6qU3TufTlr0WiP63qEq1e
g/WdyKXy3vlWfSKKQA/8ZeKRVFDh32EOVVeYwPk6d33MsQRfMeIFnkPkcBH96eNkD3qimh2Vf6vm
2CbdNU0UiErnvjTl4qD6SE+LnvgydhkjD+bDROzwF/rtxZZ7UuEvS88B9EjgedbG5zlsdQYIDS/S
mBrixtgJzv9VN0w/GgMh7r8ih1Xf8AWU9gLdtawVRa+lHbUXg9QXXKjLO6lf3APSc0+Gfv6sC2SV
BPJgvt0EKeH9NdD8mczE8pway0c5jMPOacixqD0Im1dbeqMWKPVvw2JTWxwy19KkZZy8uXkn2Og/
cs5V07mMGBDJX0TK5VJc+b6koJPZ+DcpBfNTXfELLohRuJZalSkXDrNjJpDrlgtHK5lYPwdZ/fVn
Ecu51IFK60IUbXj2w1Mc8ZT8d+l6XSbNbJQjXVulIcnEIBUkeDNKZLTnzq2IewhC6w1gANUNV3Qp
SDSaBRoZ7CLW3B3TsXoMmoVbF67T4tx32ZVjirh5miA1EpHfZnfrFAnlRJEbbgsiNa+V6ihp4ILn
KVe0h5Ucnl3j0+GcSKaY9TpwWr+OCNmDVeXsZxWgdVz/+vIPYDC3DjHTu6sjwTrDzU/CqBa6ZpPi
U8ScPhJtSq0Nwz2LTCBn9cUWdJrTLtrqFxP6GcN3PX2bqsz8mnP5/VCcuzi31CbuP1TUJoTm/NES
wbJ1p7E4ZTqTBJ1Kinep6mBOIzLUxyKgQVUEe4Li/uObmUAUDgRREZCJe9DVQTxxl04YUDn2YxID
JibX/I1p+qACF12dM2M0H0d1KVvjF30R1dESpFo0nLxEXKFBSJzmSDDg6I54jYmSCpPyWpMvjvRq
0mcja4pv+U76FmlwBdgzEjSEkzN21THsyWok/W2AQX3zvFmSdhhfXLpnMMpll9wop1c+wPS6YNDe
SgP/x/qzGR3Ml5wPIAit///yK1YtOgqa9inWPkuu/u5pndlyEO0ro0F/7ZZLAb57NJyCg2hejz+s
3hvI4oEtbfG+nyZUAPNoveYW2UMJ9shr1OXNzizT9jIs4rV2w/ydpz6Y5kJCZp5xzF/CprwOThc9
cxKJtwZ9QySHDaXccAaQz137f4Sd13LcyNplnwgR8Oa2DMpX0UkUdYOQacF7n08/K5M9R/+ciZi5
ySDZUotkFYDMb++9ttm+TqX4betjsWGahNVOipP+kt5JLurPI6ezfVUaxV54pN5Nh8aSPFi0q9EQ
EFW2RqvJ2Nj6895vLF6zdMovRlyEZoon0/E89AX82+xLSsg/c/A+m4vYjxxLN3+Pf2CLiO5kBNSm
gOBcwwN+S5FEyakD6FAgE2EQUsK2bl0o9MN0J7Fu7bhH+XRbLRAX1VmonQitlT7dCbkEHNplEXYJ
6TaLueB2NMt2H8u8nlqKJuiurh79gj1lHdohze5OIQOrbYo1NAZs6QApCgj+P6ulyJxTNo3LZVfm
wMS4VU03j2JzHM6YoFEdKdHGDl2zNdtnJtnLbMH61849/j/5kVp8SaES1ix2hjTTW3IJeJ8c8zz3
MKZVxYF4Oc9cBxP66fOLE+B9tRlS26A0LpbLJMdVUlVfjYSMGCSmz48QfJK9xssPRJVvQAqe6m+q
RQS9TceMV4ivPmU3N/Vj6P1IJZ4TXRUijgRWvPFxHhzVk6vw6ds054hgaL5kvCjWZaii+a4Wu5l0
OPjTS0qlw3Y1Yhv5bY6vatEXht9TzhtHKnX4ReKLK7UqWy6d343n3DzGUjQO4l4/+x7Ioo2HdWTH
/Ij82xSLyzI4Hpq27JRAZeUboetYF3g13canlsXtuLFx5yN9BJiJAA2DuBNVC7tgXZKLJxfQZCT3
e6334C6mb9YAvdIce8zYjvwQJ48hBWVz6+Jvo3OaczkWbBNiGcJz3fmvKSjcHcgsPAz/+Y/qI29w
S/r05DY2Wcwjf4sm94wg50Jo4xL0+SMfuuHAxIMx17zYxYWJprex56jcWSQEzo5c5hpUfdkykrYb
3BJDs9x4Q4rTBLfknlskXcouAYcTt2BerQS2Q0sQ1mV+9gXZwdu6WIpetS42d6JD+xdeMO4/Zf8y
0i4Gp0tpBEgs+wd2pC40iTbz87MYY0q8b4rz0K2SX9lsLLD7pR06A3NHgKCtUe4wT7nApAlFlZip
xJK/z1PKKVlmiCs2xE4GHGBQ2eIsTi6fD/UlTZ5WGRZXS0Gg5prIxHgL7+xQr+mzOGDvIzKmNaO4
0JwtoFXFz57WpAeVZvQkWUp9pBKO2uzSrejgV0ws90yx1b+LTWSZyFSEF4Af1bL0fxe8CcB0hfEm
Q4afzzf1kFOPO03Q7qXhyjW8FJpK1lEVw9WqPkslUkHAQQf6MZxyOVlRTp5KEEpxcRY5TTsflTtb
d1x5dWnuH/qo9OOkmU5omMykV/bnT6AAJqbkw/qIgwdGMcoGoddA98+S6+SMzGgceFlniB6b/zJE
tKvFWwRha/dXJ21roKFB4n6fgB6eAmd9T9RUomPuGJI2tg8m2GiK+KBoz55lPVlpZj9BAk6QUGom
mh6QbRTA04A1gZm7IcKGl9yWaad6serPBZozBm+58IblDspedgffeL2qpeuEOC5Dd+e+lTHTGngE
1t6lrFM0E6YzO/Xp3I7aXufkvfFtcpAWLRw8JGpg/Li926I+azjBJPiz2dhZM1CThgIcAFo6mxlI
rRjgEvZyVri2P9nPa5aDE2aec4aaLNQn5ffaSOS0so9f+pSWdYkJi/10gYO1NqFYMTi2QZuHGVLw
22R3LvukpDxPDgN/TPRUycirs+CY0jBI52rlXj3ufMG25e+MX32kdxjKxEqm6KMsqGurrHy58HBb
LrN0LblORaVmEhC/oPgs1/pHBuwAm0VJzJ8w4nNPQOSAsXCRtZWSHQVeqIMjSFqG+Bm/r6P6LPas
5yVuLGTbzL6NUmNOGqu/QCjcqRhaba//ptKyqnpwt6WnYrC+x/FLnDaAmQPmgce8xbjgwS3bdblv
HqZ+In3sn/Heuy9txjywKOpfPLLbXdtk3/OaX/yubtHALJ+bKxu58aWtMWWsrzADpluRWstrPWX6
tmJkdNRHZqeagb2NKH/7ZBjegNIieuhVUXkrmZ8qoUNJHkIOTYKMoASpFzOlvjlK8c2s3tdqRACx
hUGrC93FZGfn0pjrA7hC+wT86VTLmb6QI355iDkT3dG3ATWkWRlBaJdk60I+dSMvXklwpG2oPDyD
DVHBp3nG48QlzLYP494c7v0ADwr2oBZW42pc8cEkx/V9HJZh73HofQRyMZjUEdp2sn3vRU88L7P3
qmuXY+1D1WnSJEwCRzzmiPrbckR8gxycPJjQsDSgyBqz1CFr9o9aGr87eNg83EBEeDyi7gHC7k6U
/ZfG0Qz+3yM4c1Es2xoKaOE2hOghGO+bxhbX1B6ci2G+zzlasCHfBsploPwGSz/+SdK0PWm6a+DY
pU2yHeA5w4R0b/mMMcczwonYLUrI8NavXvUSJCmgz4SGaExk5z4zwOyzFwTYRzlR4GnOp7aiBJaJ
yiFEXnLDqABwD+WdTtHq1Laq5NTPaZhcXqK49nIZLGs8Lj6zdOHCA2kQr6LKZoPOZ63Re6dKC4jC
GBEHLQ7YxsPRUDT17Es9dfYHXnpvM3NavONrHY7DhNckLYoJndFyf4/pB3D0N2HIHDo+6CfPgMSW
19h9VhmX5u2mEbLB9Jy0BKez1fyF91M/NG1cw6cT+iPo7BoSYt9v1aQJ21/6OXMqnLjZpJ7jh/HS
HbKEUnQhghRHjMvNySbPCvZZIuKUmcvTnQqnnnjT5Q+vfiGN9HRWAIXO63rqhQ8vyM6htdWmQehd
cefAlbaXMW/C3Bsenxs3ABZZCBeF6bQXY1FCk8MaK9GkarHHlQN3vFQIWm17dLAxh0gPz+A3Fmr8
wDKz12tO2Am/J+jmDwa57Z6dm340bMZaXS7YJ0I4MbYLyvtW6Xxx3eK0af2DMWh/0hT3+hQF3bOz
Jt5uKumPdaDqxq4xvkdsRxTJrpATOPVRKcdwrQfiskET5bRKD7vcDpkJvXdzRCu5CjFzcYRtOhcX
dXBRRxikT+fUmflzMUPvnxK6WoTla9Ym0RgQ5zpHTqZN1QZ4gLFtBmQUAP4Yg5aJgvvE8XDFGwyk
+/i5hK3w5Lls/JmzeuwoE+ecCOGcGeR60poG00xEZJphrVils75xb7v4IFC2nJf91zWxs2etn2kt
4rOY8QHZR4r2HJmfVmAktaTeRxqnKHv59A4H2D9CuZ5RQHkz3t3yVNdykJ/bH61PqkAJ9zEnfFor
+mITuxng2y7Zj5pI9ylguq+N637QVyz2mWfwc1T5/EkTQ7nyr1JNsjqsYr0vMLMxPT4u7Ndde9Ie
arGbPtgEXZuFpDe93WzZvMVtaH5wF7HWzyZUDDS3m/qozumhzGnq0jWDp4nwxInoE/S3Ua9mhuk9
mWh4fIeRLjq/R+bSh7J56HrwNGT0UzGK0j+fm11Du24QCxG6tm/udU9WuTFZe/o6zxEenXpuzosC
TzZW9yElj7uYDeM+DbRCU4LrQCfbenIASQ67576KeVXhmdTiL+N85PyUbLQx+d3osRt+Pu8Tt/z/
NC64/2d5qxvYkNkc0yb+4ZgGR4b/qgXNLPy+82oE+7XiQJxWcfEgpf9WRmIdiTVj7VNIciWWUj6C
/wR/CYcW/8x22tkHZvu7hIVzDvRi4GmXvJiYQe6LATNztl3ewy6O+YBb+K3vzfs6+g5usKo5jyMB
PErv8mA2tiqJuHbEEVFHEI08iNAYMeuLWjQg7Duv7pKt6ggRfWnAWuaGatznKppuqssEdahnD0cR
iGIR9GxbEKNWjWIx0AVWrX/rpZwowAadPdiTh0Xg+i8670m3T4Or6WeoziQtl1RD/ucWac7tD5NT
LxM117225G/PvFTDFp7Xjhe92Ff6VJ7UBWEYr/9vqrnzfzHN8XZ5Fqd723Bsj9cH5vn/YJoLf7I1
E0j03mowqxeUeuL4H9DaWap2dsI4QhEFyPDv1wzIoFw6c3RWfyTok/Eh/1ZRAKor8zjdDr3mvBVD
D890Wopwkp8O3GaO2aQZn//V8mb/GtOVvdFlxMteNf0G2/4ltdBf6b3DWRxHGU4b/ErQ0eUXVd+L
+iKW+f98kWjaxnRAM1pRxwXHWRtTdtM/K13+79fUzXWQd1j1NaubOpLnSPfqD//9c+pr6g+rryW6
2/x/2nFNLsj/osg7gRMYlsF0MjB03/zv6l/bTEf2h1Z80AD2HnIHpJFa/JZNdeJo8V49yLNlwTAD
MCvxyQRbRHVUPEuP3tN+nl/kFxIrhq/gm3R9RGYH/op6xDHt8x1uIfFkYBmCKQzEcqRabPCK9uau
BIor+qeFvAI6XAqn2V/+ncywT/1HCDYNf/lhM3OKTecyIOw5Vi4dgCXXEeWpsotfzKLXF1OnsNwn
bXjl9U6gGUwvAQ00QCpt7SUhHQJNUp2ZY0r16tasz2qPUElh00pL4C2JDrmoyzFUw5Iyke+XTdMo
u4r1rS5tjmH9CPxzdExEaclIg3ER7PSVgdIcDcu9rM+MYIDVrAhcGGV8Oh3W9zROikc30r6ng9vc
s0sQTEPrFuQWQmcOXFux/vS4In5OVmqjy6uVLW11Sim9VFsx4Dbe3p9TqkFSU5wNucSk4KGjOdwh
qA+pjv5cj4cugAfhlsI9Zy6slDh3xx2x1Aam234Sukf8lvSdobn2w/CN/D6xmaHbZnowdEjxbBfm
kX90egjihidfN/4IEpoHMm8aluV0fZg8W1X+IYUgA7VKXw5ly3yKceJ8aAhkIbSmVBCWeM0ah4sj
KOHcthIk5lWpFsKzyjeWJBKPooCWN+rBCfzxAStefBmGZJfJoaYl3eZpbhx8EC6HpY2WUFRTdzOC
bm8axnpvvbY80BJZaS0lIrXTP8CP0FTOKIHu8RstO1sr68d/oBj+sqom3aTQS0+Wk44P0ERIvvg9
e9uARGsZ7VPkRuSVrPe10bODL+eGQLQYQTZGG2yn3PxR1zUVklIpb1rItk1OTcXYIT1adq2f62Zw
XmLZropOHEFV1G4Jrxee8LZ+gCZ7OFChT67Va9cRR9c1C+aCAz7b3WTByJ6VM5UfM7Vy7YwpfB16
prAY7NFBIo4os16Jw2x0wMlyZvB9nCJvOeNpiIf5daQiEPqt9xX9P2y9Kr4yiBEA3rkAAg4QqqJB
C2QJuqEZO10yyallHQ9jU/8WJTNE/39jevI/n49ukIbgpJOV4ohq6TCypUhSyCHwVIILGvhyXJf+
3ElelVqUbYIU+kcgbDd0lyK7tlbAFW26m0hG4KyHwWvzNHNbp9joa9dGf5BLn9zOFegNDdMIl19D
sqRvbkDaVqt8ynKHmAZffvQN9/0SQnbxkUt/S4kh6CCMoP3FaGfeKpjS4FLgkZKx3GNKrOkggQaN
vTmjpbqx7y4H95CqLToePaTi3mqv6smpFs+dllONngEKKzr/XVrwIglVr0c1+Sq8fDoYmIJN6Tug
ooTIWMbAWXM/JMlu5Ng+FGb7ALhABXXarQfKQsU2wnK/xZGfhJMc8kYjnGUvkQFXp6doxixTOPQ2
SZdzMv+e89p8sae3esJwDFjMvBmJ8WpT2rPBs9Ty7kFZBAVJ/eNM+wlmibtXR9PLZECvwYp34ynG
UpNPm0troKghsynA0P4MHf0+f5c2Mb7UOv3i7mQQjPvPgu3bAv/nV8SZosbaC9//yHSC3cfA1oKd
bwL8IF9FRUvezdZRR2UViJyY0Be/wLkMv/VrlvRjaOImO6tFODwM5oxzwNKQM06lxyb1vYQTpo6o
2xM27ritcIaFbSY/nQTlVzZxyx2pfEpQ7WUhgVqvGOpS/7G21pGsRHut+zrY9Jyxj6Mb+S+gxDZr
VgbwLrILdyXmzdLzgehsXSTXr4Jme+rhf5ynxprOVLrP59bHOER+/ahjluAWDBObvPo9yZL3kpbK
wySBRrbM6o+okJzHzI95DL7aJailJmE8ixOxvGaMHQ9gOvS3MW2erWzdO6v2E3Jwu4/WtziIx0NM
hRUCenpxnNU6mdy/O+nQ0iTC3U02M+/zS2BQM5Aljc00QkQ7g7QauKBlSHnQFfWGpoiUeahIw04W
zBieQf8DXhKXeF4Bbrnp1qvHPQJGaH/7CwkrdBtPilEdRHJoopn2eZuUSs9jfdK17uR3pnGlIwQj
YU6ep5qNb4UR/VpRsrDG0zdEdzn1qXISpBX+zc/LdRsNM7SFzh4udQ2Pj7LvaF9pvb8Z4GYKMQOc
58ZLEVgHqrTyHjCFhid3HFHC3WORJrC2YRCHKWrNE0RkvPE4rnagDGdkucInNpg6z6NNhpSu8ovd
gqYfDGK+cfWBKWzNt9SKfFVKcWfPWaiEY2ds35sEH4yg8/I68MvaMWz8V4Ixh5SbMMJhUz/seTQ+
4tr43lbQ8BnIX4eSAVuQiwNp3x3E/uSkTo5LM8DBjrlg9Th4igRzQAhSUN060iSDURLDmbmJUDe1
VfcbtUz58DWygiba1fWbytNpnuuFdW38wonlndyyPxD5XR9tVVrXtLDZnxo5bLiZaIGfktBfowXi
30z3RQt8bUtwlo5wxu1bBDH3zJ4q3TmaWxzm3lxBcjjFxYbgHlB9+JhTG1w7ylkYS9rRbMiRsE7Q
YOjBjGWmlX3SCxtZIRVnxcmRRkWBpr+d5SNa8ZWZdy3IoP57WmHdVvmpwjMpw+Nezh5r8A+C28l2
itsOmnJdnCLEGyfuy6eV7tlON4GUzaL4SVG0v1fsqYBJcbvgwLPWxHnyZ+93T3Nt1Zrr90C37hnB
ZLA105k+Di6EKX+Cqx0dq4maW7MQISOa5lgzAd9mkLOf6zIR53yoHuUilpMwzfiyyCXh3Gnqorqq
rLHe+i9u4BoHg97IE3m33V9uZj+1vyBCE8/1iA90OVjtRbbtjZRnsPePNp5mco3K4sQaYkFYz/53
182XayTnKq1ZobYb9Lafo2AwbsywurvANb+rC/zyysxcAqI7Ms+X4PaDHQACacac1vQMj/JYsa+0
slkjBAo3Qx0J/QLiVU4XstI0LD393TEFDeMB1XxsSQt2TkbLn+M8TyNbIwfIdIi7lXJnjVieL+r4
6uvroQTH/65ZHh7qtM6/9En1G0YlpUCUfHSVFxGW6as9+TNm/tIc07gkJrFLvZfMRzf+GJ81Z51P
JhI/AQIS72zbvZ27WPrzGhnajjHyIe0TSemiz2rjE0wovaF81gogQWW84CSq86PiVGFCgI1omhvC
iCnW8lm/2/oHwQOEALN2cMjdM5AK0rxLf7yMOiyQXgXyijZZ4NgRS7dNZKDhMQY/5swxQgfuJyV7
6cRYCv2jd6gWgvEgoQhoyUUT/9Kw7Ww7dubskPDO5C4EcbvVichQ+1FkvvM1NaKXpIxOvZRc04o6
W5RW6xZUcX4M4uobnlorzOjNPDSWeIUIAvc+SyhpRr4pWubSvYT3VK4VrgGHFYXp02tfl5geAfmg
zCG78L6xwSWTl3fCRs7tEe2AuFfaDwu+DWbH9ai7uXMt3e7JKR3zqMt54oy3+uwRurNNY1o2i/bN
4ooNg875qRoN9QEnYQrzUpN9IrnsEMDRGnPq6LONbkwFRKvuWTBdug4ZfdlMYJmRtYtzmFZ6xZ3F
v2W1BQKWucMev7ZqrevhmMxmDgqNcqNdQb3MOFV/wJ/lsGGfE29Kv/XteEYwS/dabk/HsdcWquIF
rJHF1XmkVSmAd3NXe6PBkRk/odOP+6gxjEM5lhfuYN7Nrtt/EBg4smA42JYdyY9ysv9klWVf2ynn
mG5Or+SUGUQxbd63c2N98fFjrZwOr3YZ6PvMGn+lixZvDbBrPK3gZJo1U0NyYmFf6/Utdnhgmhq4
lTQOjrVkF9U6FeQ40q52AIwJA1y6LZGqLtU6ZzurGKurBTceMySABLUQwNuNiWFzESBwFjnlQRIX
CpuHmM809huCeAL0Tf2wXExGkUMZIZraYUCveIEFH05WN4YtppW95vftfmz4hwJhrNsSTg/adDld
G8m/zSyc2noUn6hPSkFZfCGxC6qLiTH/GCxyAYvLyCZx7PRKPzMUFWf6sorph4WV8Di7oMjaesle
sXJN/6DdUUpBL9GR+AZ9RTKW7wTLlwmb62s54+Mnt1ZWzrfEfiMX+ASCY6f8DdT8EdmxMnwXqHBT
1fxwcEDgRk7FTWMUurMnH9R4NImL6Y34vGPrLQW1cqN7aAWWk0/HoXRHROCo2DPAxGRCQKF0p1dn
ZRZVA1ED8jz+7EC6bP0OWMOcJsVr1pKM0tdq2m5R1bLbKJe8pywvy/oeN7web3h4accimMAQLa3z
MxM23xdD+uvUm+NBjZW9CeS2q4EDtWV0YpCNHUlmpWHkC5ycei32ubCd+ySR+N5CZWxA11XI+WHX
NW5/7R3uuPJtonQpmtayC86Ah+V9tJOZ8H6CH+rIIBEBDAITMWnCQS4xmbODpTs/kbSZzy9Eb8WU
99t4TXNvs1JAiIPERDDI45ynFMP7HKl75+Olh9pZIrpkTnXWe9qqnLJtX20v/WXSfXcsp8m6OuP0
JddoD+J7HPhLQYAK7f6c68B8TuMq7ArcvDrI2eeI5AHVvk+OE2ThbCHW6g5lEtyh6zdLxP4ubcwX
TWKrsoEGtH6wb4RQjMuQZJ7sbTuMCQCPUko37N2/8gsOwl4KswgL2U4MYtl+RmI9mYtNcNItRTvs
Rv7ClTlHd6Vsyibht6uNltujedRcNsKaX/bXCUOhTIOqheqRNWyTGCuRdBSqJbao14qtLW9hbRpQ
kIQ5P8UDAWO19+BpFSP94fISbQlHmaVh9M/Tk24KPzhDecegndbNrfUxcExeGuwZK9Gbk+ZmdCpl
Q4A8Z5CFZ1vs2t2PxR0k8VAzqNAFgHDW5dFEfVQET/yAzZNWlQSdiRLEWj5vKzYGCLaE70o29Bty
KVY4mmj0FMUxjvRTPG5V8axDyT9yuIM90NHpBnbgdyuHrGqnoUn+bivExbaT9jyW+sWBMvAoxgAw
f2C+CY9QlpSDlTBs2LR+ZY0Fh0G6xqeUjLlm+W+6j5m0xUqzm1w6f7w8008AsnGakk0WrgxUe/lH
7jXfk3rJr7XVpe+2n57/wYA93Bu/5bDQgbv2bTZalpaGooygLjj9u3qmVBp0YXZW/ouNMCj8/gLN
Mj/DU2hesDR55FspdKwuU5cPN9/7SrzEOSWd6Eoux+WJIm56GgpSTjzgorNhTtV2Ngh5/UWemnU+
4O9znxLb4XDoiPnTzJBneMo02Q2mNp3QJJHV1HHeppd+lGJ2lNnLCarjQx3Qhrr5yEUCLLJbxgOl
SbeBjUUpfVi6PH36tP+uYCcVTM4ZYUmuPVmB3JgmNqzxF8Vi7nLMgBPcZ+q5aHmZe04IjKWqfUdT
b2iMuf9U1zQ4uvR47rAoFDucTYzKAoL9KQ+ESFZNOoY7AnTmiHGAPtnvhZwnQi8L+PH65RT4X6i+
RI8pGO+rzQB4RtwkXXMbMfiQHvBryMydvjODGFcuNn6Ca33lpPsGKzCtgLz9U8uV1g8wd5Nld7dI
Y5w2NDO/7GF58kE27hO+MV6t7+m8/GyNYeVQSDyeNM2Poadhh7dwRqsef7d3Tf2++AT8Yj/X9snQ
k62DhNxoyzc3LU9Nsnin9A9Dm+jiwOuEjgknE4rWryygRMf3GWyNs84PBKwEi4W4ecH0q7XGUyJd
L5Xhboj2N+cst4owtv9APeiuS11V2r4tteR50POf3cxNdOaJtBGeEd8dgj0t8Kjcd9OLLTLubdYE
+n99VBY6MFkfA2BPtXKtdaA3dCd57iuZwUMIDvMiP7mRRm8IyNi2obN3KKd6N7j82lp6GbtKdAdO
/tNOaNl5XB0KKNPlJ9+KGXI23Qf2QgfKnPQ3vat9CpvLAw2iNbiugZCzPtBLkQ72Jjm58nq19aA/
0GPBFksNY5kOnnNgX1iPerofL1nLlCLNV7jTOsCMrH/44NDYHY3FdWHPc9U7xhJpVKYchfm7cwI5
cLZRFTltT5eqtjnSHVWMw+Y4fGLzLLatA8GOaMW09z+9iMhUN9jKX5w+Xm+WOX+LgoQpTSvMvS/b
betxfNXMoTiaYkxPbRxd1CGIVubfQT1rJ6PT9R2aB+XuFHcXa659JFjAQMrzm7JxRur870SCoSzt
mZf1A+msym8E1tTeP9DM9dRGU3Roc/yisMm+9CazEdKcf1Zf69+denxnosowxHFEKORoMbLEo8Y0
cjJz9gKWhPcStBLnoDbIKydo90iiwSHFO3BXS8UrKKB70BpRbpOstR5Lr5vgckBSFTqK8mys/8C4
yc5a0Vp3zuVbkkH1DYyNsa8XLrUS88AmbuaJ0TdbCr3Vw1WSa2eNTEyAKrztEuktd+EwOtKelJvx
zdf05Qigu74WiW3t59XGnypRUB0ugIOvB19za5hvmqiOqcnOigKY4Yh3soSvYOQvZWlzUIwTKmt0
Ms4FCZqQSavLSfrF64GVadZKB8TSOa9HGv5e4oiwJL9+6phKJtwr+GQyL9RfuoaMymd4hfioMi+L
N8531TuM0n0i+29glpv0AwcFtAeTFzqfyjcifyj5xCSzjLZ7L2lkIhkHRGs0J6qN36C8xfsuZJyW
YN2Trr3qHgUl/rOqbJ4Kt7759NFISxH1o6YH30k3rF2Um5zw6mx+jv3yi08gPqwEL+wirZ3dMP5Q
zjN8UIdIR5iRpTtA02kS0uAVM/IY0PzLehtkUBGksX/vm8GbPiX2IYVSQUgE0z62WxJJEeG5Gtw5
ReIYN88KIjyoESn1WAd95QTi4OdZwaxiQau3XmDb9jbWPNyiLoAJ3Mg8sWbcM2rBEdMdc5Anf8cx
6iPd7ahgivC4dx61iTMi1rHoBE2H2UsR6M63lXdOxvFyN83/+tEAalNzXSLkYSm1z5nvIzxQ9qNT
lnFGVD6NpCy2c802NhhgcqmlzagjbSbMx8rXYAYFfTOxh2aqZ+zROy0nB9TNYbGc1STDEcZyJKg+
bMhHL+B8Jg65bkXKAJVGcUUxQ1MB0WeHtUKC4sZ6W9KyfzCVdA62bTyRBIQP7Pv3xlqCu+enGq/o
h+6DN3YYIWHHt+2bo5k/tZygSlWWEbgpzX6lXmxbAXjeYbsga9BKQKU82ObyiDst0Zs16auztQu/
CVd9ju8BNQNhVUGYHuNXzMZsrBztOXew1pSx+CpJggcrzvlBpFEwy74QOYBWEWj5tWf/HwZrVF39
aAbGYE/PeQamciq5NERAeTyvYhsWZf29kfkWkJrRWX20TBdd2ROkRAL9a+HeTmwI9uSpZ0fyoDy1
AJMp2gsNNtMrQ3l+yxUyHVagmZ5XGquXKMVrPpLt6wtYANZgzteZa+/cZN7ewQA72YF+GD0z6ui9
jDyUOf1btyblZfjPIsh4cg0XDSmsnGzUZ2TUqrBAaKsWMLCzvtIyZT1Rvuq+dFmx6fE2Cqvu7n4f
tXf10WA4m7EmHR3AX2wxYdnJBjOEE0au3UDuWHJv3wUMwG2wVpzko/5A1UzERYWA8p9IoyA+ToVr
+RSAAT6aFJgtpg2dBXr6eKotuid9w8VItDKbS5M5Pyzp/DYT/zurpZ9p/Mjt5WsFqCSMZbpALYnL
3LYtCvwp8muBBN9nbE2TLGOuLW8c6u5hSPdv4JR3v2KmjKfCwf9kx1loRxD3SalzEGCDt1XWaGWS
XuEzcaIllEte3MHxMfm4f+xXDaogv2F9ZIQ4lvku5zhOvU2UpUeV02zl4B5LGj2/Vl7vYPb+G8gd
hsI/sEW9s+G0+deTtrwlxfCjK+ae0FHrgNitgvsa4Icbnfk86JbDG5ooEW6VZMsbYd4qzGRs10bo
znBC1Kcj78CuF9O5anwKWNXRZ9qSsnfOuXG1p7w8p01k2fhj0FqHFGeHKbd9fxdjyWESrQX4GDSq
Rf7OJ5WONEgbzo7pHTTbW0dedCbvdsAu0imOczAkLzaREEQ84XO8G37YdCwclp7GT4CD3g55BQKf
DMYzoirv3fjBS703qH5+ZNXQviCe/6n63D50PEfOCAb7Oh6IIS38tAUNNrssKCrwLoNPWQqHnB1J
jfUc9KDyxnaG6J9qiAiqpKczUpLlBbmtPFl2CxPNPU+v6WwkfXFQMZKERDub7fy0sCNiyoBiXKc6
FQ9TcF6UcFZkGpeg0VPh5KfXWi7u2OxdSI4nRxp3Y4luGg1qbtnek9dh1qxnNr4uCyJRIiOUUYwv
r6b+sMHb0kP7vzGl3urZOF8+E2KlZTABz3muyhoPDvn82/14WnQcw2PlB0QK7Y5GuEU8eXNqXVJT
f/R+6u/Al1IjpwNR7qRHS8DE2GGW9beKlaQQIfRso6QUeJISs3R8Cne85gKAUjst5jyVRynjqBPp
KG8PHG55bif8b5j3zWe1ZKU7n10xv7Rgnv6HCMbGMdgSCcPFI/cXmnT8ZRaTOaNOvs1lN9BtYTpb
XCCCKK9m36egXMIIu/e+cQCZwTpETeGdF8YNYaRe4rKxWiAiy6UwvWlnEwvhsm8OntwTigrCvGsx
q9s01vyV0G0UQtA8u0YRP/lygVMHfCMW+rESjPAK8q87WnT8R5a7/RZtm3TmYnmPEZqv5TEuAJ+e
7NMB54OKO/sgZlE9Vfw59uZD7q4vrlnZ16wUTsh3lGy8hfBmqZkvMSeyS5DPLN7ioQm/q6oPlUR1
AFLT9NkGewcj65Gzwybx4uxK+ZR1KBLrdYUvP21W+QLPcokWzDWwGMo9zQxMjFHMVCrHkFOWbjZn
5CJw75gEzrnItFNUgDmWTNwJ4eHRt1GAou5VYWVxLaJ+VC+Y/ZJjVc7VNkrc98nsnqHZd3QUXE30
sotKltPgDj9jpNXSr6NvqeYboWgxQnoxqXSiipEP4BNUniO1VLUYNt9rVfvIKwL/qCnjkgqgklpY
SD4fKZ1Jh0jTkvrjDuoP+zVuKQ+eUrJus4iMQ2TMT4q39rdG2vbX34VUVxiYjQDfwGo7MZeBWjDM
cP9aZpK5I0+KPdICyZmCKvTcw3NOpoImZM2yCC5YwWVGzbxYtEyhYe9V6/Jfs2PsZ4zYIpFuI2W8
Z4/l7qKaOW7CBcID3BVgDuziGxAhFBkHyxBnIOmzHKBnR9iq8qj7HvFsCBuZPwMkNDOUqY9Lb1H5
xl2D6ZhP4pGiEG0s3L1pYqP02ma4xcRuaOegIdedbKopfG41kGmYAno+1YxMlb/QGOmFZQN1Y2uP
GPEHeEUVzYpF8qvAxvK/GDuz5baxLdv+SkW+4xT2Rl9Rpx7Yk6JI9ZL9gpBtGX270X/9HYB9jzNd
dbNuRAZCACkqTRK7WWvOMUFvRPalLyL5Q84WVmjaEoVpueqN4CBmo4Om7SMjekidqbv2pkVBqpfP
ki3lubP5YhS+DK58bZ8bv3qrA1M82JbMIeboNuhhvPIN2oi1G0TG3pryb+PIt7UjaRcldoWWeKxm
L1cd7IXG2LAYp9NWJ4VP5y5dFiJRGAznIHQxTvfS3Exei7Wb1vR2KnEjTeDKkOg6JQbxboCEpOeU
h8ying6+E+1KE3H/crDnMcqq8xfRonDIVDj/IzOeNkVqSxfOOysANkc/Co/LGR/SfWyCGzN82IiR
nElyVEqaCctDk3LTp1pb3gmt9a8ukU+oFJFUUy4vSWJcs4AaKOtiSZExdYG5eAsONTuQpHm/kGYa
OZKprRdbB3TFpWoRygZlDFwcynjdAbiHphgCY6FzMc3rCRPVxI1TGTcB9f/DgsAx5oruIIabv1cV
mt5vGjcbKz+lWcuDzOUK73dVYdzoMJgt9hw60TorIJebbtafLYfM6n7+tJyyfhoJnDsxXhCyN5fh
l4NdyIZ7rbuPm7kQq8LyanWmeaBiwbClR5h4KHYz8pVzGytPAU2bJe8zagoa0gQPxKhFqgx8t4Jf
E+QoojKtr0EmMQvRoWtvRx31lUfUxHbZ+qjZ2XCOhRZ/algMdNpJqfiGJoz1BMAYWyn1Wz4Xj8oU
M2+z1HQ1x1///Tsn9d/lgbZuCN2a3zxpM0z9LpM12ThJK866vYnQEu3ceLHnQ8ku6DLZ3Avo5fXd
8kDhOJ88xTrI1hx1Wg6NSJofPy2n5r8eSN2JjTvF143Aw/wjMBu5JF4BYkeWS+a/grR/nS4/oaKy
NkORqfVyuhym+UVUfNDp+Z4sgkDsdRQQ+L4cUpPGAPRS5orZ7D3M5OFfh1/XxFVJfJHLQyJOUbwL
NBWGrh46O9GuIBqcjZhxJstpBFzRQeWbnjID9uBybTl4TeYeB1F+BiuzsmMKwanS9HZF+0mcW4XM
g4IMkn4w/NVW86KAevnZV7j9rRpXjIGlb8nOXS4tAbrLoa5BXDuJeP3tegiG+kfOrhSk94GoRKjw
r2vLry6/McU1CyRKo9uFtbtQd00vRV3WIhofZm3xcm159NcpPiP8yMv5jx9/e3w5XQ7ZBMJ3+enH
61R9cUz1dM0GJ751Cbect+31tNERuq/pnNEBmg+jpLKyWX4M5Cx7SWkKd/Pv/HqOnMHbv06xGx47
i3phUM8xLLPxv6V3c4ZYRbPS1yFfzqdOYOeKNV2KrM7HI5oW03CmyDCcBfruNaA24kPma78e+HUa
zw+EluyAIcr0FGtueJFpfZFFzmxShyCtezQn1MCnlWjYcFlmN5e/9epH6GYwr2O0aDqQCxkdpxk6
/SOMc/5pOWVVnEPkc4mTs7/ZplHdjVSCEOixLco97PCoYhUyyjGG6zEfxiZlje034Q4C4w2sdPMQ
QHa4Wbo3lsdqdEbvmeHGP9iXCpnc1g9iY5MS7HeXzQEExB+CTpn1ycs1ijzd9e/HC9v6faQVHmHj
lmMJh7Wp5ci/6rcFYCJhZexKRFrfZRCJvmvXCWLeIyu34EfzG8+uz1aWm35uhS8HoJMQETN81IT6
SH9DWtrPR8quwulD+F+8o8lLsSax8wM7NVruoy7uelWKO1jz01WXj8uJxHh+2xfhVsxV2+Wg5tZM
MNdg/5+nPZbYVWRwg1fJ0+Da6UdooHbDcj4ry2gfho1nX0ie+nkoQySsDZC75RIw75/XDfRalDNp
VmSlfbVnFN3imaLuIXE1UE0KWCxbNym4kaywEDNM84bPq1J+ZFIe/heXg/E/fB6mifLGdUzD1aX3
2+cxknNP28Gy9hGrqEvmuvI+6HHEJQBCUsQk98ulEOrNTW7Vr78uxYUvDtGAJDCZf0npDkQFlrR7
xFTlbTe33pd2nM837jhM6iTzLBkIYeaBKjOHdhMDdF4pk3XQnx5ihlY7MgaGvZX18baCQ0RTGuri
KpxDzrza2/79N9KcHQMF5l+iUb79849Z6cN/jpTC8GzDc8Vv74CXMHHpbm3ucyiUdfpN7wAkLYfK
TJM5C3D8eb5cdJKQFARERyuXZfOO4naI2ktPn1HvOXsE14DRltOo0I5wvsm7YqGo+3SR58i9Iojo
0WXL0V0u2EOPCznYzVsd1MI1kXzLA396znLxT4/7medDdcvdbWPk0b5CirU3s6b/lGYJjo7QeE5N
ad04d//LWzW/Fb+9VYC4hCkQpunSXCwzfzJf+NaYCK+zrT0zZHxkS5M+wkgg+lhPvwVhLQrY0Lwx
rYU3M85rev85fTfAISxmcbYzxTkaKzkHgClGkXcnGkKFPJAOfGrgaLVL8oGHYDMMUP+5N6yLOx+M
MbZYVMQXObCRUgMK9cYqZnXP/Ki4DyN3+tMz51fwiIq2WIte8zR+DsPYPoZZn5IMzKXlIOjHr/7+
3XHt394dRwqdjbR0PJ24VHJD/zq0lQ0C3C7wETg3ebz9NTEvk+3I+TrUqCTzuQUTQdzM58tzwjDM
KKN3n/TYQk/t4GQNxs+koiHjiKfuibRVkKlRrM7LqYXiaWOGZbZfTktRu1AekKcup6Icp8v8Qrjv
uqflUhO8Ly+GEeJ/frE07v/8YrDRfr4YeVfThXbh/fI6A+G3cx/Sb46S5mTkRuopggK/7z0iyYaq
U0+63qJ6q8RrUtk9KoDxUlh2/bg8tVVuskrqirjp+alBjEN2lAFaz/mFMrxIqNVmIfD8qNlBz656
uf/xQrn0Drb08rvluW6J7DRMB3FcTqdhJBBdb/3Nciq0DjYBxp4fr2Rojnyktbs8ptNM3f/9p+79
PnwwcjiOMEzdMfCI6cZvn/r855xhCCpyhnKAvy5KiuUQz6pgpUWfGrYGFF8Q06JCTFCtEnv+UKLv
vBQKPwBfJsBBdlM8EyvPnrGO31xSs064Ou11rk0HD+CtLSGWo8olSHvpzi8/dbaiXUn0goyRmSV+
+ogQoLsuB2A2/ZU+nbnORQrafX6AZWd3redDo8qvkVNtIuyWx2rOdar5Wl36yjx51LVgK3OplEXE
4tuM9858jfyf/DbSPFAdTn9OdFql5qx8/HVaoYfbtHFZrqvZ1/rDiKbhdV1OxfyTrj41U7XnHYvX
bV2VL2NnofsVqtw05fRIEklx7orKvCCoYTfR+PVr4uk1qiCKXelAllVldq+oZfczY/wTVQx319L3
2KuamK4uR4/nQDQ+e/PBzUOqL24FvTfqCQCMEKesIkmc+uTlDTtheDEnYmt+HvII5fby5fj3r8N/
BB/F3Y+hUf3Xf3L+tShHGPT0yP96+l+X9675qP5z/p1/Pee3p7xGSVR+fIve//ZZt4+7p9+f8JdX
5S///D/bvDfvfznZ5nSmx/v2ox4fPlSbNsv/Af+G+Zn/vw/+28fyKk9j+fHPP74Wbd7MrxZERf7H
z4fmCVWa7BD//c+v//PBy3vG7z0n9XuUf/y33/h4V80//zD1f7CDRHZA2WjeiUuWK/3H/IiU/0CT
LGzXdU1uOGOextnvNeE//7DkPwzHMhxdl5ZtmI7NLagK1K68nvkPw7W4Q3lFw6ZJIv74v/9nf/n0
fn2a/wYZ966I8kaxNvjLAI8/m1ehq4/SwTY9wxCzN/FP01/V1bRIFelAASopX5Nfq6K+o1K7rQ35
9U9vys8//ec/xeLD+OvO2sFw5woHJaiYFyj/3YCK1IbGixV1GzuP1D1I/q1spHvvUOO6d8NAHXIv
pkWnj4QZqHRy9q6lvSxijZx2wg5hR7Na2mK18Y3EXjIuHA8LWKjCO38+pAYCBeasY089fVVOTX1r
pNpV0h680uxgUgLFilZZZC+weP2uiXc6Y/2qJ/rnTPTUz4NH2oO0HRYxpS5fyhzFm6vHx7wncCQu
hEvcGEBrFATeRln+exNrn+rQju9E3Xx3JkB9U18ne9sWwWEMIkxZvf6MQbgAlBhOa9HqqGMSB++r
lYSnuI2HnWmnNygSxVNIjZcY39KDU9pPh8qZhlnL1RyG0SJNq6jEA3QH/cFp9l3J9FObnTouBqck
TW8Dh2XGxIJ0VSdxf6Ayl9zrpnknkog2Ox/PhhZttmUfJ+8UZb81kk5jg2xhOE1uOp7EfAgpwJ0a
2lQa9g7tuBTOTPQeR9nbEAKnoSfYqcQSg6UWKqgz6XLvSO1xqYaTN+1B7Mifh7aLUHlb5DOaxREd
bLoXvXzKh0R/hKFtbbRHT0jtWVEBeaTJozXg/bJnEkURZw/YGW0f6G7MlveANrvtmRE7gQ0zn8iW
coKpwbypP6Fuqo76tmq94CwGR6cBqxtrCJfh2kmwZmI3OnRFON2VEgmWZVItx1ynnuLi3JSoNzUf
VF+Lmi7ua/BIld6+KJV/ij3kD0nrzgBmrVxBjzn0Xd8/qJ7Ayj7u7AOdylDN1mZysdYmN9pRd/S3
wkpMSK56vh8JuLxUJW78OcxrHOihFfPSp6xC+06YCRsEYsOr7KoCD88Ijqcr2SwouqyexPI61W8C
G7maVyCiIpviqFKzv1sOdO9OLXaF869LUTd3ibrcXM2BbSsh8/G5jANtZTklmubA21BzLA6UGb7S
wzobpJpfmJYPbtMcMysRoMctmi54sFQEnD9xsdGlSJVtoKJXqxHxIe1abr0kpmphGM6ltYCtdZP7
GYfkrVWWpBFW2kdcAT0CeWxh4Gbbrs35rF2SWxtusQgMvWmdYWvexpPvHYAy2jdN+xRMSXTu5wKB
2WK4B+vxHLr+o4ZB7CWCXeWbCDFNlEqEvxVhupHjaIBbLmuoXpY49lLADHC98T4iMeIet8S2cHrI
AkMjb8nkIiCXUk47FzbzAieAFmgtdt5uOHWdf2f31XDy8wgRklPv3GnIVqMRH60hfcyRTtIStT+N
EXh/XB97y8WCIia87qGF6HJEEkzS7Hc0IgcTCuYqa5PmLvD0ZBdm+kNGa3cTDJtwEAkSI8tFYrQS
UdGsVez7uLnlTR2qLxXkz22R9I+6sEeAjYG2J+1uVyTjMz7Z4ZPQyI6CMYvJsrKmO1YTT5ljVDsp
DYvESG14pCuDd1XFb4kLiMjTNlMVYOURBvLifx2Wa3FtUYYNG7bjmqkfc70Zt7qeFQ+DN9xrxpwK
FSHkYrkeAyOKPvj33i9a8a6zog2BHju6oRPVggJLOWjoXTn7t8sUTFluRMchEY8xHNcnKFjs3wq1
NxIF0GdGLdVQjiXh3arE+BAyOCLIwFtKaU+de+mrszmhxi31/VLXyTPNxtfGwUAfhptn2KKWireS
TsVzxqA3tOZr14XxYfCst6Bw45uEZ2/1znXec5cIt4pInbULg4mgprI6ln314M4p8Oj2icpsfIob
dTo+WBYZj2XVbRF+w650+upRmPGVNmx0IbGJckHdnvvRIQ1SDe8mds993km0zRUyfcSa7awAqs9p
1ry0WLC3MQ0azGBVd9M4JClXNnKYSMEqDWMZQnZpjkaovE9JUDLxTeaO7XZxKFT+6lqiPfQmBaG+
w9Dll4RXNKxJSfBAn64n976wQ+i2iG+CyHoaw7ZHuO/IO8+xQsR1UiEtYkwPba5BdyIi1LB2WSRJ
ZLG+piyyX1hcoi8eKNsLZ+pfgHsWBwmedpOmYbH1klQcQ117x8WSPkVB3RxMbhpkLnr7LK3iKUVd
9tWdEaBYvYvHwqpRt5DAQ8DJ7BIioBq3a/ZUjy5Chcg0vw4NZGN/GL5HQ8W+zqCMpQ9f6374zLwG
nQB+KPX1SRwykUePeoAwrOjcleen7otLx2ZdlKn2iMsqgZjhaRd08cymJE+cSqXEDXCXcG1m8hMg
v+S1wyGwGrjnLt0g4tdqINLGAmFm5lZ74xMIf9QakiybdCzee7If20x8BgAwYjusziEUi12Bru85
G3JtF/WQK5dTvbCJSIjteB2P7rbV0uR+OaBAT7a97qBCc1OIeBJNS9K21W02HyYzgUGHdZm6diD2
JZahkdBLa1jL0iBCxqyLTVF75a3N8JYh1/ksZFowLAT22hbjV8eKnVsBM0COJgT2zLpdfoogOdzi
6dQZYBJjTmQZW5MYoRLZbyHLI8Hac9iUApWNoZD+GhZ4QEPanQdyXndyAAZZtlaDMIjV1sNHBAHi
FindHdEvl6EiSBSfBynWXv3qZGHyDWrUibBp+yULg1WitLcehNvWn2WIJmIMzNaJfqDfoAgzd9ej
pYzjYDbp1k+6CNFXbu1cvFcnOrRkbDNyQvzqiNNCZewJA4mFVdIJGlR5LSykHPBUNoEiw2bk3ZbD
gA+52ZCe0eDOV0eLSl64ssgjsCs7PJhDOO15pQnYvBKPKOnUrlRCvzHqqjnTV0VdBMBu7+Pr31Ta
iJtUJdZHcTRKHIN1kF3bJcpqPjhx8tIZNLqiOVbvR9RkK93bZkDAD8Qs8pkea1HWJ9vuqtcUt2cO
mYayVP8ZScZbBO+M76GVkCIQFjfaLBCE2hrfUROrt8h2cqasxN61cUvmgVOl90ZTtLQd7K/LWWYm
91M8+OdhqmAgUKf6LKPhTqGrG8kGeYHFVm+KMasusZcgpKlEsQHtdILJ2T6iwYCL1OXyS6rnWz8r
xffW7M++6aT7sGmtPewyl8pcVj1pIg+2hRcSN4GvHW6y4548V8Mb3pC7WPRBel9JiAa8RcYXVfaX
OI5dlm1VtJ40075MAaEHyDUQoxNU86tZQzOA7qchLnoPY0X1RvjSQEw42dZswxuT/kG4SJgRb24K
qmRX08g1Vm4ZJHgiTc+Gju1GUyUttjB7a5V9O7KifaCu2j+QfJejdtUa2h3kMPEdfbKV4ZwmtEmr
2A6LR1V/WSA2KViL/ZDyLTN4h6/zG3slc7JcuwapPEuxbqFETTWJyGSO7ycHmZY5OWeiM9lFg4jc
9vM81cf6LYB9elmzVmc5jBTfWBUQ/B5WySHrm5MWev0VlsR0Xwdzml6FkNW0khdz5EvaZZDQC9Hu
vMnWuL0DhrTRqm9L5qutn+fdre6FIXGwskCUEHwWluutZVjDfK8oDnrZuBkLz7wi2oVg1ZYnPswI
7tue8iwLere2EU0YhLaK5kvnGuN1CKghTZb3KKHF4Co+1cp09kOd3FCzHL/zFKCIdfRFAPyGFiqd
h7QL9R3m8hFofwe0R2Rqo9t5ze2hupNHmPzJDzIaWYhdtlmAPl5ZVkB5qspeS6kIrs38ehenGejC
sPludgLXAmJjn9Yhlmm8iCUehWs+H2ADXCWg9NOvS6GXUs2SMANmuWu+0OzqGqIJGgpCpmyWpxxK
iZBZM3xtE2F7vsmIjl0XtLXecnvOhI8pzrYZ7kZxl1BtfTPm9VAT8um0UF1CadySMQahmUjIuimw
QuUScWdBvEjRsT5o6tBCzxzsKNelm9w0xWNZoVcrx6r/eIvU9IW8rvQ+r/yQVmdcbVyCct/KoijX
YTuBm0ATsrdL3OHK1Lmmq+Qh4CPbRWVFZAM54WtzqNQLQM01PZn0UzFO6McQQhzy+gCZY7y6wGqv
zDUEwIF3OPQFAIthBGnezzdAOKjuoS6fWNCSFFB7DIjK0S8JAIu1YZb9vlXltAnkEzVll1zLHu5I
T7fF14nBWSVVFSMmaQH55CwF9CF5GhEirNSY0SSWpcDabBNPP/reTZm0XzpnfOrmrbPPQIYhDdmU
1D+yNNxj1em/mEWq048ijTPh27HLrTAiCYY0sjBPxaas5HTfp1a51SKzvQaJb+qH1tWjXYd9++pI
yP/FSMuQUGbs+nHdXuIRaTSaln5bKwFnxR+2LNvuFz5LBvYb6qVzNnwiQY3IfCv7RK6ikTt50RlB
6tMIng1PHnXDm1aKm9oZHxE5IKKeMDSgc4T6JOf5QidKhXi9B8oCJr4HY+5GgR6ZQPBoE2Bgpxu3
qWryS9QSZFTUFlMEDNsVuYTOXRtZp7Zx3ZvYJkK5hG9pzdT9iXQzBrdvTFa8ptuepgDnjmxn+Owk
WFflc25WRK6US8MsFxUqwiA6ishgqYOYbQ9YL73UgdedaNZWzyaUAHa38T0CPWNTlulIyteorRBL
js9Vn8wqn3w6CidLt2aDQcs2secWg9zY03tv1xM5ItaLcszHvLaHDXt03CJpexNPguhk0sfWPn78
lV+kzroNtLfOAtqfwoZDqirZ+AExbegHrYrvg1G/uhVQGMri5qogazJu8SfmRfBNa9t7tjBmEtQM
BsVFw8+rIGyYt01C2RGbdLHu0brhQY38Td9XePzjdmfV4jYqyXc0h1JsS2m+CpRbBiWgPSbbdF3b
st04jNQHSinPpT84N6l5lbZOKED6Ihss8lopJK1sUhbIG17bjfNsA91c5aUizKIR977bn0k/xwua
ZOmKHAr4QuLqM1atCgEi0WbY6M+W8MwVOd+s08LxU3sxQEMUVXqbOdY2c+nBJeOHzCOfrg38wxD3
d6A37nFsA0ihVUBiofkembAYKt0M10MDyACxxMkwQoIoZXIZ6PMcgyJBSBOtgdMSfpvp9QoGnlN0
3QaIQgmgGEJNTycn7m1Uj03MRJ9sDGD+h7H+okhH772JnqAYq81oZzQKU/2tnNLHaMok0np4R8ZA
bcQpAeSpSzObumGWXe1h7ptP7dkI0DXWYakoABiwP3PyQ1J8SKuU1d06Y6ZZldQ8Vvr8WRCnVKqy
3jWJRMOtlTbU2flgelFJ9GTtHa1660wI8WVCug5JrdlWOeV5IJZs1FEfpJ3z3pf2g+vJT1rLh4kX
YAdG5IzVB0eVXp/Qq43bxvLvokG+yM47gn5A4Z93FPb1llicaFiZtGh3pVaRIOTO0mdYC8W2NZtv
dRO9Y73EQyXq5zjqr+7gPHlJ+9gLIjZNr3ocNPzq+J56+W5bcOhzJ1qzvmfAn6zjMGjR2sRku4Zc
doxJ3joYDT6rfjjQC+pXNea1lZO4bw7lFITg3xuSJFhbgyceHoG30r3qj+XQP/RV9XlCJZrH8X04
klzE4u5cN+YZew7Dg3aTNOWcXH4GrUUOsK89YmtF0uy8W2X/TU7yBdbNCgjix9AEHznfGHRRuF0E
8XOeDA+tH2x7NigoG0FExeDsIUkBZRCTua3r4skuGLFCFzGa9PX4Ri/UgGzfeA4RJJ483CBb9AeI
HPFpQotVc4UDcWvalisdDjnm02taRtDxGBX0ESejluklZ2237pviMRm/OLnAZpji+GYu4gYew2o/
mDMKACZAb/VbOyYKth581KIKKUuaK4R51RcaNP4a0uT3QgvnZv6J+JAnahT6StcwkIVomNc9lJYV
cxFyP3rGo/HuiRT1E6pFgINAafLgez/YNHSysFmz1J/iPtggFhPrMKFCU6efMCoxsoThq6un907c
IXTXE3PmxIhN4N13ofee+B5UK+XUawOXzkhWtU5QwrqYaMXHkfs2TfbjFLXAqYp4k4/m5x7fekcw
TIspkJKWeC8BSEAXNJ803ZRnOTgSwjlxnpUzbkJlQeAGVgE8llCR2alomPVdQumer2ZkbM3EfMRR
gVMiovUFjoSwhtl2WHtNBNHD/NSZ8s3MyVqa4ogPCjVjnEOTRWBr4XxWh7SU7S0jAjKidGfUdEYT
rEVoCQ9pDgoEFeXaqQ0q9HX74AsFVWyMVp1WEBhgP1s9UIfCtj4So/yojbs04QYcBmKbghtIBd9K
x8koJWjuyhlJgMGvYmSNWMm2au91NQZISmx9i1afQaOepbQOo343B36ZFOOiqMUDIPY61UCQnxrm
VkP1Ow0PJer6igEhGw/I3e/TgSDRNGzzDQF9G6rIBele/mYc5rBvvZI3WYd3VEIOohGsr+ZCKFwo
CI20J0gciZHogPwgIG6lE9PmdbeFcqZH2EnoTgkZH7Sq/OyZRIkI3yJ9EfIkn0S0cnSBshhPA5Xd
3j3aPQtSJ99rRGKvSgj9a9Nm4Yoj7XNrAGZg22RbkCuwG9lEaDZ7F4jbxpvpkVoPpqqn0EZyM57A
zEexGekp2ybckUkXApcYYdEk2QsoGG/n1+69FloWho7R3E1hr3ajSPWDZs0S6+4rrnV5dsfKusOi
TCajfeQmOkReb6wUMc83XgQvRBWkeM/KJJdF26kw+08+WZZrxb96HVjlsCuy2MVWjVyANGXipxS9
Tr3DuGWlYosvHpcFKRBkzZIc7+RknAfJRR/dXek6at3qxbWrd1mcnqAVsmrodm1HLrow6u+N7J6S
RrsEDjMLq/yPMO0/3KRp1kwu9pqeBYi17FQSqQN9qMbKrCgCsBjeCagvB6wwO8fmrq6HLNmbShtX
k3yv/cY/k/o7evqH15jfbde8JyDku4ywi2u2Y60qoznXTinOpHZTL5pGfxMP2rR1h9omi0De2HVW
sCBr72kyHysLZVyPvvOSUfhau/oAadeaAf2A/h0Wq73MIIdMcOLCli1YTkF5sDVBmAb/zBByh1uX
5R7Ojgu+Gwk32FeJdDTbt6D2qbML5C6MeCIInG0AUcP2RgKRIm9PnIpadYlBV1WiTG9JXOJbFpe7
Ms23Zmy+A8asN2ERvvush1dppA6mar1T42X1qqQ4HMaERJFhqe2bWPZIMPv7zlHmuq/lOqP6dbAb
Stkt271yHSeS0XyI3R293YJNlPPEVxH0krsGoUCOzKQx5CQWHtU6O/Cl9g8ibK65nzTc1G2BH7Gn
Pw3NV9/9uBhkgYQEHzOqwyr0WH4A8dmREak2asoG0o4MtZe+5l0rk5zBObMN6Qb9HCTg8MHVGdjJ
ynfr7CRiz1kTgsYkIPvXLujFXWWg6nBxGVeW+VpmMdx8SdkyEG39qrGRucLiOoS2arn5e3Eyp2a8
9Ub9OLRBccsaNriRIeD7WNXX1JXlOpPqC50aeCZ5syMuINm6fvglTolhHuIR9WT00oz5zQi+zB30
+hOYt69Fmjkw5fnQKX+hJpPeLk9wlIzhEQcmBQ9Vhve2j6tGFy8WQRdnxCUKv8V3ob8mMtrWFGY3
NsElbjcGKO/s9ywZ9xN4uWPTAPgoQr3d1EiM20peImpJqzYivcMCezmb0lCOWgH9FiqcVKH0vT7/
LTV63kYDBGGgpKbL2+Dt27oWPFA2bpTAUkk0XMLkazvZMWDVcoM+keBNC34jXrxt0cpilTfxhn0r
Yk4pyVeM5NXIgttQyugDicWKBdWI24OMM4Ma78q3SKuE/MpkYwwptotePSk4WFBYAT3g5I1iL7ux
8uFgjWa/13I93TdsvdZ26/RblsS3jR9CfHbC/ExenrGCvsmSDMtcHLJpS/2yuDEz5bK/dTuSkci8
ZWfEhhWU+cnF5VllpEqLaqDN5oGAIb4LJ2C+tR3MCpbXbnKrc3AjJc7VJIjcJxllGxFejVL4uS0x
fJMsyTjqgzTsQoO2jnAeFe2PdwfWBuuF1jjB+3mpZRru0Ie9S0C5e/xjGAWaSuxrw/lmqqkhtIiP
0sot/SpwnkkrU48kf6tHY6RVOBKoc1xOC2EEcDX6Tw6rprJxrHlpz/ptcO/Zw+2cUXuPaGai+zPf
EopBg0/JlohZPHerpLTlxbVpDeFSMTrj1p3zNYTeo6mdnHrD9s/S8Zph17WgSafGzLDu15rU4Y5l
DUHGYjslMn8s5Djd9g7tMUrHNCjqS+YnhPFV/dGuvRqvBQpdSD/yDLPdaYmHgwTgUnlFsN5szWAI
X/IOeGTnauc0ImvLxQln8zmuHISABMZpb2FKyiX9Xzy0Rpmjv7LXhk2DpqghEBLul7Hra6aNmYO+
9SrnMTSGciMNEZ9cU2fwa+hMkiCFB4pdFbwbWKzRxTRBS+hdZTIAAimk5ure6JU+8IYi6S1oru+x
yL21lt0+TLXOmqGnYRgk0V4bEH9CI5yuXdKXF5dVOE29+7zMybtqe3aPHhhmV4fqUucDQsIeEjrT
eXg3DEN4JwL15nWFs5UlZGPaYVthDN0nJxzvIjbGDMO1cxKaXGvcCDvdIVAEpm3bvzRt6c7IMFik
6WfcNMXKqnznYlWJdsx0fTv2TB9xc2k0GtI694H9NS4Ce9uCI30KVa1WLdGVSPhisg2chO63/qIK
G26NAFrazJBIhPs0uE7WoNL1COIMcwlmAOPWmYiKzQ2SBoFd30w9tAytBc9lhExWsHUfvQDTYWbj
8JkKcIxJSqPG/SxpinuOOCl6KBl/aq3r1LrKQIPBIOppF+FVrmYnTCtkf+ROZlQdKcaakTx1hX+t
IyDuNUaw1RAkx8ZCIJS7Wrnzi+cEvSVOXXo1A/3eB92zjjm2DxjjxW2k64i5hnzcDk1HFEsrt+Fk
AbKxk/iiiPvamYB4WZGSqjIVl8kbd4lwvnQB0BeXxJ7NqO2Giba127ffA1B/SDk6/1AAjoKb5WUX
w8U6VBtmtIf8JjaQmxCmU2foJ+yRfFuJ3cUobrODXw9FOJwnZ3YZKPW5wEdCxFk9h78WKO/GGs+O
IG7bwoKmowSz5xZcFCf3lVYH4I9wW8rJXlnuwSNSD+bil9F3TvbYfdZywjF0zb2QGlNcW1PfQrxx
gN+IVTNq/W6O3lk1K9/L3WsJuGrvGGyXs+TdK/mKVqg+ti1Mc0IwqKJabIbq+TOW7kgkROzdZHmL
fNUn3VE5ebOFcUm78xLUhbedUpPvlt0Zp6hB1z06rtoRMvrKzBevOsWkRLYIvDt2hl2ifbPisF4n
mKU3NlZkZ7SfHeiOhtPJa84gbrtesA/ROK/Reh2wd5FgMlcSOy8crg2lbjpR6wjaxq7BYOkr4if1
Inmd0mtB4XvT2zQWcM/8H47Oa7ltJAqiX4Qq5PBKBCZRorKlF5QkW4M8CIP49Xu4L65db60DiXCn
b/fp00DMJ6qz4EiDkvkrAjOpaYjJJxvuoL4mhAKjYLGtKyzWpC5jfePX3DltjZUEt4ROa9KzdCfm
MBq2544Rq8cevyMvWCZGAzKSObKNZCmuc821ky5t9QKXc3i0NvY6Xop2wippt+Wrf+86qR4WbV9H
mX5jVmAV+SsRmraKR9XK4u4OU4OMfGcF6jZa1V1LN1Q8NYURFxnrfMo49jVy5JGH4k/aij+ZqXNm
4KUVlaYro9ZYbTZuLOnczvkyiB0as0kFDbnBxHPWIcY7lUW14TGMUSkXBB1fOufDysz/+rONcwdI
N+aIV1SlDQg864DFsa+25zL3mc3tfOoayf8/yNo0YLn003nNZzpBqoKuX4IZCRu+i9XYlMN32T+X
WwfhJ2sOXqDiRa99JtHlo8I5b/oE7yX6KCkZY70Wck4cjgPpvIy0nZCdmHkJFyOXnj/cVLKcxhkn
Hb89UJyJ5i55OA69y9iJ2Uhkcgo7an3ABhT7vA3UozNXMwVdjGhU6ukBD96di73qqtXaZycsdbJa
7A9us5yGH9q6vLNguIuzGveKleb+QQbNHTydnj2gVTIMwOX//4dGQDOR6/jZeQHrKg64OxbjIzRu
ZAe0jGPH/7jZleJ0hP9opcLuyivk/3G3POZBNWocLyZcwCM7n35RFFhX2rxnk6I9EAC0Yn/0MEJe
+PYw4Xqjw5u4ta/San4nr32x69r5Aw9vnZ3+0QUdQSok1dEEjS5eSNjEeiEMKCxuecfBihnM3Uhx
8RlYJDzZpSwfrWpja5BNYmnjtRC+hk9I0FlBwnXb0EZmwqf/l29ScOgmP3vUnN/cK88dnJCzk4LM
QrB9CRT8G5KcHX0TrflsfOYO7nAp9dcVtPWb1Rh73krzk7mpT733qrsAPMzuVhxZyiyIio1+LHLO
MIe39rMAkL25LtTY2w8sbXqqgqcSLFFBgSkjV9yvm0usAS2M2MleGyc3rrd903Y1grT+2SMgRU2t
ihCEDw/Y23GgKSX2CWI7ZcVq1759i9qUnTIJEqzSLRVZYnsVfAME6F3jzpW9BpWHvC4DmAiLDpw2
UwLETHYJsA90j0GHqPicGs/OxBp14k6P5hvq6/8iqP//aWR/mtSB9m17rXsrg8jlBkkqnW71dTxY
U0r3woFM6zYyKdcMRiZEYYdm9jVT2U1lg3rkVQlnn/zNX9M2Bh5EaQe0bAYUx3kifnZXUgB30vzt
n+W5ZgJHcF/WprjTO7bGtpa/4s3NEr0waLr1Y99FJU1Nx/qxXT8cteHJ4pPGSBg8ZNxT+0K9B8to
RnmxckQRnCcLA4V1xDvA0a3AQFDmSafPxYPGC4AWV+1e6eu0m87TLK0/q5MfgRAzFEA527NYdl8a
IVaMPAHw6RXEDLU9YeE1XdgsOLntvsFu0RehR6MDayKWd155Z8gJbAUlsMRyBagxQAHSp120WvoX
kS76buyCAxkV1tYK7Cd2rDvQtcvZ1ulMhjbNa8tf6eMzI7aWlEqNSx3qgyYTf5RHNytg8kn4T2Oz
Ho0p+1ilWx/oyNQvgTDeJsbopPWA1mlwxkmoc03ilAr1W7mYbb7X1Lg9UwJc1mkX0gH1JS36Vrjy
hsMye/+qurUY21yEKp+en1k7NHJ+ox64Ok05v/Vcyw5ORgU2zhuOxUNVbPOjM+k932OOepjTAlCd
vWrgPWa33i6lQStiqakde+663ezKHxePD9c0sxgfphM5upJcfYStvcm+TD8BB2uWUScsS01stQgz
yuevO5JcjgKEMCxiJFNNGjyBKAftHh8uD4CihT6ZnZxWEes5NT6k1M0FfW8SLicNgYXr5JTjsifR
XqquuUeY3fE8fCiIPQH8XosD/WTYspvHZiQdoduejP0CZJKZLUgNViCRfye4zZQB3uddeRVrJRJP
z/leA746s632TrvdHI6puAkYCbvpL15Xp7phCU69UL9zKWHb1qnYL3X267S8mxwG/mzQoc3a3j8a
k8oH/dXlMb9bO16yTYZ8otiv7xwDO2QhD2uxFxMV2KmPWrTcPPfklGMwRepgAPnLc//O7rtLY+uU
MImTb1HmNrShKPv+PNgkJzf8idsNTsATmtNIUyr61A39hY9o32w80kQmtrtpqe/sBtuXa9Rf8tav
jfw9k44xzqbOM7rXZ8FSbf5dhnQ6qnzr7wsNeNHULxc9G4BTTTaiQAqxUzpM+BV7dVDOdokCSQa5
mpcYx1uQqGZXTFUVj3imQ60sMOk6UwTXlu5QkT21m3QSireujbKh9LP3M2l/DXvDbnlhTHwrRhmC
I8+IZgleSXU6JS57+2oCUjlmryPL1EmwdCwW9jNuRtytrbwnP5Wc+/z5rRrQmVjODE+t5AnsWCyi
6L26+Kr6yDfdjk3fj9u1KelV45MdxgKgnrjq5ntJ4u6Yaz0TP+a5Opifaihmu0J6IlotndRQ5hE0
KwFDyEbxtd10aAV1zZB9XE1aG+NAnN4XY/miWkMiqc2URfMFadxPu77gN8Q7R6iYYpbgVllhI9A6
vMgW6R9EoV9TT1/AM9cF/FOrD9U8PI9F8ebqNXebpaZ9a4td4AhYmyk7mCmY3kQ6/XEYZCMOvwMC
a4nRuSRT1oxBMq33Bi5UpkJqMSdto3WCXd3i/c6DolLYmLuocRdosp0LV2dy32j2ftfmGSw9S7SW
10OUUsXu2DC0WzYSFKv5wLTle2G9ig7WbVF2nGoXjFuFu69qW9yXtXfT5ARyThfPrc1OzJk5t9o9
DkcgsY+VZiUc1vOYKAiF6YrhWmhrwowFmFAT6441foGQis/q/x+4UZ1LJv1/1qLqpHLm/tR7R2dn
Dn15rwinSo/sFiORgc/HfvMGqeKmcuCXlWKfiu4Bw5h1wk2ijqXJsu0WyZSFek3dorhvVQ89sr1v
M//g65MZUyp6qQpsMZwJoTnxUBs+gsaN26HL9puJzydYVeyWrdoHEApDZlieHLyEchNtVJ5yzfnN
O8LXw42JZcrh7+jDWe7MCUGNLa4oSh53BdawgaIYXL1jjSkOKABP23WB8dStcKxITIZVV0KhK6hq
ZcdcGnIDIlSBJDLRkrNiY4IV9YVQ/PuUskaicQQxLcshljp+mDN2DPLRDbRj6fUDDybzcwvsKfbW
+dKphuMQkCNwFvl08Vhu5aMBWIYm2rpjaNN4MiSTEM8OEZmkLzYNQ9W87yFtILKZKZhcY+c0f4zK
tB98Sz7JQt6nbI5FMf5d6Dwh1oHlvKL3o6fdrNTT783gW8GV+rnykt0xMvxzKE6Qfm09cNpI6H6u
4yLomtuJY09Dy1UnYE+4s2H/7N1sIPAFbgaTGOqjBpexoVS+Gg7eQJRbQcGiz5wVScO16vFOj3NY
Atin551Rm9Y5e9YGgNh5kaSNpkXHKq2zA3cDFWgLY0dR++sV3NNpHOacN2s9xGyUQCKvucY5lzx7
qegfGz0l+fXk8+IIUHUFa/ZWf0QXzveDohSJMwR+mQ2OXwfMBfINvQL5HBGDKA5tae7XlvMYm7iF
AU8jlOpVGdxjaSLVe8zkjjhNllXFk0IuEDxXepcKk+YW6atK4GHcrFQarC4aJm5qSh2Oc6qzeLM7
eWID97T5+iMl5rwUtoVVnMp4nGMoiEe6G3J0ylc8Kw9Ogc+fdIpOzrj+MBkow8kgaNc7SWka5Pad
mDGijfQaNdPJXFIX2lqjEgznUp/0mBfIeREiOJqFzlCQak82TvETx/Mhnh2ovaOVP2TUOUX+AsWo
zwiNmi02GP22XhSyeDcM1UW2xzJA3f50qj76Af+psjNKdgDEKdPaeFKJL+LYhCkMnR0s8EdcPvJv
zSY+HLyBYcyHf9FxAMlLbQ5hbul3Pn6ucDNGg49fBDxcOAf2XuDc1+QWi5mgPnukYy1RkJrlRllg
jRW4HbtX/abXBpNBST2BDVQXsuqfA8Ys9mbgMpss++Ol5dX1jedJw0Vqpp+665aoo5MRzV1mvbTN
FjIZzcl2O+PXOQVDWIR+ND0z9mpm/2v2cJ2sOz669pozleNPK4xLmXN+xm2iB0t/EpW0nr2t0Q8W
1yFP2jHaKqGwa9NsUa/bH9eamZZQqIqBx2DD/DSgu4RYWiNGXC/iLb2HT0MTKD1Q7LvWcGuvJkA9
DPPolArCr2l+uB3wPFvr61hr6EV1HInWO1dfylXQHIPmR2NK1tOM8pEctirIbyQRxmKPuykiwnLN
M7xvQTn8WVaGHKFE/+oGfPSqXzLeMwYefA/4w0Lzum408hlor4bvUEVmVwbE0j1x9fI+3kjo74fB
hp2MxaD26jZekBkXw2/D1ITJmjYpJ57mE+ruTPzdR+q27eIgzOa192b4PAGLAsIEJ0zzGCLVcdPa
NDb14sn1v9vBNCI7ZyNaffbrirHanRkc+VlMKJnPqZ3XjvKWYzF7b1wSPpJ/BmG0w3swYqc6aMGK
T1AOJDxz83czJTT3FFHFZL5NZHfDZHbYEA3RJjom8GRd/D9N1bNurvbumiLCIq0XlTvsvbllWQ8y
bmiuRkhW9ZnMAdz4McuTmo6NSHMAkBT2n81d+IowmO8W+4XaFRG6q3Nn8iQhoMGGf2uOZldg8F5g
cMCvxSTCgjrk7ZBTsLVdC3gnQa4z+PS41f9nDWEW349T/WYI75VxVFCiw3RervavaNDIK3O6pWGi
zVrpX9kkt2lhfm0swpMt2NjqtOV+yiroGI1zsbbWSYi/NVGa968o1NpunNouXPzSOnh+8bwEpRPl
KYwhRqMMqttW3GdZf7Z069FxhuZh1ObrtslPCdtrl1fIMfVymhVQL8q96FpKPbyPCKh7dTYG5zkj
uXQi7GPuU0lIATcmmetMwYUE2L2TsHpiQzFRr4Ugodomk0t4B51IntD/Hg3GZCMYsBuPrMorHui8
o/FybsWNsUm8akCcvMOsdIQv5h/MbNbOxAKL0HGsIcLA5JyRSNxzBe7WtumeDZwyhqMC50qCX1cw
KykqfgVTN7+0Pi8nAdwfTeJMy5lOnst+vxWpIPw79xRdMmMaATSnf83I4Wd14twBclh7QECXyXrw
d7PuPhe5Z6Pr9fO+640XAxk1mRRHq4aVp99bj4tGLx0eIuCmRG/D2WqG2y32aKvFuAN7FzoTyP+h
XzHsuLm8OjA64Lw9NpkV2fhbwrYg0GHIE2MfAw7Eu9qygyQfdfI0MJrue1XHnonWRNmrddf9cQyM
AvmN7kH86mcudTNxRwiwOKmzxNa0797gF+klGgHo8y0mfg89CN2jYQmrmVRq6Q4Rbbm+QQzkaYxE
EvpGfyBZNj62xIc4DkE3ECmydMrLQ5sc3t9uKvmECAn1vgs7auUdDPhilzc5XNBs3FW2eF17gZLm
i7+1Og7Fj6mzAfGL5qsZKypNZk53K1OPnfp/ysz5IEdPVMoH6pONb4tWou6tHFGAMoRBQCAXuGsQ
th7bjBmeQq2Gvcq4/WpsH3cKhm3hdyLKOh6XY0cdjpzZjLjZFYwEa22j+DahrtylNeR55M/7dJy/
l3WpeLt4MUDnHzd3vL2B4XW3qSCLpAtNe6MVwPP3nKIu9HhdHXzWshXoFUHqnGDFSB4uvqvnfB+d
jLUCbi/VgDtm8Ck0LUWFsMMI1nenqqF7wffMr6BYYs8ivcNsVGvWy7zOnE0QwXZ1vTEoLS+WvpFi
adKAy9s/j3bzhIvwnYISqk9c3YA9t6joa1169Go9eMHsj8+7h9fNCSe+qg44K4veHTYADDitRXHg
iAW7u3O6mlK/TIGW7a8Tm8+bGfCKe/JBX0gbmqP61ZcqpszJr6VPFRkHEmwH8286vZmmqcfzdpbd
+KllWHVHOz/NkB+YL7k7HCDPRpEepla+u2gW9Gzw2eErJh+oN6ApiaSwL3f/lZJz/MbLy2A3X6wn
Fl4tRYXbaS6tiiUVa162iPum82IGnbuWaz4h+vbmrWuyVPOpgUa78uHibrEO/UR03Jzx2gwyOAnL
iJcNGEa1tDGdnUNc5Hyqgr+zexubm2+SCdfWKV7dov8LlKuLFhMf35zHC4bNNt3bS75n32YeaM46
rjbrhPax9Ka/5gjKvWYXZYpPrLEP3bri4AKdj2lddThwsd/UvfOW8RSwgoJ9jjG8exMKR8XSxfVp
F8X4wNqGmCJZG6C6ppViy0TVXTv/Vgak6IdYvGe6GSjBYPMS1RLP0LxxWByNk1Z/K6sH+udo35xu
EcoVfacUyp4xHiBy3TYolj8BPn4q2dxGQ6qunq89376RLdu882ZNz+p3BB+ZcFBHvljx5NJ8zbGa
eqOC8dEZcmNfOiVI6Q1yR87Q1cx8T2nz6FHcxadMiKjcWLylCx5+kOwX6TyxklziD3ebsLZ3kuqL
Kti10w8CO5rD6shDve5hgaQJmYP72W9N1ob5OV1RVZzSjHuyP7zKCHUE04THd4qEsdK5TGlGxDbq
13KHoxq3fIdkfYegjRPFY3XC7vACap+b3LlMs3iTGwN/gIixzO+1AyC1Enbs2RkQvQk/g8HOoFvY
hlv2vc8mRzhqrwbt2Ay8kK0iW+KOqqewLbNfDn4oInhodr4FSG3tiy+9qZ9HZdiv7FPaXXq0NKBq
5CavJZuJpAq6nrdNTi+kaj/W4rxj8OcLXcwNx1xJqWfuPfgd1rKMpbHlUCkQBM5fy+uZzZZb19MG
zJB1AltozNyRQQ4eSkP+LKVHo7K98ELgGuWI+d1aKFJjQOF1Z1KPwlDSkx4eeVTbrW9HWbYRtits
gws1A8DtYgG2RqB5tpzGfTFlFzyAzQETc1K70BRzj+CTeG7SzT+4LGYT6JEoM1zA64TjoMMkNt4q
Wep1+cvxbz4EBRpsSVnV5jJydRYHD2DMPMOs+c2iCSvMe2M9dBq3PCyWMB+F9SDr/KMZ/ZXGraw6
cp0YHA6bPpS1RMWtLxY0TJZao78TOjyckUb7zg78B91anpXDHxfX7Sc52KMnGQAmf4xZiqUXU2/F
Lhc8hs0asa9wMZAsY8piAoV/h3OoI9iZ79mevqKyfliWFpwkZ3q9xgwnME2Yg5fvlDnQCMP11iE4
E0rM7MizzLchTZH9NRsfZzP+gqTIT70CvrgRVTkwC/n5Weqasx+a+W/epSb2heCY1Qpzj65ir7S5
VPuXlYcyrWsjZmCc9WUZmJFTO8w2nn9E77VDatLEKV0fF1Zyd00uPvxtqnfb3OZXIpWcr+SxIKJz
pSagwDajqp3uCmqZRBLQP3HEh/mJGBcGlY36UFIeVZkg84eSj4iOlV0n9CMxMv7e0Eh9pInnXucN
0JDvw439hMiDs61UWyJc7ZU5dJdliKPaMuHE1LUP18Ej7fsUBCz5hcq04s6U7ovp4mJwkWi5O4az
qwvCebV1s/+EG+6TS7Vtf606cjzjljxq3EtVvZv98qWtlfWZCd9DtvBYBTeGEbmjJkONspcdoUCi
s8NlNpC1XG/Y65z+b7maIelWL5npsMKwM/Rxz854txTlK3UCI64a7z5gRXY/6eK0WtjfAbw+w1R7
ywJl7rW57k5AqSHA3nJanIwIqC4ffvXZ8Un86VKQM5nXk+Du6YTuWrBM1UMp3DrJK079DJc5MN3F
frD7OJ87M4RRG+zn2s1ADVEyWKkRfp7W5nHjGUcH8klkGUwvivrb2qErccPhQAmBhtIOZFVbOi3y
R6RCOxeSRgOGKqalkwm0O16EOiruzCfsDGR3gIcv4wi31UFlcJ1xBxDf4vxIuG9CEejcuU/KZT2I
iTOBERAwNIdvi+5SvQSoW4KT2WVbL3hNAY2BVZYUfvGGg+P24QFddXRT7DtAtGGZlfMdLtSnmmDY
WRXGwd7waFpZ8KhuUT6GG2/H2U8/1rbxbbcQ2pHz6RC6xYnt3LhIVn4aZnOqy+lyhL1CVH+v2tK5
0LHzMo+Ib3k5X8EFdvewXsOthPvKrPFDgy7lzPQMx3yENuEHDMXmIpwDREIfyV9Atuj+8hoijlp5
rGWzvAtzOCHh7AQuSxDs635LDWPD8mChcMDy+UBN4hF9sDIqG5YXewY/H6QalzVu+6Xa5nMPxN93
EZpKbvtUDwoIDibNFSl63W2fRmDh3bDcf7bvCsYNaOIdKfPRK6x4wAOLYsmosd2L1jE5D7PZMZvh
YGwUDrWjIRK1db+W6D8tmpXRa7avXC/WKL1dPYGHlG5O4gORRTu5mqtF0saz6pNsj2wfebn3eXbB
lb5Pe/Q/Rzbx2Hr2ZfysA3s4oTeTgRZtx0U5eXsiZVk42JyH8z6Vx4XwVOyyEm+ExyGc/2GPwPFY
ARWOncU+eTJ4D4h+5nmNjTLrzmvtTSy5ZjZF60PAYgX1n96BQNF1rBcchGv/YwLodGf7+0Yv1+Qm
5PRUyh2CJ1xiKbW12nRzHTaxwHp4nxOAKEp+a39B2i5vMHbi3lFbZIesCtilCjdI6gVYl9Snnej0
6UTvHSncwBh34A1iZW4OvKCBRm4ivbPlqFijOxkdRdIqQKAWjAZeMUePW2c9MVlzTYw1w8WinXuL
w3nQp3GJ6z6ybnWqtEdwRAWEO83sfXTh2tdNmIe0+yyXyn6EPPZUYYGO8KBTWVVGWek8V2n2qStE
38Ftj7aYmdBa4+Tr9g/UoL8B9PFtCfyd840zwEdFtLa9r8pQYJo8ps36vNr+7fl+XFcqO8fOouUM
b9qCgjYX1BQWiACHzcKgI4ORwlyHboRb+TFJqMhcKHvsNu86tp2LXk3hTFP9/u/8tBezuaCo/+UK
8EKrqxS/XLZy0MSTCAr4y3Ml/TA9ugfuZcpLcrYENrXJGledzRmXmD6n5SK9bIAFmgCfInPHcrFK
fY/99dWWCqQypOmdqy9/tWBmBaUZeSgq/XXpuZcmKOM7WRaREGyFyxNa3IIrGQaL3/bH2ty82K20
P5Vj2ycmXQLUHW8inaaXsDVnh6V7Rz1apf0Fb6uR+bFGPNcenjJa7TBqT9MOKBVfhIHg6TYsWsdD
OemHvpowa9rjX7g3MKdz723D4uJM2RJ2mvWEMRdNlY0dbYT8DJSVV9NwDoNQ3U6yFIqHCdW+J+of
kU1ZgP4z29sZblDEJo5+L+T7dJ50hRsbUpvfXS97CP63/mas0x2OWoSNisQqy7ehLF4w5mHPkZSL
+uzTaeojcrJUVAdWmQG+5db+Kv0fpmkMtVvLAa8euJHgCHM4rq6FlhdnP/9ukPiiBldm1InGvODg
Z0NbHFOz+ynwzTwgfowInhzaPSwDo1EuO8+s5T0XMbMWOPcCJYfPoutDg8UtpuAcnErav/eSSpB8
dsLVMFJ8JnjkzE7YHMEHmejYNujj+GL/p4eb3RBH2RbEnxHhLhO43BZf/2KLBc7y5ieqR309tMK+
9JKAR6vitsIBmPnVtPcWJme/JpXcvKI/2HeiBXA7a9UYlnX7QBQd/GE3vBJYt/au1onY2boXHi/2
buQAGjXeh2+yUs04LBwM+wG/VHqPtWeTC/R5k4krILtqbz6NWLQCRYJLKbSWGzElP44qcpiZOPhh
zwWafMr7igoXucRUZm5RyqIdCRi8vA06rRuss0GscEekqUtmaZ9HrYlZiKaHAVDIuAYxQx/gZUeu
EXYazNpW+tawRT7MXhNSqEKJpu5t3AtlmYxlezdLzgEE8Qti0Hty78gebOoRkKAClJWMXQ3Gu58y
cAVw3XG+nERP4kDk9b9lLgjprlSA2Hlz2ZzqE7Z/vQ+ydj6ZLJDWW4nyrU15VBvGx2tL2ctF9zzM
mKZ/sFNBd5VD5IuqzutkZNtxke0HK6MVefd3yXAjA1/EAkJufOF0Ek6D3K953tPnFAL3ds76+Ahr
fL4GJAvgUkNH84q0oXuRkHQ+DRidcQxukHQ3Fw1YCpTtrjsO6YbobuSKjqnRjhnjKX+zF9BANyA3
hwQk8ZYT+ps7b8YZp2utw9EdRtba7JhyCh5w/3el8E+9tKaHDoIfl/Z4XGkNDytGoevYz0d6jJ3z
Ci5kZzVvpW+4ZwaKKKsa9/B/7SAt1Wucj5gwixsHvQGMwsZO8oqfHqFGaKdmsDQqdrE6uDKVkXXr
Iem3ouPaQ9tJ+zU08e8eN3qmQhMGdrJMMHEyJNEzSuh1JcVyWFbKCmjTHg5D6yNZZMFyGFYUtNvx
LJ5YHYVq1GtsebSzp3L8ZQTfzsRR9TMpk+/SKMqk37AS7apbO7aPEBXpfa+d2TexwQ5ATUDE+XRV
S5/JEvzk6epwMHPacFWbv7dcaUScXBu8PBtgrYKMoWGnzsOQe6cvwuzlcSJUTamJe7GMtttPBjkL
HTU4buvRxSNsLw+EMMnPZqn46TxqbXjuKb96Weraesrt/lCYuXhfG2HelZLM1P//mvaGvw+CVrJx
4L86HDWZqEpalHjsYLPW5CVrJwcutT2d6Zo7UdAoT2PmXzQtw/EgORfUMhUnmVrRdIO8b7TXapn1
C/8iT5RztGgnT9pU/lkwjtEoNnzRVJNHCIO8fCd3XR9Wit4UAsrJ7Dm2UEymEqPdd0rprx6bzrDe
rFNKJRk6TkOuP6S1Q0LEdYYIXDjC5Eo9UMsARfCNzrDKo+URoKyIx5wKs2x0o2kS+iMt0c2DPmYg
RQ3tvHTVS3lD1iqbBNTo8awGQUuFgHYh5OVxQjpvU6XefI9lPqs2lxWInDEegVqtLx2No7fjEmzT
tTdPA2fsdWkCDp956NPNiMDQiHsTUqEoPlXXDw+6pKpVFe5r2b3n/scK4LX2XwS6xIY24jVMCJIA
HgdF230UfX03ef4FiuHBNiD4yw/45Qd92rDr1GfmEVriiQT5L3OaYnnIydsFQDpJUg3Mgx7fJp1e
PZtSc97XNALQPoan8OaxDnYEo15bTADb4kduhifEPCmevboRvBis+IYRagB1bMutT88iyrP0pL/Z
ESzvxrDuxkGFQInfUnUGPumZ4qjRrqD3+cmo7uFaR4qFq9cRi6zZWCzKOg8TiQKsAghQdw0ZNrmJ
qOZvZBZu6HfvAQpYB4ADo/mpw8S9UCgzP1gFfqf2fs6/fWXHnakdOvpUUtafGkgrY/3QfGQmyksn
pu/FWYnzyQT9+DDrG0Jh/5E53Ilr1lLN9VK7Jgti9hIjRyjMczoclRHeRdMPdy3FqRw9iGV8aZ37
xHcfOcqLJ/tdhwapdyqsKM0AqndlYQ/ETr0aGq5nW/B3ftDeRGE+j+LVcZo9XKyYQvNU+26h7h2I
HjT5u7n+EeB9PDGjj3KM0DgvdOz6OVNZNBd0rAkl2G31WxPVxOUMBiFc+xlX1RJRoYc7mDac5dvz
n6sOWAPBnDQaJvhdgfbqGbi3ygugg6ogil980m5NyrzdCYW3YfNDjvcCTxXe46Abd5pskw05pPI5
XownvuNQTaCvaU8oaMgFSROygXgHHLibsG9rdLIpCydBc2WbQ2L7HnttUpKNZwJa9A9ybgBdGZWZ
9ILguSU+0dZnAykNvgT7JKT3DN8H7e3uHHcW7YbR6GD6tiUqCAtZFefyobbry7J90uCMCzGkTXkP
xjXU+Rg3N9Hq9lh4dPaghXkpozLBVASwCwbL/QaQYcOCvnVVWAw/KVJLwGt4ap4rWjUUtsAat5+d
7r2y/8TBEZMqS7IlfW3NaT+B8qJWXks5cNpuArRsM75sVs8temi5/culezYNKq6cCxt9jXqzkbWf
OREu7TPue/4s6/w8sgHyBQ1N7U2yC0ufCuLUjK0mvctgoVG2g61MHkvXTtrs1OZnUmYH12L+Wv7g
Oj8Ipn/gGcw61lFi2Zjcb9E9l8aXcra9qp+oK9yVwYup/g1O/tfimm2KH4cgk96egL05HNFc9dXq
Z22u8BP1h5GPyn3m8BuBwgirC51qRwlgBmLXziA4woaR3cKx54KjU73pwCLc5VxLpeuxvC/2M8E2
UcQaGVMzeByH8aOitG5BJGCdfVjnlabAN1X94PjekfDVWQjn7YNeX1pFPQvxgsxkq5/flzcgwsSN
7nwOzUuNZwXMMaSuh6p/Ax92wPVxrzsnHYtq2lx92e6NamXVcum0EzdIWJZ3RCDCyVzC+sWmsGVb
+3jKZZhWRji4R7+i4erQ3ITRBYTw+Oe2BhflncaGEvem7lyGdM8mGcvrqVzKk4cTvg543w3IYPzZ
MsLSHRHLfMJi+oUNNc/VZcaCUM/JxEp72vTQ0O5w/+2bWx/AiHkWra97p+0prPY1NoeGXKXB93Hw
sX0WPBY1gsajSWx9OBQgybv157YOVNNHp8Y3RQIpmNfIQBf1xojc40HDI4x5MyLQmbDcjFS20Wjy
Tha5s9XOQjNfRlp/zSleRk5SDViP/l/ONiJAlBXBPaWCO18CIZzLSHfO1GTsWph6NIsRQbvMvUeN
ubMb2FmgPCAZEwZ142omzInxubwHXnLyxoc+5aarsovXHanfU6RpzfUBLg9ZhXFnMEFORdxDQ3L6
k6oQE6nRlcoMZZAnY81GWHAcH5IRiCapSh7wyTDZyBZgL8q4+ccEFLpsA/7j6Dx2XLe2IPpFBJjD
VAwSlUPrdpgQHZlz5td70QM/+AG+drdEnrND1SoxIv3dNFjx8H23XiaSQECC5wYAaY90Kg8gSgAc
QbJYj929iMpbDPaPm9oeY5QECvKr9EJqFp96u6fMtS0cMaHSMKqkKWGxOmeRf5vm5IabeSvS3CBB
QKjfQDy7VAhbEZM4Gnql0GJShxE60N/nSbExv25CtvWQkjZldMtB149D4KrITBOk2TL1FYYJ9g2d
3cS/0vSyoicSsFYs19iAeAUwvbah+jNcnrSJJVOFpDSTvsWA/07xWkuJV5ChpLa4RoiQaWp2oPjW
k2CinbgB9dnoCkRTzq0iusEwoClxljDwMvLWEYEQfLFqYJhfzMzsS5jfLMZUCW6KABbrZ/UmYAw/
lUrrE73pdankm8hHRulVxCVD+NEQPgQjsYWmwomvnyzzkccdbu12e1/N4fp8bQruBkV4QpJgK8Ul
Ym6QhI1ctcuqy9pHueYmanRq1q3WKrPqx92E1gfJ3gh0r4xRgeT5DgjJhhH9tgHYBXuclNL8EWb9
nh7ZTuRTju2Alpiv+KJcNXIA1tV9AqbBY5NBC67dBo7xiZd6bvcsbfu8xROVOYJcolIZqFtp0MhT
ikg9ZQv9KgpviLUMrNB9sa1nPyvYjwGOZf/PBOwl7M59/R2038r4GjfM757GJD4Qq3lRyO6Ftr2L
AqcvMcNH85c6W/x/8iX+tAExOa9pOTRYqcaXhjh1EYljyexDvGf8jipvatQyTz/IS/mQtGsx7seW
ibOWH1rlgmZupVG5eXBtquRmFnDagwOkcXcpVaeIqmMaGFtK+30R7ypNfIv1n1hX7c4OzJvZnnUE
SYVhoV6bYH2OtinXxH/y1rBiIaiRH5div693SseAmpQuBUJc+ZS7A6rKXWhmiOoZmcHYNL/V4iQV
vW9AX9GzzJP6AqZSRB2QbEAZNOq5rbCgxglE2M4Ned1SI7jKHPdRbpwhhr1HMnSO1MK+8tVnzKFX
qumM6OaUM3DGik68iZem861VZQKMSNyY9s3kB0yGKwVtVXBu1RSh9p+wKDa7pUPWvMntrwraJ2S+
OUQC4o23TC68SRlv1xw/FVBYQ04ZhK9+XxzC5VlLkJdjEp25xts71HFHGgxf0ULXMBmIIAHgVDfH
aDtrW1EG7h+/1Q11E/IDBmzdpVWZa0wI5qbXMOWcQg+2biehh5xoNl2JRDG0/rlbJ5gRG6/sGol7
rPTLRHV5nr5Xjr0UKj79jyfOf7Tih6Ivb3Id04NYnVeMq6nE4g1RDxC9N1rwZ4rPmMlTnSj7Znkb
9ZdM/RkDRIoCsB24d+DeShiqxnIrCvM2WsVmMgU3DIQfNawP+cJuVXiiUSeKk8lErvwIAsIuLWf2
gwh4ZKAGOOFJGE1lYQdW2UZgwaLP4Y6cCYgiIFbEjavH0rGOhJOu4hOfDpGhfpBBDCKEnfXEua6L
x7KUcRqOG6gw1MOU+NRdmP7SqLmYSXiY5vQNNRXVKcROlZpfNV7U+4xkcZ6pd0D7IR8Rkn+8FY5s
1scSPZSiN7clChl+Zsi6mSQEkmMZ9N91+wiWlLFQ+QCFiyxUQV2AWE8mTGOMjqa67Gu92eLI1LRj
o0V+Oc0+tp9OwQKxCLz7RxqV7VxKOwFiYXJposzLdrWYEmuuHeGYumFOQRiY4VeciBeDSQErKh/4
6LZR3zrrbEXtBpLZxqDbLykxrErgDmSFM5iaR5rhtuef1NKd1SHis+pdx4KSuCYnCtftdAvgTvhe
VqEUMcC421fachU4mRJttXm3aK1byUyF18JCaNm3l/90ktuTkhmQ5AXoMHhYFJLPBgUS55eAC7pS
5ZesKB6gTl2R5i9XcVjyuItQjfQBdJm8n1RfLC30nvwsSRrvjHlnajCRhN4lzAFY30syDC8BUKC1
3xShv7Z2KeqMy6GcEDXQM01eQaC9T5TMhUE+ReDojMVlMBRPU5dNh7C6y96S9UftruDMWCtH0Ptq
YG9VaGv9UxGxVzTEw/f6ZenvqyJEGj51Qzlo624x/JgVus9+cirjpi14tWe8auic34o84SyfbZMJ
XqwjAqFdak8VVtsg0fdKTEFKVnV3zsA8pvp1mCHVstq3hNcKVgb2Go/jZykPllBuZbN5bVlEqTj5
WmBNWA2KKvcZubuENO1k6MEJ5/AsnBZheIxTcY/TgD4DFPpSeCq43Khud6Uxej2ZCSZT7Dj4aLCR
GHm/kWXU8wbfNfCNnwYKMIQcZwTr3dbxfmpBR43bJW48CfuPGb8DrDyGzPfaxe9H1orqtW3vTXNb
8S8QhgX1aijnhQYJ1UIGhX2iTI50N5nWeDGcQCz6a1G46CWMddMtAjpggEzpCmyVWUShwhaT5Z+l
or/pkWRlYI1FVLqiWoIkQkCXGOaOE9qdqCYo4woqafKd7HklxbHLi/ndZMnPZ2kT8Q5UnA0MgzxZ
Dp0x+VdK2jZUEONHz0CjKJcgjNzo1O1mm+ivg7Q1w+JkdEBZce2bx5RSxapuWFjH/pN7NFm9BTge
8XaG6FBrTjk+zw61Ttj/NpVGocRaMNIxeP6IwoSxCwQovbrEILqf3DD1iuY7R+88EHMmpZXbVjfk
t76prDtUVG0jSIQN0OJNBjUBYdaY7OkYXYuBbF9e4q4C1oYCfnY0IhtirbDDprlK4o51JVT6PbaW
Q81N1sa5R4kDlM5mC/NGwY9eWVLQmnkQSn09OMar71Ucz0gMgEaYeyqvWAugU2DJrnKnVd91hsOi
cJZwLExhSUloXdnsshKWSqRZB0UQD4MhU+RRpy73UNorEKdENjmksTmMCb0uurJ4UzdN67ZgjeVI
cAx+M9RrLJoLrwl2IzTgEHDl3N1pE+RaB+zlz7K+icXZbqr0RQ6vQCLShm3LuQQTEegfeDeQCUK6
yKrXfkIBcu/L8KCzgWLVYxf1oTWxHuKqz1KvjvFCvAZKR7NukEnWevlayKiAfEPig5nPdPkniNiP
ST3odHRZEexknD9Gre7GELI3o8+qND4XWr2hKHYWe1ijhCLGnKXclzinKmZpsHc6/WpBVeN5i6wI
Yw0vylxwd58N8a8Swp2QAwr10cAUueS1FmUSZ66p38P2keY4sQlWjgyPHWSS/+oCMJTvNPooLX9s
ygswFSdg4N8sDKhGpjz9ZZA49N3K/Awl0QcutMmBemYtXgunDJ1U6G2pWddtps1wCuSSnzbHrtsZ
8VGinBzACpblhOIVGBz7TCgrkb6LWBKwmvK0oXGWVgIxP2zr3gTjan1m8fyyyJ3X47mr0qA/pcVw
VAVqMF1rjiUQT3tUByBKvfhQmh9tGBIPMsA+kOFGKeNUu5YoDd5QQd6wRq09g1oguQXyRrqOWbR9
DFSCwATrmWpqD36WdTE0PYYzQRr6WjXuho4vWJ9Jd57MCKxii1+iVxLRqVZLVm5E6RGeFdN9goBb
dIqRkm6nUH2kVR37NZboGAGGOyc56d+pqe7aSH5MTTte0F0WLnou8jUZOCqJGnKiouFEyDOi49iQ
kya6bZ7/wFUYOMvzz7gumQwpjFgUNmgEWZ0D5AqXsE7OppKcw2EiyK1nQpcPJvNIBY3O6FQwQHc9
glV/Yd2k5orpWNb8mvELnhjb/WtXPUHeOHkqxPuURQxL/LUXxFFdW/V3XyLjiXFdq+EcnSBg/StG
zIudWfcHIWFoDNvVV/XWMxbaPiOLzWfClHLbq8TP6GXr6Do9g9UpLrbyyxTr0w6cDJ71YSh2MU+O
1lqYG6xX9g33oQDqI0rik3H+PwInkEKRBgFZqy8RiXb5i6TTjvN1l4uJmWFC+1YY3VdVj0zfggpO
vvGkSyBbm/DEihGoG8cDmdVtMBGEdopUcdjKXdxfVjcDOYS4MCCrw0UgAijo7uk0AHsugQf3Imdi
Pqp/EqL0M9B4RQ9g43P2B8AiOmOZzyzypWQBHTtOv+i/+z36xcguAqXfThMGLSmTlBsj7q8gam6d
blTfGQhnCFu+1ku5P2TUNkMSsU/SInfmDi9/SoC6u9GisSVF8GoC8xolRSZC+r3RABZt55qfqhmZ
cpfrukYnok8HGb9pnTmOfiVDYDG1YKeVo6VyIVJYo/ArBbgeCn5TULnIAeR8bzF+LSEkqpdEg5q8
CAXdawLBp+kThrRyYetxmDifkULxMqq058YA4JWEk0Uvr3mK5nYBa/Fdpq21kwbhF6k3/Snbmo0R
BG/VmHAnwZ0BuK6/idrMBYmRi6Phpmshh44SM45BTDbK4mhXC9uNNm1/o8haC5+Ba2Wa3UqUBYcV
D/ufOfZSU+A7JG8XmxEoyeVhomVbn4t6sNTdogKoyyWLICM9eI4CLC4tzPZmpJMnKoCqZiwhafE/
NOHGXsXT28csl5c6/jbkN4kcP2phLiGhOUmzPm2VJZM3MzKqAT0nWGqgmE3qqyUjaOKVGcgD5lI0
/UW1xvw8S8Ypq9o92dCcfvhxy0pibgiFfDMQcESdpSLU7dLeSyppwY/PvTlFusTIIR02eoHxDyXC
2EWf4MA5sKaxPMrd2wBBPFDGr0ypd2bMzVfLITe7cEB7StBv4y8MFa3W8PpFOQl1vVWAiShatp/7
BY0whDUdCaxyUaKaoektT1sH692+jJ+kUe8luXdTRK/hkHmNocCv+Gp0BdKkhKgpcSVkW7ADDBmu
gfyrAZxt5IoQPGyltG7JuYAvY0cliEIu6B22I5d63VMZ+Cbhg9ENLunZq7jXSElEf8+1XT4xjngI
yEHhEjDDWlwQi7sW38vY+qI/zsGU6GKJH+trUr9Jf2CK+lGs0wseLCsZ8dVsU3TaS4V94dMwL1KD
dNXak/DAUiLfhEX/qkfpFpIUvp7aMYbXcJl3cgsyOfhmmvaSBuWujo1DIxEc4s5NbWMk8uI24KNl
swUTNE3xX+mE0Efi1mpTbyAkQLeuetdtZflZL3+p/Dmh9xzBUlU0kQHz44CBtVTPNobns/SeV1QP
Z8EyXUX6p2KamcC9rx9TwZylMv+1IkVZf2q2GiZIZSv2nylzF2iMjMHZt6bEMqQDqVnJdWHIoER0
FiAHk8aNOPwWzP+i8gcaAjk6t9OElIv+Iqbxixt0x2m7l9SXNAKEg5xq5OPGdofDz7oPjG3SlO0g
IvG+mDbQNvdKspHNDyPfFomva25m2XFwU5p/k0ngqtdHK3b7pzAXv4IkRpYNzUpyzJhWCTRuce6G
VA0F9EYznq6ZdFz6C0gWO6wKuxpre1aA1Pc3WdWuo/I0LZLgXv6f+ho7WBnMYlgxNxSbq57C7HXb
Cu4DPhUtVVB0ICadp1OaL04cBrahP8zyLOc1oohlr3ZQb9LiVIC7n0moAxwDceDR7wpGjGlE3hs4
0UhBOF3Ifo24g9YsIwZeDtjB8RqIyYlGm5YHMDzvJUMUNGTkDUXkQQeGXUWCv1iob5CBqYrB0478
XPCBeVzmctlhj2HzlDupSmtCiZ9/J+or0SL0gmDOOvgnnj5aSCRcXqZea+0h/UjQKWXKK275rUKL
0SJS3jSCyOpHgbIOZJT54tBtS7YXy4yvU2PMShmQ09xIx4mUcYpsN1SP/cxEw5TuS2p61tj/VjTx
BWKmDGfAvofZOzBPgsJpT+yaUwSS06HN32EsLCOKJHOP5AJT3arQQwZPEDOKxsIuSwR10D+tnuG3
p2Y4OqtPYDXr6Ki/S/2lRO05dsBJiHcZUXgllWOyuMuzE6onU8NfEPGOhI5a7pbgGsWkPSQ8yA1x
iiO7oi2ZK1B8GfKcS/MW62RE4MIiUmDDpxWHW2poYzpJAlOX5XFmP3Av61ejusvILIFQ2oLy3oD3
ahTsTwjMzAARtS+QvAj4ns3vv4RNHaAqotMZuxc/CQfo1EKQjnmjELuKnwIVXtZ3XJQfAnqnLuPi
RL45DTjzWWZYKNlL6axLn3X2kfOKiMEWmZEtyyXRJxJp7thpmc2P/OynPnuvJc2zqF+mEqQIQ6FE
RtVVA53JqLjMbzHE68JMQkwjl/Ut+bANNGJeJw0jDLSIJllDLKRHaop8OSVdSHOoo/ayrEF4uXXq
EuPc0S8tYnhU8wfcP497hrkzCKMYv1wlom99DvLwI9X1FVhw1Kb72JhemkzaJrCd6C42TRe8DUlh
a+lESGf0M8jRq5GsaTPMd/gQR4uSKlLQE81G/zeBI45zEovAkgQHYwLEGxg1t5gibfSpdcgOugUY
bMXlOrSK2xfqB2TzW7dSManoorMRmp4huSzO72aPgy6w7KKVEangtks2OvP5oZ6Os5VQ64zF/6ui
oRHwI3ENmhW1KT6CrHv2iBsBvbymCHMk+XOQyq8BLnLWZecip0PkTs3DfmXMs1+K95HyIUuvehVe
9U+puzWYz4L2JxMOgRJ9qa24b+UYy7H5PgqTJy/rUZm+JxNhP3wyHODvbc+wiZrW4Glebb6sQwag
8kHeIH5LrwUubva3DP0bGpohMrEJlfswjp0+RLBjMUyvKotHWPdDS932wD4tsfLrho2Mui5K3kUp
Q2E8v45Z+tK35V0YjZ3IW1cony00Ck3u6VjMwzJ9Sj2oHgVqVDn6MdxtouYd3VyoWDbipvwZj60O
p9fOXKKt+yBHeFttJMNkt0xMdQTKuro32PPkBgV/H11yK+JPdH4VgYqqD8LqncN7KyfTC5q8vVX1
dn18GUmdbmhyxEG46tKCX06xK9HlIxAMYsMuOQtDdloYLg5lpb0EMzui+YvCUKI/djqQQyZDdfhy
rMDVhdKcDavZnBthICoppmDtNjxDcOeilcxYoRziL5XzXEcPL3Hbi7hbQvUXFUGBlR4FnrRcIstW
AjesT0qyF9v3zDJvYry15jsScOrZWDosjQ5PV9olwPjLY4SWIOKYXcrvK++bN0dPcocclMSHXje2
Qv7XFdJufSmG+DWqHhqOnQKoVZgrHPcXhKrwLbTZBWykQVE85fmlqT0WIMjYDGlnpJCfHczjeo3X
CU5kz91Jkl4nYrVxYPNiJTK4SBSPoxEkKuss3KzkFigAaG7JPw5vHOsCkHWsMBqzSxSQ3GK2IW6p
XAvUwmQVPFgM60cegUbbCP/kH6v2gBu4BEGIvS1T56UPCxHoJj4iOGEjLfvIIZq/RJGfmawB2mLo
L8MdsTDCm2BJeom9cnVNSN3Wue2MBlBek7OkbI1bl6v2d8YmMDJFX5b4ZjDduvjWxdo3o8omPcDP
SsxU/cgQlLu+z/w8RU4J6VWTQkdiVGKx+OFGYVAwVjvi/bIudmL86Ds+D+lEq4AmdHqmqOcd1KRZ
YwfBJr8qf8XnjB7/UqLGBDAi7GN/9tuX6YnhdEkdk1K4cup3pgIWcubBfg/fyhdet1VxfLX8+gp6
d4OlZcakeEdOjCdbzV5CdAsjNznf4yWDMzDkSIiGmdS3jNkJniW2idSSM4uzSfqKg5LRuTH8CYOj
fIwsb2tnsa09QoH+RT1K3EIylmeCzmzrl4bDgtCOxJTJB8sRICQ/+RVJHeY5Gr9CeIV9zmpXml21
PumPEiOMueVr69L9VHGzbhq3wiKKsxx1wHKakAPPQNs3xd/8BpUAnTK+C8rQBTt84VrKe746V3bM
fdEOhxvcuIVpIn7j2aUI2lAr8Nzzow0LwTz8gPwoeM77xatZEWZ7Muq6jJ8J1SHGOy+oHKF84KlB
HoCHcwyPmehaEtGuNBvDXg0JxT3k0YHbr5p9iuKwY268E6oDKiF0MD18o30JrY4vEDI81+Zb6XUn
TBJysGmNH0y+xi95cChmSyhj447NCWMU9nuQ8OrlLLFOD0+18dWYTE6ng97DI3JqeDg+aldJO8/K
k61ymL2I7UOpPK1+NtxdNKPho/oo1Z1mHnvtkpZ+mF7amh9hQrMOM6e/BC23x+mphbwJr2Li5dqu
QxUAGIOqLeAX1R89f1fKd2E65dDqdWTA0neQecJf1XmyCIzPbcNNdOckQiDNmA0DH8VgbKNYR8XG
tiX9llAqAgEy3SfKglZ90gx0TKaNE4UfipNW48DaalCVt2wPzPykosfHgwytabHx36iMwZBqStsg
JRCRDtVLMw/3di0fNbac8VMK3CTdoelUu22deXLrQ7UZ6xcOCh7vAEMEzxlJQSwumJiFX2CygwgF
D489aSpeobyYvd0lviFt58eY2/NyGF9lRvIRypSzJrijSmLTgBDbsT5Szlq8BnjQlBcekaI68O22
HX/4FAzbpoRjybKLk3anV6eF1yUMThoK6m3e+DzEqNAYh9+y1wh1QuI3zforKSQgvi5E3Zm2tq01
TtXoUxNP+nQwykPb7kRhbxKJmu051SXTThxqn3nVNq5ziYI0lvnBLyRGtHHnhdysHMi+uq3D78Ww
pZLLorothmNWuLMcfcb0spWJB0r9ovzLlL0i78HsBFBMl0vduSrIkj8+Cr5D7snaNVN70hxFP8Nt
4evp/OmM9rdCkRRtVYvKDBxstGWGWMiXUb5OZ1sEa0CyPWM2npNiKy1u1fwwyTYgyHV+EwKGdBNQ
GJxCCasAd8DojVLuRMnJQjbA1l/YCt8Xm4P2lcCPhDIUBApivZJtpF0Nj5ZyxvqhHFRb1m6stB1g
uVa9EamGUpxRm/qC8TC8ZPCxhxP2LRbePAHB9/CxkP+RQsGyScwik75CpSdDSmNxgUAXV5y9Mo5U
WJ7MVfYDQnXC1CQP1FtDO4SYQSuI8MKGfUkf+Krk9sCfCxBbUtBvGp15ioP6Rn8V/mJulMUHFUEB
73YDQJZtxo1YPnhr+NXJpRm2zPULuKEZ3+C/SvGSjxXj96ZAkrP2yPVEqhQS0yn6+Rvol8mGOFi+
ZsCDfLrk3DR4YdlYoVR46Ubd7xjhcdiR8qXVqJse00RfKNJ2MxUCoC/fVkHJINwNAiHQD+FjgS2w
NYad3JxqREeYj0QUzM9C3rJyi/u9yRnMC5LBKSB2k+RKp5FOM6O0WDx3HDLq/FBZZmruxEhexXSz
S8pt03J8OIAP0uvovCt0hZs0PIR8WG/55HEQy4Gfh06GxHC6gjljm1ITld7fFrYybK2aPfNEq7aZ
DxBfaslbXYevDeUg4u0+EjTLezgjw50cY3HrHIcYg4nNeFw9W4tLInZBnFMpQmflxPbwzmXRLaKF
AIiDxMaRUUwN2/h9suzZOo0xFd4OKWdASqfqoFTpRFupcH86obEDyVOBHyHAIvXkfhO+MF+rvyWi
6568YxRwfLIgFGuTk9RRmqMSXVoeHAbb+d36LGa7r5DI4Ja7kCmVrueBrTeM+Em326FWE5JdhCze
OncglzEEVjZIsTr8JMpRJ+hM3lfijl+tjNxUdUtYBOzyf0fJ4eebYcCxqvkIkUk+hOasXjXsY+BQ
WFQSM6lxtzvNZxqzmvBpoRCz4uJR34ieoV7izgQX1KlvRfkt1s7Q3ImaGfhHGnf8acm8oT5xeZ14
LfjaWp+HhyiS7DM6L8jP2ESQ9deupy1cE3E8pHzVyxVaxKwyhCKFcNMfhfSh82v2NosV1nFl46fB
nkWGTg/Box+YF9XaA5Vnbtu5ubHjoNYILhBeGdhPOcpbL2GDX206/LIbdnXTmdNgYujSY+u+Axdk
CYq16ygjGej2GmQpIXidjR1CPHX2WuV3Ia0gxtJ9Gf7w5UEP+C4bx+y2s/VpGn4Lml2F8NDs2ppg
pPGhFIeoOzLGSkQmlyCUkJbtUgQFjfFg8qY8OS7GCzdzju8j3pUX5V+pfefG19zsRhzBbcWIm39p
D/oL+QcQF4iopl+i6DLQ3nsNbJxmpwf72twOLLip1VFqLCfsmCw9R66FPLNV5OPYNzYy4wyXd4gr
FntZC40BOxO68GVDL1DyrqCA0dYqUV4O+LE40tCn1sBXOCKxvlIfy3b6RkndX6qzcVsxkL7+puw7
YpWS0c4WhJEwGu6CwQPvQgKjg6IuMQB4XUOT+gP9n5OJFwrUfmD+gyV8w6y4qH4pSmLjG2sFtw5v
vpA7ZJ2llp9Wl6UFfUvD4Bk6mVNgVdyRHWLwifXW7snkuBB1wfac6ytl0E7GuMe9TUWPuLGzHmny
hAEV2fIbJDh9ZCp4AO/RcN9JJ+wKIQOTwWkyRyv2DeKFYjyqZGkg5CBObexOVXSRpruQoPutONeJ
EcE1alAjyccETcrLggx+gdkbGh6PGXVVSQsJhLmcDlh7iLHlveC446Wrzjx+xkhnuQMdBqAGnRjc
q23YnCKRjMqVJ8FDZzx5svblVLAKgCa1lq88VlGxpaClAoivOtP/N9XaDPv0SHIkBwf/y7iFUoaX
XFZYpT3HcU+WBgsZX8csiHPbcJV1fch82Vbw8IRQmMjb5fQ5whQF6iOlbslCIP62ege8AKlI4c90
5naor0v+mEeYs+JVqIhLQFYDh5bmlhWzKGxiMpmaYPIjS/TDKt73S78LodNOFaHKNKdoA5HYohup
XZ21qt6J9zXNY9Z+ubTHZESqQChM/0ZKOFWZQVz4S2yiwRovwogML/NVxi5MSRRpZ68TbTCdtJLx
CdrKCkpjsCUwEiUDj3EYcsKJ3F2euVKsN4sqIKt+aSviMTQcwVbhiAah3QIabTqEfrjC+HTq61xf
5qmnzzgV5ReBNBzv6OyiW8PJXhYfSrO4xfyZYd9G61l8tJy8M/lTCSkPgmSifkEgI31obQfOuvLM
ks95kFwRecHoawzFKlAJaZ/w1WfUGbDXsB+lBscKL0t9Xjj91eGtMzrIRKrfEh+l1eyyRuk0ZTN2
FoQb2i0kFjBZmDQpuB4b7WpmUIN4EIyJmXNmbMaeAMPlmDHxYcXbDEyyBYDooderKOActb7EPbus
Hz7kLuUsX56x/F00pE6EhFvXnyoEl7ZK7XwYmX1B46OO47trmX2G11Z8VWSsWF/PIruqGrACFozf
rXpiYh8MH0OlbTqL0d51AjaV1W+i8kE2Fnr3+xL9Q/ThEYh4z1AdQ5zUd9Pwmqk1485QAwayxoSr
tDsRFWrfET42k6WglYvm9zUJUppJhII63ntp0rcs3BoJx4+pWtT7eOmHqPdClcZATjidJbPYhRYb
F2Fqc3ZfY0G+2UQdaHImdj1Slgk3u2g5QjpxzGDrQ3RFUj27Freu2dw1DGjZPf61BbuhbpB3Rs6p
pC9grqg9ULmlAtspOB9KDSmgZkVZ26HUUMYFJmMx1O8Eci9CwnUVCDTjM8tRArTtVNtGepbuBYio
rP6r46Tz6IXH2Oz/xVBdQksLUIFot2DGr6AFDxIuQoTAAtt5Hc5ajbpbt0z0VbLx2v7P4LnPSJKE
30BVTqWe7gKT7yAUR0yOtBBx+1oipSj7nJWsKcHSkq5q0WE0VNxgYrzV6YObx9VT41QiPgkfs9+X
6juut4FuaPA0xfKzuTlXvfrdCOGNJFjX0oOt1DEwiBe6n9VgtcxK5AJCwerxr+xwowdldxDN8CWX
0sRW7xTaag0FdxHI4W0NBmOzaF17K//TW+NrINM0KRRvmLMDZmxfqrvfLtAwk9NGVKy+isKwxznC
niDTasr7NkveKzFUWL2soYLlMRgUVDaVSZDvdJQlSALNz8SZqVXlglIohTopWz91LnwlFYP7khQv
9Bv4e6yuBNcVonYxdcL+ym4fkF3LfmGNabtPxnzUcOw62amY0rsYjAkL8OQAZgPPZ0vR0JEwIFcM
/ECmq95gCF4vAA+TNFVn3srAhiBotPFrLTRxOmdK3wCRwh9eR6vGe9ukzSGFnFZQu+K1Zw2JX9dB
4iiiP5+JM1NJuRqGCUgQn6Mkv4hqdMtK4zWdoAj2+AhAPhz6PL8rYn9Y1cEUybUpkaCehFjcm4Ml
so6opd0URj9o0mGVAwhkRAhhrSHyBmfNkQ3gmWwSzNYcLmBFSUc2lcGPxpPGkK0mhkoL+PRLQ+fp
zw9CoZ9lq//VG95/Q3ibgns9r3Vud5UTsOIho34454uW7Emp32cm0u2p5/fLXI0xaJHof1OjHTo4
v4Ix3loozhtz4lQphoNE4kaKnDjly+tZ3RaMdpflUrEcSiRl2zbGF0BBLCwE1kDqQuFUpthpGOun
QfbVG8Fryqm7iRBw8SN6UFxfAOefpEXgvdELHyIA+8Nyr7Shp0mxX1mktEQgaRkMhnetR8ba/zHy
PAXqdOpn84GPVOm6G+B0si4EEG8BvaVMj89jtHMVGjpKj53JdlMEfqswZlYyh/ZjsS7QbB+mxPi6
UbdNxxW7Tsdi8g0q5ozdva/2dclW08hPTaRt0+HQzMMuzduLouCk1KxnLAWnOnlTVhTkuvZXUBtj
/sq7eBcrL42CDbtjQpHTrg0MypJjimzShBY3U4zpBJKvIbcJ+rOexEeyokrKmduQ58wcMxRCb1Py
lY4fSzLAGz8WyjfcTThRy6Zl5QvlaTd2BCUtzLXYEOLTQpFasE7PJ82tKEDiFtEolfiAXUquJsKJ
TPwlgZ1gSKtXWQJXilp/VmjHWj4XKRacaorwLLHdyVgzAkIjJhOdVsJ8fGl1uxcTOxAKW5z3Emlu
8Y8Rvjcttic6ZQ4zT0BqBnWQrUwLyAR5tVTaPcdsmJbuNL415odifoA+I2rcNaNHlb4TesCoZ6TP
QpE55Me2jREaqk7bh8cm5oDpMj8Drx12F3mNtVSBEwXtNsk1rwBBVvbMKkWSzBodYixkAJIdpMFi
FUxKG8GthKJ5MhRrFWgPL0BXwUGZv2FybbRn23fnUgm9WPsoCtTIrcXo9w8MJpk70RauoUvUCRpO
xZWDilcNITtorAlAUDsfq+lNNK2TlLFczmycw8dkCfapsuzlaSAWpSftraCrYycn79Ux+JSAS7OC
OJbd8h9H57EcuZFF0S9CBLzZsrz3xWJvELTwNpFwX68DLXpGmmmJbBaQ+cy957I7zYkLG9BtqCDm
lJ49JSDz0CdOWduzTlnFxMgGeAk7ySK+6xgjgTWUhvUyqcUwEpDIYvb1TeUEZjc874IBBwXYgdxZ
0EQyaAGBMgs8MdOpdwv8gbM4ZbpqqfOKf5rIrzIbjq1vgslxzjqL9qbBmt0xBukEvYZEhu7LDafm
GRHSOkjCVZnnbCToZEFNnU2Gm5HLv53Z8pD356g6WgDm3rxIXQUS+4evHmvCtDmjz/pIDqWl7CrW
H1bm/lZIgpTRvVKA+Bj3Vd0B8gV27YAjmqC+Yo3gOC39P8Xu3gkj2mmjfrPDcYsFde+gtCTuBKo7
KS0KAHhHO+cwSPUCsrDbrwP1S4QHvwqWna8c85XXcgsXa4ilF73Pjl5mrJKxPo02I212Np7mXYeo
hn8K77u19yFm/74H0gPJ85FjXAmQ5kTIlA2SbgCrbRxo2jlNb+9h9i/2xpiAfsmPsqvRIN+8EapE
031h9WOKofGzxdqAozBpwo3RucyVfyRTXbtbsh8+6mGzUXJzbvnFn9ogG46C+9CkS6rSEz1eQyfS
KOj0mdPZjvowbA28i7nmazKQUv9U4R6HaJg1lQFETV1bAEosUGux0N/rrnxJKY5WV+3IwyQk+NUn
aJh1fQ/tkkD1jitS3m3LIc4KZFaIshr5Vz22LxZFlOYr27mK0FhHvUL6RHIY2UBD9gFD59wylpNV
619r5rJWhmrJwX3sla+y/Wja4TAm1S1vx5eqRwdJGhP+e1ibybfszw0Jp0H/VGjj4oopEl5+cMzZ
QR95guJbzA+3D6jSs2juhOUVnhlrnKBlfyT2cK+A6JIn3ySLFAiZ0C68r0vUUAeJ2yHlNbRC49vt
fUaOJbyY6EttxFsViWUQRJdG98ilJenRsrtTinidNTLNUIftjTzhh04UA0rBY6+kt2b0nrka3CzG
4BqDOmg/m0xz/lSJh9RJqKpyIMKMkKBzl1iUVYhB3i2Txl0HrQRLGIpGcxQFi/6YLET28kVqA8mP
Di2y4syX307EIw/Hdc6Kx6Gf4KtOQyFAA1Z/7Sch83iDtnztaufp1dF77VbLMjB+aoEyJy6KV4hk
gHDyZV/XBwiX5BPb3tHy6vNg6bOIHbxaoq1yxl01LREc7nC//kAEoarO2rK0j7BxTzRhnOjuvi6K
vWNOOos6wITXnFxz2WBJzlLbe7Mk/hrEJJuQ9QVhXgnugqYQT+iyTy6vVYphw+wfMKDeS2LpCpk+
lH3f1Ue3Sh6i1NZZ0fGUoiarte8ynYVhv04KEzFII26lf/V9+UOBhKKxXZjTx02KOubpHm1bcUPZ
9DWYB0SJ566otpaWvHR+SGBaERKuqqljg0619kd/lww8bIP6Az52rQQR+v5jR+pIBdgpadmhxdFO
n1IiLJSyZavRFoS3KtWOhdRmSSdXXd0fQ9H8DjI/mamyzO3qfykl0jHmo0HD7DntDdKU5rZP+187
nxBczsY0W/AIo7b6D80Rp1zLD+aAeBOO3zCgXC8+iJo76SAdlmOCd8rN9tQVgW6822NJ7JXLzFJp
V24xVR3+rgjkHj4SHIh01nh70hWXBZPNTuEAgsgQpNq6RvlSs08to2SyEfHmTfam5F8WwwXS/wrs
flB44GH9yHYplF1HFSHKd3DzQCOfScqkBldcgBRDIBjgldXSL8IXCOuGALFquAUn1nIGhpwG8K0r
xbLGXqMyTs1QMYiIDZX7rJhMKdjpBqPFagPDBGaJnc6DCd/SQGkUfwTDUip8uj0zWIqwwW/Bg8E8
aFBCWKAtSwia2B2ZSyhAXJKhJ18MGZkarjsQSyHhfT0Gc7w16xJmpK6hRyiQ6L5HCZIFvjk3+IAq
SL7ssMrikiSjYC3bn7Ie5h3T8hIQWYM+q/WIna/YBrJtMjx3Ng4pBH2SIc1zcvJjqsau3oH12HQi
oCfzYbtVWExYNzs5+jZzMSKOqVDQaQgeHPLgksLZKMVFYsVK2kdfnBSoPHUM0Fb55zDVq9HHWsJC
GYWXdAoJ6bFsD80q5noZcP42JmJw1spIzHwDDDEMAWyTba8iTyUUfsothXDlRnjNaBDV/GkKZ6aw
HKv0Zk5WBdvAHiWnu7CD4BTH7VqpGKF1zZayd+EfJVrPhGNlegN8WMgCTioY+w3XyHy0sx8jeDCn
Qpq3oDrvB/bfzHXj8uK0t7Lst+SDLJt6zRlHX8UPoWXKOEkUCRaosfjH5NqWgvGw3izsClEZ3IiI
vYYDy1P7HXDnjoRccSSa1gW5hOHZ7EusVckOBwNZTZnLf3XyaVSbSLf3gdlu0XXrHzjblmbxM32Z
bhqXYiupEfBnpx4mkA4G0WeASwD3W8gcKkeWA++w/uZKfOvEHn3jW4atuf4aEDypAcNj61vmFHpt
ygbk4mc8IO+Jd0OtMZYH0AcQHvvNhHbVk21rfwvl3MgVv9OIH5D/vfbdzNd6+4tdpNK+8Mcm0YfE
BpfEJ/JydQHo6wqciTNxWZTk1HHDZSI6EFZ2CDFVYOesN17AKrKSx8TtHwCckLGUB4bHTBcDR9uR
l4xqB4nCVVXEGqw5NeynKH4E4qRs6zAXs+S7K0+jO/5fdqfpJ++4KbPXgIRWM69V1AJc95B8ObgS
Fo6c2ePJ5pX00HnayA+YQFJMdwgo8miYq0j26+FdsH+iVmBZ9Cgmmnf6BzqdpdCjBBKFsJZUWWbj
9KpIliEoQDKluNGYhVrVGmAK41cNUbZxhH+XwEnTJ0WU9OYSKRnuTkSV6zZFKVs+PQx2kfVSUO1j
e2b9DrGGq6RGk5SM+xCHyYiTX0JwE1iuRaiBxuChwRMA14Xfas2D0F1OBwoxqwsDnUeldisXcQnz
VQlpwFBPoe8xHWXrx4EW1njKO2dNG04WUU0/uvcRKbadv21Bs0sm2AUWvxGaggTuY6EIVcKBcgul
ub6n8zFVeyMqBgiMuwUgPLfvZyqTJokGbyzY+gRQLSvcV8g8B32dwoSxUeeYfL2cAK2CfUdXJVsX
FporAV5ghw2YjILKmhUhZhxMyb7yrJCF9iypLzbM12iggcRFy/nIGAxQW7IcVZaiiHI1BBQed3XI
mBC5LXLOZRgCU4gYC2KKINqrgGcwgMlqcaXYMbrcBLBcyXogeJgJ/l8fCrqImLR560gwNUjWQhAZ
1RFxEqEg6LSPwU0P3BgLmsZVjrHEN/OlvmOAxpqMZmRZsowZg3EO6J0Y4RI+rnlUyK2FWWHguxkG
aH2Aarow2aSJsSr5IyQWuzHES1xaF1JAD6R0VWwh/BA6WdrNJ01pVMY7aE1Ly5v+t4ngCUerNFYd
timvM3eTY5f0622jYUYMiLIoMnJDOigoKtlZyGORFMPEJKaWXRs8SUwtixHktLbO0bhKrZ2Tcz43
0Tagj1gTnoLXunrjN1mDumjCCsaoMqedXIEPvUIGWYYN+iJu+rCLNrCyp1Vv7DyF/E0TdgbtxZmk
wJyhpv1PMGPmzS/Su8DSVWcT/nnG/A9R/zA3M/zv0Z8Ek9lVcqmov1VC9+XcB8ZGgAGX+XcNI4eX
rCHNwMo/2uoCyvB/5xHqGBvQpWrSh1OLEkOOPB+bDHxn/C9Kzi72FTOsQyfdiH8KPVY43gPloo6I
fbmBESztBgxDQXLJ3WfSnC3lJ/CBmCKBsRzyyZ4y4/cBH1HYlTfs9kbcpvolE88ounThS69/iQxP
6w+neZXGc2Rga7B2rRWilKJ3UJCu+lHQk7doqnpWKhny706eLXnQolVPPeVFXwMabeCNpoOHY6X2
p8A/gx3HQP4WoYe2URvqb4DeuxvCKiM9q/I26q80/rVNqOEZ7DwYpRdJ59ffw5B02SVJxYP20AiT
7WCTOEhPS8gPGhvb1v2laTOzdZAVWOGamRfzBCGMjdrfJthyyq1NEvGIY+MWfsVa9mNR7Wc4gBuW
Ri68D6e9Ry0UmaFaGoOOAAAAXpqtfHI5BvYNA8KCbOTKwxoWgoJxEswjRnnwzj25LpYC0MeDKM2j
FBQ2IuKEEqybPVS/nmEhXKoeK9uETSKTDjppycfgMWLUk4s5fk0KYYDhYBx4r3TrrY6e7fBqBUA7
mCwZ3ZyDhTNvmXSn98ylkT2NzMK0B4Y5V9l5xdKuFlX3F9n/GCi3gkXtVN85TG9chL2IZkBmI8VE
XY7ocJQlulM5ywqqj9ZC+mrNJ7N1nBxH0EWdvgAQ6Y7LRGXeTnGSEULEleETqdodgGryzezz4N6X
X1y5iv1OghuP+r80AAJx1aKf0bipKOLN9tcyIMObNz5OY7xn4tIWf+UAUfzkupvUnQvGL/6jb4Nl
YmEm5uoVa/4g6XCR9T6Y4lNDD8wMoH5mFcqrYIUm1HscPotFEN/c5jNDHAOgqMO82XQJSCiqi63j
mHxQh9Jel9rTYnHfFJecmiSlBPXke0E9EBqzQhnQrny5LLFtpNgEGL3Z1oXXsRNnoj7RUYDEiW8J
MJJRfRYFpTYKJtw/QYea2zsX3b9OY4+d7bz6ZBWXEUWbG8D/YBYuMkpOnS0uDgWwIUExSRl5S86J
zaq6Qmhjf1iIwwuvJZcWmaT1RST9DFhEw7ubpswjw7srPvmGMIbb/itXVl72WaFCq4333vuJQFEU
rETC6JuJ1LyJz2ZzrKfusdhLeZbOJTA3nnEM4zP/mYTLoNgm5gltfq8gwFEAhSMrNOnSMVzz8KCJ
dyZblFmy2KNqjJF6xv0GIxAzvnEh1GFjSv/kSlrRplvHaE2dDtdkoRwnk98oNr2TPaa/VWSyG8OK
HTfqSTpRevV1F9acusMBCAOQdLInwmtX8pKOWF4hLWnxsNcjd6vHaDNMe9sn+6Andm74Z+vaqgIJ
QTDWUna0WppBzKhGcqK2B/EM/E8lnEADAwamBaC6pYFQTMyV60s2xXQ7hYs8Mz5DzT8CCv8O0ID6
IZNup7lGkXZh1/NppvWqnyxZ+GFlYy+5YctUbiJmmyoDJ1cCe/OKXXQUtQl5KTo5HSkcoUAx2n/o
tXZFqo8Lon9XA53MkmEJ/3fdJo/I0FlTQhQqYgac+cro4itRnduhU7bGFC4a9LuEsip320UyAdrr
Yj+kU7PGcTPlxfTuR8GlZkeY7uSwd2RFrhJ2jS5+CTO4k256acmv7rCZCRudmO6vyPhcZ4yvUv1b
QcjWkcYLF2Gar2mjtXb8DreVvc0BZvlxthoTa+NT4tgwJwFkoEd3toDvldDdxHWzMZhaOnq4DnxS
XMAOhpR8OlEjBUNtEDlGg8NSMVk9deM6dv2bZePEM7KHrvfKm261DtbnTdCwIM277jFWbCYDtv6k
iF1agy+p5/rDnniwYcngzucJQHjEvpMd7iTm4nDsF91s6CRSkRqZLZFN1GXaT0kSp6VPPUr1Eh2U
LP1SGE27m3JdM5+pShpUN0Mx97ZsVlpUsYVTIKMYR77JTYxSpmBlOGtVGOxjcTCz8lOo7XoEmz45
LrNpYTTxtTqLdnjwviREvYEoqbdAEFVs2OeEWtch44FLYDzVBoWFD6+RFhyo/hxk+h5746XTOthU
f23SHhODNWMfqn8tlDpK3hJspqpk/8ach9R0PxVKN+XHBucxkh9VAfrodZKIJysRBseu/3KrXfLM
XOVuIc7zUa/VdXnCy/SZYRspMtK7yb9iFchaAKeEJbTv3oPUZbd801XEYoFZhN8fa007mnzvcH2O
ndOdha2eQ/aEbQxdpLzpcvyqZHjG8PFZvpxooBZl3Z9PKgmQnrbf3KHu73vOMSODLkpnzb5nZ7rD
VUDZd6xH50Zrv/lNoIWVrvIuVPdsVunVog9EKbCw7XRneVgs7ZU1Mqcv2stoGye4knvbiPcDyz8B
B1ZIskLVbcWUP4/GvV+Pq6LNrlB5bMJwMwLOVSVgWKP1tygOX77L2lRKTPY6M+McXHtGK+fk+gI3
yqLs64VB7IXnrAwY0ykimjR2Dw1a3kgJVj1pukQOAxn3iZ6ASN0VrEVxGXCwg9g4qw1RoOTSSy4e
MrWAhTdvpfqnJUuP+SYO7dH4zn3ATzmTKcnCoNCadRxQCDt3CW6kTr6idtiMqHRiEyxnZC+MollO
vWEI9MUdHzZTVottLl/IGrS9GpZnI9fe3WScjfHDbpVtzHbdhWw1BIjxjbd5ol4M5zMGEgYGnNyA
CJcT+1AwnSAo1nbmnRAxObfSM3E2MwAn8Bvj0dyKoIqYTBcADNnZoTOmfdybhPngCh7w7p9vD1tg
u+ggtUXYyPUoUBGaGtPDT3M89ehHCSVCnh3COBVed7H86AIn9AhWZU3EpYoYqR19NKwIoJuIOMgQ
S0Yml65CGUUh0bevOPWQhpD5F6cYaIB6GlRaMWh2BM95xpAJHooNabFec2vr6xwyaMhLX7r6OeaX
Ydtn33LPaYN6H/SWnigI2Fkgv2wnuASUuLAnt0Dr/sXk3DVltMnYMEhprnWl3A/QBPQJ/arkm9Sg
PXOGceNHzr6ofhqkvKK0sGukW+F5eBGwkqv2we2NvfUKz3ZQHnV+gWS7kJYAvd24uCFOiVL/rFA1
F+D++tR6joP2HqnKv6BPz4EYFyDknFcxJEdLJKtUooAklcuyGdBhLM+0YJtb9TuNpBnCLNpEyL1o
+luIYM5dLxZ0Q/yv/AUgFQBlZM3gEkKwlJ9HZzO6nz4HUh6szOZKAnChH/CefBUkDFZ70a21ehtF
ANN4HPdmdx9zDu01CNMomaoinyMFNIF/Dar3OP4OAalZ/GqyaRofIR9D4TLsw21Bi+CZZz3b1Ehd
aV+zRSGuoKJGYv3Mb4n9sbxrxt9QRm9RfY7jz7q/MXrtX1p+GrMPViA9xb15bZw1szd6vrJ9Od4q
0zZS2yjuVmk2Baieyps5/kEd/nX4N1mvOvmHYNzgNk9Df5c1mEMKPHwijfIDponj7AfDFbLXn4TI
g276dgcid8zftPpuSsRnHzqgp0L/cc2rxmOLAn2yli2RrVfINbLLGAOzutfygyrbjO6kdeMuo7jC
Xeiov0gQWJe2Il2M08gC5WCCF7FLKSvLJ3/4NtpDouM2Q5O0NZWdk19tB//loSExLz8nFdZaTDc1
3VLh+dic/vBKLMZ6A0P+SKDczIASngjeXH6hxqbshYLXvCxokUp+0pU9jA0xfkmxq9sPp9sGFH6C
I4LBn8IKu9ul/rYfjqAzKoRcbCKTQ4MVFk+q/tdLflTjTU/fQU2PSAmjvdMciuaoeQHW2OjNcH8j
192muJmof30QPL5psVmdWK4zMgxZz5Pegyy9gonah1dIL9PHy+Nd6JswQE8KOjJBi1Vm0O/31Hcq
xlXz23LZd79r9YbvrPN2st6VgKcd0CTPIP9p3M8RMnHbvavM8pqcyLGXqexryW7gjCQ6/qW3gKXZ
9AenW2feUiGHnsxsuQmNa+AeKehTLNyWA+zh2yn+abR94CxM8ZVAGNbOfnU0xwW2zTIk2YQT/F6U
jLybX8v9M+S9zK5kOoXFg4G95v+k+q2hima9yDvgMnl1/GuqsFTSPzPrENA21z44v+GrMA99c2I2
nFowW2YwSGsLU+aDl2aMcW/cNXkQOpR7TL0T++7aDUjct/74L7T2mbtDeJU3TFXJzTnZjG3dd7qX
QPuMsTTXvHE9A/Y8RaBz8kBfMedizHMy5efAbj7rk4WLqaABScTa5E3rk5mZ/U799nRO8M0D2WRI
MZy94jBw1kN1j1rw+F+Z+IogxUyX21Hh+POfHipikoNQy0SLNjuk/TK0f/r+3dN/Y/3Pdm6Sx6tn
5K675Ndgzy7J3Ixokb/aDnBXObdrRF7lu+7vFWgz9jxCh43jXZkU0VgZw7Nrgm5ZN/6pbTayPqbj
zhGXRju69tGuH1l6dsR7jCDLs4w3B+uJ5t1Fcgb4rlgnP1nxFykHo4YzI//zA7AD7suFOhJBH9YY
pcNwAvxzCO3fKt2S0a4iIVXPiXIe9DuQZ1oEttU9zrgHH72K4QT+gcZHopfPSr+bwaHGZq2lS0xb
g0AXdLA7hEfPMPjzjBsDFBvjoCTHKP/SmTaZGCpNZm4qO0qmSnBzf4U49wH2g+KZMSjlEnC92+Ad
y/ifGA8G3BrtPa3+TS8YHlN18r5pwFO1PyaKHQaLwb4nDLuD/E2mt8DYmvqhqpZje2TT1mMy128R
pgHXv3rFNkvO3oCwZ17Ld6JAwIMjjNtpLDpNfedQtGsbzT+x+PCZ10pcBv2xncAFmCgbifi7H0tw
KNB6Ur+w54kS2MQ4W08S7V+Bi0oZIcN5GLHVDf4rpCEI9AjNJdFGU+4ybSqh08K5Zor9yPPwS0mq
7yFNFpJiRxvEr0OlOffaV4L7763UmWG4LBcFub8jAXIs6dVzb1Me91I826xDdx+oEEcCMOOu484J
ESFHOyP0yrPJ0i5jZ5ER0lk12UHTS1BUGqB2LUAEC1CbT6RSEhYIZTyHfG+i1p3Qa0r3m1QlIiJ4
3Y4RWovCFAjSfWwUbFn+oHywDQvTCXVAbjwOJBttfm+sNYeRjzQLxrgmHozYjGnlYkuZ8/JlK7sp
NhT6/i5lgoxefaXI6mwbch53xvz/hSdxG6gA64rVZ7gcMwS4ThOGTDhsHrQRPh5uVsjio1zWrbpN
iVFhtGufVbdkHVUCnRkHequyXzWWOxzhuJoqxH4rZmDcDKjzUwX9OtpxfhjW3JehviSied4XUbNs
JAeiHtFAlaP3m2mNvkygmhU6S9xY2biDFoFjEXMZZVAgVBvLpBkOvMPXvjV2mRoS0JgK5tWKsjcp
oliWZlSDdOnkZXIxsMlw6MPIV6tOfuit3Nwlp0SQZOky1G2raiL7BB8Si3czDJ+Fgp+lnti4Vp73
VBvFzk3QShYBR8j0eUPp37iEcyNc4r7oKpLGvR+HYbmaA5CzQMtVAHD5uUebLga6pAi+24799cyh
ZesbyMtOP3A/QK8g0UR5GzRMMGztd1FlDuumNv9q182JfPoxs3SidJTKTLZquBmJPl+mXYnqu2bE
TmIb4Nqo1pdMOnP1aWpgO0d0CNLSd6FWXKuuLq8aDzhrZXCxuLs6q/y2YNsQ5SN2bEnEti244k2a
zrZIYBsooHtRss7CBldEZaf3HFWQqF8jhqDQsLQV2YicmpoxD9GXzgZRVCtijRZD7hDq1cVLlpEu
gpNp6jfd62REM4d3cnUpbO2v1JkwSKfCj8hYgK/sCnzBA0ZlvVVuluKdwLDkGBbJXcu9/OhmVUVC
Zrvyy/dmRFTpuCBHo8zMN5I8rqF1lUMEU8BX9W4bR5Q+IQ5gyP57YeAVS50YIXnIVZvKnVYPh2TS
Pqitj960rFemQgfvlaS8Z4y88b6wm4FITxRUFeoLX8TwcHpM2X3EG2sy3SkqNBNGDeSOfzH1QWjv
h8yNT1KOH65I8+XoRitVMY15A6AQX7yRbrzcs1ehJJgqcwPSXdByvg0Fv8UWPTXRaIBaBgZnDtTs
epad1xHRkYvSV/FFO8Grz/BBATNyUNXE6qUVI1L68doztVulJctkSyofZuKfKLz8XV90QFga3CNZ
pLDGaDQmfGDOOuc0OAAIxgK0lu45DnWVs3XIxKIGCc5w2BDmi2LHU63OlCiBzp9M3mrbvJAvgzcg
SQ9tZrPLiLERhO1Vy+N5arJisuxYX0Y1JvQEKbluYlopfRPDrEqsS0H71PhvZd81806Dh4Eed157
jLs6c5Qzo7cRG+vFZ2106VteECphKjXuGVT+kPODGYktiI1asjhyRmEuEbnITRnwquycs1RZxxVt
ktV6UFzYGiUxinpb1mDVKn+pM65DKs3HYKY56wQ2yrK02ZGFbT8ThHEQgxgt6tbCReGdeolEXrgD
mHykVYC020075Oho4/EVhWR0KWDSl0xWbnFmP3jSVpRsf0yeAa6OJuPRtnsC3zewIBQngFcvKxas
j11JJaD9+BBmrAJfBhk8G7RVl8TnM47jQfAChZtUVzqmRMFfpWPgEgNbyR4JAugpOTPpfFXZXNIM
C3GcddDjvIuXwXRTfCxYzC043BEopmRKL2TlPOMm3PuGsmPupjic0l5RvtrOvIMUukpMdCLx552u
6YDzK3JF+eHaEnyeUL3vFLbvypTxtjBYfCnMJlALBSeRcYto+jnS2+3A6hOwxSPmzJ7ZmIAC21gU
DRsBdwj2ehcyTBrQthAiz4+sxt7IKi1tkjsUf9JI7PHbNdRPUio+M+27Y4wUDzbR9ZAdSBmuF3rd
/03vadcOFX9TQWF2D8KOjE1kQBSQhLiUZNHNXMc6OwG3upO2hEen8OFt4LY1JEgcH6wjOE7eDBNx
sIgNdVWP+XOCzkNYRuutqv0iUYjmCFp97kXTegq92RgyGbdGNqVING4WtGmvtyh3Lf0ngvuMwAdK
+sTOizPzlY51em6QYvbmsRvTrZcM32EhdeJamO+1/rRNTT1yF7LAWkJN5ejFLJQMDklEW6p3Kjke
Rc4qn0v6YRB1VppTJhVv/LL2Kvx19Ipl9Zu1zGmDsLSXndixwUXFLVw28kgf7cq/DLqTrRGyO9yQ
ZFtmi0E4DYcha+82reD35We7UtlCklzqRTClYlucIlS9sLkOjWkBnlebu9/ARgqhfSG3lXuPFUxj
YAWZOJygn/2O7aN4tVhPWLQz6zwgYDo1dFyOM9Ln8n4ZXDIdZaFXr/2Wzp0kOmOeZ+BNR+SuQ/xH
Q8bdufNHtp++wU9T0Y1b5KjhXusWDb523cGV5DRkipUm3jSWkpAkBX656mz2/Bz1pjHerN5/KqM2
aw0OUxkSBChtRNZFgefPGrinBjzUDu+xb5gfrjpeCsXU6Y2b/aAXr4r8j7hv0YyEuHGVi+vJYAls
nh8ZW92BPbgrne9A85YF+NlNGaspetB766dbq8HK1IWZy8vDnYBql0/Hr+GGoXdRMpuyFPNWEONP
hXjD2t/FOEA0Hfop3q5cuWU58AJT1D+VmCA7bX3OBruba5SNsWIjM4JqVpD1lWTWKnXrjuEN9Nke
w37qvCJHB3WEHQa57N0bY9y6jBl85qxz4cX3KHPJ2YrKl0A3Phf/o0Vq3MTaXC2y7wEbV9DFoNND
tjCdq/1KxburXrLSC2pO3aE4MO1VzLkL0CX8FDK+miqPpeeh75bWvNFljHnq5iudO6uchxcDByXn
5XdwqmAzNGDkWI9PfGYfX1TCaNRiC8IPSYlPduJNKXiA5nuHcAD2ILFl4cFoU4JZPd0jh8XY5634
bBt5TOMHs93fMGjXkdJuSH9bW6hqXPWmVRhm+qZjeWxV+I7lrxX/eYnB4EuyUirwaCfT1MAjFVQ6
6Suz7QcSCp4MPovYwOmYFgWvaoxfPAE+q2fkZ7XAtlo8PGAZ1K1UWNYmqgHbe1hiSgDQzKqoDYdt
QPkrJA15pfNpGG596C3UKnHQPCzi4IkgYHSDsW7dUORBlOk0fCesA9hBbtophTiFpjKUUAodxWCa
7H070z+WdzQBY0Jr35nzYrAtXDRYYl0UZvMsTU6Wz+QyzlSD/7NRZpmlH0azRbOjEvJnJqiMSi7y
OKbJZ91L6g25uubwC3YKi0RgRITb0HEiI/HNqibFJdBWVPvglQyD5HmP3agBYasSODlUchR1E0u9
OzxNs7qm5Yprf6HW3a+TwtUOjs0IiKW10WE2rVzrubWzRpLCq6SZ//87iulfMxbx2Y+Hp9MVdE1N
xeVt4J3PkBz0Prh9EONsbdRXN3qfgc49WzEVf2NOO3o5V0WFMXfoxAb5Cw+s1R5SwMUa6TVuic4h
9rFRK4p+Ezk2GmPIqb/OUkF7FwgpZppaPsKS0i4qdRJL0/JeCTBBGu6cUhI+aCsx6Tw6DiglgZ7h
EPuZZZjKiia+27St6HC+soF2O/zzLKdb1gbAw5BuUpDtNBmwYNXk9tZ2qh5KVO4uyQHfCEX2W7MM
sa63qLprm1mmhwwj6vYQurEYlN1dHXkUxsYGBzt2SNNNICQ27r1iaIHuquOS5nOkqei+fcbzQYhq
qeIoCBXkfjCHc5xfMrj6dusyQY2Xws1itOwJm+moRQQLUMOxH02iPr0ex01ORpNwslM3Bdv4qXwX
nFH8sdG8SJ0P0hzeEU1T4bAXBQBw7lT12wwmBbuw94kaPuKQ2WAfVAinC8z8kH7Y8XbK0qD7fBta
xDh+cDMT5V3xcYhHgYkgTmNLXJnOtxVQTSHCQIrUANbsfdgnDClmIg3ilYsBU2msXQD9kQEE6sra
9by3IZkcOXq+VsUIO628k7I8U43xsxA0o2TWMNOxt24uV27fAS1MpDaXUKJRqKM0dVHeoG/MIQEk
CrY46N93rSCGk11Ew1300iZEGvFiCJR1khN856IqMR9l4mGPD8JlDAkYtZfjLdpi2JVC5tusrDiE
OSt6sQdRCV9Bj/BjD2G2w4dCAGy9MXmIh5gJRJ2AZyWdSmKisMJ1O6Y/vUFFHNjYD4Z8G6Xdb05s
5cyrdNKkk1NSpjdNr415YjzRWn00UXlvHtmJqmSi1cDeH0JkTQ6JUwwrl52DtNrwCBCkw7sixvpL
+jDA318/morBbWrOdeEAm46TiQHNLcBMGb7dV27lb3rtLIfYepTot8ZY+XFq5NOWLFa5jtJiVLnx
SyIHsogTuuw+tIJpK+HvYCNqpVuLxiamRCLIUgcqC5PkdVch8yKjmm7h0zLqVlivGV61CPSjnUOD
7TRzb4q+mW3jOrzTroM//Y+xM1tqpMmy9av8ltft1R4ek8exrrpAswSSmBIyb8KAJGOe53j68wVV
p7sGszp9o0SQgJAU7r73XutbQRSeAtPaumWs4AZjIwhMpiLRFqMgxCzSw+hkFNW1twycNIOtN/DX
Jp4e0mHM7LvX0S3XkCVERZBlpwPELv0aAuurdIpu6y9BiTUOwznlzGF2z50Z3rLJywCpQu8ybLRq
q0VIC5oonRahmk1rpss1sQ5whUfZ7KMemZsHub7OfLU30hCOVUvikw9meBHH4SXF2NMeGgeBq4Bi
0lK1DEWEU8duH2bRXEpkfcIk9ICTG82t7Fese3q+1W3fBZ9DK98zspaM1sESAP8kTucnQxtPwGMp
GfIQS5GB5suuz1UP6syJMManOKqaEbagsGeiY9V836WcqokoZRgVenuT9wlHZXEQBGXLEZZwwnku
r6L3LghfqOb4G6KWCoN9tJXFobJQxwiDgOQwYe8bFppLsQ0MUk6mgN81oGhjAMGbnpaf0ONj2lbn
WMzXRYjXBCOPgWIg7pLwEIlLVZKZl+f2MQ66p9rjeq90l92SlL0qtMkU23URzIyjvMlLZLdpEnHS
8IBE2jmihsoY+TPJmKoSd8/O+OKRddcK635e4l21Ch9xGGIdYFuvzNphScjxsClSEVzVNpzsubA4
1pJMliL4eFRZGKHpD6/RojXAapRMxrByl9/k4W2Le9L8fC0On6SVwUTK2n4zeA9VyxrRVhYhDvLF
DdiCbPONVCJcz9XJCuJTNnbvLDE41hJMGfQO9rgh9wjqPny/vy0CN1i5TX/ltQg78eIRBG5jHGZI
CokR+ySgm2xpHHKED+KRKilIUWY0l6BU22mJ1cjK56nP79sGg0kkTayrxqsfSkovzYNpk3JbVeOT
S5gRfW1Wl4k3S1k0PzF8VmsyMD9QXj7VLezeKcfiECmizWbFKSfWdLbTwd2IvgzW7WdZFFdT6IPt
CsQ7BbEv0PruNVqbxR3QrKRvoZ4jE2NIXarNoX6xIjUfW4VNOB9AMoB1hQohI9rQw33rpnu7rDAW
VpzIu2zxxI5Ysgl1sFFcr4Xpv3sWDSJvDB6EuZ8i9YSS4jfBF3ozDfDq3YacQAsddki2yY1N40QE
lLi+N0JnKp87PPtP8/jh6oCZnaQ1nCzBISOT2b4NX2MrwthUZjMNZlrdrTGS30ycGNCThK5MH1zZ
q8BeZC50Dol8qyrVtMo770c4tZzEIpi3qdTbYGOSFIx4kKNESYyKOQFDHUBh0REmdSOGLmDFH73p
WDeqNd6HPq6Rky1GQVrvlWN/N4Lgnq7WHaHBpyyy2K9ZY2gyr1swSqPJtmR31e+6Vyu6zz8bOyMg
ghXeYOKd1rC6lhoStTZKjzeKEJrd1nHICevDgBPdOLo/TCUyoaZhPGI4rMGcUJce4grAA6RJDXbS
R/GzksKHPEgSFMFteAuoZtI0voTCGo51urBv+tVsT+8izl9t+kTasg9aIxec8b72qNFpmhrfVdS9
J9L97kThCn7giOaJC1BXQH0iNNXkO/TLU6wAZ8CPfpPE5uItHm+RG63pqb6lyBwaBE8tFkdlJcTO
Vh5HaU4ucxfka1+zDMvSeRzEfLEJEaCABkntLHudueMg18M0iaxtjiansYlDqIkdAIV/9Nv4p6Lw
R8pqEDA1MJ3yHKU3mrCwPkPimvlJRspZ9Dmq5NltnN/a5xqkam9yDP158dx1Gqs5p2/VA57pWrgQ
VeqRpbHckGYCvyJfZqJ4/5juQxo1HAwcttoZZZptvNJ8wg+LJwFdWD7DPMC7FSuCnKLBPMa80tvR
AScZYlHU8cIqJFlxijC/tTY8zUUjQ5rb73HGaYb4wZths0sfWVvpyWJLrunSeNZqo+TvMeu+O372
kJMsr3p1D4o4PpsDsSfChe9aTCBRk3p+MEOffk+wdN/hz4bHeWKLAizrravMf7HG7MWPEZJOPi3A
BbSXBQmUzLB+rQh0Sl3gH7idWX6F1+Cr4IQZx0g+5jF+A/hu+t3PeU5rdP7MY0iGXShkoGpMwp4v
PRclGSMv8fK6edon0wUyonnMmrx9NpnP2AVU8L4tELGWJP9U9JE2Vp1Ma69kfpJbnHlKG6Z73RX1
8gDfp8l5aQj1wPUVMPnBaUHMdb1LXJDa5jwzIU5+2BVNQVe7174o0ViIQK1DY993kDszrwjOVaOb
G07hal+Y6LWSGDd9jiwZ/STCa3LJon1PwBgvJe9P36zMQ5PTopxQWMPeZD7pTBrQpYWFHvkrHCQS
iSeOqiK/kQmMqnScTKStxx7BL01LtMsxVkUapzy19brXoMKLXnk3ftnWTMwSdvRoWxVMl73eg2Cn
mAmbGd9uWlAqSCMZJUyPiohctPHS2GKQHMO0gx41/SoRfObF9K6WbK5BgPabnUeulV/95EiUvKla
p4xJM8ID93E5PRUK92U3olDzUphzueXSASnpQO4rzU+wijzcoBGa689By6MNcNUIGJ4YLlDvGGiN
yPV0dCEpuSppt37WvvpOlm5SiwFCLgiQn3mD1mHxA0bBa1H0YKo6+gQ8K6UIOcB2weKlu2oiCuiw
YY3KalAutcL9PDNvWGWE+ga23nu9CZBSAyzs7AezSZ2t5TIcFUDfU/bQlZHir5PnoTaNbamJ4HE4
YTp1/R0RP0E07ZNIcDJU854W8o/UdcCF4TdzxxIenMFI1Mh/+f5wNO1ccKhkIt7P3bmhRBgSSsdW
jOT6uSCgUpgqkDIwg0RrQuaqVSw6DJStWibLPcnc91bnvFQBPTBDALbzJ4cMYKM61v146BxQwPBd
8/X4Owsid4Wo3+dAZ2DaYsQonkU5t3cNmdhYRcddY4o9jbmrmNpmVdNDxHZPPiCRZStLAO02MZ1z
JRob5Q4PrmdC6fLRA7uTsTWjuT2aGdLJgtHWVi+ijbzDLTJb9C3suGamp0kyBznsIvxaAJhm2sBr
wgTV9CSN1l5BvqVTSTrco1jXjI9PRktrp0CVUFXHZiIxMx37pbzl6szQfUTxwPnBzgirHiBheERN
ZVVBFwJqlmkwRBndcypNTPIWGeBBKJ+ynMu05BCZurrHIpvc14Vv3TvteGMH5I86CUppeqGE5bgo
fgnuIpGUaob5Xg4vyXGdTZkl+dqs/WQzpHgWBkAuwlT91cZxPkXXYbLV3lakLNo0GeklOXJvEFPM
WddDtdna4j42yr2GgjZgVT+GU/7daLP+kDrFreMDnjGFTVKPYRJVMcoNARqEjUyMtYJKvNHJ+91k
UAu1U76L0AMjVfnPGugMHQGe7KQmC7flrRCNE8xS5UJqj351FniXUDofvSsJv0bXWQ4YaZAYTK4P
sL6Lpo0dz/uBQpiwJjWscgwIkSdRUMMbNRejTwrmFtE3lg+W6jWSZkFAXmqpVyryn2U8j2A60afP
FVOebCBa9q0Z2SfUq4UIjrgtemwUiHqcXxMbaF1ov43x7TixTZrhcIHjy3gguHSNBcPVkzjI+gCw
Vc9cc361p8olFqr6TgCzs0KV91BY6f0gyJKRofGzccp7cqvoUvCEsWXTj2VG69NxgDwELNhLliG3
vzw9c/ke2dND2CBdb638YRqtR3uae9pfsGgGx3ju7PTAAZ65dY+jskJZzK+N/Tsqcwj76EYISMHV
Nd9XnfdY9y+CTEvHmW9JJlE3tO5gWgA46zTd3dad+33GsDW0ifCsHewnJcRIZUxHOk0BU3pyg+ku
Uo2SxdM5JIkEdMUWQ92ogFDMI5LhctfP8PTUTcu0zfR7dkwit8nK7cZpVwBIi5Fvk/vMCwIQpsYg
kQ6HhotyBsloZD9Chkd++hl49SHv4nPFUtz8Tjz2b7ej19Ezm6rFUfVdS+MthStVF+uEYfmOU1vD
MQnFRiE2MrHvoyj76WfBC1NAuB89s10PrZO/DSjoez0zL6NLhjws4Fc4dz4ReoV39YRi/cRSZ6qN
g06z5pw65rdz8TyWeCElzOm6eG4Gx0KlDEfVI5rEJDra18SWMCZvzeJninen4AxktwN6xfEuhrmf
IVcyUB4F9GESAK254l8NjjiubuzsrY6uadfToMPMigGm48xOTus6wvJDph592w+jNfdE1odc4MiA
5g4idBQaK7UsTJWmd4kCiJ8/F9OaZsuNBMW/9AJNyOcNRd1AaVpTWQeRtcLEam4iWsWZ54EaYCBc
RvucWFuYvLTKnY6ykrYVMyhm3zBRURJaA6RIzoXWOwkxq55RoKSAxuy0rgpjZaF1yZKVXTElKufw
o7VpA+febpzn7mZKaeWR09CvONNchxjbV0JiOSdAWJMhIbKIFVJR2eQ32QDIxOK539Wex6bt7Cvx
WmKSbXoXi0e0LQklSwHbJR0Fepmcl0R2D6HsKCmedHrs8Mmxtt1SsLS8xsFdgPygz9+k+2TTHU2X
zFSdEUwUsc+hk5Y4RozPIJfwjnX1otvO5PhSeFvHLLCLwvP0e4P62kcl4wXJZslVXcL9HFy/EnDL
JBDpwgOOaWACDcio7NN+wjWT39J7xlld3Wr7JwK0zNYOqbBoIwOWtpggErPBD+8lRFPj5l2WbHwO
QB+QSU7Nq1G2P5TPspjY7kW15msRe1DzDSoj4CalUnIVmrRW0zJi1i3S584yt47I123ePraSGsac
wAJa/qKc39kK1CQ2wop8XG9dxoX9rAhDU3UT/rAKTKJOBxKBYa54aDJkO2Paz7ezjVK4d5wO1ZLV
HjMyRMG9wOMh7ZsS0mMb7k3xFsRd/2T2gGaagRpnfGGzkd307MxxcP91gzJ8OvWc5HxXPKfpGJ6l
O2CjQdp/CTQ4yz4bb5mSVKfZgMbk5n5+WwzMuibdJ1emx95N4wZyp0VtEzsAhWN2cS/r+LtV1sOD
aLW57s3JPQR9T5LnaJ8ju9SokcqSgAdeBZox6bEs0f5woRxx/0w/PVdpXlpzOLpBVzwvnyesYjAR
4zr+4hcOk1/+NMtbpv39wSXm04x18Wo14YNoTOu+aDMsbvzvr0/PieOQdFLpTdR3TL/asqLwjMN9
ZiMob2gfPC+olCbPyIc0O/cYSK4Q05mTV8cqyFuq3LNVi2nLvLt4Cef8wTRcfWXaVT0P8Dy/Pk3H
hj5/iesnb9xqZapQ//jq68ejn++HAoPu6HJAb0YE8pjCPfiqy3lsyu0NdTU8q16obYm66bEo4Is3
ptvyzt+EY2j9UmNJs1a3+iHyEJnkIx22tomCi9sCVB86s76R3lDftjNyn5qwuOdoSOyVxonx6LYo
DpzG+Dk0Vnym3UZIgTU5n4oeXXuVni3vdVJ7l7ipr7YCkcZvfqkjYNfS1+1ti1+rTgcKtaCeXqNy
/ijtsLrS/esfqmy6eOy4lst4eg52DVwQyF2TeTsLDWvM6B5S8q/WWtivZYXgN8uxxs1lney0iV7H
RL1AISSaE3SZmwgExX5CVP4oyEp04ZGFRlkcGtWOvHfgHhVJW+5iJ3hcBhx71wq9uynsfrhm25wq
rK3wmMYjkLbQDvhKq8S5YyVPaC7eTUnaEm85HqcmVaiiIhxCmfiZzgP3HPYM2GCoZ4L0Unvw5eqO
KJYOeMIlyQCVN5x/SVYA+P11k7lIhOYk0ztq3ztH8paXvhpOTtzP22DWoPF5B11HS30EwNreRiR/
QAKtsxkTXEgXlSGd65vnCI/VyNVKP6rpN45fprxPlHVblCUyEEdutSSoMK2rH6NPZoAaoaLPMEAn
9qqwAMxbRyNhAFLBLxnmLSAMeMbG8O4YOyvndHgzR+52ZsS9kZbT7oael3N0PfBp8S6cBsxQUftm
RR2Xv06mU+jAQIaPEq9mqG7yxinr5mDCeXOXYXtIC2sOirNnoFPnqA0MR0AJqJmVbw1rSexWHFXp
Ge1LL0Qk1PWRi5INnesgDQQys6o3nMsf2iEP7kYHLLZOOQJn9XRk13CObgKALXTb6QcqP/xyZQT5
u1EeiLH5TbaqfspLTEhNC/DX0SktR6lWA73q22liHy+GtjqZcCN15s8cCyWlihIIxAqwFexnh2pU
FFyTcXLhrOGNunh83GuFwM5J4C2R3NQWrj4CkchfaI5xCkjaHx0YegS69KOBeoo6fJg62E9N5xab
kLklI2HZrmJpQC5H5luOmfGoTISDAe+HD6nyS2rHazEhl7ZsMdzF0FYYwyLWbiYx0s6qENFQ5Gz5
sfGxsrZm6Ti3lPeYcIVyNxUvxyG1okOrh+ZVmbA3JCYLmxUChpCd3ukFUOMs1nbYBblLPR30LecT
O6r2NFWQmZgy3jlTrPfVaDGt7WVdnqcQfJIB5AzcR81k9+sGNwVEqDlHefeTeQ3CfmbTFyxQbKnp
BGGsTZFsLTdNy0RdzCjLUb7oozkBtCbE765IkXRGXX9iZkYdWcY1wY69vLNkdN+Vg7WP3S65g/XZ
3oRVXWy/7loiSe5uZgsilMlFcjMDnFx0mjQsWrqDuauILRTNExbC6qptbH+GTvGP8W69upZxJaob
/5Lb1qd2uZFVCglKqn1UZfZRa8M/IEGJf0EKwMpVp9ODQnOwGxrzVyvtj6TOqpPnOS1GEk+SspMn
nEmaQ8hJdg2MqH0i5H3YqbJtGfJB6bYKJ7hzUCrcNI4wLp4y4U2lhKF0Xjyds1GBudDbZrT1Z+4j
Gk3UJDa1BwU1aH2Sq2Zz3qrvqJkimuAfijJyEI1zclRWnIeOetYbTc7aAy4ugBv2bQsbM6opdjoD
nVwy5vSnvIYQYkc+e8MiDXSgSBcU2sfaibpNFBaYdwRyxFwgBhTA+braOxV2YH0vyXPqc96BuT9B
h4nxacw+3a1QAa/qBpyxRY2sKWjkfecvmhHCbqXYFk5Gh8mODbRxpEOFRnJqcUKdksrbdrk/LMva
TS5dh4m1lZwC0Scn2af83IyyRyH3+T7axOzMmVHseTu9t7BgzqOiu+o0GYj9hI1PWwXh8153SArd
PXqlUV59R1MIhpzjk+BIERCenJRBU7ELykaeS8qyx6zM+VbCq1AtTjd6cNWpVf540oIkuRai19cN
IwRSVejWatrxtwG92BJIxhEaJ4BrUr6MVzW2/n3bGSfbivvHBXrUhWaHwsv092186lhk70p6JcwH
+/xRV6SZ5NFwZcE9zZgn7wyrUrjt6OSQy5V6jnOafQFOarnh70GnEubTmnhpk00oppRjkVHryGT4
VlTSvM2WmzaKnyd8SbtOhn4HX5rPfX01HjKAXbF/T5WXLw7XJxpuQPuhAZy/br4+//VRq+afU8fp
+58+/3XXlEsIkeoI2PZqn8FvVcUkPXK0z5JJnxsItLhb432hjM3YDz2sYVaAIqegIXlXYUFRKCh8
Lh+ty+vsBFj6Zz88j7lAjj4nRrrR6ZKg0MjwbMAdPH99xBPgnYymAf/D4hFzBDvVpiePzIVt+ukR
qr6aedS2twQUu7A/C0nLzG6Wq+cL7rTcMFaetzrAIxH1eXeX0o+tAo49dVdDUM1j7zInnXfJbRTT
seeyRqrqycLFtg/6l9oxhqOok+FI31yCfErtH73UnAI7z4fpEbt3buq/OgbP81DKFtxEeI9qjKPw
8gp+fdQud78+qhWtHKY1oAr5O8vFDll0wUGqcgZVzU2aJPiGZ/x6EfqLwE4qfk4rL183IEPx2DbW
aZLyYAZ+ucc4agP5D9ojpMEytc3bermJq7reScVoy7bz315sjYfGLmOQOeq3FZft6X9uSlyuex0b
pDjXupcL4xSpHfQBgk9Y1ihjGCN3jffhyYYcCzYUbKK/xyhQ310aZGwCy3zRI63Ww+walvg3wkZ3
SHI8PEJGJZ6jGdtlFAI6zob6cVHYdBSyo/C7Uz9J++7rhvFKtLHmCqrKHGTv8IodwhI6ptgKwmFO
kC770hpVyYSZbKLbgUyimJ32d0rNVTcYghzt51sX1cQRFYy+ZXh71Bn1r6qLS1n35xgzAdc0q2ky
4nuahokmjX1BZQyPTaCusNLQf5xQca5US3fATDmPS2Gny+WjnxIvZxRECiLkjreK/upD4IAiyqwG
JFHHlgZsQxSEhMy4Ws/0Swj1kjbEU2G+zv2kT3WaeijgqdRwWII/8x1S19ygfImlWXLdcM6pIRhm
SBC2jO2PrYZvP2IJFxRZayOH9uuC8FoTEUSpaGrjIM/SK8jrtRL5NCQoPHoaTf70s0INs8LXEZ0d
EBmnqJYPfONL3OvpoCZI+j6DHBQpm9TNID81tKVqSK0bH2bmJm9umY0S2h3S9ChhVmaRA0jRlTgu
QuOBTsnaKN1fsVdR0/SeeR0Tcpv8pEkJ3QhswvhMui2h6d3HBVEP2VhTVknzjt4nGUDLmwKyT84E
NMBE2vOS+Yb6sGIaSgMz3Lgf/b05VuouT/VjHD1Gn/5siY2Xt+MWTFP0XfIwNvksSecmL21TtrHH
ymGjY/KPhf1LenpJzVtMb3n4FCTqtbdzptupeio09KmQaNTjuMQGO6o4th3mokzJixtRtVk5OSKc
6sJdnFAyZDMG3ImRmkLCsumbCqCHJiMy9qz6TnsIsptIS8hZHcVw1j9JhYte1uQlApDMsYDRDgkt
xzj7WarOlUKUN/v+Nl6WJEXTzkMRjqgVYxAeIthLKv+ZhmaIU8zT697pxju0KAVnUvSkc7jHHSA3
QyjKwwgCSETmEpjQTq+pkFshKuMx8PuFDlVQqOBIPiMsvAeJme0Lo4MM0wXR09C7KDGqaD/4mnZ3
n7bbwXCjZ9P4IZ1ePeZ1ET+DAT5VUIdvypaUawSd01M4WUjRg+H3bELtR7WmjkzikNh44Pt55Tnl
dX6387pwWpspbDPPK+hdRKH5NFNNA2xiLFQOUj1lISrRvKJVbRfM18XvobyzQtVc2lTgnUuXxYTT
2S6KZPygh4LGZShTbCJQYlC4j8cw6sYdMqyYboAXfFc+7Acgz8G2GdzLyHjjAdrFD98Q/YeSS1FL
vW4v7YLZVy9e09EO5Ry4aUVqb3s0OGDjiUn1SlHg2u9Jd+nHTwJE+7/urV9baCmw0w0D3ttUO8Wl
yZOGhARfbL7uZlNaXrIXAyTgJiAaj5OfQddSXMmWyEE52MFrTtqQnn28oJ2za6ysOZQaGzfeKwIK
OIFQYMAwVIGOz3K5QRMybY2aUg8LI9BdCzpHzfTxIc6E/VC49xqZG73vEUeGVTEpUZXaexkJhRAi
EaGghkRQ1hT3sp6/p4MYnli3PuUIBqS3w2CfSzN4dMXNTNg0V76Vf3rls2vi6xqs1jwmo+Dgtxw6
x4VD6d3MAn4XRGlx9YsAleSIe9INjZes8Jno5u3VrWBHFbkUe1GgTKlNiR44Q8NptKWx6/3pPp46
91br1zBAuqwmsn/cJiHj1BmJUKEgpi9Ijo85vVfx8IYO0X2c+2zrwXrdGq7lb9MmTF5Y0k9kGdrv
Y02YiGsDppiYlqBjqRB+IQ18KRw3w0VNQHEw5NNDIJoD0vF8HVFC7mpyBp/CGiVXMAzNFkczq/Pc
YLUaRuqz6OZNS+CPFgzmMy1eZq2RSwhnGOFIMnq5bx0bY11E9CtUUHQI2PM05FPRDNiLQTas3E5O
r2CKosmsb/M4bEDMIbis4hgNSwTTFiiuAmCivA/ZtNZB12OzcVNdbUQAjmQB1t95Gf6fLPpJ1tjO
s4AhYAOiRoctHlnxHcJZcqlHNa7t4nuBZA9uCBEOVdNAENLmsHFF7+0Dh6pjnvBrjU5Sc51DW7L4
gGac9fqrGarsAwFoSZsootXvFVfJe+Dg6cVWWDsPskSugD6z2YciVHdjBnXfCULrgmZErW3bQqjS
xs+UvgJYnFXdiYKrXdU2gUdNEd4OXvyRZwz0xxIcLp1fMEINBamr00ee4OLsWk21+fbHf/7lv/7z
Y/w/wWdxpUjEhdD85b+4/8FzX0dB2P7T3b+c0Td/Vl/f89//5x+/4y+7z+L8ln02//Y/3T1un/75
PywP5L9/KL/4bw9s/da+/cOdTU7fY7rvPuvp4bPp0vbrAfAnLP/zf/vFPz6/fsrTVH7++dsH4QTt
8tOCqMi//e1Lh19//qYs9fUc/fUpWn7+3764/IV//vacR+3nrz9ONJ5+Fdm/fOPnW9P++ZvxJ5Zo
EP+ewmjnKKak3/4YPpevCP0nx5QcpQ3HVaZjKm18+yMviEX58zdH/klb2nWlYRm8g22H72qKbvmS
5f0JC4vreHQxOf7g1P32/56Bf3gR/+dF/SPvsisuwLbh4bjf/ij/+lovfyG6dFs5lmtrg8emkSNJ
vv7x9sDftPzv/5DwSRwyU0mb6YrfMHp7BjbtvWUmG8UkyW7dWwUKFoj9181Iw2xf1nZ2zlU7EIUX
DvSGC3uhBr+b/tzt/u4J/dvD/fuHp2znXx6fo7XJ0+a6hjJNk1fk7x9fktBNyn0kb2GJpxlZR77K
TObwNCBxxKN8wqUBN2S5+3VTKMwMVS5eqwFxfBTV4lobdFqqEjpqWYFQVXVuPisLtYLXliWxYnO5
jmUy/0Qzes8Bf5eJnogoT2ZP1IElwHgvP7RLu90eP4KhkYcCkeUxdqgQwsxk9tzifKMjhFW2socd
p+jonZBtWg15UwBBtN6p7yH3ksDQ0/VUAUtNpsDIMJIMD4FFv69hE/+uPIJJl3U3xQLm7NwJztXY
OSPDxDKZEOslp2IesJkmTO9s+vKXKoKZrMlLSWIneo9LZCZ55Zon9sVy5QUIwKwgesx0uhaG1Z8i
J6f+Bfn8PfPGiGizwV2X5C9szQq9D7spja9lBWewbaMMM0lm+OvfVjMMdu3BwwyZdj/NyhqvjvMK
IDo4Wl097cpusXr1wHjH3tt6VSTeF0OLXdXdJ8ez39Jqu2dtAFSah/YQuiazKG1cAxfxT5AQ+hZW
ZvaUySB5mjYeXepVOCF8s03BfkqlepidOmPDCR6KKh94EYKH0GunvRGCRnJa5ynVPSNaCzlyDg/n
VhVlvi2GXBPghLHLC8JdR8/o2mZiBLzlMGSpiktmLqqUMjKeTFGnR4avgmMKdxMnyC6ET3gX1Tvq
GYqjf3Fq8dd7nRRAOSQs0Ck4xlO5gO4KIjmDsRM7Qqdcg8M6gunwlKicLNNkzfFnfo4bgMyWlVfr
Yjgxop7PyRw0l6+bfCYoBo7w3dgEzHZwypnHsi3Kfda5453TEYk3pQPn0LklrKNMlpozRXFkuE/W
ODT3hTVBNYsZBdjMQ4t51GQzps1lajhwFJGwDyIoP1tDM/luU3h4bpJh+wFz/ssoswPFr8Z2mBC4
5KfrZvJcxN8WUU9WcimPX1vtJIF88/LMRzGYe0EUUFaRbssHQ+7yAbIJ0QN77RHZ85LRPDoR3fHU
aWQGtXtDG2ionPvciqePiQ9EPMw/BPg+q2cjROBA+WSxlESW3cOAQdwRRGOR0IJc9rgkcu9LOvBO
UjFKbd17J4vTu9LO79BItFdFrAJg5yI0GLgRPBqoB3ucm9PXa4em/5cTPc8y82/l8mLmfCL2Ejbj
rjnrsnRPZu7ccVaQt91y4+WAs0jBsNamkRGuDF9qF+XAGQv0whBO6/Qt7kuu5Lp6kmN8inUA/UFI
+Ty2FKSIwOM3+r/XIM3C9//PYviva6HrLVuGadim6TKm/Me10E/QWE0uDvfWQN47xUNxG4TIEARh
7MiTE5dRqa+U/Rz0BMaaUE11+VJGjKSMe1CH3qWyPH2BPMp4PCM8MI5JOJrEnH5MLmEHLZNNnfoV
pMjk4FPBbapiGOm9ZDf//g8BoPUvq7rGn2Kx+2kOl3g4//EvmSOHGbQEOD/XHgxgjJyjKaa9GRng
WuHD7ipSi27rpatpMu7FYVARgQpe9I5C0TsHIVVG6PTxc0CD58ZCwbAJG/+amFNwV2cmwVZta4Ai
JQd5aNP4ELee3td9oZk2wC8dohyL0/KREUN0JHIFZ7+3o5BSzyFb8jpLAmPrxtNKLNV+jgOpVjJ6
JK0KLRUxGQSsr9zaqO+/bqRwvBO2B4++TBbdYX/ykKtMHxkS+Vcq/pWU8Y88jIwfRtnotVmWglQm
J34dozdazS4a73i49HToQGfk3veu6MQKy8diOsglRQT2IV3P3fehxIyVRVl1K12gILHOrvjVs0Nj
YR2xDAxDim6oY7+kQzOvpZ70HYIeh7JBsTI7BYYyGx0UWrJwaBF/Fn5I+p3v7vsAH8lNrVvsCX5I
28IaWrTMzP7uSHPFzO/vZ5QmC4gvAxuZ7OpSWQcRMd9pMzKGvKmD52PCNHai3lv1buaAVeimo02P
/0a6BF/kImUAFfbEfJ0qbD7vRDt0q9gVWNnwo25w6pmbHNXJFQmtyXl9YBcoA0DPVj+vA62DfRHH
zQUfGinwxsh7mMnKNewy9+jm2t0GdV6eZWPwUb7EcIE8zjwCjqTf0JwoWWvTixRJ/R3HO1VNJB5M
d45Xg0WLBi22he/HNJ5ok2gIIAGtRl0ZT2UKy1iJhU5BY1T4LlJCG6MwMuh2Pcd6/e+vDIsj3z8d
xzjpmEjGLYNLXP/zcayrHFGazcglXja70IfRyihK3851Xx+6iBC9ebDqW6uE21nDVZRSiTVi/J5i
D04daBeI5L1MXgEg/F/Czmw3biTbol9EIEhGBMlX5TxIKaUGW34h7LLNeZ759Xcx3bh9S76wq1GE
UjaqpUwy4sQ5e6/9rhXsOcin7zpK5KeYqV+MbvoVUt540Y2840NDKm7BF1TjFytviWXxmpwzDCKp
PmEKU2q9NRoQHYnuvnUmT487tdmB0uPJsoL5HNhWDoREv/ulvqjeDfc5gRrHP78l9m9rBQWwjaTA
Uo7rubw1/14rRqEr2lUBWtaUhHYL1QVg5O1Es+NMlpC9Q4qDPsMkRgKQ+zodUvskJhr9XTXr7YT9
/ywQFG5tAXyRITakC9cE+pjaB4Yi3pMxJGD61JBjKh92VUg2HJtbdU5TgRaIWOZxRMEWJdhLsAxr
2gykqCUcwM9WzjatWv8UeBCSnGBJuDMT0s5KhH7Ib9zzn98JivuPd4cWtilZOS0ptTbdD29F33tq
0DHiIjZIw25hHMz9S5WFJGpUTr9Fsa4eEKK8uwn5jW3WcMO7doccaHoc8cejWaH0zXvH299eulY1
nSLbGNdeQP/BpWo83IQAYx3cWwH5u2NrGki+Ud4gbymgMPHSL8stIs83PSl5ZoCLcmouvbXvS84O
GMU5E+P0xUFfh9sqXf338BCI8GtG89ixHH/rVLKDxZvJa5AYzN5Va79KKsGsJq+aZhQNpulHZ2qo
NMyFq11tA36c9bSCfxAyVGbgIVpfPrjG7lbrtLXx3e78aX9bkUlKC7bj4NEm6v0fVYkdbmMytD4Y
GrD37ZIbI8xBikHChDsG0/lAWm9YFMRfwbUPn7MskD9pswANauBdlpqBW7ehz5C+j3KswMKjlp/D
kTYRDaZD1xNQ2vdRDuaF8W1ue9k1Q5BTuRh5ZtRES7utdBHitfQI1yNV/zWOOyItDVr8gRlGp75y
lggnat6GYQsBLAH4Rc9yloihUL6lE6VV6oxo6lMEjzID3V/OTH8ix36Mm6B/mZymf+kM+jwTGVii
7/ZBE6f7VBMJ6LSi39U+cb+3cYwVhWLnASP6NZ0x4csmpTAvooA32ZLWZNpDdfY0QGaHzLqx/VkY
sdhg8kKzmIUm69LtZ3Symo/Y7cvHwh3iu6lT4n0Kw2wdDKjzRWaC2CsgxEkvuKfQ8M+/lltNnQwO
6naJy/IfeLAdqisPpeuY9UynYP+Iym2PZu6TmcSm+Nh3/me4BG8CcfGbCMJLVsbBu0qMh171Z6Mt
L3XVFi+R4iMgpgK9ZdP8Yyg1fI6C6kkEqX7u8uaLGToE44RkQbe3m+v2um/cC2txe2fdfj9XjQbI
HW5Cs5TXrGwXpTdNQWdq1reZV/S/gy/2QhJl5tq8azzDITWZxp2XEOc9dcPG0E3xSY1oFlGYTveq
p4majgTAlnVkAW9wxd5IvfLdYNLfLo5U5Jr1JxXsbeiaP+LZOVqgE7ypFBfDcHDsMvq768jQGW97
Vsd9fABibiFoMXC1jbDyIKLIB9Qgw0anSyEL0IjbqSBhSgRgPmTbJtAHAXyIojxUyrpkiUy2sHXF
469PhgyZ+s6WjE7jAK1+WiIXxYvjrQwTt4ZhVeVjaBliP0fRG/3vq1FwYglcMbzlTUV8JsWUPpqc
U0+1nztPUcLjlE/+tL691JVLflrSVaBbCEe3TORHGHWMY5sk5hkChrfRuYlsPJpYblUyEgqOQUgb
r+a730OfIZV0iTpc/Xll/X3b1WJps1CL0lIBu/GhHg0AxfBvSA5Bv+TTsnoigHcfZk8465pSK1a2
OGiz8C5+hL7T4oS7MW18kg5nlw2JCxxgKllcpV/fSStzvivKzjuzzh6KMavuG/7LjlbN1bdRJY5+
Vb4vrdWoEd0TOKv97agSVSjRWjJL4EXpL6mKwgMSS5zLTjoQfIuuNT3qpeaMx2jJpGaeC6vQuW+8
ybmffEJM/vKm/Hbc4E0xqd1Ry2nHcbT898bbJFXrWzVVY4P3ZmW2TnOal0s0e/I4+Y/TsoaNftgf
TK9AX2nlyarxQutgakXEYjMeq7iVzzWc+C5NoyepexKghf16+3Pew/1AFDNVl7vTSU8/m93YUc0j
jojgPspAMkFyN3S/I2cFk1zj1EjG1knLMLHx7fCxFsK/L2fC5ls0yHEQZ/9Evn5UscjeYCqFKHnt
ByBe5UmPZnaySqjpTA6Tw5/fJ/v/2ZUdahO6shQplvrYojIFGi88oMWK9AzxbQotsnc6mHUc3qNr
KnroIAG1uweBJZswA4xRx4F+SElVJ8TOIwwSe0hWnOxFKxZpBjSDst1DxRC9rurmwhDl5+jGep+y
0GyGmGAtNuJgK3N40anR6QdZUZt1kkc1cLOQQOS7wc6aV/TQNpYPlARZuIEPj/wt7PrnNBldti9a
8qKs/3K0s2hM/ruA1cJx6WUKyV1Dh/LDTdPnCu+fQ1NE9dreFu1ItGg7sYmmJh8wF1uq9dwRSdW7
5Xfh+nQKbHc6pabnPNVuSnaDCzMElZ5yA73xIMbd4d6115lWi5ER+uBQ+odBZ825N/Dp/fnDNNVv
DVEtPM9cKnA6rJbjfFgKzNSSfAbLia8WWJBGwqlul2po/vPVf7+nABSs+tJWEnE5p5tWjfiPO/VQ
57J+asxAbut+yogcY/QWYnLe3JRE6DSgmcVE/Jqjerbt71pX9fX2onfJ55NQDPa3l3rS9RHfMNaE
wWSIZQfUADQHTkFUj3u/Sc2Li4huXVulS26eNs9lOD44bhOcSXMikUP6eFGU+967c7S/FQlYR/0d
rql0HdJeu44JS/KRaBOilZ3uLTUGZhHjnWhCPKSkjL02duJ87hw9I5qNpifbQN89tJ7Y4PGNtlnp
cRwZGcgGln3sJ/PzPCP7W9JI971BgEA7XqBITzhwga0Znvx6q3wCPzeeosOtKLIrOC2mbQDiHtzm
KofsGykP00kTgZDVEaK4Rf54u6DHKIHmWONTNQpxzgYCSgvW501jd9mLaQUPw+iQoRURrtIlheKz
qQF/CURVbLTIJuJ2wjFupHrdEtNtYKP81WhyoTLDfK/WYhaJ2GUhWz4zRVqQtNxeEVVEh0B0S0oo
LaR+nKNDjXQDdtPSHkQfukMxCUAWpL8hhfFUcDes/KhqPld6+mLTWd1bXbqMmcNoOmZmXN/fLgP5
oOQ9QvduqgIDzRSSQo3CgZyZjtJ8TuU/dkHqMRjquF8R+9qRKY+nG/sjqu0+1NxF2YHKczxkCrfY
WjrleM5wTnGIEyfqfuc+QvCI7BVwHWKPZO+lDQ+/Y6MbQGB0h12quTJV3/hIbC9ZgWr9zw+UrX5b
EPQyq1BKOg6wvY8Lwsxd2ZFck62aWalTWTJHlViIsWaHzwrV1rPynurR3UjDKZINDsr8ZCVV8UDJ
nhznsWkut5VdLssJPULGXbi71n2FZI3BXf7Arn6aO/MVr5F77Sv9liwSkrIQLrzNpjinQuxQr6fX
QoBaa6PNlEpKJkSxd6lpQoQr5uhk9mo6/fkXt5aF4l+TFa0d02ZTYLqjMPwv2+v/mawgUEBoNOSQ
fOIWn0GTm1x/rXDBD2/I8xfiGIZLMXcnURCNg42CR8DnbLro2AF35AT+Fl96Nx4fq1xY1y5QWHwg
c3mRVe5ue38Yec59p62ff/7Z5e+LoGfys/OhSVfxz4efnYE2KogGwfIwzl8n2eJYSYZqg3ippdmF
i00QsRwhlUmwYDzlOZ2rNhzyvYROCO6/IeZRONE+6UW7Xeic91NTvdxuAIQ+ipt4wBscKHG8fWXl
ctqFBAv6h1vTeZz6CeV6egUpFz3ZdfJmDA5g+CbUn9wg44BdP4aNV75NwKrwBvO+GggMxbwMyXt0
zvuIXGyrmbNLPn6emG/hYLSa002KLpavrDYZtn9+z+zlPfn3583tjbXcUqZF9faxhuzlEOnJgt1G
+yBIjlHoz0dbik+gX5u90DFkDeAdT7evAg9ra5xZPjTcaeM7g3ojCDl5wPtMY74ffrrm8I4gx19I
1SipytbCHUzlmbapel70KLJp9Iu2a8AMU99uDbLfkSyR2z538feqUTA/bYJDrVBTTnhd/WjqrL4v
i3w72HEH0ca3k7/1J37f+z3T9VCru47laWV+vGuC0gGI1Cec/dGoFUA8YrxOIdMdQpSLDpdvboPt
6ZR9b40xkbKel+48cJTEysXeeYoItVgadX3ogPEuKITCIel2eI+IlazJxvjfC7aF+GRM/tufP0P9
W6/JEcJeGk2STrjnfbzvY5ceRiaHdKXSnkqkjtzP4Miip9FU765pfrEHYuEH284BZPXFNS6JPirG
9rHu4wKXIpHaBcDDvS3zjW7z7Ow2gqAFB360T/DEleGSXusJbL7vIeVA6A2MY5k6ELKFyt30vxlu
Zp47h3CQVE6nWHnx81j5XxW5EqNJ0zoc7ebsQJBrXDtbI7JAnGbp5jp54qUB8KUj8vG8xnnXrlAr
v2vqC2Q+5peyvI4WS2GUwY/7tQo1HG6CRKjn1s590pqqEivg8jCB0frnpjC5XZyUxKIRH86mMS1j
f3uKJ2Jw36Mx/wzjbNjB8wtPDJLN1ZS6dOWS8W8Pl/lbjc0H49qCG4uupRDqQ1UWjWGC0KvMVirz
YSvMrnxFBQflfPinrxE8MmSvX10iZp1h/DKIMNqmkRmsS6e3P/kE9Bl+uC5KFUCkowKe4sreK4cS
wELw8ud7SP3WwnWAp2uT7h3DGuV8fAp8TcBMTi9/ZYY8dQMf8a3tFsxmeby9lK5X7AZSiUnsjMwz
PvPvqpHkOvflhDSbS4tIDc6882orj7NxGeHuSirIaIrtEEDDEhhF6F/R1PHj0EcuDQFiN5zcuCcm
19nNc/Lz9so1TA+R+dSyc6IAA2nrPUB6NZ+GwDyQBwd4FamNwJGr4kFedFF0rFuA5JKB7Np6RN2a
mEO/qpe3sSzoNadpTszp8nLQ8jVSWtwLQnAOIM9+6U3+JTf51+j/t/V0eR9djlOcP4W0Pq6nVkNh
bRkwwH9t2OksAzoZ5ZobkFThwsr2MLUhztY+WqxhLK+x41NcoGzaGXnzgl7OWNW5O9w7XrVvMmkc
bl2oWJ3k7eGegTHaliOv8UBm7X+2kYAGf14Q7wLjwN7/+c6w/p/fSOEDECZTL/738TfKjSLMkAal
q191/NAapzpPYXqHTPaZwq6SHLvfijqI4L6ZwMF5mL7wUa/S7CmMUhiwkDUQA8yEF41CvWM0ObkC
74NyunBzK0ZDhaw4ff7P8sVBRPrzp2aW73/5VX4rbhwTtp5cOvO2gGT9oRMd1rPnRxYdYnSC73Kk
A532vXsKNBk3QmXOyksCMubyXd8P1rpKwOAEHgp+o4TKjHDcOQzjyeoi9QZpq147U+FcmCJ0a1JC
EIwO6dkOvJzfzoz/8nxacvnZ/rVRO6bJCc+2JPu0+m2MymRxCOglkHCbuR2jK5mcb/0H/catlH6C
pnvqxmpvtFm4y0bvq5FG8oHYN70e/AZ6iO/VT4MTP9OeRe4eu0+pkaaPtBtxuTYKh44X6W2Piula
5hJCQ6o4DJA+/EhyyUhqldSo3eLmaXIwVyV2jmFlb1cZ9lUIeOSyeOa6b/voQE8E2+NysrG7dlgM
a9ulszE12RnoLIFZs7hYdaXvLSZ696PVB0gUW7IB4rm5d5DFTQXFosJ1f/LNCDVL1699uquxHYxn
3M7Q9mIC8IY8HO/zKjsPUAgeslwnT13g4+4y1Eu7XBZgCBFGaHzqbwDAm6dGpxP4tbAgG5k2Sxbz
k92aQSqUDU48K12nU0RXQoRXex7SHVTICe72CSRo/zwuF5WGAiEPTZN5cOY9Hhfq/OWSAz9ch6NE
meuDbFr6H1Nmk/ls+ORo2mF/QZawq7/3gTbOTpFHKwQv9Blhu5B8ltxTtFqbcsiLl2xYvDYdWhT4
e5t4ICxkbquz4fd47Ogo/7qA0EFTOYGFh3e9BrZVP5bl0OwcGeGG8LEXTvNUXsBBw371S4+s7Xkv
K5leojh4a728O9OvVQPnmzyJP09JgXMEujRoWVxq+FjXVRDm72Kc0j2RsMFWeV3+XtXyGrnzBdVk
tDakB8uvdn/cBrrFBOC87pmxmHW1n7uJwzQpgJrRJ8B273letl7Xt/Rbl5JqKMoJa9L2pmxp80nj
9Rr4P2fkvr/1GcNKqj0o8qc06cITa/567KtkU1KT7Ek5V5+Mvn0TaEzuxsqpNrdqhFbXtHb9hFLA
M4J0c1OrBzLWCN1Bunl2cTCj/CiWzd7DCpxX+uF2kPzPafJuiPvLELjyqjzdP7SlBLEXjZ/TuE3P
bQPhPNZEg6QuVPHYrenvd9U+HzUQEvzfXzAdcHu5s30IkoggrjpoD8SPf0v6prgUWYimpcpRfzOg
2t9ukC4nnzEt7sCh5ltSk8NnMpaHJ1sx/feGJxB/ZbJpZfFtzH2O2vYUvxgd7Y1eG1/6yg6fO7uo
7mELXBXvxqZpXAeHvxvlayX6mtlBUB3Z/X7eXrmOST9fjIqZY4oliS7+afYa2lZhII/U7cbzAr+L
PG/6jEHgL/0ptfTP/r14LW1GThoO8z9Pyg/9tdyz6BeaEH9RkQ13nUH4XA/1FM83fuQwYkieKAtZ
CF+hoS3XddUBDdZM2Y129t6J2dzSlrQfjSit7yroqJjMULzezqOd4q0ohHnCdXpYmuVnCNnBfU+V
zuCYI/ly3rYqInBNC0ijNCeLHsxc3iljCqFelfGxt+t3GzH62ppremGtpx9m7NQg+I3gwMH/uYeJ
8jnMGLIL1RwcJLFvEMK6Mpq+yNpMdko//todS0E+yn89Sbev0sWdZITBX95U6/eSjfpCKc68bMqm
87GDy4SZvqMg0dWc6Z+ub6Mf4Qt18p2lj6vlt8oR3jlcVGp5bXyy1eTsG8OfSEeqR/uoAKYwdT8V
QrsMd0b7XnYIL6apLx5vjc28WgjlZWBd/rIP/76XOZ7n3hSSbGXidij9P02G0kCvZ5d4DJPcIseg
EwUu0Z1d5UyBFpVd15SbktjUxURlLTohGlAL9nnps+ZN2+8bT737TmMf/DzEBOM1QX4QqbGlKqQ/
mf1V+vO74PRWzZloW7Feayk+3MB1axsibiiCit6Rr55FZcDExHq6fWUFzAGzaH5oq1p8ivxBgAyK
wN4kZfMAQo8GSpxEpwaNxEO1XCa7RdrSOtbqGuMFekMHkF1RZu6nOnmIKwoR03W9hTIxPVYiZdRm
lQAEUr1aRCK5WatT14oFjpPkS7hAvr19b25NkE+2izWA5Ia7KGzJxYANz4+AsYzMBQA7yxSMnKNq
HPwfra4ewrJ08Q0IfP3jfMWhfzRk2H6aPGyWhefmx7Lr+4cgSvsHxgVMOjIWuOXV7fu9Y0Pqx360
KlNotsJM3OPtoXT6gXlgVZuHiCYVqo+o+tTX9WqIvWbTlRUOzEXQUCpZbY24QOoZKPByKTQW8uFj
0MvLkS4KrjaD57tA+QjukZQsSKXh3Iz6MhKHTQYIFn/tGOV7unhcvCx+ZBKmnhsyDdbtmEe725EP
k81SUSeGqTZ9AFsCIMeyLvBmD0dXoBP49QQhaGbqsbhmg8xDmKc57WwnqxF70cd6FS+FrZOnnztO
ffxKMQ25DFwBP2beXxShzwlj7KuIivCaxtPfFCUfH3fNUd2mPyE45TuSPejfnbkcCcWYDSOdubS7
GP1QvTP7I6h0jvwHx3orzWA81mbj7FEfsxgG6tEqe7n1Af8AQbGcVyfw36a4cQ/aAo9Mepd8ELWl
T9I/DrLZ/qrE0yC5Lq9SQOJhn5fvM/bMm888STAvSdURiwh4fMNkLfrL7I4x3Yd9gt/RtpbuI5pu
qR136XT8n4UBfRiJ7BFJomNR6jWHEhBgij1PtXD4kz77xtNJhuBN0GZ0+Qai1nFO8vyxmIW7jIfg
ZdRWiNdDkRMVO0EQ34mhD1E+ifiu8yv7E/1jFBTiWoIQ3+Wm61zBoXD2IiZqae5m1Uhzt8mXQ6as
dx6u+V+a4jCtol1d9D6YfemfZqmGvWxNoIBluurMwT/XZilevCW0Xk64NkbL2shqGGjuqRMxgzRO
kBHfTnNj5nH4l2a7x26XPZoxAVM2w4zoruQpsiDo3GedRZcwTap3JZHtuWUBwqsvvqKAyJEp8Ncq
m9BlWMjf0nGIHtDD1w+qIQWt6S4w+IZrgkR8Qz8TR1tVzJe2o7CDSOUa83Mm4+QwVGH+QsPZ3eUp
ZPuZAnXkaP+sOpRrNmznPTHyL04XVZfQY5aDpTx78iV2RwxXcOmAqVVbNusIgreTbKNQxZ/LOTjE
Re1+TU1hbWFfk6W9Hs3C/9EXBoOZOv9CJtCrL19vLTOKSmYG5Nnf7r2oc0KGe9Jb4WelZ7I811lX
XWuPD9pN0elMgEv+cmB3Px5vl1tOo9TicOX8P6LOoJjcrnCQ/Axe+tKp4r3y/fHQEEF1wUmb4+iy
I97BYOshb/qZj+NRQMM5eRVuLosc3BU2jeZS9EF+RI/obvEvNS8qC8jJ9A6zaZafitrTKxYb88lY
Zi1p6OpzRV267h3nqx6JerPIhN0BwmE6nOB6DhvlvPhhoWBlVZhu6f/vC2lm+8qsT/7IXOqXMqUc
aPblHuGbLPRgtXEx0TN9NonhHN1OvY0mlXVtmT/TislQSkLI28xk8IA0k7yYRRUFSfh+tpBIkiQx
nAhZJl659uAlpeb8NRMLNm5IXmsVoed0iVPh05rqA/xS+57NzTkwxigJNnL9p9hI/KeuZlgowAyA
iwFkhcHgtYi5Qbx6rO5vSzGX5shQmYtZkFqX9f1LGhvh4/gIZkud6iV/KA1J0p2Wl7Evp78Mvn+b
cPCBcxTAlE0/Q9u/dbq8eggCJUUCo7Bu7ysranZBI+JNMrbyqeua7y0pZRsb2MntDAnx3TjYxOmA
9S4KfyfopiJB7bJDYPMT6sT6giE02QVyrkHU5F9hnDuPVMO49Hw//4u1hH7Fx9GUdqWWS8faU3SY
YJJ9WCNNjhxGJ1GYecEXwiuyVRVO8VOzXFzpTYdBjESNWFn8ZBNg8VRPUUIqpHm5/Y3bt8p+ZPKO
5gUGCdHxox3nq3yM4cAvB37OCvbBG5x/bq8m0z9P9EpxcfolTTrSkCv53M2HoJ3sR7v+PCwfP8+o
8TR5hXtUF1Vfyjlnu6XbfWt+f2iD096MVjXb3FYKt36JGBA5OQmXlrGLDEgfTjcxO0lCELsRBU2c
jPPeHqGduq3hvCEt+x4PTv0TQEQb+QTfQxReOaOjtk2a6DcwxrQ9aNvzd5q9pXN7pwpXr9PusR6Q
eZTw72ku2kCtPfsxayrmtYyZD3kFS1b0bcWdx8ji1iIJ0OZKK2bmZXb+HeL25YmeycjBP7KmAKk4
kPTuUxzZ6yhxqLI5m534Q+R3PhAIPiUiN9PogG/G/pQk1UtuxT+jLnoMEAf8kxNimDPc/NW+DiZi
GwkPutqisHcQlDYG5sbtTWrl63rlhHlH6BgAMXcAcgYpBfCVp72dVE1F3Ec/fSvjDlKZVp8prdQ6
78Wqg7X4YtWktEkOK5ssUfKAFjXZsMwma7BUkCq0965IowIK2V6MgRS6uq3PWFvpari7jFsR9gCR
ifM0m8+hcH6IfgmtkisMStEVChZZvR70zJFx5j4kBevQlio5VIbC30ROlNdFWIr17H0anGW039M2
6HuFSK6Ns0scssSKcSl/G0VvqxjLYw9l8p4saajrhtO9WmUDBJXUj1WrwyeGj+NhaDI48TzDrxjZ
iUXKYCd2y0uXotZawDmWGSPAGmGXthpOw+1iiw54OMgOsVQMDWM+esKQDW8vp+V7vhUXlO6WvUQH
rnFL1BcUqyC3+3Rc+wbK0b4cOF9GTyLiiEUgSv0QeG394E5R8+urXHg1PfSkx5rOnzrLpYbgTwof
22ol9H3iS/k5Lvpx3Qs7eQgm29wb3hSd+lYV20Zk8ikyNAhJC2trDZuWBMdSvc2m9+gaTFRyTlSk
SHX+PZiyqEiaNyfuzp7dld+00wcgAoFe912sz0wfABDBiv2GU+TOdOhfBqQ4rD24FyfkBihZOeG+
5SXL91h/90W2IfEneAmMMLk2kn1pGOpTFqCimEovesDGdaV23+k6dbe+b3t3ZuHMG3SL57avnZe6
wsusCWO5mvAzSTop4v1Yo6q5vfQ9WhUmJvk7qvNq32GiL4P52rmJ+Xy7xHX6homovL+98jBHbU1D
q3VUVc+dTwqUCLJxFQmz2oBrGB7i0KAtuFymimHJXFodMczS2YdRM+/o71Uv/VgdI/QSebm4fQe7
7M6/vuwszuQOlaXDAehQVMYhtt3TxHrzKmolDlVfWzwIA92TYsS1XYqTXHombTaLE+R9gg0BkHH1
Yw9h9exgTpj9bVE2xkPIKGhbVBlNxSRy728XGsxjXEG6d9OvXmauqy6ufjLSfBR5FbyDDcM6gWrX
j8a9gY56nZWD+TCjPHro5nF+0HfZIGKCDmAv9EvdJitIrLUFao4RnQNaH0luW07PcjEA6oHjadnJ
8lQQkkXyF/2jmhA0RAgguzjQT692XjcsMB1CDtQlr3M3q00sRb+1S+dnNTtfZdVwoyyBZnlLmTGP
JIFKHkkr5AlNjPB14mhqm8ajSZqaSdmHmi1+J/HKi7FjQQ+/dIPTHcfETVdEdW0KYyZg0mPgY4Fb
l0VPs6UkqsUswCgGFXwMUeKicWj+2BzpYcNWR1DY1zo50DJ7Yztz1k1nk4ugh00+KoeVrt73qXgu
o+4f4cX7uHWbvWfDxLOLMto2LtFeYA46WmdfZziOVe1Aa5T6zjKJcvPmQzblX+05GjiABvjSSCeC
EYYSHMSEPe/wTX5VEzluIT3WA6Y7jKWzL3fkbttgMmGeE43uprAXjIrm/9gXP+gUcmgpk3yFC+OT
F1tMSZrwQmjoV5EilzGS4NRTLt6lAzUZ1k6+MK5jnb7agZPufLRkOf+tUzQZj4iyuf2r4ntL2MNR
cAi4yxO72eCXD7atDSdcVh5WMqacns3JxLu3oaat3cSONnjqkrvCIM0F9B8KqCseSbbIxqfaRm+z
IWvKXJWFXT6krPF3vQc8Ugv5KjzOv55Q83ZAY7m2mk1iMpwKigq5eZsiOxpPo+y/ZhV+HO2oT3qq
LCS28ikOcWDn/TfV7zt5GWzksmSmIziHtoqV9E4YtXk3+NaK7QJLBBI1YihTAl1lshkTHEulkbdr
2/WPYTufyQqM74scs+A0OW9LjInK6U3XbIjrhuyiDkr0HSIzwiJOccrEuLdVuW3zZmOG6amsUUQ1
JcxzCWx/BRxSLV38VvvPTjS7h35mf5x+6GY8JTVkFOVGuzasf5oB/VgmFGc/AT8NuJINRLokRaIb
nT2csCH0wL6134Y2AzYvuyfeeLY2kzweghTwrAwnrJ13XkW4rWmRngDWzlk7fKLrCl9MNLbdCo4C
h6uBZmDSx1/aJthUXoH13/PLlRGi0/Xj05S/DhYENXhS7alTVrwq5MzvpmHTmfXCEPSyVeB7X7z2
p+toWCCpuOZuTJpZrL+2HQwiYYcW7M2DvTQ3o73WYGuYZUUYbdwWZYBd/ICGWm6IeyN6K+J2wB/C
8uOSSJ/XZHMhgKCCEMaPMS5fiiD/mo9iXXbJz9qzoaj6j5wv9jxh+T4N4KWgtjugKPtsB71cxdra
KgoD1gt8pAUHyVbbyLuv8Vx5d7Ls+OvtQOBRj3CAztPMswh+d9ohtdrFS3zX1NZkxzFJ3bYMPQks
wK9QOwayqMbuSXn+7LoTJgmHFTNX0/CcQNMLs87Yg8hb85HqNcy5HAUwzZnM3dp9e+n95Cdh1IBQ
6pb22hgd9IQltaF0gM+AmWHC/lik1p4KiLusmwgLsHJ+uApx92Tfu06YrqWYjyTD4php4CfXtv3o
0uFahkLstxs95mLTOsAs0IkQhe4cqyy4WBwMQEGW/Rb81S5jurXNNNHuc0NM+ARGfeQMBRlGHGVV
fpmJ/c20BQuiYrm3nhOPBn4nu306l59LsVR6CCqoecUpQAzPollz2CNCLtHeuAHi9moBAfbYqiCB
oZlLh2MFjPfYl7R8ppaMABqInZ9tQ+yqiMB2iCgA9TrU1h1tLyZbuLCJJQiodx3xMza26AnJoufd
LGap93aXrscRkUdaTJ/cmAiyyhu2siiDPbCReuMnnxuJNCaZWa/95iRzc1gI0GqTDEQRgJnT+95G
bF3XD03ZQMmwgQ4xUKpPw2QdQ8EcAvAeDktEUiN0EAQ5+MqqoOrXMtRgYcvqp+9UAM04Iq3yyf0+
VkN/b1b6UMUhmUwL7yYDdWjnP5MgPucc2SIdkx1cQ5ov3XVHNFIg3behASID7nNYJWFFauHctgBD
0mdg43ptYnTcEIPxtVA2XepoqFYSfPVy8F1nDbLAkkhM1iJRweijaLOat8hE56V6Yz0OE8k0UxLs
0hGYZRwWT13FGM9ydwF0V+qw6McMAuNurIk1iTOY3rDOLl5Y/myLGGRqQyZJhwcsBl7sWW95B4im
9QnfywtqCtAb22TwWVMyu9qOBiisGoagN3hHardxFxfBt2hK77FxPoX+9Ji48pEa4sVpF3/ioF4V
a2DXEsGmm4BgFETy3RAgN/G+mnNKMJv9mdjjjWkE+971P5UNv+MQOa9GwWTcZuNhuO7xSPbznak0
YceuhsEYfv8fws6rSU6ly6K/iAhcYl7L+/bdkl4ItQzeJpDAr58FpRlNaCLme7hEUdXq21UFac7Z
e+24breCdLWjiYegrSVwHj84FY54icKZoze4lMlCk2GWYTDOT3ylz05pveCm0C9RkFxi7N8pRtAS
a6XREN3MgDbK9gld0T5Rv2VcnRy7G8llW4tnArfLVU5UuDKxCzo1YcUlMfaDG3/oVr0fwwSvdLXP
+4gMU5lcYc+eFS5Wo92zVDOdZFZl5GpdZyOO9Aixc258i2AZrIJhG+tkArd9SGaJRaBQriREboJX
1nGNOUWPf7G+FFs0xQ8mC2GSMIAX2r8JQOCj7GT9SPvJ3IyUtxtiGw4hITHmzPdOu+Hg2BEdFqhM
jMe9tYvYCvLyWGc7yjDjgQFrX0/RR41UaK1J18fLJwjMTIHtUHM7YLNDkpm7e6ZrVlzMPCZtsU21
qR3zvZHZV3fwCcABnrdOdBgPifyaeyw4RNdWG4DdfFvWOrQUvUxFfKicLLJkIiZqEjeswDpUgw/D
PxnNecH/1bWJ1EHavXW9kdpAbiAqMAJamPjkKhmuAxqFVZcHgHskwDwik1fkH//u2/SZxNxxMqd1
T894yxht0XdEmEls7bgbMufGatS6hHZ4Yeu5qQv6PXFMAp1Hop1SbDwchrSuEDj1iRlxLOIKagPh
7xCbbIBQUC+fS9QxzlpDL88o439PZfiNWzbaStFAxWmAoQGTWNnJLOy23D2CY3dnH4IYjmVjMuKn
xUh+EfTE+JclzjKGsOx4zcnvWLKGwWTtKZ3Tq0AvQR0wOimr/hDIggl55R9H5LyhgfFxCo6UUTzm
HL38EdE/XLlsw1Zu/xLTMlqhVj2bev+r6TvIXyFJTTSC+yDZhrVjr+1afPHJV9u4+vAB3tFaQWiN
jxWZs1mT6y8C43bvGZhZSQpYawQKxxYRlhHQMFbOvbWFxrC2U/booaogk7masXET1Lf8E8unAN1t
dTXBIzNKKgB9swOo5O4SbDAhVbudcslNGp3qWMg5oForfwSY+ULJNWqQiAB4F96dkxtg04XDrpZ1
D3Sk351m0HaZtD1kEmNle69tVYQPDMGksTrfZnyDhSd7O+roC2ogyS+t3uh45HqH+EVOy/kQ1Axh
xZFY1ugpF475Ojgtpg/l/Idmo/t/+ia+q5umi53Bsw2sT//0TbSGTnCAQpU7evYn9pW3Ti2TVQXU
4NMiAMn6Jn0mrwR1WrStZJtc0qSAJeyZvDsMDE3sxKdFlKW55Db7xs2kSLdjDCxfMtnibtOAhASD
T6RIJOSpsXjj5mxjWU6JpPnTilD+JchS4xxrw2tVav4tmvAylr4RwyKbPYodVHbCS12De2NFQPEE
zIVoGssLX0jnhYOhVylcP7QCVK2fyomcFy3Tk6NWtc5jyuTjdXm1j3B1rYiokk83iCQ6bHcwHGNj
fwVBzQWFdbHaN11kH4c2ETMByjxUQvuKEGG4dV31NaqFoEKtvrhVX17xa/w5uMV4jVvL+Q8KM+Pf
iqZLI4juNAZyxzMBBP1T0RzDtqEaodurCq9MFVg4sHyiL+iMrlQrvD3QDBScVnPTSDLaKDpCsxIX
nf0EZnTqtYwlmHNAHPMfpMHGv9JgdJtoFblfiWxHTv6vfjNFG+ADH6UQlcbdoUO4VlAp+xBug9pF
H8tTOAS4+5y8O9k0G+/6tUQG2IigbJNp71T/oelv/Cth40/y8CmxC8OdAFvon6uZDpbjRrjvKPCi
HaHRZN9IBCX6McBF7k7qVVfyh264pzRrHgd6H1dLj631lBFk9v938W1T/1d47No4kWwfV7dtOK5t
/tOu64MgCsehZhLRaEvqzXDr+R5UV+7aFn1w10z9qQnDW9jr8kxv2z6HBhlFfhbZT14G9UVnMCPb
gVDeWA+2cefLa10gUpi7L2buyKNpG99Eq1AxjW60FaWQD/fWjI1rD9FDWoTkEMd4i0h+tt7cibXS
cpppxrvnqnw2poQ7RgVcwtNsPwsqb0f43McfuwYSEOEgX7dm9Ezd13huihKFDhL/lQftEdAiFmQ9
i7g0DdKtpYv+cv5Z9hGKxRhxl1L11bYBnLu1c38d0sX69LseJg12tv2U+fmuFFqxTUQ3K5LzcVvV
drSpSWeluz1DmDBNedDkQc3q8yHvUgvxJCZcUT8RHPRkkksfrduAz/XeqA5N78Vh2p2N8diHE+qe
hNlXwFMXi21spvKMTNU4j14WHXQZX101UcfFaSwmq0VrZ8D7dbpnG/XKbRxL45WlDwrPMT+DDvE2
2BRALeuevhMBfcE8oF8ZKDFuNR20fMBWgD0p+J7JKFDZDY14iXGTtVlDuBHRGV3YvBkldms2U/4l
SRPjUOkNYSRWS0dRaFcPEO9DQxV3dx+UJ8+KSEnUXBDs/sYjkP7cRLa171mlFG77K2sS+xiYhvcI
riw+oRvnmmOyXafAZfsVAHdtZVtKXqcQ2lMbFhfpVcXFIpj+/igicyC6TBaMpdUU5EjE0EddAqea
rkOJ2D+2YvoWnThy+2CIDY3iebcc0e+Wz34KjUgl+EnaIlEHNxryfeW330askA92P2qbLhL2acGH
Eh1b44C2jjagXGcarii3xKEnXocRzRds6mIT4wfNdy2omp3nF97RGj3syNLO9tqoyIKNRbhNTA/r
u+6Zb007hRTs63yPmj2dW8Iq6Z6BjEzPdHaJzKnBRsRosu833fxIs8ensdbLw/KUobXoqFz1PvjJ
l6kil7zye5BFpV5e26Yur36LCRZvBoKgmH6IqPUCZX2AUkLD9QWjd8IUOYr2sZ4PKvdOd9hXEMTU
7FWqroOXt09ZJt7j+kWkY8jSs6Yu6pMYjWnUGm/T6A4bJ6crllb+Gcu4ARWLw6hBzC6dOgVkYuuY
mDl0Nvq5XI2Py5kuWP0Fs84iAiY1G0toAwW35REzh3MsA/3Fkw5C8MB/Tek3bgYyOA5QLL+aizm1
eRlJmj73bu5udT3XLnpaW2dVEJqBBz24apa016ZbGp/43sZ000MALksrfczhpTxLi/Aze7CnB092
JMtk2OqCK90GecYb71ertu2hR+VZwUeYx4QnpPt69rCZngOOJh8pwZXsdzd23dJBTZKw300GUUD+
JIZHYfY6IDXmOxyI4UPQf3MJhj3FApktBQVWfMs5Lqtypcbu5+JGJY8M9Y+VimtTkuKc2b24Mb/C
g8jYATouYdnS1h+xW46wb0OqH9ruLpoQdeACl8na51Gwz2uyp8Ky3+6voVv8Fi5q1nyYNk4DEjhj
qU0tKybClHyI5d81g50/DeNjNsMRXHaZu9gRlDTnU4JHoit6uGzTEBW7JeeivWZUP23pGq99I7KX
uvg1ipyBaW5ztMPPJohHMiVKueuk1H4EBZvgsfcfKtTuNwyl9S4YIFglc3eNZIrxYlX2L8PrKHlz
y5PQieCFuo0am6fSBbiqeVy54/PfZzUyVK4VQ3H9SfnAXjkFlIhEGsdi8YAueGI7qvYVbr+DVQ7+
Gjn1V59v/gtup5WLYv0bPfUI9NNLKojMgSU4POvjEG9joyUlWScCsSGzi8msxwQh23JrFsQHFLZa
A/FHKDF1g4fzvFfBzgn87n7fBQPgFasaqD3Od2DZw9ig0Oqv7tKjll3BieYMFHcXqVJNkoQKyoIV
M0ImW5HwLTyNUnmRD1cIQkO5NwQf5DB23wp8lmu/8GcqGAf3fx75tmUzyvTg3sLCvCaZH+5ptRZE
P1gWuuu2QfE6xCnpF9VLEJjhYdCSx5z7m1BeDqmJpc8kbzlpSEP3mclfK18DMoeEHj4fLRgAKk5C
X5H+wG88reuh97zHUXN+A0XuL0FYqgsN4W6LHImQ1fl0eUEG7auHTYd0LurVq540gIsHL4YYCe2K
/rNZRzlLHKIlEWWxPYz2GuLibES2PVVR9yahFq8rw5IP9/kPY55OZubfN1WnxGf0BaBHB1HAdWDQ
GVfLQ7N7Z0O1zabEuuiZCN/j0v/pEQZ9vIuHWkxsKw+SQ9hVxuf8QE8twpEDUW4KD1tD6HRvbdOh
rxHVvtNGygLoFRUFCXK4qIKuNUWqYlaEE6SqHK+TXpWfmDfRYOo6tbckaaqH8ndj/4wUkq427o1D
0nDz9JPPfpwV/hbww7Uv/OmVdBqbGlJSpTu7zqYr7n1zq7dmuJVdDdxAbyhbzAuvqEuGzUD4DjLz
9BB3QfYxJ0tt0lF459zuPDRP41tg1ptOq4uTw12OYPTvw9GnIlbr7pe78WHxQKjcFqcQRQMjtZTd
QSyjmdT9iFKm529DTTT7EdnFatE0LapwqVnjg119r5PceKdfMx2JVSGR8ywh8D4KA3IKyKZkmwmb
fYlRmoqhW7enTdGGKwT39K2z21xodKKdtCnNG/P6aEHBpDjCdj1K623mjB25wsggid/DtKBVTfQC
5IHk4cjyL86yFGchb5xzXOVO5UPZlgQVVKE6ZTMSJVKDyZhYs5rE7HrHu/wFvbTu18D7GPvUQ1Pn
Ue/UGcqXU5LLqVSkNmaCKTM0ot1ktneIXN0hqHI3SSaKU2ikvxYT+N9InNJ0h7MeZ+9pbxoXw2Xv
SQD8blnMydFKnx3OpD88jCPkONfp8Y3LLjhWkhbScho37vDkG1N/qHBRGVmWf6kN/Xc84OC4Xx7U
rdidi4zsliajQWp4NwgNL7RJ3OBcz0kqEwt1I27EqakoiPWedg1iLUEeWY7fYG4z4foGy1vl7RZO
SJlJ2IJ5lN5Pla2aQ2zaFC6msHoZy/7THxrvwwDnlbOOOy2HdH40xv1H10TWFRxX8ugH4a86ssYv
IRMoV3Fn7kVVjV/cGIu7HpsICvgp+C2fpXmNkjK+1ka6vdvEe6wK5OzVlFsCJi62zfbRx4S601HL
voVj+xZNlI5xG6EhcML6IanVscR6R8cpT98R8qxtgiqeWpATh4nY4n1VRvFrAP2LwcC5NJgob6Hh
R4jqo6c6I46oGZstYjnjWjmtQUCE0K/LKaEE2Upl9XfEjMVDEXcFVNOK1bJF2Xo5XV7Q5FO9UJyI
NTuMitx0KxzzH4TcSyM3P6dh+NVg9l4ge0hk3z22TsC8h/rGAs1a0SBNoEnOIkYgb/WWSCMLXkLZ
HCoyxFbt6OigvyTZDu04betUWQgfYKVpt7Jwih2rOPqSzcycdnFyT6V54ka9759YFUgSnEZjHWhp
eUNdZu8D12SVL8v+GKoS0W0YqmvZVe2+DHV1ZV3V7iNtcHepMfyYuMuuLIunddqazffSjx4M7qi3
Ps4MOhom5dGMnQHszNeo0vJNDqoWw8mMy8qdfNMVOqfz4mx5VbRyOjgNGakdOuwtvtF+XtmD1hSB
8a7Fzs+CpvrNCBrznVbZxs6b4aUph47keIpKMw3m7M07HDR34D1lelrOlufdIbVq2ED8CFCj/37o
od8IN8tPtfr30CE6xBlbb4PQf1z5pDmfl4M7PyoT7EXr5WGsi39///I7al/+0pSCxDabDRbbQZVq
wWYo7YJZENxBTXwHUOA/6tGR8qZ0POchd1Pv0QD7tTTu24mugNaGWy92m6dgPoh8KNZsvVZ5XtbP
SZRQhJfRZ1AKOPGdtR3BKuz0GXAT5tWfw3LK0lGt2xIkOOHz1q0xsyc2m9rRdrRmnbSVdoZdEm6F
Ufd7ZmfrDQ9QyA62hBXu51eWZSWxMI5aJ0DBCFYgyT1KOrGl8kVMrW2N31LSebh3xjeRVwcsgYSp
MQlT7s8rfESB89NrEe64bfshAA+Rj1wfBtvT12x3xYvQ87dUr/0zte0nGovRZaGPcBfs6dJx7RvG
eGuScLoBnx5vdt7Staj9x/m/InMendQaTmUYaO+dId8J/9EePKAa1ybMvweIp2hvOz9tO/ndpGn0
lqIa2LW1Y5ysfue77vDm9o+2HVcfBQS8W9THr3y0Wx0l669Ksl2YOSKTZz44grzIoMIG4oq6W4PZ
kAD4lP8qukxt8yxFMTErBS3Dzw4E4OpgIwfK6OyIo7piwxRSc02rHBTm3NhUZvUFMn+yb2eDXCYJ
jnbTyNsumvkJEsV5VDQ1aMhhn8sHiPTFCBIup30fDyL/0So2EECC3lpN/Kii5iPKUjZFuAHZSKqQ
ClRev4TwFZ+ZENDz1ooMRc+LvwEiXQgTy9OYlKBLgNfXAtG/kYT0RQ1Ke6C0bL/dySIGdaYj7S37
6JXxcwGs6cHX9ou7Atn7xsgC+eiiDTtRcwR9GuJOpkYaPDuRX74jR+6Za232VHERfeW2CFba5JaM
562/ckq6Go0aUhgXRBNrqIK+Exx38FStv+stpQKT5cc6rKrfodD0h5JAcrKueQRyL9xNmNse2Gzz
XKWzC08hPUKRYmQFX/Bdaj7I28z9SWMGzZtfm9So0/aQlNrVsMrowUoG9DFuz0ZglOve71hgYu06
pR2/zMtDjT5zHR6EmIPVWghsRKo/Z6EV7W0THkonjGSfktiyEks4hbHpeju5tFmW7e2yImO8AXFr
RD2lhmyXDO1ptoC/pzk5Hu0w9WeG5+jddKl0xxaoxeXVqtU/VSmKS0g/x5uX6zTj9Es4GBV9AXp7
qc/+yI+Gdp/yq6kqxMZ20RtqpAQHY/wy4lbaJE6ZH1G+zyCRAiPHPrKqfu8pgqwQVwTbsRqT/eiJ
7lBAEHkbqNYZbPk+IW9i3yjG/EHXx+uAHHOH1m86lqVyTmHFoo2AlF1BqArhAXZ1rdzB3pK0pb8E
fuStqBx/SVJSfLz5esjm60Gbrwe8CbgmybQd4LT4ns1OcKYgm6mrPbY4Oce4JRRQkwPkbf6N4+eH
v6u7ZYlXmNW5X9DMMkXgVycDnhYVxsXa7NIYE4eZnOO+t5/NQENRXaavrmdAoon9Zg/Im712VpQm
RCRRHuqh/d5Iv3n1/S472Ixpe3b5h4ju2EPn56yHjKL6FfGVJTD8tbRfmTk55XYli91QkgfsaEn2
MxcbL0dbG9v5d4nuauP7fn6ZwAndUnCCa+Gn+cefCVv3rkgftQdnLNjc13MSRZw6L8VkBS+hb7zm
TNfXLtT6a1naBCZ4F4gjw4dWNPnFcUCv1UGjv2PW27RG976QtAnkIamXkK/Ryo2XMWqfOym8Vzfp
L3HuZiRPG4wA0niO6u5JzG6GLB9awm3HbY2x97V3u7Xn9+W5Z3+LerZBJVu2WkBWgJmdQxu1siYS
AledqF3HqY4VeA7Y1DX/UDZqr+jp1JSKqHPBmG0FgdxFUlS75dRaaLO9sjefpVMNV99MQ+j8loNa
siRTG+4r1+rkb0GR1NehbrsNYyuApFnXz3ei9lrTAYotqIQJOPS7xc7Wp+kPFy6sSCBqJqPFnQm+
dYXVC3spveAFopln1s/c63uKZ6S3VkbbH6e4eR26W1Khs8M9RF4a43Y46PWJk2h5liD7MK2cNwoC
CWwWQqpD346uELKrdxJPX7WMccOpunibEkm0skYpPgwfEohNuscm9AZU48l0qftc33RmamwyOyXN
HNWDoHvYg6yfTOsDqwDe68LVdonT0BrvebeGQi6bmPFP5E+IGwkHRLv6vBy4C3SctXa5C7qxf/Zv
6NcC/CHOdpkSeqcqnmSjg7m3tU1sM5OPg5eOQLD47aqWP5oR0BXRW+3BNNwBB0B/lFC0vusxVsre
guvBypAuG2ul5UAPkWCYsXO2yymO69MgIVt1lsL7vBifBzN8JKho1+HXfzHEH2OGJPWLLQNlzFJP
mhsthqyw1HVqUFsSG+xvFoN27OTi1C4Id6H69AodqV5prNCPtS+SZ8JYstP9z0K/YnOLlxCivCZe
R7OaniA+FG1NBS5hIT2zY0spbc53dj7m6UXCd9YV6qwJqgRLU0WbbQ6DXB4uGZCZATEnUAy3NaFD
hzDOzbtfiKG221Rj5dnHJ4O6HrHlU0M9xWy0bTtb5fF5dlfAL8dupu8vBz8xtK3gj1//fa4FoXXN
KnJ4dEqoFNdpAvQgPjcintOW87HZCebVDQN6y8Imqc/5YDYbKuWfFWHplyXqoLdldaLrQPLD3Nor
jE5hJo/qfekhvZl3S1ZC8Bdu9npjWVFxISmbLcG80x+sBnqaHf2mDxKwqghgZk9G8GpLzezW6Ugm
xOKPmkyCnfCglkTqIXRujSk9AP0PVk4UNDurIzGmcjtCBJqqOaEUYVwf++KpUgnpWYk5wg0P+092
1dspNZ0vmKfkrp3bYEUkmAznvFfFhfi/DtLsH3NCzi6T1H9krR380pMfKh6eJTPUqWvSTcWgfI4N
VjAAO1cTnjdmcqxROzLSmJ+HMj7AVImeZNzdCUIe8vWXVuIAIwt9gjSArCfVdMQdDvodiqnLAQLu
ky5nqE02vqWSP/le3nRSO35cFpmd+CIyN3tsRdM+KFrBzH7h2ZvX+i5RtUCI5vM/DyuYvSnUYCI8
y6ucRoK9CM5apaQqnmJSFVcxVkwMayFQUHw4VBchJz0UtdwbZeOcpGTXt2xx61FH56W09EKz6yVq
Rp8b+4LrWD4A2KANNPX2b9oPKOOKLroMXR1f0ib49IqGHWknx23jGvYqPZB+YP6qfe/F1fTprbWr
fal3v5avT7I8evbQSjpzxXW+rp/8ilE22lgDuWerSnPOri/bTwNm9kqGSfYB49LkQnHTkyIVYpO4
tF7mrkNKrMEjFtdzL002B+jg1ngMoCF5bY+m0MOBnbOvkl55Xmq/JDHQiNF4txm6+4ss6LiLNIy+
TpjH1nlt2ecApu1L67O/dEL5pFdBdMn78MPgfbyzXKepiz9tOdOn9TCU+XsW6B3UQLicXvYj8vzk
Z5CBsB5T7SO2kmlrIxpA6SrqWwMx3pHx6wKXVrX9GbvDCF0dnVNaVuI81XA0PaMNbkXg9Vt7FP1z
kVXkWQdT/57oVDSJNaObkVnZFpVefXZdECXzOnCZzxrxVreGejN0/YeW+/OqIWYz21+xz5LUMf6k
lz4wtNekpdUhlfhaFWR6FfuGILqLnbX0wVx/jrJA+rXuJ4VSeH5yeTk0hHcpKX2s7KnF//w/yTXL
oxKFjut1wBVroWU/kXTmWqWdlMmEzY5iPmICo+YyP+uoyNtNsntPzaC+FraO8WpgUnEagleX0+WF
UTfrgbjZur7KWvin0su2y6t/f4TYM+fQDNqbguz4OAJEPWoFItECFdTj8pxnEXDN17gH9UMIjA6O
IdHDau9WU3dRs9h+eZS3X+n+tIRO+DQKSs/rLjLDHqiNRLrbiESQbqHJDGnGv2WQz48yogxfDdpP
+iuo9+LKhV2QkvYonOis+WZ++XvABNkgaXd/LgXHMNdngDFE9Vqdx9Iyz8p1rLUYnS79MCOre1As
Gzbk7wa7ZTQRpUwvUJJ/1/rQHXsZy3UWcpFEUfJzMcwVMrGOcQqG3NaBko74X/fLPNR1Ir2ozERn
212xRmVbx+qiF2pkxwI4+6WZISDR2A44xkyFIJJRwUckJD/aaPAOvXlqbSLwBIP610GzH8uhmHgT
H4wpp9BF/T+yX3mJfQZqNVJbH0gYDEvRHtIyMI9u1x+VMN11w87hJFM4lJFPi0If22xtybb56oUZ
lAzd2UzOTOnSpurJ64DBzO4BHKP4qhSUbXdIrsrwm+9oX7gXaiO8Jsy9j0LjM8+UFRwt4oC2i/hl
Yvezshw6GH9qv+zht51Fnw/tlkvlaJhQQ9XynPjYALtAwZiXIG4rSz0YI9J534U2usydSwHcVB5u
G6v8ofWaf64c79wlNNiooIoz3eXPTBIluZxVBAJhFrHrByP+HsTN8Dimvr/GtXfS5x54M5L5ismL
tmFHU8CAMviplbzFWpW/qG7/7mB1vDE2JrtaYHSk/N9dNXtbh3NCPGr0e3LE5FDkRQ3A6meeR8c2
oh8c/ajGB7Loju7Cfpd6CQQQIKOVqZuaKxkL3E4hyOos6X4NRdFtetwfl0Zj82GM9rAWZfw2DKrb
35vdXdbH59I6dXnjvLcj1AqEPD4JT+YZAIY4oiilB0517MzIRnU9B0YtTTj28/8tKJmgx5wCdjpD
9ZbnEvGDeXKATZFHN4kuZa3GHgYq6Wswi+ptw6/dhYkQr3O1+Yj0B1LJfBqPQXoVCWs+S+7GFtED
LtgK4e2sW6TiaT8rE3bN/KrnZuHZkqxR6L0bLyUgFr/14y8+BrpjMqBuowVhnmLMsxsBdy513JQw
aZXv7TqvjjQnnSeSfCZyorGhO6F9AJJlrLNeeVuyqLV0a3n9g+o1sVWd9aHNHmt/PiyPes9KED2b
6YUm3jvSjelJuk76WAsrxBYdhF+1Iiq2RSYuAYWja2EE4JZB+n71cSyvla4R4tz78ZtOEgS2TOO0
yBzunmvdNccD05rF0i0ZH/tIe6Tbo72bzfh1yNPgrQkS2hFhtzIdXHa+w82TVcWfjV7s42b8u6Be
ao5aEQ97/DBv0htpWQElUsfCGZ7AC3mNHq9o9yqIgiELirn5tzzqnfpb59G4Wsp1k2uEN0c/D45G
4jPkbTorq2SKphXLAnGp0uGIt6PZdHNsVwTsIXKN4qk1dOPYzr1n6sPgtafirXNwvSAT+KZq4rCa
wJj2C1YjcVsoq8YEAaYoMP8POs5HOxkMEElxOUfJPHZGM3ETMF6GWl0iogyn+hIX+tmrAzSVAmrr
oUl8xuWqSS9E153LqjUPTp8HJ8lGvMbRhN2K13IkS5eqlrcqaKyO/VAwMSLoKKQQtZw8SQhB63Uk
vmsoGZk4X4lYB8G/wGFjz5rW7r1X5oLNKN083Gpe/yWJDEZE71Mbs2e8RpDOLXEkIgonqSR6ISdX
1QIbskMeMaxENY43vW6RIyRplaDyDe2jVRMJNiLy67U8OvlFejIIoxhXjWaYx1SP/uxOXW9S+/ul
co8PIHkhprbAdmfMBrmzJivctEnlrm16Q7RJTe7QjsY5fpXdIgMMsa8+z2cWeQqP9/fVUb94ckL9
SQ4kGIgIDvOyT6IIP+yXfa1yQsKtTD3aRHNX3qKudwmsxt3YYJnWQcD6hEZ+fMH0DWxt7psE1atW
jsVH6kuJyCHOmR4qi2zbUDsGXfKaKS5rIdUubA3rvDTVvZAyTAhz4VhV6WuRNd9GEEgPRpZQAqn0
8lGjXcjWUcoDxoT87FQOovbGetIKM/pCXj1be3YLU0ZTcfYRLDKsoPHjddW2mF6i+rMyKZ/a7ARJ
eU1fiMEujz5rqr2VB6iiKI7uF16xnhFHt0AQ2kM1N/SrCVQYf8cG5133RcXq+f7yBG8s0zxsYJWr
razJlUfgYfeov9bV3pHrB/sIwbMNFcaRpvMTgxVKnWPoB9m+NmZO02wThHReE1Mkp63mtv67Gkgl
IVTLa00E84Z8LPWLPQt4rDnGkgQFbXunRCNL8O/7cUeJaF/zSWwmnLYbQtjDg1Gk71kUazfKPYKE
+CnYajZ6ZNXTZlLJ3D9Ayt+byLA8xE436hjveibzx8rTHr1CjSeKOohFVFV/NUGkr5ZDVHbu9p79
gBFzpCx2Fz2gySISh7XPKpr1oWMtjOPC7Fc+HaKA3iTpNgH1i8Yrjaut7ZkBypt0zKOgAHhcwFn0
fhsRlnuCt22cZvpp6T4IHYgU7dU0hAewtDX6vB+wPnvjPkWYsY3but40mEGwf6AIsuJoq8KAqBka
6vdSTI2E6Bg17q1F/PMlcMcMqk+/ud9EcN+SxI7wH1bWR1RSka00jzATYY4vsOn3djORR0PsOahY
WhE6hoK4DAE2KYqXWi4+lJYnP6MMJUpPHJxb0SdcGPwBctNdyzWP6ruVZ1zb8ixFJTZhzSpCSKe9
LIdI17+ZtERYkmPiZ3BN22NsIb2LA6Tcpbq6gJsYAHPC+Bb5pJ44I+rZhqHPYINSz9giMVY7um8Z
d1tuE2+sQx9qnKfl1gqkzcxYqAcZbFwBVc7tgnlnNl+Qv7wuUT/DAuawMDQFCc6bsFEAvLpfY6Gu
JavcwiLA7Gmtu7kkEZp5dpAZiu+a4XrVIkQ+T1ZlHeIGqI4aJlS97MmOQnflkxahXllOjQoD3RL9
ExHUfYlbKB6QlFayUc472oAjxXiqwPW4WQgNkn3IVqM9+ET9ysRzzWdTNbynNO/2fDSy8R9cI6eJ
vqgSM6d/7mrf/1+nfAHaHbyj8jKjSMRaV2WEmpW9k5ynpv69XKEl0iu6GorSWJGQYdGEiiQSD7JE
+VQ3Hj19ZbXBMRn1bTZrdRbAAjWv7pDHz0wA5OMxDtOxtij0eThQPZOsD3+I/Eco0D8oyuxViK7F
9SP3nFTdp+kE0DfmVZMKmb+yDDozaXnlJemz8Jnm6k6rrZ+twMOS2NZ/C9fS1L50MQ3NojFpNWeA
Cfmr4evHtYWXKomhZ9h5TsZgYySrvs9eq4KCLJFY4jg4Rb/LA6P76Id8S8sxfY1kkb0AVgB9hfoh
osx3l04lBHGf73dGPuu+OwV3wfKIxYnmmfrPArWk3lBnmnW0FBmaxkwcbwzQcmE1JNTqsxcVtNGn
Fs76796aTUtef4otgTF6Mt/dhsVZ4fukSbrWAI6V5e7fwyJnWE4LZb9pc8SdEdb4nmfECzFa4WsH
2Hof1z0zvt05u8hkmnUTEAQLT2Eyy5WUJK0tYAUsaP628RgxiGoiYC0rzNvYYKomBfhLS4XhkHRl
vOv/i73zaG4dS7PtX6nIObLhDxDRVQOAVjSivJkgdCVdeO/x698CeKuzMited7/5mzAIkqJowGO+
b++1Vci785BkB6nhZmEUrAPiuPBBVAXIeLAO6D6LckVA28TWYG4qM1YcitjLtzUUxLe4fKy8PN/k
+ZDQbAkfFJFL3xqIg5qdtqNkOsIKhFbU8ucileRpkUQHMkJEoOO0kDrfwoaq8auZZQgBjHerUJg2
Cvz5PuTZHQm12VZNdOmp6+y7qNEVtBNZzgY/sPHB1D6UW5HpW7YRt8QpIfvudHinROlMayPo8q1t
Bvpj6b0VdSd/w3/8GvjSzxLSYVaudelmgL+elmvE0VZUMxBc7w2VrG5/bqG0JmNQpY93SWp2D6Jh
iDCS+MKpKiGIZGT0B/O1Kmx1t1CtAjW9Q+Qw7q86shKVBb94/wC4gyjuUh3fpxiJqTxINo6NVpxb
MzOoAroq/EDmg0DeQ9iQVnEevQVdS9SpZ5Wvlqiso8DkVJkj/lyzAE3JemSzFJ10MYldL4PLNn1+
kDrszg0C9uJCdgh6a/YNAje9GxRKAqcMlZZPzpHfRc160WxJEAk3yzVfE8mmp3nq+uX03pntQJJ2
Em69IIapEAW0RLvqwSvQm401yCKqIeKGdCh1OyYa2O2MRgXATeUuTyPlLlaBiDDYaV6jbmtMrm7N
bLEPbQJqlwEoHMRHW5mQHOnv36e2fhJT/ikTqncbERmE4Dfm55Ih+o514e2aVn9opkg6JEGX4vDm
CeXEzl/xT3zmOu1usiLcIBbBfYhNakuD/qCiKtyRrlOywwsvamJ0xMEmXwuZsjP1D5Byxm5gG4sI
kDxCiXUxTJM4/Yw7a4fvJn71CG7f4IDMbwpif53aMHy6PxQGGmP6aGUvRHMHAC8eBojNZaA7Krnm
14F8tAj0yaLqAv/o1Omd+pRIcbSqNUnsaZ6nBDWkujsAmiBfsi1ohSMAWU2abezMthofqEBv4hhV
lQr25tgbSXMJCe52ZSJU1ihTtCcpJDs4DV4x+5Am2xfnZW/PAM8mqn+Qsu9+VhOlyvzSREqdthWU
lDVpC1bxwU/q+DFJZH6Ys4XmOvSZrfq0lMTLJCLNyENRsZTEScx1ce1vFbls923YWM9mPK5RiI/v
JJBrcPsTaS+12qeEw40OsKxfTN+qViq5gwcWUcGjzgdB8ONF9tX4JU3C5yKNhrepqSIoDdH0oFtJ
ve4IiPe69kZ0hg6UXHs3UKZQhG6CMyNmcG49pWEDa+bbTM5huGLmQ8Wddo9BjMABrM3r0CL6kpns
VrI9nZkn7suhpJSAl/ku9S3UwUJ021YzwocEcgA7h5NKQIk72kRd+Jn0tsjqr3WCsShkLIcd0uA2
TTfWOJwpKKYbFOBk17YWdoKoJrZlGkp3sBtxMUEau8kIvaZMMVmmqP9PmlTpd0k1fS3fRf5ft/e0
6rDEhXQAfAKYl7QK9IiHMOoh9Sn9UTO9D72ByJh4lnaWVXxFslKX7MoQMWZmR4WPs2PFqhNdKwkc
HeVd9CqAmzV6hSEa3deIqGU3SnFJ6SYOhQHE8FoP1BcpUGjhhJUZHCFqWMP4ahD11XV5v+uaJtoW
qkqEALqzc0slKCrSczmEzbrX4RiP82ShpZRK0WWT6RKq6n7o1I8gAS2ulvw8UQZmr9CIJzDzL4rR
6AB3CTntjSZ79u0JAy/lK5w7WX6vIF924kQdbrocVJlGtv0x8tK7yKury1iX5VG0ab2SEOKupDKx
1rE9GDcaG293CD0o0BTPt5XQxbqwa/QNpvmilFZ1pFhSHwe1SDZ058kttr8X54o221dSIGsOp493
wLjqYfLbkvCXrHNDGy9lpD2jgS3u5IQ8M1W1Pw2N2EPPR3e41EH+KIt0qrQpZOk4GQX1yUHbJkqp
UI+kYCR14AixK899jASluvCLFxsXY0Shq5Yt7YldK5RAS2e3Bq/HTfN02i0leT9CdBvBo/TZDoTz
ajHJK30/ekPvWrk5bPKpYxidK5tENLSuauW4dsLkIgUieANIpPcx0TdS/etKnK1lJfafI6lpbwNc
gHgCW3Z/iN4IUnYUCkh30di82dZc3rKRbPpeZB2vq3LUrnNIh8idsNQ1gFFGvzFpY2yGIE8ealap
tuafiznHnWyE4lhNEyvV+VAhv2k30d1eiT2YozKD1jonNAyeiiCSEOF2C+2/eqSPT/Mz1fNvTbof
mezdqx/nOhbpIeNcpHnysUvSdFWAgX7UvPxRxLQakJa8CytgURdTpSlLRBNdXDwsHw0SuDWCvD1j
Z33XUZM7anryTPdOe5q02ardtZxwUjjraJp2y2CF5plckseab2ctJNPaEFKAvxfU/TEkgF23g+yy
WCbYkni7eMIOHGsh2uIo6xAcZcaD1Bj7pO6GW/IOjQcyXgT9ZxmRdA1UpcG8cMkzHY0N1WGZfv5+
TMPxwrJerJrOsLEqNTBnmO+2Qlh0+k38/FXfjnfX1pmHL3fl59VwahKKX6geqi1rD3PDuntcLyYL
cDG/Dttmap+myxLwpiQo56KJ/kMwZ75EfhbPznK8Qik6CDxs1DXImz9app7CocRW5Rc++0jucNNF
14u0qXStMGQxOld6EVtpTojR7hBpGOJJk75CpmvKged+cT/Jas/79sjx9FSBGiehAVb7Ak69Hr1r
VnAyulH7YtI9kfuy0kWuHRevpFeSRVpN1lmr8Bxm2Qg0AebeKGjeE6Nr3Usy27fCYHRs/X163VX7
KI8szTT4h/mN3gfRnYz/BoG93K2zVEf4RPPp+XotQr60DO+KWsVO4eeIJ5PKvI9Z8F+ZzcvrSIg5
WFHjmrqQ765UeuNAb63aN375mOfyukerSsiVOa0Y7cKvYupwGZddfyOI1qboaTNgdPmrCr11nTY0
dpcqNSvI1fXzaS2dEKl55lEiH9kQs8nNoHibSinr5wkh6N6qhppluKG6YQ8ULVLLtWn43ndVqveF
LB79YiwfdTv5ImYq/sAS9dUPJVACpX+TzPSG2U1/iUbSa2k10pMfgsgNRLSCvJDcdVpAEXu0Mek0
g7zNctOA/kQA3QwI9+Ihue1QA+K2hU+hMGdtyBb52c9pyHZQ6Tu7tmH3ROlFHSaE/Oywr1Uz2c9a
TvZQh1rhdS8+u3HkkfdXw6vVXgrNSpzAnJJnttN8cllW3bbgFHdqNDNWwLlJLLwfSturbnzCxZ1y
lvAtt/ndt8jJOKoN8SyXib6h0/fsYznDkVdqL7ZKgrysStFRWcKyyjhFBhrCLgmR7a2MuSkEtXTc
XccWYq2j04LZt9h/b3HvH/zcGpx5sv7s+zev9VnYjRPxAy47lAn0QYH2JVU7KrVKrD4Mgup9nPSC
TEGK8CGAMOjseAzkGXLPzgbh4vxZghq7tdCqHLqiDtZy3qvvXSSctk3yLbthlPYzQV+Y8GMGT+t2
2jJNYCfTcl+7H9NcdjWvi/d+9YCPXnvyfHhFMT3qFRYksa38iF19OMZH3eK9Kplo7/Sqp4ekF6cp
yaSVV/S4lxQrGW+uVz2axWvKddBMgRdWYfWFGg18UZltG2CreM7p1c5jpqyOLbaRs2gL+VzSyt/2
BHgcrx9gLxD1iwjhZY5O+OoMMsr6WJmavi7miwXH3sOvkbWdTSVm/xcBfqzK2fqqc5yC8ZxKMbJ5
G9b/H72kho4H4WB0cmarVNoOzf3AIhWxP427tr5PtYidU2G1TkIS0OH6ykC/Ot4sQVp8N3UwgcsN
5G5lLcXrRIbcQ37frg8S4fjgto+6nvi7mF7m9dqyEcLtUrMiLuq7wAqUg8riEvo3mN9lbLMzJFpB
MM5ly+JmCSbwZPBUvg9FK1JS1BZlRynXhNY1BZ4PjHpKHXZMxg8PIZ/NbPrUFf0rOD346pkv1kuZ
bxl3Ok+tV+UgfkwGVpHOaI17LU8S14pz5jpdO4eRLLuySQcp1zAtKMiEalwYIF6n4l5LNcB4yoym
8EbJdzNb+5Jhi92kftysorQOt4lW1dQP4/qYEBLMPhsYaqgqnsuTS+caazBra3b5FBcOUm6m3/OV
jGyK7zFuDsxJ2XLLn++SINQtj1keTPmLti+557li8oFMmXnxg4SKJl3xNTLOmuEBy7uWS8MRbwvS
LIpQb5xS2H6BsN3aViRuqYkV9DSE9EY6HouxPwzwyzUxm+IjsbbyW0si2S2izHhrzLBalPr1UYOa
+4QaMCA+tAtOeKW8Q5Pl7x775cNyEYUqkWHogYg/1fddUGDeKj19jxOGWmTDyr1CsvAUCxBSjclY
L5EydloOQR69egM8zXVlsnwjZDd70yMPfRbyyVGWvH0yy0ZwaLbOGAF20/teOxYqYo+o0vtt0oLC
sWfFf512z0mb2vdVH1arVK6tnejal2gqhptYsSLKJbJ8D6mPvDmK5uqwXlJcqcAmN5yQMcy2isQC
A/0Fhdp125CzsFSThYjATuAZ53wEiggVWyMNTOMELlxCv2jGq52eUo/23ketI0EPzbLmlhQ3tl1V
/LRxyL2PUo9lm2Tiq820NRWfZi8FNdRqYgW8qXxDd/XTS3gtfdLfyxUM5qDH5IENE0Y79rEyTJ+G
+UDquHl5gN8b0fXaHw+Vi3a41epsWGG3Kl8wE68WzLfdqOY6qYYEZlBSUb7rV75CHRenQA+BhZxM
sg6ogZtwP9KsY4T+t+NWL9YPdaqqT218K7V2uxJao10qMcIsCKbPfJQZLwpJvog4r28kiEwb4E4Q
/WgM7wa5T5y2niMcq5aIKoWydFucEjmY5jxdf523LHKBkUYvcilKh+Ch8RSWafQShGQna7SCLLUp
0cbmN6Xtxy8F4ZUAzwDILI/yyuxH61nZtughNek2kaDKPIEsF43nPxacOQc/7n7dVGjNPWF53iGx
J3aZge7f4cSIj8vjY4Hr4eoNawJOR/IA2weygIHQNOSPqBPi/rg/m6bRIdSBJ59adCVZ98Qrfb6N
BeF7XyWgTKoB4CDWXvrjlO1iij60ONEd9mXVu52J6wgSUveQ12h4VKPmpzJUm0X6sVw0kZVeLA3H
YJTG4yZrP64dxz7oAmcsGusLEpVOJfm7jNB58VH1jyUaXKeX1XAnDehL7PlC6jXyXg2fcgzOqThj
yVCMym2YamKvUpMkBhAtR9924j2eSE4DjfJcqcNAQbdT1ilu7Bu5hPuPdG3WyIlIoPszzQPB0lSN
mt52l0Ose0RwpKMKRsmuNnmUTIchoSiI+jiniWHWb1LRTnwN0Yo18F1uRf3FjjK63CGVGBBUJIkz
ElVqhimThK1leVnrarCOAuJy9Ebtj8u1YDk0mRrULr2jem7cK+SI6H6ybez7upQ1NjFcdFoxHczy
xqLZ45Zazt5Gm9NbcUzfxfhdt1Xg90i/cuVt7C7qZFrvkTHReTHvGoBGJ0F3HwMNxh+nr+Jgs9wo
BVWwHSVEvXFRkoKO6LysosmR7STbqFoyOH1T5zepPmJJTmx2+/opLDplhX6fro6uzWCh2SnWD7SK
akdFBPYWS5bY5WTeu2FhxuQVtfq07rDylzpDZpOm5n1OmPgmqErtpva88WSqFW7BSJueoYt9qLok
fdc635Gg8As5/VOlCjrmGdZiHPcvdg5wok/t26E1B7ybczPbt2F/DGLfYNd1lDlGdRDKuC9mFELU
GHRb6aSMVcFumTb/WSIpiBovfH5VkLuq9VF9Mwogm5SKRtfsmuQmrAVk9T5ZxxQqHjS9zrZ+AS6c
3doPJYzxI7QU2Jp01G6mQq8v18pQoZpON02gIiDpYH8jlK2ZDwnAtFciybVt45POrqpdefD0gE8P
tOwOCynZDzUxjHWuBKskpFbtmXp2AcUawr2B5qTHXfURZsbe6PH7tXSwtnlWZNux94c92izzIo91
6HaKWX5FYBmrDGWZndhH2E9wDYcw3+Pds7ZyNhoHpbmfDfIf1Sh7qwnNwGGQEVON6rSvBdIsOaY9
RxZc2BaYLcTQPKi+f6tl2vDGLDVWFrrmedOMsLC6wUuIl97y7dtSU3nj87VG6J9pB75+Mo+zEfAZ
Lv0haAPrDtCD8USJys9xLOEkq6jJeaqb9ERZZm2XbXzFDE+xoo57FS4HPNJx3CptlztLKxp9lHbs
EdJcwfSERm36wc9vB/J6wuB+CQOmT8bq2+tWkhGWmA46/3G5kBHM4rx8WA4ETjg8PIq+8cu5u5jC
jxN5p2z8WB0dfTE0U/qmpYCKdP2vbluV/VrLpproEO3NrELtpSqUfCfR12Ym5lCjCO/Ghi0fotI7
wvoXKGuRzjI3wgYq9740UpbRfyyTMvxf+VjKY+aM0theBYZtN1sKsSs75uyJXayw41h6h4whQJ6j
P8C6Pselrd8O3VTuOtEka8kXnrt076VYGAcRoUhZPjLVJOFEr4OVrQ9kK0z+7FIvj9V4u8Ql49/R
TvlQHpYjNkYAWhcc03VdK7RKJ0yOvxrJGsfQF+ebxbhudohyCe17SyX1felKBrN2NJEwX0BtxShZ
aPq2zVqqsfOsnGArNJP0oYJcVk8ycY9gmDdeap/bUbePYxdFu9Gy6n2mSOWqVDta1VSRyrLwXzqT
EKFQB1NIJqF1TwTvenE8hZq/abumONVJeJGmQewiSQZV5dXNSl+wTYFiMgmY+c/rIYyXueFOJESW
22dAj8hbWw1ZZtAa2+uSJle6h6XQDSfRcglF6a6FboKHeSNTSJWdqk6vVemZTtAWqPldgU+GfTFv
kjIhUbLZMULhdZSgglG/na9a1H+P3nxBZ93aakn93NkenQsR4Ry2dR/KGlKiWunZd2bxbaPW7DWS
yj9QZsOPpU3SCjqDm1jEDg7zNiNNCEnLx1SjmkRN24K2fFsZUbkbG6nd1iKHhBtnl7DRM6cQo77D
OPRkWnNjWmoCMgxg6yoIkSvMaFlIe3Zsk0J3tAaiBOqAuUPdTt4KklFR0fVKa+vlKgYbwyBZB+Vg
On7v75cegNKgKsS5hYBImXJlnUkJcsJeP81bACmXi8/Qku59s/E+FO+ZjcwJWU/0ZajNB/7g6CkR
ob+lsRSurlOaPQER72qWWTUb1U9+VJcAl+Yzz3vTTH3udqWonpKxh9MgV+a3jmNS4Keb6G+uMuZC
PFzNWB2Wiw7a/PUacY4PlBinbc4+wThZwKiPdm5QOLfDOTVldoAUfffccoLslu2uERf6Jg7Au/Kx
/MRzoFz0vI3wflniMJraS6T6xlFXQQ7ok1qiN+p/AfcJTiAykyXo9WNB5UA5X8nt2+UCoY+3xSzY
O+ng/bptuWMUCaZZhBluG/TvjDzo10WZHeJs8M/LZjcXKFgVA5NtH66W3tGgxsZdmGA4nsXhZdI/
14Gio6O2KSvapnZYrsmt8TjCYanWpFdYhzgPhYuvVnlRk+C7ASH5ze7VxVGyyoxpwL2INSkyUDSi
3O8Bus5WZy80Ynf5n1oLMrJOwADx39dtR/sky0KBtgBq8bW0044kkwRJ+p7Prlj2Athrslo9lOkA
2yJIAY1M6QF/EdHCy1VGMjpf8g08W+3UwYqhFlMfF3lYaWUj+yJ9WJPWCghTxCYIxWCcmbkCc1c9
rAe2MjpMuB6q83xRq8Ghxst/oMEYEK/UNNkGGxD1wVaT+KYSEpuxPI6p2PRAJc8iaJsbONTU1cvu
PM43BTPA3GfUXDWTRuRiBUhEqo5l2I3Her7o2mS+MGqnJKlrPRhjxWxHgyHTjQ9dkXInl5lt/RB+
o0xcziGvJyYdiR/Vkskdygh+2dZd1FTvDrTg6PXOBZ0wbj1XrtBmxZQzHmDmOOE8imAI84/IJD58
gko2y9Eft0vKQOaBIhwkOrjhCmvebo0aIN0ittD70nSQqJt/DsR/x0UlPjuuBBG34Cg3mMpSSIeX
Rk3Te0n4d4swqPK6mhhhVjJoE1LiS6pXGekRZePPAVCJa1ElP8vZBNSGX7vW6bnqIPEr1oPtI8OZ
v7UmGm2HCBJCDfPUuIUyTdN0bomqqCTduiPrfqHmSVFs0ERzwfuShpP17ChLkvQCoY0oNpSXHI2Q
U5gFJl/8X3DGSwDQCvICv2XDYU5UY0r6dYfeZhtoK9lqSLX8pPRWfR8pNDY5//eUbWfgtEL7n/ro
U24z1nlhgcqsZcCD+CKdM9GdaCN4zwN7X+IxvQHJfrhZNOLWWN37CUWWRWBo9tk+Axtf2MMrDEZv
BZn2y7ek8iaegTtA1ynpjRnwKotcQluR0pMpSceCBsVDKYKPUlGs65EiI8iwsKZTJOPOOAiHE9Ku
5+VoueiQyBkTibrLkUgVgMEZEGwjhKuVJMNdMZQ/FUrXUUTABWUQUsIoNMrg7LNO2KdAQhBWsuJ/
Zz3sFnM8RCr1XBArgxxBUpzSQ4vuktJOYmpG3VKPPRq/BGToykSGrzDajQrtTJ22rMoSzmtDP5Ti
rdcww6yimZvfGL1JXXLmr0X0Hxiw6OylGYou2bibJkve67r9grU0wR5HCgBLz/7UWOkrunXrBv9V
utHotzrD0Plbc86Kt8q0ukzNUF3aTv6fku7Ev6ENdUu1AVEIXZfJP/xroFU4KCqFDE4WtRxJqQqK
fQ2n7FSh27wk4imceyoTXYCD2iVulMWvIdzxgzVa5ilLPc1JFXvXzwEry6BfgPveYdbTiOjktlZK
wNRX59wjS903qJgu13J9oL+CDvbqyBqIibw6tBARTaD6kPe2g0gxUWFQ1Hsp2qpShyUMeTZkjX5V
6LqDqrv40eUpnelxoN+b5S01fIRI0XwxzsF8worFDYCsf9ETeyZVHCMiYBdLDq0sK4qYu5E/tTAf
KNcWrBBnX1rj08ai6qZd0gZwVS3Q9Uf6BWZ3vGYjoV/xRfHgmQ68+GxdoAGroUe8qWZZwB72xkfU
EaumT7V1HRTytoEUs9AN/+NPSc71P/6T48+8GCu6mc1fDv9x/ujA1v/n/Df/9Zg//8U/tt/5+SP9
rv/bB50eNo9/fcCfnpR//OuFrT6ajz8drNFNN+MdpuPx/rtuk2Z5Af53Pj/yf3vn376XZ3kci++/
//aZtwAheTaMt9lvv+7af/39N9WAf/kf//r8v+6c3+Hff3v+aMLPj+xvLq/n3/7s+6Nu/v6bov6u
G2QMoXO0dF2oJnTK/vuf9+iGIA/bMExhquK3v+GFb4K//6Yrv9uy0C2oC6apKNoMkaxzhEa/7pJV
TmrVUoQG9/K3f746UOyjn2fXb4xP49fxv0Zz/yVBWaiKQQ6NMCxNMTVhyuIv6EyQF6pPBUHBwUAi
Y3sX6nde8+F5pYOSus6on27F8CBTuLR3t5u0uLfDW1Xz116g0sahrZ0WG803Hckm/KN6zMpnrXg2
xqegf5Knc1BeWiT00ZbiBz0vyuDuaN2Z+aclkGjBvbo3lIf/f47+T+fojPf9v5+jD9/Vj/DjT2fn
/AfXs1PVfpdlITMcG8o/z7RfZ6f1O6FgynyPEDg05nzaf56e5u8kw6k6hAJop6oi23+cnurvqmaq
bIVNW+Nuzvb/h9MTSvp8Al7P4/nnxwlqMQlzqiuqLcu8lr+coG3TZhMGqtJlMm11tXH1Vh0gAwAS
t/IS03DA8g1wvJrGxapobjQaBjsjJa4cO+xKzSUkZBRnnVTNVmaKjA7zxZc/luwm0YBSyE8zp0Pt
DW4PGWVovlhjFLsTXfmdaSm3cU/+SRXem7Gkru0jq3rq/t2wD4sdPC7JUXG/r8oK+IUES8qGH+da
rE2Yp3p3gsDpYjsjYAV7bhC/T/PqiwJC4ZrW4Ep0j40meqLbhFHNS3epqPqVpQxQ1DzrlKIj2BmT
DGd1OHsDHvFKGb/6VgAwK/AMDXJ1b7P0dtsGmCIF5ZXUA4OQOhRkkITW2IkMbiqKVTZl7hAhO7eI
BzMpTTmWUSh4FsVBNzXZpYICHHmD5qJ1FGGi/kH1tkYVGqw8pG4JxFds0sOO84cge3sbQhRZAyys
3DT7Bsh8W0lC7EYVn+DEjnFtZcG7Z0ToQFrcZwiShxUNA8XNeo1gAfjm2H9Txzf7dtOPUohNufyG
jYgO3253YdMllMpuzLonuCh6sQdYRwqdsOgA/Ogr5oGofeMPTyL1q4/N96RkPcb0DmA/Tm4mnAc4
xtWfaccYBiFnPTTNvCP2cBn1ikMpFRFFVbjJpL0T8NwbdIXwx4VkcKAUVEw8XgX8yhZ5AR6CcsNa
9geET+wAR6q8EXTyYQ7OrqFgpxFglApRHK2BVdjBOEw9ODubsskemnbKMQIjqTZDpv7BOyFe3hKN
M69JTkX301NwNXXBM6yUxOHT2tNrdvQ6ZtmY4dZj972uJRgFPMMY2Ih4vHhPZe1hVPtzkZLmO/+d
n0TbyZjeoogNdI+MFKCfcu7Dn3VoHmVJf5ca6avXAmSwVFN7hLV+ziZ+rHDmoZh+3scAK5yYdYAL
jgc2Ve1TiDBOnmSdqKrSJV2Zvs3H17ZMCKX5gXXjmZoRoQK1FTkREJvGls7IPo9m5t9lhnUWivVq
9AHfr4rqGTEl+xOM3RX1RI0pRpDPRSjOz0wJ9gO6H6uYbGd5y3qKNAE4PFWgbaU0Z+arh0qhrqz+
bHxCTuPxFivbE3TpY9Hh/JE+THNEzd6PrmYEL2bQ343DjTGT6Y36HsHYZ+V7Wz9rdm2UnHTSj4aA
1l+55sM7jFl535Thvu2OqcfSjpYtbxY1+6qWTbzzyqNvmvvYa0s3QAXmFIn6WlY+EQueq74Js/ih
IsEDcR/CdW+kT80KX/06K5xCdqr60Pokxcqd927pce9ITU0r7IABrlsB9VrlbQ5aoew/csKa4Uxc
wkjZU9VCtoThyaw+pE75NPTurW84Y2GTegVDkm2YlyJX97Y07dDZaCjFbtAW4w+S22MAEbnqO0xh
sTiocvxM08ytTPbByHvx6AUsWsFevaWluSIlOCCutNVda4h/7EwawpypzWuI8Z10qdCNcTeYQ7HC
f/IQJibbkRY5TRjEpCjcVQr2AU3FPT/Y6r4yYLZCcETMMgwv6GnOnUz8cCv7z+bIsjQJtR9DMKJC
iTBnBDFmIpKFzTz6moKV2kSfoNn3sD1OdhqfRTeRGGRYl7CsVnI1Y/aD4L6dep4HTbAdWwAZGfjV
RjxmefYS9oQ14iG91V2lhghT8/HTOXMNYb1rE6w4Qi6QFVo7HwZMVEX1RuT+CU7NTT1vV8kvdhJw
gI7XaCevjO9sU9lDs/3SAMiixdZrgAboEcGNlG7he0QNjKiNZengE2O11pTuGSHHj9AMqhWqnHAt
gwNrKnE3WD/8+UaCSl5ru3z12FKMA3kZBv+e4G+QpI1xpDm+befXYIUDAjd+tg04AepCd51VHgyU
JWtGVIRdQ3JfotQyO4zShv9OBArIaX5JhEe4JoYNnKmahY6p2sA6GSfM/WnZD06H/Rb4xktXEEAW
oAHGLg7rsY7mji7Qm6EeeKcg7UJKV7r0XtHekU5sab883zzpMcEoLeu6Ce9Uie/EzsyPMLVrLM2E
3TXTa24JEBRTfkq7aN1Qaw5x9IK7+Ogh6CHy0O9CBmZ1kMBHmRaDTh43zqDZLwE9zs1QawnpGliP
/EMhrEdjNMiAiLKvOAjoAFPqcwRe+R5JuaM35i4uBQUO5DmOpykEG6JRBWuLa1TuVaeLgD1P9itB
VD/TAPJnn5tuBoXWmVIqPlhnqG1wbmjPnTHeNl5tbDDtd46J9NqLpOfOBHCHh1tg1rIuYzGDxUOV
XE+UzY0hknXoh29lo0M6N61mlftflrRXyPV1AjVsVtQa7vj1Qqc2M7IgmNso0u0So4Yv1s5pvgwQ
agpebfLorMAQr7uY4VsiwK7LsftilHV0/DWc8pu5lhRlfC3oq+feWUwZs7xBoTC6VlS+hnVBv8UW
76pSPihd8jQQBYK0iSSiDsooSR0DAAdiTDFEyRpDfZ9gxB2TbeoxC+phSXgH4FEHaudhbpFtB40a
zIyPEiEFjE4mEFnpVBrMydYqPEYfZk4X6HcBmflYkyjB8DZHXtObG5TN2IXwM/pm3QQWcizz3KVS
6cSD+lPUw04WxctAiUv1bWx3iXmUVHGfkRi5UsPPxCIgvaxlvG4TrZ+GXSvc3B+yBNmGp7YxMoRr
keXWTiP/iwkU8UYcabzFkmZyIwPUre4xmrDmGPELpVF3QD88uIGtfEAsxsY+7oJiYlXgxwqUvnnG
9B6xRRcECDcv0pBUxFuFkptHg+2UGphxOSOrI1A1V8Pp60REIXVZm7tTnsJZauX7CHMHLZtX1kOx
Y5aBss665EZROtZ8FWRfayLwsMzWAckwDjNe62o5hhWVUsNkM4/b81pz0CjOJzKhfngUE8SMud98
wh6e0IA4niINqzHxPvXa+2ba3w+Wsm4VevHxhBci7OpzOaU3nMXo9vydPsjhhjRM5hzg2rSABcX0
qpIOpEauSXOh9gm/B4hzvPIaBjFYE27V2WcMh1ss8T8Cgy9/tmrx35qh3xcA0lgQdHvLA0KeFNgW
URobvqy6/uQDz/UO1RzMUpK7g0S8wvrReivg328NyVhJQLhUeEsf+Zns0k8/MG4JDnRye3gE6MBW
MUHMMBrBu1AuQye0jTRgohJ5dceqel9kcgq4yfiK6AjkTXGp04CqloIbFqCyO8+EWcTXosgQGlLN
3I+xPLiZRPvOIMoxs1IikrQE33JmfhJU/xyEydYujCfO/NhRDMw2ZlHc4Z15LFKS6foQ3DBiR9S7
6QdBWEA46HA5FvXfLldZrI6MWUFIbdOPL2ygOP3KnIQ6iy6K+VkZgc0Cvvo/JJ1Xd6PKukV/EWMU
GV4FipZkBcvpheHU5EyRfv2Z7PN27+ndbVuGqi+sNde65zY9JIa6bnPstlE8fFWC77kZujMUAH2X
j2SLaqnyMtbzbZ6AqEczizAcDCh1zZzA3urU2Vm20cx6Qh3EDLlvdgmFoSpJ0sSs82kHHJdcvr6B
/nPjIqnwMgIQab25dvPQBBCWkIcHH9nA8zFw5hqqvkbHtukLuExYBrQVWTazz1CIOX3SsttJTEwD
jkt8jcCeM49L5nG1bcfyJ5lJKJPq3kKJGKSOLyYKgE7hgZ/UzGsqO98MKEV3bV8hzKoyHQ00E8MC
zJIHdyrZopScMdtUVzdBua1IUHta0jBJCD9IhQ/Wjh6Gq1bh4GhJP9u1ENXB39RbNQ5eAur4Ta62
GGqK+MlM2/xUmw65HrhnG7XM9gB1D/FEKK6lxssxS8kcIb5EMbpRQiQGllr8jUzioWWexm5RsEXi
xwQZj46yazmc7Rs9KMlm+VGUM2jVXP8tqnKHgXYjLWWnMFDFqWDQK7KM9mY9ooc05T81NiltFC3B
+DN6kPmNNyigcIkIEUVCsXa1hSmKl9LTbfhYILGqHjY3/z/AC35AZo3wkZzY6FYJBEJSy8hV1Lcz
cdNen1d/HQk5gKkU9pPTRxBrhpcxOe/ZHNKvzmKtIzCZGtvESV0QtmRgMajWJpnhq9psdpDLAq9K
CttziQ50lSWGLBHn0jY/hAVLwiyKO9nRn1VDaumURRQgQwLQU32ZRUJqUTuRfI33QLffxbBkZWrN
xFi83faaGh20dmfHTbrWkhljXTS0XnJLIULdy06/WkgXD7YoBvzyC8nJ1ffIlBdwx7ACn3IRFZJ2
ZAy/rWuwAIjsZRie+JomnkfuWL9iLgf3reT5SoAOEA5H3xNVfgAS52jbIMp5pK2DkY0fop17FmeG
vclDwP/B0n2oZF1HBHGz+yicjZrJXR2FzQ7CfEKVqT4ludISWyDsw4CBH27lHXT+U2SXJdHa030S
JVqfROflBmNmWeTfanZIhEwdo/Eb6y8ZShZYvXJjDJGc7Jr+dWYpqJrJEasjrV7wD2egfSin4TVC
1QtTgVmEsHkwhx70DyrhcgsXGpkGmRkr/JwZTQNnMjlmeyI919pIKVEb5cHi6YI42ZTc236Zcwu6
pqZxTAHZKTiYLC3OvCzVVYgmpljl7SNyP52I5SZFRLGeOxqlfCeJI6nFoKxyXjWv71B1j4tsOmCg
XRrIvRHfEsWW3oLM3FDjG36tbpoachU62Wo1KhnsAoc0qEgOxE3D30c8hqJPzxZPITVlSOazoQhW
NvrJKeTOTjldUrN9KZjKszmzKo+crX/TElfRa27iKQ1BETHQZYl8ZiVUfcfAf/ZUt7fWdaS8htqG
0NdmFQnqlikmpxMzcgLRA2wa2iOZpcQzOi4RznaDO4bmh55WglflSMI9/1vMNu8CKSR6R+QIFJkW
iHzjevVY4spxiJgs8vKdDRuFNtKWdWmrDBJ6fH/dEheYUXniK7CjxCCEg/5p2R2amv6U0lJDFVU1
b1PqRokbBCClaWMrHcm75e9qESGF6O91aFmq1+t8MmIOoaAMWA/sinWE0tu7mJFBgl8DXVd5UDqK
TkxI1zFV/wbpgnsjKQhBzyYNSMqYLDCEWQjL0ZEN2T36hbiBvrHf87H6J5B9rfKiJClHQ2KBo6hl
mrSZrUT1ctf6yIoCc5t5yOtXy+3frR5pUZMRseiYMIurMduBNeThq7TSqxQXq3f0RVlWFgRxpYyo
wT0GP4kJGzYbHoFBMqrM0D6HMroY2Bv+G0p0LAizOi7WNTBOWh1lV8jqPkp9yY1b54n9cHLMykiP
QDNno+GxzshW2N5aj/NwY1WABrvkqjXlH+temygWjlrDM8268cy+D+EjwWVb1IEMuWC0YVcYHMYD
NuTGrn2FXKJ5eiZT3xoOkJ3+omhQaDsUWl2B7q2NGFJEMzwmN/wSzpFEOVZub52bRNxK7kNNu59J
VaEH8f6vaiJHmqj9bKUT+nCC8cqScM4QRpQoa5Uy5iFDNG1amcXXY0E8Xrl7eeXV4E1qOQ2q+iOm
7NvJFPDNQvymboQsT+GhoIjnTMPxoPJONxJcQ1PurIjja8bpvlIrYmAV/pZtkuZVJJxVsiw+pGtu
+9xM0c42jgeE/9OtS3+wtJtTZp96bXzo6bWbjTeKdNsbwuZ3SJqHmmEbLLUYshF6PKwDDDn/4rx7
t6kJV6me0MLU90iC1RbJv04Dq5uSebh85TgqfrQJGAZ5Jbquj2jjwnyFFRrtvvljhBqVkniZJ/0m
43ANsbTnIg52ZS0ISrbEKjGBKECA2rplewdG9CYaAMP//XdTXnw3hvqOlJisScfZFELnRJMO1hcZ
7saBIkZTZLPIanYIOCOvVDKmsVmRr/UEakxm7Bl3rrqFjoxxHU0N3mh8eDwOI1x3hHiEXGhHfK0y
0P055pgPQi5WGEJF0pXUi67k6lyoU7jMwLXPXU0ssa76MQ88tSFK0nD+iCeHbqE313b5VgcIJUOj
5/AcMEpjYrKF3NRzfU+y8Ft01mdl6s8DPtOqlS3N/ND6gvNOodsjlhXFuon0kgHr9JQTN1Zg/S8J
vVwpZvoT01rAkLnPg3p3y5C4mZ5+V3FiPyC/1sMhiy+XeCwhZufJSdZOoP30bftZp9yjzWwT5RvQ
wWcyPqgoOFbFhOSzNcMD+kyszfK7tRgd4q7EblhXDAfg3zNhCVsdVTlX/6rn062HZl/l4bktt4Lp
5DzMPmP+TbX8OVq07wDqJS6TF1zVu0gUW6e2CTWFsbZS0WiVfdIyhJ99qiCi+QLj38DvweSudwfk
+YWWDAwRH1FrPAgmMT2XcalXxe27wmB/VQEFWMFl+2ic5MOevuZueEeGiEiNNylHiBLHEcNrJtBD
ZL2ATxVLxuNhVCwmglrHvCzk6jTEJoYRQV/V8JZH7r+szL/qtj+EjCuCueSGivhlTDq79FH/rqMm
8zSVI7gnw1jF5kpVNXoqenk3lLtgqGlOO61aNJvXrBjfQaqtcF+TS+qI52qJ4rD1TvNLfG9m6h5m
vaVNcwc8P0H+0cHbdgJ6bECkXqtTK08KovNQVM9d053UXOq+tI9pZ8ZrvMGKZ+ed16dwbxSyngnQ
PWKSAOYmo1+sX6/o2jNubAd8HXfb0sJHe7MUAYPpYcRp9aTInvjNzGGMLDlxyhKis8ILh5Pxgusl
3DCEYdbI4IJcY2a5XUc0qXXN7Kg7qIG+HmZ8JA6C1YWl+ZuMDI0qS6u8riHzuazEp1FaD1xdRGY2
WN3ijCNeW4Jrxpyaw4mfM3K2hyE9iQBDEXAWDBfpeCarGDVJoL7kzlLqlcEVSA4RhIE8TyO0Hxx9
Tdy+WSK8jSlzFq1WBRIUqCCQ80p8qF6JQZZyCZmMQw1Ft7AVJupStHXGpCg7p8U6UxVnYYe1R7hW
veGB8kdS7bxMnd4Af5MAWsjCD1Lki7HMN4rJHdzaiDZAga0QGZRrlBFvWZX7WWB8ZS4xQwYHlkcZ
/NGp6RdIFBKjZ+XRmexDkPUDiHZs8llnhG4qEHw5Fh9lLq5jiwIfyT5uDoKkqavTPScn+Qt+7Rjy
AA2QzLIEV0cKyaKyRe8RiJRsoXpQnZrxvaiM7wk0qGfWfbUpeyxndq9wKM1Fu7IIg/KJZ9l1lvmn
hwEhy22GMCmnV3Qi29O0qdglI0a8qqd0bmvix/Wo9Ik7UIBIEPpQmmO+6UP05I1ofDDwM0isGvG6
8hvX4bbQCurSjimAlhS+Tq6o7zogX93uO2azhkFvh/qMNjwqbOYKZeNViBTWvZjeptRqFufJKjKH
YW1gPSPOWVlnLp0kWd0HxEuaTwpbHMtTOmCjD4LcoSpXsdJ3fOxmRh64Vf4GyleTXkAk9DWhhEaa
HVXUzBmQBUlOOQsl0IC5RRpc48zxRoc8xQjMnYPfebbPtTL3+yh9A7KESTUemXS7tFZ6gyZkiMCq
ZRrtJSw54Fr2yp7qNVtvdWXKeuT8UD9z1oKTZCpZxFHpSdheieJeAmV4DGB/0k4sOzZY5sxmvLiw
sGmkybgx822KSvnAuTJOGLtwto8aymRdr6gI6+QnMEmFDT5adgSiiR6kZzIMa/R/YwBTFgoDz1Lp
60CvVhG0A18Q9Mf4xsQ3VkNBtaCOj1P/ZlDqUjoY1wGeOHNXHm+zYQlFEBR1Cc0VVGLpuS2jkqSz
99VihoeQhhHaGolsjjdqK6+OziYrmMhjrOuSpWjVrqG4FdjIPeAg+NYSk0RhIqhjNfTDBsJwMxYH
TcESIF133Tc/bjV9OGOV+AivDfagTGMTjcAEA3dqaQ77vrQ6QtLzM0fzP41AD19gWioo0NslfHOW
qDbIiK460+eSgpwXtl9z1dNb5PKFyKm/dB52Y1p8uDbxuhTM0boymK6Mjr7u8zw4pvIKKO6DaL9o
NzWTfRhnNOWLCLKKVPVguV92PuOWRLeXDPYxCePPlHBF2hY8dbXVKeDeKbIcN0Y8xVuo2rlG35CP
GxrFdWn0qd86B1XvjjK371H2VHBoN4JPqxg6zaMqr/2KYmpCAQjwOWZkN33AMyAMrEhblpsu962m
4cweXtI5+nPdGCsSakCvqnjpGosljpk733C8pk07CMwZxrBOLb74XIhLXjU7ZZ6N3awkX1jf0MHJ
/B+M7GilzSoDndZBuirCBTdek5g2NWd7in4kWkrKCb4K1vSrbZFWZKTkOipgGiVunS1d8syV/lwF
7rGCGUTVBwNJY/rAeFwjrZF1Bqxcy5cp4tD2x1Lcl0a6gMIshjy4wzTWXISlb/vwpCCKJ8cZCkyU
9adxtl7DWiEVh+4dr7EgYNmWK9vEnRroPFkmhW3dtsFapoDONatjBrjkxWvOZwBYpJZ9jCS9eU0i
sUNxZmFddwgzmeRHaqp/RskdQu3FTcz9ZjPCxpEw+BPXLx1ZfTDn6FmSq3HgbtwWEV2YzAV+XjYc
mmDCLvIYzPoy7jTWnQ4m3U0TuNVtswuclKYOzNE6dGZehJqwAsf5lD4ZG4wOSXYxcdwfoYeHKwBX
+TrJ+s+yXrfwHKIOAgLOTTzPIYPlepXpV8Q6A08S+HD61FUnJ7lOgvEmw+i71OEKsoLYuNgvokLf
R455MtxNoLe9rykq1SkOsxUXZdq+4zrkXbIB8BVMstq6Tz4JHaTkFybh9dIguyYJn61U9+EYg7pM
4/VImYjokpmXNk75GsVy7GMq3seQe2616m6xQMyH0qg2liqKJ2FDLuh4fZ1Z29SgrzUjvZZBYV+T
/TSl2QYV4dGcp5ttqfmWfhUlO22Y9m1y4G+SiBlXOFV8eBOddKtQtwxWkm1k1/3iHeDtMQfnMGXW
CZuHvYqz3vGmFmtVbOirXsEqFfVht+2DEk7nfA6FdOkH+853A5P55GgH88FoQyjeWAjJ5/4YnNpH
8xvBlm5rJM/Jp8UGsIZSHI9KtM7HhD1Nn7HZn4aJepELnRTug9W1x7AonCMn46o3hw4TN160QCt9
m1+Wnw1av8ZQCD+BX7f1UJPKx0oc3yrFsjxk0Vl5z10Z+UPFarEZYUC60G9lCP8q6E79f4B9HMfV
OszgsgHAKbyk0St/SOQuC6eUkbup75BNO7ShTGOltJWnctSuadyjhZXZyA5vYeAjO1+7nUtU+EhB
P6iErRYafq5BQAWCVNlq6cxnLB+0+TNnwBE8WcLgitN8rsytcIGXabxh7LC8lgyejcZmy5d68QUe
tN3knW8FRryepRWtQ/01c6x9ZjTyyVYGOMeJBmqR68wByeZbGN4AWb0WWkusOfKstQEAl+Aue/A1
1/mEOTzA5qbZ6BaBiJxgZWS1fUq7+NNCycaKu/LsvrH8FN5HkZOFmqLZ5mdMt1lu7hs83qvZGWCv
JeZThdXgoGfWWywaLF76dpwje99nHYuP3BrWDhJ5QJEqMwhz2uphwb+d6d5IO7N155Y6gIFYGHpa
V/fbaKGZ8PP+S9mYzRIBMxC6lM1v/oDdvpAeO1r5ruA/zxvQBi6/BHVE/KPVY7DSG/leFcQORGK+
206JnSpJX92aaHZNVOc+KDByFe/IpLgh8VlZ1lAxTKsPtWreq5ZfhT6D6dM00h7IYx7EAOZh2pEC
hUXORQwC2OnP5N/0A1ptX1WWRa8tqp3Qs9dcsqdsLfVHqxm5W7V4Npr6FRc5dVhm7xQ5CwY6YF5i
HsfCbFEwz/xELeO3Te40u6YhU7vOZbJWzMxhiMp11tuvhcOJqwTKoxQjiRCqQhakj1qgPY4k8vil
42b7oDuAfdOpQILkntvqUVjKc525f86UT/vexVijm807zL6fAHSpGQfZoRK7PqdtCcQ2ixi2tuNw
CKzuGmHKrTTaplEFCNcBa8htHGHCgTw2NYvhqK73SQnmbVS4OW0l0zz82FdQLiExm+rAe+JiE0zb
D5t4Wj8qtQR2wsnssupE2fULqIZoikNg2Hunat46i92OyV2/ilP3PFkcBq6B54O9FFFEGBYth4Ni
UHbSHaRf4DSsOvc3BY8Rm+SwNfV8LxV9k5njmyQ0jI0B11VWspLmuPEHkf6G7L+UeP4LWnCv2OTM
xdrBBhD4uLCMp1QfLsPI+lN2JqPWbP6O6FMd7PTULu2lHhLuoVQFldGxsp6cZnlpA17aKIUExP+U
jkW4yai7ViBt4mOv5z9B3Sl+o/YhAHrnqWEEERTqV47B0tMlWcziDSUXPr9tENbVfmz4iJZtpQzT
He/zssyMDkCSqs1uHtLNXOOQcOKMkdOQ3kiX2cVtltJsWuccOJWnkXO0dcWmr42B8RiqFUdVvyiN
WL6DoF9Nu1GbWL5O7PZtiEUNJ2BNL8raFut9sAAh08gTIhB+17jvaln5HRDvok8YaLaLYnrybWx/
WD7oAEh8YGTgqGQ9jTrT5ualxvTiCXbknjZij6yqwdiZwU0iqgP44I8QQ9GCyfkEUs0fHSCepTz3
oYGEx7rbpdgNzfBeDgUXnub+YgLYcU3v5mBGoGdCTAmmuyzUf4Iq0QmS515n+RvWMXyv8gHKK+K9
p6vH2HEaerUD95OcBFwSAYWy1EfYHAIoLPKgVzOqKFzTcc0unx3/Gbj175Sgn8POgxfLhROZJ3rp
ZQoAF8YzNasTNV1gjhJ6XqJr9UF5BchU7u2yOyRmWrKozadNR4OYNOqf3QJgnLT6alWwBFUNIXfV
j+slECsfllGu0uke+nbScoDmwtW14Y3pdOtuwedHd+zWwRKoC5k6C0mHioGgr22DtmJRJUUTTvg6
4lTWx7vBojIJfywt+azEFDI0LbDpB+0+CBlE9TIoDnFKlzjKdq31cX0zk2IniuxPd4v828jnm11I
8WuWcm9nxUfLHX3NqCWpnIfi6BLZTm7QumvDC3uEchfTdfDo2jSgbVW9drG+N4TzquU8viTdjhsx
FIcmnJKvWsmuY0HDblXSpl1ty009mvqaiR07/fnSZRdSYcInWdffSNV8LXPMA2sI7rcp+otHc4/P
hmw6Fj6B/hmkqPPLmXZqlP2XU41vxLdAZ2FqvEo5TbetlQq/7IxHSFgJLyWTnXbm/Y0rTBGcyG/I
7wEZJfJFTUuAUxze+4A3cAzaFI8mtIyO8VozNQxe5mDyGImAqlPXoZtqzA4zn1mexFlHP8uu13HH
rZAETORR+2QbSsc7l2deLqVyCFrowORQTB6eeWPvlY3en52+uGSWhfXAEdPTHDOxU4AHtXbP5WUE
v7iX/kmtfl1OsqTckX2qblQ9hhcaZt9IAGTdM2Kn+GKgvUkJWWcTOK3CnAQ9pAiDdPhJoWSAg7D8
SdRfNokWq1jA3XEWgCbZs9t6tgy0TvKjTQFQTkFSnLXe2DamuWUk8VNoYl1CFWsjh6A/9gWMUWEI
M1TwIh0YvVVvJrX/Qqy07HTZ4klUO6s2r9a5ahes7xs+iIyVMXlgm1CPz21PFo8S4OUq24k9V0Nc
Vso5kexifPObvASD0xb5OatqZ9tYxUk3h4chsh06RB7yUKeeo6Ibpog5evMwuARWDU5wdDrhDafS
x2Q+F0NveLAI+6XePMqqONbUYHOl77SKAbBbkeSdDww94a4MR2nWx3riyMb7t3GsRmEURSkXK/XR
6RCHweFH2yvBtUaMYdOJxMOEAa5ps7NSxvgwuu6mLmoNQvS865plURAvG4FFHxiqnqsKtuu1SQfR
9NOqUJobEe94pxjvOELVOJLtqwy7XabY2IPFHu3WWrT2CVwFtM1xempHqqAayRKAARLIjI1mVQ7N
tU35NiE3Scrotyf1U16zJD3ljBwV/AOrMXWuKb/mOmQyAsNO1uw2ggDkcBW+jOl2ogRAgSL5V5TJ
WVmO8YUQFFS+8ZNUJEunQ8rqasIHTG8wDPIB2/jiauPv8k0GVr6x7JRQWvVNN4L7BAl3QkXKhbuv
ovkKEuUl6txHbzhHawr3peBuKKKXzPjnTnJnzNHNICRzVKNXPQseeWveR2VlG+NbWDvnLB4fQNKO
QXdn3LAf5/QSkNabuM15SvWnuVWfGP7ulZCthE0/0ZDbK9OLWK4UjW90aFUAK19NcGuq9gg+eQ05
91kJ3V0UpO+Kpa1VJnjkn6wAapnW8Ez3f+jx0lfVI7DTby0n3A4VYM+kVmfTwvsX17SsUUQ1Y8hb
qe/MhG2m23NnAt7j2Y+UE2X2iz6GYEuZPGeT10e7wCZXb6be1ZA/MgDa0/m/N0pyHQ15n7mWlgOB
hSSYWJsQzir7TrLgkzvln0VCpzcY8tWKQzz9jIYqu0A4VD4ZTLDTkJdV5w2pxXwYq+nUTsqtSsun
oh7W9bQ3wZNjIfIkCrnRPVHFWc03zDQl1ImvlmejDtd9Fa0VY0anNm/HsfMiB5Eftk8cMRhVmcj2
enFyQgVwzio1VLLt5WfiZgerid7Kan51CXrrR8nQb/xn29p3Y6mnlohqor3uC6lgfqr0cRcK/mZY
PrkNiU+l8WcuSk3FPI5OwmR6fBuwJ4PnP/CzGUQydOwmi1ML2iis/Ey897G41G26uN8tSGjRW1R1
X2l31o3hhmDmK6ffSxNUx1V6mz/mGRpSWT1LCOohU4FmWOt8KLyCaydMNmZHvxEW69INX4mZW09J
f4sr95BX8ZWI3e1sAPVZlDPhxu4ISA6q9laq0J1JZuvkaa7so9X1gMWmXagN+2DUPYRbAJnrddBe
bYqobrQpMRt0JvMhYpJZ5OTwLGvpL4HpnZtwDfqqhq25qrToa2IYsMImvxamZPSGIRhqZEnue+7M
d1OHrJmpu3rq74mqXdpaeQCSO49sPvjzN8ec3hyaMIVfI8a9hztd3KkmGFx/U3khlxcQrdqz1Nq1
paWg+PqbZk9vBc700fr/n7uIpYKD7HKwnPWH+SyN8ApM6wJB8NYnmJnT+Nyn5V5z5Z1uxBs0BDiO
fWzU9o4e7xYV8yPrguvEuqI1zsrEBgrhbyHkQ0nFm0jWhiVPIhQXUSCQz5Y1jXXMxvg2RXzzU39G
x3WO2WTpst30jXKXenSLGvcsMudjOUac3mKZoeLA62+jJGAkfsRDdFtOEtcZfVX3AD451vtQXcIm
fR3M/BC2Gwm7d+we7T/oH2NHsAGvBnUw2TRTeWnV/oS23mkvZvGgiTkNWP8apk6pNeJOnRg5NJsx
no6iYnOaJpdRwqtVpsN/or4khgOqXkjZONfS+WiYmTkYY1WDd4oVZHRRnrN5Y6u678jpthxzy3/K
buuFDdBD7/tHjTQkG8wT7pFbTcIBi5ubJeKbhWIs7MPXqllSHc7ETb5CBHhjg4wH0z4DVX1NoDEb
9W8mJQbp4tLb06XQlf9+sLaNbrpiPNSS/a9yXr4fd/k8e+aUVGXFcG+zgpxf1kxDdhnKe0bOmJ4Q
Mtscusk9R238qicY3VvOaL6UyU+QWNa6rM7QlE4BhnuT7MguUu7LL2D593O9PSn91tLDG0qiJ3Ro
Dzypb3UcH0cuuqBL3vUpfB0ttMbcep+xZX2Y5nBfnii1d06j/TNV2YWm+QZu9NmYwpuDwt7Nc6pA
Yh5npMbYjZeHL4YsQWjAwQ7Gq+7Im3D4WtI6L3+WGcGubr4aWaBdjl+neH7LyhkTNZAJsu1o31qt
3urTfGXl+EKW0h2F7sd/l46wPzRtoIRlMRy9Ig29x7b9QSjizWzWMAovkyy/i2Y82FqA6V/bRvid
VSbXTP8mkItCqT+jWaJN/tUTmPbwQAOA3Mu3AINm53THXg0+ljeKz+qsSvWt74eXTG6TPjlr6vRU
1ddW7+9DY3zbcXGhkrqzG7iZc7KTgdhM6Kf+e2xE/1ie3tAc9wSMeDMTXGgUT27VLYjm93nub9A3
3pDUfCwR2PhYLzAZP5BrbMfE3PBkckFgUZ6Ch1bml5wXdLknB4MgIvwJKW9klQwY//oX2cU3M/zr
OZINPXw1FPPgkOuw/DUWn/9dr0UavkjRnYcmP6ml4eUgJMY6/Tb09LN5c+bmGmyChISg/N8U9M8U
undjVK5R0J7jga9uygfLw/Mi7mOx1VYT8uwC52x/F1ryLnnlFMNaICnS7UHujwR8H0oWbYQ5LWXI
8m3992t0UYO2WJJ0lGUoa/n6/IEbvP73fVoaGZov4Sx+ozq8MUCgzvtcfgqrK945ga+GdXCd8MwS
/z6G4UtipO9aJN5yHopmtFB7y0cnAwwj89OAZIbo0rZ9YO98bji36mXBmE7ufXTEU07QpeXsnIa/
YVNj6RaqkWIj+GPIgkYYQe+2eNKWLmsNweu7I4lBhUje0z9ZdFQsj8JXPTc3khM0BLvbjsWmRWtW
2is+LerbdpuX88l2rY2uiFNtkDbmEhVSxNuEmtSmYwfYc0xt5QVhxT63yyfWH0dTnTeuknlxRNT6
kF6Xm50EA/iP7U8kKw8QxZY8nVdVQTSlqMZzYEKZr/KTbi9Olq68DMX7kKi/MlOokzSOxeplNIpv
sxlfoX79tUP/nGfPYPNvVhBthQV03OhfEo3TNsVirzsEQGMtZWmhhjdzEiur0P3Asnd2nb3LCSBx
Pe4nh0x7lJW5pF4GvkRh71Y7R/j2yMhLzjsHcRE6lm0AtrrP+QtInexi8mtgrP6EvDIOJs4GA76i
PILZvOjhMvqyIGKqp7DsjlOyb2y5RZ/9LFjkjdkmunBJxGcGqLssAIlkWcfR7tcdg+pOPMWiWwWR
iUCVYMHFKNjfMvONtz5+ruONQT3cok1xrPBokHSAcRsh9LBuRL0VwJMixDKCsSRIUBRZr2EIe7DM
PSZ150X+Fzgau/ngZUlzMrUctRTexcxv6j92qJSXpj+ElDBoPYUAUxeLA8EaqwXZUKYj0W/Rdqko
kSUKNzyiaz+UuGa03uU4mA5mn55Dag7H/Iafc7NkfJPJdMVsgOS12romZxqL8L56zor04iBCxB/G
MgcuuBfxnYSsEtBJeIaFkKj/CXmKtIQTSfaPsuvvuoIsMml9yN6LoJmAGD25hhnHDV8ufc8nJeeX
gY9LibfVOJ36qNjNBgqxZ/sjDqGzOtVTzWhrtNw/sF4Hk9mEZarbiQFaiSHJdX9tiD0tO/SQBbSz
1TjOevGXtM5xUVd29jZxT5qJNMeK9t2YehlLSnQajBJAMPEmagTzKct3yf9ey3yVEOpSJ7DjqtHv
+6vMU68jjJ5NsKd2PF58M+GSuaU9CmdCNUTCFhpdhV7fzpmMEb/Cv+oRwdNrGz2w9jFpH0gPDrpS
7CJ1PvUMb4PW2WOSGievnbS1ZhsbEDi+mjKZCaLWbwjsbZ+rpF878eQ3weQbrGiCYHlxFa8aHfKX
gacbGgadfl/mS7x7eZiJgNTraEtsF3yLaSGk7ju1BC6zkaj3UJiu01pjr4jsELT4nGwaDV+OjlOJ
wDrx69CDm7xAPT9S0HFz/+pIXFEK8JwidXX1tTPdHOO0fAL8X0u9vPwWCIpl+E8Y7zT7rPRuDoHJ
StpubVecXDdYl+tRuId4NjdMFWIGovGtH6KdohPsmVcfRbS0atE1T42PJLglSJn60jjYUnsbnwN7
vKDs/wgYmNNlVb1AZ7OxxZPJqz+X06lpxxe0ZEcnzC896oKKVOe0esvqbJ8k4FB4CjKhnDhvIOKU
P4PFqMbU0OUY0xWBPEtqWp5lM2ot1pHJX55vl5IzLd3DcuF1aDDDKViH4OqalIE9OTtD0MDtZbne
3Jy0YqOT5KdQ5eYbtGfRxmeIDkQmjj+BcFksTweV77oEyqjbrJhzOnTTb7C2gIE7un26w+GB5/a5
DoY7C5OLmiocgeJkVv9j70yW20rS/f4qCm9sR/jIZx4i7BtRxEwAnECKkjYnQJE68zyf1X0Nr73y
wju/Qb+Jn8S/pMRqglKrSkVEtHzjLrpVJMBEIk8OX37/4esgqep4EcJmZXfSUOyI0LTwSHCMc9TG
284w5uJlTvSpEdpUs+RYQ/6S4L2nJt58QIExUEq8xsFf/BwkysIteYxpN29rfWaGy1yXttxITsJN
586SwSPLQZEGc1zAo56VeY/zvrPkBJpp1O9AJyVUQqiHZ3EVT6VkmIpfjwy2ZLkLluYZWHrLZiAo
5+ZwJzgVA0RGdMELcRD2QXQ5tAk1AfRNnxnz3sEjknyff0lG4HTQz4WhRZZB4a/ss4TaYqGSn+Nd
d67a5UJ2nUXo73IQXJzEDG+Ogm5Wk7CSqqvOPR8HboNGjkHiuDDH4kOueZc5xx4GHpFvbCB4kkHD
8tmzV6nkLUpeqnJq5aYT0+omuMVzDUVz2ZZTlFPTFmKoFpbTSioXbt/OtMTcmADjXaKT3epmqhSt
bPyPkx6XMIbA6dBMD0sqmU2R7b3LQx4cAV4ARV7c5rixYLxi7YD0b6lfdNroMEXuxKSyC+e0gBCt
Giu7T7aDHyx06CjhYD6E8aqTAed6dSan+VLptfnj7VCvdx5XmSjW3he5vK4DfyEpH1zXX+kdJh8G
eTx1MzBVUi6JNgpno90nhrStGhCgMt7GZrosVnKkXRgqCmTdWGoSO0zTzvnDZNnViNbYdiw3EWym
lZU4i6SwV2KY6s/hWSzNJIvBU08ctIaPQ85nVfo4dQHlyC1OG+pQkfkVnRwkCMShsyDjcMJcoTRj
P9Uif9EjqSRBPXcpZZS2BAH8GwbuTO2o+Zt9iDV3bmb2qpe8S1XXzitZn9t+exlIzaZAc0iGDPsa
EwRBnwe6zhl3I40wMfxhSlmDJSyZk0ZI8hqZVEI+Fxtz27RLP1hyh2RMKEss9mqZh+7Ii4TsXtob
c1Lzs8aHQ0vNO0ZjCBsom+m8o8CGQRksvQ0WkmXiIN8tbRuGUtDM9VZex7V1FlGBPVLbmxwYLhrT
laU2q4irMiJ9jmsqkro6jGFn4SqQbZQKuUA/H1LjLAYah6soLKrmfjXe12XJ+xIyMsGtmMkRhs9o
bM7HPN52uXRJZfutpkOkhblSlf5mbJl0qToDu17CGDtRPMrlVO9VDJU77KBSJZ8m/p3FvQ7ngRgD
ydDGmDCdw59ekEmaigddWFA3AoyPqbkSX47EJFGMOT12RIZ+LkvaDALUKZWLFnnW4rkUn+I1sMSN
cuEGaNVce4o3ALan5TnU7nM33pZZdhEE6SoMEmyr+10ecenJsR8InFWpxyv4spuEYlahxidBshnR
dcZQK2QeQw8nVR3t5ZACmRJy2+OmHrLVQGHASRXD2tIL/T5WQ20Bw4iaJgVUFRlZ1EVJDQe4/O6N
hoc8N2ycx9dub/s4pecAxAk3ARdO/b87h/yBcwimHyqGGv/YO2RVxQ9vss9vtvsDV5yvf/fFQkTS
32qybdqybAjrTlPTcav54iHCS/DtHAXWi4oHjqraeEF9NREx9Le6MPdwbEezHFsY2Tx53PCSrGs0
yh/Jhmnqys+YiBw6iBi6JWMcgm8Sdh2qIdMqDiOf9ldB6lW48/yXUmskiLZixXjptDNuqas7pZYL
tMB88mxsvuOmI8bumVnJ40cpsg5RRmMoTFnD0ef5RzUqCg+r4qM6KV5rQLWY3cEmcPQLb8gWapCs
gyxcIA48dXouq4W+w1MOJ0LOnBhvWKtYClq/U8gPERcMPxpuR11aFtpIuBKtrTy8yKWQm2h2jqHZ
1Y87r8s4G33Te8XRVIw+DAi9JiYxz3s/5glWvWwrJ3bR1jNbUs4bwkLKryfB1HcWMSq6Jhk20GqD
8JOOr1mQ2UiSSLKMwVWHv2Ae36L32uA9eRbic2x/1Buy+lS4X1HiBQFoLYUT2YZkao0rw4Jh0Q3A
HiQa8qvYCrGwlIWIWhR5JPdWmiXEgiHFFBhwzPP8j11aKCeSjNDTyv11pwRza3DWYRxeFAPKzdT8
OEAhtQufSg3O2qMiGnq/4qQn12/l6G+Vwgyw+mq3eQdnoY7L00FzEFVxqhFZA3g7xaSOtQefKBad
v7+2SHc5ILeVjudkhkMZecsTJMHnKgA51eCQBStwjUrH2sPRK7n8Chsv9vUYKxRL6bl8DnOYW6eR
LAlL1Q8mWHnp05XaLNZ5ZF3g7rqqKWUfQpR1PFJKrQCVKVwBhHjatu5lJwk3GN07obTHKrGRD7lw
ESx1I2nhBQXZL5VUWjppPI1U/yzGM1lMjnQgwMhsgD2DIBiyGMpvf+GUiGvSbjZU7j6ClkKogSs3
hqS9MDlw1VlWfWxleMY288/ORFXhqV+HV5jb4MzSzwNs8jpfXyQQ0/tEhTk1noUxLCRDukY5Auul
vsCK84zjfJrH0YL6oPTGXBejN+tyc2/3/iUFXsh6ojZQVnh6LkI1uKBsYX5Sdx5X7sy7cp1i7oHI
BH5AHBGgMCrUj27vbCKuZ52ubAigoEJlcHzAOrdFhxGeseUaAn0TNoESNkBZnpqc+Mi3siSChd1w
i2h15ZZYFVDDxEAOfsqd4fs7rv1XEdUAeKNQjLUxMKKNiQGcS1czqD+SMmHZXry5SlStO3K/sGv0
BT6CS/SOKuY2Vb0wiJRI3YhyAmHuLoIITx7BVuMYxCQRiuFESiIBUBIVmmE2L91amlAi4sNQeZ8y
494Lx88lVtjU+tyhi9W5398CSBLweJ2K4erwwaztJQSn7oRqE1CeRBrAxMemGWPcGFmhTkDhy6JQ
SESFCD4kymiocXpbp8baqaE9tyh2HC8/S2qCXvjVTnGGd8JCDpkQ2BifyDXwvp1BNDU/up4zG02h
7256k9uVDeVQMNuyaJ137vvMZyTkLn9v6sVSVp3rjCddJxisyKimMpVlntr2riJ9TYVwKBv5J3+g
sk71AXO+i9BKzpshpHxmhxCvnQ0KBJAkPzOiJf7QK09OJ0Zk7Ps8elf6ziU+se88JZq2TbGkljsx
aPXe0XCNRW45SWI+r3aXiSxdurr7OValz5DKZzaa/AY6xzDaVwYQpRUae1PHHFWpN+5JgZvSiR3Z
+1rcJhxrPWr6XsKPYCDmqxT7oeyKZZ8be27xHb7D+JxtsM2/kOv8HoLTJLfUS5dSBIonE3Rb69hu
CNLj2yK/jA1zGbfROzzYQ9xRo3NMNXD23eH8uyqHeuGNOlFis1XHnnAcqxHW39iiyocVB46KZzTq
NxRDK6eKz6OoWCInvmjwq+hqdMwN805SfcyFQFNBqOoquNGzZIqZy2LoMEfqpAurq9+zse8xL0Kj
P1F6i2tdubSV6jSNootqHJAzRRc4Ul+ZZrmSTEK3QEJDXFdnSRKucdpaQOg7oxrQR4WU0eBSc8GV
iCm9mzbzgECQDxTsWLl/yR38trqLNUzt674pgWjqbaxQJrCMFp5mPKRwnNKx9E9GSgVrJDuKIekm
Bf5ZwUg6dew75NDmZckdgrtaflYW+Znrmuu8xVja7CGE59Z+oBLqvwd5fxDkWZqjmcoPw7yr7FO0
j+PnHnG//9XXIE/R3qKV0DVKN9n4vmkWkdzXII+XLENTNRyNFaQvtqb+Pciz3pq6KZu2sDl0oFIR
EX01MjSstzqyeAWSg2VYIjb7mSCPdx8GL+y+NmGL5RhEMDaA82HwYlNW2cp6bEgUqxbiUZv7nFtl
Ngu8twG+3ZvKdqSpE6t2TgGyoV23juItKvxIpiHHCTWl6voEolN6pogSwo//9VjOms2eAAHDAqDC
xKcYm+WfC+5A18jtVhOOx3XyJRb76mf5NZJ84az54sd/uQ2iIH+4D/YvXTIPnDf/P7HRFHavWJw/
i0iFVeeBlSYWzFmbPZ+Cv//RV6tC5S1+7NgzqKbwjjWF6+CXGajK3BcULhoalwUbAiiR7ZNVofYW
DqhsWTahv65Yzt8nICaboj1ek5EZy6qm/8wEVCz9cAoKq0JMOTXFMZh+MvoxcTt4dtGo29zWE11P
YI/aD5ppORuEdHjsy/lNo1624Vjcj0kHL9yhyh7+3prtDJeUsZQp5UXEqXPrr2KbUmpyOJcRj8OA
r7alnUsTxHr5PEiDalGV412im/E7S9+E1FenHkW8KqyzTq04ebMtZZBNdE7qtlV6gIWqwKbZ9JuT
OXVQJ4pHaY+iTWBFy7dG4sabsHO8lTUO7xmgZl7j/IMoibdTNRxnmBJtcAVzCT/f8Ozx/5CjUr5M
iRYQXoZ5r0mUiq3H5KaaEdxTV9C5kB1qgdcS3rOKo17KoywqllCxRoXowMf6zUK3O5GsHCGOriXF
3emK758rSPwxC8nO67h2WJAf1Da6ycymOaH2DCR4R+aPZJipljUbAqueZZjnLfrSXSR1GK4j21ir
Weucq0q7ooCtPs9lLhm2cBaApQPfp89X2Pd59Nalcng3o+74Sd12wcqrXeuE7OM4GYgAl9qoP/TI
phTcwBZ2KxOF2o05G7XofZWVeBa0yQkuECrlRawaC0TFC94RpJvo/rEpCuNileBkiWVCV85MfBsG
i8JdDYqLNn9XNeYW7gJ0V1GkLigV+FLA1Kq9GaTCWoWciZhfw8bGtG5QHLSoQL7YUgiQ36KUCnWf
+4mcZOw9aQ4fTwanGkoQjpDwgNpbkNw02OxBopHnTEKiF4zU9BbzSTiuBKuoJHKwf63aqVYHphS1
yVRR6o96kU2ADmYmSla2wPhyQMWpNfr79PGOU0Ps7EX19OTKbeCBVy0SVksHG01hB+pcyipUiBSX
JP5GHjhNbOuDhhvLQssNGVUmoYiMZ7LVXQIuI2WbqJ67dLJ4yhSdQoSZQZCfxuSOInJIKbkkg5xS
RW5pIMeESfhJQc4pJfcUkYMKyUVV5KSkeJuRoSrJVDlkrHwyVxIZrIpMVkZGC3nNaUGGyybTNZLx
Ush8ZWTAfDJhcXwtkxdLLkdyZC25ssLOZrI3TnUyp/EI2FFn8zbe+DIF+1TpJK2u3fauBIjx9Hqh
kqhuzPe+XKxFul4jRT/AGtKscYlqa6P5zbTk0s+ta9uV/hUQ2Naui3N5DBc4kiwGJ4JKkc6MrJrG
oXov0veIWje9AaxCAb2u48qYIbFDUGCTY/TINUbkHD1yjyE5yDbuSIHnq5j8oOz2NwLQNCAXeZG6
7uE0y0aKfK1fjqVNSbpwAd2GXGe4qflOptqcZDKfR0609T/2CVE4mdKUx2CSOR3IoNpkUlHACYsM
itguO/Ks4lcJedeG/CtYz0QhH4vX3lJltMpGm5jluwHXS5uCn3zoMm+GSUBd6ELpNljbXYrfJ6px
Dsp8iXUkJlPS3FY/NOow18g+qw2gdMSVjn+TKp/HeXYakidVTXFVDvYKxlY5DPagx+WT30H4UanP
21JvQkXXYqsyhSvh5wVUX4WwG5knltPOgHgl0hQYPPUT14AqSNUHLxhWmgqXmied9d68I7eMEKqb
h+6I35m1dLR8FkXGhXmax/nSCdJtJPMwBv8MpUGlMPe4sogPw8YvlvFw6DNkwOEqjD4aecCTVdbR
aLwXvTRhM4wY6Piks+2hgASozUACZmm9kgrnwQAUGAEHHEACzVgVowa52zn1gRC0uxY4IQRWsIAX
ImCGELghGLxZMWITlwFIOkCeavsOSc+0xA9Fs4A2EWcl4cYGIITPBYgoyjLoM4v7ng7YIQF61IAf
FPyeWmOB2B43KPyQFOTKj/ZnDJNK6Zxq3EI4mZHwYetzIFKPk1H28Ww1NxA7Y16qteDSDOoPYiqL
MYdBj3rqwtKvepwAjA73D8pupfNCSPP8nQLMowH3hMA+EfBPCgxUAgflwEI+8NAI8QewaAQ08k4H
AKQBIGkEUBoFsATARFx5LgE4jQBPni9EvXcZcFQHLNVIC6ilZ57tLihBKhLRMw/QLwHMagG12pQC
UCbbH6gnhC+E80uNyrga1Me6Hxbk6rb8D0Ru1qLb5lRznS2MSuQUACaweXJ1ZtojaXFwSG/EwFGb
io1Y/NyQ3jE4rSXgNyYC9zH4BqxHccNLs3jLgTof1A2XnIlF6RgKcz6+rCBHNAECUfVvVYBB4Xdf
AhR6PQOTnlBYdKkCI1bAidB2ptR9WBnAjDn4H6CjCfgoAULCt/yE1nWiAE4agJQ+YKUGaOlEoJcW
MGbl4ZbHagDcrAA5xaTyAT0bwE8fEDQGDHUBRR3AUcpEYHASgNFiAgMYSAZy0Wrs05F9qo9xjgPK
HTqmUAD2W0k2ESSwbzLYcX5bkFbpAGkdwFoX0LYCvJUBcU3AXFgxrY3GG55SdCcB9+bAvhLw73hm
AwV3QMIR0HDkXqUAxRKAcQZwXAMgezqFTQGUU4DlagyCE9DFOXvdKYYfpjOTonE72vAs+vadTPlh
X6aCLzbQKbD1CHw9AGOjiCwBtSHL8V8WQHcF4G0DfFMXBEToHh5GByhuAo47gOS9fB+j6ytgMmls
t3oEcwd/EYEeEwM1Pr4S5HOBN9V8lrU8klhe4nAwDWECoBlbeVJ+2oXwgsZu1ZlYEmOToYRs1LY0
QdeBKixfazaV/fyRk6eb1RRIAW5lUecU0j4x2mqaBBAM8GyLSphWyIZAVgZ7SepmaxVsRDFoqkHa
uLFXlUIJ3SX03skANUHszJ4ENAhloeErZeTIYvWGQUHMiNNCDdgM0aGB8EDBx0nXXmrQIEroEBFB
g4kYoPd00G0Luy5sC+FcYGM/6Qt8Ovm9T8GxlmxD4mJ1N2w1bWEL1zlmgVI9NDCEKggameTOxMyx
N65zn0PhEE/BgtLB0qQ6THo6QPUQncH1ag1vfmp/GJpzWd91UEPgHmzJeC1CKCOp4I5EkEjKOx9C
CcY1l4NgmBRQTQwICVZuUeCh3tVJfaP60qWe+hur/WRAVFHZDHyIKwEEFrmrJj2EFu9BzO8EkksC
2WWE9OIaF6joF9g4YQYxXFpQYyIoMiFUGb9cmBBnXAg0GkQaqpqTaUtOFQg2EFAN6DYWtJucvFsB
DWeAjlNCy6ni4pRL59JzinNTQ1gNxCoZD0mYTLFyVDTOeJQK+F7ckGEF1YpR99dnGfSMTAk36fBu
hCCkQBQKIAxhTbWqCEpwu501EIoMiEWUtN7U4AAGhKMymIfnIewU41aBjlRAS6q7ewmSEuUk8dtd
58QiChAxosuND+epqYhrNqo2iQXGKxDNStXONfJQA10eyo1UjNssNjYgC1McgHAdrTesxglC3tNC
76cnJfQqsUFQgWLSQbuSoF+ht1g40LFKQctiAY1olCFrSZC2fAwasaaDyIX481SG2NVC8LIhekmC
8AXxy4QA1kEEczOo4BQ+gR6Ga8omgi4mQRvDqwF7aFEU0blKY9Je7XkKycyEbDZAOhsgn5kqcRlc
tB5SWg+PD4qaLrhqqNq2kiCvqfq5KthsPbS2HHobZfTIxVafKmhvGvS3pAsvSYGtwEUoOT/MZWr7
uGm61tNuJY/OtRQwCET4EnupBrEAB3dKedQzLAe2qQZDr+23lDpYAMZDyEdjD4oOWc+HtNdC3tMh
8SmQ+SzB6uug90HUmDbQ/XRofybsP0iAKmRAA1Kgnd0oUARNiiNBGGwEc9CBQlhBJQQQGNhCY14u
H61MoByKgzCBguji8sP4QUtsoCeW0BQrQVeszA8a9MUIGuMAnTHvqp0LvdEwT0vIjhakRw3yY2t8
DKBC4gVy5UON9LprKmydUr6VpQBxEgKlKoiUECpriJWBYFjiYAsXHR4v1EtuHzlEzMiHZd1jITfc
pM552AnVanwhhxSU8YddkeTbGlJnx4UBimcI1ZPRugm75EIRNGk40and7warP0/Vz0Mm3QwLC9Jo
catBIMVe6a4Bns/xFekhmLYQTTMIp+LkEv0U38KBkGpATBXd6iCqmvBVuVlIdXtdQGMVBHMDWius
hIX4M8FHF38WQX+tocEa0GEHaLEN9NgSmmzsRBfojjl/zQ84ot5qXX1FxPyeGrc7HPPXKWLjEgua
rIDzXzRnZVXfWPDLAz+9oL4mEStEhALUp0OuEsHg15Q7eah3jnuh+v0ap/MzP11YWXPdwwxW7eKs
h/c8QnGvIlip1N5Tu9vEdXcqYQTgAJH0p5obYNRmHwciTr+2TgzjfWziwg/nJ+3tnWW0mFvEdw7V
L514hv/DZVEaH7g679JKusHQToW+LCaFjromtO0P4jFKOHCMfX9ZQoiG9zxAjzZUi871l6ILhiXd
tGq8zct9BKkaM/5dC8ma1XyDkhWGZ38ZQML2IWOL1xzI2dgqnFSQtRGWX1iQtyF8X/m5eo4C74pq
phd19SlXzW1Xpysd6rdvmh8SqOBU4W4mKuRwyJ7vO8jiOaRxhJu3kt7d9JDJebJXVoaHTLF9pA03
EoGgvYuhUavQqCXL33rSVlINYbw5FR1vEmlHzcetEnjvxJeK/eK0VGAqeJvOvkqG8KJMQFzr5LQL
mh3u6bmirPPE2T22j+Sgx/ZFVW+QWVyKh4yr4IRidBeYplz0Y3XWWZ+kUNuKj6Is21nuKRdj4N3m
vXSjp82Zgq015H0S8GcWZP4IUn8JuT+D5J9A9i8h/Zfpl2lT2O6uNqszHU60XXZXEt+gr+ZQcc48
nP9Ff2SrWKXo7LhWfRBv9fzxQjKkG1nCEr3uT/GTv8oT/0LGfD2uus0QzU2EC7FQMFRIGSg5OlWR
NpjpjVNdcHWw7Xo7OOfii+EPPPEuRGiqDefypygvbzgkunju5fFpB+AC+yqq38P48VllVD4i07ML
eAC9793EGKFb9ZViYviXULbR43qn0EcECrgUX1qxs1ORcvhIOmKkHRb7Fu7vt4JgLoXmxkcCMiIF
GZGEaCaKmnDmRoJzDRcd4YjLDlrqGMtEkwhZCZ7INx2RQYHcxEZ2wtxc1chQxOQTM0ouvLPSqN/h
HnclVlSjuxfOVkmzD64WEQ2ewlLqkLqQON7hsHuhtt2t6P0whICyJSkd5Vy87o/2zkuU217PzgwE
mTnPCc8QuTKmdt3dpohtSIpD1ozPIt+50RQcNOt6Z6OdqmVrlgi9rVZeC+J6KaFr0eqZ0xszdAQV
+mDp4yAjD8bWwsIGRi+oJMkqHVUslWRo+643SRJ5Len1Vf25jJ1LlOPv65mnuBe1jpTfr9HtR3cI
sz52tYyglVtMf6co7jalCZXUC4LXFBMcyiqnWy9G9+dKa2p+XUhFTZFtQGI0DZi0LkRmxraKGxMx
g/iOYmZDFCLoHU7FWjXwhqoj9TStIED53U01cGSGGPNl0i61zbNUdTZ2hdNQsa6+6la0HlCph/1b
J1u91KY1SSklEHNAuRWj61sdqoHkfZ4J7mX5EaiVpFH0+DNJm/GESBjfjeI2KMutQplSP3o/ktjh
0Ms4wt0tgKsq3VdhgRyD+C7lgm15Z3YEJUmo7pyBIg+EP7Girq3awawF8Zdw3cx7a6mRVPTLmYvw
TASofQ11ssUrmB01BaF9XAFw13SdlGeEFnzwN7L6LouY1sSDYtKMnr+gBDs8W00Ulb3WbeJqdVgb
7m1JFqJuzqxa+oizA7JqeGf8KwhxaRxRxVt6JMK1Ptu3BclBT2Zpetoh+Y4wEsJWe4V/26xWs1Vg
dPgBwQhl60S0NZPCi9wMpw4eNu3nJkm2eUp9MmS9QjVXVyXFWM+pShAB2qYYinJuCS5vEkA8VOg2
9tU1IXDW12emCmLomeKpkBPB9i/yceDV59hWgc2ny6A155iurZ2QsNcmY9SuGoq9CT6YaI7lN609
fap3AdqVjJLcxiIPpEXvyxcdBVqC/L2WkoEwp21fTm2sw3XSTmb+wdeve+wtGFcxzkVxiQRinZTB
Qim9mQaDlTTexCDdKEarlnks8XhaOylM13LjKs6cUwrxoyBAu123yjBihBDMRldvihqDL8u5Fn/J
PuUV/ZLPzyuGFEl4CLPAxANSsK9DrlODJlHOI1h0Ko5OQKZRDN1T65bpgCCIchOMSWc6OCdhzonD
j2m4s8pKT6MKX7O2m0eRi7g3R8qwkWM2U+m0N6TPblqgWYofYmD4WYR7jkSZpIlctbdS2yubLAk+
xpbZb32sqaL2FH0ySalGrnAtKu7UEN1mqDfruNGFEBveOpn4oO9njZpvA6eWT5iLJPKjdYKbFHWO
PQymHSvB2kThfhfls1DPrg3XeVBGv5hpFR4aZPwmsWFcGlTyW4ahs2tyb1ehwXFQvbmVoWGlXy0M
L2pmLhYLIWbNSCciHHU149qtuvMqaj43gRtMUxi4fTiJErxKcp1r7pBRWKLBum3Mu/tMxXZwlNU7
rDhhYAQfB8fceVW4pO6s5DtbZFerWKlxmTf1SaspZ3JundVdmE7yGMdeygcvo5G7tJS6Ea36E1/X
7ikM8tnjikApbR1/+LVBYUz8XK2RRF7F18UBEA12It9aY/O+aCN8ZIxqZtQfbLNItp3jElwYuzBC
cZ0riQQBwjrxLAkiNqajbqDho1CSNEyd+hxHUAa2wVsUIsOJlrBH65jfYMA8LxzE6kNtrjMF8xnM
FZCVSPbUVxiNGkbZOjTCqRbGE7zfcVhxeVOURe+NMd0FVTcAzBco3jQyGn7/SceHDs8SWEVqgcza
LXGlpGAvBt1CCE9Jeu6BxUQrycAn0tDyImwSqD2roqnwHjX7z13nLUtHhe1JQmEUdsnIkxogi2RW
mvW+05ubyO4Wultxv+QaeqLcmF2WYx7xePCiD9YQfjuGde3knTWRVAfj7NJBwQ5hizLTSEmGnWoi
Es4K+DrVcF9bTTrBOXRRGQGhGUY36CDie2aleRIPLpVFiqlqevXEjCGrKMONRAGgk+JDClY69XWo
w5otnTZtU0+TBMvWnvQf3mdb9CjbwMAcwHYL8+TfDJT/rHAhKd2gfl6r8PfyfAIBvciCtL7O/tqb
ngqrfb+hr+DqH5ADQPRfgLKPXXqsrfijFmIKH9bNPSUQdfuthZ+YbSgwOQUsC/IeA5h/fVlx3lI7
DmTU1JhRMjSg50/5+13/tqjjPxqnowyB89oh0Jy3oLmEBPBfdYBoB2T62RBI1lvHtHEFVVQMtAxb
c6Cgwrl9Nkv+2vf7M+P0o4f48Dg3H+vsya+cBYb91gTxtjS+nwnZ98UQqAZEYNt0HOjsQDIMw682
Ajgdv3YI1LcK0K7mWCaFbXVVUA2ezQIWAkQcS1YMQ9N0WMmsk19rEigWPT7ggv/sXmCab1noJt8N
EvEjGedwCKCDUwdVNQRLAkL2r7cXOBS5fNUIGAqTAE6TBa9d41Z6+P3lt7osmw4boqXw7y83AUR5
2Nd9ffOtzVXM0DUkArahv1gDqv6WchgGRBxZE6y0X28CvH4J6G/FSQhHjiFgE3g5AuZb1ea37BNs
h+aXk+cXOggg5L1yCpjqW1uFaKUSCTAVWAeHa4Atgkw7xwRGyXjE/npTwH7tHqCbb032AJ1gwIB5
yTN+dgyIatAKO4CNyx78R+fXOwaE7uO1m4BqEupAWHOgYiovIkLOQXzrEORQ+x3DUOgKv9o+qCpf
zmaYll+Liv/sQcgUUCACGoRC6ANUWWhtnk0ChYOQNcL+h5RPRIW/3lGgfInQXjEE2lu01yLU002C
q5dBsUK0JFYJVccVw6Hq8C83BKr62nsBswBVHCb0CKo48qilfTAL7Lc8ec4KBGPo4AxD/uUWwtcw
/a9PAm5GGlxdnf3AdAwYuocBkaq+NSxFtWB3gpCr2q93GLBIX7sbqgyBKuSPxP3cgF+chwarBIzE
gn7MKrGdX3AIXn0eWm+hRMtCA6AJavS3m6GiK8gGRNSECOoX3Ank18bFurj/Oo+3PoXo/1F7+ew8
EHGxbfDNDcWy2Xd+vUmgQXZ/VVCgq4hELF2ciqb1bVBAgoDJYeoachGVoPBnJsGfCJ9/T7pRsjO+
f0y3BQ/VY5brSxLlD9/wlGn6toGvGRaRRiHcteTfVQSPbxX5ty+Nf8m2iJ//5VNG5gUvwvoxB/Ts
hf/GVvvsx+zTwz79g/d8ypq0LoerBy/I0uqbN38dnOd9ef6rmUgBPQ3Fd7/j0y+XwQM2aqj1Hv9k
+Pqtz/YJOcBZU+6rYP9cvKGazJi/f5X//h8O+/lsNv2o4d8+l8Gng3ZRkr9s9+tY/tkm05qvUb9o
VnkMQA77+5PtvhwAkkGv6ymjmuUPT22I+UWUgBb+xbD+XDfPsrL23/yWPLwcWDTr9ivb/q2p6nIf
v5gI7PyvHIhd1ny/zxphJefzP35s35vqvydev13KhwnVn3/9a0/EoxLz/2npPF98hwv8YFH8c9bu
4iHDAP1gjdnE/odj2vx9i/mTy+yqoSLCQauqOPdf2+x1U0YPw1M7jwMtjqYfN/tPnAViE3jtNPjB
lPkn7fe/ffb8PXKz+tAW5AjP97fxobzbB+Fhw3/4hL/cUH54kpTJQ3o4IbmL/Hje/HGrJ3vcuvb3
D5X/1NaXKfn003fRt9/jqB/1dzvsUyyqnxp6bPYYHfablw+N8P7Vw4C96kPw1I7oq7A+eW2rk31y
lyGAfWpJtCsy1K9td1cGbzb7NDps+JuwovnpPY99Pj1s9AgTdwmW+mYt/m/329XTlxdDgdPM049/
fZqt0vssfXixUyuKcpSWDx+dIjKhr312p/v8cGsge/b6VtcD1Sfw6njRtHaEyfYl3lpn5cPBzFC0
Iwzxl7joO20fYWKs9+M+8r8dkiOs680+q56e2eNE1o4Qb2z3n/bZN0vEOMIob1l72YugFmjn6Rv8
9bW33cf3QftwOBY/vDb9ydiLhjGPf7H6zCM8ubOHfH/gEkG64vXjcLEv958e4jeYje3T+8PhOEYo
ekHhim8msnOEtX1BMiHIc27yB51WRfrmtRvdDn+yfc628dSUWCmqcoQD5drfB2KgDxpWjzA7rvch
nhUvRxrTt6dP+utL5XofdIebs3qMCEPcJkRY+E2fj7Ej3Yx3D98ZDmGB8trJ8S54qNN98tTQ49Q4
xla3qpuyyb8uxOetUw9FPkK/1026r/yg/N4nQB3Tnj7yr0+UHeqUOh6+t5dgTnOMuGYb3N9jijjb
V/VTd8X4A3b+sHV2iD8V9+/8IMoIRL4zRKSoLGx5nj71rw/S4/mwf7Omxlr8f//1f1TRfti/uQru
vYPNhrwNXo7fpFd+Piy+DigVLW0eqvqwfWBP7Rg5gd0DsXzUfO+ZO+ScVesI82qaRffZm//65nof
cdkLkoNgTjC+yN6//sGs901QBtFTQ4/BkQxTCJ+ap9/99ad+Qbn3QPqEZ4JUVc1Te88+4wiPesd9
+DstH2Hr2Ozz2n8RfHwZmj88Xv556R+RrP43mP2JPbLHByvgCNPzNxFlHzR6hAV1ktUVgcNBs8ox
2iVoOHDEPUaQc8Lhm94Hz9fPMeKQib8/iPW+RRB+fku/esibuzj4JLyBa//hzUTckZ53XNDKXxvl
PDb65j9Nryb/+amxx5P2CJON1NIDztUHj1A/wryYZBx1h7db4wgXjQlDCbDy5gsclr55Gv7nw2Ic
4Wow2ecPb949lPcHB7VxhO17GgZ3oDgHk9s8QuZmRh3y+vkwHOOaOyuafZ2xxcVvsFNNDzM3grb7
2pk9K4P6RULIUo7QbO0HWX64Mx8j+LlmhS9Ixh62bB8hXljsset5+uJicQvG9GtHdwE2cbDjf4s/
Nj+d2/12IiiCFfLavk7+9n/qhzf3/3HVZsHhXR+mxOubXz+kw8FQfAeU/vmx2AR3LwMA5VtY/i+0
+1BltX9wjmAb+fpRoL8vRkFY1L/20W3393tvX306BGkg9R6j6SGrD29LijC1fH2X4313sAcrxhHG
l/vki0aPsIq3HKSfPh1OhmPcsbZ7rr1csA83M7ioRxjebBS7ZNEcHJ+KeYTJdhYQcz/18PHOdoyN
/bHVFwMhjH1fO8++bJbSSVBV++apucdef0vX+Plt4oqI/v5gV1OPAYV9ZZl8wziCv/v0Ff765Zsc
xYN3eH1VlSOcHztYWeX+zeYBFO+pl2Kg1WOAbbss+YbNI4ykXzs9ds39i2TuMc666+zwCqIKH+pX
d/Vv/zN7c50lf/tfb5h0by7Kv/3v9BO+zE8tP461doSt+ZpazC8gG+FI/OovcL1Px5ebHVbdr2/4
xvtmFR4DnOcSHIGiv5nvq4O9Hy3N6/sMWzF4EcWqx0Dydt1+/BZTMY+wvj9+E3arx0iTfwySu/1d
dziNzSNMty+b6LcLXNDof7wW/x93V9vUNg6E/0r+wM3UpjR3X26GuCFAQ8rVhZveNyXRBE/dmFOs
0PDr71kFFa9wYy7alg4f0ymbzUra9332+bJ0rvfzBabpWhtdD1/9yifh+ltf4FGU01AHd55Cd/PZ
EXp3YPz9wyJTJOBpuibewCcUUAwDXS4Ky0uWiWd9f78KuzbhyTvbfKLNnV5U66AHizZF7NY83ZIG
89ggvvKEnNEXMKEDWy5UkEnv7mbtZvetptZBVkaioc5YKZwaiIH3DUiENsNVXQXRGIYoornN7vTs
ujVTKhHhYNtCKAsaHY8V8bEylW4rZD5uzbf/O4V1bNRyxkw+jTrHsjwqpkhNY6bCk6LXIdFdM7La
LFe82fsPAZd+pM0XtdwwdiXkYLTm0qVJv1jpZqYC0g7T8QltMIyle2LRXmSYELCKMZ7uKRq5Ah2R
SMS5p7UqObc0oBwrhTNtgguW0NBvNFm0b5yrjWaZbVpwFE15rOp1cBskgq5xUV/b0EPBUGY8w3lZ
rdF+xy+wRHFwXEC913qJphJeiU0kAsWx/arRfG7NwouAtBrWDvmP+3ssANWeQyaekKN7KKDW0Kaq
wnSpwBNBbrfmzErEnxONqrEhTcGcKjdtHfv60HF9q7iukDDN2NoVKjaCjIrl9gLzeDbIDAIcKZ7w
ByTvArcKOBTxdOlFh5M0DjAjVhLoHYLWNMWS530SAduc3yiuJAC+ISCJtUJcZ+aekgsLUgkR3+o5
Nx4OlidawLdFjfGq8Bo7nItY2pefDUTMnMtUwn5cLotaz3vv0A09r3j0KFFxvIJzNcO9y4DRyI5R
pNqGKW9K+xt+oSWCmxxTctyoAkTD/4D9bVO2uUGY27uc9Cbauo6Tf8K6goQqRaP/rq3iNJK+2f9H
HH/68B6KZKYx2cRlRDvbBEzizm2Zkczv2oK4k/TzpU+3nc+xSbsm/3T2wExo/tOQfnw0TsFAXZOa
8g/F+V4ChmD7bJpUJQrVI0xg9fLaFDdNyg5NK1ZbnyITwIhKVPVOV0ZpPh0kYWXB67+MV0KoixXA
WWWCEmSSCmRk39lbVdSePXe9aAtoLLdjjfQx75MC8EE83ffwED0Vx6xEBegvwBqzXFBCoE+xIsiV
nRe9I6NCs/dKIKrON0ESNpUYKr13XYjnHgD4MZeiWbCTpgKe7d+YqugNMMzsReycUIle0E8ak1GM
qkQOeURRVO9EFwvsF2xSf52+klCaKKNP2/KnGKJIAEopoDqOprZ3bleqyfw9dYEo/nv89w/6h28O
sdy4D+DM34Gt292U22Y+dxhVSewTjA7FDz40+f9xHgEWNdwFYYs/2f1d0KzCRCEmqjh0kUSnwbDs
5apcK1T+PJv04mndeayKHaHpWaPhh91swuGKJQwEgzkBRHlKztR0l6G761wTCNiohWUcJ7h60Sxf
oIOYz3hhW3UX2eaFHd77qz/pwTnsplgXHAJ/OGpglNmHCtMz4cxkOAbe6Sfh9oxQqXlUvZNIuZ3r
r0WQgn0j4P7lCFnq3gV1+mlX6T6nFlPAB/oL6Wy+xIO6d1ny+pGv8lrAV/k2xdICPuYsxvefLXTH
k6ZnM+QPp1OA5jVFg0Z9wpbclZjb0n++B/yNxdg33PwJP8xoHhk75TrXi3t/k3kEhQlN7u73QJkp
WkQ9UXe9/YeYb1jYouTmTQJPgbiFPebmTSDNRFM3SFjADjHSEqHJRK0VWrNbZswlYGkytUFg2eaF
S9TPsuDuSQwwvMVarmXgrUmUuTzd9ok9CagX2LLQREoEOccgO7v+DS7hHIbG8n5niR7+E+RJCv+m
tw7hgf+4/xM/w2MJjjGRiLLvxYHqFGBbH813SEx4onpbr6iVn2ePJAL5C/TR1BVFI7wOQbD8D/5e
AND6RHub1yjN1PXKqe2JXhdcVUlghuArxnbGE/nAjY/n/SNKjcVczR3vH6upCsYHJPo1CGBmK5wM
F7NatSlFgMDH/xhI6apAdxccRVSp3Uz2VjU8AieSGH3DfvO6WF3jKwEd2qrpU4lHcZnv/AaB+ztA
00Qwd5lKxNIZ4l3gkflzdR6MxMBWrrjjlfYF/PJtfDEEeC+qoUGXq0Sv5JY+3CT0fJT6y6YplUOJ
5jBcflLNPF2JZQMSs+D3tHnR6CDpd4dbTVd8+HPTAQ5yOTaU+PXSAa340rSrZbcZe76D2OJTv8CD
MAsSOZ+y3wl/9UR/YgCgxaDBUaIuNzA0n+XvCWljidnADPB/LHUsMaueVWUVIi1IQLsNZ/DledJY
Ije19YwJJiPAXOge+OrO7x6r8jN1K7V5TX0Bp2lkAbLM0gxY0uNvyf5RSI4Bc6SP2dVIJBr4CSgT
ORJmQLFlL57jC22sp+KCMQkYjktjQ2ZTiRdyhZ6qO+Q/2cGl3bALe5qBtj/ji0Pof8xKrcyf/wEA
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F8F5F-5E23-4FC1-B44E-BA3A9AB671D0}" type="doc">
      <dgm:prSet loTypeId="urn:microsoft.com/office/officeart/2005/8/layout/radial6" loCatId="cycle" qsTypeId="urn:microsoft.com/office/officeart/2005/8/quickstyle/simple1" qsCatId="simple" csTypeId="urn:microsoft.com/office/officeart/2005/8/colors/colorful1" csCatId="colorful" phldr="1"/>
      <dgm:spPr/>
    </dgm:pt>
    <dgm:pt modelId="{20EA62D3-7E27-4937-970D-DF9F4EB4A02C}" type="pres">
      <dgm:prSet presAssocID="{EEAF8F5F-5E23-4FC1-B44E-BA3A9AB671D0}" presName="Name0" presStyleCnt="0">
        <dgm:presLayoutVars>
          <dgm:chMax val="1"/>
          <dgm:dir/>
          <dgm:animLvl val="ctr"/>
          <dgm:resizeHandles val="exact"/>
        </dgm:presLayoutVars>
      </dgm:prSet>
      <dgm:spPr/>
    </dgm:pt>
  </dgm:ptLst>
  <dgm:cxnLst>
    <dgm:cxn modelId="{62794D2C-DFE8-443C-8DCC-95C49A792714}" type="presOf" srcId="{EEAF8F5F-5E23-4FC1-B44E-BA3A9AB671D0}" destId="{20EA62D3-7E27-4937-970D-DF9F4EB4A02C}"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88BE7-07C8-4CE9-BAB1-528A4255A5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0B9DC55-A6AC-45F4-98CE-6D92BAD21042}" type="pres">
      <dgm:prSet presAssocID="{02688BE7-07C8-4CE9-BAB1-528A4255A5AE}" presName="Name0" presStyleCnt="0">
        <dgm:presLayoutVars>
          <dgm:chMax val="1"/>
          <dgm:dir/>
          <dgm:animLvl val="ctr"/>
          <dgm:resizeHandles val="exact"/>
        </dgm:presLayoutVars>
      </dgm:prSet>
      <dgm:spPr/>
    </dgm:pt>
  </dgm:ptLst>
  <dgm:cxnLst>
    <dgm:cxn modelId="{E558C1AA-722A-437B-82FB-9946B9AA9866}" type="presOf" srcId="{02688BE7-07C8-4CE9-BAB1-528A4255A5AE}" destId="{A0B9DC55-A6AC-45F4-98CE-6D92BAD21042}" srcOrd="0"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A1DBC-09A6-4662-8566-D7B0F3029A0C}" type="datetimeFigureOut">
              <a:rPr lang="pl-PL" smtClean="0"/>
              <a:pPr/>
              <a:t>26.09.2018</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D5FD4-B720-4C9B-9FE3-90EB4D20DEE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H" sz="1200" kern="1200" dirty="0" err="1">
                <a:solidFill>
                  <a:schemeClr val="tx1"/>
                </a:solidFill>
                <a:effectLst/>
                <a:latin typeface="+mn-lt"/>
                <a:ea typeface="+mn-ea"/>
                <a:cs typeface="+mn-cs"/>
              </a:rPr>
              <a:t>Obiettivo</a:t>
            </a:r>
            <a:r>
              <a:rPr lang="fr-CH" sz="1200" kern="1200" dirty="0">
                <a:solidFill>
                  <a:schemeClr val="tx1"/>
                </a:solidFill>
                <a:effectLst/>
                <a:latin typeface="+mn-lt"/>
                <a:ea typeface="+mn-ea"/>
                <a:cs typeface="+mn-cs"/>
              </a:rPr>
              <a:t> principale </a:t>
            </a:r>
            <a:r>
              <a:rPr lang="fr-CH" sz="1200" kern="1200" dirty="0" err="1">
                <a:solidFill>
                  <a:schemeClr val="tx1"/>
                </a:solidFill>
                <a:effectLst/>
                <a:latin typeface="+mn-lt"/>
                <a:ea typeface="+mn-ea"/>
                <a:cs typeface="+mn-cs"/>
              </a:rPr>
              <a:t>della</a:t>
            </a:r>
            <a:r>
              <a:rPr lang="fr-CH" sz="1200" kern="1200" dirty="0">
                <a:solidFill>
                  <a:schemeClr val="tx1"/>
                </a:solidFill>
                <a:effectLst/>
                <a:latin typeface="+mn-lt"/>
                <a:ea typeface="+mn-ea"/>
                <a:cs typeface="+mn-cs"/>
              </a:rPr>
              <a:t> </a:t>
            </a:r>
            <a:r>
              <a:rPr lang="fr-CH" sz="1200" kern="1200" dirty="0" err="1">
                <a:solidFill>
                  <a:schemeClr val="tx1"/>
                </a:solidFill>
                <a:effectLst/>
                <a:latin typeface="+mn-lt"/>
                <a:ea typeface="+mn-ea"/>
                <a:cs typeface="+mn-cs"/>
              </a:rPr>
              <a:t>presentazione</a:t>
            </a:r>
            <a:r>
              <a:rPr lang="fr-CH"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Présenter le programme de </a:t>
            </a:r>
            <a:r>
              <a:rPr lang="fr-FR" sz="1200" kern="1200" dirty="0" err="1">
                <a:solidFill>
                  <a:schemeClr val="tx1"/>
                </a:solidFill>
                <a:effectLst/>
                <a:latin typeface="+mn-lt"/>
                <a:ea typeface="+mn-ea"/>
                <a:cs typeface="+mn-cs"/>
              </a:rPr>
              <a:t>Only</a:t>
            </a:r>
            <a:r>
              <a:rPr lang="fr-FR" sz="1200" kern="1200" dirty="0">
                <a:solidFill>
                  <a:schemeClr val="tx1"/>
                </a:solidFill>
                <a:effectLst/>
                <a:latin typeface="+mn-lt"/>
                <a:ea typeface="+mn-ea"/>
                <a:cs typeface="+mn-cs"/>
              </a:rPr>
              <a:t> once </a:t>
            </a:r>
            <a:r>
              <a:rPr lang="fr-FR" sz="1200" kern="1200" dirty="0" err="1">
                <a:solidFill>
                  <a:schemeClr val="tx1"/>
                </a:solidFill>
                <a:effectLst/>
                <a:latin typeface="+mn-lt"/>
                <a:ea typeface="+mn-ea"/>
                <a:cs typeface="+mn-cs"/>
              </a:rPr>
              <a:t>principle</a:t>
            </a:r>
            <a:r>
              <a:rPr lang="fr-FR" sz="1200" kern="1200" dirty="0">
                <a:solidFill>
                  <a:schemeClr val="tx1"/>
                </a:solidFill>
                <a:effectLst/>
                <a:latin typeface="+mn-lt"/>
                <a:ea typeface="+mn-ea"/>
                <a:cs typeface="+mn-cs"/>
              </a:rPr>
              <a:t> (TOOP). La spécificité de l’initiative, qui n’est pas au principe une émanation administrative et les projets pilotes.</a:t>
            </a:r>
            <a:endParaRPr lang="de-CH" sz="1200" kern="1200" dirty="0">
              <a:solidFill>
                <a:schemeClr val="tx1"/>
              </a:solidFill>
              <a:effectLst/>
              <a:latin typeface="+mn-lt"/>
              <a:ea typeface="+mn-ea"/>
              <a:cs typeface="+mn-cs"/>
            </a:endParaRPr>
          </a:p>
          <a:p>
            <a:pPr lvl="0"/>
            <a:r>
              <a:rPr lang="it-CH" sz="1200" kern="1200" dirty="0">
                <a:solidFill>
                  <a:schemeClr val="tx1"/>
                </a:solidFill>
                <a:effectLst/>
                <a:latin typeface="+mn-lt"/>
                <a:ea typeface="+mn-ea"/>
                <a:cs typeface="+mn-cs"/>
              </a:rPr>
              <a:t>Ulteriori aspetti da tener conto nella preparazione dell’intervento </a:t>
            </a:r>
            <a:endParaRPr lang="de-CH"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construction du registre des groupes, le traitement de l’échange d’information sur les groupes transnationaux, la possibilité de collecter l’information une seule fois pour plusieurs buts, la diminution de la charge. Comment les registres statistiques peuvent participer à ce programme ?  Bénéfices et avantages dans la participation à ce programme.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How </a:t>
            </a:r>
            <a:r>
              <a:rPr lang="fr-FR" sz="1200" kern="1200" dirty="0" err="1">
                <a:solidFill>
                  <a:schemeClr val="tx1"/>
                </a:solidFill>
                <a:effectLst/>
                <a:latin typeface="+mn-lt"/>
                <a:ea typeface="+mn-ea"/>
                <a:cs typeface="+mn-cs"/>
              </a:rPr>
              <a:t>we</a:t>
            </a:r>
            <a:r>
              <a:rPr lang="fr-FR" sz="1200" kern="1200" dirty="0">
                <a:solidFill>
                  <a:schemeClr val="tx1"/>
                </a:solidFill>
                <a:effectLst/>
                <a:latin typeface="+mn-lt"/>
                <a:ea typeface="+mn-ea"/>
                <a:cs typeface="+mn-cs"/>
              </a:rPr>
              <a:t> can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cross-</a:t>
            </a:r>
            <a:r>
              <a:rPr lang="fr-FR" sz="1200" kern="1200" dirty="0" err="1">
                <a:solidFill>
                  <a:schemeClr val="tx1"/>
                </a:solidFill>
                <a:effectLst/>
                <a:latin typeface="+mn-lt"/>
                <a:ea typeface="+mn-ea"/>
                <a:cs typeface="+mn-cs"/>
              </a:rPr>
              <a:t>boarder</a:t>
            </a:r>
            <a:endParaRPr lang="de-CH" sz="1200" kern="1200" dirty="0">
              <a:solidFill>
                <a:schemeClr val="tx1"/>
              </a:solidFill>
              <a:effectLst/>
              <a:latin typeface="+mn-lt"/>
              <a:ea typeface="+mn-ea"/>
              <a:cs typeface="+mn-cs"/>
            </a:endParaRPr>
          </a:p>
          <a:p>
            <a:endParaRPr lang="de-CH" dirty="0"/>
          </a:p>
          <a:p>
            <a:endParaRPr lang="de-CH" dirty="0"/>
          </a:p>
          <a:p>
            <a:r>
              <a:rPr lang="de-CH" dirty="0"/>
              <a:t>Common </a:t>
            </a:r>
            <a:r>
              <a:rPr lang="de-CH" dirty="0" err="1"/>
              <a:t>taxonomy</a:t>
            </a:r>
            <a:r>
              <a:rPr lang="de-CH" dirty="0"/>
              <a:t> </a:t>
            </a:r>
          </a:p>
          <a:p>
            <a:r>
              <a:rPr lang="de-CH" dirty="0"/>
              <a:t>International </a:t>
            </a:r>
            <a:r>
              <a:rPr lang="de-CH" dirty="0" err="1"/>
              <a:t>standards</a:t>
            </a:r>
            <a:endParaRPr lang="de-CH" dirty="0"/>
          </a:p>
          <a:p>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1</a:t>
            </a:fld>
            <a:endParaRPr lang="pl-PL"/>
          </a:p>
        </p:txBody>
      </p:sp>
    </p:spTree>
    <p:extLst>
      <p:ext uri="{BB962C8B-B14F-4D97-AF65-F5344CB8AC3E}">
        <p14:creationId xmlns:p14="http://schemas.microsoft.com/office/powerpoint/2010/main" val="192642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15</a:t>
            </a:fld>
            <a:endParaRPr lang="pl-PL"/>
          </a:p>
        </p:txBody>
      </p:sp>
    </p:spTree>
    <p:extLst>
      <p:ext uri="{BB962C8B-B14F-4D97-AF65-F5344CB8AC3E}">
        <p14:creationId xmlns:p14="http://schemas.microsoft.com/office/powerpoint/2010/main" val="325772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16</a:t>
            </a:fld>
            <a:endParaRPr lang="pl-PL"/>
          </a:p>
        </p:txBody>
      </p:sp>
    </p:spTree>
    <p:extLst>
      <p:ext uri="{BB962C8B-B14F-4D97-AF65-F5344CB8AC3E}">
        <p14:creationId xmlns:p14="http://schemas.microsoft.com/office/powerpoint/2010/main" val="227992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17</a:t>
            </a:fld>
            <a:endParaRPr lang="pl-PL"/>
          </a:p>
        </p:txBody>
      </p:sp>
    </p:spTree>
    <p:extLst>
      <p:ext uri="{BB962C8B-B14F-4D97-AF65-F5344CB8AC3E}">
        <p14:creationId xmlns:p14="http://schemas.microsoft.com/office/powerpoint/2010/main" val="340477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Working in an agile way; </a:t>
            </a:r>
          </a:p>
          <a:p>
            <a:pPr>
              <a:buFont typeface="Arial" panose="020B0604020202020204" pitchFamily="34" charset="0"/>
              <a:buChar char="•"/>
            </a:pPr>
            <a:r>
              <a:rPr lang="en-GB" dirty="0"/>
              <a:t>First version of TOOP common components released in May; </a:t>
            </a:r>
          </a:p>
          <a:p>
            <a:pPr>
              <a:buFont typeface="Arial" panose="020B0604020202020204" pitchFamily="34" charset="0"/>
              <a:buChar char="•"/>
            </a:pPr>
            <a:r>
              <a:rPr lang="en-GB" dirty="0"/>
              <a:t>Implementation of TOOP software components; </a:t>
            </a:r>
          </a:p>
          <a:p>
            <a:pPr>
              <a:buFont typeface="Arial" panose="020B0604020202020204" pitchFamily="34" charset="0"/>
              <a:buChar char="•"/>
            </a:pPr>
            <a:r>
              <a:rPr lang="en-GB" dirty="0"/>
              <a:t>TOOP pilots will be ready to test data exchange via TOOP infrastructure in autumn 2018; </a:t>
            </a:r>
          </a:p>
          <a:p>
            <a:pPr>
              <a:buFont typeface="Arial" panose="020B0604020202020204" pitchFamily="34" charset="0"/>
              <a:buChar char="•"/>
            </a:pPr>
            <a:r>
              <a:rPr lang="en-GB" dirty="0"/>
              <a:t>Sweden and Greece - the first active implementation: </a:t>
            </a:r>
          </a:p>
          <a:p>
            <a:pPr lvl="1">
              <a:buFont typeface="Arial" panose="020B0604020202020204" pitchFamily="34" charset="0"/>
              <a:buChar char="•"/>
            </a:pPr>
            <a:r>
              <a:rPr lang="en-GB" dirty="0"/>
              <a:t>Greek ESPD service deployed with data consumer capability; </a:t>
            </a:r>
          </a:p>
          <a:p>
            <a:pPr lvl="1">
              <a:buFont typeface="Arial" panose="020B0604020202020204" pitchFamily="34" charset="0"/>
              <a:buChar char="•"/>
            </a:pPr>
            <a:r>
              <a:rPr lang="en-GB" dirty="0"/>
              <a:t>Swedish Business Register deployed as data provider and data consumer. </a:t>
            </a:r>
          </a:p>
          <a:p>
            <a:pPr>
              <a:buFont typeface="Arial" panose="020B0604020202020204" pitchFamily="34" charset="0"/>
              <a:buChar char="•"/>
            </a:pPr>
            <a:r>
              <a:rPr lang="en-GB" dirty="0"/>
              <a:t>Working on extending the use cases in alignment with SDGR.</a:t>
            </a:r>
          </a:p>
          <a:p>
            <a:endParaRPr lang="de-CH" dirty="0"/>
          </a:p>
          <a:p>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21</a:t>
            </a:fld>
            <a:endParaRPr lang="pl-PL"/>
          </a:p>
        </p:txBody>
      </p:sp>
    </p:spTree>
    <p:extLst>
      <p:ext uri="{BB962C8B-B14F-4D97-AF65-F5344CB8AC3E}">
        <p14:creationId xmlns:p14="http://schemas.microsoft.com/office/powerpoint/2010/main" val="345474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Presenting the way that the TOOP architecture components work together to provide automated data exchange across borders</a:t>
            </a:r>
          </a:p>
          <a:p>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22</a:t>
            </a:fld>
            <a:endParaRPr lang="pl-PL"/>
          </a:p>
        </p:txBody>
      </p:sp>
    </p:spTree>
    <p:extLst>
      <p:ext uri="{BB962C8B-B14F-4D97-AF65-F5344CB8AC3E}">
        <p14:creationId xmlns:p14="http://schemas.microsoft.com/office/powerpoint/2010/main" val="220248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Over the last years, the European Union has promoted open, transparent and collaborative governments designed around digital delivery of public goods. The aim is simple: We want to make life easier for our citizens and businesses. We see a model of governance without barriers, which encourages citizens and community to get involved, and administrations to interact with each other, and with civil society, businesses and citizens across Europe. The Tallinn declaration signed by all EU governments is an unparalleled marker of this joint commitment. </a:t>
            </a:r>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2</a:t>
            </a:fld>
            <a:endParaRPr lang="pl-PL"/>
          </a:p>
        </p:txBody>
      </p:sp>
    </p:spTree>
    <p:extLst>
      <p:ext uri="{BB962C8B-B14F-4D97-AF65-F5344CB8AC3E}">
        <p14:creationId xmlns:p14="http://schemas.microsoft.com/office/powerpoint/2010/main" val="275706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a:t>
            </a:r>
            <a:r>
              <a:rPr lang="en-US" sz="1200" dirty="0">
                <a:solidFill>
                  <a:srgbClr val="FF0000"/>
                </a:solidFill>
              </a:rPr>
              <a:t>Digital Single Market strategy </a:t>
            </a:r>
            <a:r>
              <a:rPr lang="en-US" sz="1200" dirty="0">
                <a:solidFill>
                  <a:schemeClr val="tx1"/>
                </a:solidFill>
              </a:rPr>
              <a:t>aims to open up digital opportunities for people and business and enhance Europe's position as a world leader in the digital economy</a:t>
            </a:r>
            <a:endParaRPr lang="de-CH" sz="1200" dirty="0">
              <a:solidFill>
                <a:schemeClr val="tx1"/>
              </a:solidFill>
            </a:endParaRPr>
          </a:p>
          <a:p>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3</a:t>
            </a:fld>
            <a:endParaRPr lang="pl-PL"/>
          </a:p>
        </p:txBody>
      </p:sp>
    </p:spTree>
    <p:extLst>
      <p:ext uri="{BB962C8B-B14F-4D97-AF65-F5344CB8AC3E}">
        <p14:creationId xmlns:p14="http://schemas.microsoft.com/office/powerpoint/2010/main" val="418960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the European Union Member States and EFTA countries signed the '</a:t>
            </a:r>
            <a:r>
              <a:rPr lang="en-US" sz="1200" b="0" i="0" kern="1200" dirty="0" err="1">
                <a:solidFill>
                  <a:schemeClr val="tx1"/>
                </a:solidFill>
                <a:effectLst/>
                <a:latin typeface="+mn-lt"/>
                <a:ea typeface="+mn-ea"/>
                <a:cs typeface="+mn-cs"/>
              </a:rPr>
              <a:t>eGovernement</a:t>
            </a:r>
            <a:r>
              <a:rPr lang="en-US" sz="1200" b="0" i="0" kern="1200" dirty="0">
                <a:solidFill>
                  <a:schemeClr val="tx1"/>
                </a:solidFill>
                <a:effectLst/>
                <a:latin typeface="+mn-lt"/>
                <a:ea typeface="+mn-ea"/>
                <a:cs typeface="+mn-cs"/>
              </a:rPr>
              <a:t> Declaration' in </a:t>
            </a:r>
            <a:r>
              <a:rPr lang="en-US" sz="1200" b="0" i="0" kern="1200" dirty="0" err="1">
                <a:solidFill>
                  <a:schemeClr val="tx1"/>
                </a:solidFill>
                <a:effectLst/>
                <a:latin typeface="+mn-lt"/>
                <a:ea typeface="+mn-ea"/>
                <a:cs typeface="+mn-cs"/>
              </a:rPr>
              <a:t>Tallin</a:t>
            </a:r>
            <a:r>
              <a:rPr lang="en-US" sz="1200" b="0" i="0" kern="1200" dirty="0">
                <a:solidFill>
                  <a:schemeClr val="tx1"/>
                </a:solidFill>
                <a:effectLst/>
                <a:latin typeface="+mn-lt"/>
                <a:ea typeface="+mn-ea"/>
                <a:cs typeface="+mn-cs"/>
              </a:rPr>
              <a:t> on 6 October 2017. </a:t>
            </a:r>
          </a:p>
          <a:p>
            <a:r>
              <a:rPr lang="en-US" sz="1200" b="0" i="0" kern="1200" dirty="0">
                <a:solidFill>
                  <a:schemeClr val="tx1"/>
                </a:solidFill>
                <a:effectLst/>
                <a:latin typeface="+mn-lt"/>
                <a:ea typeface="+mn-ea"/>
                <a:cs typeface="+mn-cs"/>
              </a:rPr>
              <a:t>User centricity – reach them by 2020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we will measure our success? </a:t>
            </a:r>
          </a:p>
          <a:p>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4</a:t>
            </a:fld>
            <a:endParaRPr lang="pl-PL"/>
          </a:p>
        </p:txBody>
      </p:sp>
    </p:spTree>
    <p:extLst>
      <p:ext uri="{BB962C8B-B14F-4D97-AF65-F5344CB8AC3E}">
        <p14:creationId xmlns:p14="http://schemas.microsoft.com/office/powerpoint/2010/main" val="179789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Our</a:t>
            </a:r>
            <a:r>
              <a:rPr lang="de-CH" dirty="0"/>
              <a:t> </a:t>
            </a:r>
            <a:r>
              <a:rPr lang="de-CH" dirty="0" err="1"/>
              <a:t>view</a:t>
            </a:r>
            <a:r>
              <a:rPr lang="de-CH" dirty="0"/>
              <a:t> in </a:t>
            </a:r>
            <a:r>
              <a:rPr lang="de-CH" dirty="0" err="1"/>
              <a:t>the</a:t>
            </a:r>
            <a:r>
              <a:rPr lang="de-CH" dirty="0"/>
              <a:t> </a:t>
            </a:r>
            <a:r>
              <a:rPr lang="de-CH" dirty="0" err="1"/>
              <a:t>project</a:t>
            </a:r>
            <a:r>
              <a:rPr lang="de-CH" dirty="0"/>
              <a:t> </a:t>
            </a:r>
            <a:r>
              <a:rPr lang="de-CH" dirty="0" err="1"/>
              <a:t>is</a:t>
            </a:r>
            <a:r>
              <a:rPr lang="de-CH" dirty="0"/>
              <a:t> not </a:t>
            </a:r>
            <a:r>
              <a:rPr lang="de-CH" dirty="0" err="1"/>
              <a:t>to</a:t>
            </a:r>
            <a:r>
              <a:rPr lang="de-CH" dirty="0"/>
              <a:t> </a:t>
            </a:r>
            <a:r>
              <a:rPr lang="de-CH" dirty="0" err="1"/>
              <a:t>have</a:t>
            </a:r>
            <a:r>
              <a:rPr lang="de-CH" dirty="0"/>
              <a:t> </a:t>
            </a:r>
            <a:r>
              <a:rPr lang="de-CH" dirty="0" err="1"/>
              <a:t>the</a:t>
            </a:r>
            <a:r>
              <a:rPr lang="de-CH" dirty="0"/>
              <a:t> </a:t>
            </a:r>
            <a:r>
              <a:rPr lang="de-CH" dirty="0" err="1"/>
              <a:t>data</a:t>
            </a:r>
            <a:r>
              <a:rPr lang="de-CH" dirty="0"/>
              <a:t> </a:t>
            </a:r>
            <a:r>
              <a:rPr lang="de-CH" dirty="0" err="1"/>
              <a:t>owner</a:t>
            </a:r>
            <a:r>
              <a:rPr lang="de-CH" dirty="0"/>
              <a:t> </a:t>
            </a:r>
            <a:r>
              <a:rPr lang="de-CH" dirty="0" err="1"/>
              <a:t>submit</a:t>
            </a:r>
            <a:r>
              <a:rPr lang="de-CH" dirty="0"/>
              <a:t> / </a:t>
            </a:r>
            <a:r>
              <a:rPr lang="de-CH" dirty="0" err="1"/>
              <a:t>provide</a:t>
            </a:r>
            <a:r>
              <a:rPr lang="de-CH" dirty="0"/>
              <a:t> </a:t>
            </a:r>
            <a:r>
              <a:rPr lang="de-CH" dirty="0" err="1"/>
              <a:t>the</a:t>
            </a:r>
            <a:r>
              <a:rPr lang="de-CH" dirty="0"/>
              <a:t> </a:t>
            </a:r>
            <a:r>
              <a:rPr lang="de-CH" dirty="0" err="1"/>
              <a:t>information</a:t>
            </a:r>
            <a:r>
              <a:rPr lang="de-CH" dirty="0"/>
              <a:t> </a:t>
            </a:r>
            <a:r>
              <a:rPr lang="de-CH" dirty="0" err="1"/>
              <a:t>twice</a:t>
            </a:r>
            <a:r>
              <a:rPr lang="de-CH" dirty="0"/>
              <a:t>. </a:t>
            </a:r>
          </a:p>
          <a:p>
            <a:r>
              <a:rPr lang="de-CH" dirty="0"/>
              <a:t>The </a:t>
            </a:r>
            <a:r>
              <a:rPr lang="de-CH" dirty="0" err="1"/>
              <a:t>main</a:t>
            </a:r>
            <a:r>
              <a:rPr lang="de-CH" dirty="0"/>
              <a:t> </a:t>
            </a:r>
            <a:r>
              <a:rPr lang="de-CH" dirty="0" err="1"/>
              <a:t>goal</a:t>
            </a:r>
            <a:r>
              <a:rPr lang="de-CH" dirty="0"/>
              <a:t> </a:t>
            </a:r>
            <a:r>
              <a:rPr lang="de-CH" dirty="0" err="1"/>
              <a:t>is</a:t>
            </a:r>
            <a:r>
              <a:rPr lang="de-CH" dirty="0"/>
              <a:t> </a:t>
            </a:r>
            <a:r>
              <a:rPr lang="de-CH" dirty="0" err="1"/>
              <a:t>to</a:t>
            </a:r>
            <a:r>
              <a:rPr lang="de-CH" dirty="0"/>
              <a:t> </a:t>
            </a:r>
            <a:r>
              <a:rPr lang="de-CH" dirty="0" err="1"/>
              <a:t>avoid</a:t>
            </a:r>
            <a:r>
              <a:rPr lang="de-CH" dirty="0"/>
              <a:t> </a:t>
            </a:r>
            <a:r>
              <a:rPr lang="de-CH" dirty="0" err="1"/>
              <a:t>the</a:t>
            </a:r>
            <a:r>
              <a:rPr lang="de-CH" dirty="0"/>
              <a:t> </a:t>
            </a:r>
            <a:r>
              <a:rPr lang="de-CH" dirty="0" err="1"/>
              <a:t>submission</a:t>
            </a:r>
            <a:r>
              <a:rPr lang="de-CH" dirty="0"/>
              <a:t> </a:t>
            </a:r>
            <a:r>
              <a:rPr lang="de-CH" dirty="0" err="1"/>
              <a:t>of</a:t>
            </a:r>
            <a:r>
              <a:rPr lang="de-CH" dirty="0"/>
              <a:t> </a:t>
            </a:r>
            <a:r>
              <a:rPr lang="de-CH" dirty="0" err="1"/>
              <a:t>information</a:t>
            </a:r>
            <a:r>
              <a:rPr lang="de-CH" dirty="0"/>
              <a:t> </a:t>
            </a:r>
            <a:r>
              <a:rPr lang="de-CH" dirty="0" err="1"/>
              <a:t>that</a:t>
            </a:r>
            <a:r>
              <a:rPr lang="de-CH" dirty="0"/>
              <a:t> </a:t>
            </a:r>
            <a:r>
              <a:rPr lang="de-CH" dirty="0" err="1"/>
              <a:t>already</a:t>
            </a:r>
            <a:r>
              <a:rPr lang="de-CH" dirty="0"/>
              <a:t> </a:t>
            </a:r>
            <a:r>
              <a:rPr lang="de-CH" dirty="0" err="1"/>
              <a:t>exists</a:t>
            </a:r>
            <a:r>
              <a:rPr lang="de-CH" dirty="0"/>
              <a:t> – and so </a:t>
            </a:r>
            <a:r>
              <a:rPr lang="de-CH" dirty="0" err="1"/>
              <a:t>avoid</a:t>
            </a:r>
            <a:r>
              <a:rPr lang="de-CH" dirty="0"/>
              <a:t> </a:t>
            </a:r>
            <a:r>
              <a:rPr lang="de-CH" dirty="0" err="1"/>
              <a:t>the</a:t>
            </a:r>
            <a:r>
              <a:rPr lang="de-CH" dirty="0"/>
              <a:t> </a:t>
            </a:r>
            <a:r>
              <a:rPr lang="de-CH" dirty="0" err="1"/>
              <a:t>administration</a:t>
            </a:r>
            <a:r>
              <a:rPr lang="de-CH" dirty="0"/>
              <a:t> </a:t>
            </a:r>
            <a:r>
              <a:rPr lang="de-CH" dirty="0" err="1"/>
              <a:t>burden</a:t>
            </a:r>
            <a:r>
              <a:rPr lang="de-CH" dirty="0"/>
              <a:t> </a:t>
            </a:r>
            <a:r>
              <a:rPr lang="de-CH" dirty="0" err="1"/>
              <a:t>of</a:t>
            </a:r>
            <a:r>
              <a:rPr lang="de-CH" dirty="0"/>
              <a:t> </a:t>
            </a:r>
            <a:r>
              <a:rPr lang="de-CH" dirty="0" err="1"/>
              <a:t>providing</a:t>
            </a:r>
            <a:r>
              <a:rPr lang="de-CH" dirty="0"/>
              <a:t> it. </a:t>
            </a:r>
          </a:p>
          <a:p>
            <a:endParaRPr lang="de-CH" dirty="0"/>
          </a:p>
          <a:p>
            <a:endParaRPr lang="de-CH" dirty="0"/>
          </a:p>
          <a:p>
            <a:endParaRPr lang="de-CH" dirty="0"/>
          </a:p>
          <a:p>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5</a:t>
            </a:fld>
            <a:endParaRPr lang="pl-PL"/>
          </a:p>
        </p:txBody>
      </p:sp>
    </p:spTree>
    <p:extLst>
      <p:ext uri="{BB962C8B-B14F-4D97-AF65-F5344CB8AC3E}">
        <p14:creationId xmlns:p14="http://schemas.microsoft.com/office/powerpoint/2010/main" val="34645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TOOP </a:t>
            </a:r>
            <a:r>
              <a:rPr lang="de-CH" dirty="0" err="1"/>
              <a:t>aims</a:t>
            </a:r>
            <a:r>
              <a:rPr lang="de-CH" dirty="0"/>
              <a:t> </a:t>
            </a:r>
            <a:r>
              <a:rPr lang="de-CH" dirty="0" err="1"/>
              <a:t>to</a:t>
            </a:r>
            <a:r>
              <a:rPr lang="de-CH" dirty="0"/>
              <a:t> </a:t>
            </a:r>
            <a:r>
              <a:rPr lang="de-CH" dirty="0" err="1"/>
              <a:t>explore</a:t>
            </a:r>
            <a:r>
              <a:rPr lang="de-CH" dirty="0"/>
              <a:t> and </a:t>
            </a:r>
            <a:r>
              <a:rPr lang="de-CH" dirty="0" err="1"/>
              <a:t>demonstrate</a:t>
            </a:r>
            <a:r>
              <a:rPr lang="de-CH" dirty="0"/>
              <a:t> </a:t>
            </a:r>
            <a:r>
              <a:rPr lang="de-CH" dirty="0" err="1"/>
              <a:t>the</a:t>
            </a:r>
            <a:r>
              <a:rPr lang="de-CH" dirty="0"/>
              <a:t> </a:t>
            </a:r>
            <a:r>
              <a:rPr lang="de-CH" dirty="0" err="1"/>
              <a:t>implementation</a:t>
            </a:r>
            <a:r>
              <a:rPr lang="de-CH" dirty="0"/>
              <a:t> </a:t>
            </a:r>
            <a:r>
              <a:rPr lang="de-CH" dirty="0" err="1"/>
              <a:t>of</a:t>
            </a:r>
            <a:r>
              <a:rPr lang="de-CH" dirty="0"/>
              <a:t> </a:t>
            </a:r>
            <a:r>
              <a:rPr lang="de-CH" dirty="0" err="1"/>
              <a:t>the</a:t>
            </a:r>
            <a:r>
              <a:rPr lang="de-CH" dirty="0"/>
              <a:t> </a:t>
            </a:r>
            <a:r>
              <a:rPr lang="de-CH" dirty="0" err="1"/>
              <a:t>once-only</a:t>
            </a:r>
            <a:r>
              <a:rPr lang="de-CH" dirty="0"/>
              <a:t> </a:t>
            </a:r>
            <a:r>
              <a:rPr lang="de-CH" dirty="0" err="1"/>
              <a:t>principle</a:t>
            </a:r>
            <a:r>
              <a:rPr lang="de-CH" dirty="0"/>
              <a:t> </a:t>
            </a:r>
            <a:r>
              <a:rPr lang="de-CH" dirty="0" err="1"/>
              <a:t>across</a:t>
            </a:r>
            <a:r>
              <a:rPr lang="de-CH" dirty="0"/>
              <a:t> </a:t>
            </a:r>
            <a:r>
              <a:rPr lang="de-CH" dirty="0" err="1"/>
              <a:t>borders</a:t>
            </a:r>
            <a:r>
              <a:rPr lang="de-CH" dirty="0"/>
              <a:t> </a:t>
            </a:r>
            <a:r>
              <a:rPr lang="de-CH" dirty="0" err="1"/>
              <a:t>through</a:t>
            </a:r>
            <a:r>
              <a:rPr lang="de-CH" dirty="0"/>
              <a:t> multiple </a:t>
            </a:r>
            <a:r>
              <a:rPr lang="de-CH" dirty="0" err="1"/>
              <a:t>sustainable</a:t>
            </a:r>
            <a:r>
              <a:rPr lang="de-CH" dirty="0"/>
              <a:t> </a:t>
            </a:r>
            <a:r>
              <a:rPr lang="de-CH" dirty="0" err="1"/>
              <a:t>pilots</a:t>
            </a:r>
            <a:r>
              <a:rPr lang="de-CH" dirty="0"/>
              <a:t>, </a:t>
            </a:r>
            <a:r>
              <a:rPr lang="de-CH" dirty="0" err="1"/>
              <a:t>focusing</a:t>
            </a:r>
            <a:r>
              <a:rPr lang="de-CH" dirty="0"/>
              <a:t> on </a:t>
            </a:r>
            <a:r>
              <a:rPr lang="de-CH" dirty="0" err="1"/>
              <a:t>data</a:t>
            </a:r>
            <a:r>
              <a:rPr lang="de-CH" dirty="0"/>
              <a:t> </a:t>
            </a:r>
            <a:r>
              <a:rPr lang="de-CH" dirty="0" err="1"/>
              <a:t>from</a:t>
            </a:r>
            <a:r>
              <a:rPr lang="de-CH" dirty="0"/>
              <a:t> </a:t>
            </a:r>
            <a:r>
              <a:rPr lang="de-CH" dirty="0" err="1"/>
              <a:t>business</a:t>
            </a:r>
            <a:r>
              <a:rPr lang="de-CH" dirty="0"/>
              <a:t>. </a:t>
            </a:r>
          </a:p>
          <a:p>
            <a:r>
              <a:rPr lang="de-CH" dirty="0">
                <a:sym typeface="Wingdings" panose="05000000000000000000" pitchFamily="2" charset="2"/>
              </a:rPr>
              <a:t> </a:t>
            </a:r>
            <a:r>
              <a:rPr lang="de-CH" dirty="0" err="1">
                <a:sym typeface="Wingdings" panose="05000000000000000000" pitchFamily="2" charset="2"/>
              </a:rPr>
              <a:t>Develop</a:t>
            </a:r>
            <a:r>
              <a:rPr lang="de-CH" dirty="0">
                <a:sym typeface="Wingdings" panose="05000000000000000000" pitchFamily="2" charset="2"/>
              </a:rPr>
              <a:t> an </a:t>
            </a:r>
            <a:r>
              <a:rPr lang="de-CH" dirty="0" err="1">
                <a:sym typeface="Wingdings" panose="05000000000000000000" pitchFamily="2" charset="2"/>
              </a:rPr>
              <a:t>architecture</a:t>
            </a:r>
            <a:r>
              <a:rPr lang="de-CH" dirty="0">
                <a:sym typeface="Wingdings" panose="05000000000000000000" pitchFamily="2" charset="2"/>
              </a:rPr>
              <a:t> </a:t>
            </a:r>
            <a:r>
              <a:rPr lang="de-CH" dirty="0" err="1">
                <a:sym typeface="Wingdings" panose="05000000000000000000" pitchFamily="2" charset="2"/>
              </a:rPr>
              <a:t>that</a:t>
            </a:r>
            <a:r>
              <a:rPr lang="de-CH" dirty="0">
                <a:sym typeface="Wingdings" panose="05000000000000000000" pitchFamily="2" charset="2"/>
              </a:rPr>
              <a:t> </a:t>
            </a:r>
            <a:r>
              <a:rPr lang="de-CH" dirty="0" err="1">
                <a:sym typeface="Wingdings" panose="05000000000000000000" pitchFamily="2" charset="2"/>
              </a:rPr>
              <a:t>enables</a:t>
            </a:r>
            <a:r>
              <a:rPr lang="de-CH" dirty="0">
                <a:sym typeface="Wingdings" panose="05000000000000000000" pitchFamily="2" charset="2"/>
              </a:rPr>
              <a:t> </a:t>
            </a:r>
            <a:r>
              <a:rPr lang="de-CH" dirty="0" err="1">
                <a:sym typeface="Wingdings" panose="05000000000000000000" pitchFamily="2" charset="2"/>
              </a:rPr>
              <a:t>better</a:t>
            </a:r>
            <a:r>
              <a:rPr lang="de-CH" dirty="0">
                <a:sym typeface="Wingdings" panose="05000000000000000000" pitchFamily="2" charset="2"/>
              </a:rPr>
              <a:t> </a:t>
            </a:r>
            <a:r>
              <a:rPr lang="de-CH" dirty="0" err="1">
                <a:sym typeface="Wingdings" panose="05000000000000000000" pitchFamily="2" charset="2"/>
              </a:rPr>
              <a:t>exchange</a:t>
            </a:r>
            <a:r>
              <a:rPr lang="de-CH" dirty="0">
                <a:sym typeface="Wingdings" panose="05000000000000000000" pitchFamily="2" charset="2"/>
              </a:rPr>
              <a:t> </a:t>
            </a:r>
            <a:r>
              <a:rPr lang="de-CH" dirty="0" err="1">
                <a:sym typeface="Wingdings" panose="05000000000000000000" pitchFamily="2" charset="2"/>
              </a:rPr>
              <a:t>of</a:t>
            </a:r>
            <a:r>
              <a:rPr lang="de-CH" dirty="0">
                <a:sym typeface="Wingdings" panose="05000000000000000000" pitchFamily="2" charset="2"/>
              </a:rPr>
              <a:t> </a:t>
            </a:r>
            <a:r>
              <a:rPr lang="de-CH" dirty="0" err="1">
                <a:sym typeface="Wingdings" panose="05000000000000000000" pitchFamily="2" charset="2"/>
              </a:rPr>
              <a:t>data</a:t>
            </a:r>
            <a:r>
              <a:rPr lang="de-CH" dirty="0">
                <a:sym typeface="Wingdings" panose="05000000000000000000" pitchFamily="2" charset="2"/>
              </a:rPr>
              <a:t> </a:t>
            </a:r>
            <a:r>
              <a:rPr lang="de-CH" dirty="0" err="1">
                <a:sym typeface="Wingdings" panose="05000000000000000000" pitchFamily="2" charset="2"/>
              </a:rPr>
              <a:t>or</a:t>
            </a:r>
            <a:r>
              <a:rPr lang="de-CH" dirty="0">
                <a:sym typeface="Wingdings" panose="05000000000000000000" pitchFamily="2" charset="2"/>
              </a:rPr>
              <a:t> </a:t>
            </a:r>
            <a:r>
              <a:rPr lang="de-CH" dirty="0" err="1">
                <a:sym typeface="Wingdings" panose="05000000000000000000" pitchFamily="2" charset="2"/>
              </a:rPr>
              <a:t>documents</a:t>
            </a:r>
            <a:r>
              <a:rPr lang="de-CH" dirty="0">
                <a:sym typeface="Wingdings" panose="05000000000000000000" pitchFamily="2" charset="2"/>
              </a:rPr>
              <a:t> </a:t>
            </a:r>
            <a:r>
              <a:rPr lang="de-CH" dirty="0" err="1">
                <a:sym typeface="Wingdings" panose="05000000000000000000" pitchFamily="2" charset="2"/>
              </a:rPr>
              <a:t>of</a:t>
            </a:r>
            <a:r>
              <a:rPr lang="de-CH" dirty="0">
                <a:sym typeface="Wingdings" panose="05000000000000000000" pitchFamily="2" charset="2"/>
              </a:rPr>
              <a:t> </a:t>
            </a:r>
            <a:r>
              <a:rPr lang="de-CH" dirty="0" err="1">
                <a:sym typeface="Wingdings" panose="05000000000000000000" pitchFamily="2" charset="2"/>
              </a:rPr>
              <a:t>businesses</a:t>
            </a:r>
            <a:r>
              <a:rPr lang="de-CH" dirty="0">
                <a:sym typeface="Wingdings" panose="05000000000000000000" pitchFamily="2" charset="2"/>
              </a:rPr>
              <a:t> </a:t>
            </a:r>
            <a:r>
              <a:rPr lang="de-CH" dirty="0" err="1">
                <a:sym typeface="Wingdings" panose="05000000000000000000" pitchFamily="2" charset="2"/>
              </a:rPr>
              <a:t>with</a:t>
            </a:r>
            <a:r>
              <a:rPr lang="de-CH" dirty="0">
                <a:sym typeface="Wingdings" panose="05000000000000000000" pitchFamily="2" charset="2"/>
              </a:rPr>
              <a:t> and </a:t>
            </a:r>
            <a:r>
              <a:rPr lang="de-CH" dirty="0" err="1">
                <a:sym typeface="Wingdings" panose="05000000000000000000" pitchFamily="2" charset="2"/>
              </a:rPr>
              <a:t>between</a:t>
            </a:r>
            <a:r>
              <a:rPr lang="de-CH" dirty="0">
                <a:sym typeface="Wingdings" panose="05000000000000000000" pitchFamily="2" charset="2"/>
              </a:rPr>
              <a:t> </a:t>
            </a:r>
            <a:r>
              <a:rPr lang="de-CH" dirty="0" err="1">
                <a:sym typeface="Wingdings" panose="05000000000000000000" pitchFamily="2" charset="2"/>
              </a:rPr>
              <a:t>public</a:t>
            </a:r>
            <a:r>
              <a:rPr lang="de-CH" dirty="0">
                <a:sym typeface="Wingdings" panose="05000000000000000000" pitchFamily="2" charset="2"/>
              </a:rPr>
              <a:t> </a:t>
            </a:r>
            <a:r>
              <a:rPr lang="de-CH" dirty="0" err="1">
                <a:sym typeface="Wingdings" panose="05000000000000000000" pitchFamily="2" charset="2"/>
              </a:rPr>
              <a:t>administrations</a:t>
            </a:r>
            <a:r>
              <a:rPr lang="de-CH" dirty="0">
                <a:sym typeface="Wingdings" panose="05000000000000000000" pitchFamily="2" charset="2"/>
              </a:rPr>
              <a:t> </a:t>
            </a:r>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7</a:t>
            </a:fld>
            <a:endParaRPr lang="pl-PL"/>
          </a:p>
        </p:txBody>
      </p:sp>
    </p:spTree>
    <p:extLst>
      <p:ext uri="{BB962C8B-B14F-4D97-AF65-F5344CB8AC3E}">
        <p14:creationId xmlns:p14="http://schemas.microsoft.com/office/powerpoint/2010/main" val="192304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e-services for business mobility: </a:t>
            </a:r>
          </a:p>
          <a:p>
            <a:pPr marL="171450" indent="-171450">
              <a:buFont typeface="Arial" panose="020B0604020202020204" pitchFamily="34" charset="0"/>
              <a:buChar char="•"/>
            </a:pPr>
            <a:r>
              <a:rPr lang="en-GB" b="1" dirty="0"/>
              <a:t>e-procurement </a:t>
            </a:r>
            <a:r>
              <a:rPr lang="en-GB" dirty="0"/>
              <a:t>- automatic retrieval of qualification evidences, but also of business data for those of you who are familiar with the </a:t>
            </a:r>
            <a:r>
              <a:rPr lang="en-GB" dirty="0" err="1"/>
              <a:t>european</a:t>
            </a:r>
            <a:r>
              <a:rPr lang="en-GB" dirty="0"/>
              <a:t> single procurement document, which is mandatory and becoming electronic now. That is a once only case that we hope to be implemented through TOOP;</a:t>
            </a:r>
          </a:p>
          <a:p>
            <a:pPr marL="171450" indent="-171450">
              <a:buFont typeface="Arial" panose="020B0604020202020204" pitchFamily="34" charset="0"/>
              <a:buChar char="•"/>
            </a:pPr>
            <a:r>
              <a:rPr lang="en-GB" b="1" dirty="0"/>
              <a:t>licenses and permissions</a:t>
            </a:r>
            <a:r>
              <a:rPr lang="en-GB" dirty="0"/>
              <a:t>: typical examples of business mobility based on the services directive; </a:t>
            </a:r>
          </a:p>
          <a:p>
            <a:pPr marL="171450" indent="-171450">
              <a:buFont typeface="Arial" panose="020B0604020202020204" pitchFamily="34" charset="0"/>
              <a:buChar char="•"/>
            </a:pPr>
            <a:r>
              <a:rPr lang="en-GB" b="1" dirty="0"/>
              <a:t>mandates and powers of representation</a:t>
            </a:r>
            <a:r>
              <a:rPr lang="en-GB" dirty="0"/>
              <a:t>, which are important for any business mobility scenario. </a:t>
            </a:r>
          </a:p>
          <a:p>
            <a:r>
              <a:rPr lang="en-GB" b="1" dirty="0"/>
              <a:t>business registers pilot </a:t>
            </a:r>
            <a:r>
              <a:rPr lang="en-GB" dirty="0"/>
              <a:t>- connecting company data</a:t>
            </a:r>
          </a:p>
          <a:p>
            <a:pPr marL="171450" indent="-171450">
              <a:buFont typeface="Arial" panose="020B0604020202020204" pitchFamily="34" charset="0"/>
              <a:buChar char="•"/>
            </a:pPr>
            <a:r>
              <a:rPr lang="en-GB" dirty="0"/>
              <a:t>business registers providing data to external </a:t>
            </a:r>
            <a:r>
              <a:rPr lang="en-GB" dirty="0" err="1"/>
              <a:t>egovernment</a:t>
            </a:r>
            <a:r>
              <a:rPr lang="en-GB" dirty="0"/>
              <a:t> applications and to each other. now we are working towards having a connection to BRIS. </a:t>
            </a:r>
          </a:p>
          <a:p>
            <a:r>
              <a:rPr lang="en-GB" b="1" dirty="0"/>
              <a:t>Maritime pilot: </a:t>
            </a:r>
          </a:p>
          <a:p>
            <a:r>
              <a:rPr lang="en-GB" dirty="0"/>
              <a:t>providing ship and crew certificates; </a:t>
            </a:r>
          </a:p>
          <a:p>
            <a:r>
              <a:rPr lang="en-GB" dirty="0"/>
              <a:t>currently a largely manual process;</a:t>
            </a:r>
          </a:p>
          <a:p>
            <a:r>
              <a:rPr lang="en-GB" dirty="0"/>
              <a:t>The architecture, the infrastructure and the components that we are building, they have to work for the SDGR, so also for the citizens use cases. </a:t>
            </a:r>
          </a:p>
          <a:p>
            <a:r>
              <a:rPr lang="en-GB" dirty="0"/>
              <a:t>We are looking now at SDGR-specific procedures in order to understand whether there are procedure-specific requirements that would require fine-tuning of the architecture, so that it fits them as well. </a:t>
            </a:r>
          </a:p>
        </p:txBody>
      </p:sp>
      <p:sp>
        <p:nvSpPr>
          <p:cNvPr id="4" name="Slide Number Placeholder 3"/>
          <p:cNvSpPr>
            <a:spLocks noGrp="1"/>
          </p:cNvSpPr>
          <p:nvPr>
            <p:ph type="sldNum" sz="quarter" idx="10"/>
          </p:nvPr>
        </p:nvSpPr>
        <p:spPr/>
        <p:txBody>
          <a:bodyPr/>
          <a:lstStyle/>
          <a:p>
            <a:fld id="{C4ED5FD4-B720-4C9B-9FE3-90EB4D20DEEE}" type="slidenum">
              <a:rPr lang="pl-PL" smtClean="0"/>
              <a:pPr/>
              <a:t>8</a:t>
            </a:fld>
            <a:endParaRPr lang="pl-PL"/>
          </a:p>
        </p:txBody>
      </p:sp>
    </p:spTree>
    <p:extLst>
      <p:ext uri="{BB962C8B-B14F-4D97-AF65-F5344CB8AC3E}">
        <p14:creationId xmlns:p14="http://schemas.microsoft.com/office/powerpoint/2010/main" val="325286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Exchange </a:t>
            </a:r>
            <a:r>
              <a:rPr lang="de-CH" dirty="0" err="1"/>
              <a:t>of</a:t>
            </a:r>
            <a:r>
              <a:rPr lang="de-CH" dirty="0"/>
              <a:t> </a:t>
            </a:r>
            <a:r>
              <a:rPr lang="de-CH" dirty="0" err="1"/>
              <a:t>data</a:t>
            </a:r>
            <a:r>
              <a:rPr lang="de-CH" dirty="0"/>
              <a:t> – </a:t>
            </a:r>
            <a:r>
              <a:rPr lang="de-CH" dirty="0" err="1"/>
              <a:t>machine</a:t>
            </a:r>
            <a:r>
              <a:rPr lang="de-CH" dirty="0"/>
              <a:t> </a:t>
            </a:r>
            <a:r>
              <a:rPr lang="de-CH" dirty="0" err="1"/>
              <a:t>to</a:t>
            </a:r>
            <a:r>
              <a:rPr lang="de-CH" dirty="0"/>
              <a:t> </a:t>
            </a:r>
            <a:r>
              <a:rPr lang="de-CH" dirty="0" err="1"/>
              <a:t>machine</a:t>
            </a:r>
            <a:r>
              <a:rPr lang="de-CH" dirty="0"/>
              <a:t>. </a:t>
            </a:r>
            <a:r>
              <a:rPr lang="de-CH" dirty="0" err="1"/>
              <a:t>Endpoint</a:t>
            </a:r>
            <a:r>
              <a:rPr lang="de-CH" dirty="0"/>
              <a:t> </a:t>
            </a:r>
            <a:r>
              <a:rPr lang="de-CH" dirty="0" err="1"/>
              <a:t>of</a:t>
            </a:r>
            <a:r>
              <a:rPr lang="de-CH" dirty="0"/>
              <a:t> </a:t>
            </a:r>
            <a:r>
              <a:rPr lang="de-CH" dirty="0" err="1"/>
              <a:t>the</a:t>
            </a:r>
            <a:r>
              <a:rPr lang="de-CH" dirty="0"/>
              <a:t> </a:t>
            </a:r>
            <a:r>
              <a:rPr lang="de-CH" dirty="0" err="1"/>
              <a:t>data</a:t>
            </a:r>
            <a:r>
              <a:rPr lang="de-CH" dirty="0"/>
              <a:t> </a:t>
            </a:r>
            <a:r>
              <a:rPr lang="de-CH" dirty="0">
                <a:sym typeface="Wingdings" panose="05000000000000000000" pitchFamily="2" charset="2"/>
              </a:rPr>
              <a:t> </a:t>
            </a:r>
            <a:r>
              <a:rPr lang="de-CH" dirty="0" err="1">
                <a:sym typeface="Wingdings" panose="05000000000000000000" pitchFamily="2" charset="2"/>
              </a:rPr>
              <a:t>consumer</a:t>
            </a:r>
            <a:r>
              <a:rPr lang="de-CH" dirty="0">
                <a:sym typeface="Wingdings" panose="05000000000000000000" pitchFamily="2" charset="2"/>
              </a:rPr>
              <a:t> and on </a:t>
            </a:r>
            <a:r>
              <a:rPr lang="de-CH" dirty="0" err="1">
                <a:sym typeface="Wingdings" panose="05000000000000000000" pitchFamily="2" charset="2"/>
              </a:rPr>
              <a:t>the</a:t>
            </a:r>
            <a:r>
              <a:rPr lang="de-CH" dirty="0">
                <a:sym typeface="Wingdings" panose="05000000000000000000" pitchFamily="2" charset="2"/>
              </a:rPr>
              <a:t> </a:t>
            </a:r>
            <a:r>
              <a:rPr lang="de-CH" dirty="0" err="1">
                <a:sym typeface="Wingdings" panose="05000000000000000000" pitchFamily="2" charset="2"/>
              </a:rPr>
              <a:t>other</a:t>
            </a:r>
            <a:r>
              <a:rPr lang="de-CH" dirty="0">
                <a:sym typeface="Wingdings" panose="05000000000000000000" pitchFamily="2" charset="2"/>
              </a:rPr>
              <a:t> end </a:t>
            </a:r>
            <a:r>
              <a:rPr lang="de-CH" dirty="0" err="1">
                <a:sym typeface="Wingdings" panose="05000000000000000000" pitchFamily="2" charset="2"/>
              </a:rPr>
              <a:t>data</a:t>
            </a:r>
            <a:r>
              <a:rPr lang="de-CH" dirty="0">
                <a:sym typeface="Wingdings" panose="05000000000000000000" pitchFamily="2" charset="2"/>
              </a:rPr>
              <a:t> </a:t>
            </a:r>
            <a:r>
              <a:rPr lang="de-CH" dirty="0" err="1">
                <a:sym typeface="Wingdings" panose="05000000000000000000" pitchFamily="2" charset="2"/>
              </a:rPr>
              <a:t>provider</a:t>
            </a:r>
            <a:r>
              <a:rPr lang="de-CH" dirty="0">
                <a:sym typeface="Wingdings" panose="05000000000000000000" pitchFamily="2" charset="2"/>
              </a:rPr>
              <a:t>. Store </a:t>
            </a:r>
            <a:r>
              <a:rPr lang="de-CH" dirty="0" err="1">
                <a:sym typeface="Wingdings" panose="05000000000000000000" pitchFamily="2" charset="2"/>
              </a:rPr>
              <a:t>only</a:t>
            </a:r>
            <a:r>
              <a:rPr lang="de-CH" dirty="0">
                <a:sym typeface="Wingdings" panose="05000000000000000000" pitchFamily="2" charset="2"/>
              </a:rPr>
              <a:t> </a:t>
            </a:r>
            <a:r>
              <a:rPr lang="de-CH" dirty="0" err="1">
                <a:sym typeface="Wingdings" panose="05000000000000000000" pitchFamily="2" charset="2"/>
              </a:rPr>
              <a:t>once</a:t>
            </a:r>
            <a:r>
              <a:rPr lang="de-CH" dirty="0">
                <a:sym typeface="Wingdings" panose="05000000000000000000" pitchFamily="2" charset="2"/>
              </a:rPr>
              <a:t> </a:t>
            </a:r>
            <a:r>
              <a:rPr lang="de-CH" dirty="0" err="1">
                <a:sym typeface="Wingdings" panose="05000000000000000000" pitchFamily="2" charset="2"/>
              </a:rPr>
              <a:t>it</a:t>
            </a:r>
            <a:r>
              <a:rPr lang="de-CH" dirty="0">
                <a:sym typeface="Wingdings" panose="05000000000000000000" pitchFamily="2" charset="2"/>
              </a:rPr>
              <a:t> </a:t>
            </a:r>
            <a:r>
              <a:rPr lang="de-CH" dirty="0" err="1">
                <a:sym typeface="Wingdings" panose="05000000000000000000" pitchFamily="2" charset="2"/>
              </a:rPr>
              <a:t>is</a:t>
            </a:r>
            <a:r>
              <a:rPr lang="de-CH" dirty="0">
                <a:sym typeface="Wingdings" panose="05000000000000000000" pitchFamily="2" charset="2"/>
              </a:rPr>
              <a:t> not </a:t>
            </a:r>
            <a:r>
              <a:rPr lang="de-CH" dirty="0" err="1">
                <a:sym typeface="Wingdings" panose="05000000000000000000" pitchFamily="2" charset="2"/>
              </a:rPr>
              <a:t>our</a:t>
            </a:r>
            <a:r>
              <a:rPr lang="de-CH" dirty="0">
                <a:sym typeface="Wingdings" panose="05000000000000000000" pitchFamily="2" charset="2"/>
              </a:rPr>
              <a:t> </a:t>
            </a:r>
            <a:r>
              <a:rPr lang="de-CH" dirty="0" err="1">
                <a:sym typeface="Wingdings" panose="05000000000000000000" pitchFamily="2" charset="2"/>
              </a:rPr>
              <a:t>focus</a:t>
            </a:r>
            <a:r>
              <a:rPr lang="de-CH" dirty="0">
                <a:sym typeface="Wingdings" panose="05000000000000000000" pitchFamily="2" charset="2"/>
              </a:rPr>
              <a:t>. </a:t>
            </a:r>
          </a:p>
          <a:p>
            <a:r>
              <a:rPr lang="de-CH" dirty="0">
                <a:sym typeface="Wingdings" panose="05000000000000000000" pitchFamily="2" charset="2"/>
              </a:rPr>
              <a:t>(national </a:t>
            </a:r>
            <a:r>
              <a:rPr lang="de-CH" dirty="0" err="1">
                <a:sym typeface="Wingdings" panose="05000000000000000000" pitchFamily="2" charset="2"/>
              </a:rPr>
              <a:t>approaches</a:t>
            </a:r>
            <a:r>
              <a:rPr lang="de-CH" dirty="0">
                <a:sym typeface="Wingdings" panose="05000000000000000000" pitchFamily="2" charset="2"/>
              </a:rPr>
              <a:t>) </a:t>
            </a:r>
          </a:p>
          <a:p>
            <a:endParaRPr lang="de-CH" dirty="0">
              <a:sym typeface="Wingdings" panose="05000000000000000000" pitchFamily="2" charset="2"/>
            </a:endParaRPr>
          </a:p>
          <a:p>
            <a:r>
              <a:rPr lang="de-CH" dirty="0" err="1">
                <a:sym typeface="Wingdings" panose="05000000000000000000" pitchFamily="2" charset="2"/>
              </a:rPr>
              <a:t>Provide</a:t>
            </a:r>
            <a:r>
              <a:rPr lang="de-CH" dirty="0">
                <a:sym typeface="Wingdings" panose="05000000000000000000" pitchFamily="2" charset="2"/>
              </a:rPr>
              <a:t> </a:t>
            </a:r>
            <a:r>
              <a:rPr lang="de-CH" dirty="0" err="1">
                <a:sym typeface="Wingdings" panose="05000000000000000000" pitchFamily="2" charset="2"/>
              </a:rPr>
              <a:t>the</a:t>
            </a:r>
            <a:r>
              <a:rPr lang="de-CH" dirty="0">
                <a:sym typeface="Wingdings" panose="05000000000000000000" pitchFamily="2" charset="2"/>
              </a:rPr>
              <a:t> </a:t>
            </a:r>
            <a:r>
              <a:rPr lang="de-CH" dirty="0" err="1">
                <a:sym typeface="Wingdings" panose="05000000000000000000" pitchFamily="2" charset="2"/>
              </a:rPr>
              <a:t>federated</a:t>
            </a:r>
            <a:r>
              <a:rPr lang="de-CH" dirty="0">
                <a:sym typeface="Wingdings" panose="05000000000000000000" pitchFamily="2" charset="2"/>
              </a:rPr>
              <a:t> </a:t>
            </a:r>
            <a:r>
              <a:rPr lang="de-CH" dirty="0" err="1">
                <a:sym typeface="Wingdings" panose="05000000000000000000" pitchFamily="2" charset="2"/>
              </a:rPr>
              <a:t>architecture</a:t>
            </a:r>
            <a:r>
              <a:rPr lang="de-CH" dirty="0">
                <a:sym typeface="Wingdings" panose="05000000000000000000" pitchFamily="2" charset="2"/>
              </a:rPr>
              <a:t>  </a:t>
            </a:r>
            <a:r>
              <a:rPr lang="de-CH" dirty="0" err="1">
                <a:sym typeface="Wingdings" panose="05000000000000000000" pitchFamily="2" charset="2"/>
              </a:rPr>
              <a:t>to</a:t>
            </a:r>
            <a:r>
              <a:rPr lang="de-CH" dirty="0">
                <a:sym typeface="Wingdings" panose="05000000000000000000" pitchFamily="2" charset="2"/>
              </a:rPr>
              <a:t> </a:t>
            </a:r>
            <a:r>
              <a:rPr lang="de-CH" dirty="0" err="1">
                <a:sym typeface="Wingdings" panose="05000000000000000000" pitchFamily="2" charset="2"/>
              </a:rPr>
              <a:t>be</a:t>
            </a:r>
            <a:r>
              <a:rPr lang="de-CH" dirty="0">
                <a:sym typeface="Wingdings" panose="05000000000000000000" pitchFamily="2" charset="2"/>
              </a:rPr>
              <a:t> </a:t>
            </a:r>
            <a:r>
              <a:rPr lang="de-CH" dirty="0" err="1">
                <a:sym typeface="Wingdings" panose="05000000000000000000" pitchFamily="2" charset="2"/>
              </a:rPr>
              <a:t>able</a:t>
            </a:r>
            <a:r>
              <a:rPr lang="de-CH" dirty="0">
                <a:sym typeface="Wingdings" panose="05000000000000000000" pitchFamily="2" charset="2"/>
              </a:rPr>
              <a:t> </a:t>
            </a:r>
            <a:r>
              <a:rPr lang="de-CH" dirty="0" err="1">
                <a:sym typeface="Wingdings" panose="05000000000000000000" pitchFamily="2" charset="2"/>
              </a:rPr>
              <a:t>to</a:t>
            </a:r>
            <a:r>
              <a:rPr lang="de-CH" dirty="0">
                <a:sym typeface="Wingdings" panose="05000000000000000000" pitchFamily="2" charset="2"/>
              </a:rPr>
              <a:t> </a:t>
            </a:r>
            <a:r>
              <a:rPr lang="de-CH" dirty="0" err="1">
                <a:sym typeface="Wingdings" panose="05000000000000000000" pitchFamily="2" charset="2"/>
              </a:rPr>
              <a:t>retrieve</a:t>
            </a:r>
            <a:r>
              <a:rPr lang="de-CH" dirty="0">
                <a:sym typeface="Wingdings" panose="05000000000000000000" pitchFamily="2" charset="2"/>
              </a:rPr>
              <a:t> </a:t>
            </a:r>
            <a:r>
              <a:rPr lang="de-CH" dirty="0" err="1">
                <a:sym typeface="Wingdings" panose="05000000000000000000" pitchFamily="2" charset="2"/>
              </a:rPr>
              <a:t>it</a:t>
            </a:r>
            <a:r>
              <a:rPr lang="de-CH" dirty="0">
                <a:sym typeface="Wingdings" panose="05000000000000000000" pitchFamily="2" charset="2"/>
              </a:rPr>
              <a:t> </a:t>
            </a:r>
            <a:r>
              <a:rPr lang="de-CH" dirty="0" err="1">
                <a:sym typeface="Wingdings" panose="05000000000000000000" pitchFamily="2" charset="2"/>
              </a:rPr>
              <a:t>automatically</a:t>
            </a:r>
            <a:r>
              <a:rPr lang="de-CH" dirty="0">
                <a:sym typeface="Wingdings" panose="05000000000000000000" pitchFamily="2" charset="2"/>
              </a:rPr>
              <a:t>. </a:t>
            </a:r>
            <a:endParaRPr lang="de-CH"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9</a:t>
            </a:fld>
            <a:endParaRPr lang="pl-PL"/>
          </a:p>
        </p:txBody>
      </p:sp>
    </p:spTree>
    <p:extLst>
      <p:ext uri="{BB962C8B-B14F-4D97-AF65-F5344CB8AC3E}">
        <p14:creationId xmlns:p14="http://schemas.microsoft.com/office/powerpoint/2010/main" val="231848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Complicated, but real view. </a:t>
            </a:r>
          </a:p>
          <a:p>
            <a:endParaRPr lang="en-US" dirty="0"/>
          </a:p>
          <a:p>
            <a:r>
              <a:rPr lang="en-US" dirty="0"/>
              <a:t>How TOOP will link to BRIS?</a:t>
            </a:r>
          </a:p>
          <a:p>
            <a:endParaRPr lang="en-US" dirty="0"/>
          </a:p>
          <a:p>
            <a:endParaRPr lang="en-US" dirty="0"/>
          </a:p>
          <a:p>
            <a:r>
              <a:rPr lang="en-US" dirty="0"/>
              <a:t>We provide the facilities</a:t>
            </a:r>
            <a:r>
              <a:rPr lang="en-US" dirty="0">
                <a:sym typeface="Wingdings" panose="05000000000000000000" pitchFamily="2" charset="2"/>
              </a:rPr>
              <a:t> pull of data (slide in) </a:t>
            </a:r>
          </a:p>
          <a:p>
            <a:endParaRPr lang="en-US" dirty="0">
              <a:sym typeface="Wingdings" panose="05000000000000000000" pitchFamily="2" charset="2"/>
            </a:endParaRPr>
          </a:p>
          <a:p>
            <a:r>
              <a:rPr lang="en-US" dirty="0">
                <a:sym typeface="Wingdings" panose="05000000000000000000" pitchFamily="2" charset="2"/>
              </a:rPr>
              <a:t>Building blocks  reusing </a:t>
            </a:r>
            <a:r>
              <a:rPr lang="en-US" dirty="0" err="1">
                <a:sym typeface="Wingdings" panose="05000000000000000000" pitchFamily="2" charset="2"/>
              </a:rPr>
              <a:t>eu</a:t>
            </a:r>
            <a:r>
              <a:rPr lang="en-US" dirty="0">
                <a:sym typeface="Wingdings" panose="05000000000000000000" pitchFamily="2" charset="2"/>
              </a:rPr>
              <a:t>-infrastructure (slide in)</a:t>
            </a:r>
          </a:p>
          <a:p>
            <a:endParaRPr lang="en-US" dirty="0">
              <a:sym typeface="Wingdings" panose="05000000000000000000" pitchFamily="2" charset="2"/>
            </a:endParaRPr>
          </a:p>
          <a:p>
            <a:r>
              <a:rPr lang="en-US" dirty="0">
                <a:sym typeface="Wingdings" panose="05000000000000000000" pitchFamily="2" charset="2"/>
              </a:rPr>
              <a:t>Of course we need semantic mapping (for the different countries)  harmonizing will not work. </a:t>
            </a:r>
          </a:p>
          <a:p>
            <a:endParaRPr lang="en-US" dirty="0">
              <a:sym typeface="Wingdings" panose="05000000000000000000" pitchFamily="2" charset="2"/>
            </a:endParaRPr>
          </a:p>
          <a:p>
            <a:r>
              <a:rPr lang="en-US" dirty="0">
                <a:sym typeface="Wingdings" panose="05000000000000000000" pitchFamily="2" charset="2"/>
              </a:rPr>
              <a:t>Business mobility  activity across countries. </a:t>
            </a:r>
          </a:p>
          <a:p>
            <a:r>
              <a:rPr lang="en-US" dirty="0">
                <a:sym typeface="Wingdings" panose="05000000000000000000" pitchFamily="2" charset="2"/>
              </a:rPr>
              <a:t>Greece and Sweden already exchange data </a:t>
            </a:r>
          </a:p>
          <a:p>
            <a:endParaRPr lang="en-US" dirty="0">
              <a:sym typeface="Wingdings" panose="05000000000000000000" pitchFamily="2" charset="2"/>
            </a:endParaRPr>
          </a:p>
          <a:p>
            <a:endParaRPr lang="en-US" dirty="0"/>
          </a:p>
          <a:p>
            <a:r>
              <a:rPr lang="en-US" dirty="0"/>
              <a:t>What’s changing? Speed up the national level -&gt; it makes easier to adopt it cross-border. </a:t>
            </a:r>
          </a:p>
          <a:p>
            <a:endParaRPr lang="en-US" dirty="0"/>
          </a:p>
          <a:p>
            <a:r>
              <a:rPr lang="en-US" dirty="0"/>
              <a:t>SEMANTIC MAPPING </a:t>
            </a:r>
          </a:p>
          <a:p>
            <a:endParaRPr lang="en-US" dirty="0"/>
          </a:p>
          <a:p>
            <a:endParaRPr lang="en-US" dirty="0"/>
          </a:p>
        </p:txBody>
      </p:sp>
      <p:sp>
        <p:nvSpPr>
          <p:cNvPr id="4" name="Slide Number Placeholder 3"/>
          <p:cNvSpPr>
            <a:spLocks noGrp="1"/>
          </p:cNvSpPr>
          <p:nvPr>
            <p:ph type="sldNum" sz="quarter" idx="10"/>
          </p:nvPr>
        </p:nvSpPr>
        <p:spPr/>
        <p:txBody>
          <a:bodyPr/>
          <a:lstStyle/>
          <a:p>
            <a:fld id="{C4ED5FD4-B720-4C9B-9FE3-90EB4D20DEEE}" type="slidenum">
              <a:rPr lang="pl-PL" smtClean="0"/>
              <a:pPr/>
              <a:t>14</a:t>
            </a:fld>
            <a:endParaRPr lang="pl-PL"/>
          </a:p>
        </p:txBody>
      </p:sp>
    </p:spTree>
    <p:extLst>
      <p:ext uri="{BB962C8B-B14F-4D97-AF65-F5344CB8AC3E}">
        <p14:creationId xmlns:p14="http://schemas.microsoft.com/office/powerpoint/2010/main" val="168015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 y="-14005"/>
            <a:ext cx="9162155" cy="5157505"/>
          </a:xfrm>
          <a:prstGeom prst="rect">
            <a:avLst/>
          </a:prstGeom>
        </p:spPr>
      </p:pic>
      <p:sp>
        <p:nvSpPr>
          <p:cNvPr id="2" name="Tytuł 1"/>
          <p:cNvSpPr>
            <a:spLocks noGrp="1"/>
          </p:cNvSpPr>
          <p:nvPr>
            <p:ph type="ctrTitle"/>
          </p:nvPr>
        </p:nvSpPr>
        <p:spPr>
          <a:xfrm>
            <a:off x="0" y="681540"/>
            <a:ext cx="5868144" cy="1426555"/>
          </a:xfrm>
          <a:solidFill>
            <a:srgbClr val="F2F2F2">
              <a:alpha val="89804"/>
            </a:srgbClr>
          </a:solidFill>
        </p:spPr>
        <p:txBody>
          <a:bodyPr>
            <a:normAutofit/>
          </a:bodyPr>
          <a:lstStyle>
            <a:lvl1pPr>
              <a:defRPr sz="3200">
                <a:solidFill>
                  <a:schemeClr val="tx2">
                    <a:lumMod val="75000"/>
                  </a:schemeClr>
                </a:solidFill>
              </a:defRPr>
            </a:lvl1pPr>
          </a:lstStyle>
          <a:p>
            <a:r>
              <a:rPr lang="en-GB" noProof="0" dirty="0" err="1"/>
              <a:t>Kliknij</a:t>
            </a:r>
            <a:r>
              <a:rPr lang="en-GB" noProof="0" dirty="0"/>
              <a:t>, aby </a:t>
            </a:r>
            <a:r>
              <a:rPr lang="en-GB" noProof="0" dirty="0" err="1"/>
              <a:t>edytować</a:t>
            </a:r>
            <a:r>
              <a:rPr lang="en-GB" noProof="0" dirty="0"/>
              <a:t> </a:t>
            </a:r>
            <a:r>
              <a:rPr lang="en-GB" noProof="0" dirty="0" err="1"/>
              <a:t>styl</a:t>
            </a:r>
            <a:endParaRPr lang="en-GB" noProof="0" dirty="0"/>
          </a:p>
        </p:txBody>
      </p:sp>
      <p:sp>
        <p:nvSpPr>
          <p:cNvPr id="3" name="Podtytuł 2"/>
          <p:cNvSpPr>
            <a:spLocks noGrp="1"/>
          </p:cNvSpPr>
          <p:nvPr>
            <p:ph type="subTitle" idx="1"/>
          </p:nvPr>
        </p:nvSpPr>
        <p:spPr>
          <a:xfrm>
            <a:off x="1371600" y="2914650"/>
            <a:ext cx="6400800" cy="1314450"/>
          </a:xfrm>
          <a:solidFill>
            <a:srgbClr val="F2F2F2">
              <a:alpha val="90980"/>
            </a:srgbClr>
          </a:solidFill>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Kliknij</a:t>
            </a:r>
            <a:r>
              <a:rPr lang="en-GB" noProof="0" dirty="0"/>
              <a:t>, aby </a:t>
            </a:r>
            <a:r>
              <a:rPr lang="en-GB" noProof="0" dirty="0" err="1"/>
              <a:t>edytować</a:t>
            </a:r>
            <a:r>
              <a:rPr lang="en-GB" noProof="0" dirty="0"/>
              <a:t> </a:t>
            </a:r>
            <a:r>
              <a:rPr lang="en-GB" noProof="0" dirty="0" err="1"/>
              <a:t>styl</a:t>
            </a:r>
            <a:r>
              <a:rPr lang="en-GB" noProof="0" dirty="0"/>
              <a:t> </a:t>
            </a:r>
            <a:r>
              <a:rPr lang="en-GB" noProof="0" dirty="0" err="1"/>
              <a:t>wzorca</a:t>
            </a:r>
            <a:r>
              <a:rPr lang="en-GB" noProof="0" dirty="0"/>
              <a:t> </a:t>
            </a:r>
            <a:r>
              <a:rPr lang="en-GB" noProof="0" dirty="0" err="1"/>
              <a:t>podtytułu</a:t>
            </a:r>
            <a:endParaRPr lang="en-GB" noProof="0" dirty="0"/>
          </a:p>
        </p:txBody>
      </p:sp>
      <p:sp>
        <p:nvSpPr>
          <p:cNvPr id="4" name="Symbol zastępczy daty 3"/>
          <p:cNvSpPr>
            <a:spLocks noGrp="1"/>
          </p:cNvSpPr>
          <p:nvPr>
            <p:ph type="dt" sz="half" idx="10"/>
          </p:nvPr>
        </p:nvSpPr>
        <p:spPr>
          <a:xfrm>
            <a:off x="1948778" y="4767263"/>
            <a:ext cx="1111054" cy="273844"/>
          </a:xfrm>
        </p:spPr>
        <p:txBody>
          <a:bodyPr/>
          <a:lstStyle/>
          <a:p>
            <a:fld id="{04A03FBD-0535-4DD0-BA82-30B9752C4D6C}" type="datetime1">
              <a:rPr lang="pl-PL" smtClean="0"/>
              <a:pPr/>
              <a:t>26.09.2018</a:t>
            </a:fld>
            <a:endParaRPr lang="pl-PL"/>
          </a:p>
        </p:txBody>
      </p:sp>
      <p:sp>
        <p:nvSpPr>
          <p:cNvPr id="5" name="Symbol zastępczy stopki 4"/>
          <p:cNvSpPr>
            <a:spLocks noGrp="1"/>
          </p:cNvSpPr>
          <p:nvPr>
            <p:ph type="ftr" sz="quarter" idx="11"/>
          </p:nvPr>
        </p:nvSpPr>
        <p:spPr/>
        <p:txBody>
          <a:bodyPr/>
          <a:lstStyle/>
          <a:p>
            <a:r>
              <a:rPr lang="en-GB" noProof="0" dirty="0"/>
              <a:t>This project has received funding from the European Union’s Horizon 2020 research  and innovation programme under grant agreement No 737460</a:t>
            </a:r>
          </a:p>
        </p:txBody>
      </p:sp>
      <p:sp>
        <p:nvSpPr>
          <p:cNvPr id="6" name="Symbol zastępczy numeru slajdu 5"/>
          <p:cNvSpPr>
            <a:spLocks noGrp="1"/>
          </p:cNvSpPr>
          <p:nvPr>
            <p:ph type="sldNum" sz="quarter" idx="12"/>
          </p:nvPr>
        </p:nvSpPr>
        <p:spPr/>
        <p:txBody>
          <a:bodyPr/>
          <a:lstStyle/>
          <a:p>
            <a:fld id="{99A13A19-7124-4C04-A4DB-7F2BF952167D}" type="slidenum">
              <a:rPr lang="pl-PL" smtClean="0"/>
              <a:pPr/>
              <a:t>‹#›</a:t>
            </a:fld>
            <a:endParaRPr lang="pl-PL"/>
          </a:p>
        </p:txBody>
      </p:sp>
      <p:pic>
        <p:nvPicPr>
          <p:cNvPr id="9" name="Obraz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748" y="197518"/>
            <a:ext cx="1365320" cy="16320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DBA9610-9291-437C-A4EC-A40B8125A084}" type="datetime1">
              <a:rPr lang="pl-PL" smtClean="0"/>
              <a:pPr/>
              <a:t>26.09.2018</a:t>
            </a:fld>
            <a:endParaRPr lang="pl-PL"/>
          </a:p>
        </p:txBody>
      </p:sp>
      <p:sp>
        <p:nvSpPr>
          <p:cNvPr id="6" name="Symbol zastępczy stopki 5"/>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7" name="Symbol zastępczy numeru slajdu 6"/>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6EB62A9-5115-47E7-A2D4-59312EF6DCEB}" type="datetime1">
              <a:rPr lang="pl-PL" smtClean="0"/>
              <a:pPr/>
              <a:t>26.09.2018</a:t>
            </a:fld>
            <a:endParaRPr lang="pl-PL"/>
          </a:p>
        </p:txBody>
      </p:sp>
      <p:sp>
        <p:nvSpPr>
          <p:cNvPr id="5" name="Symbol zastępczy stopki 4"/>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6" name="Symbol zastępczy numeru slajdu 5"/>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52AB1C3-ED66-4F38-9891-17EE8646E5ED}" type="datetime1">
              <a:rPr lang="pl-PL" smtClean="0"/>
              <a:pPr/>
              <a:t>26.09.2018</a:t>
            </a:fld>
            <a:endParaRPr lang="pl-PL"/>
          </a:p>
        </p:txBody>
      </p:sp>
      <p:sp>
        <p:nvSpPr>
          <p:cNvPr id="5" name="Symbol zastępczy stopki 4"/>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6" name="Symbol zastępczy numeru slajdu 5"/>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noProof="0" dirty="0" err="1"/>
              <a:t>Kliknij</a:t>
            </a:r>
            <a:r>
              <a:rPr lang="en-GB" noProof="0" dirty="0"/>
              <a:t>, aby </a:t>
            </a:r>
            <a:r>
              <a:rPr lang="en-GB" noProof="0" dirty="0" err="1"/>
              <a:t>edytować</a:t>
            </a:r>
            <a:r>
              <a:rPr lang="en-GB" noProof="0" dirty="0"/>
              <a:t> </a:t>
            </a:r>
            <a:r>
              <a:rPr lang="en-GB" noProof="0" dirty="0" err="1"/>
              <a:t>styl</a:t>
            </a:r>
            <a:endParaRPr lang="en-GB" noProof="0" dirty="0"/>
          </a:p>
        </p:txBody>
      </p:sp>
      <p:sp>
        <p:nvSpPr>
          <p:cNvPr id="3" name="Symbol zastępczy zawartości 2"/>
          <p:cNvSpPr>
            <a:spLocks noGrp="1"/>
          </p:cNvSpPr>
          <p:nvPr>
            <p:ph idx="1" hasCustomPrompt="1"/>
          </p:nvPr>
        </p:nvSpPr>
        <p:spPr/>
        <p:txBody>
          <a:bodyPr/>
          <a:lstStyle>
            <a:lvl3pPr marL="1143000" indent="-228600">
              <a:buFont typeface="Wingdings" panose="05000000000000000000" pitchFamily="2" charset="2"/>
              <a:buChar char="v"/>
              <a:defRPr/>
            </a:lvl3pPr>
            <a:lvl4pPr marL="1600200" indent="-228600">
              <a:buFont typeface="Wingdings" panose="05000000000000000000" pitchFamily="2" charset="2"/>
              <a:buChar char="§"/>
              <a:defRPr/>
            </a:lvl4pPr>
            <a:lvl5pPr>
              <a:defRPr/>
            </a:lvl5pPr>
            <a:lvl6pPr marL="2514600" indent="-228600">
              <a:buClr>
                <a:srgbClr val="C00000"/>
              </a:buClr>
              <a:buFont typeface="Wingdings" panose="05000000000000000000" pitchFamily="2" charset="2"/>
              <a:buChar char="Ø"/>
              <a:defRPr>
                <a:solidFill>
                  <a:srgbClr val="002060"/>
                </a:solidFill>
              </a:defRPr>
            </a:lvl6pPr>
          </a:lstStyle>
          <a:p>
            <a:pPr lvl="0"/>
            <a:r>
              <a:rPr lang="en-GB" noProof="0" dirty="0" err="1"/>
              <a:t>Kliknij</a:t>
            </a:r>
            <a:r>
              <a:rPr lang="en-GB" noProof="0" dirty="0"/>
              <a:t>, aby </a:t>
            </a:r>
            <a:r>
              <a:rPr lang="en-GB" noProof="0" dirty="0" err="1"/>
              <a:t>edytować</a:t>
            </a:r>
            <a:r>
              <a:rPr lang="en-GB" noProof="0" dirty="0"/>
              <a:t> style </a:t>
            </a:r>
            <a:r>
              <a:rPr lang="en-GB" noProof="0" dirty="0" err="1"/>
              <a:t>wzorca</a:t>
            </a:r>
            <a:r>
              <a:rPr lang="en-GB" noProof="0" dirty="0"/>
              <a:t> </a:t>
            </a:r>
            <a:r>
              <a:rPr lang="en-GB" noProof="0" dirty="0" err="1"/>
              <a:t>tekstu</a:t>
            </a:r>
            <a:endParaRPr lang="en-GB" noProof="0" dirty="0"/>
          </a:p>
          <a:p>
            <a:pPr lvl="1"/>
            <a:r>
              <a:rPr lang="en-GB" noProof="0" dirty="0" err="1"/>
              <a:t>Drugi</a:t>
            </a:r>
            <a:r>
              <a:rPr lang="en-GB" noProof="0" dirty="0"/>
              <a:t> </a:t>
            </a:r>
            <a:r>
              <a:rPr lang="en-GB" noProof="0" dirty="0" err="1"/>
              <a:t>poziom</a:t>
            </a:r>
            <a:endParaRPr lang="en-GB" noProof="0" dirty="0"/>
          </a:p>
          <a:p>
            <a:pPr lvl="2"/>
            <a:r>
              <a:rPr lang="en-GB" noProof="0" dirty="0" err="1"/>
              <a:t>Trzeci</a:t>
            </a:r>
            <a:r>
              <a:rPr lang="en-GB" noProof="0" dirty="0"/>
              <a:t> </a:t>
            </a:r>
            <a:r>
              <a:rPr lang="en-GB" noProof="0" dirty="0" err="1"/>
              <a:t>poziom</a:t>
            </a:r>
            <a:endParaRPr lang="en-GB" noProof="0" dirty="0"/>
          </a:p>
          <a:p>
            <a:pPr lvl="3"/>
            <a:r>
              <a:rPr lang="en-GB" noProof="0" dirty="0" err="1"/>
              <a:t>Czwarty</a:t>
            </a:r>
            <a:r>
              <a:rPr lang="en-GB" noProof="0" dirty="0"/>
              <a:t> </a:t>
            </a:r>
            <a:r>
              <a:rPr lang="en-GB" noProof="0" dirty="0" err="1"/>
              <a:t>poziom</a:t>
            </a:r>
            <a:endParaRPr lang="en-GB" noProof="0" dirty="0"/>
          </a:p>
          <a:p>
            <a:pPr lvl="4"/>
            <a:r>
              <a:rPr lang="en-GB" noProof="0" dirty="0" err="1"/>
              <a:t>Piąty</a:t>
            </a:r>
            <a:r>
              <a:rPr lang="en-GB" noProof="0" dirty="0"/>
              <a:t> </a:t>
            </a:r>
            <a:r>
              <a:rPr lang="en-GB" noProof="0" dirty="0" err="1"/>
              <a:t>poziom</a:t>
            </a:r>
            <a:endParaRPr lang="en-GB" noProof="0" dirty="0"/>
          </a:p>
          <a:p>
            <a:pPr lvl="5"/>
            <a:r>
              <a:rPr lang="en-GB" noProof="0" dirty="0" err="1"/>
              <a:t>asd</a:t>
            </a:r>
            <a:endParaRPr lang="en-GB" noProof="0" dirty="0"/>
          </a:p>
        </p:txBody>
      </p:sp>
      <p:sp>
        <p:nvSpPr>
          <p:cNvPr id="4" name="Symbol zastępczy daty 3"/>
          <p:cNvSpPr>
            <a:spLocks noGrp="1"/>
          </p:cNvSpPr>
          <p:nvPr>
            <p:ph type="dt" sz="half" idx="10"/>
          </p:nvPr>
        </p:nvSpPr>
        <p:spPr/>
        <p:txBody>
          <a:bodyPr/>
          <a:lstStyle/>
          <a:p>
            <a:fld id="{8647196F-3EBB-4512-BF5B-0E34570D1D2F}" type="datetime1">
              <a:rPr lang="en-GB" noProof="0" smtClean="0"/>
              <a:pPr/>
              <a:t>26/09/2018</a:t>
            </a:fld>
            <a:endParaRPr lang="en-GB" noProof="0" dirty="0"/>
          </a:p>
        </p:txBody>
      </p:sp>
      <p:sp>
        <p:nvSpPr>
          <p:cNvPr id="5" name="Symbol zastępczy stopki 4"/>
          <p:cNvSpPr>
            <a:spLocks noGrp="1"/>
          </p:cNvSpPr>
          <p:nvPr>
            <p:ph type="ftr" sz="quarter" idx="11"/>
          </p:nvPr>
        </p:nvSpPr>
        <p:spPr/>
        <p:txBody>
          <a:bodyPr/>
          <a:lstStyle/>
          <a:p>
            <a:r>
              <a:rPr lang="en-GB" noProof="0" dirty="0"/>
              <a:t>This project has received funding from the European Union’s Horizon 2020 research  and innovation programme under grant agreement No 737460</a:t>
            </a:r>
          </a:p>
        </p:txBody>
      </p:sp>
      <p:sp>
        <p:nvSpPr>
          <p:cNvPr id="6" name="Symbol zastępczy numeru slajdu 5"/>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hasCustomPrompt="1"/>
          </p:nvPr>
        </p:nvSpPr>
        <p:spPr/>
        <p:txBody>
          <a:bodyPr/>
          <a:lstStyle>
            <a:lvl1pPr marL="514350" indent="-514350">
              <a:buFont typeface="+mj-lt"/>
              <a:buAutoNum type="arabicPeriod"/>
              <a:defRPr/>
            </a:lvl1pPr>
            <a:lvl2pPr marL="971550" indent="-514350">
              <a:buFont typeface="+mj-lt"/>
              <a:buAutoNum type="arabicParenR"/>
              <a:defRPr/>
            </a:lvl2pPr>
            <a:lvl3pPr marL="1371600" indent="-457200">
              <a:buFont typeface="+mj-lt"/>
              <a:buAutoNum type="romanUcPeriod"/>
              <a:defRPr/>
            </a:lvl3pPr>
            <a:lvl4pPr marL="1828800" indent="-457200">
              <a:buFont typeface="+mj-lt"/>
              <a:buAutoNum type="alphaUcPeriod"/>
              <a:defRPr/>
            </a:lvl4pPr>
            <a:lvl5pPr marL="2286000" indent="-457200">
              <a:buFont typeface="+mj-lt"/>
              <a:buAutoNum type="alphaLcParenR"/>
              <a:defRPr/>
            </a:lvl5pPr>
            <a:lvl6pPr marL="2743200" indent="-457200">
              <a:buClr>
                <a:srgbClr val="C00000"/>
              </a:buClr>
              <a:buFont typeface="+mj-lt"/>
              <a:buAutoNum type="romanLcPeriod"/>
              <a:defRPr>
                <a:solidFill>
                  <a:srgbClr val="002060"/>
                </a:solidFill>
              </a:defRPr>
            </a:lvl6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a:p>
            <a:pPr lvl="5"/>
            <a:r>
              <a:rPr lang="pl-PL" dirty="0" err="1"/>
              <a:t>asd</a:t>
            </a:r>
            <a:endParaRPr lang="pl-PL" dirty="0"/>
          </a:p>
        </p:txBody>
      </p:sp>
      <p:sp>
        <p:nvSpPr>
          <p:cNvPr id="4" name="Symbol zastępczy daty 3"/>
          <p:cNvSpPr>
            <a:spLocks noGrp="1"/>
          </p:cNvSpPr>
          <p:nvPr>
            <p:ph type="dt" sz="half" idx="10"/>
          </p:nvPr>
        </p:nvSpPr>
        <p:spPr/>
        <p:txBody>
          <a:bodyPr/>
          <a:lstStyle/>
          <a:p>
            <a:fld id="{8647196F-3EBB-4512-BF5B-0E34570D1D2F}" type="datetime1">
              <a:rPr lang="pl-PL" smtClean="0"/>
              <a:pPr/>
              <a:t>26.09.2018</a:t>
            </a:fld>
            <a:endParaRPr lang="pl-PL"/>
          </a:p>
        </p:txBody>
      </p:sp>
      <p:sp>
        <p:nvSpPr>
          <p:cNvPr id="5" name="Symbol zastępczy stopki 4"/>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6" name="Symbol zastępczy numeru slajdu 5"/>
          <p:cNvSpPr>
            <a:spLocks noGrp="1"/>
          </p:cNvSpPr>
          <p:nvPr>
            <p:ph type="sldNum" sz="quarter" idx="12"/>
          </p:nvPr>
        </p:nvSpPr>
        <p:spPr/>
        <p:txBody>
          <a:bodyPr/>
          <a:lstStyle/>
          <a:p>
            <a:fld id="{99A13A19-7124-4C04-A4DB-7F2BF952167D}" type="slidenum">
              <a:rPr lang="pl-PL" smtClean="0"/>
              <a:pPr/>
              <a:t>‹#›</a:t>
            </a:fld>
            <a:endParaRPr lang="pl-PL"/>
          </a:p>
        </p:txBody>
      </p:sp>
    </p:spTree>
    <p:extLst>
      <p:ext uri="{BB962C8B-B14F-4D97-AF65-F5344CB8AC3E}">
        <p14:creationId xmlns:p14="http://schemas.microsoft.com/office/powerpoint/2010/main" val="201207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19672" y="3305176"/>
            <a:ext cx="7344817"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1619672" y="2180035"/>
            <a:ext cx="7344817" cy="1125140"/>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style wzorca tekstu</a:t>
            </a:r>
          </a:p>
        </p:txBody>
      </p:sp>
      <p:sp>
        <p:nvSpPr>
          <p:cNvPr id="4" name="Symbol zastępczy daty 3"/>
          <p:cNvSpPr>
            <a:spLocks noGrp="1"/>
          </p:cNvSpPr>
          <p:nvPr>
            <p:ph type="dt" sz="half" idx="10"/>
          </p:nvPr>
        </p:nvSpPr>
        <p:spPr/>
        <p:txBody>
          <a:bodyPr/>
          <a:lstStyle/>
          <a:p>
            <a:fld id="{04AABCF9-EEF8-4B90-A5D4-F178DD4DB935}" type="datetime1">
              <a:rPr lang="pl-PL" smtClean="0"/>
              <a:pPr/>
              <a:t>26.09.2018</a:t>
            </a:fld>
            <a:endParaRPr lang="pl-PL"/>
          </a:p>
        </p:txBody>
      </p:sp>
      <p:sp>
        <p:nvSpPr>
          <p:cNvPr id="5" name="Symbol zastępczy stopki 4"/>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6" name="Symbol zastępczy numeru slajdu 5"/>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547664" y="1200151"/>
            <a:ext cx="345638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230416" y="1200151"/>
            <a:ext cx="345638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5556662-2314-4838-9A56-26CD71581093}" type="datetime1">
              <a:rPr lang="pl-PL" smtClean="0"/>
              <a:pPr/>
              <a:t>26.09.2018</a:t>
            </a:fld>
            <a:endParaRPr lang="pl-PL"/>
          </a:p>
        </p:txBody>
      </p:sp>
      <p:sp>
        <p:nvSpPr>
          <p:cNvPr id="6" name="Symbol zastępczy stopki 5"/>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7" name="Symbol zastępczy numeru slajdu 6"/>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1538676" y="1173826"/>
            <a:ext cx="345383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38676" y="1653648"/>
            <a:ext cx="345383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220073" y="1173826"/>
            <a:ext cx="345519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220073" y="1653648"/>
            <a:ext cx="345519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CCAEC87-E858-4FB9-A9E9-18B5FE0057B9}" type="datetime1">
              <a:rPr lang="pl-PL" smtClean="0"/>
              <a:pPr/>
              <a:t>26.09.2018</a:t>
            </a:fld>
            <a:endParaRPr lang="pl-PL"/>
          </a:p>
        </p:txBody>
      </p:sp>
      <p:sp>
        <p:nvSpPr>
          <p:cNvPr id="8" name="Symbol zastępczy stopki 7"/>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9" name="Symbol zastępczy numeru slajdu 8"/>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0BA825B-6D89-40CA-8B84-6B61F662542B}" type="datetime1">
              <a:rPr lang="pl-PL" smtClean="0"/>
              <a:pPr/>
              <a:t>26.09.2018</a:t>
            </a:fld>
            <a:endParaRPr lang="pl-PL"/>
          </a:p>
        </p:txBody>
      </p:sp>
      <p:sp>
        <p:nvSpPr>
          <p:cNvPr id="4" name="Symbol zastępczy stopki 3"/>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5" name="Symbol zastępczy numeru slajdu 4"/>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8972322-7FF7-42D8-820B-FD03CBF81E1B}" type="datetime1">
              <a:rPr lang="pl-PL" smtClean="0"/>
              <a:pPr/>
              <a:t>26.09.2018</a:t>
            </a:fld>
            <a:endParaRPr lang="pl-PL"/>
          </a:p>
        </p:txBody>
      </p:sp>
      <p:sp>
        <p:nvSpPr>
          <p:cNvPr id="3" name="Symbol zastępczy stopki 2"/>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4" name="Symbol zastępczy numeru slajdu 3"/>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65728" y="195486"/>
            <a:ext cx="2718240" cy="871538"/>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4427984" y="204788"/>
            <a:ext cx="4258816"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1565728" y="1067024"/>
            <a:ext cx="2718240"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
        <p:nvSpPr>
          <p:cNvPr id="5" name="Symbol zastępczy daty 4"/>
          <p:cNvSpPr>
            <a:spLocks noGrp="1"/>
          </p:cNvSpPr>
          <p:nvPr>
            <p:ph type="dt" sz="half" idx="10"/>
          </p:nvPr>
        </p:nvSpPr>
        <p:spPr/>
        <p:txBody>
          <a:bodyPr/>
          <a:lstStyle/>
          <a:p>
            <a:fld id="{4B1C77C6-D948-43A7-8154-9FA8503028B7}" type="datetime1">
              <a:rPr lang="pl-PL" smtClean="0"/>
              <a:pPr/>
              <a:t>26.09.2018</a:t>
            </a:fld>
            <a:endParaRPr lang="pl-PL"/>
          </a:p>
        </p:txBody>
      </p:sp>
      <p:sp>
        <p:nvSpPr>
          <p:cNvPr id="6" name="Symbol zastępczy stopki 5"/>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7" name="Symbol zastępczy numeru slajdu 6"/>
          <p:cNvSpPr>
            <a:spLocks noGrp="1"/>
          </p:cNvSpPr>
          <p:nvPr>
            <p:ph type="sldNum" sz="quarter" idx="12"/>
          </p:nvPr>
        </p:nvSpPr>
        <p:spPr/>
        <p:txBody>
          <a:bodyPr/>
          <a:lstStyle/>
          <a:p>
            <a:fld id="{99A13A19-7124-4C04-A4DB-7F2BF952167D}"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2" descr="C:\Users\tkawecki\Downloads\3006_successful_man_ppt\template_main.jpg"/>
          <p:cNvPicPr>
            <a:picLocks noChangeAspect="1" noChangeArrowheads="1"/>
          </p:cNvPicPr>
          <p:nvPr userDrawn="1"/>
        </p:nvPicPr>
        <p:blipFill>
          <a:blip r:embed="rId14" cstate="print"/>
          <a:srcRect l="87814" b="37063"/>
          <a:stretch>
            <a:fillRect/>
          </a:stretch>
        </p:blipFill>
        <p:spPr bwMode="auto">
          <a:xfrm>
            <a:off x="-252536" y="-20538"/>
            <a:ext cx="1786674" cy="5190522"/>
          </a:xfrm>
          <a:prstGeom prst="rect">
            <a:avLst/>
          </a:prstGeom>
          <a:noFill/>
        </p:spPr>
      </p:pic>
      <p:sp>
        <p:nvSpPr>
          <p:cNvPr id="2" name="Symbol zastępczy tytułu 1"/>
          <p:cNvSpPr>
            <a:spLocks noGrp="1"/>
          </p:cNvSpPr>
          <p:nvPr>
            <p:ph type="title"/>
          </p:nvPr>
        </p:nvSpPr>
        <p:spPr>
          <a:xfrm>
            <a:off x="1547664" y="205979"/>
            <a:ext cx="7139136" cy="857250"/>
          </a:xfrm>
          <a:prstGeom prst="rect">
            <a:avLst/>
          </a:prstGeom>
        </p:spPr>
        <p:txBody>
          <a:bodyPr vert="horz" lIns="91440" tIns="45720" rIns="91440" bIns="45720" rtlCol="0" anchor="ctr">
            <a:normAutofit/>
          </a:bodyPr>
          <a:lstStyle/>
          <a:p>
            <a:r>
              <a:rPr lang="en-GB" noProof="0" dirty="0" err="1"/>
              <a:t>Kliknij</a:t>
            </a:r>
            <a:r>
              <a:rPr lang="en-GB" noProof="0" dirty="0"/>
              <a:t>, aby </a:t>
            </a:r>
            <a:r>
              <a:rPr lang="en-GB" noProof="0" dirty="0" err="1"/>
              <a:t>edytować</a:t>
            </a:r>
            <a:r>
              <a:rPr lang="en-GB" noProof="0" dirty="0"/>
              <a:t> </a:t>
            </a:r>
            <a:r>
              <a:rPr lang="en-GB" noProof="0" dirty="0" err="1"/>
              <a:t>styl</a:t>
            </a:r>
            <a:endParaRPr lang="en-GB" noProof="0" dirty="0"/>
          </a:p>
        </p:txBody>
      </p:sp>
      <p:sp>
        <p:nvSpPr>
          <p:cNvPr id="3" name="Symbol zastępczy tekstu 2"/>
          <p:cNvSpPr>
            <a:spLocks noGrp="1"/>
          </p:cNvSpPr>
          <p:nvPr>
            <p:ph type="body" idx="1"/>
          </p:nvPr>
        </p:nvSpPr>
        <p:spPr>
          <a:xfrm>
            <a:off x="1547664" y="1200151"/>
            <a:ext cx="7139136" cy="3394472"/>
          </a:xfrm>
          <a:prstGeom prst="rect">
            <a:avLst/>
          </a:prstGeom>
        </p:spPr>
        <p:txBody>
          <a:bodyPr vert="horz" lIns="91440" tIns="45720" rIns="91440" bIns="45720" rtlCol="0">
            <a:normAutofit/>
          </a:bodyPr>
          <a:lstStyle/>
          <a:p>
            <a:pPr lvl="0"/>
            <a:r>
              <a:rPr lang="en-GB" noProof="0" dirty="0" err="1"/>
              <a:t>Kliknij</a:t>
            </a:r>
            <a:r>
              <a:rPr lang="en-GB" noProof="0" dirty="0"/>
              <a:t>, aby </a:t>
            </a:r>
            <a:r>
              <a:rPr lang="en-GB" noProof="0" dirty="0" err="1"/>
              <a:t>edytować</a:t>
            </a:r>
            <a:r>
              <a:rPr lang="en-GB" noProof="0" dirty="0"/>
              <a:t> style </a:t>
            </a:r>
            <a:r>
              <a:rPr lang="en-GB" noProof="0" dirty="0" err="1"/>
              <a:t>wzorca</a:t>
            </a:r>
            <a:r>
              <a:rPr lang="en-GB" noProof="0" dirty="0"/>
              <a:t> </a:t>
            </a:r>
            <a:r>
              <a:rPr lang="en-GB" noProof="0" dirty="0" err="1"/>
              <a:t>tekstu</a:t>
            </a:r>
            <a:endParaRPr lang="en-GB" noProof="0" dirty="0"/>
          </a:p>
          <a:p>
            <a:pPr lvl="1"/>
            <a:r>
              <a:rPr lang="en-GB" noProof="0" dirty="0" err="1"/>
              <a:t>Drugi</a:t>
            </a:r>
            <a:r>
              <a:rPr lang="en-GB" noProof="0" dirty="0"/>
              <a:t> </a:t>
            </a:r>
            <a:r>
              <a:rPr lang="en-GB" noProof="0" dirty="0" err="1"/>
              <a:t>poziom</a:t>
            </a:r>
            <a:endParaRPr lang="en-GB" noProof="0" dirty="0"/>
          </a:p>
          <a:p>
            <a:pPr lvl="2"/>
            <a:r>
              <a:rPr lang="en-GB" noProof="0" dirty="0" err="1"/>
              <a:t>Trzeci</a:t>
            </a:r>
            <a:r>
              <a:rPr lang="en-GB" noProof="0" dirty="0"/>
              <a:t> </a:t>
            </a:r>
            <a:r>
              <a:rPr lang="en-GB" noProof="0" dirty="0" err="1"/>
              <a:t>poziom</a:t>
            </a:r>
            <a:endParaRPr lang="en-GB" noProof="0" dirty="0"/>
          </a:p>
          <a:p>
            <a:pPr lvl="3"/>
            <a:r>
              <a:rPr lang="en-GB" noProof="0" dirty="0" err="1"/>
              <a:t>Czwarty</a:t>
            </a:r>
            <a:r>
              <a:rPr lang="en-GB" noProof="0" dirty="0"/>
              <a:t> </a:t>
            </a:r>
            <a:r>
              <a:rPr lang="en-GB" noProof="0" dirty="0" err="1"/>
              <a:t>poziom</a:t>
            </a:r>
            <a:endParaRPr lang="en-GB" noProof="0" dirty="0"/>
          </a:p>
          <a:p>
            <a:pPr lvl="4"/>
            <a:r>
              <a:rPr lang="en-GB" noProof="0" dirty="0" err="1"/>
              <a:t>Piąty</a:t>
            </a:r>
            <a:r>
              <a:rPr lang="en-GB" noProof="0" dirty="0"/>
              <a:t> </a:t>
            </a:r>
            <a:r>
              <a:rPr lang="en-GB" noProof="0" dirty="0" err="1"/>
              <a:t>poziom</a:t>
            </a:r>
            <a:endParaRPr lang="en-GB" noProof="0" dirty="0"/>
          </a:p>
        </p:txBody>
      </p:sp>
      <p:sp>
        <p:nvSpPr>
          <p:cNvPr id="4" name="Symbol zastępczy daty 3"/>
          <p:cNvSpPr>
            <a:spLocks noGrp="1"/>
          </p:cNvSpPr>
          <p:nvPr>
            <p:ph type="dt" sz="half" idx="2"/>
          </p:nvPr>
        </p:nvSpPr>
        <p:spPr>
          <a:xfrm>
            <a:off x="1547664" y="4767263"/>
            <a:ext cx="1440160" cy="273844"/>
          </a:xfrm>
          <a:prstGeom prst="rect">
            <a:avLst/>
          </a:prstGeom>
        </p:spPr>
        <p:txBody>
          <a:bodyPr vert="horz" lIns="91440" tIns="45720" rIns="91440" bIns="45720" rtlCol="0" anchor="ctr"/>
          <a:lstStyle>
            <a:lvl1pPr algn="l">
              <a:defRPr sz="1200">
                <a:solidFill>
                  <a:srgbClr val="002060"/>
                </a:solidFill>
              </a:defRPr>
            </a:lvl1pPr>
          </a:lstStyle>
          <a:p>
            <a:fld id="{D2C8B5DE-06CF-45A6-8D24-EB35828F1E20}" type="datetime1">
              <a:rPr lang="pl-PL" smtClean="0"/>
              <a:pPr/>
              <a:t>26.09.2018</a:t>
            </a:fld>
            <a:endParaRPr lang="pl-PL" dirty="0"/>
          </a:p>
        </p:txBody>
      </p:sp>
      <p:sp>
        <p:nvSpPr>
          <p:cNvPr id="5" name="Symbol zastępczy stopki 4"/>
          <p:cNvSpPr>
            <a:spLocks noGrp="1"/>
          </p:cNvSpPr>
          <p:nvPr>
            <p:ph type="ftr" sz="quarter" idx="3"/>
          </p:nvPr>
        </p:nvSpPr>
        <p:spPr>
          <a:xfrm>
            <a:off x="3124200" y="4767263"/>
            <a:ext cx="5048200" cy="273844"/>
          </a:xfrm>
          <a:prstGeom prst="rect">
            <a:avLst/>
          </a:prstGeom>
        </p:spPr>
        <p:txBody>
          <a:bodyPr vert="horz" lIns="91440" tIns="45720" rIns="91440" bIns="45720" rtlCol="0" anchor="ctr"/>
          <a:lstStyle>
            <a:lvl1pPr algn="ctr">
              <a:defRPr sz="1200">
                <a:solidFill>
                  <a:srgbClr val="002060"/>
                </a:solidFill>
              </a:defRPr>
            </a:lvl1pPr>
          </a:lstStyle>
          <a:p>
            <a:r>
              <a:rPr lang="en-GB" noProof="0" dirty="0">
                <a:ea typeface="Verdana" pitchFamily="34" charset="0"/>
                <a:cs typeface="Verdana" pitchFamily="34" charset="0"/>
              </a:rPr>
              <a:t>This project has received funding from the European Union’s Horizon 2020 research  and innovation programme under grant agreement No 737460</a:t>
            </a:r>
          </a:p>
        </p:txBody>
      </p:sp>
      <p:sp>
        <p:nvSpPr>
          <p:cNvPr id="6" name="Symbol zastępczy numeru slajdu 5"/>
          <p:cNvSpPr>
            <a:spLocks noGrp="1"/>
          </p:cNvSpPr>
          <p:nvPr>
            <p:ph type="sldNum" sz="quarter" idx="4"/>
          </p:nvPr>
        </p:nvSpPr>
        <p:spPr>
          <a:xfrm>
            <a:off x="8244408" y="4767263"/>
            <a:ext cx="442392" cy="273844"/>
          </a:xfrm>
          <a:prstGeom prst="rect">
            <a:avLst/>
          </a:prstGeom>
        </p:spPr>
        <p:txBody>
          <a:bodyPr vert="horz" lIns="91440" tIns="45720" rIns="91440" bIns="45720" rtlCol="0" anchor="ctr"/>
          <a:lstStyle>
            <a:lvl1pPr algn="r">
              <a:defRPr sz="1200">
                <a:solidFill>
                  <a:srgbClr val="002060"/>
                </a:solidFill>
              </a:defRPr>
            </a:lvl1pPr>
          </a:lstStyle>
          <a:p>
            <a:fld id="{AE8F9A48-DA37-4DF2-8DF6-B62960A23E17}" type="slidenum">
              <a:rPr lang="pl-PL" smtClean="0"/>
              <a:pPr/>
              <a:t>‹#›</a:t>
            </a:fld>
            <a:endParaRPr lang="pl-PL" dirty="0"/>
          </a:p>
        </p:txBody>
      </p:sp>
      <p:pic>
        <p:nvPicPr>
          <p:cNvPr id="8" name="Picture 3" descr="C:\Users\pfenger\Desktop\flag_yellow_low.jpg"/>
          <p:cNvPicPr>
            <a:picLocks noChangeAspect="1" noChangeArrowheads="1"/>
          </p:cNvPicPr>
          <p:nvPr userDrawn="1"/>
        </p:nvPicPr>
        <p:blipFill>
          <a:blip r:embed="rId15" cstate="print"/>
          <a:srcRect/>
          <a:stretch>
            <a:fillRect/>
          </a:stretch>
        </p:blipFill>
        <p:spPr bwMode="auto">
          <a:xfrm>
            <a:off x="8100393" y="141481"/>
            <a:ext cx="861851" cy="486053"/>
          </a:xfrm>
          <a:prstGeom prst="rect">
            <a:avLst/>
          </a:prstGeom>
          <a:noFill/>
        </p:spPr>
      </p:pic>
      <p:pic>
        <p:nvPicPr>
          <p:cNvPr id="2052" name="Picture 4" descr="\\wenus\ce\3_PROJEKTY_CE\TOOP\Oficjalne CI\logo_TOOP_acronim.png"/>
          <p:cNvPicPr>
            <a:picLocks noChangeAspect="1" noChangeArrowheads="1"/>
          </p:cNvPicPr>
          <p:nvPr userDrawn="1"/>
        </p:nvPicPr>
        <p:blipFill>
          <a:blip r:embed="rId16" cstate="print"/>
          <a:srcRect/>
          <a:stretch>
            <a:fillRect/>
          </a:stretch>
        </p:blipFill>
        <p:spPr bwMode="auto">
          <a:xfrm>
            <a:off x="107504" y="267494"/>
            <a:ext cx="1224137" cy="142215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Clr>
          <a:srgbClr val="D60000"/>
        </a:buClr>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Clr>
          <a:srgbClr val="D60000"/>
        </a:buClr>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D60000"/>
        </a:buClr>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Clr>
          <a:srgbClr val="D60000"/>
        </a:buClr>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Clr>
          <a:srgbClr val="D60000"/>
        </a:buClr>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193.10.8.213/ui?restartApplic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egovlab.eu/toop-panorama/"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2.png"/><Relationship Id="rId2" Type="http://schemas.openxmlformats.org/officeDocument/2006/relationships/notesSlide" Target="../notesSlides/notesSlide7.xml"/><Relationship Id="rId16" Type="http://schemas.openxmlformats.org/officeDocument/2006/relationships/image" Target="../media/image11.sv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0.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681540"/>
            <a:ext cx="6084168" cy="1426555"/>
          </a:xfrm>
          <a:solidFill>
            <a:schemeClr val="bg1">
              <a:alpha val="89804"/>
            </a:schemeClr>
          </a:solidFill>
        </p:spPr>
        <p:txBody>
          <a:bodyPr>
            <a:normAutofit fontScale="90000"/>
          </a:bodyPr>
          <a:lstStyle/>
          <a:p>
            <a:pPr marL="534988" algn="l"/>
            <a:r>
              <a:rPr lang="en-US" sz="3600" b="1" dirty="0"/>
              <a:t>26</a:t>
            </a:r>
            <a:r>
              <a:rPr lang="en-US" sz="3600" b="1" baseline="30000" dirty="0"/>
              <a:t>th</a:t>
            </a:r>
            <a:r>
              <a:rPr lang="en-US" sz="3600" b="1" dirty="0"/>
              <a:t> Meeting of the Wiesbaden Group on Business Registers</a:t>
            </a:r>
            <a:endParaRPr lang="en-GB" sz="3600" dirty="0"/>
          </a:p>
        </p:txBody>
      </p:sp>
      <p:sp>
        <p:nvSpPr>
          <p:cNvPr id="3" name="Podtytuł 2"/>
          <p:cNvSpPr>
            <a:spLocks noGrp="1"/>
          </p:cNvSpPr>
          <p:nvPr>
            <p:ph type="subTitle" idx="1"/>
          </p:nvPr>
        </p:nvSpPr>
        <p:spPr>
          <a:solidFill>
            <a:schemeClr val="bg1">
              <a:alpha val="90980"/>
            </a:schemeClr>
          </a:solidFill>
        </p:spPr>
        <p:txBody>
          <a:bodyPr>
            <a:normAutofit/>
          </a:bodyPr>
          <a:lstStyle/>
          <a:p>
            <a:endParaRPr lang="pl-PL" sz="1000" b="1" dirty="0"/>
          </a:p>
          <a:p>
            <a:r>
              <a:rPr lang="en-GB" sz="1800" b="1" dirty="0"/>
              <a:t>TOOP: The Once Only Principle Project </a:t>
            </a:r>
          </a:p>
          <a:p>
            <a:r>
              <a:rPr lang="en-US" sz="1600" b="1" dirty="0"/>
              <a:t>Prof. Dr. Alessia C. Neuroni</a:t>
            </a:r>
          </a:p>
          <a:p>
            <a:r>
              <a:rPr lang="en-US" sz="1600" b="1" dirty="0"/>
              <a:t>Neuchâtel, 27 September</a:t>
            </a:r>
            <a:r>
              <a:rPr lang="lv-LV" sz="1600" b="1" dirty="0"/>
              <a:t> </a:t>
            </a:r>
            <a:r>
              <a:rPr lang="en-US" sz="1600" b="1" dirty="0"/>
              <a:t>2018</a:t>
            </a:r>
          </a:p>
        </p:txBody>
      </p:sp>
      <p:sp>
        <p:nvSpPr>
          <p:cNvPr id="5" name="Symbol zastępczy numeru slajdu 4"/>
          <p:cNvSpPr>
            <a:spLocks noGrp="1"/>
          </p:cNvSpPr>
          <p:nvPr>
            <p:ph type="sldNum" sz="quarter" idx="12"/>
          </p:nvPr>
        </p:nvSpPr>
        <p:spPr/>
        <p:txBody>
          <a:bodyPr/>
          <a:lstStyle/>
          <a:p>
            <a:fld id="{99A13A19-7124-4C04-A4DB-7F2BF952167D}" type="slidenum">
              <a:rPr lang="pl-PL" smtClean="0"/>
              <a:pPr/>
              <a:t>1</a:t>
            </a:fld>
            <a:endParaRPr lang="pl-PL"/>
          </a:p>
        </p:txBody>
      </p:sp>
      <p:sp>
        <p:nvSpPr>
          <p:cNvPr id="6" name="Symbol zastępczy stopki 5"/>
          <p:cNvSpPr>
            <a:spLocks noGrp="1"/>
          </p:cNvSpPr>
          <p:nvPr>
            <p:ph type="ftr" sz="quarter" idx="11"/>
          </p:nvPr>
        </p:nvSpPr>
        <p:spPr/>
        <p:txBody>
          <a:bodyPr/>
          <a:lstStyle/>
          <a:p>
            <a:r>
              <a:rPr lang="en-GB" dirty="0">
                <a:latin typeface="Calibri" pitchFamily="34" charset="0"/>
                <a:ea typeface="Verdana" pitchFamily="34" charset="0"/>
                <a:cs typeface="Verdana" pitchFamily="34" charset="0"/>
              </a:rPr>
              <a:t>This project has received funding from the European Union’s Horizon 2020 research  and innovation programme under grant agreement No 737460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000" dirty="0"/>
              <a:t>Basic concepts and OOP needs – </a:t>
            </a:r>
            <a:br>
              <a:rPr lang="en-US" sz="3000" dirty="0"/>
            </a:br>
            <a:r>
              <a:rPr lang="en-US" sz="3000" dirty="0"/>
              <a:t>bilateral connections</a:t>
            </a:r>
          </a:p>
        </p:txBody>
      </p:sp>
      <p:sp>
        <p:nvSpPr>
          <p:cNvPr id="4" name="Slide Number Placeholder 3"/>
          <p:cNvSpPr>
            <a:spLocks noGrp="1"/>
          </p:cNvSpPr>
          <p:nvPr>
            <p:ph type="sldNum" sz="quarter" idx="12"/>
          </p:nvPr>
        </p:nvSpPr>
        <p:spPr/>
        <p:txBody>
          <a:bodyPr/>
          <a:lstStyle/>
          <a:p>
            <a:fld id="{99A13A19-7124-4C04-A4DB-7F2BF952167D}" type="slidenum">
              <a:rPr lang="pl-PL" smtClean="0"/>
              <a:pPr/>
              <a:t>10</a:t>
            </a:fld>
            <a:endParaRPr lang="pl-PL" dirty="0"/>
          </a:p>
        </p:txBody>
      </p:sp>
      <p:sp>
        <p:nvSpPr>
          <p:cNvPr id="14" name="Rectangle 13"/>
          <p:cNvSpPr/>
          <p:nvPr/>
        </p:nvSpPr>
        <p:spPr>
          <a:xfrm>
            <a:off x="3007540" y="1350145"/>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1" y="1183274"/>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9"/>
          <p:cNvSpPr/>
          <p:nvPr/>
        </p:nvSpPr>
        <p:spPr>
          <a:xfrm>
            <a:off x="5867289" y="43981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Can 30"/>
          <p:cNvSpPr/>
          <p:nvPr/>
        </p:nvSpPr>
        <p:spPr>
          <a:xfrm>
            <a:off x="1389082" y="4285352"/>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Can 31"/>
          <p:cNvSpPr/>
          <p:nvPr/>
        </p:nvSpPr>
        <p:spPr>
          <a:xfrm>
            <a:off x="3416477" y="4388107"/>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5" name="Can 34"/>
          <p:cNvSpPr/>
          <p:nvPr/>
        </p:nvSpPr>
        <p:spPr>
          <a:xfrm>
            <a:off x="3902530"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6" name="Can 35"/>
          <p:cNvSpPr/>
          <p:nvPr/>
        </p:nvSpPr>
        <p:spPr>
          <a:xfrm>
            <a:off x="4388584"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Can 36"/>
          <p:cNvSpPr/>
          <p:nvPr/>
        </p:nvSpPr>
        <p:spPr>
          <a:xfrm>
            <a:off x="1903653" y="4290117"/>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8" name="TextBox 37"/>
          <p:cNvSpPr txBox="1"/>
          <p:nvPr/>
        </p:nvSpPr>
        <p:spPr>
          <a:xfrm>
            <a:off x="5358983" y="4787194"/>
            <a:ext cx="1449051" cy="276999"/>
          </a:xfrm>
          <a:prstGeom prst="rect">
            <a:avLst/>
          </a:prstGeom>
          <a:noFill/>
        </p:spPr>
        <p:txBody>
          <a:bodyPr wrap="none" rtlCol="0">
            <a:spAutoFit/>
          </a:bodyPr>
          <a:lstStyle/>
          <a:p>
            <a:pPr algn="ctr"/>
            <a:r>
              <a:rPr lang="en-US" sz="1200" b="1" dirty="0">
                <a:solidFill>
                  <a:schemeClr val="accent1">
                    <a:lumMod val="75000"/>
                  </a:schemeClr>
                </a:solidFill>
              </a:rPr>
              <a:t>BUSINESS REGISTER</a:t>
            </a:r>
          </a:p>
        </p:txBody>
      </p:sp>
      <p:sp>
        <p:nvSpPr>
          <p:cNvPr id="39" name="TextBox 38"/>
          <p:cNvSpPr txBox="1"/>
          <p:nvPr/>
        </p:nvSpPr>
        <p:spPr>
          <a:xfrm>
            <a:off x="3403969" y="4723675"/>
            <a:ext cx="1463863" cy="461665"/>
          </a:xfrm>
          <a:prstGeom prst="rect">
            <a:avLst/>
          </a:prstGeom>
          <a:noFill/>
        </p:spPr>
        <p:txBody>
          <a:bodyPr wrap="none" rtlCol="0">
            <a:spAutoFit/>
          </a:bodyPr>
          <a:lstStyle/>
          <a:p>
            <a:pPr algn="ctr"/>
            <a:r>
              <a:rPr lang="en-US" sz="1200" b="1" dirty="0">
                <a:solidFill>
                  <a:schemeClr val="accent3">
                    <a:lumMod val="50000"/>
                  </a:schemeClr>
                </a:solidFill>
              </a:rPr>
              <a:t>GENERAL-PURPOSE </a:t>
            </a:r>
          </a:p>
          <a:p>
            <a:pPr algn="ctr"/>
            <a:r>
              <a:rPr lang="en-US" sz="1200" b="1" dirty="0">
                <a:solidFill>
                  <a:schemeClr val="accent3">
                    <a:lumMod val="50000"/>
                  </a:schemeClr>
                </a:solidFill>
              </a:rPr>
              <a:t>BASE REGISTERS</a:t>
            </a:r>
          </a:p>
        </p:txBody>
      </p:sp>
      <p:sp>
        <p:nvSpPr>
          <p:cNvPr id="40" name="TextBox 39"/>
          <p:cNvSpPr txBox="1"/>
          <p:nvPr/>
        </p:nvSpPr>
        <p:spPr>
          <a:xfrm>
            <a:off x="1147843" y="4617445"/>
            <a:ext cx="1347806" cy="461665"/>
          </a:xfrm>
          <a:prstGeom prst="rect">
            <a:avLst/>
          </a:prstGeom>
          <a:noFill/>
        </p:spPr>
        <p:txBody>
          <a:bodyPr wrap="none" rtlCol="0">
            <a:spAutoFit/>
          </a:bodyPr>
          <a:lstStyle/>
          <a:p>
            <a:pPr algn="ctr"/>
            <a:r>
              <a:rPr lang="en-US" sz="1200" b="1" dirty="0">
                <a:solidFill>
                  <a:schemeClr val="accent3">
                    <a:lumMod val="50000"/>
                  </a:schemeClr>
                </a:solidFill>
              </a:rPr>
              <a:t>DOMAIN-SPECIFIC</a:t>
            </a:r>
          </a:p>
          <a:p>
            <a:pPr algn="ctr"/>
            <a:r>
              <a:rPr lang="en-US" sz="1200" b="1" dirty="0">
                <a:solidFill>
                  <a:schemeClr val="accent3">
                    <a:lumMod val="50000"/>
                  </a:schemeClr>
                </a:solidFill>
              </a:rPr>
              <a:t>DATA PROVIDERS</a:t>
            </a:r>
          </a:p>
        </p:txBody>
      </p:sp>
      <p:sp>
        <p:nvSpPr>
          <p:cNvPr id="48" name="Rectangle 47"/>
          <p:cNvSpPr/>
          <p:nvPr/>
        </p:nvSpPr>
        <p:spPr>
          <a:xfrm>
            <a:off x="1705036" y="1748002"/>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581131"/>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4611584" y="1395849"/>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176" y="1228978"/>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6187534" y="1795851"/>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628980"/>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p:nvPr/>
        </p:nvSpPr>
        <p:spPr>
          <a:xfrm>
            <a:off x="6380174" y="3795886"/>
            <a:ext cx="1463607" cy="738664"/>
          </a:xfrm>
          <a:prstGeom prst="rect">
            <a:avLst/>
          </a:prstGeom>
          <a:noFill/>
        </p:spPr>
        <p:txBody>
          <a:bodyPr wrap="none" rtlCol="0">
            <a:spAutoFit/>
          </a:bodyPr>
          <a:lstStyle/>
          <a:p>
            <a:pPr algn="ctr"/>
            <a:r>
              <a:rPr lang="en-US" sz="2100" b="1" dirty="0">
                <a:solidFill>
                  <a:schemeClr val="accent1">
                    <a:lumMod val="75000"/>
                  </a:schemeClr>
                </a:solidFill>
              </a:rPr>
              <a:t>DATA </a:t>
            </a:r>
          </a:p>
          <a:p>
            <a:pPr algn="ctr"/>
            <a:r>
              <a:rPr lang="en-US" sz="2100" b="1" dirty="0">
                <a:solidFill>
                  <a:schemeClr val="accent1">
                    <a:lumMod val="75000"/>
                  </a:schemeClr>
                </a:solidFill>
              </a:rPr>
              <a:t>PROVIDERS</a:t>
            </a:r>
          </a:p>
        </p:txBody>
      </p:sp>
      <p:sp>
        <p:nvSpPr>
          <p:cNvPr id="56" name="TextBox 55"/>
          <p:cNvSpPr txBox="1"/>
          <p:nvPr/>
        </p:nvSpPr>
        <p:spPr>
          <a:xfrm>
            <a:off x="6243044" y="1131590"/>
            <a:ext cx="1632371" cy="738664"/>
          </a:xfrm>
          <a:prstGeom prst="rect">
            <a:avLst/>
          </a:prstGeom>
          <a:noFill/>
        </p:spPr>
        <p:txBody>
          <a:bodyPr wrap="none" rtlCol="0">
            <a:spAutoFit/>
          </a:bodyPr>
          <a:lstStyle/>
          <a:p>
            <a:pPr algn="ctr"/>
            <a:r>
              <a:rPr lang="en-US" sz="2100" b="1" dirty="0">
                <a:solidFill>
                  <a:schemeClr val="accent1">
                    <a:lumMod val="75000"/>
                  </a:schemeClr>
                </a:solidFill>
              </a:rPr>
              <a:t>DATA </a:t>
            </a:r>
          </a:p>
          <a:p>
            <a:pPr algn="ctr"/>
            <a:r>
              <a:rPr lang="en-US" sz="2100" b="1" dirty="0">
                <a:solidFill>
                  <a:schemeClr val="accent1">
                    <a:lumMod val="75000"/>
                  </a:schemeClr>
                </a:solidFill>
              </a:rPr>
              <a:t>CONSUMERS</a:t>
            </a:r>
          </a:p>
        </p:txBody>
      </p:sp>
      <p:cxnSp>
        <p:nvCxnSpPr>
          <p:cNvPr id="57" name="Straight Arrow Connector 56"/>
          <p:cNvCxnSpPr>
            <a:stCxn id="14" idx="2"/>
          </p:cNvCxnSpPr>
          <p:nvPr/>
        </p:nvCxnSpPr>
        <p:spPr>
          <a:xfrm>
            <a:off x="3347226" y="1748002"/>
            <a:ext cx="468691" cy="2517454"/>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0" idx="2"/>
          </p:cNvCxnSpPr>
          <p:nvPr/>
        </p:nvCxnSpPr>
        <p:spPr>
          <a:xfrm flipH="1">
            <a:off x="4076655" y="1793706"/>
            <a:ext cx="874616" cy="2503355"/>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2" idx="2"/>
          </p:cNvCxnSpPr>
          <p:nvPr/>
        </p:nvCxnSpPr>
        <p:spPr>
          <a:xfrm flipH="1">
            <a:off x="4536276" y="2193708"/>
            <a:ext cx="1990945" cy="2138250"/>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8" idx="2"/>
          </p:cNvCxnSpPr>
          <p:nvPr/>
        </p:nvCxnSpPr>
        <p:spPr>
          <a:xfrm>
            <a:off x="2044723" y="2145859"/>
            <a:ext cx="1465842" cy="2151202"/>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2" idx="2"/>
          </p:cNvCxnSpPr>
          <p:nvPr/>
        </p:nvCxnSpPr>
        <p:spPr>
          <a:xfrm flipH="1">
            <a:off x="6107346" y="2193709"/>
            <a:ext cx="419875" cy="2149217"/>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2" idx="2"/>
          </p:cNvCxnSpPr>
          <p:nvPr/>
        </p:nvCxnSpPr>
        <p:spPr>
          <a:xfrm flipH="1">
            <a:off x="2191151" y="2193708"/>
            <a:ext cx="4336070" cy="1998222"/>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0" idx="2"/>
          </p:cNvCxnSpPr>
          <p:nvPr/>
        </p:nvCxnSpPr>
        <p:spPr>
          <a:xfrm flipH="1">
            <a:off x="2053404" y="1793706"/>
            <a:ext cx="2897867" cy="2398224"/>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026754" y="1870815"/>
            <a:ext cx="950228" cy="2461143"/>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8" idx="2"/>
          </p:cNvCxnSpPr>
          <p:nvPr/>
        </p:nvCxnSpPr>
        <p:spPr>
          <a:xfrm flipH="1">
            <a:off x="1723943" y="2145859"/>
            <a:ext cx="320780" cy="2053212"/>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4" idx="2"/>
          </p:cNvCxnSpPr>
          <p:nvPr/>
        </p:nvCxnSpPr>
        <p:spPr>
          <a:xfrm flipH="1">
            <a:off x="1926268" y="1748002"/>
            <a:ext cx="1420958" cy="2451069"/>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76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000" dirty="0"/>
              <a:t>Partial OOP implementation – </a:t>
            </a:r>
            <a:br>
              <a:rPr lang="en-US" sz="3000" dirty="0"/>
            </a:br>
            <a:r>
              <a:rPr lang="en-US" sz="3000" dirty="0"/>
              <a:t>Data Aggregators</a:t>
            </a:r>
          </a:p>
        </p:txBody>
      </p:sp>
      <p:sp>
        <p:nvSpPr>
          <p:cNvPr id="4" name="Slide Number Placeholder 3"/>
          <p:cNvSpPr>
            <a:spLocks noGrp="1"/>
          </p:cNvSpPr>
          <p:nvPr>
            <p:ph type="sldNum" sz="quarter" idx="12"/>
          </p:nvPr>
        </p:nvSpPr>
        <p:spPr/>
        <p:txBody>
          <a:bodyPr/>
          <a:lstStyle/>
          <a:p>
            <a:fld id="{99A13A19-7124-4C04-A4DB-7F2BF952167D}" type="slidenum">
              <a:rPr lang="pl-PL" smtClean="0"/>
              <a:pPr/>
              <a:t>11</a:t>
            </a:fld>
            <a:endParaRPr lang="pl-PL" dirty="0"/>
          </a:p>
        </p:txBody>
      </p:sp>
      <p:sp>
        <p:nvSpPr>
          <p:cNvPr id="14" name="Rectangle 13"/>
          <p:cNvSpPr/>
          <p:nvPr/>
        </p:nvSpPr>
        <p:spPr>
          <a:xfrm>
            <a:off x="3007540" y="1350145"/>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1" y="1183274"/>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9"/>
          <p:cNvSpPr/>
          <p:nvPr/>
        </p:nvSpPr>
        <p:spPr>
          <a:xfrm>
            <a:off x="5867289" y="43981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Can 30"/>
          <p:cNvSpPr/>
          <p:nvPr/>
        </p:nvSpPr>
        <p:spPr>
          <a:xfrm>
            <a:off x="1389082" y="4285352"/>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Can 31"/>
          <p:cNvSpPr/>
          <p:nvPr/>
        </p:nvSpPr>
        <p:spPr>
          <a:xfrm>
            <a:off x="3416477" y="4388107"/>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5" name="Can 34"/>
          <p:cNvSpPr/>
          <p:nvPr/>
        </p:nvSpPr>
        <p:spPr>
          <a:xfrm>
            <a:off x="3902530"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6" name="Can 35"/>
          <p:cNvSpPr/>
          <p:nvPr/>
        </p:nvSpPr>
        <p:spPr>
          <a:xfrm>
            <a:off x="4388584"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Can 36"/>
          <p:cNvSpPr/>
          <p:nvPr/>
        </p:nvSpPr>
        <p:spPr>
          <a:xfrm>
            <a:off x="1903653" y="4290117"/>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8" name="TextBox 37"/>
          <p:cNvSpPr txBox="1"/>
          <p:nvPr/>
        </p:nvSpPr>
        <p:spPr>
          <a:xfrm>
            <a:off x="5358983" y="4787194"/>
            <a:ext cx="1449051" cy="276999"/>
          </a:xfrm>
          <a:prstGeom prst="rect">
            <a:avLst/>
          </a:prstGeom>
          <a:noFill/>
        </p:spPr>
        <p:txBody>
          <a:bodyPr wrap="none" rtlCol="0">
            <a:spAutoFit/>
          </a:bodyPr>
          <a:lstStyle/>
          <a:p>
            <a:pPr algn="ctr"/>
            <a:r>
              <a:rPr lang="en-US" sz="1200" b="1" dirty="0">
                <a:solidFill>
                  <a:schemeClr val="accent1">
                    <a:lumMod val="75000"/>
                  </a:schemeClr>
                </a:solidFill>
              </a:rPr>
              <a:t>BUSINESS REGISTER</a:t>
            </a:r>
          </a:p>
        </p:txBody>
      </p:sp>
      <p:sp>
        <p:nvSpPr>
          <p:cNvPr id="39" name="TextBox 38"/>
          <p:cNvSpPr txBox="1"/>
          <p:nvPr/>
        </p:nvSpPr>
        <p:spPr>
          <a:xfrm>
            <a:off x="3403969" y="4723675"/>
            <a:ext cx="1463863" cy="461665"/>
          </a:xfrm>
          <a:prstGeom prst="rect">
            <a:avLst/>
          </a:prstGeom>
          <a:noFill/>
        </p:spPr>
        <p:txBody>
          <a:bodyPr wrap="none" rtlCol="0">
            <a:spAutoFit/>
          </a:bodyPr>
          <a:lstStyle/>
          <a:p>
            <a:pPr algn="ctr"/>
            <a:r>
              <a:rPr lang="en-US" sz="1200" b="1" dirty="0">
                <a:solidFill>
                  <a:schemeClr val="accent3">
                    <a:lumMod val="50000"/>
                  </a:schemeClr>
                </a:solidFill>
              </a:rPr>
              <a:t>GENERAL-PURPOSE </a:t>
            </a:r>
          </a:p>
          <a:p>
            <a:pPr algn="ctr"/>
            <a:r>
              <a:rPr lang="en-US" sz="1200" b="1" dirty="0">
                <a:solidFill>
                  <a:schemeClr val="accent3">
                    <a:lumMod val="50000"/>
                  </a:schemeClr>
                </a:solidFill>
              </a:rPr>
              <a:t>BASE REGISTERS</a:t>
            </a:r>
          </a:p>
        </p:txBody>
      </p:sp>
      <p:sp>
        <p:nvSpPr>
          <p:cNvPr id="40" name="TextBox 39"/>
          <p:cNvSpPr txBox="1"/>
          <p:nvPr/>
        </p:nvSpPr>
        <p:spPr>
          <a:xfrm>
            <a:off x="1147843" y="4617445"/>
            <a:ext cx="1347806" cy="461665"/>
          </a:xfrm>
          <a:prstGeom prst="rect">
            <a:avLst/>
          </a:prstGeom>
          <a:noFill/>
        </p:spPr>
        <p:txBody>
          <a:bodyPr wrap="none" rtlCol="0">
            <a:spAutoFit/>
          </a:bodyPr>
          <a:lstStyle/>
          <a:p>
            <a:pPr algn="ctr"/>
            <a:r>
              <a:rPr lang="en-US" sz="1200" b="1" dirty="0">
                <a:solidFill>
                  <a:schemeClr val="accent3">
                    <a:lumMod val="50000"/>
                  </a:schemeClr>
                </a:solidFill>
              </a:rPr>
              <a:t>DOMAIN-SPECIFIC</a:t>
            </a:r>
          </a:p>
          <a:p>
            <a:pPr algn="ctr"/>
            <a:r>
              <a:rPr lang="en-US" sz="1200" b="1" dirty="0">
                <a:solidFill>
                  <a:schemeClr val="accent3">
                    <a:lumMod val="50000"/>
                  </a:schemeClr>
                </a:solidFill>
              </a:rPr>
              <a:t>DATA PROVIDERS</a:t>
            </a:r>
          </a:p>
        </p:txBody>
      </p:sp>
      <p:sp>
        <p:nvSpPr>
          <p:cNvPr id="48" name="Rectangle 47"/>
          <p:cNvSpPr/>
          <p:nvPr/>
        </p:nvSpPr>
        <p:spPr>
          <a:xfrm>
            <a:off x="1705036" y="1748002"/>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581131"/>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4611584" y="1395849"/>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176" y="1228978"/>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6187534" y="1795851"/>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628980"/>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p:nvPr/>
        </p:nvSpPr>
        <p:spPr>
          <a:xfrm>
            <a:off x="6380174" y="3723878"/>
            <a:ext cx="1463607" cy="738664"/>
          </a:xfrm>
          <a:prstGeom prst="rect">
            <a:avLst/>
          </a:prstGeom>
          <a:noFill/>
        </p:spPr>
        <p:txBody>
          <a:bodyPr wrap="none" rtlCol="0">
            <a:spAutoFit/>
          </a:bodyPr>
          <a:lstStyle/>
          <a:p>
            <a:pPr algn="ctr"/>
            <a:r>
              <a:rPr lang="en-US" sz="2100" b="1" dirty="0">
                <a:solidFill>
                  <a:schemeClr val="accent1">
                    <a:lumMod val="75000"/>
                  </a:schemeClr>
                </a:solidFill>
              </a:rPr>
              <a:t>DATA </a:t>
            </a:r>
          </a:p>
          <a:p>
            <a:pPr algn="ctr"/>
            <a:r>
              <a:rPr lang="en-US" sz="2100" b="1" dirty="0">
                <a:solidFill>
                  <a:schemeClr val="accent1">
                    <a:lumMod val="75000"/>
                  </a:schemeClr>
                </a:solidFill>
              </a:rPr>
              <a:t>PROVIDERS</a:t>
            </a:r>
          </a:p>
        </p:txBody>
      </p:sp>
      <p:sp>
        <p:nvSpPr>
          <p:cNvPr id="56" name="TextBox 55"/>
          <p:cNvSpPr txBox="1"/>
          <p:nvPr/>
        </p:nvSpPr>
        <p:spPr>
          <a:xfrm>
            <a:off x="6243044" y="1131590"/>
            <a:ext cx="1632371" cy="738664"/>
          </a:xfrm>
          <a:prstGeom prst="rect">
            <a:avLst/>
          </a:prstGeom>
          <a:noFill/>
        </p:spPr>
        <p:txBody>
          <a:bodyPr wrap="none" rtlCol="0">
            <a:spAutoFit/>
          </a:bodyPr>
          <a:lstStyle/>
          <a:p>
            <a:pPr algn="ctr"/>
            <a:r>
              <a:rPr lang="en-US" sz="2100" b="1" dirty="0">
                <a:solidFill>
                  <a:schemeClr val="accent1">
                    <a:lumMod val="75000"/>
                  </a:schemeClr>
                </a:solidFill>
              </a:rPr>
              <a:t>DATA </a:t>
            </a:r>
          </a:p>
          <a:p>
            <a:pPr algn="ctr"/>
            <a:r>
              <a:rPr lang="en-US" sz="2100" b="1" dirty="0">
                <a:solidFill>
                  <a:schemeClr val="accent1">
                    <a:lumMod val="75000"/>
                  </a:schemeClr>
                </a:solidFill>
              </a:rPr>
              <a:t>CONSUMERS</a:t>
            </a:r>
          </a:p>
        </p:txBody>
      </p:sp>
      <p:cxnSp>
        <p:nvCxnSpPr>
          <p:cNvPr id="57" name="Straight Arrow Connector 56"/>
          <p:cNvCxnSpPr>
            <a:stCxn id="14" idx="2"/>
          </p:cNvCxnSpPr>
          <p:nvPr/>
        </p:nvCxnSpPr>
        <p:spPr>
          <a:xfrm>
            <a:off x="3347226" y="1748002"/>
            <a:ext cx="864235" cy="1283290"/>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0" idx="2"/>
          </p:cNvCxnSpPr>
          <p:nvPr/>
        </p:nvCxnSpPr>
        <p:spPr>
          <a:xfrm flipH="1">
            <a:off x="4405599" y="1793707"/>
            <a:ext cx="545672" cy="1249646"/>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8" idx="2"/>
          </p:cNvCxnSpPr>
          <p:nvPr/>
        </p:nvCxnSpPr>
        <p:spPr>
          <a:xfrm>
            <a:off x="2044723" y="2145859"/>
            <a:ext cx="1857807" cy="897494"/>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2" idx="2"/>
          </p:cNvCxnSpPr>
          <p:nvPr/>
        </p:nvCxnSpPr>
        <p:spPr>
          <a:xfrm flipH="1">
            <a:off x="6107346" y="2193709"/>
            <a:ext cx="419875" cy="2149217"/>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2" idx="2"/>
          </p:cNvCxnSpPr>
          <p:nvPr/>
        </p:nvCxnSpPr>
        <p:spPr>
          <a:xfrm flipH="1">
            <a:off x="4588304" y="2193708"/>
            <a:ext cx="1938917" cy="888111"/>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026754" y="1870815"/>
            <a:ext cx="950228" cy="2461143"/>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8" idx="2"/>
          </p:cNvCxnSpPr>
          <p:nvPr/>
        </p:nvCxnSpPr>
        <p:spPr>
          <a:xfrm flipH="1">
            <a:off x="1723943" y="2145859"/>
            <a:ext cx="320780" cy="2053212"/>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4" idx="2"/>
          </p:cNvCxnSpPr>
          <p:nvPr/>
        </p:nvCxnSpPr>
        <p:spPr>
          <a:xfrm flipH="1">
            <a:off x="1926268" y="1748002"/>
            <a:ext cx="1420958" cy="2451069"/>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765379" y="2145859"/>
            <a:ext cx="279344" cy="2053212"/>
          </a:xfrm>
          <a:prstGeom prst="straightConnector1">
            <a:avLst/>
          </a:prstGeom>
          <a:ln w="41275" cmpd="tri">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415536" y="3111810"/>
            <a:ext cx="1283236" cy="619334"/>
            <a:chOff x="-417835" y="5523586"/>
            <a:chExt cx="2645671" cy="1532892"/>
          </a:xfrm>
        </p:grpSpPr>
        <p:sp>
          <p:nvSpPr>
            <p:cNvPr id="43" name="Can 42"/>
            <p:cNvSpPr/>
            <p:nvPr/>
          </p:nvSpPr>
          <p:spPr>
            <a:xfrm>
              <a:off x="313866" y="5542901"/>
              <a:ext cx="532587" cy="44514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4" name="Can 43"/>
            <p:cNvSpPr/>
            <p:nvPr/>
          </p:nvSpPr>
          <p:spPr>
            <a:xfrm>
              <a:off x="1014204" y="5523586"/>
              <a:ext cx="532586" cy="44514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5" name="TextBox 44"/>
            <p:cNvSpPr txBox="1"/>
            <p:nvPr/>
          </p:nvSpPr>
          <p:spPr>
            <a:xfrm>
              <a:off x="-417835" y="5913827"/>
              <a:ext cx="2645671" cy="1142651"/>
            </a:xfrm>
            <a:prstGeom prst="rect">
              <a:avLst/>
            </a:prstGeom>
            <a:noFill/>
          </p:spPr>
          <p:txBody>
            <a:bodyPr wrap="none" rtlCol="0">
              <a:spAutoFit/>
            </a:bodyPr>
            <a:lstStyle/>
            <a:p>
              <a:pPr algn="ctr"/>
              <a:r>
                <a:rPr lang="en-US" sz="1200" b="1" dirty="0">
                  <a:solidFill>
                    <a:schemeClr val="accent3">
                      <a:lumMod val="50000"/>
                    </a:schemeClr>
                  </a:solidFill>
                </a:rPr>
                <a:t>National</a:t>
              </a:r>
            </a:p>
            <a:p>
              <a:pPr algn="ctr"/>
              <a:r>
                <a:rPr lang="en-US" sz="1200" b="1" dirty="0">
                  <a:solidFill>
                    <a:schemeClr val="accent3">
                      <a:lumMod val="50000"/>
                    </a:schemeClr>
                  </a:solidFill>
                </a:rPr>
                <a:t>Data Aggregators</a:t>
              </a:r>
            </a:p>
          </p:txBody>
        </p:sp>
      </p:grpSp>
      <p:sp>
        <p:nvSpPr>
          <p:cNvPr id="46" name="Up-Down Arrow 45"/>
          <p:cNvSpPr/>
          <p:nvPr/>
        </p:nvSpPr>
        <p:spPr>
          <a:xfrm rot="1323458">
            <a:off x="3645022" y="3830563"/>
            <a:ext cx="156731" cy="332079"/>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Up-Down Arrow 46"/>
          <p:cNvSpPr/>
          <p:nvPr/>
        </p:nvSpPr>
        <p:spPr>
          <a:xfrm>
            <a:off x="4037227" y="3813888"/>
            <a:ext cx="156731" cy="332079"/>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Up-Down Arrow 54"/>
          <p:cNvSpPr/>
          <p:nvPr/>
        </p:nvSpPr>
        <p:spPr>
          <a:xfrm rot="20247948">
            <a:off x="4449301" y="3829019"/>
            <a:ext cx="156731" cy="332079"/>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712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rmAutofit/>
          </a:bodyPr>
          <a:lstStyle/>
          <a:p>
            <a:pPr algn="l"/>
            <a:r>
              <a:rPr lang="en-US" sz="3000" dirty="0"/>
              <a:t>The Once-Only Layer at a national level</a:t>
            </a:r>
          </a:p>
        </p:txBody>
      </p:sp>
      <p:sp>
        <p:nvSpPr>
          <p:cNvPr id="4" name="Slide Number Placeholder 3"/>
          <p:cNvSpPr>
            <a:spLocks noGrp="1"/>
          </p:cNvSpPr>
          <p:nvPr>
            <p:ph type="sldNum" sz="quarter" idx="12"/>
          </p:nvPr>
        </p:nvSpPr>
        <p:spPr/>
        <p:txBody>
          <a:bodyPr/>
          <a:lstStyle/>
          <a:p>
            <a:fld id="{99A13A19-7124-4C04-A4DB-7F2BF952167D}" type="slidenum">
              <a:rPr lang="pl-PL" smtClean="0"/>
              <a:pPr/>
              <a:t>12</a:t>
            </a:fld>
            <a:endParaRPr lang="pl-PL" dirty="0"/>
          </a:p>
        </p:txBody>
      </p:sp>
      <p:sp>
        <p:nvSpPr>
          <p:cNvPr id="14" name="Rectangle 13"/>
          <p:cNvSpPr/>
          <p:nvPr/>
        </p:nvSpPr>
        <p:spPr>
          <a:xfrm>
            <a:off x="3007540" y="1350145"/>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1" y="1183274"/>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9"/>
          <p:cNvSpPr/>
          <p:nvPr/>
        </p:nvSpPr>
        <p:spPr>
          <a:xfrm>
            <a:off x="5867289" y="43981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Can 30"/>
          <p:cNvSpPr/>
          <p:nvPr/>
        </p:nvSpPr>
        <p:spPr>
          <a:xfrm>
            <a:off x="1389082" y="4285352"/>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Can 31"/>
          <p:cNvSpPr/>
          <p:nvPr/>
        </p:nvSpPr>
        <p:spPr>
          <a:xfrm>
            <a:off x="3416477" y="4388107"/>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5" name="Can 34"/>
          <p:cNvSpPr/>
          <p:nvPr/>
        </p:nvSpPr>
        <p:spPr>
          <a:xfrm>
            <a:off x="3902530"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6" name="Can 35"/>
          <p:cNvSpPr/>
          <p:nvPr/>
        </p:nvSpPr>
        <p:spPr>
          <a:xfrm>
            <a:off x="4388584"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Can 36"/>
          <p:cNvSpPr/>
          <p:nvPr/>
        </p:nvSpPr>
        <p:spPr>
          <a:xfrm>
            <a:off x="1903653" y="4290117"/>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8" name="TextBox 37"/>
          <p:cNvSpPr txBox="1"/>
          <p:nvPr/>
        </p:nvSpPr>
        <p:spPr>
          <a:xfrm>
            <a:off x="5358983" y="4787194"/>
            <a:ext cx="1449051" cy="276999"/>
          </a:xfrm>
          <a:prstGeom prst="rect">
            <a:avLst/>
          </a:prstGeom>
          <a:noFill/>
        </p:spPr>
        <p:txBody>
          <a:bodyPr wrap="none" rtlCol="0">
            <a:spAutoFit/>
          </a:bodyPr>
          <a:lstStyle/>
          <a:p>
            <a:pPr algn="ctr"/>
            <a:r>
              <a:rPr lang="en-US" sz="1200" b="1" dirty="0">
                <a:solidFill>
                  <a:schemeClr val="accent1">
                    <a:lumMod val="75000"/>
                  </a:schemeClr>
                </a:solidFill>
              </a:rPr>
              <a:t>BUSINESS REGISTER</a:t>
            </a:r>
          </a:p>
        </p:txBody>
      </p:sp>
      <p:sp>
        <p:nvSpPr>
          <p:cNvPr id="39" name="TextBox 38"/>
          <p:cNvSpPr txBox="1"/>
          <p:nvPr/>
        </p:nvSpPr>
        <p:spPr>
          <a:xfrm>
            <a:off x="3403969" y="4723675"/>
            <a:ext cx="1463863" cy="461665"/>
          </a:xfrm>
          <a:prstGeom prst="rect">
            <a:avLst/>
          </a:prstGeom>
          <a:noFill/>
        </p:spPr>
        <p:txBody>
          <a:bodyPr wrap="none" rtlCol="0">
            <a:spAutoFit/>
          </a:bodyPr>
          <a:lstStyle/>
          <a:p>
            <a:pPr algn="ctr"/>
            <a:r>
              <a:rPr lang="en-US" sz="1200" b="1" dirty="0">
                <a:solidFill>
                  <a:schemeClr val="accent3">
                    <a:lumMod val="50000"/>
                  </a:schemeClr>
                </a:solidFill>
              </a:rPr>
              <a:t>GENERAL-PURPOSE </a:t>
            </a:r>
          </a:p>
          <a:p>
            <a:pPr algn="ctr"/>
            <a:r>
              <a:rPr lang="en-US" sz="1200" b="1" dirty="0">
                <a:solidFill>
                  <a:schemeClr val="accent3">
                    <a:lumMod val="50000"/>
                  </a:schemeClr>
                </a:solidFill>
              </a:rPr>
              <a:t>BASE REGISTERS</a:t>
            </a:r>
          </a:p>
        </p:txBody>
      </p:sp>
      <p:sp>
        <p:nvSpPr>
          <p:cNvPr id="40" name="TextBox 39"/>
          <p:cNvSpPr txBox="1"/>
          <p:nvPr/>
        </p:nvSpPr>
        <p:spPr>
          <a:xfrm>
            <a:off x="1147843" y="4617445"/>
            <a:ext cx="1347806" cy="461665"/>
          </a:xfrm>
          <a:prstGeom prst="rect">
            <a:avLst/>
          </a:prstGeom>
          <a:noFill/>
        </p:spPr>
        <p:txBody>
          <a:bodyPr wrap="none" rtlCol="0">
            <a:spAutoFit/>
          </a:bodyPr>
          <a:lstStyle/>
          <a:p>
            <a:pPr algn="ctr"/>
            <a:r>
              <a:rPr lang="en-US" sz="1200" b="1" dirty="0">
                <a:solidFill>
                  <a:schemeClr val="accent3">
                    <a:lumMod val="50000"/>
                  </a:schemeClr>
                </a:solidFill>
              </a:rPr>
              <a:t>DOMAIN-SPECIFIC</a:t>
            </a:r>
          </a:p>
          <a:p>
            <a:pPr algn="ctr"/>
            <a:r>
              <a:rPr lang="en-US" sz="1200" b="1" dirty="0">
                <a:solidFill>
                  <a:schemeClr val="accent3">
                    <a:lumMod val="50000"/>
                  </a:schemeClr>
                </a:solidFill>
              </a:rPr>
              <a:t>DATA PROVIDERS</a:t>
            </a:r>
          </a:p>
        </p:txBody>
      </p:sp>
      <p:sp>
        <p:nvSpPr>
          <p:cNvPr id="48" name="Rectangle 47"/>
          <p:cNvSpPr/>
          <p:nvPr/>
        </p:nvSpPr>
        <p:spPr>
          <a:xfrm>
            <a:off x="1705036" y="1748002"/>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581131"/>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4611584" y="1395849"/>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176" y="1228978"/>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6187534" y="1795851"/>
            <a:ext cx="679373" cy="397857"/>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000" dirty="0" err="1"/>
              <a:t>eGov</a:t>
            </a:r>
            <a:r>
              <a:rPr lang="en-US" sz="1000" dirty="0"/>
              <a:t> eService</a:t>
            </a:r>
          </a:p>
        </p:txBody>
      </p:sp>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628980"/>
            <a:ext cx="481409" cy="4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p:nvPr/>
        </p:nvSpPr>
        <p:spPr>
          <a:xfrm>
            <a:off x="6380174" y="3795886"/>
            <a:ext cx="1463607" cy="738664"/>
          </a:xfrm>
          <a:prstGeom prst="rect">
            <a:avLst/>
          </a:prstGeom>
          <a:noFill/>
        </p:spPr>
        <p:txBody>
          <a:bodyPr wrap="none" rtlCol="0">
            <a:spAutoFit/>
          </a:bodyPr>
          <a:lstStyle/>
          <a:p>
            <a:pPr algn="ctr"/>
            <a:r>
              <a:rPr lang="en-US" sz="2100" b="1" dirty="0">
                <a:solidFill>
                  <a:schemeClr val="accent1">
                    <a:lumMod val="75000"/>
                  </a:schemeClr>
                </a:solidFill>
              </a:rPr>
              <a:t>DATA </a:t>
            </a:r>
          </a:p>
          <a:p>
            <a:pPr algn="ctr"/>
            <a:r>
              <a:rPr lang="en-US" sz="2100" b="1" dirty="0">
                <a:solidFill>
                  <a:schemeClr val="accent1">
                    <a:lumMod val="75000"/>
                  </a:schemeClr>
                </a:solidFill>
              </a:rPr>
              <a:t>PROVIDERS</a:t>
            </a:r>
          </a:p>
        </p:txBody>
      </p:sp>
      <p:sp>
        <p:nvSpPr>
          <p:cNvPr id="56" name="TextBox 55"/>
          <p:cNvSpPr txBox="1"/>
          <p:nvPr/>
        </p:nvSpPr>
        <p:spPr>
          <a:xfrm>
            <a:off x="6243044" y="940745"/>
            <a:ext cx="1632371" cy="738664"/>
          </a:xfrm>
          <a:prstGeom prst="rect">
            <a:avLst/>
          </a:prstGeom>
          <a:noFill/>
        </p:spPr>
        <p:txBody>
          <a:bodyPr wrap="none" rtlCol="0">
            <a:spAutoFit/>
          </a:bodyPr>
          <a:lstStyle/>
          <a:p>
            <a:pPr algn="ctr"/>
            <a:r>
              <a:rPr lang="en-US" sz="2100" b="1" dirty="0">
                <a:solidFill>
                  <a:schemeClr val="accent1">
                    <a:lumMod val="75000"/>
                  </a:schemeClr>
                </a:solidFill>
              </a:rPr>
              <a:t>DATA </a:t>
            </a:r>
          </a:p>
          <a:p>
            <a:pPr algn="ctr"/>
            <a:r>
              <a:rPr lang="en-US" sz="2100" b="1" dirty="0">
                <a:solidFill>
                  <a:schemeClr val="accent1">
                    <a:lumMod val="75000"/>
                  </a:schemeClr>
                </a:solidFill>
              </a:rPr>
              <a:t>CONSUMERS</a:t>
            </a:r>
          </a:p>
        </p:txBody>
      </p:sp>
      <p:sp>
        <p:nvSpPr>
          <p:cNvPr id="41" name="Rectangle 40"/>
          <p:cNvSpPr/>
          <p:nvPr/>
        </p:nvSpPr>
        <p:spPr>
          <a:xfrm>
            <a:off x="1705037" y="2926415"/>
            <a:ext cx="4699439" cy="582590"/>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t>National OOP Layer</a:t>
            </a:r>
          </a:p>
        </p:txBody>
      </p:sp>
      <p:sp>
        <p:nvSpPr>
          <p:cNvPr id="59" name="Up-Down Arrow 58"/>
          <p:cNvSpPr/>
          <p:nvPr/>
        </p:nvSpPr>
        <p:spPr>
          <a:xfrm>
            <a:off x="4031940" y="3707050"/>
            <a:ext cx="247079" cy="484880"/>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Up-Down Arrow 59"/>
          <p:cNvSpPr/>
          <p:nvPr/>
        </p:nvSpPr>
        <p:spPr>
          <a:xfrm>
            <a:off x="5940456" y="3696831"/>
            <a:ext cx="247079" cy="484880"/>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Up-Down Arrow 60"/>
          <p:cNvSpPr/>
          <p:nvPr/>
        </p:nvSpPr>
        <p:spPr>
          <a:xfrm>
            <a:off x="1837498" y="3615629"/>
            <a:ext cx="247079" cy="484880"/>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Up-Down Arrow 61"/>
          <p:cNvSpPr/>
          <p:nvPr/>
        </p:nvSpPr>
        <p:spPr>
          <a:xfrm>
            <a:off x="1856294" y="2275488"/>
            <a:ext cx="247079" cy="484880"/>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Up-Down Arrow 63"/>
          <p:cNvSpPr/>
          <p:nvPr/>
        </p:nvSpPr>
        <p:spPr>
          <a:xfrm>
            <a:off x="6083508" y="2354409"/>
            <a:ext cx="247079" cy="484880"/>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Up-Down Arrow 64"/>
          <p:cNvSpPr/>
          <p:nvPr/>
        </p:nvSpPr>
        <p:spPr>
          <a:xfrm>
            <a:off x="3329862" y="2079053"/>
            <a:ext cx="210154" cy="649317"/>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Up-Down Arrow 65"/>
          <p:cNvSpPr/>
          <p:nvPr/>
        </p:nvSpPr>
        <p:spPr>
          <a:xfrm>
            <a:off x="4926852" y="2108142"/>
            <a:ext cx="210154" cy="649317"/>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0264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rmAutofit/>
          </a:bodyPr>
          <a:lstStyle/>
          <a:p>
            <a:pPr algn="l"/>
            <a:r>
              <a:rPr lang="en-US" sz="3000" dirty="0"/>
              <a:t>Cross-Border Once-Only </a:t>
            </a:r>
          </a:p>
        </p:txBody>
      </p:sp>
      <p:sp>
        <p:nvSpPr>
          <p:cNvPr id="4" name="Slide Number Placeholder 3"/>
          <p:cNvSpPr>
            <a:spLocks noGrp="1"/>
          </p:cNvSpPr>
          <p:nvPr>
            <p:ph type="sldNum" sz="quarter" idx="12"/>
          </p:nvPr>
        </p:nvSpPr>
        <p:spPr/>
        <p:txBody>
          <a:bodyPr/>
          <a:lstStyle/>
          <a:p>
            <a:fld id="{99A13A19-7124-4C04-A4DB-7F2BF952167D}" type="slidenum">
              <a:rPr lang="pl-PL" smtClean="0"/>
              <a:pPr/>
              <a:t>13</a:t>
            </a:fld>
            <a:endParaRPr lang="pl-PL"/>
          </a:p>
        </p:txBody>
      </p:sp>
      <p:pic>
        <p:nvPicPr>
          <p:cNvPr id="5" name="Picture 4"/>
          <p:cNvPicPr>
            <a:picLocks noChangeAspect="1"/>
          </p:cNvPicPr>
          <p:nvPr/>
        </p:nvPicPr>
        <p:blipFill>
          <a:blip r:embed="rId2"/>
          <a:stretch>
            <a:fillRect/>
          </a:stretch>
        </p:blipFill>
        <p:spPr>
          <a:xfrm>
            <a:off x="1061611" y="1496870"/>
            <a:ext cx="1458161" cy="1019269"/>
          </a:xfrm>
          <a:prstGeom prst="rect">
            <a:avLst/>
          </a:prstGeom>
        </p:spPr>
      </p:pic>
      <p:pic>
        <p:nvPicPr>
          <p:cNvPr id="6" name="Picture 5"/>
          <p:cNvPicPr>
            <a:picLocks noChangeAspect="1"/>
          </p:cNvPicPr>
          <p:nvPr/>
        </p:nvPicPr>
        <p:blipFill>
          <a:blip r:embed="rId3"/>
          <a:stretch>
            <a:fillRect/>
          </a:stretch>
        </p:blipFill>
        <p:spPr>
          <a:xfrm>
            <a:off x="3639768" y="4015285"/>
            <a:ext cx="1458162" cy="1019270"/>
          </a:xfrm>
          <a:prstGeom prst="rect">
            <a:avLst/>
          </a:prstGeom>
        </p:spPr>
      </p:pic>
      <p:pic>
        <p:nvPicPr>
          <p:cNvPr id="7" name="Picture 6"/>
          <p:cNvPicPr>
            <a:picLocks noChangeAspect="1"/>
          </p:cNvPicPr>
          <p:nvPr/>
        </p:nvPicPr>
        <p:blipFill>
          <a:blip r:embed="rId4"/>
          <a:stretch>
            <a:fillRect/>
          </a:stretch>
        </p:blipFill>
        <p:spPr>
          <a:xfrm>
            <a:off x="6092556" y="3145937"/>
            <a:ext cx="1565544" cy="1064880"/>
          </a:xfrm>
          <a:prstGeom prst="rect">
            <a:avLst/>
          </a:prstGeom>
        </p:spPr>
      </p:pic>
      <p:pic>
        <p:nvPicPr>
          <p:cNvPr id="8" name="Picture 7"/>
          <p:cNvPicPr>
            <a:picLocks noChangeAspect="1"/>
          </p:cNvPicPr>
          <p:nvPr/>
        </p:nvPicPr>
        <p:blipFill>
          <a:blip r:embed="rId4"/>
          <a:stretch>
            <a:fillRect/>
          </a:stretch>
        </p:blipFill>
        <p:spPr>
          <a:xfrm>
            <a:off x="1104433" y="3327834"/>
            <a:ext cx="1565544" cy="1064880"/>
          </a:xfrm>
          <a:prstGeom prst="rect">
            <a:avLst/>
          </a:prstGeom>
        </p:spPr>
      </p:pic>
      <p:pic>
        <p:nvPicPr>
          <p:cNvPr id="9" name="Picture 8"/>
          <p:cNvPicPr>
            <a:picLocks noChangeAspect="1"/>
          </p:cNvPicPr>
          <p:nvPr/>
        </p:nvPicPr>
        <p:blipFill>
          <a:blip r:embed="rId4"/>
          <a:stretch>
            <a:fillRect/>
          </a:stretch>
        </p:blipFill>
        <p:spPr>
          <a:xfrm>
            <a:off x="3545886" y="1091665"/>
            <a:ext cx="1620180" cy="1102043"/>
          </a:xfrm>
          <a:prstGeom prst="rect">
            <a:avLst/>
          </a:prstGeom>
        </p:spPr>
      </p:pic>
      <p:pic>
        <p:nvPicPr>
          <p:cNvPr id="10" name="Picture 9"/>
          <p:cNvPicPr>
            <a:picLocks noChangeAspect="1"/>
          </p:cNvPicPr>
          <p:nvPr/>
        </p:nvPicPr>
        <p:blipFill>
          <a:blip r:embed="rId3"/>
          <a:stretch>
            <a:fillRect/>
          </a:stretch>
        </p:blipFill>
        <p:spPr>
          <a:xfrm>
            <a:off x="5760132" y="1505749"/>
            <a:ext cx="1458162" cy="1019270"/>
          </a:xfrm>
          <a:prstGeom prst="rect">
            <a:avLst/>
          </a:prstGeom>
        </p:spPr>
      </p:pic>
      <p:sp>
        <p:nvSpPr>
          <p:cNvPr id="11" name="Cloud 10"/>
          <p:cNvSpPr/>
          <p:nvPr/>
        </p:nvSpPr>
        <p:spPr>
          <a:xfrm>
            <a:off x="2694663" y="2525019"/>
            <a:ext cx="3348372" cy="903660"/>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a:solidFill>
                  <a:schemeClr val="tx1"/>
                </a:solidFill>
              </a:rPr>
              <a:t>TOOP Federation: </a:t>
            </a:r>
          </a:p>
          <a:p>
            <a:pPr algn="ctr"/>
            <a:r>
              <a:rPr lang="en-US" sz="1500" b="1" dirty="0">
                <a:solidFill>
                  <a:schemeClr val="tx1"/>
                </a:solidFill>
              </a:rPr>
              <a:t>Acts as a Cross-Border </a:t>
            </a:r>
          </a:p>
          <a:p>
            <a:pPr algn="ctr"/>
            <a:r>
              <a:rPr lang="en-US" sz="1500" b="1" dirty="0">
                <a:solidFill>
                  <a:schemeClr val="tx1"/>
                </a:solidFill>
              </a:rPr>
              <a:t>Once-Only Layer</a:t>
            </a:r>
          </a:p>
        </p:txBody>
      </p:sp>
    </p:spTree>
    <p:extLst>
      <p:ext uri="{BB962C8B-B14F-4D97-AF65-F5344CB8AC3E}">
        <p14:creationId xmlns:p14="http://schemas.microsoft.com/office/powerpoint/2010/main" val="13244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rmAutofit/>
          </a:bodyPr>
          <a:lstStyle/>
          <a:p>
            <a:pPr algn="l"/>
            <a:r>
              <a:rPr lang="en-US" sz="3000" dirty="0"/>
              <a:t>How TOOP fits into the big picture</a:t>
            </a:r>
          </a:p>
        </p:txBody>
      </p:sp>
      <p:sp>
        <p:nvSpPr>
          <p:cNvPr id="6" name="Can 5"/>
          <p:cNvSpPr/>
          <p:nvPr/>
        </p:nvSpPr>
        <p:spPr>
          <a:xfrm>
            <a:off x="5954758" y="43981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Can 6"/>
          <p:cNvSpPr/>
          <p:nvPr/>
        </p:nvSpPr>
        <p:spPr>
          <a:xfrm>
            <a:off x="1389082" y="4137924"/>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an 7"/>
          <p:cNvSpPr/>
          <p:nvPr/>
        </p:nvSpPr>
        <p:spPr>
          <a:xfrm>
            <a:off x="3416477" y="4388107"/>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Can 8"/>
          <p:cNvSpPr/>
          <p:nvPr/>
        </p:nvSpPr>
        <p:spPr>
          <a:xfrm>
            <a:off x="6440812" y="4403221"/>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Can 9"/>
          <p:cNvSpPr/>
          <p:nvPr/>
        </p:nvSpPr>
        <p:spPr>
          <a:xfrm>
            <a:off x="6926866" y="4403221"/>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Can 10"/>
          <p:cNvSpPr/>
          <p:nvPr/>
        </p:nvSpPr>
        <p:spPr>
          <a:xfrm>
            <a:off x="3902530"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Can 11"/>
          <p:cNvSpPr/>
          <p:nvPr/>
        </p:nvSpPr>
        <p:spPr>
          <a:xfrm>
            <a:off x="4388584"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Can 12"/>
          <p:cNvSpPr/>
          <p:nvPr/>
        </p:nvSpPr>
        <p:spPr>
          <a:xfrm>
            <a:off x="1903653" y="4142690"/>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5909475" y="4723675"/>
            <a:ext cx="1561389" cy="461665"/>
          </a:xfrm>
          <a:prstGeom prst="rect">
            <a:avLst/>
          </a:prstGeom>
          <a:noFill/>
        </p:spPr>
        <p:txBody>
          <a:bodyPr wrap="none" rtlCol="0">
            <a:spAutoFit/>
          </a:bodyPr>
          <a:lstStyle/>
          <a:p>
            <a:pPr algn="ctr"/>
            <a:r>
              <a:rPr lang="en-US" sz="1200" b="1" dirty="0">
                <a:solidFill>
                  <a:schemeClr val="accent1">
                    <a:lumMod val="75000"/>
                  </a:schemeClr>
                </a:solidFill>
              </a:rPr>
              <a:t>BUSINESS REGISTRIES</a:t>
            </a:r>
          </a:p>
          <a:p>
            <a:pPr algn="ctr"/>
            <a:r>
              <a:rPr lang="en-US" sz="1200" b="1" dirty="0">
                <a:solidFill>
                  <a:schemeClr val="accent1">
                    <a:lumMod val="75000"/>
                  </a:schemeClr>
                </a:solidFill>
              </a:rPr>
              <a:t>AS DATA PROVIDERS</a:t>
            </a:r>
          </a:p>
        </p:txBody>
      </p:sp>
      <p:sp>
        <p:nvSpPr>
          <p:cNvPr id="15" name="TextBox 14"/>
          <p:cNvSpPr txBox="1"/>
          <p:nvPr/>
        </p:nvSpPr>
        <p:spPr>
          <a:xfrm>
            <a:off x="3403969" y="4723675"/>
            <a:ext cx="1463863" cy="461665"/>
          </a:xfrm>
          <a:prstGeom prst="rect">
            <a:avLst/>
          </a:prstGeom>
          <a:noFill/>
        </p:spPr>
        <p:txBody>
          <a:bodyPr wrap="none" rtlCol="0">
            <a:spAutoFit/>
          </a:bodyPr>
          <a:lstStyle/>
          <a:p>
            <a:pPr algn="ctr"/>
            <a:r>
              <a:rPr lang="en-US" sz="1200" b="1" dirty="0">
                <a:solidFill>
                  <a:schemeClr val="accent3">
                    <a:lumMod val="50000"/>
                  </a:schemeClr>
                </a:solidFill>
              </a:rPr>
              <a:t>GENERAL-PURPOSE </a:t>
            </a:r>
          </a:p>
          <a:p>
            <a:pPr algn="ctr"/>
            <a:r>
              <a:rPr lang="en-US" sz="1200" b="1" dirty="0">
                <a:solidFill>
                  <a:schemeClr val="accent3">
                    <a:lumMod val="50000"/>
                  </a:schemeClr>
                </a:solidFill>
              </a:rPr>
              <a:t>DATA SOURCES</a:t>
            </a:r>
          </a:p>
        </p:txBody>
      </p:sp>
      <p:sp>
        <p:nvSpPr>
          <p:cNvPr id="16" name="TextBox 15"/>
          <p:cNvSpPr txBox="1"/>
          <p:nvPr/>
        </p:nvSpPr>
        <p:spPr>
          <a:xfrm>
            <a:off x="1147843" y="4470018"/>
            <a:ext cx="1347806" cy="646331"/>
          </a:xfrm>
          <a:prstGeom prst="rect">
            <a:avLst/>
          </a:prstGeom>
          <a:noFill/>
        </p:spPr>
        <p:txBody>
          <a:bodyPr wrap="none" rtlCol="0">
            <a:spAutoFit/>
          </a:bodyPr>
          <a:lstStyle/>
          <a:p>
            <a:pPr algn="ctr"/>
            <a:r>
              <a:rPr lang="en-US" sz="1200" b="1" dirty="0">
                <a:solidFill>
                  <a:schemeClr val="accent3">
                    <a:lumMod val="50000"/>
                  </a:schemeClr>
                </a:solidFill>
              </a:rPr>
              <a:t>DOMAIN-SPECIFIC</a:t>
            </a:r>
          </a:p>
          <a:p>
            <a:pPr algn="ctr"/>
            <a:r>
              <a:rPr lang="en-US" sz="1200" b="1" dirty="0">
                <a:solidFill>
                  <a:schemeClr val="accent3">
                    <a:lumMod val="50000"/>
                  </a:schemeClr>
                </a:solidFill>
              </a:rPr>
              <a:t>DATA PROVIDERS</a:t>
            </a:r>
          </a:p>
          <a:p>
            <a:pPr algn="ctr"/>
            <a:r>
              <a:rPr lang="en-US" sz="1200" b="1" dirty="0">
                <a:solidFill>
                  <a:schemeClr val="accent3">
                    <a:lumMod val="50000"/>
                  </a:schemeClr>
                </a:solidFill>
              </a:rPr>
              <a:t>/AGGREGATORS</a:t>
            </a:r>
          </a:p>
        </p:txBody>
      </p:sp>
      <p:sp>
        <p:nvSpPr>
          <p:cNvPr id="18" name="Can 17"/>
          <p:cNvSpPr/>
          <p:nvPr/>
        </p:nvSpPr>
        <p:spPr>
          <a:xfrm>
            <a:off x="6008959" y="14672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Can 18"/>
          <p:cNvSpPr/>
          <p:nvPr/>
        </p:nvSpPr>
        <p:spPr>
          <a:xfrm>
            <a:off x="6495013" y="1477054"/>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Can 19"/>
          <p:cNvSpPr/>
          <p:nvPr/>
        </p:nvSpPr>
        <p:spPr>
          <a:xfrm>
            <a:off x="6981067" y="1477054"/>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5954700" y="1059582"/>
            <a:ext cx="1579343" cy="461665"/>
          </a:xfrm>
          <a:prstGeom prst="rect">
            <a:avLst/>
          </a:prstGeom>
          <a:noFill/>
        </p:spPr>
        <p:txBody>
          <a:bodyPr wrap="none" rtlCol="0">
            <a:spAutoFit/>
          </a:bodyPr>
          <a:lstStyle/>
          <a:p>
            <a:pPr algn="ctr"/>
            <a:r>
              <a:rPr lang="en-US" sz="1200" b="1" dirty="0">
                <a:solidFill>
                  <a:schemeClr val="accent1">
                    <a:lumMod val="75000"/>
                  </a:schemeClr>
                </a:solidFill>
              </a:rPr>
              <a:t>BUSINESS REGISTRIES</a:t>
            </a:r>
          </a:p>
          <a:p>
            <a:pPr algn="ctr"/>
            <a:r>
              <a:rPr lang="en-US" sz="1200" b="1" dirty="0">
                <a:solidFill>
                  <a:schemeClr val="accent1">
                    <a:lumMod val="75000"/>
                  </a:schemeClr>
                </a:solidFill>
              </a:rPr>
              <a:t>AS DATA CONSUMERS</a:t>
            </a:r>
          </a:p>
        </p:txBody>
      </p:sp>
      <p:sp>
        <p:nvSpPr>
          <p:cNvPr id="22" name="Cloud 21"/>
          <p:cNvSpPr/>
          <p:nvPr/>
        </p:nvSpPr>
        <p:spPr>
          <a:xfrm>
            <a:off x="6624228" y="2301721"/>
            <a:ext cx="888359" cy="1648280"/>
          </a:xfrm>
          <a:prstGeom prst="cloud">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50" b="1" dirty="0">
                <a:solidFill>
                  <a:schemeClr val="accent1">
                    <a:lumMod val="50000"/>
                  </a:schemeClr>
                </a:solidFill>
              </a:rPr>
              <a:t>BRIS</a:t>
            </a:r>
          </a:p>
        </p:txBody>
      </p:sp>
      <p:sp>
        <p:nvSpPr>
          <p:cNvPr id="24" name="Up-Down Arrow 23"/>
          <p:cNvSpPr/>
          <p:nvPr/>
        </p:nvSpPr>
        <p:spPr>
          <a:xfrm>
            <a:off x="6998001" y="4029912"/>
            <a:ext cx="162018" cy="33207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Up-Down Arrow 24"/>
          <p:cNvSpPr/>
          <p:nvPr/>
        </p:nvSpPr>
        <p:spPr>
          <a:xfrm>
            <a:off x="7018769" y="1861629"/>
            <a:ext cx="162018" cy="33207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an 25"/>
          <p:cNvSpPr/>
          <p:nvPr/>
        </p:nvSpPr>
        <p:spPr>
          <a:xfrm>
            <a:off x="1387568" y="2023790"/>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7" name="Can 26"/>
          <p:cNvSpPr/>
          <p:nvPr/>
        </p:nvSpPr>
        <p:spPr>
          <a:xfrm>
            <a:off x="1902139" y="2028555"/>
            <a:ext cx="399440" cy="333861"/>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TextBox 27"/>
          <p:cNvSpPr txBox="1"/>
          <p:nvPr/>
        </p:nvSpPr>
        <p:spPr>
          <a:xfrm>
            <a:off x="1166003" y="1624390"/>
            <a:ext cx="1378968" cy="461665"/>
          </a:xfrm>
          <a:prstGeom prst="rect">
            <a:avLst/>
          </a:prstGeom>
          <a:noFill/>
        </p:spPr>
        <p:txBody>
          <a:bodyPr wrap="none" rtlCol="0">
            <a:spAutoFit/>
          </a:bodyPr>
          <a:lstStyle/>
          <a:p>
            <a:pPr algn="ctr"/>
            <a:r>
              <a:rPr lang="en-US" sz="1200" b="1" dirty="0">
                <a:solidFill>
                  <a:schemeClr val="accent3">
                    <a:lumMod val="50000"/>
                  </a:schemeClr>
                </a:solidFill>
              </a:rPr>
              <a:t>DOMAIN-SPECIFIC</a:t>
            </a:r>
          </a:p>
          <a:p>
            <a:pPr algn="ctr"/>
            <a:r>
              <a:rPr lang="en-US" sz="1200" b="1" dirty="0">
                <a:solidFill>
                  <a:schemeClr val="accent3">
                    <a:lumMod val="50000"/>
                  </a:schemeClr>
                </a:solidFill>
              </a:rPr>
              <a:t>DATA CONSUMERS</a:t>
            </a:r>
          </a:p>
        </p:txBody>
      </p:sp>
      <p:sp>
        <p:nvSpPr>
          <p:cNvPr id="29" name="Cloud 28"/>
          <p:cNvSpPr/>
          <p:nvPr/>
        </p:nvSpPr>
        <p:spPr>
          <a:xfrm>
            <a:off x="1387568" y="2652727"/>
            <a:ext cx="798902" cy="1107155"/>
          </a:xfrm>
          <a:prstGeom prst="cloud">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b="1" dirty="0">
              <a:solidFill>
                <a:schemeClr val="accent1">
                  <a:lumMod val="50000"/>
                </a:schemeClr>
              </a:solidFill>
            </a:endParaRPr>
          </a:p>
        </p:txBody>
      </p:sp>
      <p:sp>
        <p:nvSpPr>
          <p:cNvPr id="30" name="TextBox 29"/>
          <p:cNvSpPr txBox="1"/>
          <p:nvPr/>
        </p:nvSpPr>
        <p:spPr>
          <a:xfrm>
            <a:off x="1277634" y="2756017"/>
            <a:ext cx="1139344" cy="1015663"/>
          </a:xfrm>
          <a:prstGeom prst="rect">
            <a:avLst/>
          </a:prstGeom>
          <a:noFill/>
        </p:spPr>
        <p:txBody>
          <a:bodyPr wrap="square" rtlCol="0">
            <a:spAutoFit/>
          </a:bodyPr>
          <a:lstStyle/>
          <a:p>
            <a:pPr algn="ctr"/>
            <a:r>
              <a:rPr lang="en-US" sz="1200" b="1" dirty="0">
                <a:solidFill>
                  <a:schemeClr val="accent3">
                    <a:lumMod val="50000"/>
                  </a:schemeClr>
                </a:solidFill>
              </a:rPr>
              <a:t>DOMAIN</a:t>
            </a:r>
          </a:p>
          <a:p>
            <a:pPr algn="ctr"/>
            <a:r>
              <a:rPr lang="en-US" sz="1200" b="1" dirty="0">
                <a:solidFill>
                  <a:schemeClr val="accent3">
                    <a:lumMod val="50000"/>
                  </a:schemeClr>
                </a:solidFill>
              </a:rPr>
              <a:t>FEDERATION</a:t>
            </a:r>
          </a:p>
          <a:p>
            <a:pPr algn="ctr"/>
            <a:r>
              <a:rPr lang="en-US" sz="1200" b="1" dirty="0">
                <a:solidFill>
                  <a:schemeClr val="accent3">
                    <a:lumMod val="50000"/>
                  </a:schemeClr>
                </a:solidFill>
              </a:rPr>
              <a:t>(EESSI, Tax,</a:t>
            </a:r>
          </a:p>
          <a:p>
            <a:pPr algn="ctr"/>
            <a:r>
              <a:rPr lang="en-US" sz="1200" b="1" dirty="0">
                <a:solidFill>
                  <a:schemeClr val="accent3">
                    <a:lumMod val="50000"/>
                  </a:schemeClr>
                </a:solidFill>
              </a:rPr>
              <a:t>PEPPOL</a:t>
            </a:r>
          </a:p>
          <a:p>
            <a:pPr algn="ctr"/>
            <a:r>
              <a:rPr lang="en-US" sz="1200" b="1" dirty="0">
                <a:solidFill>
                  <a:schemeClr val="accent3">
                    <a:lumMod val="50000"/>
                  </a:schemeClr>
                </a:solidFill>
              </a:rPr>
              <a:t>etc.)</a:t>
            </a:r>
          </a:p>
        </p:txBody>
      </p:sp>
      <p:sp>
        <p:nvSpPr>
          <p:cNvPr id="31" name="Up-Down Arrow 30"/>
          <p:cNvSpPr/>
          <p:nvPr/>
        </p:nvSpPr>
        <p:spPr>
          <a:xfrm>
            <a:off x="1745409" y="3813888"/>
            <a:ext cx="156731" cy="332079"/>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Up-Down Arrow 31"/>
          <p:cNvSpPr/>
          <p:nvPr/>
        </p:nvSpPr>
        <p:spPr>
          <a:xfrm>
            <a:off x="1774478" y="2355726"/>
            <a:ext cx="162018" cy="332079"/>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4085946" y="3759883"/>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5" name="Up-Down Arrow 34"/>
          <p:cNvSpPr/>
          <p:nvPr/>
        </p:nvSpPr>
        <p:spPr>
          <a:xfrm>
            <a:off x="6008959" y="4125387"/>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Up-Down Arrow 35"/>
          <p:cNvSpPr/>
          <p:nvPr/>
        </p:nvSpPr>
        <p:spPr>
          <a:xfrm>
            <a:off x="4301970" y="4137924"/>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4085946" y="2085697"/>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8" name="Up-Down Arrow 37"/>
          <p:cNvSpPr/>
          <p:nvPr/>
        </p:nvSpPr>
        <p:spPr>
          <a:xfrm>
            <a:off x="6030162" y="1830633"/>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Cloud 38"/>
          <p:cNvSpPr/>
          <p:nvPr/>
        </p:nvSpPr>
        <p:spPr>
          <a:xfrm>
            <a:off x="2789802" y="2722483"/>
            <a:ext cx="3348372" cy="767369"/>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a:solidFill>
                  <a:schemeClr val="tx1"/>
                </a:solidFill>
              </a:rPr>
              <a:t>TOOP Federation</a:t>
            </a:r>
          </a:p>
        </p:txBody>
      </p:sp>
      <p:sp>
        <p:nvSpPr>
          <p:cNvPr id="40" name="Rectangle 39"/>
          <p:cNvSpPr/>
          <p:nvPr/>
        </p:nvSpPr>
        <p:spPr>
          <a:xfrm>
            <a:off x="2961426" y="1329612"/>
            <a:ext cx="1658004" cy="476229"/>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Any eService</a:t>
            </a:r>
          </a:p>
          <a:p>
            <a:pPr algn="ctr"/>
            <a:r>
              <a:rPr lang="en-US" sz="1350" dirty="0"/>
              <a:t>As Data Consumer</a:t>
            </a:r>
          </a:p>
        </p:txBody>
      </p:sp>
      <p:sp>
        <p:nvSpPr>
          <p:cNvPr id="41" name="Up-Down Arrow 40"/>
          <p:cNvSpPr/>
          <p:nvPr/>
        </p:nvSpPr>
        <p:spPr>
          <a:xfrm>
            <a:off x="4301970" y="1815666"/>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Up-Down Arrow 41"/>
          <p:cNvSpPr/>
          <p:nvPr/>
        </p:nvSpPr>
        <p:spPr>
          <a:xfrm>
            <a:off x="5706126" y="338184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Up-Down Arrow 42"/>
          <p:cNvSpPr/>
          <p:nvPr/>
        </p:nvSpPr>
        <p:spPr>
          <a:xfrm>
            <a:off x="5748910" y="2457048"/>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Up-Down Arrow 44"/>
          <p:cNvSpPr/>
          <p:nvPr/>
        </p:nvSpPr>
        <p:spPr>
          <a:xfrm>
            <a:off x="3345940" y="1910184"/>
            <a:ext cx="198140" cy="712904"/>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Up-Down Arrow 45"/>
          <p:cNvSpPr/>
          <p:nvPr/>
        </p:nvSpPr>
        <p:spPr>
          <a:xfrm rot="5400000">
            <a:off x="2407127" y="3001268"/>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Up-Down Arrow 46"/>
          <p:cNvSpPr/>
          <p:nvPr/>
        </p:nvSpPr>
        <p:spPr>
          <a:xfrm rot="5400000">
            <a:off x="6312938" y="289066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Up-Down Arrow 47"/>
          <p:cNvSpPr/>
          <p:nvPr/>
        </p:nvSpPr>
        <p:spPr>
          <a:xfrm>
            <a:off x="3632371" y="3593548"/>
            <a:ext cx="198140" cy="712904"/>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Up-Down Arrow 48"/>
          <p:cNvSpPr/>
          <p:nvPr/>
        </p:nvSpPr>
        <p:spPr>
          <a:xfrm rot="5400000">
            <a:off x="2844596" y="4029125"/>
            <a:ext cx="157286" cy="590909"/>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Up-Down Arrow 49"/>
          <p:cNvSpPr/>
          <p:nvPr/>
        </p:nvSpPr>
        <p:spPr>
          <a:xfrm rot="5400000">
            <a:off x="2844596" y="1927624"/>
            <a:ext cx="157287" cy="590909"/>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p:cNvSpPr txBox="1"/>
          <p:nvPr/>
        </p:nvSpPr>
        <p:spPr>
          <a:xfrm>
            <a:off x="3638969" y="3137385"/>
            <a:ext cx="1328377" cy="323165"/>
          </a:xfrm>
          <a:prstGeom prst="rect">
            <a:avLst/>
          </a:prstGeom>
          <a:noFill/>
        </p:spPr>
        <p:txBody>
          <a:bodyPr wrap="none" rtlCol="0">
            <a:spAutoFit/>
          </a:bodyPr>
          <a:lstStyle/>
          <a:p>
            <a:r>
              <a:rPr lang="en-US" sz="1500" b="1" dirty="0"/>
              <a:t>of Federations</a:t>
            </a:r>
          </a:p>
        </p:txBody>
      </p:sp>
      <p:grpSp>
        <p:nvGrpSpPr>
          <p:cNvPr id="52" name="Group 51"/>
          <p:cNvGrpSpPr/>
          <p:nvPr/>
        </p:nvGrpSpPr>
        <p:grpSpPr>
          <a:xfrm>
            <a:off x="4827595" y="4199378"/>
            <a:ext cx="1065228" cy="580611"/>
            <a:chOff x="-294899" y="5517232"/>
            <a:chExt cx="2399800" cy="1935894"/>
          </a:xfrm>
        </p:grpSpPr>
        <p:sp>
          <p:nvSpPr>
            <p:cNvPr id="53" name="Can 52"/>
            <p:cNvSpPr/>
            <p:nvPr/>
          </p:nvSpPr>
          <p:spPr>
            <a:xfrm>
              <a:off x="328109" y="5517232"/>
              <a:ext cx="532586" cy="44514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4" name="Can 53"/>
            <p:cNvSpPr/>
            <p:nvPr/>
          </p:nvSpPr>
          <p:spPr>
            <a:xfrm>
              <a:off x="1014204" y="5523586"/>
              <a:ext cx="532586" cy="44514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5" name="TextBox 54"/>
            <p:cNvSpPr txBox="1"/>
            <p:nvPr/>
          </p:nvSpPr>
          <p:spPr>
            <a:xfrm>
              <a:off x="-294899" y="5913826"/>
              <a:ext cx="2399800" cy="1539300"/>
            </a:xfrm>
            <a:prstGeom prst="rect">
              <a:avLst/>
            </a:prstGeom>
            <a:noFill/>
          </p:spPr>
          <p:txBody>
            <a:bodyPr wrap="none" rtlCol="0">
              <a:spAutoFit/>
            </a:bodyPr>
            <a:lstStyle/>
            <a:p>
              <a:pPr algn="ctr"/>
              <a:r>
                <a:rPr lang="en-US" sz="1200" b="1" dirty="0">
                  <a:solidFill>
                    <a:schemeClr val="accent3">
                      <a:lumMod val="50000"/>
                    </a:schemeClr>
                  </a:solidFill>
                </a:rPr>
                <a:t>National Data</a:t>
              </a:r>
            </a:p>
            <a:p>
              <a:pPr algn="ctr"/>
              <a:r>
                <a:rPr lang="en-US" sz="1200" b="1" dirty="0">
                  <a:solidFill>
                    <a:schemeClr val="accent3">
                      <a:lumMod val="50000"/>
                    </a:schemeClr>
                  </a:solidFill>
                </a:rPr>
                <a:t>Aggregators</a:t>
              </a:r>
            </a:p>
          </p:txBody>
        </p:sp>
      </p:grpSp>
      <p:sp>
        <p:nvSpPr>
          <p:cNvPr id="56" name="TextBox 55"/>
          <p:cNvSpPr txBox="1"/>
          <p:nvPr/>
        </p:nvSpPr>
        <p:spPr>
          <a:xfrm>
            <a:off x="4693258" y="1432017"/>
            <a:ext cx="1065228" cy="461665"/>
          </a:xfrm>
          <a:prstGeom prst="rect">
            <a:avLst/>
          </a:prstGeom>
          <a:noFill/>
        </p:spPr>
        <p:txBody>
          <a:bodyPr wrap="none" rtlCol="0">
            <a:spAutoFit/>
          </a:bodyPr>
          <a:lstStyle/>
          <a:p>
            <a:pPr algn="ctr"/>
            <a:r>
              <a:rPr lang="en-US" sz="1200" b="1" dirty="0">
                <a:solidFill>
                  <a:schemeClr val="accent3">
                    <a:lumMod val="50000"/>
                  </a:schemeClr>
                </a:solidFill>
              </a:rPr>
              <a:t>National Data</a:t>
            </a:r>
          </a:p>
          <a:p>
            <a:pPr algn="ctr"/>
            <a:r>
              <a:rPr lang="en-US" sz="1200" b="1" dirty="0">
                <a:solidFill>
                  <a:schemeClr val="accent3">
                    <a:lumMod val="50000"/>
                  </a:schemeClr>
                </a:solidFill>
              </a:rPr>
              <a:t>Aggregators</a:t>
            </a:r>
          </a:p>
        </p:txBody>
      </p:sp>
      <p:sp>
        <p:nvSpPr>
          <p:cNvPr id="57" name="Can 56"/>
          <p:cNvSpPr/>
          <p:nvPr/>
        </p:nvSpPr>
        <p:spPr>
          <a:xfrm>
            <a:off x="4992051" y="1875687"/>
            <a:ext cx="236405" cy="13350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8" name="Can 57"/>
          <p:cNvSpPr/>
          <p:nvPr/>
        </p:nvSpPr>
        <p:spPr>
          <a:xfrm>
            <a:off x="5296596" y="1877593"/>
            <a:ext cx="236405" cy="13350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9443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Autofit/>
          </a:bodyPr>
          <a:lstStyle/>
          <a:p>
            <a:pPr algn="l"/>
            <a:r>
              <a:rPr lang="en-US" sz="3000" dirty="0"/>
              <a:t>Example 1: </a:t>
            </a:r>
            <a:r>
              <a:rPr lang="en-US" sz="3000" dirty="0" err="1"/>
              <a:t>eGov</a:t>
            </a:r>
            <a:r>
              <a:rPr lang="en-US" sz="3000" dirty="0"/>
              <a:t> Service to any Base Registers cross-border </a:t>
            </a:r>
          </a:p>
        </p:txBody>
      </p:sp>
      <p:sp>
        <p:nvSpPr>
          <p:cNvPr id="8" name="Can 7"/>
          <p:cNvSpPr/>
          <p:nvPr/>
        </p:nvSpPr>
        <p:spPr>
          <a:xfrm>
            <a:off x="3416477" y="4388107"/>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Can 10"/>
          <p:cNvSpPr/>
          <p:nvPr/>
        </p:nvSpPr>
        <p:spPr>
          <a:xfrm>
            <a:off x="3902530"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Can 11"/>
          <p:cNvSpPr/>
          <p:nvPr/>
        </p:nvSpPr>
        <p:spPr>
          <a:xfrm>
            <a:off x="4388584" y="4398129"/>
            <a:ext cx="399440" cy="333861"/>
          </a:xfrm>
          <a:prstGeom prst="can">
            <a:avLst>
              <a:gd name="adj" fmla="val 18822"/>
            </a:avLst>
          </a:prstGeom>
          <a:gradFill>
            <a:gsLst>
              <a:gs pos="75291">
                <a:srgbClr val="A7BA7F"/>
              </a:gs>
              <a:gs pos="71060">
                <a:srgbClr val="A2B57A"/>
              </a:gs>
              <a:gs pos="62597">
                <a:srgbClr val="98AB70"/>
              </a:gs>
              <a:gs pos="45672">
                <a:schemeClr val="accent3">
                  <a:lumMod val="75000"/>
                </a:schemeClr>
              </a:gs>
              <a:gs pos="11822">
                <a:schemeClr val="accent3">
                  <a:lumMod val="50000"/>
                </a:schemeClr>
              </a:gs>
              <a:gs pos="94880">
                <a:srgbClr val="BDD095"/>
              </a:gs>
              <a:gs pos="89761">
                <a:srgbClr val="B7CA8F"/>
              </a:gs>
              <a:gs pos="79523">
                <a:srgbClr val="ABBE83"/>
              </a:gs>
              <a:gs pos="1075">
                <a:schemeClr val="accent3">
                  <a:lumMod val="50000"/>
                </a:schemeClr>
              </a:gs>
              <a:gs pos="100000">
                <a:schemeClr val="accent3">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3403969" y="4723675"/>
            <a:ext cx="1463863" cy="461665"/>
          </a:xfrm>
          <a:prstGeom prst="rect">
            <a:avLst/>
          </a:prstGeom>
          <a:noFill/>
        </p:spPr>
        <p:txBody>
          <a:bodyPr wrap="none" rtlCol="0">
            <a:spAutoFit/>
          </a:bodyPr>
          <a:lstStyle/>
          <a:p>
            <a:pPr algn="ctr"/>
            <a:r>
              <a:rPr lang="en-US" sz="1200" b="1" dirty="0">
                <a:solidFill>
                  <a:schemeClr val="accent3">
                    <a:lumMod val="50000"/>
                  </a:schemeClr>
                </a:solidFill>
              </a:rPr>
              <a:t>GENERAL-PURPOSE </a:t>
            </a:r>
          </a:p>
          <a:p>
            <a:pPr algn="ctr"/>
            <a:r>
              <a:rPr lang="en-US" sz="1200" b="1" dirty="0">
                <a:solidFill>
                  <a:schemeClr val="accent3">
                    <a:lumMod val="50000"/>
                  </a:schemeClr>
                </a:solidFill>
              </a:rPr>
              <a:t>DATA SOURCES</a:t>
            </a:r>
          </a:p>
        </p:txBody>
      </p:sp>
      <p:sp>
        <p:nvSpPr>
          <p:cNvPr id="33" name="Rectangle 32"/>
          <p:cNvSpPr/>
          <p:nvPr/>
        </p:nvSpPr>
        <p:spPr>
          <a:xfrm>
            <a:off x="4085946" y="3759883"/>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6" name="Up-Down Arrow 35"/>
          <p:cNvSpPr/>
          <p:nvPr/>
        </p:nvSpPr>
        <p:spPr>
          <a:xfrm>
            <a:off x="4301970" y="4137924"/>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4085946" y="2085697"/>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9" name="Cloud 38"/>
          <p:cNvSpPr/>
          <p:nvPr/>
        </p:nvSpPr>
        <p:spPr>
          <a:xfrm>
            <a:off x="2789802" y="2722483"/>
            <a:ext cx="3348372" cy="767369"/>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a:solidFill>
                  <a:schemeClr val="tx1"/>
                </a:solidFill>
              </a:rPr>
              <a:t>TOOP Federation</a:t>
            </a:r>
          </a:p>
        </p:txBody>
      </p:sp>
      <p:sp>
        <p:nvSpPr>
          <p:cNvPr id="40" name="Rectangle 39"/>
          <p:cNvSpPr/>
          <p:nvPr/>
        </p:nvSpPr>
        <p:spPr>
          <a:xfrm>
            <a:off x="2961426" y="1329612"/>
            <a:ext cx="1658004" cy="476229"/>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Any eService</a:t>
            </a:r>
          </a:p>
          <a:p>
            <a:pPr algn="ctr"/>
            <a:r>
              <a:rPr lang="en-US" sz="1350" dirty="0"/>
              <a:t>As Data Consumer</a:t>
            </a:r>
          </a:p>
        </p:txBody>
      </p:sp>
      <p:sp>
        <p:nvSpPr>
          <p:cNvPr id="41" name="Up-Down Arrow 40"/>
          <p:cNvSpPr/>
          <p:nvPr/>
        </p:nvSpPr>
        <p:spPr>
          <a:xfrm>
            <a:off x="4301970" y="1815666"/>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Up-Down Arrow 41"/>
          <p:cNvSpPr/>
          <p:nvPr/>
        </p:nvSpPr>
        <p:spPr>
          <a:xfrm>
            <a:off x="5706126" y="338184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Up-Down Arrow 42"/>
          <p:cNvSpPr/>
          <p:nvPr/>
        </p:nvSpPr>
        <p:spPr>
          <a:xfrm>
            <a:off x="5748910" y="2457048"/>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Up-Down Arrow 44"/>
          <p:cNvSpPr/>
          <p:nvPr/>
        </p:nvSpPr>
        <p:spPr>
          <a:xfrm>
            <a:off x="3345940" y="1910184"/>
            <a:ext cx="198140" cy="712904"/>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Up-Down Arrow 47"/>
          <p:cNvSpPr/>
          <p:nvPr/>
        </p:nvSpPr>
        <p:spPr>
          <a:xfrm>
            <a:off x="3632371" y="3593548"/>
            <a:ext cx="198140" cy="712904"/>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p:cNvSpPr txBox="1"/>
          <p:nvPr/>
        </p:nvSpPr>
        <p:spPr>
          <a:xfrm>
            <a:off x="3638969" y="3137385"/>
            <a:ext cx="1328377" cy="323165"/>
          </a:xfrm>
          <a:prstGeom prst="rect">
            <a:avLst/>
          </a:prstGeom>
          <a:noFill/>
        </p:spPr>
        <p:txBody>
          <a:bodyPr wrap="none" rtlCol="0">
            <a:spAutoFit/>
          </a:bodyPr>
          <a:lstStyle/>
          <a:p>
            <a:r>
              <a:rPr lang="en-US" sz="1500" b="1" dirty="0"/>
              <a:t>of Federations</a:t>
            </a:r>
          </a:p>
        </p:txBody>
      </p:sp>
      <p:grpSp>
        <p:nvGrpSpPr>
          <p:cNvPr id="52" name="Group 51"/>
          <p:cNvGrpSpPr/>
          <p:nvPr/>
        </p:nvGrpSpPr>
        <p:grpSpPr>
          <a:xfrm>
            <a:off x="4827595" y="4199378"/>
            <a:ext cx="1065228" cy="580611"/>
            <a:chOff x="-294899" y="5517232"/>
            <a:chExt cx="2399800" cy="1935894"/>
          </a:xfrm>
        </p:grpSpPr>
        <p:sp>
          <p:nvSpPr>
            <p:cNvPr id="53" name="Can 52"/>
            <p:cNvSpPr/>
            <p:nvPr/>
          </p:nvSpPr>
          <p:spPr>
            <a:xfrm>
              <a:off x="328109" y="5517232"/>
              <a:ext cx="532586" cy="44514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4" name="Can 53"/>
            <p:cNvSpPr/>
            <p:nvPr/>
          </p:nvSpPr>
          <p:spPr>
            <a:xfrm>
              <a:off x="1014204" y="5523586"/>
              <a:ext cx="532586" cy="445148"/>
            </a:xfrm>
            <a:prstGeom prst="can">
              <a:avLst/>
            </a:prstGeom>
            <a:gradFill>
              <a:gsLst>
                <a:gs pos="20968">
                  <a:schemeClr val="accent2">
                    <a:lumMod val="50000"/>
                  </a:schemeClr>
                </a:gs>
                <a:gs pos="100000">
                  <a:schemeClr val="accent2">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5" name="TextBox 54"/>
            <p:cNvSpPr txBox="1"/>
            <p:nvPr/>
          </p:nvSpPr>
          <p:spPr>
            <a:xfrm>
              <a:off x="-294899" y="5913826"/>
              <a:ext cx="2399800" cy="1539300"/>
            </a:xfrm>
            <a:prstGeom prst="rect">
              <a:avLst/>
            </a:prstGeom>
            <a:noFill/>
          </p:spPr>
          <p:txBody>
            <a:bodyPr wrap="none" rtlCol="0">
              <a:spAutoFit/>
            </a:bodyPr>
            <a:lstStyle/>
            <a:p>
              <a:pPr algn="ctr"/>
              <a:r>
                <a:rPr lang="en-US" sz="1200" b="1" dirty="0">
                  <a:solidFill>
                    <a:schemeClr val="accent3">
                      <a:lumMod val="50000"/>
                    </a:schemeClr>
                  </a:solidFill>
                </a:rPr>
                <a:t>National Data</a:t>
              </a:r>
            </a:p>
            <a:p>
              <a:pPr algn="ctr"/>
              <a:r>
                <a:rPr lang="en-US" sz="1200" b="1" dirty="0">
                  <a:solidFill>
                    <a:schemeClr val="accent3">
                      <a:lumMod val="50000"/>
                    </a:schemeClr>
                  </a:solidFill>
                </a:rPr>
                <a:t>Aggregators</a:t>
              </a:r>
            </a:p>
          </p:txBody>
        </p:sp>
      </p:grpSp>
      <p:sp>
        <p:nvSpPr>
          <p:cNvPr id="59" name="Up-Down Arrow 58"/>
          <p:cNvSpPr/>
          <p:nvPr/>
        </p:nvSpPr>
        <p:spPr>
          <a:xfrm>
            <a:off x="3986876" y="1896086"/>
            <a:ext cx="246954" cy="2422238"/>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664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Autofit/>
          </a:bodyPr>
          <a:lstStyle/>
          <a:p>
            <a:pPr algn="l"/>
            <a:r>
              <a:rPr lang="en-US" sz="3000" dirty="0"/>
              <a:t>Example 2a: </a:t>
            </a:r>
            <a:r>
              <a:rPr lang="en-US" sz="3000" dirty="0" err="1"/>
              <a:t>eGov</a:t>
            </a:r>
            <a:r>
              <a:rPr lang="en-US" sz="3000" dirty="0"/>
              <a:t> Service to Business Register cross-border</a:t>
            </a:r>
          </a:p>
        </p:txBody>
      </p:sp>
      <p:sp>
        <p:nvSpPr>
          <p:cNvPr id="6" name="Can 5"/>
          <p:cNvSpPr/>
          <p:nvPr/>
        </p:nvSpPr>
        <p:spPr>
          <a:xfrm>
            <a:off x="5954758" y="43981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Can 8"/>
          <p:cNvSpPr/>
          <p:nvPr/>
        </p:nvSpPr>
        <p:spPr>
          <a:xfrm>
            <a:off x="6440812" y="4403221"/>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Can 9"/>
          <p:cNvSpPr/>
          <p:nvPr/>
        </p:nvSpPr>
        <p:spPr>
          <a:xfrm>
            <a:off x="6926866" y="4403221"/>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5909475" y="4723675"/>
            <a:ext cx="1561389" cy="461665"/>
          </a:xfrm>
          <a:prstGeom prst="rect">
            <a:avLst/>
          </a:prstGeom>
          <a:noFill/>
        </p:spPr>
        <p:txBody>
          <a:bodyPr wrap="none" rtlCol="0">
            <a:spAutoFit/>
          </a:bodyPr>
          <a:lstStyle/>
          <a:p>
            <a:pPr algn="ctr"/>
            <a:r>
              <a:rPr lang="en-US" sz="1200" b="1" dirty="0">
                <a:solidFill>
                  <a:schemeClr val="accent1">
                    <a:lumMod val="75000"/>
                  </a:schemeClr>
                </a:solidFill>
              </a:rPr>
              <a:t>BUSINESS REGISTRIES</a:t>
            </a:r>
          </a:p>
          <a:p>
            <a:pPr algn="ctr"/>
            <a:r>
              <a:rPr lang="en-US" sz="1200" b="1" dirty="0">
                <a:solidFill>
                  <a:schemeClr val="accent1">
                    <a:lumMod val="75000"/>
                  </a:schemeClr>
                </a:solidFill>
              </a:rPr>
              <a:t>AS DATA PROVIDERS</a:t>
            </a:r>
          </a:p>
        </p:txBody>
      </p:sp>
      <p:sp>
        <p:nvSpPr>
          <p:cNvPr id="22" name="Cloud 21"/>
          <p:cNvSpPr/>
          <p:nvPr/>
        </p:nvSpPr>
        <p:spPr>
          <a:xfrm>
            <a:off x="6624228" y="2301721"/>
            <a:ext cx="888359" cy="1648280"/>
          </a:xfrm>
          <a:prstGeom prst="cloud">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50" b="1" dirty="0">
                <a:solidFill>
                  <a:schemeClr val="accent1">
                    <a:lumMod val="50000"/>
                  </a:schemeClr>
                </a:solidFill>
              </a:rPr>
              <a:t>BRIS</a:t>
            </a:r>
          </a:p>
        </p:txBody>
      </p:sp>
      <p:sp>
        <p:nvSpPr>
          <p:cNvPr id="24" name="Up-Down Arrow 23"/>
          <p:cNvSpPr/>
          <p:nvPr/>
        </p:nvSpPr>
        <p:spPr>
          <a:xfrm>
            <a:off x="6998001" y="4029912"/>
            <a:ext cx="162018" cy="33207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4085946" y="3759883"/>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5" name="Up-Down Arrow 34"/>
          <p:cNvSpPr/>
          <p:nvPr/>
        </p:nvSpPr>
        <p:spPr>
          <a:xfrm>
            <a:off x="6008959" y="4125387"/>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4085946" y="2085697"/>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9" name="Cloud 38"/>
          <p:cNvSpPr/>
          <p:nvPr/>
        </p:nvSpPr>
        <p:spPr>
          <a:xfrm>
            <a:off x="2789802" y="2722483"/>
            <a:ext cx="3348372" cy="767369"/>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a:solidFill>
                  <a:schemeClr val="tx1"/>
                </a:solidFill>
              </a:rPr>
              <a:t>TOOP Federation</a:t>
            </a:r>
          </a:p>
        </p:txBody>
      </p:sp>
      <p:sp>
        <p:nvSpPr>
          <p:cNvPr id="40" name="Rectangle 39"/>
          <p:cNvSpPr/>
          <p:nvPr/>
        </p:nvSpPr>
        <p:spPr>
          <a:xfrm>
            <a:off x="2961426" y="1329612"/>
            <a:ext cx="1658004" cy="476229"/>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Any eService</a:t>
            </a:r>
          </a:p>
          <a:p>
            <a:pPr algn="ctr"/>
            <a:r>
              <a:rPr lang="en-US" sz="1350" dirty="0"/>
              <a:t>As Data Consumer</a:t>
            </a:r>
          </a:p>
        </p:txBody>
      </p:sp>
      <p:sp>
        <p:nvSpPr>
          <p:cNvPr id="41" name="Up-Down Arrow 40"/>
          <p:cNvSpPr/>
          <p:nvPr/>
        </p:nvSpPr>
        <p:spPr>
          <a:xfrm>
            <a:off x="4301970" y="1815666"/>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Up-Down Arrow 41"/>
          <p:cNvSpPr/>
          <p:nvPr/>
        </p:nvSpPr>
        <p:spPr>
          <a:xfrm>
            <a:off x="5706126" y="338184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Up-Down Arrow 42"/>
          <p:cNvSpPr/>
          <p:nvPr/>
        </p:nvSpPr>
        <p:spPr>
          <a:xfrm>
            <a:off x="5748910" y="2457048"/>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Up-Down Arrow 44"/>
          <p:cNvSpPr/>
          <p:nvPr/>
        </p:nvSpPr>
        <p:spPr>
          <a:xfrm>
            <a:off x="3345940" y="1910184"/>
            <a:ext cx="198140" cy="712904"/>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Up-Down Arrow 46"/>
          <p:cNvSpPr/>
          <p:nvPr/>
        </p:nvSpPr>
        <p:spPr>
          <a:xfrm rot="5400000">
            <a:off x="6312938" y="289066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p:cNvSpPr txBox="1"/>
          <p:nvPr/>
        </p:nvSpPr>
        <p:spPr>
          <a:xfrm>
            <a:off x="3638969" y="3137385"/>
            <a:ext cx="1328377" cy="323165"/>
          </a:xfrm>
          <a:prstGeom prst="rect">
            <a:avLst/>
          </a:prstGeom>
          <a:noFill/>
        </p:spPr>
        <p:txBody>
          <a:bodyPr wrap="none" rtlCol="0">
            <a:spAutoFit/>
          </a:bodyPr>
          <a:lstStyle/>
          <a:p>
            <a:r>
              <a:rPr lang="en-US" sz="1500" b="1" dirty="0"/>
              <a:t>of Federations</a:t>
            </a:r>
          </a:p>
        </p:txBody>
      </p:sp>
      <p:sp>
        <p:nvSpPr>
          <p:cNvPr id="59" name="Up-Down Arrow 58"/>
          <p:cNvSpPr/>
          <p:nvPr/>
        </p:nvSpPr>
        <p:spPr>
          <a:xfrm>
            <a:off x="3986876" y="1896086"/>
            <a:ext cx="313287" cy="1017231"/>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Up-Down Arrow 59"/>
          <p:cNvSpPr/>
          <p:nvPr/>
        </p:nvSpPr>
        <p:spPr>
          <a:xfrm>
            <a:off x="5922150" y="3273828"/>
            <a:ext cx="313287" cy="1017231"/>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Up-Down Arrow 60"/>
          <p:cNvSpPr/>
          <p:nvPr/>
        </p:nvSpPr>
        <p:spPr>
          <a:xfrm rot="5400000">
            <a:off x="4792495" y="2457192"/>
            <a:ext cx="313287" cy="1297951"/>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59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Autofit/>
          </a:bodyPr>
          <a:lstStyle/>
          <a:p>
            <a:pPr algn="l"/>
            <a:r>
              <a:rPr lang="en-US" sz="3000" dirty="0"/>
              <a:t>Example 2b: </a:t>
            </a:r>
            <a:r>
              <a:rPr lang="en-US" sz="3000" dirty="0" err="1"/>
              <a:t>eGov</a:t>
            </a:r>
            <a:r>
              <a:rPr lang="en-US" sz="3000" dirty="0"/>
              <a:t> Service to Business Register cross-border</a:t>
            </a:r>
          </a:p>
        </p:txBody>
      </p:sp>
      <p:sp>
        <p:nvSpPr>
          <p:cNvPr id="6" name="Can 5"/>
          <p:cNvSpPr/>
          <p:nvPr/>
        </p:nvSpPr>
        <p:spPr>
          <a:xfrm>
            <a:off x="5954758" y="4398129"/>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Can 8"/>
          <p:cNvSpPr/>
          <p:nvPr/>
        </p:nvSpPr>
        <p:spPr>
          <a:xfrm>
            <a:off x="6440812" y="4403221"/>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Can 9"/>
          <p:cNvSpPr/>
          <p:nvPr/>
        </p:nvSpPr>
        <p:spPr>
          <a:xfrm>
            <a:off x="6926866" y="4403221"/>
            <a:ext cx="399440" cy="333861"/>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5909475" y="4723675"/>
            <a:ext cx="1561389" cy="461665"/>
          </a:xfrm>
          <a:prstGeom prst="rect">
            <a:avLst/>
          </a:prstGeom>
          <a:noFill/>
        </p:spPr>
        <p:txBody>
          <a:bodyPr wrap="none" rtlCol="0">
            <a:spAutoFit/>
          </a:bodyPr>
          <a:lstStyle/>
          <a:p>
            <a:pPr algn="ctr"/>
            <a:r>
              <a:rPr lang="en-US" sz="1200" b="1" dirty="0">
                <a:solidFill>
                  <a:schemeClr val="accent1">
                    <a:lumMod val="75000"/>
                  </a:schemeClr>
                </a:solidFill>
              </a:rPr>
              <a:t>BUSINESS REGISTRIES</a:t>
            </a:r>
          </a:p>
          <a:p>
            <a:pPr algn="ctr"/>
            <a:r>
              <a:rPr lang="en-US" sz="1200" b="1" dirty="0">
                <a:solidFill>
                  <a:schemeClr val="accent1">
                    <a:lumMod val="75000"/>
                  </a:schemeClr>
                </a:solidFill>
              </a:rPr>
              <a:t>AS DATA PROVIDERS</a:t>
            </a:r>
          </a:p>
        </p:txBody>
      </p:sp>
      <p:sp>
        <p:nvSpPr>
          <p:cNvPr id="22" name="Cloud 21"/>
          <p:cNvSpPr/>
          <p:nvPr/>
        </p:nvSpPr>
        <p:spPr>
          <a:xfrm>
            <a:off x="6624228" y="2301721"/>
            <a:ext cx="888359" cy="1648280"/>
          </a:xfrm>
          <a:prstGeom prst="cloud">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50" b="1" dirty="0">
                <a:solidFill>
                  <a:schemeClr val="accent1">
                    <a:lumMod val="50000"/>
                  </a:schemeClr>
                </a:solidFill>
              </a:rPr>
              <a:t>BRIS</a:t>
            </a:r>
          </a:p>
        </p:txBody>
      </p:sp>
      <p:sp>
        <p:nvSpPr>
          <p:cNvPr id="24" name="Up-Down Arrow 23"/>
          <p:cNvSpPr/>
          <p:nvPr/>
        </p:nvSpPr>
        <p:spPr>
          <a:xfrm>
            <a:off x="6998001" y="4029912"/>
            <a:ext cx="162018" cy="33207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4085946" y="3759883"/>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5" name="Up-Down Arrow 34"/>
          <p:cNvSpPr/>
          <p:nvPr/>
        </p:nvSpPr>
        <p:spPr>
          <a:xfrm>
            <a:off x="6008959" y="4125387"/>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4085946" y="2085697"/>
            <a:ext cx="2141961" cy="318962"/>
          </a:xfrm>
          <a:prstGeom prst="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National OOP Layer</a:t>
            </a:r>
          </a:p>
        </p:txBody>
      </p:sp>
      <p:sp>
        <p:nvSpPr>
          <p:cNvPr id="39" name="Cloud 38"/>
          <p:cNvSpPr/>
          <p:nvPr/>
        </p:nvSpPr>
        <p:spPr>
          <a:xfrm>
            <a:off x="2789802" y="2722483"/>
            <a:ext cx="3348372" cy="767369"/>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a:solidFill>
                  <a:schemeClr val="tx1"/>
                </a:solidFill>
              </a:rPr>
              <a:t>TOOP Federation</a:t>
            </a:r>
          </a:p>
        </p:txBody>
      </p:sp>
      <p:sp>
        <p:nvSpPr>
          <p:cNvPr id="40" name="Rectangle 39"/>
          <p:cNvSpPr/>
          <p:nvPr/>
        </p:nvSpPr>
        <p:spPr>
          <a:xfrm>
            <a:off x="2961426" y="1329612"/>
            <a:ext cx="1658004" cy="476229"/>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t>Any eService</a:t>
            </a:r>
          </a:p>
          <a:p>
            <a:pPr algn="ctr"/>
            <a:r>
              <a:rPr lang="en-US" sz="1350" dirty="0"/>
              <a:t>As Data Consumer</a:t>
            </a:r>
          </a:p>
        </p:txBody>
      </p:sp>
      <p:sp>
        <p:nvSpPr>
          <p:cNvPr id="41" name="Up-Down Arrow 40"/>
          <p:cNvSpPr/>
          <p:nvPr/>
        </p:nvSpPr>
        <p:spPr>
          <a:xfrm>
            <a:off x="4301970" y="1815666"/>
            <a:ext cx="162018" cy="255064"/>
          </a:xfrm>
          <a:prstGeom prst="up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Up-Down Arrow 41"/>
          <p:cNvSpPr/>
          <p:nvPr/>
        </p:nvSpPr>
        <p:spPr>
          <a:xfrm>
            <a:off x="5706126" y="338184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Up-Down Arrow 42"/>
          <p:cNvSpPr/>
          <p:nvPr/>
        </p:nvSpPr>
        <p:spPr>
          <a:xfrm>
            <a:off x="5748910" y="2457048"/>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Up-Down Arrow 44"/>
          <p:cNvSpPr/>
          <p:nvPr/>
        </p:nvSpPr>
        <p:spPr>
          <a:xfrm>
            <a:off x="3345940" y="1910184"/>
            <a:ext cx="198140" cy="712904"/>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Up-Down Arrow 46"/>
          <p:cNvSpPr/>
          <p:nvPr/>
        </p:nvSpPr>
        <p:spPr>
          <a:xfrm rot="5400000">
            <a:off x="6312938" y="2890660"/>
            <a:ext cx="162018" cy="332079"/>
          </a:xfrm>
          <a:prstGeom prst="up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p:cNvSpPr txBox="1"/>
          <p:nvPr/>
        </p:nvSpPr>
        <p:spPr>
          <a:xfrm>
            <a:off x="3638969" y="3137385"/>
            <a:ext cx="1328377" cy="323165"/>
          </a:xfrm>
          <a:prstGeom prst="rect">
            <a:avLst/>
          </a:prstGeom>
          <a:noFill/>
        </p:spPr>
        <p:txBody>
          <a:bodyPr wrap="none" rtlCol="0">
            <a:spAutoFit/>
          </a:bodyPr>
          <a:lstStyle/>
          <a:p>
            <a:r>
              <a:rPr lang="en-US" sz="1500" b="1" dirty="0"/>
              <a:t>of Federations</a:t>
            </a:r>
          </a:p>
        </p:txBody>
      </p:sp>
      <p:sp>
        <p:nvSpPr>
          <p:cNvPr id="59" name="Up-Down Arrow 58"/>
          <p:cNvSpPr/>
          <p:nvPr/>
        </p:nvSpPr>
        <p:spPr>
          <a:xfrm>
            <a:off x="3986876" y="1896086"/>
            <a:ext cx="313287" cy="1017231"/>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Up-Down Arrow 59"/>
          <p:cNvSpPr/>
          <p:nvPr/>
        </p:nvSpPr>
        <p:spPr>
          <a:xfrm>
            <a:off x="6917094" y="3273828"/>
            <a:ext cx="313287" cy="1017231"/>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Up-Down Arrow 60"/>
          <p:cNvSpPr/>
          <p:nvPr/>
        </p:nvSpPr>
        <p:spPr>
          <a:xfrm rot="5400000">
            <a:off x="5413564" y="1836123"/>
            <a:ext cx="313287" cy="2540089"/>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775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21850" y="2096965"/>
            <a:ext cx="2698077" cy="2944145"/>
          </a:xfrm>
          <a:prstGeom prst="rect">
            <a:avLst/>
          </a:prstGeom>
          <a:solidFill>
            <a:schemeClr val="bg1">
              <a:lumMod val="75000"/>
              <a:alpha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971600" y="1437624"/>
            <a:ext cx="2088232" cy="3603485"/>
          </a:xfrm>
          <a:prstGeom prst="rect">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321296" y="-92546"/>
            <a:ext cx="7139136" cy="857250"/>
          </a:xfrm>
        </p:spPr>
        <p:txBody>
          <a:bodyPr>
            <a:noAutofit/>
          </a:bodyPr>
          <a:lstStyle/>
          <a:p>
            <a:pPr algn="l"/>
            <a:r>
              <a:rPr lang="en-US" sz="3000" dirty="0"/>
              <a:t>Baseline Scenario: Simple pull of data</a:t>
            </a:r>
          </a:p>
        </p:txBody>
      </p:sp>
      <p:sp>
        <p:nvSpPr>
          <p:cNvPr id="6" name="TextBox 5"/>
          <p:cNvSpPr txBox="1"/>
          <p:nvPr/>
        </p:nvSpPr>
        <p:spPr>
          <a:xfrm>
            <a:off x="1473615" y="1441596"/>
            <a:ext cx="1444242" cy="300082"/>
          </a:xfrm>
          <a:prstGeom prst="rect">
            <a:avLst/>
          </a:prstGeom>
          <a:noFill/>
        </p:spPr>
        <p:txBody>
          <a:bodyPr wrap="none" rtlCol="0">
            <a:spAutoFit/>
          </a:bodyPr>
          <a:lstStyle/>
          <a:p>
            <a:pPr algn="ctr"/>
            <a:r>
              <a:rPr lang="en-US" sz="1350" b="1" dirty="0">
                <a:solidFill>
                  <a:schemeClr val="tx2"/>
                </a:solidFill>
              </a:rPr>
              <a:t>DATA CONSUMER</a:t>
            </a:r>
          </a:p>
        </p:txBody>
      </p:sp>
      <p:sp>
        <p:nvSpPr>
          <p:cNvPr id="7" name="Rectangle 6"/>
          <p:cNvSpPr/>
          <p:nvPr/>
        </p:nvSpPr>
        <p:spPr>
          <a:xfrm>
            <a:off x="6084168" y="1419622"/>
            <a:ext cx="2088232" cy="3603485"/>
          </a:xfrm>
          <a:prstGeom prst="rect">
            <a:avLst/>
          </a:prstGeom>
          <a:solidFill>
            <a:srgbClr val="C00000">
              <a:alpha val="1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6279909" y="1441597"/>
            <a:ext cx="1336713" cy="300082"/>
          </a:xfrm>
          <a:prstGeom prst="rect">
            <a:avLst/>
          </a:prstGeom>
          <a:noFill/>
        </p:spPr>
        <p:txBody>
          <a:bodyPr wrap="none" rtlCol="0">
            <a:spAutoFit/>
          </a:bodyPr>
          <a:lstStyle/>
          <a:p>
            <a:pPr algn="ctr"/>
            <a:r>
              <a:rPr lang="en-US" sz="1350" b="1" dirty="0">
                <a:solidFill>
                  <a:srgbClr val="C00000"/>
                </a:solidFill>
              </a:rPr>
              <a:t>DATA PROVIDER</a:t>
            </a:r>
          </a:p>
        </p:txBody>
      </p:sp>
      <p:sp>
        <p:nvSpPr>
          <p:cNvPr id="10" name="TextBox 9"/>
          <p:cNvSpPr txBox="1"/>
          <p:nvPr/>
        </p:nvSpPr>
        <p:spPr>
          <a:xfrm>
            <a:off x="3329862" y="2078727"/>
            <a:ext cx="702078" cy="300082"/>
          </a:xfrm>
          <a:prstGeom prst="rect">
            <a:avLst/>
          </a:prstGeom>
          <a:noFill/>
        </p:spPr>
        <p:txBody>
          <a:bodyPr wrap="square" rtlCol="0">
            <a:spAutoFit/>
          </a:bodyPr>
          <a:lstStyle/>
          <a:p>
            <a:pPr algn="ctr"/>
            <a:r>
              <a:rPr lang="en-US" sz="1350" b="1" dirty="0">
                <a:solidFill>
                  <a:schemeClr val="bg1">
                    <a:lumMod val="50000"/>
                  </a:schemeClr>
                </a:solidFill>
              </a:rPr>
              <a:t>TOOP</a:t>
            </a:r>
          </a:p>
        </p:txBody>
      </p:sp>
      <p:sp>
        <p:nvSpPr>
          <p:cNvPr id="13" name="TextBox 12"/>
          <p:cNvSpPr txBox="1"/>
          <p:nvPr/>
        </p:nvSpPr>
        <p:spPr>
          <a:xfrm>
            <a:off x="1500292" y="1718595"/>
            <a:ext cx="1323876"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Identification</a:t>
            </a:r>
          </a:p>
        </p:txBody>
      </p:sp>
      <p:sp>
        <p:nvSpPr>
          <p:cNvPr id="17" name="TextBox 16"/>
          <p:cNvSpPr txBox="1"/>
          <p:nvPr/>
        </p:nvSpPr>
        <p:spPr>
          <a:xfrm>
            <a:off x="1500292" y="2201002"/>
            <a:ext cx="1323876" cy="5078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Determine Data Requirements</a:t>
            </a:r>
          </a:p>
        </p:txBody>
      </p:sp>
      <p:sp>
        <p:nvSpPr>
          <p:cNvPr id="18" name="TextBox 17"/>
          <p:cNvSpPr txBox="1"/>
          <p:nvPr/>
        </p:nvSpPr>
        <p:spPr>
          <a:xfrm>
            <a:off x="3781549" y="2685750"/>
            <a:ext cx="1816565" cy="5078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sz="1350" dirty="0"/>
              <a:t>Data Provider Capability</a:t>
            </a:r>
          </a:p>
        </p:txBody>
      </p:sp>
      <p:sp>
        <p:nvSpPr>
          <p:cNvPr id="23" name="TextBox 22"/>
          <p:cNvSpPr txBox="1"/>
          <p:nvPr/>
        </p:nvSpPr>
        <p:spPr>
          <a:xfrm>
            <a:off x="1491693" y="3235753"/>
            <a:ext cx="1390803" cy="5078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Prepare Data Request</a:t>
            </a:r>
          </a:p>
        </p:txBody>
      </p:sp>
      <p:sp>
        <p:nvSpPr>
          <p:cNvPr id="27" name="TextBox 26"/>
          <p:cNvSpPr txBox="1"/>
          <p:nvPr/>
        </p:nvSpPr>
        <p:spPr>
          <a:xfrm>
            <a:off x="6385428" y="3273829"/>
            <a:ext cx="1231194" cy="5078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sz="1350" dirty="0"/>
              <a:t>Process Data Request</a:t>
            </a:r>
          </a:p>
        </p:txBody>
      </p:sp>
      <p:sp>
        <p:nvSpPr>
          <p:cNvPr id="28" name="TextBox 27"/>
          <p:cNvSpPr txBox="1"/>
          <p:nvPr/>
        </p:nvSpPr>
        <p:spPr>
          <a:xfrm>
            <a:off x="6408204" y="4424177"/>
            <a:ext cx="1249896" cy="5078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sz="1350" dirty="0"/>
              <a:t>Prepare Data Response</a:t>
            </a:r>
          </a:p>
        </p:txBody>
      </p:sp>
      <p:sp>
        <p:nvSpPr>
          <p:cNvPr id="31" name="TextBox 30"/>
          <p:cNvSpPr txBox="1"/>
          <p:nvPr/>
        </p:nvSpPr>
        <p:spPr>
          <a:xfrm>
            <a:off x="1547664" y="4422871"/>
            <a:ext cx="1310871" cy="5078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Process Data Response</a:t>
            </a:r>
          </a:p>
        </p:txBody>
      </p:sp>
      <p:sp>
        <p:nvSpPr>
          <p:cNvPr id="32" name="TextBox 31"/>
          <p:cNvSpPr txBox="1"/>
          <p:nvPr/>
        </p:nvSpPr>
        <p:spPr>
          <a:xfrm>
            <a:off x="2511298" y="3925909"/>
            <a:ext cx="1256864"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Transform Data</a:t>
            </a:r>
          </a:p>
        </p:txBody>
      </p:sp>
      <p:sp>
        <p:nvSpPr>
          <p:cNvPr id="33" name="TextBox 32"/>
          <p:cNvSpPr txBox="1"/>
          <p:nvPr/>
        </p:nvSpPr>
        <p:spPr>
          <a:xfrm>
            <a:off x="5475376" y="3921900"/>
            <a:ext cx="1256864"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Transform Data</a:t>
            </a:r>
          </a:p>
        </p:txBody>
      </p:sp>
      <p:sp>
        <p:nvSpPr>
          <p:cNvPr id="34" name="TextBox 33"/>
          <p:cNvSpPr txBox="1"/>
          <p:nvPr/>
        </p:nvSpPr>
        <p:spPr>
          <a:xfrm>
            <a:off x="1491693" y="2825769"/>
            <a:ext cx="1366842"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Ensure Consent</a:t>
            </a:r>
          </a:p>
        </p:txBody>
      </p:sp>
      <p:pic>
        <p:nvPicPr>
          <p:cNvPr id="3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483" y="1650499"/>
            <a:ext cx="339329"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 name="TextBox 35"/>
          <p:cNvSpPr txBox="1"/>
          <p:nvPr/>
        </p:nvSpPr>
        <p:spPr>
          <a:xfrm>
            <a:off x="3986053" y="3927235"/>
            <a:ext cx="1256864"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Map Semantics</a:t>
            </a:r>
          </a:p>
        </p:txBody>
      </p:sp>
      <p:sp>
        <p:nvSpPr>
          <p:cNvPr id="37" name="TextBox 36"/>
          <p:cNvSpPr txBox="1"/>
          <p:nvPr/>
        </p:nvSpPr>
        <p:spPr>
          <a:xfrm>
            <a:off x="3267910" y="2345285"/>
            <a:ext cx="89217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Discover</a:t>
            </a:r>
          </a:p>
        </p:txBody>
      </p:sp>
      <p:sp>
        <p:nvSpPr>
          <p:cNvPr id="38" name="TextBox 37"/>
          <p:cNvSpPr txBox="1"/>
          <p:nvPr/>
        </p:nvSpPr>
        <p:spPr>
          <a:xfrm>
            <a:off x="4975969" y="2348757"/>
            <a:ext cx="89217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sz="1350" dirty="0"/>
              <a:t>Publish</a:t>
            </a:r>
          </a:p>
        </p:txBody>
      </p:sp>
      <p:sp>
        <p:nvSpPr>
          <p:cNvPr id="40" name="TextBox 39"/>
          <p:cNvSpPr txBox="1"/>
          <p:nvPr/>
        </p:nvSpPr>
        <p:spPr>
          <a:xfrm>
            <a:off x="3781549" y="3564763"/>
            <a:ext cx="181656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sz="1350" dirty="0"/>
              <a:t>Data Request</a:t>
            </a:r>
          </a:p>
        </p:txBody>
      </p:sp>
      <p:sp>
        <p:nvSpPr>
          <p:cNvPr id="41" name="TextBox 40"/>
          <p:cNvSpPr txBox="1"/>
          <p:nvPr/>
        </p:nvSpPr>
        <p:spPr>
          <a:xfrm>
            <a:off x="3267910" y="3224298"/>
            <a:ext cx="89217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Send</a:t>
            </a:r>
          </a:p>
        </p:txBody>
      </p:sp>
      <p:sp>
        <p:nvSpPr>
          <p:cNvPr id="42" name="TextBox 41"/>
          <p:cNvSpPr txBox="1"/>
          <p:nvPr/>
        </p:nvSpPr>
        <p:spPr>
          <a:xfrm>
            <a:off x="4975969" y="3227770"/>
            <a:ext cx="89217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sz="1350" dirty="0"/>
              <a:t>Receive</a:t>
            </a:r>
          </a:p>
        </p:txBody>
      </p:sp>
      <p:sp>
        <p:nvSpPr>
          <p:cNvPr id="47" name="TextBox 46"/>
          <p:cNvSpPr txBox="1"/>
          <p:nvPr/>
        </p:nvSpPr>
        <p:spPr>
          <a:xfrm>
            <a:off x="3789495" y="4685932"/>
            <a:ext cx="181656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sz="1350" dirty="0"/>
              <a:t>Data Response</a:t>
            </a:r>
          </a:p>
        </p:txBody>
      </p:sp>
      <p:sp>
        <p:nvSpPr>
          <p:cNvPr id="48" name="TextBox 47"/>
          <p:cNvSpPr txBox="1"/>
          <p:nvPr/>
        </p:nvSpPr>
        <p:spPr>
          <a:xfrm>
            <a:off x="3275856" y="4330550"/>
            <a:ext cx="89217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sz="1350" dirty="0"/>
              <a:t>Receive</a:t>
            </a:r>
          </a:p>
        </p:txBody>
      </p:sp>
      <p:sp>
        <p:nvSpPr>
          <p:cNvPr id="49" name="TextBox 48"/>
          <p:cNvSpPr txBox="1"/>
          <p:nvPr/>
        </p:nvSpPr>
        <p:spPr>
          <a:xfrm>
            <a:off x="4983915" y="4334022"/>
            <a:ext cx="892175" cy="30008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sz="1350" dirty="0"/>
              <a:t>Send</a:t>
            </a:r>
          </a:p>
        </p:txBody>
      </p:sp>
      <p:sp>
        <p:nvSpPr>
          <p:cNvPr id="50" name="Right Arrow 49"/>
          <p:cNvSpPr/>
          <p:nvPr/>
        </p:nvSpPr>
        <p:spPr>
          <a:xfrm>
            <a:off x="4355976" y="3273828"/>
            <a:ext cx="486054" cy="227469"/>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ight Arrow 50"/>
          <p:cNvSpPr/>
          <p:nvPr/>
        </p:nvSpPr>
        <p:spPr>
          <a:xfrm flipH="1">
            <a:off x="4355976" y="4396509"/>
            <a:ext cx="486054" cy="227469"/>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ight Arrow 52"/>
          <p:cNvSpPr/>
          <p:nvPr/>
        </p:nvSpPr>
        <p:spPr>
          <a:xfrm>
            <a:off x="2951820" y="3273828"/>
            <a:ext cx="303903" cy="20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ight Arrow 54"/>
          <p:cNvSpPr/>
          <p:nvPr/>
        </p:nvSpPr>
        <p:spPr>
          <a:xfrm>
            <a:off x="2951820" y="2517744"/>
            <a:ext cx="303903" cy="20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ight Arrow 55"/>
          <p:cNvSpPr/>
          <p:nvPr/>
        </p:nvSpPr>
        <p:spPr>
          <a:xfrm flipH="1">
            <a:off x="2951820" y="4407954"/>
            <a:ext cx="303903" cy="20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ight Arrow 56"/>
          <p:cNvSpPr/>
          <p:nvPr/>
        </p:nvSpPr>
        <p:spPr>
          <a:xfrm flipH="1">
            <a:off x="5881643" y="2316258"/>
            <a:ext cx="303903" cy="2014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ight Arrow 57"/>
          <p:cNvSpPr/>
          <p:nvPr/>
        </p:nvSpPr>
        <p:spPr>
          <a:xfrm flipH="1">
            <a:off x="5888277" y="4368486"/>
            <a:ext cx="303903" cy="2014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ight Arrow 58"/>
          <p:cNvSpPr/>
          <p:nvPr/>
        </p:nvSpPr>
        <p:spPr>
          <a:xfrm>
            <a:off x="5888277" y="3288366"/>
            <a:ext cx="303903" cy="2014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p:cNvSpPr txBox="1"/>
          <p:nvPr/>
        </p:nvSpPr>
        <p:spPr>
          <a:xfrm>
            <a:off x="1625632" y="3852522"/>
            <a:ext cx="734477" cy="507831"/>
          </a:xfrm>
          <a:prstGeom prst="rect">
            <a:avLst/>
          </a:prstGeom>
          <a:solidFill>
            <a:schemeClr val="accent6">
              <a:lumMod val="75000"/>
            </a:schemeClr>
          </a:solidFill>
          <a:ln>
            <a:solidFill>
              <a:schemeClr val="accent1">
                <a:shade val="50000"/>
              </a:schemeClr>
            </a:solidFill>
          </a:ln>
        </p:spPr>
        <p:txBody>
          <a:bodyPr wrap="square" rtlCol="0">
            <a:spAutoFit/>
          </a:bodyPr>
          <a:lstStyle/>
          <a:p>
            <a:r>
              <a:rPr lang="en-US" sz="1350" dirty="0">
                <a:solidFill>
                  <a:schemeClr val="bg1"/>
                </a:solidFill>
              </a:rPr>
              <a:t>VIEW &amp; ACCEPT</a:t>
            </a:r>
          </a:p>
        </p:txBody>
      </p:sp>
      <p:sp>
        <p:nvSpPr>
          <p:cNvPr id="43" name="TextBox 42"/>
          <p:cNvSpPr txBox="1"/>
          <p:nvPr/>
        </p:nvSpPr>
        <p:spPr>
          <a:xfrm>
            <a:off x="6859638" y="3898039"/>
            <a:ext cx="734477" cy="507831"/>
          </a:xfrm>
          <a:prstGeom prst="rect">
            <a:avLst/>
          </a:prstGeom>
          <a:solidFill>
            <a:schemeClr val="accent6">
              <a:lumMod val="75000"/>
            </a:schemeClr>
          </a:solidFill>
          <a:ln>
            <a:solidFill>
              <a:schemeClr val="accent1">
                <a:shade val="50000"/>
              </a:schemeClr>
            </a:solidFill>
          </a:ln>
        </p:spPr>
        <p:txBody>
          <a:bodyPr wrap="square" rtlCol="0">
            <a:spAutoFit/>
          </a:bodyPr>
          <a:lstStyle/>
          <a:p>
            <a:r>
              <a:rPr lang="en-US" sz="1350" dirty="0">
                <a:solidFill>
                  <a:schemeClr val="bg1"/>
                </a:solidFill>
              </a:rPr>
              <a:t>VIEW &amp; ACCEPT</a:t>
            </a:r>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91726" y="3898039"/>
            <a:ext cx="339329"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186" y="3886224"/>
            <a:ext cx="339329"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5616" y="2787774"/>
            <a:ext cx="339329"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5005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E3728A-6D55-44D2-88FC-D6448AE97DD4}"/>
              </a:ext>
            </a:extLst>
          </p:cNvPr>
          <p:cNvGrpSpPr/>
          <p:nvPr/>
        </p:nvGrpSpPr>
        <p:grpSpPr>
          <a:xfrm>
            <a:off x="897324" y="745490"/>
            <a:ext cx="8244408" cy="4346540"/>
            <a:chOff x="251520" y="1916831"/>
            <a:chExt cx="8640960" cy="4804648"/>
          </a:xfrm>
        </p:grpSpPr>
        <p:sp>
          <p:nvSpPr>
            <p:cNvPr id="42" name="Rectangle 41">
              <a:extLst>
                <a:ext uri="{FF2B5EF4-FFF2-40B4-BE49-F238E27FC236}">
                  <a16:creationId xmlns:a16="http://schemas.microsoft.com/office/drawing/2014/main" id="{4E32BCCF-A91E-439D-AAB4-6C001BF60EEE}"/>
                </a:ext>
              </a:extLst>
            </p:cNvPr>
            <p:cNvSpPr/>
            <p:nvPr/>
          </p:nvSpPr>
          <p:spPr>
            <a:xfrm>
              <a:off x="251520" y="1916831"/>
              <a:ext cx="2304256" cy="4804647"/>
            </a:xfrm>
            <a:prstGeom prst="rect">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458DF9FC-368A-4CDB-A807-A6DE7445ED4D}"/>
                </a:ext>
              </a:extLst>
            </p:cNvPr>
            <p:cNvSpPr txBox="1"/>
            <p:nvPr/>
          </p:nvSpPr>
          <p:spPr>
            <a:xfrm>
              <a:off x="470508" y="1922128"/>
              <a:ext cx="1866280" cy="369332"/>
            </a:xfrm>
            <a:prstGeom prst="rect">
              <a:avLst/>
            </a:prstGeom>
            <a:noFill/>
          </p:spPr>
          <p:txBody>
            <a:bodyPr wrap="none" rtlCol="0">
              <a:spAutoFit/>
            </a:bodyPr>
            <a:lstStyle/>
            <a:p>
              <a:pPr algn="ctr"/>
              <a:r>
                <a:rPr lang="en-US" b="1" dirty="0">
                  <a:solidFill>
                    <a:schemeClr val="tx2"/>
                  </a:solidFill>
                </a:rPr>
                <a:t>DATA CONSUMER</a:t>
              </a:r>
            </a:p>
          </p:txBody>
        </p:sp>
        <p:sp>
          <p:nvSpPr>
            <p:cNvPr id="44" name="Rectangle 43">
              <a:extLst>
                <a:ext uri="{FF2B5EF4-FFF2-40B4-BE49-F238E27FC236}">
                  <a16:creationId xmlns:a16="http://schemas.microsoft.com/office/drawing/2014/main" id="{956FF2F7-5525-4DB8-8BF0-C068CA8EDC99}"/>
                </a:ext>
              </a:extLst>
            </p:cNvPr>
            <p:cNvSpPr/>
            <p:nvPr/>
          </p:nvSpPr>
          <p:spPr>
            <a:xfrm>
              <a:off x="6588224" y="1916832"/>
              <a:ext cx="2304256" cy="4804647"/>
            </a:xfrm>
            <a:prstGeom prst="rect">
              <a:avLst/>
            </a:prstGeom>
            <a:solidFill>
              <a:srgbClr val="C00000">
                <a:alpha val="1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350113C8-527F-4D53-8BDE-3AA1E67AC5FA}"/>
                </a:ext>
              </a:extLst>
            </p:cNvPr>
            <p:cNvSpPr txBox="1"/>
            <p:nvPr/>
          </p:nvSpPr>
          <p:spPr>
            <a:xfrm>
              <a:off x="6879220" y="1922129"/>
              <a:ext cx="1722266" cy="369332"/>
            </a:xfrm>
            <a:prstGeom prst="rect">
              <a:avLst/>
            </a:prstGeom>
            <a:noFill/>
          </p:spPr>
          <p:txBody>
            <a:bodyPr wrap="none" rtlCol="0">
              <a:spAutoFit/>
            </a:bodyPr>
            <a:lstStyle/>
            <a:p>
              <a:pPr algn="ctr"/>
              <a:r>
                <a:rPr lang="en-US" b="1" dirty="0">
                  <a:solidFill>
                    <a:srgbClr val="C00000"/>
                  </a:solidFill>
                </a:rPr>
                <a:t>DATA PROVIDER</a:t>
              </a:r>
            </a:p>
          </p:txBody>
        </p:sp>
        <p:sp>
          <p:nvSpPr>
            <p:cNvPr id="46" name="Rectangle 45">
              <a:extLst>
                <a:ext uri="{FF2B5EF4-FFF2-40B4-BE49-F238E27FC236}">
                  <a16:creationId xmlns:a16="http://schemas.microsoft.com/office/drawing/2014/main" id="{EA22908A-9906-40D7-8895-8E99C2997681}"/>
                </a:ext>
              </a:extLst>
            </p:cNvPr>
            <p:cNvSpPr/>
            <p:nvPr/>
          </p:nvSpPr>
          <p:spPr>
            <a:xfrm>
              <a:off x="2771800" y="2795952"/>
              <a:ext cx="3597436" cy="3925527"/>
            </a:xfrm>
            <a:prstGeom prst="rect">
              <a:avLst/>
            </a:prstGeom>
            <a:solidFill>
              <a:schemeClr val="bg1">
                <a:lumMod val="75000"/>
                <a:alpha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0E6B38B2-1A69-4EE9-BD17-E6DF93E897FD}"/>
                </a:ext>
              </a:extLst>
            </p:cNvPr>
            <p:cNvSpPr txBox="1"/>
            <p:nvPr/>
          </p:nvSpPr>
          <p:spPr>
            <a:xfrm>
              <a:off x="735941" y="2291460"/>
              <a:ext cx="1368152"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Aware of EO</a:t>
              </a:r>
            </a:p>
          </p:txBody>
        </p:sp>
        <p:sp>
          <p:nvSpPr>
            <p:cNvPr id="48" name="TextBox 47">
              <a:extLst>
                <a:ext uri="{FF2B5EF4-FFF2-40B4-BE49-F238E27FC236}">
                  <a16:creationId xmlns:a16="http://schemas.microsoft.com/office/drawing/2014/main" id="{7E956DC9-4C93-447C-A1A0-40C27358DA8D}"/>
                </a:ext>
              </a:extLst>
            </p:cNvPr>
            <p:cNvSpPr txBox="1"/>
            <p:nvPr/>
          </p:nvSpPr>
          <p:spPr>
            <a:xfrm>
              <a:off x="3347864" y="3581000"/>
              <a:ext cx="2592288"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dirty="0"/>
                <a:t>Notification Capability</a:t>
              </a:r>
            </a:p>
          </p:txBody>
        </p:sp>
        <p:sp>
          <p:nvSpPr>
            <p:cNvPr id="49" name="TextBox 48">
              <a:extLst>
                <a:ext uri="{FF2B5EF4-FFF2-40B4-BE49-F238E27FC236}">
                  <a16:creationId xmlns:a16="http://schemas.microsoft.com/office/drawing/2014/main" id="{42545CE9-F308-4841-9AEB-025148D91B15}"/>
                </a:ext>
              </a:extLst>
            </p:cNvPr>
            <p:cNvSpPr txBox="1"/>
            <p:nvPr/>
          </p:nvSpPr>
          <p:spPr>
            <a:xfrm>
              <a:off x="643509" y="4020337"/>
              <a:ext cx="1675819"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Process Notification</a:t>
              </a:r>
            </a:p>
          </p:txBody>
        </p:sp>
        <p:sp>
          <p:nvSpPr>
            <p:cNvPr id="50" name="TextBox 49">
              <a:extLst>
                <a:ext uri="{FF2B5EF4-FFF2-40B4-BE49-F238E27FC236}">
                  <a16:creationId xmlns:a16="http://schemas.microsoft.com/office/drawing/2014/main" id="{EFBEC255-2A30-4B10-966F-67E06579EB7E}"/>
                </a:ext>
              </a:extLst>
            </p:cNvPr>
            <p:cNvSpPr txBox="1"/>
            <p:nvPr/>
          </p:nvSpPr>
          <p:spPr>
            <a:xfrm>
              <a:off x="6989903" y="4071104"/>
              <a:ext cx="1603951" cy="71445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Prepare Notification</a:t>
              </a:r>
            </a:p>
          </p:txBody>
        </p:sp>
        <p:sp>
          <p:nvSpPr>
            <p:cNvPr id="51" name="TextBox 50">
              <a:extLst>
                <a:ext uri="{FF2B5EF4-FFF2-40B4-BE49-F238E27FC236}">
                  <a16:creationId xmlns:a16="http://schemas.microsoft.com/office/drawing/2014/main" id="{B2E7505C-16F5-444F-89ED-16C2EE712732}"/>
                </a:ext>
              </a:extLst>
            </p:cNvPr>
            <p:cNvSpPr txBox="1"/>
            <p:nvPr/>
          </p:nvSpPr>
          <p:spPr>
            <a:xfrm>
              <a:off x="7020272" y="5910210"/>
              <a:ext cx="1573581" cy="71445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Prepare Data Update</a:t>
              </a:r>
            </a:p>
          </p:txBody>
        </p:sp>
        <p:sp>
          <p:nvSpPr>
            <p:cNvPr id="52" name="TextBox 51">
              <a:extLst>
                <a:ext uri="{FF2B5EF4-FFF2-40B4-BE49-F238E27FC236}">
                  <a16:creationId xmlns:a16="http://schemas.microsoft.com/office/drawing/2014/main" id="{5797A71D-321D-4DCC-B349-E26E775683AF}"/>
                </a:ext>
              </a:extLst>
            </p:cNvPr>
            <p:cNvSpPr txBox="1"/>
            <p:nvPr/>
          </p:nvSpPr>
          <p:spPr>
            <a:xfrm>
              <a:off x="611560" y="5044373"/>
              <a:ext cx="1675819"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Decision to accept Data</a:t>
              </a:r>
            </a:p>
          </p:txBody>
        </p:sp>
        <p:pic>
          <p:nvPicPr>
            <p:cNvPr id="53" name="Picture 5">
              <a:extLst>
                <a:ext uri="{FF2B5EF4-FFF2-40B4-BE49-F238E27FC236}">
                  <a16:creationId xmlns:a16="http://schemas.microsoft.com/office/drawing/2014/main" id="{A83AC120-3A12-4CA6-BDF8-135CEAF2EB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978" y="2200665"/>
              <a:ext cx="4524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4" name="TextBox 53">
              <a:extLst>
                <a:ext uri="{FF2B5EF4-FFF2-40B4-BE49-F238E27FC236}">
                  <a16:creationId xmlns:a16="http://schemas.microsoft.com/office/drawing/2014/main" id="{E2DD7DD5-C859-4CD8-8A20-BD12D61B4699}"/>
                </a:ext>
              </a:extLst>
            </p:cNvPr>
            <p:cNvSpPr txBox="1"/>
            <p:nvPr/>
          </p:nvSpPr>
          <p:spPr>
            <a:xfrm>
              <a:off x="2833214" y="3127047"/>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Subscribe</a:t>
              </a:r>
            </a:p>
          </p:txBody>
        </p:sp>
        <p:sp>
          <p:nvSpPr>
            <p:cNvPr id="55" name="TextBox 54">
              <a:extLst>
                <a:ext uri="{FF2B5EF4-FFF2-40B4-BE49-F238E27FC236}">
                  <a16:creationId xmlns:a16="http://schemas.microsoft.com/office/drawing/2014/main" id="{B6628519-6C51-4061-A612-AD10F1E85E5E}"/>
                </a:ext>
              </a:extLst>
            </p:cNvPr>
            <p:cNvSpPr txBox="1"/>
            <p:nvPr/>
          </p:nvSpPr>
          <p:spPr>
            <a:xfrm>
              <a:off x="5110626" y="3131676"/>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Publish</a:t>
              </a:r>
            </a:p>
          </p:txBody>
        </p:sp>
        <p:sp>
          <p:nvSpPr>
            <p:cNvPr id="56" name="TextBox 55">
              <a:extLst>
                <a:ext uri="{FF2B5EF4-FFF2-40B4-BE49-F238E27FC236}">
                  <a16:creationId xmlns:a16="http://schemas.microsoft.com/office/drawing/2014/main" id="{C21F08A6-D66F-47B5-8BFB-AED17AF4B39D}"/>
                </a:ext>
              </a:extLst>
            </p:cNvPr>
            <p:cNvSpPr txBox="1"/>
            <p:nvPr/>
          </p:nvSpPr>
          <p:spPr>
            <a:xfrm>
              <a:off x="3266416" y="4459017"/>
              <a:ext cx="2673735" cy="408258"/>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dirty="0"/>
                <a:t>Data Change Notification</a:t>
              </a:r>
            </a:p>
          </p:txBody>
        </p:sp>
        <p:sp>
          <p:nvSpPr>
            <p:cNvPr id="57" name="TextBox 56">
              <a:extLst>
                <a:ext uri="{FF2B5EF4-FFF2-40B4-BE49-F238E27FC236}">
                  <a16:creationId xmlns:a16="http://schemas.microsoft.com/office/drawing/2014/main" id="{8B42520C-3BF9-4DFA-BA4D-0305730931B4}"/>
                </a:ext>
              </a:extLst>
            </p:cNvPr>
            <p:cNvSpPr txBox="1"/>
            <p:nvPr/>
          </p:nvSpPr>
          <p:spPr>
            <a:xfrm>
              <a:off x="2833214" y="4005064"/>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Receive</a:t>
              </a:r>
            </a:p>
          </p:txBody>
        </p:sp>
        <p:sp>
          <p:nvSpPr>
            <p:cNvPr id="58" name="TextBox 57">
              <a:extLst>
                <a:ext uri="{FF2B5EF4-FFF2-40B4-BE49-F238E27FC236}">
                  <a16:creationId xmlns:a16="http://schemas.microsoft.com/office/drawing/2014/main" id="{6BFC28D8-0013-4A5B-8FBF-D6ECE62A8E93}"/>
                </a:ext>
              </a:extLst>
            </p:cNvPr>
            <p:cNvSpPr txBox="1"/>
            <p:nvPr/>
          </p:nvSpPr>
          <p:spPr>
            <a:xfrm>
              <a:off x="5110626" y="4009693"/>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Broadcast</a:t>
              </a:r>
            </a:p>
          </p:txBody>
        </p:sp>
        <p:sp>
          <p:nvSpPr>
            <p:cNvPr id="59" name="TextBox 58">
              <a:extLst>
                <a:ext uri="{FF2B5EF4-FFF2-40B4-BE49-F238E27FC236}">
                  <a16:creationId xmlns:a16="http://schemas.microsoft.com/office/drawing/2014/main" id="{479245EA-B729-4384-91FF-51B0EC78A75C}"/>
                </a:ext>
              </a:extLst>
            </p:cNvPr>
            <p:cNvSpPr txBox="1"/>
            <p:nvPr/>
          </p:nvSpPr>
          <p:spPr>
            <a:xfrm>
              <a:off x="2843808" y="4941168"/>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Send</a:t>
              </a:r>
            </a:p>
          </p:txBody>
        </p:sp>
        <p:sp>
          <p:nvSpPr>
            <p:cNvPr id="60" name="TextBox 59">
              <a:extLst>
                <a:ext uri="{FF2B5EF4-FFF2-40B4-BE49-F238E27FC236}">
                  <a16:creationId xmlns:a16="http://schemas.microsoft.com/office/drawing/2014/main" id="{20E605FF-7F0F-44EE-8580-356172D66D15}"/>
                </a:ext>
              </a:extLst>
            </p:cNvPr>
            <p:cNvSpPr txBox="1"/>
            <p:nvPr/>
          </p:nvSpPr>
          <p:spPr>
            <a:xfrm>
              <a:off x="5121220" y="4945797"/>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Receive</a:t>
              </a:r>
            </a:p>
          </p:txBody>
        </p:sp>
        <p:sp>
          <p:nvSpPr>
            <p:cNvPr id="61" name="TextBox 60">
              <a:extLst>
                <a:ext uri="{FF2B5EF4-FFF2-40B4-BE49-F238E27FC236}">
                  <a16:creationId xmlns:a16="http://schemas.microsoft.com/office/drawing/2014/main" id="{4AFFB561-CA12-4EB4-830A-290B16AFA6FB}"/>
                </a:ext>
              </a:extLst>
            </p:cNvPr>
            <p:cNvSpPr txBox="1"/>
            <p:nvPr/>
          </p:nvSpPr>
          <p:spPr>
            <a:xfrm>
              <a:off x="7020272" y="3284984"/>
              <a:ext cx="1573581" cy="71445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Event: EO Data Change</a:t>
              </a:r>
            </a:p>
          </p:txBody>
        </p:sp>
        <p:sp>
          <p:nvSpPr>
            <p:cNvPr id="62" name="TextBox 61">
              <a:extLst>
                <a:ext uri="{FF2B5EF4-FFF2-40B4-BE49-F238E27FC236}">
                  <a16:creationId xmlns:a16="http://schemas.microsoft.com/office/drawing/2014/main" id="{F0F73C55-8C9F-4A30-AF02-026FEB415CB1}"/>
                </a:ext>
              </a:extLst>
            </p:cNvPr>
            <p:cNvSpPr txBox="1"/>
            <p:nvPr/>
          </p:nvSpPr>
          <p:spPr>
            <a:xfrm>
              <a:off x="3266416" y="5395121"/>
              <a:ext cx="2673735" cy="408258"/>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dirty="0"/>
                <a:t>Data Change Acceptance</a:t>
              </a:r>
            </a:p>
          </p:txBody>
        </p:sp>
        <p:sp>
          <p:nvSpPr>
            <p:cNvPr id="63" name="TextBox 62">
              <a:extLst>
                <a:ext uri="{FF2B5EF4-FFF2-40B4-BE49-F238E27FC236}">
                  <a16:creationId xmlns:a16="http://schemas.microsoft.com/office/drawing/2014/main" id="{D7969939-26E6-4944-B08A-62C6AF98C942}"/>
                </a:ext>
              </a:extLst>
            </p:cNvPr>
            <p:cNvSpPr txBox="1"/>
            <p:nvPr/>
          </p:nvSpPr>
          <p:spPr>
            <a:xfrm>
              <a:off x="6989903" y="4942909"/>
              <a:ext cx="1603951" cy="71445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Process Acceptance</a:t>
              </a:r>
            </a:p>
          </p:txBody>
        </p:sp>
        <p:sp>
          <p:nvSpPr>
            <p:cNvPr id="64" name="TextBox 63">
              <a:extLst>
                <a:ext uri="{FF2B5EF4-FFF2-40B4-BE49-F238E27FC236}">
                  <a16:creationId xmlns:a16="http://schemas.microsoft.com/office/drawing/2014/main" id="{E3CF0D07-B0C6-421F-B939-32F26273D4AD}"/>
                </a:ext>
              </a:extLst>
            </p:cNvPr>
            <p:cNvSpPr txBox="1"/>
            <p:nvPr/>
          </p:nvSpPr>
          <p:spPr>
            <a:xfrm>
              <a:off x="611560" y="5908469"/>
              <a:ext cx="1675819"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Process Data Update</a:t>
              </a:r>
            </a:p>
          </p:txBody>
        </p:sp>
        <p:sp>
          <p:nvSpPr>
            <p:cNvPr id="65" name="TextBox 64">
              <a:extLst>
                <a:ext uri="{FF2B5EF4-FFF2-40B4-BE49-F238E27FC236}">
                  <a16:creationId xmlns:a16="http://schemas.microsoft.com/office/drawing/2014/main" id="{0CED010E-E81B-4928-88CC-EC960622EB6E}"/>
                </a:ext>
              </a:extLst>
            </p:cNvPr>
            <p:cNvSpPr txBox="1"/>
            <p:nvPr/>
          </p:nvSpPr>
          <p:spPr>
            <a:xfrm>
              <a:off x="3528660" y="6259217"/>
              <a:ext cx="242208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dirty="0"/>
                <a:t>Data Update</a:t>
              </a:r>
            </a:p>
          </p:txBody>
        </p:sp>
        <p:sp>
          <p:nvSpPr>
            <p:cNvPr id="66" name="TextBox 65">
              <a:extLst>
                <a:ext uri="{FF2B5EF4-FFF2-40B4-BE49-F238E27FC236}">
                  <a16:creationId xmlns:a16="http://schemas.microsoft.com/office/drawing/2014/main" id="{81ACF477-62C2-4EDF-BB86-98E7808491A9}"/>
                </a:ext>
              </a:extLst>
            </p:cNvPr>
            <p:cNvSpPr txBox="1"/>
            <p:nvPr/>
          </p:nvSpPr>
          <p:spPr>
            <a:xfrm>
              <a:off x="2843808" y="5805264"/>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Receive</a:t>
              </a:r>
            </a:p>
          </p:txBody>
        </p:sp>
        <p:sp>
          <p:nvSpPr>
            <p:cNvPr id="67" name="TextBox 66">
              <a:extLst>
                <a:ext uri="{FF2B5EF4-FFF2-40B4-BE49-F238E27FC236}">
                  <a16:creationId xmlns:a16="http://schemas.microsoft.com/office/drawing/2014/main" id="{38AC2ED8-ADDF-420F-8B2E-EE32D7F61B87}"/>
                </a:ext>
              </a:extLst>
            </p:cNvPr>
            <p:cNvSpPr txBox="1"/>
            <p:nvPr/>
          </p:nvSpPr>
          <p:spPr>
            <a:xfrm>
              <a:off x="5121220" y="5809893"/>
              <a:ext cx="1189566"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Send</a:t>
              </a:r>
            </a:p>
          </p:txBody>
        </p:sp>
        <p:sp>
          <p:nvSpPr>
            <p:cNvPr id="68" name="Right Arrow 51">
              <a:extLst>
                <a:ext uri="{FF2B5EF4-FFF2-40B4-BE49-F238E27FC236}">
                  <a16:creationId xmlns:a16="http://schemas.microsoft.com/office/drawing/2014/main" id="{B7E93580-313F-4BBE-8A33-642912BABEE4}"/>
                </a:ext>
              </a:extLst>
            </p:cNvPr>
            <p:cNvSpPr/>
            <p:nvPr/>
          </p:nvSpPr>
          <p:spPr>
            <a:xfrm>
              <a:off x="4283968" y="4997916"/>
              <a:ext cx="648072" cy="30329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52">
              <a:extLst>
                <a:ext uri="{FF2B5EF4-FFF2-40B4-BE49-F238E27FC236}">
                  <a16:creationId xmlns:a16="http://schemas.microsoft.com/office/drawing/2014/main" id="{8AC357A4-F9A7-4E73-9709-E728EBE8771D}"/>
                </a:ext>
              </a:extLst>
            </p:cNvPr>
            <p:cNvSpPr/>
            <p:nvPr/>
          </p:nvSpPr>
          <p:spPr>
            <a:xfrm flipH="1">
              <a:off x="4283968" y="5862012"/>
              <a:ext cx="648072" cy="30329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53">
              <a:extLst>
                <a:ext uri="{FF2B5EF4-FFF2-40B4-BE49-F238E27FC236}">
                  <a16:creationId xmlns:a16="http://schemas.microsoft.com/office/drawing/2014/main" id="{EED62D45-A6D4-44FC-9698-6645F4712EA9}"/>
                </a:ext>
              </a:extLst>
            </p:cNvPr>
            <p:cNvSpPr/>
            <p:nvPr/>
          </p:nvSpPr>
          <p:spPr>
            <a:xfrm flipH="1">
              <a:off x="4283968" y="4077072"/>
              <a:ext cx="648072" cy="30329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25334348-0920-4941-BB71-883C34DCA782}"/>
                </a:ext>
              </a:extLst>
            </p:cNvPr>
            <p:cNvSpPr txBox="1"/>
            <p:nvPr/>
          </p:nvSpPr>
          <p:spPr>
            <a:xfrm>
              <a:off x="595585" y="2705645"/>
              <a:ext cx="1707767"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Ensure Consent</a:t>
              </a:r>
            </a:p>
          </p:txBody>
        </p:sp>
        <p:sp>
          <p:nvSpPr>
            <p:cNvPr id="72" name="TextBox 71">
              <a:extLst>
                <a:ext uri="{FF2B5EF4-FFF2-40B4-BE49-F238E27FC236}">
                  <a16:creationId xmlns:a16="http://schemas.microsoft.com/office/drawing/2014/main" id="{68BFEF88-7D4A-4BA6-B600-938EF96F0107}"/>
                </a:ext>
              </a:extLst>
            </p:cNvPr>
            <p:cNvSpPr txBox="1"/>
            <p:nvPr/>
          </p:nvSpPr>
          <p:spPr>
            <a:xfrm>
              <a:off x="2915816" y="2771636"/>
              <a:ext cx="936104" cy="369332"/>
            </a:xfrm>
            <a:prstGeom prst="rect">
              <a:avLst/>
            </a:prstGeom>
            <a:noFill/>
          </p:spPr>
          <p:txBody>
            <a:bodyPr wrap="square" rtlCol="0">
              <a:spAutoFit/>
            </a:bodyPr>
            <a:lstStyle/>
            <a:p>
              <a:pPr algn="ctr"/>
              <a:r>
                <a:rPr lang="en-US" b="1" dirty="0">
                  <a:solidFill>
                    <a:schemeClr val="bg1">
                      <a:lumMod val="50000"/>
                    </a:schemeClr>
                  </a:solidFill>
                </a:rPr>
                <a:t>TOOP</a:t>
              </a:r>
            </a:p>
          </p:txBody>
        </p:sp>
        <p:sp>
          <p:nvSpPr>
            <p:cNvPr id="73" name="TextBox 72">
              <a:extLst>
                <a:ext uri="{FF2B5EF4-FFF2-40B4-BE49-F238E27FC236}">
                  <a16:creationId xmlns:a16="http://schemas.microsoft.com/office/drawing/2014/main" id="{4449358C-DC51-4C55-9E81-CB7D8E181E21}"/>
                </a:ext>
              </a:extLst>
            </p:cNvPr>
            <p:cNvSpPr txBox="1"/>
            <p:nvPr/>
          </p:nvSpPr>
          <p:spPr>
            <a:xfrm>
              <a:off x="3790737" y="1979548"/>
              <a:ext cx="1675819"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Map Semantics</a:t>
              </a:r>
            </a:p>
          </p:txBody>
        </p:sp>
        <p:sp>
          <p:nvSpPr>
            <p:cNvPr id="74" name="TextBox 73">
              <a:extLst>
                <a:ext uri="{FF2B5EF4-FFF2-40B4-BE49-F238E27FC236}">
                  <a16:creationId xmlns:a16="http://schemas.microsoft.com/office/drawing/2014/main" id="{0F663278-AA1C-4DA1-8FEE-DEA76D8C2CEB}"/>
                </a:ext>
              </a:extLst>
            </p:cNvPr>
            <p:cNvSpPr txBox="1"/>
            <p:nvPr/>
          </p:nvSpPr>
          <p:spPr>
            <a:xfrm>
              <a:off x="3790736" y="2367896"/>
              <a:ext cx="1675819"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Translate Data</a:t>
              </a:r>
            </a:p>
          </p:txBody>
        </p:sp>
        <p:sp>
          <p:nvSpPr>
            <p:cNvPr id="75" name="Right Arrow 59">
              <a:extLst>
                <a:ext uri="{FF2B5EF4-FFF2-40B4-BE49-F238E27FC236}">
                  <a16:creationId xmlns:a16="http://schemas.microsoft.com/office/drawing/2014/main" id="{E8F85E7D-2A3F-4414-81B8-1FA14D49965E}"/>
                </a:ext>
              </a:extLst>
            </p:cNvPr>
            <p:cNvSpPr/>
            <p:nvPr/>
          </p:nvSpPr>
          <p:spPr>
            <a:xfrm>
              <a:off x="2411760" y="3356992"/>
              <a:ext cx="405204" cy="26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60">
              <a:extLst>
                <a:ext uri="{FF2B5EF4-FFF2-40B4-BE49-F238E27FC236}">
                  <a16:creationId xmlns:a16="http://schemas.microsoft.com/office/drawing/2014/main" id="{035E2368-6135-4D9C-9C33-4F6D240D43A4}"/>
                </a:ext>
              </a:extLst>
            </p:cNvPr>
            <p:cNvSpPr/>
            <p:nvPr/>
          </p:nvSpPr>
          <p:spPr>
            <a:xfrm>
              <a:off x="2411760" y="5032560"/>
              <a:ext cx="405204" cy="26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61">
              <a:extLst>
                <a:ext uri="{FF2B5EF4-FFF2-40B4-BE49-F238E27FC236}">
                  <a16:creationId xmlns:a16="http://schemas.microsoft.com/office/drawing/2014/main" id="{3B83FA49-B34C-4C04-BF0C-56F9A9E4A52F}"/>
                </a:ext>
              </a:extLst>
            </p:cNvPr>
            <p:cNvSpPr/>
            <p:nvPr/>
          </p:nvSpPr>
          <p:spPr>
            <a:xfrm flipH="1">
              <a:off x="6318190" y="3016336"/>
              <a:ext cx="405204" cy="2686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62">
              <a:extLst>
                <a:ext uri="{FF2B5EF4-FFF2-40B4-BE49-F238E27FC236}">
                  <a16:creationId xmlns:a16="http://schemas.microsoft.com/office/drawing/2014/main" id="{A5E7FB72-17E0-4AEE-A059-9B392AEB8942}"/>
                </a:ext>
              </a:extLst>
            </p:cNvPr>
            <p:cNvSpPr/>
            <p:nvPr/>
          </p:nvSpPr>
          <p:spPr>
            <a:xfrm flipH="1">
              <a:off x="6327036" y="4096456"/>
              <a:ext cx="405204" cy="2686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63">
              <a:extLst>
                <a:ext uri="{FF2B5EF4-FFF2-40B4-BE49-F238E27FC236}">
                  <a16:creationId xmlns:a16="http://schemas.microsoft.com/office/drawing/2014/main" id="{0B5D666C-30E3-4427-996D-56F80EB168E6}"/>
                </a:ext>
              </a:extLst>
            </p:cNvPr>
            <p:cNvSpPr/>
            <p:nvPr/>
          </p:nvSpPr>
          <p:spPr>
            <a:xfrm flipH="1">
              <a:off x="6327036" y="5877272"/>
              <a:ext cx="405204" cy="2686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64">
              <a:extLst>
                <a:ext uri="{FF2B5EF4-FFF2-40B4-BE49-F238E27FC236}">
                  <a16:creationId xmlns:a16="http://schemas.microsoft.com/office/drawing/2014/main" id="{B3ED272E-06C7-41D2-99BA-9A57ECB11791}"/>
                </a:ext>
              </a:extLst>
            </p:cNvPr>
            <p:cNvSpPr/>
            <p:nvPr/>
          </p:nvSpPr>
          <p:spPr>
            <a:xfrm>
              <a:off x="6327036" y="5013176"/>
              <a:ext cx="405204" cy="2686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65">
              <a:extLst>
                <a:ext uri="{FF2B5EF4-FFF2-40B4-BE49-F238E27FC236}">
                  <a16:creationId xmlns:a16="http://schemas.microsoft.com/office/drawing/2014/main" id="{98A7A603-DD7F-49EB-82CE-38324993B55D}"/>
                </a:ext>
              </a:extLst>
            </p:cNvPr>
            <p:cNvSpPr/>
            <p:nvPr/>
          </p:nvSpPr>
          <p:spPr>
            <a:xfrm flipH="1">
              <a:off x="2366596" y="4077072"/>
              <a:ext cx="405204" cy="26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66">
              <a:extLst>
                <a:ext uri="{FF2B5EF4-FFF2-40B4-BE49-F238E27FC236}">
                  <a16:creationId xmlns:a16="http://schemas.microsoft.com/office/drawing/2014/main" id="{5B57EA56-85FC-463E-AB4E-6EECC2A76BF7}"/>
                </a:ext>
              </a:extLst>
            </p:cNvPr>
            <p:cNvSpPr/>
            <p:nvPr/>
          </p:nvSpPr>
          <p:spPr>
            <a:xfrm flipH="1">
              <a:off x="2366596" y="5896656"/>
              <a:ext cx="405204" cy="26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itle 1">
            <a:extLst>
              <a:ext uri="{FF2B5EF4-FFF2-40B4-BE49-F238E27FC236}">
                <a16:creationId xmlns:a16="http://schemas.microsoft.com/office/drawing/2014/main" id="{419FCFED-3D8D-43A9-8BA2-BD86C28FB083}"/>
              </a:ext>
            </a:extLst>
          </p:cNvPr>
          <p:cNvSpPr txBox="1">
            <a:spLocks/>
          </p:cNvSpPr>
          <p:nvPr/>
        </p:nvSpPr>
        <p:spPr>
          <a:xfrm>
            <a:off x="1321296" y="58316"/>
            <a:ext cx="7139136" cy="857250"/>
          </a:xfrm>
          <a:prstGeom prst="rect">
            <a:avLst/>
          </a:prstGeom>
        </p:spPr>
        <p:txBody>
          <a:bodyPr>
            <a:no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algn="l"/>
            <a:r>
              <a:rPr lang="en-US" sz="3000" dirty="0"/>
              <a:t>Extended Scenario: Notify &amp; push</a:t>
            </a:r>
          </a:p>
        </p:txBody>
      </p:sp>
    </p:spTree>
    <p:extLst>
      <p:ext uri="{BB962C8B-B14F-4D97-AF65-F5344CB8AC3E}">
        <p14:creationId xmlns:p14="http://schemas.microsoft.com/office/powerpoint/2010/main" val="209388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702B-E17C-4C5A-B668-B74382D56689}"/>
              </a:ext>
            </a:extLst>
          </p:cNvPr>
          <p:cNvSpPr>
            <a:spLocks noGrp="1"/>
          </p:cNvSpPr>
          <p:nvPr>
            <p:ph type="title"/>
          </p:nvPr>
        </p:nvSpPr>
        <p:spPr/>
        <p:txBody>
          <a:bodyPr>
            <a:normAutofit fontScale="90000"/>
          </a:bodyPr>
          <a:lstStyle/>
          <a:p>
            <a:pPr algn="l"/>
            <a:r>
              <a:rPr lang="en-US" sz="3300" dirty="0"/>
              <a:t>High Level Conference on Digital</a:t>
            </a:r>
            <a:r>
              <a:rPr lang="en-US" b="1" dirty="0"/>
              <a:t> </a:t>
            </a:r>
            <a:r>
              <a:rPr lang="en-US" sz="3300" dirty="0"/>
              <a:t>&amp; </a:t>
            </a:r>
            <a:br>
              <a:rPr lang="en-US" sz="3300" dirty="0"/>
            </a:br>
            <a:r>
              <a:rPr lang="en-US" sz="3300" dirty="0"/>
              <a:t>E-Government, Vienna </a:t>
            </a:r>
            <a:r>
              <a:rPr lang="de-CH" sz="3300" dirty="0"/>
              <a:t>26 September 2018</a:t>
            </a:r>
          </a:p>
        </p:txBody>
      </p:sp>
      <p:pic>
        <p:nvPicPr>
          <p:cNvPr id="8" name="Content Placeholder 7">
            <a:extLst>
              <a:ext uri="{FF2B5EF4-FFF2-40B4-BE49-F238E27FC236}">
                <a16:creationId xmlns:a16="http://schemas.microsoft.com/office/drawing/2014/main" id="{9D34E5FA-3CE1-402A-94A1-65ED059066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813" y="1322961"/>
            <a:ext cx="7138987" cy="3148453"/>
          </a:xfrm>
        </p:spPr>
      </p:pic>
      <p:sp>
        <p:nvSpPr>
          <p:cNvPr id="5" name="Footer Placeholder 4">
            <a:extLst>
              <a:ext uri="{FF2B5EF4-FFF2-40B4-BE49-F238E27FC236}">
                <a16:creationId xmlns:a16="http://schemas.microsoft.com/office/drawing/2014/main" id="{8D12EEC2-268F-4913-9C20-8482BC16621C}"/>
              </a:ext>
            </a:extLst>
          </p:cNvPr>
          <p:cNvSpPr>
            <a:spLocks noGrp="1"/>
          </p:cNvSpPr>
          <p:nvPr>
            <p:ph type="ftr" sz="quarter" idx="11"/>
          </p:nvPr>
        </p:nvSpPr>
        <p:spPr/>
        <p:txBody>
          <a:bodyPr/>
          <a:lstStyle/>
          <a:p>
            <a:r>
              <a:rPr lang="en-GB" noProof="0"/>
              <a:t>This project has received funding from the European Union’s Horizon 2020 research  and innovation programme under grant agreement No 737460</a:t>
            </a:r>
            <a:endParaRPr lang="en-GB" noProof="0" dirty="0"/>
          </a:p>
        </p:txBody>
      </p:sp>
      <p:sp>
        <p:nvSpPr>
          <p:cNvPr id="6" name="Slide Number Placeholder 5">
            <a:extLst>
              <a:ext uri="{FF2B5EF4-FFF2-40B4-BE49-F238E27FC236}">
                <a16:creationId xmlns:a16="http://schemas.microsoft.com/office/drawing/2014/main" id="{CBBF0C99-EBD8-450D-8108-DA825BB02D29}"/>
              </a:ext>
            </a:extLst>
          </p:cNvPr>
          <p:cNvSpPr>
            <a:spLocks noGrp="1"/>
          </p:cNvSpPr>
          <p:nvPr>
            <p:ph type="sldNum" sz="quarter" idx="12"/>
          </p:nvPr>
        </p:nvSpPr>
        <p:spPr/>
        <p:txBody>
          <a:bodyPr/>
          <a:lstStyle/>
          <a:p>
            <a:fld id="{99A13A19-7124-4C04-A4DB-7F2BF952167D}" type="slidenum">
              <a:rPr lang="pl-PL" smtClean="0"/>
              <a:pPr/>
              <a:t>2</a:t>
            </a:fld>
            <a:endParaRPr lang="pl-PL"/>
          </a:p>
        </p:txBody>
      </p:sp>
    </p:spTree>
    <p:extLst>
      <p:ext uri="{BB962C8B-B14F-4D97-AF65-F5344CB8AC3E}">
        <p14:creationId xmlns:p14="http://schemas.microsoft.com/office/powerpoint/2010/main" val="353635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BE46F9-1A3B-4F68-9404-0D91D7DE8955}"/>
              </a:ext>
            </a:extLst>
          </p:cNvPr>
          <p:cNvGrpSpPr/>
          <p:nvPr/>
        </p:nvGrpSpPr>
        <p:grpSpPr>
          <a:xfrm>
            <a:off x="1331640" y="915566"/>
            <a:ext cx="7812360" cy="4104456"/>
            <a:chOff x="251520" y="1916831"/>
            <a:chExt cx="8640960" cy="4804648"/>
          </a:xfrm>
        </p:grpSpPr>
        <p:sp>
          <p:nvSpPr>
            <p:cNvPr id="83" name="Rectangle 82">
              <a:extLst>
                <a:ext uri="{FF2B5EF4-FFF2-40B4-BE49-F238E27FC236}">
                  <a16:creationId xmlns:a16="http://schemas.microsoft.com/office/drawing/2014/main" id="{AD335760-663B-442A-9E92-EF3D1BC7557D}"/>
                </a:ext>
              </a:extLst>
            </p:cNvPr>
            <p:cNvSpPr/>
            <p:nvPr/>
          </p:nvSpPr>
          <p:spPr>
            <a:xfrm>
              <a:off x="2771800" y="2795952"/>
              <a:ext cx="3597436" cy="3925527"/>
            </a:xfrm>
            <a:prstGeom prst="rect">
              <a:avLst/>
            </a:prstGeom>
            <a:solidFill>
              <a:schemeClr val="bg1">
                <a:lumMod val="75000"/>
                <a:alpha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AC0526C-80AF-4FB5-932B-2E9B73A8E904}"/>
                </a:ext>
              </a:extLst>
            </p:cNvPr>
            <p:cNvSpPr/>
            <p:nvPr/>
          </p:nvSpPr>
          <p:spPr>
            <a:xfrm>
              <a:off x="251520" y="1916831"/>
              <a:ext cx="2304256" cy="4804647"/>
            </a:xfrm>
            <a:prstGeom prst="rect">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016C35C3-B041-4657-97C2-C8A1F9906B32}"/>
                </a:ext>
              </a:extLst>
            </p:cNvPr>
            <p:cNvSpPr txBox="1"/>
            <p:nvPr/>
          </p:nvSpPr>
          <p:spPr>
            <a:xfrm>
              <a:off x="470508" y="1922128"/>
              <a:ext cx="1866280" cy="369332"/>
            </a:xfrm>
            <a:prstGeom prst="rect">
              <a:avLst/>
            </a:prstGeom>
            <a:noFill/>
          </p:spPr>
          <p:txBody>
            <a:bodyPr wrap="none" rtlCol="0">
              <a:spAutoFit/>
            </a:bodyPr>
            <a:lstStyle/>
            <a:p>
              <a:pPr algn="ctr"/>
              <a:r>
                <a:rPr lang="en-US" b="1" dirty="0">
                  <a:solidFill>
                    <a:schemeClr val="tx2"/>
                  </a:solidFill>
                </a:rPr>
                <a:t>DATA CONSUMER</a:t>
              </a:r>
            </a:p>
          </p:txBody>
        </p:sp>
        <p:sp>
          <p:nvSpPr>
            <p:cNvPr id="86" name="Rectangle 85">
              <a:extLst>
                <a:ext uri="{FF2B5EF4-FFF2-40B4-BE49-F238E27FC236}">
                  <a16:creationId xmlns:a16="http://schemas.microsoft.com/office/drawing/2014/main" id="{29DEEBD1-CA57-4733-A69C-F469A00215EB}"/>
                </a:ext>
              </a:extLst>
            </p:cNvPr>
            <p:cNvSpPr/>
            <p:nvPr/>
          </p:nvSpPr>
          <p:spPr>
            <a:xfrm>
              <a:off x="6588224" y="1916832"/>
              <a:ext cx="2304256" cy="4804647"/>
            </a:xfrm>
            <a:prstGeom prst="rect">
              <a:avLst/>
            </a:prstGeom>
            <a:solidFill>
              <a:srgbClr val="C00000">
                <a:alpha val="1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F2D7E4E3-842D-4CE4-9369-21840452AFC8}"/>
                </a:ext>
              </a:extLst>
            </p:cNvPr>
            <p:cNvSpPr txBox="1"/>
            <p:nvPr/>
          </p:nvSpPr>
          <p:spPr>
            <a:xfrm>
              <a:off x="6879220" y="1922129"/>
              <a:ext cx="1722266" cy="369332"/>
            </a:xfrm>
            <a:prstGeom prst="rect">
              <a:avLst/>
            </a:prstGeom>
            <a:noFill/>
          </p:spPr>
          <p:txBody>
            <a:bodyPr wrap="none" rtlCol="0">
              <a:spAutoFit/>
            </a:bodyPr>
            <a:lstStyle/>
            <a:p>
              <a:pPr algn="ctr"/>
              <a:r>
                <a:rPr lang="en-US" b="1" dirty="0">
                  <a:solidFill>
                    <a:srgbClr val="C00000"/>
                  </a:solidFill>
                </a:rPr>
                <a:t>DATA PROVIDER</a:t>
              </a:r>
            </a:p>
          </p:txBody>
        </p:sp>
        <p:sp>
          <p:nvSpPr>
            <p:cNvPr id="88" name="TextBox 87">
              <a:extLst>
                <a:ext uri="{FF2B5EF4-FFF2-40B4-BE49-F238E27FC236}">
                  <a16:creationId xmlns:a16="http://schemas.microsoft.com/office/drawing/2014/main" id="{20E3A431-FFAA-4359-AE0F-1EC71BED182F}"/>
                </a:ext>
              </a:extLst>
            </p:cNvPr>
            <p:cNvSpPr txBox="1"/>
            <p:nvPr/>
          </p:nvSpPr>
          <p:spPr>
            <a:xfrm>
              <a:off x="735941" y="2291460"/>
              <a:ext cx="1368152"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Identify EO</a:t>
              </a:r>
            </a:p>
          </p:txBody>
        </p:sp>
        <p:pic>
          <p:nvPicPr>
            <p:cNvPr id="89" name="Picture 5">
              <a:extLst>
                <a:ext uri="{FF2B5EF4-FFF2-40B4-BE49-F238E27FC236}">
                  <a16:creationId xmlns:a16="http://schemas.microsoft.com/office/drawing/2014/main" id="{3C959F26-8A61-4719-92E6-2CE2770134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978" y="2200665"/>
              <a:ext cx="4524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0" name="TextBox 89">
              <a:extLst>
                <a:ext uri="{FF2B5EF4-FFF2-40B4-BE49-F238E27FC236}">
                  <a16:creationId xmlns:a16="http://schemas.microsoft.com/office/drawing/2014/main" id="{FB989C06-AFCD-44E6-B4FB-1D9735D8F7CC}"/>
                </a:ext>
              </a:extLst>
            </p:cNvPr>
            <p:cNvSpPr txBox="1"/>
            <p:nvPr/>
          </p:nvSpPr>
          <p:spPr>
            <a:xfrm>
              <a:off x="738459" y="3077699"/>
              <a:ext cx="1634330" cy="710299"/>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Request EO Attributes</a:t>
              </a:r>
            </a:p>
          </p:txBody>
        </p:sp>
        <p:sp>
          <p:nvSpPr>
            <p:cNvPr id="91" name="Cloud 90">
              <a:extLst>
                <a:ext uri="{FF2B5EF4-FFF2-40B4-BE49-F238E27FC236}">
                  <a16:creationId xmlns:a16="http://schemas.microsoft.com/office/drawing/2014/main" id="{1637B681-D56E-4040-8B4C-061E098B1199}"/>
                </a:ext>
              </a:extLst>
            </p:cNvPr>
            <p:cNvSpPr/>
            <p:nvPr/>
          </p:nvSpPr>
          <p:spPr>
            <a:xfrm>
              <a:off x="2802318" y="3064284"/>
              <a:ext cx="3600400" cy="864096"/>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tx1"/>
                  </a:solidFill>
                </a:rPr>
                <a:t>eIDAS infrastructure</a:t>
              </a:r>
            </a:p>
          </p:txBody>
        </p:sp>
        <p:sp>
          <p:nvSpPr>
            <p:cNvPr id="92" name="TextBox 91">
              <a:extLst>
                <a:ext uri="{FF2B5EF4-FFF2-40B4-BE49-F238E27FC236}">
                  <a16:creationId xmlns:a16="http://schemas.microsoft.com/office/drawing/2014/main" id="{E5CA603A-0989-4D40-B7A6-493670E5B60D}"/>
                </a:ext>
              </a:extLst>
            </p:cNvPr>
            <p:cNvSpPr txBox="1"/>
            <p:nvPr/>
          </p:nvSpPr>
          <p:spPr>
            <a:xfrm>
              <a:off x="7094798" y="3147394"/>
              <a:ext cx="1368152"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Provide EO Attributes</a:t>
              </a:r>
            </a:p>
          </p:txBody>
        </p:sp>
        <p:sp>
          <p:nvSpPr>
            <p:cNvPr id="93" name="TextBox 92">
              <a:extLst>
                <a:ext uri="{FF2B5EF4-FFF2-40B4-BE49-F238E27FC236}">
                  <a16:creationId xmlns:a16="http://schemas.microsoft.com/office/drawing/2014/main" id="{77490C63-939D-4F45-A8A7-1070422F6EDE}"/>
                </a:ext>
              </a:extLst>
            </p:cNvPr>
            <p:cNvSpPr txBox="1"/>
            <p:nvPr/>
          </p:nvSpPr>
          <p:spPr>
            <a:xfrm>
              <a:off x="611559" y="5290348"/>
              <a:ext cx="1761229" cy="710299"/>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Request Company Data</a:t>
              </a:r>
            </a:p>
          </p:txBody>
        </p:sp>
        <p:sp>
          <p:nvSpPr>
            <p:cNvPr id="94" name="TextBox 93">
              <a:extLst>
                <a:ext uri="{FF2B5EF4-FFF2-40B4-BE49-F238E27FC236}">
                  <a16:creationId xmlns:a16="http://schemas.microsoft.com/office/drawing/2014/main" id="{75025320-E3D2-4197-B5DB-3BD062CDD1A8}"/>
                </a:ext>
              </a:extLst>
            </p:cNvPr>
            <p:cNvSpPr txBox="1"/>
            <p:nvPr/>
          </p:nvSpPr>
          <p:spPr>
            <a:xfrm>
              <a:off x="6850322" y="5310218"/>
              <a:ext cx="1722266" cy="710299"/>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r"/>
              <a:r>
                <a:rPr lang="en-US" dirty="0"/>
                <a:t>Provide Company Data</a:t>
              </a:r>
            </a:p>
          </p:txBody>
        </p:sp>
        <p:sp>
          <p:nvSpPr>
            <p:cNvPr id="95" name="Cloud 94">
              <a:extLst>
                <a:ext uri="{FF2B5EF4-FFF2-40B4-BE49-F238E27FC236}">
                  <a16:creationId xmlns:a16="http://schemas.microsoft.com/office/drawing/2014/main" id="{56A654B9-B7FB-449D-AAEA-DBBCDA3C47B5}"/>
                </a:ext>
              </a:extLst>
            </p:cNvPr>
            <p:cNvSpPr/>
            <p:nvPr/>
          </p:nvSpPr>
          <p:spPr>
            <a:xfrm>
              <a:off x="2843808" y="5216599"/>
              <a:ext cx="3600400" cy="864096"/>
            </a:xfrm>
            <a:prstGeom prst="cloud">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a:solidFill>
                    <a:schemeClr val="tx1"/>
                  </a:solidFill>
                </a:rPr>
                <a:t>eDelivery</a:t>
              </a:r>
              <a:r>
                <a:rPr lang="en-US" sz="2000" b="1" dirty="0">
                  <a:solidFill>
                    <a:schemeClr val="tx1"/>
                  </a:solidFill>
                </a:rPr>
                <a:t> infrastructure</a:t>
              </a:r>
            </a:p>
          </p:txBody>
        </p:sp>
        <p:sp>
          <p:nvSpPr>
            <p:cNvPr id="96" name="Rectangle 95">
              <a:extLst>
                <a:ext uri="{FF2B5EF4-FFF2-40B4-BE49-F238E27FC236}">
                  <a16:creationId xmlns:a16="http://schemas.microsoft.com/office/drawing/2014/main" id="{E6DD8B99-6767-4DB3-B230-24D43ECEE8A3}"/>
                </a:ext>
              </a:extLst>
            </p:cNvPr>
            <p:cNvSpPr/>
            <p:nvPr/>
          </p:nvSpPr>
          <p:spPr>
            <a:xfrm>
              <a:off x="3266416" y="3645024"/>
              <a:ext cx="2855948" cy="660673"/>
            </a:xfrm>
            <a:prstGeom prst="rect">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dirty="0">
                  <a:solidFill>
                    <a:schemeClr val="tx1"/>
                  </a:solidFill>
                </a:rPr>
                <a:t>Additional Attribute Discovery, Mandates modelling etc.</a:t>
              </a:r>
            </a:p>
          </p:txBody>
        </p:sp>
        <p:sp>
          <p:nvSpPr>
            <p:cNvPr id="97" name="Rectangle 96">
              <a:extLst>
                <a:ext uri="{FF2B5EF4-FFF2-40B4-BE49-F238E27FC236}">
                  <a16:creationId xmlns:a16="http://schemas.microsoft.com/office/drawing/2014/main" id="{3000D003-0063-4C6D-A393-1E9AB5AD01BF}"/>
                </a:ext>
              </a:extLst>
            </p:cNvPr>
            <p:cNvSpPr/>
            <p:nvPr/>
          </p:nvSpPr>
          <p:spPr>
            <a:xfrm>
              <a:off x="2987824" y="5936679"/>
              <a:ext cx="3156166" cy="660673"/>
            </a:xfrm>
            <a:prstGeom prst="rect">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dirty="0">
                  <a:solidFill>
                    <a:schemeClr val="tx1"/>
                  </a:solidFill>
                </a:rPr>
                <a:t>OO profiling of Message Exchange, Dynamic Discovery etc.</a:t>
              </a:r>
            </a:p>
          </p:txBody>
        </p:sp>
        <p:sp>
          <p:nvSpPr>
            <p:cNvPr id="98" name="Rectangle 97">
              <a:extLst>
                <a:ext uri="{FF2B5EF4-FFF2-40B4-BE49-F238E27FC236}">
                  <a16:creationId xmlns:a16="http://schemas.microsoft.com/office/drawing/2014/main" id="{16622E79-61CB-400C-AB8C-E78ACB4C7D40}"/>
                </a:ext>
              </a:extLst>
            </p:cNvPr>
            <p:cNvSpPr/>
            <p:nvPr/>
          </p:nvSpPr>
          <p:spPr>
            <a:xfrm>
              <a:off x="3266416" y="4504444"/>
              <a:ext cx="2855948" cy="580740"/>
            </a:xfrm>
            <a:prstGeom prst="rect">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dirty="0">
                  <a:solidFill>
                    <a:schemeClr val="tx1"/>
                  </a:solidFill>
                </a:rPr>
                <a:t>Semantic mapping (e.g. </a:t>
              </a:r>
              <a:r>
                <a:rPr lang="en-US" sz="1500" dirty="0" err="1">
                  <a:solidFill>
                    <a:schemeClr val="tx1"/>
                  </a:solidFill>
                </a:rPr>
                <a:t>eCertis</a:t>
              </a:r>
              <a:r>
                <a:rPr lang="en-US" sz="1500" dirty="0">
                  <a:solidFill>
                    <a:schemeClr val="tx1"/>
                  </a:solidFill>
                </a:rPr>
                <a:t>)</a:t>
              </a:r>
            </a:p>
          </p:txBody>
        </p:sp>
        <p:sp>
          <p:nvSpPr>
            <p:cNvPr id="99" name="TextBox 98">
              <a:extLst>
                <a:ext uri="{FF2B5EF4-FFF2-40B4-BE49-F238E27FC236}">
                  <a16:creationId xmlns:a16="http://schemas.microsoft.com/office/drawing/2014/main" id="{AD610DD6-870A-451E-8CC0-BA4C8340268E}"/>
                </a:ext>
              </a:extLst>
            </p:cNvPr>
            <p:cNvSpPr txBox="1"/>
            <p:nvPr/>
          </p:nvSpPr>
          <p:spPr>
            <a:xfrm>
              <a:off x="4466650" y="2780928"/>
              <a:ext cx="2913662" cy="369332"/>
            </a:xfrm>
            <a:prstGeom prst="rect">
              <a:avLst/>
            </a:prstGeom>
            <a:noFill/>
          </p:spPr>
          <p:txBody>
            <a:bodyPr wrap="square" rtlCol="0">
              <a:spAutoFit/>
            </a:bodyPr>
            <a:lstStyle/>
            <a:p>
              <a:pPr algn="ctr"/>
              <a:r>
                <a:rPr lang="en-US" b="1" dirty="0">
                  <a:solidFill>
                    <a:schemeClr val="bg1">
                      <a:lumMod val="50000"/>
                    </a:schemeClr>
                  </a:solidFill>
                </a:rPr>
                <a:t>CEF, ISA</a:t>
              </a:r>
            </a:p>
          </p:txBody>
        </p:sp>
        <p:sp>
          <p:nvSpPr>
            <p:cNvPr id="100" name="TextBox 99">
              <a:extLst>
                <a:ext uri="{FF2B5EF4-FFF2-40B4-BE49-F238E27FC236}">
                  <a16:creationId xmlns:a16="http://schemas.microsoft.com/office/drawing/2014/main" id="{67AFC7FB-CD0A-4287-948B-E1D278881EE0}"/>
                </a:ext>
              </a:extLst>
            </p:cNvPr>
            <p:cNvSpPr txBox="1"/>
            <p:nvPr/>
          </p:nvSpPr>
          <p:spPr>
            <a:xfrm>
              <a:off x="2915816" y="2771636"/>
              <a:ext cx="936104" cy="369332"/>
            </a:xfrm>
            <a:prstGeom prst="rect">
              <a:avLst/>
            </a:prstGeom>
            <a:noFill/>
          </p:spPr>
          <p:txBody>
            <a:bodyPr wrap="square" rtlCol="0">
              <a:spAutoFit/>
            </a:bodyPr>
            <a:lstStyle/>
            <a:p>
              <a:pPr algn="ctr"/>
              <a:r>
                <a:rPr lang="en-US" b="1" dirty="0">
                  <a:solidFill>
                    <a:schemeClr val="bg1">
                      <a:lumMod val="50000"/>
                    </a:schemeClr>
                  </a:solidFill>
                </a:rPr>
                <a:t>TOOP</a:t>
              </a:r>
            </a:p>
          </p:txBody>
        </p:sp>
        <p:sp>
          <p:nvSpPr>
            <p:cNvPr id="101" name="TextBox 100">
              <a:extLst>
                <a:ext uri="{FF2B5EF4-FFF2-40B4-BE49-F238E27FC236}">
                  <a16:creationId xmlns:a16="http://schemas.microsoft.com/office/drawing/2014/main" id="{B79E2F5A-7220-47CA-93E2-3EDBBD876AAF}"/>
                </a:ext>
              </a:extLst>
            </p:cNvPr>
            <p:cNvSpPr txBox="1"/>
            <p:nvPr/>
          </p:nvSpPr>
          <p:spPr>
            <a:xfrm>
              <a:off x="3718133" y="2234710"/>
              <a:ext cx="1869625" cy="405885"/>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en-US" dirty="0"/>
                <a:t>Ensure Consent</a:t>
              </a:r>
            </a:p>
          </p:txBody>
        </p:sp>
      </p:grpSp>
      <p:sp>
        <p:nvSpPr>
          <p:cNvPr id="102" name="Title 1">
            <a:extLst>
              <a:ext uri="{FF2B5EF4-FFF2-40B4-BE49-F238E27FC236}">
                <a16:creationId xmlns:a16="http://schemas.microsoft.com/office/drawing/2014/main" id="{E212E0A2-736B-40F0-A94E-FEE852503512}"/>
              </a:ext>
            </a:extLst>
          </p:cNvPr>
          <p:cNvSpPr txBox="1">
            <a:spLocks/>
          </p:cNvSpPr>
          <p:nvPr/>
        </p:nvSpPr>
        <p:spPr>
          <a:xfrm>
            <a:off x="1241598" y="-99988"/>
            <a:ext cx="6354738" cy="871538"/>
          </a:xfrm>
          <a:prstGeom prst="rect">
            <a:avLst/>
          </a:prstGeom>
        </p:spPr>
        <p:txBody>
          <a:bodyPr>
            <a:no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algn="l"/>
            <a:r>
              <a:rPr lang="en-GB" sz="3000" dirty="0"/>
              <a:t>Re-using and extending cross-border EU infrastructure</a:t>
            </a:r>
          </a:p>
        </p:txBody>
      </p:sp>
    </p:spTree>
    <p:extLst>
      <p:ext uri="{BB962C8B-B14F-4D97-AF65-F5344CB8AC3E}">
        <p14:creationId xmlns:p14="http://schemas.microsoft.com/office/powerpoint/2010/main" val="168853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rmAutofit/>
          </a:bodyPr>
          <a:lstStyle/>
          <a:p>
            <a:pPr algn="l"/>
            <a:r>
              <a:rPr lang="en-US" sz="3000" dirty="0"/>
              <a:t>Pilot Areas, countries and status</a:t>
            </a:r>
          </a:p>
        </p:txBody>
      </p:sp>
      <p:sp>
        <p:nvSpPr>
          <p:cNvPr id="3" name="Content Placeholder 2"/>
          <p:cNvSpPr>
            <a:spLocks noGrp="1"/>
          </p:cNvSpPr>
          <p:nvPr>
            <p:ph idx="1"/>
          </p:nvPr>
        </p:nvSpPr>
        <p:spPr>
          <a:xfrm>
            <a:off x="2303748" y="1200153"/>
            <a:ext cx="5354352" cy="3747861"/>
          </a:xfrm>
        </p:spPr>
        <p:txBody>
          <a:bodyPr>
            <a:normAutofit fontScale="40000" lnSpcReduction="20000"/>
          </a:bodyPr>
          <a:lstStyle/>
          <a:p>
            <a:r>
              <a:rPr lang="en-US" sz="4200" dirty="0"/>
              <a:t>eProcurement</a:t>
            </a:r>
          </a:p>
          <a:p>
            <a:pPr lvl="1"/>
            <a:r>
              <a:rPr lang="en-US" sz="4200" dirty="0"/>
              <a:t>DE, FR, GR, IT, PT</a:t>
            </a:r>
          </a:p>
          <a:p>
            <a:r>
              <a:rPr lang="en-US" sz="4200" dirty="0"/>
              <a:t>General Business Mobility (</a:t>
            </a:r>
            <a:r>
              <a:rPr lang="en-US" sz="4200" dirty="0" err="1"/>
              <a:t>eGov</a:t>
            </a:r>
            <a:r>
              <a:rPr lang="en-US" sz="4200" dirty="0"/>
              <a:t>-to-</a:t>
            </a:r>
            <a:r>
              <a:rPr lang="en-US" sz="4200" dirty="0" err="1"/>
              <a:t>BusinessRegisters</a:t>
            </a:r>
            <a:r>
              <a:rPr lang="en-US" sz="4200" dirty="0"/>
              <a:t>)</a:t>
            </a:r>
          </a:p>
          <a:p>
            <a:pPr lvl="1"/>
            <a:r>
              <a:rPr lang="en-US" sz="4200" dirty="0"/>
              <a:t>AT, EE, GR, IT, NL, NO, PL, RO, SE, SI, SK</a:t>
            </a:r>
          </a:p>
          <a:p>
            <a:pPr lvl="1"/>
            <a:r>
              <a:rPr lang="en-US" sz="4200" dirty="0"/>
              <a:t>Licenses, permissions, mandates, company data</a:t>
            </a:r>
          </a:p>
          <a:p>
            <a:pPr lvl="1"/>
            <a:r>
              <a:rPr lang="en-US" sz="4200" dirty="0"/>
              <a:t>Cooperation with BRIS</a:t>
            </a:r>
          </a:p>
          <a:p>
            <a:pPr lvl="1"/>
            <a:r>
              <a:rPr lang="en-US" sz="4200" dirty="0"/>
              <a:t>Can enhance BR-to-BR connection</a:t>
            </a:r>
          </a:p>
          <a:p>
            <a:r>
              <a:rPr lang="en-US" sz="4200" dirty="0"/>
              <a:t>Online Ship and Crew Certificates</a:t>
            </a:r>
          </a:p>
          <a:p>
            <a:pPr lvl="1"/>
            <a:r>
              <a:rPr lang="en-US" sz="4200" dirty="0"/>
              <a:t>BG, DK, EE, GR, LV, NO</a:t>
            </a:r>
          </a:p>
          <a:p>
            <a:pPr marL="0" indent="0" algn="ctr">
              <a:buNone/>
            </a:pPr>
            <a:endParaRPr lang="en-US" sz="4200" b="1" dirty="0"/>
          </a:p>
          <a:p>
            <a:pPr marL="0" indent="0" algn="ctr">
              <a:buNone/>
            </a:pPr>
            <a:r>
              <a:rPr lang="en-US" sz="4200" b="1" dirty="0"/>
              <a:t>GR – SE ALREADY CONNECTED.</a:t>
            </a:r>
          </a:p>
          <a:p>
            <a:pPr marL="0" indent="0" algn="ctr">
              <a:buNone/>
            </a:pPr>
            <a:r>
              <a:rPr lang="en-US" sz="4200" b="1" dirty="0"/>
              <a:t>COME JOIN US, TO LEARN AND PILOT!</a:t>
            </a:r>
          </a:p>
          <a:p>
            <a:endParaRPr lang="en-US" dirty="0"/>
          </a:p>
        </p:txBody>
      </p:sp>
      <p:sp>
        <p:nvSpPr>
          <p:cNvPr id="4" name="Slide Number Placeholder 3"/>
          <p:cNvSpPr>
            <a:spLocks noGrp="1"/>
          </p:cNvSpPr>
          <p:nvPr>
            <p:ph type="sldNum" sz="quarter" idx="12"/>
          </p:nvPr>
        </p:nvSpPr>
        <p:spPr/>
        <p:txBody>
          <a:bodyPr/>
          <a:lstStyle/>
          <a:p>
            <a:fld id="{99A13A19-7124-4C04-A4DB-7F2BF952167D}" type="slidenum">
              <a:rPr lang="pl-PL" smtClean="0"/>
              <a:pPr/>
              <a:t>21</a:t>
            </a:fld>
            <a:endParaRPr lang="pl-PL"/>
          </a:p>
        </p:txBody>
      </p:sp>
    </p:spTree>
    <p:extLst>
      <p:ext uri="{BB962C8B-B14F-4D97-AF65-F5344CB8AC3E}">
        <p14:creationId xmlns:p14="http://schemas.microsoft.com/office/powerpoint/2010/main" val="393156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38"/>
            <a:ext cx="7139136" cy="857250"/>
          </a:xfrm>
        </p:spPr>
        <p:txBody>
          <a:bodyPr>
            <a:normAutofit/>
          </a:bodyPr>
          <a:lstStyle/>
          <a:p>
            <a:pPr algn="l"/>
            <a:r>
              <a:rPr lang="en-US" sz="3000" dirty="0"/>
              <a:t>A TOOP-enabled service demo</a:t>
            </a:r>
          </a:p>
        </p:txBody>
      </p:sp>
      <p:sp>
        <p:nvSpPr>
          <p:cNvPr id="3" name="Content Placeholder 2"/>
          <p:cNvSpPr>
            <a:spLocks noGrp="1"/>
          </p:cNvSpPr>
          <p:nvPr>
            <p:ph idx="1"/>
          </p:nvPr>
        </p:nvSpPr>
        <p:spPr>
          <a:xfrm>
            <a:off x="2303748" y="1275606"/>
            <a:ext cx="5562618" cy="3765503"/>
          </a:xfrm>
        </p:spPr>
        <p:txBody>
          <a:bodyPr>
            <a:normAutofit/>
          </a:bodyPr>
          <a:lstStyle/>
          <a:p>
            <a:pPr marL="0" indent="0">
              <a:buNone/>
            </a:pPr>
            <a:r>
              <a:rPr lang="en-US" sz="2100" dirty="0"/>
              <a:t>Maximillian, an Elonian entrepreneur, wants to expand his business to Freedonia.  He goes to Freedonia's Single Digital Gateway for help …</a:t>
            </a:r>
          </a:p>
        </p:txBody>
      </p:sp>
      <p:sp>
        <p:nvSpPr>
          <p:cNvPr id="4" name="Slide Number Placeholder 3"/>
          <p:cNvSpPr>
            <a:spLocks noGrp="1"/>
          </p:cNvSpPr>
          <p:nvPr>
            <p:ph type="sldNum" sz="quarter" idx="12"/>
          </p:nvPr>
        </p:nvSpPr>
        <p:spPr/>
        <p:txBody>
          <a:bodyPr/>
          <a:lstStyle/>
          <a:p>
            <a:fld id="{99A13A19-7124-4C04-A4DB-7F2BF952167D}" type="slidenum">
              <a:rPr lang="pl-PL" smtClean="0"/>
              <a:pPr/>
              <a:t>22</a:t>
            </a:fld>
            <a:endParaRPr lang="pl-PL"/>
          </a:p>
        </p:txBody>
      </p:sp>
      <p:pic>
        <p:nvPicPr>
          <p:cNvPr id="1031"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3" y="2297053"/>
            <a:ext cx="5418602" cy="286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512C7907-4385-4E3D-B5B2-2464D2221BB4}"/>
              </a:ext>
            </a:extLst>
          </p:cNvPr>
          <p:cNvSpPr/>
          <p:nvPr/>
        </p:nvSpPr>
        <p:spPr>
          <a:xfrm>
            <a:off x="4860032" y="4113030"/>
            <a:ext cx="4154801" cy="646331"/>
          </a:xfrm>
          <a:prstGeom prst="rect">
            <a:avLst/>
          </a:prstGeom>
          <a:solidFill>
            <a:schemeClr val="bg1"/>
          </a:solidFill>
        </p:spPr>
        <p:txBody>
          <a:bodyPr wrap="square">
            <a:spAutoFit/>
          </a:bodyPr>
          <a:lstStyle/>
          <a:p>
            <a:r>
              <a:rPr lang="de-CH" dirty="0">
                <a:hlinkClick r:id="rId5"/>
              </a:rPr>
              <a:t>https://egovlab.eu/toop-panorama/</a:t>
            </a:r>
            <a:endParaRPr lang="de-CH" dirty="0"/>
          </a:p>
          <a:p>
            <a:r>
              <a:rPr lang="de-CH" dirty="0">
                <a:hlinkClick r:id="rId3"/>
              </a:rPr>
              <a:t>http://193.10.8.213/ui?restartApplication</a:t>
            </a:r>
            <a:endParaRPr lang="de-CH" dirty="0"/>
          </a:p>
        </p:txBody>
      </p:sp>
    </p:spTree>
    <p:extLst>
      <p:ext uri="{BB962C8B-B14F-4D97-AF65-F5344CB8AC3E}">
        <p14:creationId xmlns:p14="http://schemas.microsoft.com/office/powerpoint/2010/main" val="361496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681540"/>
            <a:ext cx="5868144" cy="1426555"/>
          </a:xfrm>
          <a:solidFill>
            <a:schemeClr val="bg1">
              <a:alpha val="89804"/>
            </a:schemeClr>
          </a:solidFill>
        </p:spPr>
        <p:txBody>
          <a:bodyPr>
            <a:normAutofit/>
          </a:bodyPr>
          <a:lstStyle/>
          <a:p>
            <a:pPr marL="534988" algn="l"/>
            <a:r>
              <a:rPr lang="en-GB" sz="3600" b="1" dirty="0"/>
              <a:t>Thank you for your attention!</a:t>
            </a:r>
            <a:endParaRPr lang="en-GB" sz="3600" dirty="0"/>
          </a:p>
        </p:txBody>
      </p:sp>
      <p:sp>
        <p:nvSpPr>
          <p:cNvPr id="3" name="Podtytuł 2"/>
          <p:cNvSpPr>
            <a:spLocks noGrp="1"/>
          </p:cNvSpPr>
          <p:nvPr>
            <p:ph type="subTitle" idx="1"/>
          </p:nvPr>
        </p:nvSpPr>
        <p:spPr>
          <a:xfrm>
            <a:off x="0" y="2914650"/>
            <a:ext cx="7772400" cy="1025252"/>
          </a:xfrm>
          <a:solidFill>
            <a:schemeClr val="bg1">
              <a:alpha val="90980"/>
            </a:schemeClr>
          </a:solidFill>
        </p:spPr>
        <p:txBody>
          <a:bodyPr>
            <a:normAutofit/>
          </a:bodyPr>
          <a:lstStyle/>
          <a:p>
            <a:pPr algn="l"/>
            <a:r>
              <a:rPr lang="en-GB" sz="1600" b="1" dirty="0"/>
              <a:t>Want to know more? </a:t>
            </a:r>
            <a:r>
              <a:rPr lang="en-GB" sz="1600" b="1" dirty="0">
                <a:solidFill>
                  <a:srgbClr val="FF0000"/>
                </a:solidFill>
              </a:rPr>
              <a:t>www.toop.eu</a:t>
            </a:r>
          </a:p>
          <a:p>
            <a:pPr algn="l"/>
            <a:r>
              <a:rPr lang="en-GB" sz="1600" b="1" dirty="0"/>
              <a:t>Twitter: </a:t>
            </a:r>
            <a:r>
              <a:rPr lang="en-GB" sz="1600" b="1" dirty="0">
                <a:solidFill>
                  <a:srgbClr val="FF0000"/>
                </a:solidFill>
              </a:rPr>
              <a:t>@toop4eu</a:t>
            </a:r>
          </a:p>
          <a:p>
            <a:pPr algn="l"/>
            <a:r>
              <a:rPr lang="en-GB" sz="1600" b="1" dirty="0"/>
              <a:t>Facebook: </a:t>
            </a:r>
            <a:r>
              <a:rPr lang="en-GB" sz="1600" b="1" dirty="0">
                <a:solidFill>
                  <a:srgbClr val="FF0000"/>
                </a:solidFill>
              </a:rPr>
              <a:t>www.facebook.com/onceonlyprinciple </a:t>
            </a:r>
            <a:endParaRPr lang="en-US" sz="1600" b="1" dirty="0">
              <a:solidFill>
                <a:srgbClr val="FF0000"/>
              </a:solidFill>
            </a:endParaRPr>
          </a:p>
        </p:txBody>
      </p:sp>
      <p:sp>
        <p:nvSpPr>
          <p:cNvPr id="5" name="Symbol zastępczy numeru slajdu 4"/>
          <p:cNvSpPr>
            <a:spLocks noGrp="1"/>
          </p:cNvSpPr>
          <p:nvPr>
            <p:ph type="sldNum" sz="quarter" idx="12"/>
          </p:nvPr>
        </p:nvSpPr>
        <p:spPr/>
        <p:txBody>
          <a:bodyPr/>
          <a:lstStyle/>
          <a:p>
            <a:fld id="{99A13A19-7124-4C04-A4DB-7F2BF952167D}" type="slidenum">
              <a:rPr lang="pl-PL" smtClean="0"/>
              <a:pPr/>
              <a:t>23</a:t>
            </a:fld>
            <a:endParaRPr lang="pl-PL"/>
          </a:p>
        </p:txBody>
      </p:sp>
      <p:sp>
        <p:nvSpPr>
          <p:cNvPr id="6" name="Symbol zastępczy stopki 5"/>
          <p:cNvSpPr>
            <a:spLocks noGrp="1"/>
          </p:cNvSpPr>
          <p:nvPr>
            <p:ph type="ftr" sz="quarter" idx="11"/>
          </p:nvPr>
        </p:nvSpPr>
        <p:spPr/>
        <p:txBody>
          <a:bodyPr/>
          <a:lstStyle/>
          <a:p>
            <a:r>
              <a:rPr lang="en-GB" dirty="0">
                <a:latin typeface="Calibri" pitchFamily="34" charset="0"/>
                <a:ea typeface="Verdana" pitchFamily="34" charset="0"/>
                <a:cs typeface="Verdana" pitchFamily="34" charset="0"/>
              </a:rPr>
              <a:t>This project has received funding from the European Union’s Horizon 2020 research  and innovation programme under grant agreement No 737460</a:t>
            </a:r>
          </a:p>
        </p:txBody>
      </p:sp>
    </p:spTree>
    <p:extLst>
      <p:ext uri="{BB962C8B-B14F-4D97-AF65-F5344CB8AC3E}">
        <p14:creationId xmlns:p14="http://schemas.microsoft.com/office/powerpoint/2010/main" val="326046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03153-8E40-4688-9BB0-C088CCBC58F0}"/>
              </a:ext>
            </a:extLst>
          </p:cNvPr>
          <p:cNvSpPr>
            <a:spLocks noGrp="1"/>
          </p:cNvSpPr>
          <p:nvPr>
            <p:ph idx="1"/>
          </p:nvPr>
        </p:nvSpPr>
        <p:spPr/>
        <p:txBody>
          <a:bodyPr>
            <a:normAutofit/>
          </a:bodyPr>
          <a:lstStyle/>
          <a:p>
            <a:pPr marL="0" indent="0" algn="just">
              <a:buNone/>
            </a:pPr>
            <a:r>
              <a:rPr lang="en-GB" sz="2400" dirty="0"/>
              <a:t>“The industrial revolution of our time is digital. … As companies aim to scale up across the Single Market, </a:t>
            </a:r>
            <a:r>
              <a:rPr lang="en-GB" sz="2400" dirty="0">
                <a:solidFill>
                  <a:srgbClr val="FF0000"/>
                </a:solidFill>
              </a:rPr>
              <a:t>public e-services</a:t>
            </a:r>
            <a:r>
              <a:rPr lang="en-GB" sz="2400" dirty="0"/>
              <a:t> should also meet today’s needs: </a:t>
            </a:r>
            <a:r>
              <a:rPr lang="en-GB" sz="2400" dirty="0">
                <a:solidFill>
                  <a:srgbClr val="FF0000"/>
                </a:solidFill>
              </a:rPr>
              <a:t>be digital, open and cross-border by design</a:t>
            </a:r>
            <a:r>
              <a:rPr lang="en-GB" sz="2400" dirty="0"/>
              <a:t>. The EU is the right scale for the digital times.”</a:t>
            </a:r>
          </a:p>
          <a:p>
            <a:pPr marL="0" indent="0" algn="just">
              <a:buNone/>
            </a:pPr>
            <a:endParaRPr lang="en-GB" sz="2400" dirty="0"/>
          </a:p>
          <a:p>
            <a:pPr marL="0" indent="0" algn="r">
              <a:buNone/>
            </a:pPr>
            <a:r>
              <a:rPr lang="en-GB" sz="2400" i="1" dirty="0"/>
              <a:t>Andrus Ansip,</a:t>
            </a:r>
            <a:r>
              <a:rPr lang="en-GB" sz="2400" b="1" i="1" dirty="0"/>
              <a:t> </a:t>
            </a:r>
            <a:r>
              <a:rPr lang="en-GB" sz="2400" i="1" dirty="0"/>
              <a:t>Commission Vice-President for </a:t>
            </a:r>
          </a:p>
          <a:p>
            <a:pPr marL="0" indent="0" algn="r">
              <a:buNone/>
            </a:pPr>
            <a:r>
              <a:rPr lang="en-GB" sz="2400" i="1" dirty="0"/>
              <a:t>the Digital Single Market</a:t>
            </a:r>
            <a:r>
              <a:rPr lang="en-GB" sz="2400" b="1" i="1" dirty="0"/>
              <a:t> </a:t>
            </a:r>
          </a:p>
          <a:p>
            <a:pPr marL="0" indent="0">
              <a:buNone/>
            </a:pPr>
            <a:endParaRPr lang="en-GB" dirty="0"/>
          </a:p>
        </p:txBody>
      </p:sp>
      <p:sp>
        <p:nvSpPr>
          <p:cNvPr id="5" name="Footer Placeholder 4">
            <a:extLst>
              <a:ext uri="{FF2B5EF4-FFF2-40B4-BE49-F238E27FC236}">
                <a16:creationId xmlns:a16="http://schemas.microsoft.com/office/drawing/2014/main" id="{0C8C78B2-8337-43C4-8B4B-3D319FFB6377}"/>
              </a:ext>
            </a:extLst>
          </p:cNvPr>
          <p:cNvSpPr>
            <a:spLocks noGrp="1"/>
          </p:cNvSpPr>
          <p:nvPr>
            <p:ph type="ftr" sz="quarter" idx="11"/>
          </p:nvPr>
        </p:nvSpPr>
        <p:spPr/>
        <p:txBody>
          <a:bodyPr/>
          <a:lstStyle/>
          <a:p>
            <a:r>
              <a:rPr lang="en-GB" noProof="0"/>
              <a:t>This project has received funding from the European Union’s Horizon 2020 research  and innovation programme under grant agreement No 737460</a:t>
            </a:r>
            <a:endParaRPr lang="en-GB" noProof="0" dirty="0"/>
          </a:p>
        </p:txBody>
      </p:sp>
      <p:sp>
        <p:nvSpPr>
          <p:cNvPr id="6" name="Slide Number Placeholder 5">
            <a:extLst>
              <a:ext uri="{FF2B5EF4-FFF2-40B4-BE49-F238E27FC236}">
                <a16:creationId xmlns:a16="http://schemas.microsoft.com/office/drawing/2014/main" id="{6790D031-B259-492F-A7FA-FFDCB5117A69}"/>
              </a:ext>
            </a:extLst>
          </p:cNvPr>
          <p:cNvSpPr>
            <a:spLocks noGrp="1"/>
          </p:cNvSpPr>
          <p:nvPr>
            <p:ph type="sldNum" sz="quarter" idx="12"/>
          </p:nvPr>
        </p:nvSpPr>
        <p:spPr/>
        <p:txBody>
          <a:bodyPr/>
          <a:lstStyle/>
          <a:p>
            <a:fld id="{99A13A19-7124-4C04-A4DB-7F2BF952167D}" type="slidenum">
              <a:rPr lang="pl-PL" smtClean="0"/>
              <a:pPr/>
              <a:t>3</a:t>
            </a:fld>
            <a:endParaRPr lang="pl-PL"/>
          </a:p>
        </p:txBody>
      </p:sp>
    </p:spTree>
    <p:extLst>
      <p:ext uri="{BB962C8B-B14F-4D97-AF65-F5344CB8AC3E}">
        <p14:creationId xmlns:p14="http://schemas.microsoft.com/office/powerpoint/2010/main" val="271599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E574889-25FF-4390-B243-0E82B74808DD}"/>
              </a:ext>
            </a:extLst>
          </p:cNvPr>
          <p:cNvSpPr>
            <a:spLocks noGrp="1"/>
          </p:cNvSpPr>
          <p:nvPr>
            <p:ph type="title"/>
          </p:nvPr>
        </p:nvSpPr>
        <p:spPr>
          <a:xfrm>
            <a:off x="1547664" y="0"/>
            <a:ext cx="7139136" cy="857250"/>
          </a:xfrm>
        </p:spPr>
        <p:txBody>
          <a:bodyPr>
            <a:normAutofit/>
          </a:bodyPr>
          <a:lstStyle/>
          <a:p>
            <a:pPr algn="l"/>
            <a:r>
              <a:rPr lang="en-GB" sz="3000" dirty="0"/>
              <a:t>Tallinn Declaration</a:t>
            </a:r>
          </a:p>
        </p:txBody>
      </p:sp>
      <p:sp>
        <p:nvSpPr>
          <p:cNvPr id="16" name="Content Placeholder 15">
            <a:extLst>
              <a:ext uri="{FF2B5EF4-FFF2-40B4-BE49-F238E27FC236}">
                <a16:creationId xmlns:a16="http://schemas.microsoft.com/office/drawing/2014/main" id="{CCB8F1BF-BF51-477B-B4A7-56C1ECDA37D3}"/>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FEF8609A-3E8B-41AF-8AE7-CB17C24E9007}"/>
              </a:ext>
            </a:extLst>
          </p:cNvPr>
          <p:cNvSpPr>
            <a:spLocks noGrp="1"/>
          </p:cNvSpPr>
          <p:nvPr>
            <p:ph type="dt" sz="half" idx="10"/>
          </p:nvPr>
        </p:nvSpPr>
        <p:spPr/>
        <p:txBody>
          <a:bodyPr/>
          <a:lstStyle/>
          <a:p>
            <a:fld id="{8647196F-3EBB-4512-BF5B-0E34570D1D2F}" type="datetime1">
              <a:rPr lang="en-GB" noProof="0" smtClean="0"/>
              <a:pPr/>
              <a:t>26/09/2018</a:t>
            </a:fld>
            <a:endParaRPr lang="en-GB" noProof="0" dirty="0"/>
          </a:p>
        </p:txBody>
      </p:sp>
      <p:sp>
        <p:nvSpPr>
          <p:cNvPr id="5" name="Footer Placeholder 4">
            <a:extLst>
              <a:ext uri="{FF2B5EF4-FFF2-40B4-BE49-F238E27FC236}">
                <a16:creationId xmlns:a16="http://schemas.microsoft.com/office/drawing/2014/main" id="{1F7E7E79-AC07-4C92-839F-5EF418414E7E}"/>
              </a:ext>
            </a:extLst>
          </p:cNvPr>
          <p:cNvSpPr>
            <a:spLocks noGrp="1"/>
          </p:cNvSpPr>
          <p:nvPr>
            <p:ph type="ftr" sz="quarter" idx="11"/>
          </p:nvPr>
        </p:nvSpPr>
        <p:spPr/>
        <p:txBody>
          <a:bodyPr/>
          <a:lstStyle/>
          <a:p>
            <a:r>
              <a:rPr lang="en-GB" noProof="0" dirty="0"/>
              <a:t>This project has received funding from the European Union’s Horizon 2020 research  and innovation programme under grant agreement No 737460</a:t>
            </a:r>
          </a:p>
        </p:txBody>
      </p:sp>
      <p:sp>
        <p:nvSpPr>
          <p:cNvPr id="6" name="Slide Number Placeholder 5">
            <a:extLst>
              <a:ext uri="{FF2B5EF4-FFF2-40B4-BE49-F238E27FC236}">
                <a16:creationId xmlns:a16="http://schemas.microsoft.com/office/drawing/2014/main" id="{18853399-82E7-44A0-BFD2-EABC6AF1A1EE}"/>
              </a:ext>
            </a:extLst>
          </p:cNvPr>
          <p:cNvSpPr>
            <a:spLocks noGrp="1"/>
          </p:cNvSpPr>
          <p:nvPr>
            <p:ph type="sldNum" sz="quarter" idx="12"/>
          </p:nvPr>
        </p:nvSpPr>
        <p:spPr/>
        <p:txBody>
          <a:bodyPr/>
          <a:lstStyle/>
          <a:p>
            <a:fld id="{99A13A19-7124-4C04-A4DB-7F2BF952167D}" type="slidenum">
              <a:rPr lang="pl-PL" smtClean="0"/>
              <a:pPr/>
              <a:t>4</a:t>
            </a:fld>
            <a:endParaRPr lang="pl-PL"/>
          </a:p>
        </p:txBody>
      </p:sp>
      <p:pic>
        <p:nvPicPr>
          <p:cNvPr id="14" name="Picture 13" descr="A group of people standing in front of a crowd posing for the camera&#10;&#10;Description generated with very high confidence">
            <a:extLst>
              <a:ext uri="{FF2B5EF4-FFF2-40B4-BE49-F238E27FC236}">
                <a16:creationId xmlns:a16="http://schemas.microsoft.com/office/drawing/2014/main" id="{60E534EE-2D7E-4DA7-BB4E-6CDCC056672B}"/>
              </a:ext>
            </a:extLst>
          </p:cNvPr>
          <p:cNvPicPr>
            <a:picLocks noChangeAspect="1"/>
          </p:cNvPicPr>
          <p:nvPr/>
        </p:nvPicPr>
        <p:blipFill rotWithShape="1">
          <a:blip r:embed="rId3">
            <a:extLst>
              <a:ext uri="{28A0092B-C50C-407E-A947-70E740481C1C}">
                <a14:useLocalDpi xmlns:a14="http://schemas.microsoft.com/office/drawing/2010/main" val="0"/>
              </a:ext>
            </a:extLst>
          </a:blip>
          <a:srcRect t="12201"/>
          <a:stretch/>
        </p:blipFill>
        <p:spPr>
          <a:xfrm>
            <a:off x="1528583" y="699542"/>
            <a:ext cx="7595341" cy="4443958"/>
          </a:xfrm>
          <a:prstGeom prst="rect">
            <a:avLst/>
          </a:prstGeom>
        </p:spPr>
      </p:pic>
      <p:sp>
        <p:nvSpPr>
          <p:cNvPr id="9" name="Podtytuł 2">
            <a:extLst>
              <a:ext uri="{FF2B5EF4-FFF2-40B4-BE49-F238E27FC236}">
                <a16:creationId xmlns:a16="http://schemas.microsoft.com/office/drawing/2014/main" id="{D2BEC46B-C43E-4B27-B8DE-CF941B0F3B48}"/>
              </a:ext>
            </a:extLst>
          </p:cNvPr>
          <p:cNvSpPr txBox="1">
            <a:spLocks/>
          </p:cNvSpPr>
          <p:nvPr/>
        </p:nvSpPr>
        <p:spPr>
          <a:xfrm>
            <a:off x="3369076" y="3130465"/>
            <a:ext cx="5762228" cy="1961565"/>
          </a:xfrm>
          <a:prstGeom prst="rect">
            <a:avLst/>
          </a:prstGeom>
          <a:solidFill>
            <a:schemeClr val="bg1">
              <a:alpha val="90980"/>
            </a:schemeClr>
          </a:solidFill>
        </p:spPr>
        <p:txBody>
          <a:bodyPr vert="horz" lIns="91440" tIns="45720" rIns="91440" bIns="45720" rtlCol="0">
            <a:noAutofit/>
          </a:bodyPr>
          <a:lstStyle>
            <a:lvl1pPr marL="342900" indent="-342900" algn="l" defTabSz="914400" rtl="0" eaLnBrk="1" latinLnBrk="0" hangingPunct="1">
              <a:spcBef>
                <a:spcPct val="20000"/>
              </a:spcBef>
              <a:buClr>
                <a:srgbClr val="D60000"/>
              </a:buClr>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Clr>
                <a:srgbClr val="D60000"/>
              </a:buClr>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D60000"/>
              </a:buClr>
              <a:buFont typeface="Wingdings" panose="05000000000000000000" pitchFamily="2" charset="2"/>
              <a:buChar char="v"/>
              <a:defRPr sz="2400" kern="1200">
                <a:solidFill>
                  <a:srgbClr val="002060"/>
                </a:solidFill>
                <a:latin typeface="+mn-lt"/>
                <a:ea typeface="+mn-ea"/>
                <a:cs typeface="+mn-cs"/>
              </a:defRPr>
            </a:lvl3pPr>
            <a:lvl4pPr marL="1600200" indent="-228600" algn="l" defTabSz="914400" rtl="0" eaLnBrk="1" latinLnBrk="0" hangingPunct="1">
              <a:spcBef>
                <a:spcPct val="20000"/>
              </a:spcBef>
              <a:buClr>
                <a:srgbClr val="D60000"/>
              </a:buClr>
              <a:buFont typeface="Wingdings" panose="05000000000000000000" pitchFamily="2" charset="2"/>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Clr>
                <a:srgbClr val="D60000"/>
              </a:buClr>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Clr>
                <a:srgbClr val="C00000"/>
              </a:buClr>
              <a:buFont typeface="Wingdings" panose="05000000000000000000" pitchFamily="2" charset="2"/>
              <a:buChar char="Ø"/>
              <a:defRPr sz="2000" kern="1200">
                <a:solidFill>
                  <a:srgbClr val="00206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arenR"/>
            </a:pPr>
            <a:r>
              <a:rPr lang="en-US" sz="1800" dirty="0"/>
              <a:t>Digital-by-default, inclusiveness and accessibility</a:t>
            </a:r>
          </a:p>
          <a:p>
            <a:pPr marL="457200" indent="-457200">
              <a:buAutoNum type="arabicParenR"/>
            </a:pPr>
            <a:r>
              <a:rPr lang="de-CH" sz="1800" dirty="0" err="1"/>
              <a:t>Once</a:t>
            </a:r>
            <a:r>
              <a:rPr lang="de-CH" sz="1800" dirty="0"/>
              <a:t> </a:t>
            </a:r>
            <a:r>
              <a:rPr lang="de-CH" sz="1800" dirty="0" err="1"/>
              <a:t>only</a:t>
            </a:r>
            <a:endParaRPr lang="de-CH" sz="1800" dirty="0"/>
          </a:p>
          <a:p>
            <a:pPr marL="457200" indent="-457200">
              <a:buAutoNum type="arabicParenR"/>
            </a:pPr>
            <a:r>
              <a:rPr lang="de-CH" sz="1800" dirty="0" err="1"/>
              <a:t>Trustworthiness</a:t>
            </a:r>
            <a:r>
              <a:rPr lang="de-CH" sz="1800" dirty="0"/>
              <a:t> and Security</a:t>
            </a:r>
          </a:p>
          <a:p>
            <a:pPr marL="457200" indent="-457200">
              <a:buAutoNum type="arabicParenR"/>
            </a:pPr>
            <a:r>
              <a:rPr lang="de-CH" sz="1800" dirty="0" err="1"/>
              <a:t>Openness</a:t>
            </a:r>
            <a:r>
              <a:rPr lang="de-CH" sz="1800" dirty="0"/>
              <a:t> and </a:t>
            </a:r>
            <a:r>
              <a:rPr lang="de-CH" sz="1800" dirty="0" err="1"/>
              <a:t>transparency</a:t>
            </a:r>
            <a:endParaRPr lang="de-CH" sz="1800" dirty="0"/>
          </a:p>
          <a:p>
            <a:pPr marL="457200" indent="-457200">
              <a:buAutoNum type="arabicParenR"/>
            </a:pPr>
            <a:r>
              <a:rPr lang="de-CH" sz="1800" dirty="0" err="1"/>
              <a:t>Interoperability</a:t>
            </a:r>
            <a:r>
              <a:rPr lang="de-CH" sz="1800" dirty="0"/>
              <a:t> </a:t>
            </a:r>
            <a:r>
              <a:rPr lang="de-CH" sz="1800" dirty="0" err="1"/>
              <a:t>by</a:t>
            </a:r>
            <a:r>
              <a:rPr lang="de-CH" sz="1800" dirty="0"/>
              <a:t> </a:t>
            </a:r>
            <a:r>
              <a:rPr lang="de-CH" sz="1800" dirty="0" err="1"/>
              <a:t>default</a:t>
            </a:r>
            <a:endParaRPr lang="de-CH" sz="1800" dirty="0"/>
          </a:p>
          <a:p>
            <a:pPr marL="457200" indent="-457200">
              <a:buAutoNum type="arabicParenR"/>
            </a:pPr>
            <a:r>
              <a:rPr lang="en-US" sz="1800" dirty="0"/>
              <a:t>Horizontal enabling policy steps</a:t>
            </a:r>
            <a:endParaRPr lang="de-CH" sz="1800" dirty="0">
              <a:solidFill>
                <a:schemeClr val="tx1"/>
              </a:solidFill>
            </a:endParaRPr>
          </a:p>
        </p:txBody>
      </p:sp>
    </p:spTree>
    <p:extLst>
      <p:ext uri="{BB962C8B-B14F-4D97-AF65-F5344CB8AC3E}">
        <p14:creationId xmlns:p14="http://schemas.microsoft.com/office/powerpoint/2010/main" val="17071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20538"/>
            <a:ext cx="7139136" cy="857250"/>
          </a:xfrm>
        </p:spPr>
        <p:txBody>
          <a:bodyPr>
            <a:normAutofit/>
          </a:bodyPr>
          <a:lstStyle/>
          <a:p>
            <a:pPr algn="l"/>
            <a:r>
              <a:rPr lang="en-GB" sz="3000" dirty="0"/>
              <a:t>Once Only Principle: A Definition </a:t>
            </a:r>
            <a:endParaRPr lang="pl-PL" sz="3000" dirty="0"/>
          </a:p>
        </p:txBody>
      </p:sp>
      <p:sp>
        <p:nvSpPr>
          <p:cNvPr id="3" name="Symbol zastępczy zawartości 2"/>
          <p:cNvSpPr>
            <a:spLocks noGrp="1"/>
          </p:cNvSpPr>
          <p:nvPr>
            <p:ph idx="1"/>
          </p:nvPr>
        </p:nvSpPr>
        <p:spPr/>
        <p:txBody>
          <a:bodyPr>
            <a:normAutofit/>
          </a:bodyPr>
          <a:lstStyle/>
          <a:p>
            <a:pPr marL="0" indent="0" algn="just">
              <a:buNone/>
            </a:pPr>
            <a:r>
              <a:rPr lang="lv-LV" sz="2400" dirty="0">
                <a:solidFill>
                  <a:srgbClr val="FF0000"/>
                </a:solidFill>
              </a:rPr>
              <a:t>Collecting</a:t>
            </a:r>
            <a:r>
              <a:rPr lang="lv-LV" sz="2400" dirty="0"/>
              <a:t> &amp; </a:t>
            </a:r>
            <a:r>
              <a:rPr lang="lv-LV" sz="2400" dirty="0">
                <a:solidFill>
                  <a:srgbClr val="FF0000"/>
                </a:solidFill>
              </a:rPr>
              <a:t>storing </a:t>
            </a:r>
            <a:r>
              <a:rPr lang="lv-LV" sz="2400" dirty="0"/>
              <a:t>data only once</a:t>
            </a:r>
          </a:p>
          <a:p>
            <a:pPr marL="0" indent="0" algn="just">
              <a:buNone/>
            </a:pPr>
            <a:r>
              <a:rPr lang="lv-LV" sz="2400" dirty="0"/>
              <a:t>Streamlining processes by: </a:t>
            </a:r>
          </a:p>
          <a:p>
            <a:pPr algn="just"/>
            <a:r>
              <a:rPr lang="lv-LV" sz="2400" dirty="0"/>
              <a:t>Enabling automated data sharing</a:t>
            </a:r>
          </a:p>
          <a:p>
            <a:pPr algn="just"/>
            <a:r>
              <a:rPr lang="lv-LV" sz="2400" dirty="0"/>
              <a:t>Replacing redundant data collection with information requests from original source</a:t>
            </a:r>
            <a:endParaRPr lang="en-GB" sz="2400" dirty="0"/>
          </a:p>
          <a:p>
            <a:pPr algn="just"/>
            <a:r>
              <a:rPr lang="en-GB" sz="2400" dirty="0"/>
              <a:t>Improving data reliability.</a:t>
            </a:r>
          </a:p>
          <a:p>
            <a:pPr marL="0" indent="0">
              <a:buNone/>
            </a:pPr>
            <a:endParaRPr lang="pl-PL" dirty="0"/>
          </a:p>
        </p:txBody>
      </p:sp>
      <p:sp>
        <p:nvSpPr>
          <p:cNvPr id="5" name="Symbol zastępczy numeru slajdu 4"/>
          <p:cNvSpPr>
            <a:spLocks noGrp="1"/>
          </p:cNvSpPr>
          <p:nvPr>
            <p:ph type="sldNum" sz="quarter" idx="12"/>
          </p:nvPr>
        </p:nvSpPr>
        <p:spPr/>
        <p:txBody>
          <a:bodyPr/>
          <a:lstStyle/>
          <a:p>
            <a:fld id="{99A13A19-7124-4C04-A4DB-7F2BF952167D}" type="slidenum">
              <a:rPr lang="pl-PL" smtClean="0"/>
              <a:pPr/>
              <a:t>5</a:t>
            </a:fld>
            <a:endParaRPr lang="pl-PL"/>
          </a:p>
        </p:txBody>
      </p:sp>
      <p:sp>
        <p:nvSpPr>
          <p:cNvPr id="7" name="Symbol zastępczy stopki 6"/>
          <p:cNvSpPr>
            <a:spLocks noGrp="1"/>
          </p:cNvSpPr>
          <p:nvPr>
            <p:ph type="ftr" sz="quarter" idx="11"/>
          </p:nvPr>
        </p:nvSpPr>
        <p:spPr>
          <a:xfrm>
            <a:off x="3124200" y="4673352"/>
            <a:ext cx="5048200" cy="461665"/>
          </a:xfrm>
          <a:prstGeom prst="rect">
            <a:avLst/>
          </a:prstGeom>
        </p:spPr>
        <p:txBody>
          <a:bodyPr wrap="square">
            <a:spAutoFit/>
          </a:bodyPr>
          <a:lstStyle/>
          <a:p>
            <a:pPr algn="ctr"/>
            <a:r>
              <a:rPr lang="en-GB" kern="1200" baseline="0" dirty="0">
                <a:latin typeface="Calibri" pitchFamily="34" charset="0"/>
                <a:ea typeface="Verdana" pitchFamily="34" charset="0"/>
                <a:cs typeface="Verdana" pitchFamily="34" charset="0"/>
              </a:rPr>
              <a:t>This project has received funding from the European Union’s Horizon 2020 research </a:t>
            </a:r>
            <a:r>
              <a:rPr lang="de-AT" dirty="0">
                <a:latin typeface="Calibri" pitchFamily="34" charset="0"/>
                <a:ea typeface="Verdana" pitchFamily="34" charset="0"/>
                <a:cs typeface="Verdana" pitchFamily="34" charset="0"/>
              </a:rPr>
              <a:t> </a:t>
            </a:r>
            <a:r>
              <a:rPr lang="en-GB" kern="1200" baseline="0" dirty="0">
                <a:latin typeface="Calibri" pitchFamily="34" charset="0"/>
                <a:ea typeface="Verdana" pitchFamily="34" charset="0"/>
                <a:cs typeface="Verdana" pitchFamily="34" charset="0"/>
              </a:rPr>
              <a:t>and innovation programme under grant agreement No 737460</a:t>
            </a:r>
            <a:endParaRPr lang="en-GB" dirty="0">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12194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F526-E1EB-4C4D-85E6-F9E91F0CD60C}"/>
              </a:ext>
            </a:extLst>
          </p:cNvPr>
          <p:cNvSpPr>
            <a:spLocks noGrp="1"/>
          </p:cNvSpPr>
          <p:nvPr>
            <p:ph type="title"/>
          </p:nvPr>
        </p:nvSpPr>
        <p:spPr>
          <a:xfrm>
            <a:off x="1565728" y="-92546"/>
            <a:ext cx="4590448" cy="871538"/>
          </a:xfrm>
        </p:spPr>
        <p:txBody>
          <a:bodyPr>
            <a:noAutofit/>
          </a:bodyPr>
          <a:lstStyle/>
          <a:p>
            <a:r>
              <a:rPr lang="en-GB" sz="3000" b="0" dirty="0"/>
              <a:t>Key facts about TOOP</a:t>
            </a:r>
          </a:p>
        </p:txBody>
      </p:sp>
      <mc:AlternateContent xmlns:mc="http://schemas.openxmlformats.org/markup-compatibility/2006" xmlns:cx4="http://schemas.microsoft.com/office/drawing/2016/5/10/chartex">
        <mc:Choice Requires="cx4">
          <p:graphicFrame>
            <p:nvGraphicFramePr>
              <p:cNvPr id="10" name="Content Placeholder 9">
                <a:extLst>
                  <a:ext uri="{FF2B5EF4-FFF2-40B4-BE49-F238E27FC236}">
                    <a16:creationId xmlns:a16="http://schemas.microsoft.com/office/drawing/2014/main" id="{D0A21BB9-2956-4AB3-BA59-66896779E16F}"/>
                  </a:ext>
                </a:extLst>
              </p:cNvPr>
              <p:cNvGraphicFramePr>
                <a:graphicFrameLocks noGrp="1"/>
              </p:cNvGraphicFramePr>
              <p:nvPr>
                <p:ph idx="1"/>
                <p:extLst/>
              </p:nvPr>
            </p:nvGraphicFramePr>
            <p:xfrm>
              <a:off x="4427538" y="204788"/>
              <a:ext cx="4259262" cy="438943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ontent Placeholder 9">
                <a:extLst>
                  <a:ext uri="{FF2B5EF4-FFF2-40B4-BE49-F238E27FC236}">
                    <a16:creationId xmlns:a16="http://schemas.microsoft.com/office/drawing/2014/main" id="{D0A21BB9-2956-4AB3-BA59-66896779E16F}"/>
                  </a:ext>
                </a:extLst>
              </p:cNvPr>
              <p:cNvPicPr>
                <a:picLocks noGrp="1" noRot="1" noChangeAspect="1" noMove="1" noResize="1" noEditPoints="1" noAdjustHandles="1" noChangeArrowheads="1" noChangeShapeType="1"/>
              </p:cNvPicPr>
              <p:nvPr/>
            </p:nvPicPr>
            <p:blipFill>
              <a:blip r:embed="rId3"/>
              <a:stretch>
                <a:fillRect/>
              </a:stretch>
            </p:blipFill>
            <p:spPr>
              <a:xfrm>
                <a:off x="4427538" y="204788"/>
                <a:ext cx="4259262" cy="4389437"/>
              </a:xfrm>
              <a:prstGeom prst="rect">
                <a:avLst/>
              </a:prstGeom>
            </p:spPr>
          </p:pic>
        </mc:Fallback>
      </mc:AlternateContent>
      <p:sp>
        <p:nvSpPr>
          <p:cNvPr id="11" name="Text Placeholder 10">
            <a:extLst>
              <a:ext uri="{FF2B5EF4-FFF2-40B4-BE49-F238E27FC236}">
                <a16:creationId xmlns:a16="http://schemas.microsoft.com/office/drawing/2014/main" id="{52063037-0E20-49CA-8B31-9EFBC4D4FF28}"/>
              </a:ext>
            </a:extLst>
          </p:cNvPr>
          <p:cNvSpPr>
            <a:spLocks noGrp="1"/>
          </p:cNvSpPr>
          <p:nvPr>
            <p:ph type="body" sz="half" idx="2"/>
          </p:nvPr>
        </p:nvSpPr>
        <p:spPr>
          <a:xfrm>
            <a:off x="1565728" y="1067024"/>
            <a:ext cx="3942376" cy="3518297"/>
          </a:xfrm>
        </p:spPr>
        <p:txBody>
          <a:bodyPr>
            <a:noAutofit/>
          </a:bodyPr>
          <a:lstStyle/>
          <a:p>
            <a:r>
              <a:rPr lang="en-GB" sz="1800" dirty="0">
                <a:solidFill>
                  <a:srgbClr val="FF0000"/>
                </a:solidFill>
              </a:rPr>
              <a:t>Project duration: </a:t>
            </a:r>
          </a:p>
          <a:p>
            <a:r>
              <a:rPr lang="en-GB" sz="1800" b="1" dirty="0"/>
              <a:t>January 2017 – June 2019</a:t>
            </a:r>
          </a:p>
          <a:p>
            <a:r>
              <a:rPr lang="en-GB" sz="1800" dirty="0">
                <a:solidFill>
                  <a:srgbClr val="FF0000"/>
                </a:solidFill>
              </a:rPr>
              <a:t>Participants: </a:t>
            </a:r>
          </a:p>
          <a:p>
            <a:r>
              <a:rPr lang="en-GB" sz="1800" b="1" dirty="0"/>
              <a:t>21 beneficiaries from 21 countries</a:t>
            </a:r>
          </a:p>
          <a:p>
            <a:r>
              <a:rPr lang="en-GB" sz="1800" b="1" dirty="0"/>
              <a:t>Altogether 50 partners: </a:t>
            </a:r>
          </a:p>
          <a:p>
            <a:pPr marL="285750" indent="-285750">
              <a:buFont typeface="Arial" panose="020B0604020202020204" pitchFamily="34" charset="0"/>
              <a:buChar char="•"/>
            </a:pPr>
            <a:r>
              <a:rPr lang="en-GB" sz="1800" dirty="0"/>
              <a:t>Public administrations; </a:t>
            </a:r>
          </a:p>
          <a:p>
            <a:pPr marL="285750" indent="-285750">
              <a:buFont typeface="Arial" panose="020B0604020202020204" pitchFamily="34" charset="0"/>
              <a:buChar char="•"/>
            </a:pPr>
            <a:r>
              <a:rPr lang="en-GB" sz="1800" dirty="0"/>
              <a:t>Universities; </a:t>
            </a:r>
          </a:p>
          <a:p>
            <a:pPr marL="285750" indent="-285750">
              <a:buFont typeface="Arial" panose="020B0604020202020204" pitchFamily="34" charset="0"/>
              <a:buChar char="•"/>
            </a:pPr>
            <a:r>
              <a:rPr lang="en-GB" sz="1800" dirty="0"/>
              <a:t>Companies.</a:t>
            </a:r>
          </a:p>
          <a:p>
            <a:r>
              <a:rPr lang="en-GB" sz="1800" dirty="0">
                <a:solidFill>
                  <a:srgbClr val="FF0000"/>
                </a:solidFill>
              </a:rPr>
              <a:t>Coordinator:</a:t>
            </a:r>
          </a:p>
          <a:p>
            <a:r>
              <a:rPr lang="en-GB" sz="1800" b="1" dirty="0"/>
              <a:t>Tallinn University of Technology, Estonia</a:t>
            </a:r>
          </a:p>
          <a:p>
            <a:endParaRPr lang="en-GB" sz="1800" dirty="0"/>
          </a:p>
          <a:p>
            <a:endParaRPr lang="en-GB" sz="1800" b="1" dirty="0"/>
          </a:p>
          <a:p>
            <a:endParaRPr lang="en-GB" sz="1800" b="1" dirty="0"/>
          </a:p>
          <a:p>
            <a:endParaRPr lang="en-GB" sz="1800" dirty="0"/>
          </a:p>
        </p:txBody>
      </p:sp>
      <p:sp>
        <p:nvSpPr>
          <p:cNvPr id="5" name="Footer Placeholder 4">
            <a:extLst>
              <a:ext uri="{FF2B5EF4-FFF2-40B4-BE49-F238E27FC236}">
                <a16:creationId xmlns:a16="http://schemas.microsoft.com/office/drawing/2014/main" id="{A5B48824-A695-4953-82FA-94B6BBA6BD43}"/>
              </a:ext>
            </a:extLst>
          </p:cNvPr>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dirty="0"/>
          </a:p>
        </p:txBody>
      </p:sp>
      <p:sp>
        <p:nvSpPr>
          <p:cNvPr id="6" name="Slide Number Placeholder 5">
            <a:extLst>
              <a:ext uri="{FF2B5EF4-FFF2-40B4-BE49-F238E27FC236}">
                <a16:creationId xmlns:a16="http://schemas.microsoft.com/office/drawing/2014/main" id="{818BF23A-F010-4BDB-AAB8-860C5EDE0ADB}"/>
              </a:ext>
            </a:extLst>
          </p:cNvPr>
          <p:cNvSpPr>
            <a:spLocks noGrp="1"/>
          </p:cNvSpPr>
          <p:nvPr>
            <p:ph type="sldNum" sz="quarter" idx="12"/>
          </p:nvPr>
        </p:nvSpPr>
        <p:spPr/>
        <p:txBody>
          <a:bodyPr/>
          <a:lstStyle/>
          <a:p>
            <a:fld id="{99A13A19-7124-4C04-A4DB-7F2BF952167D}" type="slidenum">
              <a:rPr lang="pl-PL" smtClean="0"/>
              <a:pPr/>
              <a:t>6</a:t>
            </a:fld>
            <a:endParaRPr lang="pl-PL"/>
          </a:p>
        </p:txBody>
      </p:sp>
    </p:spTree>
    <p:extLst>
      <p:ext uri="{BB962C8B-B14F-4D97-AF65-F5344CB8AC3E}">
        <p14:creationId xmlns:p14="http://schemas.microsoft.com/office/powerpoint/2010/main" val="260327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A933-11C2-4AE9-8FA7-B37D01415F1B}"/>
              </a:ext>
            </a:extLst>
          </p:cNvPr>
          <p:cNvSpPr>
            <a:spLocks noGrp="1"/>
          </p:cNvSpPr>
          <p:nvPr>
            <p:ph type="title"/>
          </p:nvPr>
        </p:nvSpPr>
        <p:spPr>
          <a:xfrm>
            <a:off x="1547664" y="-20538"/>
            <a:ext cx="7139136" cy="857250"/>
          </a:xfrm>
        </p:spPr>
        <p:txBody>
          <a:bodyPr>
            <a:normAutofit/>
          </a:bodyPr>
          <a:lstStyle/>
          <a:p>
            <a:pPr algn="l"/>
            <a:r>
              <a:rPr lang="en-GB" sz="3000" dirty="0"/>
              <a:t>TOOP aims to</a:t>
            </a:r>
          </a:p>
        </p:txBody>
      </p:sp>
      <p:sp>
        <p:nvSpPr>
          <p:cNvPr id="3" name="Content Placeholder 2">
            <a:extLst>
              <a:ext uri="{FF2B5EF4-FFF2-40B4-BE49-F238E27FC236}">
                <a16:creationId xmlns:a16="http://schemas.microsoft.com/office/drawing/2014/main" id="{13040BD6-AFD5-4ACC-9EC6-1940EBDEDF71}"/>
              </a:ext>
            </a:extLst>
          </p:cNvPr>
          <p:cNvSpPr>
            <a:spLocks noGrp="1"/>
          </p:cNvSpPr>
          <p:nvPr>
            <p:ph idx="1"/>
          </p:nvPr>
        </p:nvSpPr>
        <p:spPr/>
        <p:txBody>
          <a:bodyPr>
            <a:normAutofit/>
          </a:bodyPr>
          <a:lstStyle/>
          <a:p>
            <a:r>
              <a:rPr lang="en-GB" sz="2400" dirty="0"/>
              <a:t>Provide time savings for PAs and businesses;</a:t>
            </a:r>
          </a:p>
          <a:p>
            <a:r>
              <a:rPr lang="en-GB" sz="2400" dirty="0"/>
              <a:t>Lower administrative burdens and costs;</a:t>
            </a:r>
          </a:p>
          <a:p>
            <a:r>
              <a:rPr lang="en-GB" sz="2400" dirty="0"/>
              <a:t>Improve service quality and public sector efficiency; </a:t>
            </a:r>
          </a:p>
          <a:p>
            <a:r>
              <a:rPr lang="en-GB" sz="2400" dirty="0"/>
              <a:t>Comply with data protection legislation;</a:t>
            </a:r>
          </a:p>
          <a:p>
            <a:r>
              <a:rPr lang="en-GB" sz="2400" dirty="0"/>
              <a:t>Ensure security, interoperability, data quality, user-friendliness. </a:t>
            </a:r>
          </a:p>
          <a:p>
            <a:r>
              <a:rPr lang="en-GB" sz="2400" dirty="0"/>
              <a:t>Support a better functioning Digital Single Market. </a:t>
            </a:r>
          </a:p>
        </p:txBody>
      </p:sp>
      <p:sp>
        <p:nvSpPr>
          <p:cNvPr id="5" name="Footer Placeholder 4">
            <a:extLst>
              <a:ext uri="{FF2B5EF4-FFF2-40B4-BE49-F238E27FC236}">
                <a16:creationId xmlns:a16="http://schemas.microsoft.com/office/drawing/2014/main" id="{1155BF8F-EB98-424D-B071-7729F07281AF}"/>
              </a:ext>
            </a:extLst>
          </p:cNvPr>
          <p:cNvSpPr>
            <a:spLocks noGrp="1"/>
          </p:cNvSpPr>
          <p:nvPr>
            <p:ph type="ftr" sz="quarter" idx="11"/>
          </p:nvPr>
        </p:nvSpPr>
        <p:spPr/>
        <p:txBody>
          <a:bodyPr/>
          <a:lstStyle/>
          <a:p>
            <a:r>
              <a:rPr lang="en-GB" noProof="0"/>
              <a:t>This project has received funding from the European Union’s Horizon 2020 research  and innovation programme under grant agreement No 737460</a:t>
            </a:r>
            <a:endParaRPr lang="en-GB" noProof="0" dirty="0"/>
          </a:p>
        </p:txBody>
      </p:sp>
      <p:sp>
        <p:nvSpPr>
          <p:cNvPr id="6" name="Slide Number Placeholder 5">
            <a:extLst>
              <a:ext uri="{FF2B5EF4-FFF2-40B4-BE49-F238E27FC236}">
                <a16:creationId xmlns:a16="http://schemas.microsoft.com/office/drawing/2014/main" id="{64070374-F7E7-42AC-B3B3-45DFD9487A39}"/>
              </a:ext>
            </a:extLst>
          </p:cNvPr>
          <p:cNvSpPr>
            <a:spLocks noGrp="1"/>
          </p:cNvSpPr>
          <p:nvPr>
            <p:ph type="sldNum" sz="quarter" idx="12"/>
          </p:nvPr>
        </p:nvSpPr>
        <p:spPr/>
        <p:txBody>
          <a:bodyPr/>
          <a:lstStyle/>
          <a:p>
            <a:fld id="{99A13A19-7124-4C04-A4DB-7F2BF952167D}" type="slidenum">
              <a:rPr lang="pl-PL" smtClean="0"/>
              <a:pPr/>
              <a:t>7</a:t>
            </a:fld>
            <a:endParaRPr lang="pl-PL"/>
          </a:p>
        </p:txBody>
      </p:sp>
    </p:spTree>
    <p:extLst>
      <p:ext uri="{BB962C8B-B14F-4D97-AF65-F5344CB8AC3E}">
        <p14:creationId xmlns:p14="http://schemas.microsoft.com/office/powerpoint/2010/main" val="375298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F2D62A2-D167-4556-A541-D6ECAC97730F}"/>
              </a:ext>
            </a:extLst>
          </p:cNvPr>
          <p:cNvSpPr>
            <a:spLocks noGrp="1"/>
          </p:cNvSpPr>
          <p:nvPr>
            <p:ph type="ftr" sz="quarter" idx="11"/>
          </p:nvPr>
        </p:nvSpPr>
        <p:spPr/>
        <p:txBody>
          <a:bodyPr/>
          <a:lstStyle/>
          <a:p>
            <a:r>
              <a:rPr lang="en-US" dirty="0"/>
              <a:t>This project has received funding from the European Union’s Horizon 2020 research  and innovation programme under grant agreement No 737460</a:t>
            </a:r>
            <a:endParaRPr lang="pl-PL" dirty="0"/>
          </a:p>
        </p:txBody>
      </p:sp>
      <p:sp>
        <p:nvSpPr>
          <p:cNvPr id="6" name="Slide Number Placeholder 5">
            <a:extLst>
              <a:ext uri="{FF2B5EF4-FFF2-40B4-BE49-F238E27FC236}">
                <a16:creationId xmlns:a16="http://schemas.microsoft.com/office/drawing/2014/main" id="{69A41D5E-2D57-4796-851A-DB704D15E5C3}"/>
              </a:ext>
            </a:extLst>
          </p:cNvPr>
          <p:cNvSpPr>
            <a:spLocks noGrp="1"/>
          </p:cNvSpPr>
          <p:nvPr>
            <p:ph type="sldNum" sz="quarter" idx="12"/>
          </p:nvPr>
        </p:nvSpPr>
        <p:spPr/>
        <p:txBody>
          <a:bodyPr/>
          <a:lstStyle/>
          <a:p>
            <a:fld id="{99A13A19-7124-4C04-A4DB-7F2BF952167D}" type="slidenum">
              <a:rPr lang="pl-PL" smtClean="0"/>
              <a:pPr/>
              <a:t>8</a:t>
            </a:fld>
            <a:endParaRPr lang="pl-PL"/>
          </a:p>
        </p:txBody>
      </p:sp>
      <p:graphicFrame>
        <p:nvGraphicFramePr>
          <p:cNvPr id="8" name="Content Placeholder 7">
            <a:extLst>
              <a:ext uri="{FF2B5EF4-FFF2-40B4-BE49-F238E27FC236}">
                <a16:creationId xmlns:a16="http://schemas.microsoft.com/office/drawing/2014/main" id="{4B1CB8FA-D803-4326-BE1F-193E35EF469B}"/>
              </a:ext>
            </a:extLst>
          </p:cNvPr>
          <p:cNvGraphicFramePr>
            <a:graphicFrameLocks noGrp="1"/>
          </p:cNvGraphicFramePr>
          <p:nvPr>
            <p:ph idx="1"/>
            <p:extLst/>
          </p:nvPr>
        </p:nvGraphicFramePr>
        <p:xfrm>
          <a:off x="1547665" y="915566"/>
          <a:ext cx="7139136" cy="3678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2ABDE459-D054-47D2-93A1-0CD72EF7A37A}"/>
              </a:ext>
            </a:extLst>
          </p:cNvPr>
          <p:cNvGraphicFramePr/>
          <p:nvPr>
            <p:extLst/>
          </p:nvPr>
        </p:nvGraphicFramePr>
        <p:xfrm>
          <a:off x="1547664" y="703263"/>
          <a:ext cx="7139136"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7" name="Graphic 16" descr="Earth Globe Americas">
            <a:extLst>
              <a:ext uri="{FF2B5EF4-FFF2-40B4-BE49-F238E27FC236}">
                <a16:creationId xmlns:a16="http://schemas.microsoft.com/office/drawing/2014/main" id="{3320AC49-E616-4098-805F-D27D620AEB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37266" y="1123265"/>
            <a:ext cx="914400" cy="914400"/>
          </a:xfrm>
          <a:prstGeom prst="rect">
            <a:avLst/>
          </a:prstGeom>
        </p:spPr>
      </p:pic>
      <p:pic>
        <p:nvPicPr>
          <p:cNvPr id="19" name="Graphic 18" descr="Sailboat">
            <a:extLst>
              <a:ext uri="{FF2B5EF4-FFF2-40B4-BE49-F238E27FC236}">
                <a16:creationId xmlns:a16="http://schemas.microsoft.com/office/drawing/2014/main" id="{C532BD72-24F5-4651-80A5-5F458F44EC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09800" y="2931790"/>
            <a:ext cx="914400" cy="914400"/>
          </a:xfrm>
          <a:prstGeom prst="rect">
            <a:avLst/>
          </a:prstGeom>
        </p:spPr>
      </p:pic>
      <p:grpSp>
        <p:nvGrpSpPr>
          <p:cNvPr id="2" name="Group 1">
            <a:extLst>
              <a:ext uri="{FF2B5EF4-FFF2-40B4-BE49-F238E27FC236}">
                <a16:creationId xmlns:a16="http://schemas.microsoft.com/office/drawing/2014/main" id="{6FC6668D-F103-473A-9FCE-1FBBB2841BDD}"/>
              </a:ext>
            </a:extLst>
          </p:cNvPr>
          <p:cNvGrpSpPr/>
          <p:nvPr/>
        </p:nvGrpSpPr>
        <p:grpSpPr>
          <a:xfrm>
            <a:off x="1591211" y="2067694"/>
            <a:ext cx="2192555" cy="819870"/>
            <a:chOff x="3995936" y="991384"/>
            <a:chExt cx="2192555" cy="819870"/>
          </a:xfrm>
        </p:grpSpPr>
        <p:pic>
          <p:nvPicPr>
            <p:cNvPr id="15" name="Graphic 14" descr="Document">
              <a:extLst>
                <a:ext uri="{FF2B5EF4-FFF2-40B4-BE49-F238E27FC236}">
                  <a16:creationId xmlns:a16="http://schemas.microsoft.com/office/drawing/2014/main" id="{96DE81CD-213D-4976-8C00-EED7529EDF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95936" y="991384"/>
              <a:ext cx="819870" cy="819870"/>
            </a:xfrm>
            <a:prstGeom prst="rect">
              <a:avLst/>
            </a:prstGeom>
          </p:spPr>
        </p:pic>
        <p:pic>
          <p:nvPicPr>
            <p:cNvPr id="20" name="Graphic 19" descr="Document">
              <a:extLst>
                <a:ext uri="{FF2B5EF4-FFF2-40B4-BE49-F238E27FC236}">
                  <a16:creationId xmlns:a16="http://schemas.microsoft.com/office/drawing/2014/main" id="{8B41B294-62FF-4863-BB60-DBCF6749BAF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68621" y="991384"/>
              <a:ext cx="819870" cy="819870"/>
            </a:xfrm>
            <a:prstGeom prst="rect">
              <a:avLst/>
            </a:prstGeom>
          </p:spPr>
        </p:pic>
        <p:sp>
          <p:nvSpPr>
            <p:cNvPr id="21" name="Arrow: Left-Right 20">
              <a:extLst>
                <a:ext uri="{FF2B5EF4-FFF2-40B4-BE49-F238E27FC236}">
                  <a16:creationId xmlns:a16="http://schemas.microsoft.com/office/drawing/2014/main" id="{54FD9739-7E7B-4295-8EF1-789AA847E1AE}"/>
                </a:ext>
              </a:extLst>
            </p:cNvPr>
            <p:cNvSpPr/>
            <p:nvPr/>
          </p:nvSpPr>
          <p:spPr>
            <a:xfrm>
              <a:off x="4711191" y="1372611"/>
              <a:ext cx="718592" cy="21602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E494AC14-C7B2-4681-8A7F-F2EE86F27A3F}"/>
              </a:ext>
            </a:extLst>
          </p:cNvPr>
          <p:cNvSpPr txBox="1"/>
          <p:nvPr/>
        </p:nvSpPr>
        <p:spPr>
          <a:xfrm>
            <a:off x="3195768" y="1351904"/>
            <a:ext cx="5760639" cy="461665"/>
          </a:xfrm>
          <a:prstGeom prst="rect">
            <a:avLst/>
          </a:prstGeom>
          <a:noFill/>
        </p:spPr>
        <p:txBody>
          <a:bodyPr wrap="square" rtlCol="0">
            <a:spAutoFit/>
          </a:bodyPr>
          <a:lstStyle/>
          <a:p>
            <a:pPr algn="ctr"/>
            <a:r>
              <a:rPr lang="en-GB" sz="2400" dirty="0">
                <a:solidFill>
                  <a:srgbClr val="002060"/>
                </a:solidFill>
              </a:rPr>
              <a:t>Cross-border e-services for business mobility</a:t>
            </a:r>
            <a:endParaRPr lang="en-GB" sz="2400" dirty="0"/>
          </a:p>
        </p:txBody>
      </p:sp>
      <p:sp>
        <p:nvSpPr>
          <p:cNvPr id="23" name="Tytuł 1">
            <a:extLst>
              <a:ext uri="{FF2B5EF4-FFF2-40B4-BE49-F238E27FC236}">
                <a16:creationId xmlns:a16="http://schemas.microsoft.com/office/drawing/2014/main" id="{107A460C-3061-47FC-BAD5-161E5AF98072}"/>
              </a:ext>
            </a:extLst>
          </p:cNvPr>
          <p:cNvSpPr>
            <a:spLocks noGrp="1"/>
          </p:cNvSpPr>
          <p:nvPr>
            <p:ph type="title"/>
          </p:nvPr>
        </p:nvSpPr>
        <p:spPr>
          <a:xfrm>
            <a:off x="1547664" y="-13692"/>
            <a:ext cx="7139136" cy="857250"/>
          </a:xfrm>
        </p:spPr>
        <p:txBody>
          <a:bodyPr>
            <a:normAutofit/>
          </a:bodyPr>
          <a:lstStyle/>
          <a:p>
            <a:pPr algn="l"/>
            <a:r>
              <a:rPr lang="en-GB" sz="3000" dirty="0"/>
              <a:t>TOOP Pilot Scenarios</a:t>
            </a:r>
            <a:endParaRPr lang="pl-PL" sz="3000" dirty="0"/>
          </a:p>
        </p:txBody>
      </p:sp>
      <p:sp>
        <p:nvSpPr>
          <p:cNvPr id="24" name="TextBox 23">
            <a:extLst>
              <a:ext uri="{FF2B5EF4-FFF2-40B4-BE49-F238E27FC236}">
                <a16:creationId xmlns:a16="http://schemas.microsoft.com/office/drawing/2014/main" id="{3F168A66-B74C-461B-B453-3AD8496B5520}"/>
              </a:ext>
            </a:extLst>
          </p:cNvPr>
          <p:cNvSpPr txBox="1"/>
          <p:nvPr/>
        </p:nvSpPr>
        <p:spPr>
          <a:xfrm>
            <a:off x="3908326" y="2246796"/>
            <a:ext cx="4653914" cy="461665"/>
          </a:xfrm>
          <a:prstGeom prst="rect">
            <a:avLst/>
          </a:prstGeom>
          <a:noFill/>
        </p:spPr>
        <p:txBody>
          <a:bodyPr wrap="square" rtlCol="0">
            <a:spAutoFit/>
          </a:bodyPr>
          <a:lstStyle/>
          <a:p>
            <a:pPr algn="ctr"/>
            <a:r>
              <a:rPr lang="en-GB" sz="2400" dirty="0">
                <a:solidFill>
                  <a:srgbClr val="002060"/>
                </a:solidFill>
              </a:rPr>
              <a:t>Updating connected company data</a:t>
            </a:r>
          </a:p>
        </p:txBody>
      </p:sp>
      <p:sp>
        <p:nvSpPr>
          <p:cNvPr id="25" name="TextBox 24">
            <a:extLst>
              <a:ext uri="{FF2B5EF4-FFF2-40B4-BE49-F238E27FC236}">
                <a16:creationId xmlns:a16="http://schemas.microsoft.com/office/drawing/2014/main" id="{8198A145-7D3F-4454-9524-9144FE14442C}"/>
              </a:ext>
            </a:extLst>
          </p:cNvPr>
          <p:cNvSpPr txBox="1"/>
          <p:nvPr/>
        </p:nvSpPr>
        <p:spPr>
          <a:xfrm>
            <a:off x="3942961" y="3181688"/>
            <a:ext cx="4584644" cy="461665"/>
          </a:xfrm>
          <a:prstGeom prst="rect">
            <a:avLst/>
          </a:prstGeom>
          <a:noFill/>
        </p:spPr>
        <p:txBody>
          <a:bodyPr wrap="square" rtlCol="0">
            <a:spAutoFit/>
          </a:bodyPr>
          <a:lstStyle/>
          <a:p>
            <a:pPr algn="ctr"/>
            <a:r>
              <a:rPr lang="en-GB" sz="2400" dirty="0">
                <a:solidFill>
                  <a:srgbClr val="002060"/>
                </a:solidFill>
              </a:rPr>
              <a:t>Online Ship and Crew Certificates</a:t>
            </a:r>
          </a:p>
        </p:txBody>
      </p:sp>
      <p:sp>
        <p:nvSpPr>
          <p:cNvPr id="3" name="TextBox 2">
            <a:extLst>
              <a:ext uri="{FF2B5EF4-FFF2-40B4-BE49-F238E27FC236}">
                <a16:creationId xmlns:a16="http://schemas.microsoft.com/office/drawing/2014/main" id="{B01F3CB1-1958-408C-8043-49417EDE9857}"/>
              </a:ext>
            </a:extLst>
          </p:cNvPr>
          <p:cNvSpPr txBox="1"/>
          <p:nvPr/>
        </p:nvSpPr>
        <p:spPr>
          <a:xfrm>
            <a:off x="2344941" y="4028790"/>
            <a:ext cx="5966120" cy="461665"/>
          </a:xfrm>
          <a:prstGeom prst="rect">
            <a:avLst/>
          </a:prstGeom>
          <a:noFill/>
        </p:spPr>
        <p:txBody>
          <a:bodyPr wrap="none" rtlCol="0">
            <a:spAutoFit/>
          </a:bodyPr>
          <a:lstStyle/>
          <a:p>
            <a:r>
              <a:rPr lang="en-GB" sz="2400" b="1" dirty="0">
                <a:solidFill>
                  <a:schemeClr val="tx2"/>
                </a:solidFill>
              </a:rPr>
              <a:t>2 baseline scenarios: data pull and data push </a:t>
            </a:r>
          </a:p>
        </p:txBody>
      </p:sp>
    </p:spTree>
    <p:extLst>
      <p:ext uri="{BB962C8B-B14F-4D97-AF65-F5344CB8AC3E}">
        <p14:creationId xmlns:p14="http://schemas.microsoft.com/office/powerpoint/2010/main" val="237024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A5D6-9AC0-4B07-ACB4-EE7AE177FA4F}"/>
              </a:ext>
            </a:extLst>
          </p:cNvPr>
          <p:cNvSpPr>
            <a:spLocks noGrp="1"/>
          </p:cNvSpPr>
          <p:nvPr>
            <p:ph type="title"/>
          </p:nvPr>
        </p:nvSpPr>
        <p:spPr>
          <a:xfrm>
            <a:off x="1547664" y="-20538"/>
            <a:ext cx="7139136" cy="857250"/>
          </a:xfrm>
        </p:spPr>
        <p:txBody>
          <a:bodyPr>
            <a:normAutofit/>
          </a:bodyPr>
          <a:lstStyle/>
          <a:p>
            <a:pPr algn="l"/>
            <a:r>
              <a:rPr lang="en-GB" sz="3000" dirty="0"/>
              <a:t>Updating connected company data</a:t>
            </a:r>
            <a:endParaRPr lang="de-CH" sz="3000" dirty="0"/>
          </a:p>
        </p:txBody>
      </p:sp>
      <p:sp>
        <p:nvSpPr>
          <p:cNvPr id="3" name="Content Placeholder 2">
            <a:extLst>
              <a:ext uri="{FF2B5EF4-FFF2-40B4-BE49-F238E27FC236}">
                <a16:creationId xmlns:a16="http://schemas.microsoft.com/office/drawing/2014/main" id="{0EF5D7D5-CF0B-4F23-8B60-7431B3BA442E}"/>
              </a:ext>
            </a:extLst>
          </p:cNvPr>
          <p:cNvSpPr>
            <a:spLocks noGrp="1"/>
          </p:cNvSpPr>
          <p:nvPr>
            <p:ph idx="1"/>
          </p:nvPr>
        </p:nvSpPr>
        <p:spPr>
          <a:xfrm>
            <a:off x="4021180" y="1200151"/>
            <a:ext cx="4665620" cy="3394472"/>
          </a:xfrm>
        </p:spPr>
        <p:txBody>
          <a:bodyPr>
            <a:normAutofit/>
          </a:bodyPr>
          <a:lstStyle/>
          <a:p>
            <a:pPr marL="0" indent="0">
              <a:buNone/>
            </a:pPr>
            <a:r>
              <a:rPr lang="en-GB" sz="2400" b="1" dirty="0"/>
              <a:t>Business registers (BR) pilot </a:t>
            </a:r>
            <a:endParaRPr lang="en-GB" sz="2400" dirty="0"/>
          </a:p>
          <a:p>
            <a:pPr marL="171450" indent="-171450">
              <a:buFont typeface="Arial" panose="020B0604020202020204" pitchFamily="34" charset="0"/>
              <a:buChar char="•"/>
            </a:pPr>
            <a:r>
              <a:rPr lang="en-GB" sz="2000" dirty="0"/>
              <a:t>Business registers providing data to external E-</a:t>
            </a:r>
            <a:r>
              <a:rPr lang="en-GB" sz="2000" dirty="0" err="1"/>
              <a:t>Gov</a:t>
            </a:r>
            <a:r>
              <a:rPr lang="en-GB" sz="2000" dirty="0"/>
              <a:t> applications and to each other cross-border. </a:t>
            </a:r>
          </a:p>
          <a:p>
            <a:pPr marL="171450" indent="-171450">
              <a:buFont typeface="Arial" panose="020B0604020202020204" pitchFamily="34" charset="0"/>
              <a:buChar char="•"/>
            </a:pPr>
            <a:r>
              <a:rPr lang="en-GB" sz="2000" dirty="0"/>
              <a:t>Now we are working towards having a connection to the Business Registers Interconnection System (BRIS). </a:t>
            </a:r>
          </a:p>
          <a:p>
            <a:pPr marL="0" indent="0">
              <a:buNone/>
            </a:pPr>
            <a:endParaRPr lang="de-CH" dirty="0"/>
          </a:p>
        </p:txBody>
      </p:sp>
      <p:sp>
        <p:nvSpPr>
          <p:cNvPr id="5" name="Footer Placeholder 4">
            <a:extLst>
              <a:ext uri="{FF2B5EF4-FFF2-40B4-BE49-F238E27FC236}">
                <a16:creationId xmlns:a16="http://schemas.microsoft.com/office/drawing/2014/main" id="{64910175-E3CF-4618-AF23-1C64C561E003}"/>
              </a:ext>
            </a:extLst>
          </p:cNvPr>
          <p:cNvSpPr>
            <a:spLocks noGrp="1"/>
          </p:cNvSpPr>
          <p:nvPr>
            <p:ph type="ftr" sz="quarter" idx="11"/>
          </p:nvPr>
        </p:nvSpPr>
        <p:spPr/>
        <p:txBody>
          <a:bodyPr/>
          <a:lstStyle/>
          <a:p>
            <a:r>
              <a:rPr lang="en-US"/>
              <a:t>This project has received funding from the European Union’s Horizon 2020 research  and innovation programme under grant agreement No 737460</a:t>
            </a:r>
            <a:endParaRPr lang="pl-PL"/>
          </a:p>
        </p:txBody>
      </p:sp>
      <p:sp>
        <p:nvSpPr>
          <p:cNvPr id="6" name="Slide Number Placeholder 5">
            <a:extLst>
              <a:ext uri="{FF2B5EF4-FFF2-40B4-BE49-F238E27FC236}">
                <a16:creationId xmlns:a16="http://schemas.microsoft.com/office/drawing/2014/main" id="{CDC29D1F-1C4C-4607-A249-0E96E78720B9}"/>
              </a:ext>
            </a:extLst>
          </p:cNvPr>
          <p:cNvSpPr>
            <a:spLocks noGrp="1"/>
          </p:cNvSpPr>
          <p:nvPr>
            <p:ph type="sldNum" sz="quarter" idx="12"/>
          </p:nvPr>
        </p:nvSpPr>
        <p:spPr/>
        <p:txBody>
          <a:bodyPr/>
          <a:lstStyle/>
          <a:p>
            <a:fld id="{99A13A19-7124-4C04-A4DB-7F2BF952167D}" type="slidenum">
              <a:rPr lang="pl-PL" smtClean="0"/>
              <a:pPr/>
              <a:t>9</a:t>
            </a:fld>
            <a:endParaRPr lang="pl-PL"/>
          </a:p>
        </p:txBody>
      </p:sp>
      <p:pic>
        <p:nvPicPr>
          <p:cNvPr id="7" name="Picture 6">
            <a:extLst>
              <a:ext uri="{FF2B5EF4-FFF2-40B4-BE49-F238E27FC236}">
                <a16:creationId xmlns:a16="http://schemas.microsoft.com/office/drawing/2014/main" id="{EA891DC2-DA12-4CC4-89E6-963FEDED1C1F}"/>
              </a:ext>
            </a:extLst>
          </p:cNvPr>
          <p:cNvPicPr>
            <a:picLocks noChangeAspect="1"/>
          </p:cNvPicPr>
          <p:nvPr/>
        </p:nvPicPr>
        <p:blipFill rotWithShape="1">
          <a:blip r:embed="rId3"/>
          <a:srcRect l="2681" t="2876" r="2563" b="1832"/>
          <a:stretch/>
        </p:blipFill>
        <p:spPr>
          <a:xfrm>
            <a:off x="1547664" y="699542"/>
            <a:ext cx="2473516" cy="4414827"/>
          </a:xfrm>
          <a:prstGeom prst="rect">
            <a:avLst/>
          </a:prstGeom>
        </p:spPr>
      </p:pic>
    </p:spTree>
    <p:extLst>
      <p:ext uri="{BB962C8B-B14F-4D97-AF65-F5344CB8AC3E}">
        <p14:creationId xmlns:p14="http://schemas.microsoft.com/office/powerpoint/2010/main" val="42625643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D92FF089E10CD46BBC9FF7411BCAC17" ma:contentTypeVersion="10" ma:contentTypeDescription="Loo uus dokument" ma:contentTypeScope="" ma:versionID="f92730dffb9a5223d39dfde57a37ca97">
  <xsd:schema xmlns:xsd="http://www.w3.org/2001/XMLSchema" xmlns:xs="http://www.w3.org/2001/XMLSchema" xmlns:p="http://schemas.microsoft.com/office/2006/metadata/properties" xmlns:ns2="593cd7ab-10fc-4b99-97e9-fa3cb3163ec7" xmlns:ns3="d14a876f-1fc3-44b1-94c6-c6e0bd0a797a" targetNamespace="http://schemas.microsoft.com/office/2006/metadata/properties" ma:root="true" ma:fieldsID="9b379726a8252a8ec8090d82602b3a6b" ns2:_="" ns3:_="">
    <xsd:import namespace="593cd7ab-10fc-4b99-97e9-fa3cb3163ec7"/>
    <xsd:import namespace="d14a876f-1fc3-44b1-94c6-c6e0bd0a797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cd7ab-10fc-4b99-97e9-fa3cb3163ec7" elementFormDefault="qualified">
    <xsd:import namespace="http://schemas.microsoft.com/office/2006/documentManagement/types"/>
    <xsd:import namespace="http://schemas.microsoft.com/office/infopath/2007/PartnerControls"/>
    <xsd:element name="SharedWithUsers" ma:index="8"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Ühiskasutusse andmise üksikasjad"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4a876f-1fc3-44b1-94c6-c6e0bd0a797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DE8CF-3129-4DF4-8D74-C337E81C185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93cd7ab-10fc-4b99-97e9-fa3cb3163ec7"/>
    <ds:schemaRef ds:uri="http://purl.org/dc/terms/"/>
    <ds:schemaRef ds:uri="http://schemas.openxmlformats.org/package/2006/metadata/core-properties"/>
    <ds:schemaRef ds:uri="d14a876f-1fc3-44b1-94c6-c6e0bd0a797a"/>
    <ds:schemaRef ds:uri="http://www.w3.org/XML/1998/namespace"/>
    <ds:schemaRef ds:uri="http://purl.org/dc/dcmitype/"/>
  </ds:schemaRefs>
</ds:datastoreItem>
</file>

<file path=customXml/itemProps2.xml><?xml version="1.0" encoding="utf-8"?>
<ds:datastoreItem xmlns:ds="http://schemas.openxmlformats.org/officeDocument/2006/customXml" ds:itemID="{97B59341-17A0-4E98-B070-986A82368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cd7ab-10fc-4b99-97e9-fa3cb3163ec7"/>
    <ds:schemaRef ds:uri="d14a876f-1fc3-44b1-94c6-c6e0bd0a7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E35D26-693F-4E2A-96B0-D866582BF9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On-screen Show (16:9)</PresentationFormat>
  <Paragraphs>355</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Verdana</vt:lpstr>
      <vt:lpstr>Wingdings</vt:lpstr>
      <vt:lpstr>Motyw pakietu Office</vt:lpstr>
      <vt:lpstr>26th Meeting of the Wiesbaden Group on Business Registers</vt:lpstr>
      <vt:lpstr>High Level Conference on Digital &amp;  E-Government, Vienna 26 September 2018</vt:lpstr>
      <vt:lpstr>PowerPoint Presentation</vt:lpstr>
      <vt:lpstr>Tallinn Declaration</vt:lpstr>
      <vt:lpstr>Once Only Principle: A Definition </vt:lpstr>
      <vt:lpstr>Key facts about TOOP</vt:lpstr>
      <vt:lpstr>TOOP aims to</vt:lpstr>
      <vt:lpstr>TOOP Pilot Scenarios</vt:lpstr>
      <vt:lpstr>Updating connected company data</vt:lpstr>
      <vt:lpstr>Basic concepts and OOP needs –  bilateral connections</vt:lpstr>
      <vt:lpstr>Partial OOP implementation –  Data Aggregators</vt:lpstr>
      <vt:lpstr>The Once-Only Layer at a national level</vt:lpstr>
      <vt:lpstr>Cross-Border Once-Only </vt:lpstr>
      <vt:lpstr>How TOOP fits into the big picture</vt:lpstr>
      <vt:lpstr>Example 1: eGov Service to any Base Registers cross-border </vt:lpstr>
      <vt:lpstr>Example 2a: eGov Service to Business Register cross-border</vt:lpstr>
      <vt:lpstr>Example 2b: eGov Service to Business Register cross-border</vt:lpstr>
      <vt:lpstr>Baseline Scenario: Simple pull of data</vt:lpstr>
      <vt:lpstr>PowerPoint Presentation</vt:lpstr>
      <vt:lpstr>PowerPoint Presentation</vt:lpstr>
      <vt:lpstr>Pilot Areas, countries and status</vt:lpstr>
      <vt:lpstr>A TOOP-enabled service demo</vt:lpstr>
      <vt:lpstr>Thank you for your attention!</vt:lpstr>
    </vt:vector>
  </TitlesOfParts>
  <Company>Instytut Logistyki i Magazynowania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Tomasz Kawecki</dc:creator>
  <cp:lastModifiedBy>Neuroni Alessia</cp:lastModifiedBy>
  <cp:revision>69</cp:revision>
  <dcterms:created xsi:type="dcterms:W3CDTF">2017-01-20T13:50:54Z</dcterms:created>
  <dcterms:modified xsi:type="dcterms:W3CDTF">2018-09-26T20:21:55Z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0x0101000D92FF089E10CD46BBC9FF7411BCAC17</vt:lpwstr>
  </property>
</Properties>
</file>