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Lst>
  <p:notesMasterIdLst>
    <p:notesMasterId r:id="rId17"/>
  </p:notesMasterIdLst>
  <p:sldIdLst>
    <p:sldId id="259" r:id="rId2"/>
    <p:sldId id="262" r:id="rId3"/>
    <p:sldId id="261" r:id="rId4"/>
    <p:sldId id="260" r:id="rId5"/>
    <p:sldId id="276" r:id="rId6"/>
    <p:sldId id="277" r:id="rId7"/>
    <p:sldId id="263" r:id="rId8"/>
    <p:sldId id="268" r:id="rId9"/>
    <p:sldId id="270" r:id="rId10"/>
    <p:sldId id="271" r:id="rId11"/>
    <p:sldId id="272" r:id="rId12"/>
    <p:sldId id="273" r:id="rId13"/>
    <p:sldId id="274" r:id="rId14"/>
    <p:sldId id="269" r:id="rId15"/>
    <p:sldId id="275" r:id="rId16"/>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202">
          <p15:clr>
            <a:srgbClr val="A4A3A4"/>
          </p15:clr>
        </p15:guide>
        <p15:guide id="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78693"/>
    <a:srgbClr val="9AB23B"/>
    <a:srgbClr val="0493AC"/>
    <a:srgbClr val="FAA50F"/>
    <a:srgbClr val="F0F0F0"/>
    <a:srgbClr val="9A9A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7730" autoAdjust="0"/>
  </p:normalViewPr>
  <p:slideViewPr>
    <p:cSldViewPr>
      <p:cViewPr varScale="1">
        <p:scale>
          <a:sx n="115" d="100"/>
          <a:sy n="115" d="100"/>
        </p:scale>
        <p:origin x="1476" y="108"/>
      </p:cViewPr>
      <p:guideLst>
        <p:guide orient="horz" pos="4202"/>
        <p:guide/>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scb.intra\data\Dok\ViP\2013%20ESREG%20EGRUtveckling%202013\PMOD\Genomf&#246;rande\Arbetsdokument\Wiesbaden%20Tokyo%20Nov%202016\Data%20att%20visa.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scb.intra\data\Dok\ViP\2013%20ESREG%20EGRUtveckling%202013\PMOD\Genomf&#246;rande\Arbetsdokument\Wiesbaden%20Tokyo%20Nov%202016\Data%20att%20vis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manualLayout>
          <c:layoutTarget val="inner"/>
          <c:xMode val="edge"/>
          <c:yMode val="edge"/>
          <c:x val="0"/>
          <c:y val="0.16142102180690485"/>
          <c:w val="0.89779266522175516"/>
          <c:h val="0.65394774380350063"/>
        </c:manualLayout>
      </c:layout>
      <c:pieChart>
        <c:varyColors val="1"/>
        <c:ser>
          <c:idx val="0"/>
          <c:order val="0"/>
          <c:tx>
            <c:strRef>
              <c:f>Blad1!$B$118</c:f>
              <c:strCache>
                <c:ptCount val="1"/>
                <c:pt idx="0">
                  <c:v>Precentage of LEU</c:v>
                </c:pt>
              </c:strCache>
            </c:strRef>
          </c:tx>
          <c:spPr>
            <a:ln w="12700">
              <a:solidFill>
                <a:schemeClr val="accent3">
                  <a:lumMod val="10000"/>
                </a:schemeClr>
              </a:solidFill>
            </a:ln>
          </c:spPr>
          <c:explosion val="87"/>
          <c:dPt>
            <c:idx val="0"/>
            <c:bubble3D val="0"/>
            <c:explosion val="42"/>
            <c:extLst>
              <c:ext xmlns:c16="http://schemas.microsoft.com/office/drawing/2014/chart" uri="{C3380CC4-5D6E-409C-BE32-E72D297353CC}">
                <c16:uniqueId val="{00000000-0E53-4094-9B8A-1D5CC1ECBC4E}"/>
              </c:ext>
            </c:extLst>
          </c:dPt>
          <c:dPt>
            <c:idx val="1"/>
            <c:bubble3D val="0"/>
            <c:explosion val="33"/>
            <c:extLst>
              <c:ext xmlns:c16="http://schemas.microsoft.com/office/drawing/2014/chart" uri="{C3380CC4-5D6E-409C-BE32-E72D297353CC}">
                <c16:uniqueId val="{00000001-0E53-4094-9B8A-1D5CC1ECBC4E}"/>
              </c:ext>
            </c:extLst>
          </c:dPt>
          <c:dLbls>
            <c:spPr>
              <a:noFill/>
              <a:ln>
                <a:noFill/>
              </a:ln>
              <a:effectLst/>
            </c:spPr>
            <c:txPr>
              <a:bodyPr/>
              <a:lstStyle/>
              <a:p>
                <a:pPr>
                  <a:defRPr sz="2000"/>
                </a:pPr>
                <a:endParaRPr lang="sv-SE"/>
              </a:p>
            </c:txPr>
            <c:showLegendKey val="0"/>
            <c:showVal val="0"/>
            <c:showCatName val="0"/>
            <c:showSerName val="0"/>
            <c:showPercent val="1"/>
            <c:showBubbleSize val="0"/>
            <c:showLeaderLines val="1"/>
            <c:extLst>
              <c:ext xmlns:c15="http://schemas.microsoft.com/office/drawing/2012/chart" uri="{CE6537A1-D6FC-4f65-9D91-7224C49458BB}">
                <c15:layout/>
              </c:ext>
            </c:extLst>
          </c:dLbls>
          <c:cat>
            <c:strRef>
              <c:f>Blad1!$A$119:$A$120</c:f>
              <c:strCache>
                <c:ptCount val="2"/>
                <c:pt idx="0">
                  <c:v>LEU not in a group</c:v>
                </c:pt>
                <c:pt idx="1">
                  <c:v>LEU in a group</c:v>
                </c:pt>
              </c:strCache>
            </c:strRef>
          </c:cat>
          <c:val>
            <c:numRef>
              <c:f>Blad1!$B$119:$B$120</c:f>
              <c:numCache>
                <c:formatCode>0%</c:formatCode>
                <c:ptCount val="2"/>
                <c:pt idx="0">
                  <c:v>0.8723008849557522</c:v>
                </c:pt>
                <c:pt idx="1">
                  <c:v>0.12769911504424777</c:v>
                </c:pt>
              </c:numCache>
            </c:numRef>
          </c:val>
          <c:extLst>
            <c:ext xmlns:c16="http://schemas.microsoft.com/office/drawing/2014/chart" uri="{C3380CC4-5D6E-409C-BE32-E72D297353CC}">
              <c16:uniqueId val="{00000002-0E53-4094-9B8A-1D5CC1ECBC4E}"/>
            </c:ext>
          </c:extLst>
        </c:ser>
        <c:dLbls>
          <c:showLegendKey val="0"/>
          <c:showVal val="0"/>
          <c:showCatName val="0"/>
          <c:showSerName val="0"/>
          <c:showPercent val="1"/>
          <c:showBubbleSize val="0"/>
          <c:showLeaderLines val="1"/>
        </c:dLbls>
        <c:firstSliceAng val="0"/>
      </c:pieChart>
    </c:plotArea>
    <c:legend>
      <c:legendPos val="r"/>
      <c:layout>
        <c:manualLayout>
          <c:xMode val="edge"/>
          <c:yMode val="edge"/>
          <c:x val="0.45572855370118959"/>
          <c:y val="9.9308753074075468E-2"/>
          <c:w val="0.52633558606482522"/>
          <c:h val="0.18512414944292885"/>
        </c:manualLayout>
      </c:layout>
      <c:overlay val="0"/>
      <c:txPr>
        <a:bodyPr/>
        <a:lstStyle/>
        <a:p>
          <a:pPr>
            <a:defRPr sz="1800"/>
          </a:pPr>
          <a:endParaRPr lang="sv-SE"/>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manualLayout>
          <c:layoutTarget val="inner"/>
          <c:xMode val="edge"/>
          <c:yMode val="edge"/>
          <c:x val="8.43706560140393E-2"/>
          <c:y val="0.27675988513383787"/>
          <c:w val="0.6181408702211344"/>
          <c:h val="0.44360437767608796"/>
        </c:manualLayout>
      </c:layout>
      <c:pieChart>
        <c:varyColors val="1"/>
        <c:ser>
          <c:idx val="0"/>
          <c:order val="0"/>
          <c:tx>
            <c:strRef>
              <c:f>Blad1!$B$121</c:f>
              <c:strCache>
                <c:ptCount val="1"/>
                <c:pt idx="0">
                  <c:v>Precentage of Empl</c:v>
                </c:pt>
              </c:strCache>
            </c:strRef>
          </c:tx>
          <c:spPr>
            <a:ln w="12700">
              <a:solidFill>
                <a:schemeClr val="accent3">
                  <a:lumMod val="10000"/>
                </a:schemeClr>
              </a:solidFill>
            </a:ln>
          </c:spPr>
          <c:explosion val="25"/>
          <c:dLbls>
            <c:spPr>
              <a:noFill/>
              <a:ln>
                <a:noFill/>
              </a:ln>
              <a:effectLst/>
            </c:spPr>
            <c:txPr>
              <a:bodyPr/>
              <a:lstStyle/>
              <a:p>
                <a:pPr>
                  <a:defRPr sz="2400"/>
                </a:pPr>
                <a:endParaRPr lang="sv-SE"/>
              </a:p>
            </c:txPr>
            <c:showLegendKey val="0"/>
            <c:showVal val="0"/>
            <c:showCatName val="0"/>
            <c:showSerName val="0"/>
            <c:showPercent val="1"/>
            <c:showBubbleSize val="0"/>
            <c:showLeaderLines val="1"/>
            <c:extLst>
              <c:ext xmlns:c15="http://schemas.microsoft.com/office/drawing/2012/chart" uri="{CE6537A1-D6FC-4f65-9D91-7224C49458BB}">
                <c15:layout/>
              </c:ext>
            </c:extLst>
          </c:dLbls>
          <c:cat>
            <c:strRef>
              <c:f>Blad1!$A$122:$A$123</c:f>
              <c:strCache>
                <c:ptCount val="2"/>
                <c:pt idx="0">
                  <c:v>Empl not in a group</c:v>
                </c:pt>
                <c:pt idx="1">
                  <c:v>Empl in a group</c:v>
                </c:pt>
              </c:strCache>
            </c:strRef>
          </c:cat>
          <c:val>
            <c:numRef>
              <c:f>Blad1!$B$122:$B$123</c:f>
              <c:numCache>
                <c:formatCode>0%</c:formatCode>
                <c:ptCount val="2"/>
                <c:pt idx="0">
                  <c:v>0.27428036508307979</c:v>
                </c:pt>
                <c:pt idx="1">
                  <c:v>0.72571963491692015</c:v>
                </c:pt>
              </c:numCache>
            </c:numRef>
          </c:val>
          <c:extLst>
            <c:ext xmlns:c16="http://schemas.microsoft.com/office/drawing/2014/chart" uri="{C3380CC4-5D6E-409C-BE32-E72D297353CC}">
              <c16:uniqueId val="{00000000-69E4-448A-A7A2-B704E701656F}"/>
            </c:ext>
          </c:extLst>
        </c:ser>
        <c:dLbls>
          <c:showLegendKey val="0"/>
          <c:showVal val="0"/>
          <c:showCatName val="0"/>
          <c:showSerName val="0"/>
          <c:showPercent val="1"/>
          <c:showBubbleSize val="0"/>
          <c:showLeaderLines val="1"/>
        </c:dLbls>
        <c:firstSliceAng val="0"/>
      </c:pieChart>
    </c:plotArea>
    <c:legend>
      <c:legendPos val="r"/>
      <c:layout>
        <c:manualLayout>
          <c:xMode val="edge"/>
          <c:yMode val="edge"/>
          <c:x val="0.51364848350183312"/>
          <c:y val="8.7622035051660926E-2"/>
          <c:w val="0.46877013665148315"/>
          <c:h val="0.2110069367292523"/>
        </c:manualLayout>
      </c:layout>
      <c:overlay val="0"/>
      <c:txPr>
        <a:bodyPr/>
        <a:lstStyle/>
        <a:p>
          <a:pPr>
            <a:defRPr sz="1600"/>
          </a:pPr>
          <a:endParaRPr lang="sv-SE"/>
        </a:p>
      </c:txPr>
    </c:legend>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172E26-DA4D-4E55-A92C-9511C3D8D9FB}" type="doc">
      <dgm:prSet loTypeId="urn:microsoft.com/office/officeart/2005/8/layout/bProcess3" loCatId="process" qsTypeId="urn:microsoft.com/office/officeart/2005/8/quickstyle/simple1" qsCatId="simple" csTypeId="urn:microsoft.com/office/officeart/2005/8/colors/accent1_2" csCatId="accent1" phldr="1"/>
      <dgm:spPr/>
    </dgm:pt>
    <dgm:pt modelId="{49A5F0FD-8F51-47AB-BC86-7E08417B44D3}">
      <dgm:prSet phldrT="[Text]" custT="1"/>
      <dgm:spPr/>
      <dgm:t>
        <a:bodyPr/>
        <a:lstStyle/>
        <a:p>
          <a:r>
            <a:rPr lang="sv-SE" sz="1200" dirty="0"/>
            <a:t>1. </a:t>
          </a:r>
          <a:r>
            <a:rPr lang="en-GB" sz="1200" noProof="0" dirty="0" smtClean="0"/>
            <a:t>Automatically create:</a:t>
          </a:r>
          <a:endParaRPr lang="en-GB" sz="1200" noProof="0" dirty="0"/>
        </a:p>
      </dgm:t>
    </dgm:pt>
    <dgm:pt modelId="{512843B8-11AC-44E4-A2CF-54488330719A}" type="parTrans" cxnId="{330B94D6-0B71-456C-8631-D9EB96D0D6B6}">
      <dgm:prSet/>
      <dgm:spPr/>
      <dgm:t>
        <a:bodyPr/>
        <a:lstStyle/>
        <a:p>
          <a:endParaRPr lang="sv-SE"/>
        </a:p>
      </dgm:t>
    </dgm:pt>
    <dgm:pt modelId="{9897902E-152B-41F3-84DA-FA10D8941339}" type="sibTrans" cxnId="{330B94D6-0B71-456C-8631-D9EB96D0D6B6}">
      <dgm:prSet/>
      <dgm:spPr/>
      <dgm:t>
        <a:bodyPr/>
        <a:lstStyle/>
        <a:p>
          <a:endParaRPr lang="sv-SE" dirty="0"/>
        </a:p>
      </dgm:t>
    </dgm:pt>
    <dgm:pt modelId="{69382402-D9A5-48F2-B48E-4EBF48B454F8}">
      <dgm:prSet phldrT="[Text]" custT="1"/>
      <dgm:spPr/>
      <dgm:t>
        <a:bodyPr/>
        <a:lstStyle/>
        <a:p>
          <a:r>
            <a:rPr lang="en-GB" sz="1050" noProof="0" dirty="0" smtClean="0"/>
            <a:t>1.1 Population</a:t>
          </a:r>
          <a:endParaRPr lang="en-GB" sz="1050" noProof="0" dirty="0"/>
        </a:p>
      </dgm:t>
    </dgm:pt>
    <dgm:pt modelId="{481D4F03-94D0-4C51-BA41-3646474F5431}" type="parTrans" cxnId="{4F8E32BA-9A76-42B5-98DF-09FE2E151315}">
      <dgm:prSet/>
      <dgm:spPr/>
      <dgm:t>
        <a:bodyPr/>
        <a:lstStyle/>
        <a:p>
          <a:endParaRPr lang="sv-SE"/>
        </a:p>
      </dgm:t>
    </dgm:pt>
    <dgm:pt modelId="{A468C0E9-6951-4427-82AE-0DEAFE2AB3D4}" type="sibTrans" cxnId="{4F8E32BA-9A76-42B5-98DF-09FE2E151315}">
      <dgm:prSet/>
      <dgm:spPr/>
      <dgm:t>
        <a:bodyPr/>
        <a:lstStyle/>
        <a:p>
          <a:endParaRPr lang="sv-SE"/>
        </a:p>
      </dgm:t>
    </dgm:pt>
    <dgm:pt modelId="{2A6AA13F-2B47-496A-908C-AB2A9FC6D641}">
      <dgm:prSet phldrT="[Text]" custT="1"/>
      <dgm:spPr/>
      <dgm:t>
        <a:bodyPr/>
        <a:lstStyle/>
        <a:p>
          <a:r>
            <a:rPr lang="en-GB" sz="1050" noProof="0" dirty="0" smtClean="0"/>
            <a:t>1.2 Automatic profiling ENT</a:t>
          </a:r>
          <a:endParaRPr lang="en-GB" sz="1050" noProof="0" dirty="0"/>
        </a:p>
      </dgm:t>
    </dgm:pt>
    <dgm:pt modelId="{2E4D45D2-3BBC-4176-8694-0330801E9BD8}" type="parTrans" cxnId="{5DEE95A0-5701-4414-9123-F8AEC131BBC4}">
      <dgm:prSet/>
      <dgm:spPr/>
      <dgm:t>
        <a:bodyPr/>
        <a:lstStyle/>
        <a:p>
          <a:endParaRPr lang="sv-SE"/>
        </a:p>
      </dgm:t>
    </dgm:pt>
    <dgm:pt modelId="{0E4B198F-E7B7-44F8-BEBB-25DD1F73D0DB}" type="sibTrans" cxnId="{5DEE95A0-5701-4414-9123-F8AEC131BBC4}">
      <dgm:prSet/>
      <dgm:spPr/>
      <dgm:t>
        <a:bodyPr/>
        <a:lstStyle/>
        <a:p>
          <a:endParaRPr lang="sv-SE"/>
        </a:p>
      </dgm:t>
    </dgm:pt>
    <dgm:pt modelId="{7B79ACB2-690F-41DE-8570-689220924060}">
      <dgm:prSet phldrT="[Text]" custT="1"/>
      <dgm:spPr/>
      <dgm:t>
        <a:bodyPr/>
        <a:lstStyle/>
        <a:p>
          <a:r>
            <a:rPr lang="en-GB" sz="1050" noProof="0" dirty="0" smtClean="0"/>
            <a:t>1.3 Identify candidates for KAU:s</a:t>
          </a:r>
          <a:endParaRPr lang="en-GB" sz="1050" noProof="0" dirty="0"/>
        </a:p>
      </dgm:t>
    </dgm:pt>
    <dgm:pt modelId="{0FAA1581-FC0B-4637-9ACB-C1DF08F655B9}" type="parTrans" cxnId="{6AC147CA-44E0-4137-9CCD-09D006ABEEDC}">
      <dgm:prSet/>
      <dgm:spPr/>
      <dgm:t>
        <a:bodyPr/>
        <a:lstStyle/>
        <a:p>
          <a:endParaRPr lang="sv-SE"/>
        </a:p>
      </dgm:t>
    </dgm:pt>
    <dgm:pt modelId="{7368DF89-4A89-4078-A91E-805A8EE9D326}" type="sibTrans" cxnId="{6AC147CA-44E0-4137-9CCD-09D006ABEEDC}">
      <dgm:prSet/>
      <dgm:spPr/>
      <dgm:t>
        <a:bodyPr/>
        <a:lstStyle/>
        <a:p>
          <a:endParaRPr lang="sv-SE"/>
        </a:p>
      </dgm:t>
    </dgm:pt>
    <dgm:pt modelId="{49FEF77D-2259-44EB-80FF-07B7CE3E3DE0}">
      <dgm:prSet phldrT="[Text]" custT="1"/>
      <dgm:spPr/>
      <dgm:t>
        <a:bodyPr/>
        <a:lstStyle/>
        <a:p>
          <a:r>
            <a:rPr lang="sv-SE" sz="1200" dirty="0"/>
            <a:t>2. </a:t>
          </a:r>
          <a:r>
            <a:rPr lang="en-GB" sz="1200" noProof="0" dirty="0" smtClean="0"/>
            <a:t>Automatic control systems:</a:t>
          </a:r>
          <a:endParaRPr lang="en-GB" sz="1200" noProof="0" dirty="0"/>
        </a:p>
      </dgm:t>
    </dgm:pt>
    <dgm:pt modelId="{1D190FCE-DDD9-4D06-87E5-84A065685B0F}" type="parTrans" cxnId="{5C809044-2976-4937-BBF6-1D1FA7CB9D73}">
      <dgm:prSet/>
      <dgm:spPr/>
      <dgm:t>
        <a:bodyPr/>
        <a:lstStyle/>
        <a:p>
          <a:endParaRPr lang="sv-SE"/>
        </a:p>
      </dgm:t>
    </dgm:pt>
    <dgm:pt modelId="{3FC49F1D-4AD7-45D7-9BD1-902C4DFE1C2E}" type="sibTrans" cxnId="{5C809044-2976-4937-BBF6-1D1FA7CB9D73}">
      <dgm:prSet/>
      <dgm:spPr/>
      <dgm:t>
        <a:bodyPr/>
        <a:lstStyle/>
        <a:p>
          <a:endParaRPr lang="sv-SE" dirty="0"/>
        </a:p>
      </dgm:t>
    </dgm:pt>
    <dgm:pt modelId="{4016D5E4-5A1D-413E-AA71-2F86BBFD772D}">
      <dgm:prSet phldrT="[Text]" custT="1"/>
      <dgm:spPr/>
      <dgm:t>
        <a:bodyPr/>
        <a:lstStyle/>
        <a:p>
          <a:r>
            <a:rPr lang="en-GB" sz="1050" noProof="0" dirty="0" smtClean="0"/>
            <a:t>2.1 Controlling the structures</a:t>
          </a:r>
          <a:endParaRPr lang="en-GB" sz="1050" noProof="0" dirty="0"/>
        </a:p>
      </dgm:t>
    </dgm:pt>
    <dgm:pt modelId="{1FEE9F2C-0298-413C-991E-533CA25ED2F0}" type="parTrans" cxnId="{2A690A3A-7D8B-4942-BB39-7D444E964B96}">
      <dgm:prSet/>
      <dgm:spPr/>
      <dgm:t>
        <a:bodyPr/>
        <a:lstStyle/>
        <a:p>
          <a:endParaRPr lang="sv-SE"/>
        </a:p>
      </dgm:t>
    </dgm:pt>
    <dgm:pt modelId="{228C0C91-4FF3-40E9-A83E-93713D18A960}" type="sibTrans" cxnId="{2A690A3A-7D8B-4942-BB39-7D444E964B96}">
      <dgm:prSet/>
      <dgm:spPr/>
      <dgm:t>
        <a:bodyPr/>
        <a:lstStyle/>
        <a:p>
          <a:endParaRPr lang="sv-SE"/>
        </a:p>
      </dgm:t>
    </dgm:pt>
    <dgm:pt modelId="{F14AD627-820C-4ECF-960D-3E331F69379D}">
      <dgm:prSet phldrT="[Text]" custT="1"/>
      <dgm:spPr/>
      <dgm:t>
        <a:bodyPr/>
        <a:lstStyle/>
        <a:p>
          <a:r>
            <a:rPr lang="en-GB" sz="1050" noProof="0" dirty="0" smtClean="0"/>
            <a:t>2.2 Comparisons to current units</a:t>
          </a:r>
          <a:endParaRPr lang="en-GB" sz="1050" noProof="0" dirty="0"/>
        </a:p>
      </dgm:t>
    </dgm:pt>
    <dgm:pt modelId="{83408B67-E78C-41B9-8E29-62931129FD43}" type="parTrans" cxnId="{1777DF32-7682-493E-9144-0D7AA6ABAC35}">
      <dgm:prSet/>
      <dgm:spPr/>
      <dgm:t>
        <a:bodyPr/>
        <a:lstStyle/>
        <a:p>
          <a:endParaRPr lang="sv-SE"/>
        </a:p>
      </dgm:t>
    </dgm:pt>
    <dgm:pt modelId="{90A0F7DB-721B-4985-8925-05CD0CFFCDBC}" type="sibTrans" cxnId="{1777DF32-7682-493E-9144-0D7AA6ABAC35}">
      <dgm:prSet/>
      <dgm:spPr/>
      <dgm:t>
        <a:bodyPr/>
        <a:lstStyle/>
        <a:p>
          <a:endParaRPr lang="sv-SE"/>
        </a:p>
      </dgm:t>
    </dgm:pt>
    <dgm:pt modelId="{D07D8082-5CA0-444F-BE59-419E0C7F9E94}">
      <dgm:prSet phldrT="[Text]" custT="1"/>
      <dgm:spPr/>
      <dgm:t>
        <a:bodyPr/>
        <a:lstStyle/>
        <a:p>
          <a:r>
            <a:rPr lang="en-GB" sz="1050" noProof="0" dirty="0" smtClean="0"/>
            <a:t>2.3 Complexity calculation</a:t>
          </a:r>
          <a:endParaRPr lang="en-GB" sz="1050" noProof="0" dirty="0"/>
        </a:p>
      </dgm:t>
    </dgm:pt>
    <dgm:pt modelId="{7622DB3D-D251-4E24-889B-39C79BF6B386}" type="parTrans" cxnId="{3F770918-FF52-4A9B-AFDB-403ECBFC35C1}">
      <dgm:prSet/>
      <dgm:spPr/>
      <dgm:t>
        <a:bodyPr/>
        <a:lstStyle/>
        <a:p>
          <a:endParaRPr lang="sv-SE"/>
        </a:p>
      </dgm:t>
    </dgm:pt>
    <dgm:pt modelId="{16D13301-8222-412A-8AF6-B9C13BD90947}" type="sibTrans" cxnId="{3F770918-FF52-4A9B-AFDB-403ECBFC35C1}">
      <dgm:prSet/>
      <dgm:spPr/>
      <dgm:t>
        <a:bodyPr/>
        <a:lstStyle/>
        <a:p>
          <a:endParaRPr lang="sv-SE"/>
        </a:p>
      </dgm:t>
    </dgm:pt>
    <dgm:pt modelId="{FC071BFB-65DD-432F-9678-EF2FD8809BAA}">
      <dgm:prSet phldrT="[Text]" custT="1"/>
      <dgm:spPr/>
      <dgm:t>
        <a:bodyPr/>
        <a:lstStyle/>
        <a:p>
          <a:r>
            <a:rPr lang="en-GB" sz="1200" noProof="0" dirty="0" smtClean="0"/>
            <a:t>3. Manual handling and validation:</a:t>
          </a:r>
          <a:endParaRPr lang="en-GB" sz="1200" noProof="0" dirty="0"/>
        </a:p>
      </dgm:t>
    </dgm:pt>
    <dgm:pt modelId="{D5FEDAC4-D7EA-4880-B56C-E360AA2E4368}" type="parTrans" cxnId="{9D05B7E9-0B02-4B7D-8F2E-5A140067C0D5}">
      <dgm:prSet/>
      <dgm:spPr/>
      <dgm:t>
        <a:bodyPr/>
        <a:lstStyle/>
        <a:p>
          <a:endParaRPr lang="sv-SE"/>
        </a:p>
      </dgm:t>
    </dgm:pt>
    <dgm:pt modelId="{F6946D61-2E1D-486C-8F44-0AC5AC77AE7F}" type="sibTrans" cxnId="{9D05B7E9-0B02-4B7D-8F2E-5A140067C0D5}">
      <dgm:prSet/>
      <dgm:spPr/>
      <dgm:t>
        <a:bodyPr/>
        <a:lstStyle/>
        <a:p>
          <a:endParaRPr lang="sv-SE" dirty="0"/>
        </a:p>
      </dgm:t>
    </dgm:pt>
    <dgm:pt modelId="{C31BA173-D60C-45F3-87EE-1E9466A58870}">
      <dgm:prSet phldrT="[Text]" custT="1"/>
      <dgm:spPr/>
      <dgm:t>
        <a:bodyPr/>
        <a:lstStyle/>
        <a:p>
          <a:r>
            <a:rPr lang="en-GB" sz="1050" noProof="0" dirty="0" smtClean="0"/>
            <a:t>3.1 Manual profiling</a:t>
          </a:r>
          <a:endParaRPr lang="en-GB" sz="1050" noProof="0" dirty="0"/>
        </a:p>
      </dgm:t>
    </dgm:pt>
    <dgm:pt modelId="{07982CAA-9572-4E8B-AF6C-1C7D190C01EE}" type="parTrans" cxnId="{BE4D93E4-9A96-42D7-81C4-16A86C92D89E}">
      <dgm:prSet/>
      <dgm:spPr/>
      <dgm:t>
        <a:bodyPr/>
        <a:lstStyle/>
        <a:p>
          <a:endParaRPr lang="sv-SE"/>
        </a:p>
      </dgm:t>
    </dgm:pt>
    <dgm:pt modelId="{AA82AE74-7308-48C4-ACAF-A251045AD1A6}" type="sibTrans" cxnId="{BE4D93E4-9A96-42D7-81C4-16A86C92D89E}">
      <dgm:prSet/>
      <dgm:spPr/>
      <dgm:t>
        <a:bodyPr/>
        <a:lstStyle/>
        <a:p>
          <a:endParaRPr lang="sv-SE"/>
        </a:p>
      </dgm:t>
    </dgm:pt>
    <dgm:pt modelId="{85019425-AE97-4031-8E7D-C696E0CE2A72}">
      <dgm:prSet phldrT="[Text]" custT="1"/>
      <dgm:spPr/>
      <dgm:t>
        <a:bodyPr/>
        <a:lstStyle/>
        <a:p>
          <a:r>
            <a:rPr lang="en-GB" sz="1050" noProof="0" dirty="0" smtClean="0"/>
            <a:t>3.2 Validation</a:t>
          </a:r>
          <a:endParaRPr lang="en-GB" sz="1050" noProof="0" dirty="0"/>
        </a:p>
      </dgm:t>
    </dgm:pt>
    <dgm:pt modelId="{EBA97B04-E4A6-4A7A-B424-E219388EC413}" type="parTrans" cxnId="{0E009A64-20F6-4D71-B007-A08AB2DF1781}">
      <dgm:prSet/>
      <dgm:spPr/>
      <dgm:t>
        <a:bodyPr/>
        <a:lstStyle/>
        <a:p>
          <a:endParaRPr lang="sv-SE"/>
        </a:p>
      </dgm:t>
    </dgm:pt>
    <dgm:pt modelId="{ED13A4EA-AC13-4B9D-92FF-489F8776D66D}" type="sibTrans" cxnId="{0E009A64-20F6-4D71-B007-A08AB2DF1781}">
      <dgm:prSet/>
      <dgm:spPr/>
      <dgm:t>
        <a:bodyPr/>
        <a:lstStyle/>
        <a:p>
          <a:endParaRPr lang="sv-SE"/>
        </a:p>
      </dgm:t>
    </dgm:pt>
    <dgm:pt modelId="{B34D939A-8A35-43EA-B9E3-D0E75A44E55E}">
      <dgm:prSet phldrT="[Text]" custT="1"/>
      <dgm:spPr/>
      <dgm:t>
        <a:bodyPr/>
        <a:lstStyle/>
        <a:p>
          <a:r>
            <a:rPr lang="en-GB" sz="1050" noProof="0" dirty="0" smtClean="0"/>
            <a:t>3.3 Reporting units</a:t>
          </a:r>
          <a:endParaRPr lang="en-GB" sz="1050" noProof="0" dirty="0"/>
        </a:p>
      </dgm:t>
    </dgm:pt>
    <dgm:pt modelId="{83D7C97C-86B6-4FFD-919A-71B3D18FCCD3}" type="parTrans" cxnId="{0EED60AF-0128-4BD5-869B-24A5B861D1A5}">
      <dgm:prSet/>
      <dgm:spPr/>
      <dgm:t>
        <a:bodyPr/>
        <a:lstStyle/>
        <a:p>
          <a:endParaRPr lang="sv-SE"/>
        </a:p>
      </dgm:t>
    </dgm:pt>
    <dgm:pt modelId="{437E5F39-295A-40CE-89DE-6F3822E115E6}" type="sibTrans" cxnId="{0EED60AF-0128-4BD5-869B-24A5B861D1A5}">
      <dgm:prSet/>
      <dgm:spPr/>
      <dgm:t>
        <a:bodyPr/>
        <a:lstStyle/>
        <a:p>
          <a:endParaRPr lang="sv-SE"/>
        </a:p>
      </dgm:t>
    </dgm:pt>
    <dgm:pt modelId="{05E8FFC1-30E1-40EA-A28A-19E556E489B9}">
      <dgm:prSet phldrT="[Text]" custT="1"/>
      <dgm:spPr/>
      <dgm:t>
        <a:bodyPr/>
        <a:lstStyle/>
        <a:p>
          <a:r>
            <a:rPr lang="sv-SE" sz="1200" dirty="0"/>
            <a:t>4. </a:t>
          </a:r>
          <a:r>
            <a:rPr lang="en-GB" sz="1200" noProof="0" dirty="0" smtClean="0"/>
            <a:t>Implementation</a:t>
          </a:r>
          <a:endParaRPr lang="en-GB" sz="1200" noProof="0" dirty="0"/>
        </a:p>
      </dgm:t>
    </dgm:pt>
    <dgm:pt modelId="{04029DEF-4D77-4994-84C2-49364F4F1C29}" type="parTrans" cxnId="{DD33A377-713E-4077-9A51-7B5159EE01D7}">
      <dgm:prSet/>
      <dgm:spPr/>
      <dgm:t>
        <a:bodyPr/>
        <a:lstStyle/>
        <a:p>
          <a:endParaRPr lang="sv-SE"/>
        </a:p>
      </dgm:t>
    </dgm:pt>
    <dgm:pt modelId="{D50BB966-EC21-43E2-8FFB-7F609C190F24}" type="sibTrans" cxnId="{DD33A377-713E-4077-9A51-7B5159EE01D7}">
      <dgm:prSet/>
      <dgm:spPr/>
      <dgm:t>
        <a:bodyPr/>
        <a:lstStyle/>
        <a:p>
          <a:endParaRPr lang="sv-SE" dirty="0"/>
        </a:p>
      </dgm:t>
    </dgm:pt>
    <dgm:pt modelId="{829ACE26-B2C9-4945-80DE-3D5C264022B2}">
      <dgm:prSet phldrT="[Text]" custT="1"/>
      <dgm:spPr/>
      <dgm:t>
        <a:bodyPr/>
        <a:lstStyle/>
        <a:p>
          <a:r>
            <a:rPr lang="sv-SE" sz="1200" dirty="0"/>
            <a:t>5. </a:t>
          </a:r>
          <a:r>
            <a:rPr lang="en-GB" sz="1200" noProof="0" dirty="0" smtClean="0"/>
            <a:t>Adaption</a:t>
          </a:r>
          <a:endParaRPr lang="en-GB" sz="1200" noProof="0" dirty="0"/>
        </a:p>
      </dgm:t>
    </dgm:pt>
    <dgm:pt modelId="{9734FBE6-1377-4A74-A59E-1993027A060E}" type="parTrans" cxnId="{136050A1-2916-4DED-94D8-84E549CBFDDF}">
      <dgm:prSet/>
      <dgm:spPr/>
      <dgm:t>
        <a:bodyPr/>
        <a:lstStyle/>
        <a:p>
          <a:endParaRPr lang="sv-SE"/>
        </a:p>
      </dgm:t>
    </dgm:pt>
    <dgm:pt modelId="{CD8A9EF6-9B8C-4721-942A-FDB680073659}" type="sibTrans" cxnId="{136050A1-2916-4DED-94D8-84E549CBFDDF}">
      <dgm:prSet/>
      <dgm:spPr/>
      <dgm:t>
        <a:bodyPr/>
        <a:lstStyle/>
        <a:p>
          <a:endParaRPr lang="sv-SE"/>
        </a:p>
      </dgm:t>
    </dgm:pt>
    <dgm:pt modelId="{C6354005-F30D-46EF-AE6D-E615B5E4D1B2}" type="pres">
      <dgm:prSet presAssocID="{CF172E26-DA4D-4E55-A92C-9511C3D8D9FB}" presName="Name0" presStyleCnt="0">
        <dgm:presLayoutVars>
          <dgm:dir/>
          <dgm:resizeHandles val="exact"/>
        </dgm:presLayoutVars>
      </dgm:prSet>
      <dgm:spPr/>
    </dgm:pt>
    <dgm:pt modelId="{B1D13759-2536-48E7-8F5F-A4E4442CFE95}" type="pres">
      <dgm:prSet presAssocID="{49A5F0FD-8F51-47AB-BC86-7E08417B44D3}" presName="node" presStyleLbl="node1" presStyleIdx="0" presStyleCnt="5">
        <dgm:presLayoutVars>
          <dgm:bulletEnabled val="1"/>
        </dgm:presLayoutVars>
      </dgm:prSet>
      <dgm:spPr/>
      <dgm:t>
        <a:bodyPr/>
        <a:lstStyle/>
        <a:p>
          <a:endParaRPr lang="sv-SE"/>
        </a:p>
      </dgm:t>
    </dgm:pt>
    <dgm:pt modelId="{B1ECE672-37BF-4E6D-965B-5F8904463BD6}" type="pres">
      <dgm:prSet presAssocID="{9897902E-152B-41F3-84DA-FA10D8941339}" presName="sibTrans" presStyleLbl="sibTrans1D1" presStyleIdx="0" presStyleCnt="4"/>
      <dgm:spPr/>
      <dgm:t>
        <a:bodyPr/>
        <a:lstStyle/>
        <a:p>
          <a:endParaRPr lang="sv-SE"/>
        </a:p>
      </dgm:t>
    </dgm:pt>
    <dgm:pt modelId="{2BA7E477-0CA4-41E5-86E0-C2C5ECC0EC3B}" type="pres">
      <dgm:prSet presAssocID="{9897902E-152B-41F3-84DA-FA10D8941339}" presName="connectorText" presStyleLbl="sibTrans1D1" presStyleIdx="0" presStyleCnt="4"/>
      <dgm:spPr/>
      <dgm:t>
        <a:bodyPr/>
        <a:lstStyle/>
        <a:p>
          <a:endParaRPr lang="sv-SE"/>
        </a:p>
      </dgm:t>
    </dgm:pt>
    <dgm:pt modelId="{0C562283-3F20-4C89-B3F1-0F7E97A00AA8}" type="pres">
      <dgm:prSet presAssocID="{49FEF77D-2259-44EB-80FF-07B7CE3E3DE0}" presName="node" presStyleLbl="node1" presStyleIdx="1" presStyleCnt="5">
        <dgm:presLayoutVars>
          <dgm:bulletEnabled val="1"/>
        </dgm:presLayoutVars>
      </dgm:prSet>
      <dgm:spPr/>
      <dgm:t>
        <a:bodyPr/>
        <a:lstStyle/>
        <a:p>
          <a:endParaRPr lang="sv-SE"/>
        </a:p>
      </dgm:t>
    </dgm:pt>
    <dgm:pt modelId="{2F5792FB-8E4C-464D-829D-4A751E69FD02}" type="pres">
      <dgm:prSet presAssocID="{3FC49F1D-4AD7-45D7-9BD1-902C4DFE1C2E}" presName="sibTrans" presStyleLbl="sibTrans1D1" presStyleIdx="1" presStyleCnt="4"/>
      <dgm:spPr/>
      <dgm:t>
        <a:bodyPr/>
        <a:lstStyle/>
        <a:p>
          <a:endParaRPr lang="sv-SE"/>
        </a:p>
      </dgm:t>
    </dgm:pt>
    <dgm:pt modelId="{99AFAF5E-371A-4A20-9665-D4873D7F7053}" type="pres">
      <dgm:prSet presAssocID="{3FC49F1D-4AD7-45D7-9BD1-902C4DFE1C2E}" presName="connectorText" presStyleLbl="sibTrans1D1" presStyleIdx="1" presStyleCnt="4"/>
      <dgm:spPr/>
      <dgm:t>
        <a:bodyPr/>
        <a:lstStyle/>
        <a:p>
          <a:endParaRPr lang="sv-SE"/>
        </a:p>
      </dgm:t>
    </dgm:pt>
    <dgm:pt modelId="{05545A7A-1A78-4A13-93A2-122FBC3D0937}" type="pres">
      <dgm:prSet presAssocID="{FC071BFB-65DD-432F-9678-EF2FD8809BAA}" presName="node" presStyleLbl="node1" presStyleIdx="2" presStyleCnt="5">
        <dgm:presLayoutVars>
          <dgm:bulletEnabled val="1"/>
        </dgm:presLayoutVars>
      </dgm:prSet>
      <dgm:spPr/>
      <dgm:t>
        <a:bodyPr/>
        <a:lstStyle/>
        <a:p>
          <a:endParaRPr lang="sv-SE"/>
        </a:p>
      </dgm:t>
    </dgm:pt>
    <dgm:pt modelId="{72383506-0DD1-4761-B6C8-8CA32D98E01B}" type="pres">
      <dgm:prSet presAssocID="{F6946D61-2E1D-486C-8F44-0AC5AC77AE7F}" presName="sibTrans" presStyleLbl="sibTrans1D1" presStyleIdx="2" presStyleCnt="4"/>
      <dgm:spPr/>
      <dgm:t>
        <a:bodyPr/>
        <a:lstStyle/>
        <a:p>
          <a:endParaRPr lang="sv-SE"/>
        </a:p>
      </dgm:t>
    </dgm:pt>
    <dgm:pt modelId="{E636C9BD-CF6E-4894-86A4-395F6A355090}" type="pres">
      <dgm:prSet presAssocID="{F6946D61-2E1D-486C-8F44-0AC5AC77AE7F}" presName="connectorText" presStyleLbl="sibTrans1D1" presStyleIdx="2" presStyleCnt="4"/>
      <dgm:spPr/>
      <dgm:t>
        <a:bodyPr/>
        <a:lstStyle/>
        <a:p>
          <a:endParaRPr lang="sv-SE"/>
        </a:p>
      </dgm:t>
    </dgm:pt>
    <dgm:pt modelId="{42868FFE-665E-4757-AFDF-CCA5E25C4C11}" type="pres">
      <dgm:prSet presAssocID="{05E8FFC1-30E1-40EA-A28A-19E556E489B9}" presName="node" presStyleLbl="node1" presStyleIdx="3" presStyleCnt="5" custLinFactNeighborX="-633" custLinFactNeighborY="-2543">
        <dgm:presLayoutVars>
          <dgm:bulletEnabled val="1"/>
        </dgm:presLayoutVars>
      </dgm:prSet>
      <dgm:spPr/>
      <dgm:t>
        <a:bodyPr/>
        <a:lstStyle/>
        <a:p>
          <a:endParaRPr lang="sv-SE"/>
        </a:p>
      </dgm:t>
    </dgm:pt>
    <dgm:pt modelId="{38AA40A3-B53D-492F-82BE-83BC159B4E57}" type="pres">
      <dgm:prSet presAssocID="{D50BB966-EC21-43E2-8FFB-7F609C190F24}" presName="sibTrans" presStyleLbl="sibTrans1D1" presStyleIdx="3" presStyleCnt="4"/>
      <dgm:spPr/>
      <dgm:t>
        <a:bodyPr/>
        <a:lstStyle/>
        <a:p>
          <a:endParaRPr lang="sv-SE"/>
        </a:p>
      </dgm:t>
    </dgm:pt>
    <dgm:pt modelId="{8DDE26E0-175C-48E0-A779-04518A840159}" type="pres">
      <dgm:prSet presAssocID="{D50BB966-EC21-43E2-8FFB-7F609C190F24}" presName="connectorText" presStyleLbl="sibTrans1D1" presStyleIdx="3" presStyleCnt="4"/>
      <dgm:spPr/>
      <dgm:t>
        <a:bodyPr/>
        <a:lstStyle/>
        <a:p>
          <a:endParaRPr lang="sv-SE"/>
        </a:p>
      </dgm:t>
    </dgm:pt>
    <dgm:pt modelId="{7D36D1A0-210E-42BD-B897-33850764B3E5}" type="pres">
      <dgm:prSet presAssocID="{829ACE26-B2C9-4945-80DE-3D5C264022B2}" presName="node" presStyleLbl="node1" presStyleIdx="4" presStyleCnt="5">
        <dgm:presLayoutVars>
          <dgm:bulletEnabled val="1"/>
        </dgm:presLayoutVars>
      </dgm:prSet>
      <dgm:spPr/>
      <dgm:t>
        <a:bodyPr/>
        <a:lstStyle/>
        <a:p>
          <a:endParaRPr lang="sv-SE"/>
        </a:p>
      </dgm:t>
    </dgm:pt>
  </dgm:ptLst>
  <dgm:cxnLst>
    <dgm:cxn modelId="{4E58C7E2-7D13-4431-8CFD-1FEFB1EAF1A4}" type="presOf" srcId="{B34D939A-8A35-43EA-B9E3-D0E75A44E55E}" destId="{05545A7A-1A78-4A13-93A2-122FBC3D0937}" srcOrd="0" destOrd="3" presId="urn:microsoft.com/office/officeart/2005/8/layout/bProcess3"/>
    <dgm:cxn modelId="{56807299-22BC-4C44-B1DA-CA9D72293942}" type="presOf" srcId="{C31BA173-D60C-45F3-87EE-1E9466A58870}" destId="{05545A7A-1A78-4A13-93A2-122FBC3D0937}" srcOrd="0" destOrd="1" presId="urn:microsoft.com/office/officeart/2005/8/layout/bProcess3"/>
    <dgm:cxn modelId="{3F770918-FF52-4A9B-AFDB-403ECBFC35C1}" srcId="{49FEF77D-2259-44EB-80FF-07B7CE3E3DE0}" destId="{D07D8082-5CA0-444F-BE59-419E0C7F9E94}" srcOrd="2" destOrd="0" parTransId="{7622DB3D-D251-4E24-889B-39C79BF6B386}" sibTransId="{16D13301-8222-412A-8AF6-B9C13BD90947}"/>
    <dgm:cxn modelId="{5C809044-2976-4937-BBF6-1D1FA7CB9D73}" srcId="{CF172E26-DA4D-4E55-A92C-9511C3D8D9FB}" destId="{49FEF77D-2259-44EB-80FF-07B7CE3E3DE0}" srcOrd="1" destOrd="0" parTransId="{1D190FCE-DDD9-4D06-87E5-84A065685B0F}" sibTransId="{3FC49F1D-4AD7-45D7-9BD1-902C4DFE1C2E}"/>
    <dgm:cxn modelId="{90544A02-E600-4A97-8B73-BC2A83D418A8}" type="presOf" srcId="{F6946D61-2E1D-486C-8F44-0AC5AC77AE7F}" destId="{E636C9BD-CF6E-4894-86A4-395F6A355090}" srcOrd="1" destOrd="0" presId="urn:microsoft.com/office/officeart/2005/8/layout/bProcess3"/>
    <dgm:cxn modelId="{53604E21-A9BC-4EAF-B4F8-A547061DD87C}" type="presOf" srcId="{85019425-AE97-4031-8E7D-C696E0CE2A72}" destId="{05545A7A-1A78-4A13-93A2-122FBC3D0937}" srcOrd="0" destOrd="2" presId="urn:microsoft.com/office/officeart/2005/8/layout/bProcess3"/>
    <dgm:cxn modelId="{C2D870CB-4B7C-401B-867A-74CB3AAE9DDC}" type="presOf" srcId="{2A6AA13F-2B47-496A-908C-AB2A9FC6D641}" destId="{B1D13759-2536-48E7-8F5F-A4E4442CFE95}" srcOrd="0" destOrd="2" presId="urn:microsoft.com/office/officeart/2005/8/layout/bProcess3"/>
    <dgm:cxn modelId="{E3DF8F50-1959-4ECA-A170-B6D1F79AB8B1}" type="presOf" srcId="{F14AD627-820C-4ECF-960D-3E331F69379D}" destId="{0C562283-3F20-4C89-B3F1-0F7E97A00AA8}" srcOrd="0" destOrd="2" presId="urn:microsoft.com/office/officeart/2005/8/layout/bProcess3"/>
    <dgm:cxn modelId="{4F8E32BA-9A76-42B5-98DF-09FE2E151315}" srcId="{49A5F0FD-8F51-47AB-BC86-7E08417B44D3}" destId="{69382402-D9A5-48F2-B48E-4EBF48B454F8}" srcOrd="0" destOrd="0" parTransId="{481D4F03-94D0-4C51-BA41-3646474F5431}" sibTransId="{A468C0E9-6951-4427-82AE-0DEAFE2AB3D4}"/>
    <dgm:cxn modelId="{D25AA844-16EB-4ADC-BC24-7858DC34E778}" type="presOf" srcId="{3FC49F1D-4AD7-45D7-9BD1-902C4DFE1C2E}" destId="{2F5792FB-8E4C-464D-829D-4A751E69FD02}" srcOrd="0" destOrd="0" presId="urn:microsoft.com/office/officeart/2005/8/layout/bProcess3"/>
    <dgm:cxn modelId="{A5693C6B-49A1-4FA9-80CF-E8736832DA4F}" type="presOf" srcId="{05E8FFC1-30E1-40EA-A28A-19E556E489B9}" destId="{42868FFE-665E-4757-AFDF-CCA5E25C4C11}" srcOrd="0" destOrd="0" presId="urn:microsoft.com/office/officeart/2005/8/layout/bProcess3"/>
    <dgm:cxn modelId="{B0CFAFCD-9BC8-4C1B-9FD9-E6E3E4C2E67A}" type="presOf" srcId="{7B79ACB2-690F-41DE-8570-689220924060}" destId="{B1D13759-2536-48E7-8F5F-A4E4442CFE95}" srcOrd="0" destOrd="3" presId="urn:microsoft.com/office/officeart/2005/8/layout/bProcess3"/>
    <dgm:cxn modelId="{BE4D93E4-9A96-42D7-81C4-16A86C92D89E}" srcId="{FC071BFB-65DD-432F-9678-EF2FD8809BAA}" destId="{C31BA173-D60C-45F3-87EE-1E9466A58870}" srcOrd="0" destOrd="0" parTransId="{07982CAA-9572-4E8B-AF6C-1C7D190C01EE}" sibTransId="{AA82AE74-7308-48C4-ACAF-A251045AD1A6}"/>
    <dgm:cxn modelId="{2C4DA187-14A1-4328-862A-E7516DF8E9B2}" type="presOf" srcId="{F6946D61-2E1D-486C-8F44-0AC5AC77AE7F}" destId="{72383506-0DD1-4761-B6C8-8CA32D98E01B}" srcOrd="0" destOrd="0" presId="urn:microsoft.com/office/officeart/2005/8/layout/bProcess3"/>
    <dgm:cxn modelId="{2A690A3A-7D8B-4942-BB39-7D444E964B96}" srcId="{49FEF77D-2259-44EB-80FF-07B7CE3E3DE0}" destId="{4016D5E4-5A1D-413E-AA71-2F86BBFD772D}" srcOrd="0" destOrd="0" parTransId="{1FEE9F2C-0298-413C-991E-533CA25ED2F0}" sibTransId="{228C0C91-4FF3-40E9-A83E-93713D18A960}"/>
    <dgm:cxn modelId="{1BBC5678-BED8-4913-850C-BE84DF05171D}" type="presOf" srcId="{9897902E-152B-41F3-84DA-FA10D8941339}" destId="{2BA7E477-0CA4-41E5-86E0-C2C5ECC0EC3B}" srcOrd="1" destOrd="0" presId="urn:microsoft.com/office/officeart/2005/8/layout/bProcess3"/>
    <dgm:cxn modelId="{330B94D6-0B71-456C-8631-D9EB96D0D6B6}" srcId="{CF172E26-DA4D-4E55-A92C-9511C3D8D9FB}" destId="{49A5F0FD-8F51-47AB-BC86-7E08417B44D3}" srcOrd="0" destOrd="0" parTransId="{512843B8-11AC-44E4-A2CF-54488330719A}" sibTransId="{9897902E-152B-41F3-84DA-FA10D8941339}"/>
    <dgm:cxn modelId="{361978F0-A391-469C-AABD-715BAA5427B0}" type="presOf" srcId="{49A5F0FD-8F51-47AB-BC86-7E08417B44D3}" destId="{B1D13759-2536-48E7-8F5F-A4E4442CFE95}" srcOrd="0" destOrd="0" presId="urn:microsoft.com/office/officeart/2005/8/layout/bProcess3"/>
    <dgm:cxn modelId="{15DEA737-8AA9-4BB9-9591-4F4AA8AAECD9}" type="presOf" srcId="{9897902E-152B-41F3-84DA-FA10D8941339}" destId="{B1ECE672-37BF-4E6D-965B-5F8904463BD6}" srcOrd="0" destOrd="0" presId="urn:microsoft.com/office/officeart/2005/8/layout/bProcess3"/>
    <dgm:cxn modelId="{136050A1-2916-4DED-94D8-84E549CBFDDF}" srcId="{CF172E26-DA4D-4E55-A92C-9511C3D8D9FB}" destId="{829ACE26-B2C9-4945-80DE-3D5C264022B2}" srcOrd="4" destOrd="0" parTransId="{9734FBE6-1377-4A74-A59E-1993027A060E}" sibTransId="{CD8A9EF6-9B8C-4721-942A-FDB680073659}"/>
    <dgm:cxn modelId="{DD33A377-713E-4077-9A51-7B5159EE01D7}" srcId="{CF172E26-DA4D-4E55-A92C-9511C3D8D9FB}" destId="{05E8FFC1-30E1-40EA-A28A-19E556E489B9}" srcOrd="3" destOrd="0" parTransId="{04029DEF-4D77-4994-84C2-49364F4F1C29}" sibTransId="{D50BB966-EC21-43E2-8FFB-7F609C190F24}"/>
    <dgm:cxn modelId="{83F366E2-C27F-4FA1-B1EF-A77866560F32}" type="presOf" srcId="{829ACE26-B2C9-4945-80DE-3D5C264022B2}" destId="{7D36D1A0-210E-42BD-B897-33850764B3E5}" srcOrd="0" destOrd="0" presId="urn:microsoft.com/office/officeart/2005/8/layout/bProcess3"/>
    <dgm:cxn modelId="{62A4C252-FD1A-46B7-AAFE-E84DF7D9EC7D}" type="presOf" srcId="{CF172E26-DA4D-4E55-A92C-9511C3D8D9FB}" destId="{C6354005-F30D-46EF-AE6D-E615B5E4D1B2}" srcOrd="0" destOrd="0" presId="urn:microsoft.com/office/officeart/2005/8/layout/bProcess3"/>
    <dgm:cxn modelId="{8AC2A905-71DC-4FE6-814E-1BC90D9D73DB}" type="presOf" srcId="{49FEF77D-2259-44EB-80FF-07B7CE3E3DE0}" destId="{0C562283-3F20-4C89-B3F1-0F7E97A00AA8}" srcOrd="0" destOrd="0" presId="urn:microsoft.com/office/officeart/2005/8/layout/bProcess3"/>
    <dgm:cxn modelId="{DD64E009-1A37-4416-B930-05FC58EA4764}" type="presOf" srcId="{69382402-D9A5-48F2-B48E-4EBF48B454F8}" destId="{B1D13759-2536-48E7-8F5F-A4E4442CFE95}" srcOrd="0" destOrd="1" presId="urn:microsoft.com/office/officeart/2005/8/layout/bProcess3"/>
    <dgm:cxn modelId="{7E301049-1CDF-4FD3-9A55-D6B6D292EA29}" type="presOf" srcId="{4016D5E4-5A1D-413E-AA71-2F86BBFD772D}" destId="{0C562283-3F20-4C89-B3F1-0F7E97A00AA8}" srcOrd="0" destOrd="1" presId="urn:microsoft.com/office/officeart/2005/8/layout/bProcess3"/>
    <dgm:cxn modelId="{6AC147CA-44E0-4137-9CCD-09D006ABEEDC}" srcId="{49A5F0FD-8F51-47AB-BC86-7E08417B44D3}" destId="{7B79ACB2-690F-41DE-8570-689220924060}" srcOrd="2" destOrd="0" parTransId="{0FAA1581-FC0B-4637-9ACB-C1DF08F655B9}" sibTransId="{7368DF89-4A89-4078-A91E-805A8EE9D326}"/>
    <dgm:cxn modelId="{C55995AB-BA84-4297-9655-E7B4822BF003}" type="presOf" srcId="{FC071BFB-65DD-432F-9678-EF2FD8809BAA}" destId="{05545A7A-1A78-4A13-93A2-122FBC3D0937}" srcOrd="0" destOrd="0" presId="urn:microsoft.com/office/officeart/2005/8/layout/bProcess3"/>
    <dgm:cxn modelId="{0E009A64-20F6-4D71-B007-A08AB2DF1781}" srcId="{FC071BFB-65DD-432F-9678-EF2FD8809BAA}" destId="{85019425-AE97-4031-8E7D-C696E0CE2A72}" srcOrd="1" destOrd="0" parTransId="{EBA97B04-E4A6-4A7A-B424-E219388EC413}" sibTransId="{ED13A4EA-AC13-4B9D-92FF-489F8776D66D}"/>
    <dgm:cxn modelId="{0EED60AF-0128-4BD5-869B-24A5B861D1A5}" srcId="{FC071BFB-65DD-432F-9678-EF2FD8809BAA}" destId="{B34D939A-8A35-43EA-B9E3-D0E75A44E55E}" srcOrd="2" destOrd="0" parTransId="{83D7C97C-86B6-4FFD-919A-71B3D18FCCD3}" sibTransId="{437E5F39-295A-40CE-89DE-6F3822E115E6}"/>
    <dgm:cxn modelId="{BF5F9F70-AEA0-4404-9198-AC389D5D88B1}" type="presOf" srcId="{3FC49F1D-4AD7-45D7-9BD1-902C4DFE1C2E}" destId="{99AFAF5E-371A-4A20-9665-D4873D7F7053}" srcOrd="1" destOrd="0" presId="urn:microsoft.com/office/officeart/2005/8/layout/bProcess3"/>
    <dgm:cxn modelId="{0C98F619-5A60-4B07-96D7-1D4FED84AF9B}" type="presOf" srcId="{D07D8082-5CA0-444F-BE59-419E0C7F9E94}" destId="{0C562283-3F20-4C89-B3F1-0F7E97A00AA8}" srcOrd="0" destOrd="3" presId="urn:microsoft.com/office/officeart/2005/8/layout/bProcess3"/>
    <dgm:cxn modelId="{5DEE95A0-5701-4414-9123-F8AEC131BBC4}" srcId="{49A5F0FD-8F51-47AB-BC86-7E08417B44D3}" destId="{2A6AA13F-2B47-496A-908C-AB2A9FC6D641}" srcOrd="1" destOrd="0" parTransId="{2E4D45D2-3BBC-4176-8694-0330801E9BD8}" sibTransId="{0E4B198F-E7B7-44F8-BEBB-25DD1F73D0DB}"/>
    <dgm:cxn modelId="{F3069766-A152-430A-A1AA-2C129EF91695}" type="presOf" srcId="{D50BB966-EC21-43E2-8FFB-7F609C190F24}" destId="{38AA40A3-B53D-492F-82BE-83BC159B4E57}" srcOrd="0" destOrd="0" presId="urn:microsoft.com/office/officeart/2005/8/layout/bProcess3"/>
    <dgm:cxn modelId="{9206B1E2-7A4A-405D-9E06-BD68A4F9CD98}" type="presOf" srcId="{D50BB966-EC21-43E2-8FFB-7F609C190F24}" destId="{8DDE26E0-175C-48E0-A779-04518A840159}" srcOrd="1" destOrd="0" presId="urn:microsoft.com/office/officeart/2005/8/layout/bProcess3"/>
    <dgm:cxn modelId="{1777DF32-7682-493E-9144-0D7AA6ABAC35}" srcId="{49FEF77D-2259-44EB-80FF-07B7CE3E3DE0}" destId="{F14AD627-820C-4ECF-960D-3E331F69379D}" srcOrd="1" destOrd="0" parTransId="{83408B67-E78C-41B9-8E29-62931129FD43}" sibTransId="{90A0F7DB-721B-4985-8925-05CD0CFFCDBC}"/>
    <dgm:cxn modelId="{9D05B7E9-0B02-4B7D-8F2E-5A140067C0D5}" srcId="{CF172E26-DA4D-4E55-A92C-9511C3D8D9FB}" destId="{FC071BFB-65DD-432F-9678-EF2FD8809BAA}" srcOrd="2" destOrd="0" parTransId="{D5FEDAC4-D7EA-4880-B56C-E360AA2E4368}" sibTransId="{F6946D61-2E1D-486C-8F44-0AC5AC77AE7F}"/>
    <dgm:cxn modelId="{B719A047-B1BE-449F-9CFD-6E3E4B6D3DA6}" type="presParOf" srcId="{C6354005-F30D-46EF-AE6D-E615B5E4D1B2}" destId="{B1D13759-2536-48E7-8F5F-A4E4442CFE95}" srcOrd="0" destOrd="0" presId="urn:microsoft.com/office/officeart/2005/8/layout/bProcess3"/>
    <dgm:cxn modelId="{38EB1F16-23FD-4754-AEC2-29DEC344B4DC}" type="presParOf" srcId="{C6354005-F30D-46EF-AE6D-E615B5E4D1B2}" destId="{B1ECE672-37BF-4E6D-965B-5F8904463BD6}" srcOrd="1" destOrd="0" presId="urn:microsoft.com/office/officeart/2005/8/layout/bProcess3"/>
    <dgm:cxn modelId="{256B876B-DC52-4C01-BD2A-295F18B3CCBA}" type="presParOf" srcId="{B1ECE672-37BF-4E6D-965B-5F8904463BD6}" destId="{2BA7E477-0CA4-41E5-86E0-C2C5ECC0EC3B}" srcOrd="0" destOrd="0" presId="urn:microsoft.com/office/officeart/2005/8/layout/bProcess3"/>
    <dgm:cxn modelId="{6F264EA3-FD86-4C46-B447-55C96D420B39}" type="presParOf" srcId="{C6354005-F30D-46EF-AE6D-E615B5E4D1B2}" destId="{0C562283-3F20-4C89-B3F1-0F7E97A00AA8}" srcOrd="2" destOrd="0" presId="urn:microsoft.com/office/officeart/2005/8/layout/bProcess3"/>
    <dgm:cxn modelId="{B89A4C1A-25E9-407A-909E-4F170936CEE8}" type="presParOf" srcId="{C6354005-F30D-46EF-AE6D-E615B5E4D1B2}" destId="{2F5792FB-8E4C-464D-829D-4A751E69FD02}" srcOrd="3" destOrd="0" presId="urn:microsoft.com/office/officeart/2005/8/layout/bProcess3"/>
    <dgm:cxn modelId="{F49924E1-1965-43D8-9448-C7CFEDC357E0}" type="presParOf" srcId="{2F5792FB-8E4C-464D-829D-4A751E69FD02}" destId="{99AFAF5E-371A-4A20-9665-D4873D7F7053}" srcOrd="0" destOrd="0" presId="urn:microsoft.com/office/officeart/2005/8/layout/bProcess3"/>
    <dgm:cxn modelId="{B8DFC8E0-1C7B-4BA4-91F2-FAC477A274C9}" type="presParOf" srcId="{C6354005-F30D-46EF-AE6D-E615B5E4D1B2}" destId="{05545A7A-1A78-4A13-93A2-122FBC3D0937}" srcOrd="4" destOrd="0" presId="urn:microsoft.com/office/officeart/2005/8/layout/bProcess3"/>
    <dgm:cxn modelId="{EF953771-ABA3-4417-A555-05573445C74E}" type="presParOf" srcId="{C6354005-F30D-46EF-AE6D-E615B5E4D1B2}" destId="{72383506-0DD1-4761-B6C8-8CA32D98E01B}" srcOrd="5" destOrd="0" presId="urn:microsoft.com/office/officeart/2005/8/layout/bProcess3"/>
    <dgm:cxn modelId="{682D1998-3B80-4771-A6B0-6C04FCDED1F1}" type="presParOf" srcId="{72383506-0DD1-4761-B6C8-8CA32D98E01B}" destId="{E636C9BD-CF6E-4894-86A4-395F6A355090}" srcOrd="0" destOrd="0" presId="urn:microsoft.com/office/officeart/2005/8/layout/bProcess3"/>
    <dgm:cxn modelId="{A63FFF6F-FCA7-46A5-B422-8BD5AF0C2CAE}" type="presParOf" srcId="{C6354005-F30D-46EF-AE6D-E615B5E4D1B2}" destId="{42868FFE-665E-4757-AFDF-CCA5E25C4C11}" srcOrd="6" destOrd="0" presId="urn:microsoft.com/office/officeart/2005/8/layout/bProcess3"/>
    <dgm:cxn modelId="{5B49E0D9-2F0B-4403-8D75-1AD0E38B97CD}" type="presParOf" srcId="{C6354005-F30D-46EF-AE6D-E615B5E4D1B2}" destId="{38AA40A3-B53D-492F-82BE-83BC159B4E57}" srcOrd="7" destOrd="0" presId="urn:microsoft.com/office/officeart/2005/8/layout/bProcess3"/>
    <dgm:cxn modelId="{5CD78BC2-0902-491A-8E61-471987383319}" type="presParOf" srcId="{38AA40A3-B53D-492F-82BE-83BC159B4E57}" destId="{8DDE26E0-175C-48E0-A779-04518A840159}" srcOrd="0" destOrd="0" presId="urn:microsoft.com/office/officeart/2005/8/layout/bProcess3"/>
    <dgm:cxn modelId="{D5F5A376-F40E-4C23-9791-1726FD3918DB}" type="presParOf" srcId="{C6354005-F30D-46EF-AE6D-E615B5E4D1B2}" destId="{7D36D1A0-210E-42BD-B897-33850764B3E5}" srcOrd="8"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ECE672-37BF-4E6D-965B-5F8904463BD6}">
      <dsp:nvSpPr>
        <dsp:cNvPr id="0" name=""/>
        <dsp:cNvSpPr/>
      </dsp:nvSpPr>
      <dsp:spPr>
        <a:xfrm>
          <a:off x="2148316" y="1327327"/>
          <a:ext cx="462616" cy="91440"/>
        </a:xfrm>
        <a:custGeom>
          <a:avLst/>
          <a:gdLst/>
          <a:ahLst/>
          <a:cxnLst/>
          <a:rect l="0" t="0" r="0" b="0"/>
          <a:pathLst>
            <a:path>
              <a:moveTo>
                <a:pt x="0" y="45720"/>
              </a:moveTo>
              <a:lnTo>
                <a:pt x="462616"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sv-SE" sz="500" kern="1200" dirty="0"/>
        </a:p>
      </dsp:txBody>
      <dsp:txXfrm>
        <a:off x="2367294" y="1370581"/>
        <a:ext cx="24660" cy="4932"/>
      </dsp:txXfrm>
    </dsp:sp>
    <dsp:sp modelId="{B1D13759-2536-48E7-8F5F-A4E4442CFE95}">
      <dsp:nvSpPr>
        <dsp:cNvPr id="0" name=""/>
        <dsp:cNvSpPr/>
      </dsp:nvSpPr>
      <dsp:spPr>
        <a:xfrm>
          <a:off x="5696" y="729721"/>
          <a:ext cx="2144420" cy="128665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t" anchorCtr="0">
          <a:noAutofit/>
        </a:bodyPr>
        <a:lstStyle/>
        <a:p>
          <a:pPr lvl="0" algn="l" defTabSz="533400">
            <a:lnSpc>
              <a:spcPct val="90000"/>
            </a:lnSpc>
            <a:spcBef>
              <a:spcPct val="0"/>
            </a:spcBef>
            <a:spcAft>
              <a:spcPct val="35000"/>
            </a:spcAft>
          </a:pPr>
          <a:r>
            <a:rPr lang="sv-SE" sz="1200" kern="1200" dirty="0"/>
            <a:t>1. </a:t>
          </a:r>
          <a:r>
            <a:rPr lang="en-GB" sz="1200" kern="1200" noProof="0" dirty="0" smtClean="0"/>
            <a:t>Automatically create:</a:t>
          </a:r>
          <a:endParaRPr lang="en-GB" sz="1200" kern="1200" noProof="0" dirty="0"/>
        </a:p>
        <a:p>
          <a:pPr marL="57150" lvl="1" indent="-57150" algn="l" defTabSz="466725">
            <a:lnSpc>
              <a:spcPct val="90000"/>
            </a:lnSpc>
            <a:spcBef>
              <a:spcPct val="0"/>
            </a:spcBef>
            <a:spcAft>
              <a:spcPct val="15000"/>
            </a:spcAft>
            <a:buChar char="••"/>
          </a:pPr>
          <a:r>
            <a:rPr lang="en-GB" sz="1050" kern="1200" noProof="0" dirty="0" smtClean="0"/>
            <a:t>1.1 Population</a:t>
          </a:r>
          <a:endParaRPr lang="en-GB" sz="1050" kern="1200" noProof="0" dirty="0"/>
        </a:p>
        <a:p>
          <a:pPr marL="57150" lvl="1" indent="-57150" algn="l" defTabSz="466725">
            <a:lnSpc>
              <a:spcPct val="90000"/>
            </a:lnSpc>
            <a:spcBef>
              <a:spcPct val="0"/>
            </a:spcBef>
            <a:spcAft>
              <a:spcPct val="15000"/>
            </a:spcAft>
            <a:buChar char="••"/>
          </a:pPr>
          <a:r>
            <a:rPr lang="en-GB" sz="1050" kern="1200" noProof="0" dirty="0" smtClean="0"/>
            <a:t>1.2 Automatic profiling ENT</a:t>
          </a:r>
          <a:endParaRPr lang="en-GB" sz="1050" kern="1200" noProof="0" dirty="0"/>
        </a:p>
        <a:p>
          <a:pPr marL="57150" lvl="1" indent="-57150" algn="l" defTabSz="466725">
            <a:lnSpc>
              <a:spcPct val="90000"/>
            </a:lnSpc>
            <a:spcBef>
              <a:spcPct val="0"/>
            </a:spcBef>
            <a:spcAft>
              <a:spcPct val="15000"/>
            </a:spcAft>
            <a:buChar char="••"/>
          </a:pPr>
          <a:r>
            <a:rPr lang="en-GB" sz="1050" kern="1200" noProof="0" dirty="0" smtClean="0"/>
            <a:t>1.3 Identify candidates for KAU:s</a:t>
          </a:r>
          <a:endParaRPr lang="en-GB" sz="1050" kern="1200" noProof="0" dirty="0"/>
        </a:p>
      </dsp:txBody>
      <dsp:txXfrm>
        <a:off x="5696" y="729721"/>
        <a:ext cx="2144420" cy="1286652"/>
      </dsp:txXfrm>
    </dsp:sp>
    <dsp:sp modelId="{2F5792FB-8E4C-464D-829D-4A751E69FD02}">
      <dsp:nvSpPr>
        <dsp:cNvPr id="0" name=""/>
        <dsp:cNvSpPr/>
      </dsp:nvSpPr>
      <dsp:spPr>
        <a:xfrm>
          <a:off x="4785953" y="1327327"/>
          <a:ext cx="462616" cy="91440"/>
        </a:xfrm>
        <a:custGeom>
          <a:avLst/>
          <a:gdLst/>
          <a:ahLst/>
          <a:cxnLst/>
          <a:rect l="0" t="0" r="0" b="0"/>
          <a:pathLst>
            <a:path>
              <a:moveTo>
                <a:pt x="0" y="45720"/>
              </a:moveTo>
              <a:lnTo>
                <a:pt x="462616"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sv-SE" sz="500" kern="1200" dirty="0"/>
        </a:p>
      </dsp:txBody>
      <dsp:txXfrm>
        <a:off x="5004931" y="1370581"/>
        <a:ext cx="24660" cy="4932"/>
      </dsp:txXfrm>
    </dsp:sp>
    <dsp:sp modelId="{0C562283-3F20-4C89-B3F1-0F7E97A00AA8}">
      <dsp:nvSpPr>
        <dsp:cNvPr id="0" name=""/>
        <dsp:cNvSpPr/>
      </dsp:nvSpPr>
      <dsp:spPr>
        <a:xfrm>
          <a:off x="2643333" y="729721"/>
          <a:ext cx="2144420" cy="128665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t" anchorCtr="0">
          <a:noAutofit/>
        </a:bodyPr>
        <a:lstStyle/>
        <a:p>
          <a:pPr lvl="0" algn="l" defTabSz="533400">
            <a:lnSpc>
              <a:spcPct val="90000"/>
            </a:lnSpc>
            <a:spcBef>
              <a:spcPct val="0"/>
            </a:spcBef>
            <a:spcAft>
              <a:spcPct val="35000"/>
            </a:spcAft>
          </a:pPr>
          <a:r>
            <a:rPr lang="sv-SE" sz="1200" kern="1200" dirty="0"/>
            <a:t>2. </a:t>
          </a:r>
          <a:r>
            <a:rPr lang="en-GB" sz="1200" kern="1200" noProof="0" dirty="0" smtClean="0"/>
            <a:t>Automatic control systems:</a:t>
          </a:r>
          <a:endParaRPr lang="en-GB" sz="1200" kern="1200" noProof="0" dirty="0"/>
        </a:p>
        <a:p>
          <a:pPr marL="57150" lvl="1" indent="-57150" algn="l" defTabSz="466725">
            <a:lnSpc>
              <a:spcPct val="90000"/>
            </a:lnSpc>
            <a:spcBef>
              <a:spcPct val="0"/>
            </a:spcBef>
            <a:spcAft>
              <a:spcPct val="15000"/>
            </a:spcAft>
            <a:buChar char="••"/>
          </a:pPr>
          <a:r>
            <a:rPr lang="en-GB" sz="1050" kern="1200" noProof="0" dirty="0" smtClean="0"/>
            <a:t>2.1 Controlling the structures</a:t>
          </a:r>
          <a:endParaRPr lang="en-GB" sz="1050" kern="1200" noProof="0" dirty="0"/>
        </a:p>
        <a:p>
          <a:pPr marL="57150" lvl="1" indent="-57150" algn="l" defTabSz="466725">
            <a:lnSpc>
              <a:spcPct val="90000"/>
            </a:lnSpc>
            <a:spcBef>
              <a:spcPct val="0"/>
            </a:spcBef>
            <a:spcAft>
              <a:spcPct val="15000"/>
            </a:spcAft>
            <a:buChar char="••"/>
          </a:pPr>
          <a:r>
            <a:rPr lang="en-GB" sz="1050" kern="1200" noProof="0" dirty="0" smtClean="0"/>
            <a:t>2.2 Comparisons to current units</a:t>
          </a:r>
          <a:endParaRPr lang="en-GB" sz="1050" kern="1200" noProof="0" dirty="0"/>
        </a:p>
        <a:p>
          <a:pPr marL="57150" lvl="1" indent="-57150" algn="l" defTabSz="466725">
            <a:lnSpc>
              <a:spcPct val="90000"/>
            </a:lnSpc>
            <a:spcBef>
              <a:spcPct val="0"/>
            </a:spcBef>
            <a:spcAft>
              <a:spcPct val="15000"/>
            </a:spcAft>
            <a:buChar char="••"/>
          </a:pPr>
          <a:r>
            <a:rPr lang="en-GB" sz="1050" kern="1200" noProof="0" dirty="0" smtClean="0"/>
            <a:t>2.3 Complexity calculation</a:t>
          </a:r>
          <a:endParaRPr lang="en-GB" sz="1050" kern="1200" noProof="0" dirty="0"/>
        </a:p>
      </dsp:txBody>
      <dsp:txXfrm>
        <a:off x="2643333" y="729721"/>
        <a:ext cx="2144420" cy="1286652"/>
      </dsp:txXfrm>
    </dsp:sp>
    <dsp:sp modelId="{72383506-0DD1-4761-B6C8-8CA32D98E01B}">
      <dsp:nvSpPr>
        <dsp:cNvPr id="0" name=""/>
        <dsp:cNvSpPr/>
      </dsp:nvSpPr>
      <dsp:spPr>
        <a:xfrm>
          <a:off x="1072210" y="2014573"/>
          <a:ext cx="5280970" cy="429897"/>
        </a:xfrm>
        <a:custGeom>
          <a:avLst/>
          <a:gdLst/>
          <a:ahLst/>
          <a:cxnLst/>
          <a:rect l="0" t="0" r="0" b="0"/>
          <a:pathLst>
            <a:path>
              <a:moveTo>
                <a:pt x="5280970" y="0"/>
              </a:moveTo>
              <a:lnTo>
                <a:pt x="5280970" y="232048"/>
              </a:lnTo>
              <a:lnTo>
                <a:pt x="0" y="232048"/>
              </a:lnTo>
              <a:lnTo>
                <a:pt x="0" y="429897"/>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sv-SE" sz="500" kern="1200" dirty="0"/>
        </a:p>
      </dsp:txBody>
      <dsp:txXfrm>
        <a:off x="3580169" y="2227055"/>
        <a:ext cx="265050" cy="4932"/>
      </dsp:txXfrm>
    </dsp:sp>
    <dsp:sp modelId="{05545A7A-1A78-4A13-93A2-122FBC3D0937}">
      <dsp:nvSpPr>
        <dsp:cNvPr id="0" name=""/>
        <dsp:cNvSpPr/>
      </dsp:nvSpPr>
      <dsp:spPr>
        <a:xfrm>
          <a:off x="5280970" y="729721"/>
          <a:ext cx="2144420" cy="128665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t" anchorCtr="0">
          <a:noAutofit/>
        </a:bodyPr>
        <a:lstStyle/>
        <a:p>
          <a:pPr lvl="0" algn="l" defTabSz="533400">
            <a:lnSpc>
              <a:spcPct val="90000"/>
            </a:lnSpc>
            <a:spcBef>
              <a:spcPct val="0"/>
            </a:spcBef>
            <a:spcAft>
              <a:spcPct val="35000"/>
            </a:spcAft>
          </a:pPr>
          <a:r>
            <a:rPr lang="en-GB" sz="1200" kern="1200" noProof="0" dirty="0" smtClean="0"/>
            <a:t>3. Manual handling and validation:</a:t>
          </a:r>
          <a:endParaRPr lang="en-GB" sz="1200" kern="1200" noProof="0" dirty="0"/>
        </a:p>
        <a:p>
          <a:pPr marL="57150" lvl="1" indent="-57150" algn="l" defTabSz="466725">
            <a:lnSpc>
              <a:spcPct val="90000"/>
            </a:lnSpc>
            <a:spcBef>
              <a:spcPct val="0"/>
            </a:spcBef>
            <a:spcAft>
              <a:spcPct val="15000"/>
            </a:spcAft>
            <a:buChar char="••"/>
          </a:pPr>
          <a:r>
            <a:rPr lang="en-GB" sz="1050" kern="1200" noProof="0" dirty="0" smtClean="0"/>
            <a:t>3.1 Manual profiling</a:t>
          </a:r>
          <a:endParaRPr lang="en-GB" sz="1050" kern="1200" noProof="0" dirty="0"/>
        </a:p>
        <a:p>
          <a:pPr marL="57150" lvl="1" indent="-57150" algn="l" defTabSz="466725">
            <a:lnSpc>
              <a:spcPct val="90000"/>
            </a:lnSpc>
            <a:spcBef>
              <a:spcPct val="0"/>
            </a:spcBef>
            <a:spcAft>
              <a:spcPct val="15000"/>
            </a:spcAft>
            <a:buChar char="••"/>
          </a:pPr>
          <a:r>
            <a:rPr lang="en-GB" sz="1050" kern="1200" noProof="0" dirty="0" smtClean="0"/>
            <a:t>3.2 Validation</a:t>
          </a:r>
          <a:endParaRPr lang="en-GB" sz="1050" kern="1200" noProof="0" dirty="0"/>
        </a:p>
        <a:p>
          <a:pPr marL="57150" lvl="1" indent="-57150" algn="l" defTabSz="466725">
            <a:lnSpc>
              <a:spcPct val="90000"/>
            </a:lnSpc>
            <a:spcBef>
              <a:spcPct val="0"/>
            </a:spcBef>
            <a:spcAft>
              <a:spcPct val="15000"/>
            </a:spcAft>
            <a:buChar char="••"/>
          </a:pPr>
          <a:r>
            <a:rPr lang="en-GB" sz="1050" kern="1200" noProof="0" dirty="0" smtClean="0"/>
            <a:t>3.3 Reporting units</a:t>
          </a:r>
          <a:endParaRPr lang="en-GB" sz="1050" kern="1200" noProof="0" dirty="0"/>
        </a:p>
      </dsp:txBody>
      <dsp:txXfrm>
        <a:off x="5280970" y="729721"/>
        <a:ext cx="2144420" cy="1286652"/>
      </dsp:txXfrm>
    </dsp:sp>
    <dsp:sp modelId="{38AA40A3-B53D-492F-82BE-83BC159B4E57}">
      <dsp:nvSpPr>
        <dsp:cNvPr id="0" name=""/>
        <dsp:cNvSpPr/>
      </dsp:nvSpPr>
      <dsp:spPr>
        <a:xfrm>
          <a:off x="2142620" y="3074476"/>
          <a:ext cx="468313" cy="91440"/>
        </a:xfrm>
        <a:custGeom>
          <a:avLst/>
          <a:gdLst/>
          <a:ahLst/>
          <a:cxnLst/>
          <a:rect l="0" t="0" r="0" b="0"/>
          <a:pathLst>
            <a:path>
              <a:moveTo>
                <a:pt x="0" y="45720"/>
              </a:moveTo>
              <a:lnTo>
                <a:pt x="251256" y="45720"/>
              </a:lnTo>
              <a:lnTo>
                <a:pt x="251256" y="78439"/>
              </a:lnTo>
              <a:lnTo>
                <a:pt x="468313" y="78439"/>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sv-SE" sz="500" kern="1200" dirty="0"/>
        </a:p>
      </dsp:txBody>
      <dsp:txXfrm>
        <a:off x="2364277" y="3117730"/>
        <a:ext cx="24999" cy="4932"/>
      </dsp:txXfrm>
    </dsp:sp>
    <dsp:sp modelId="{42868FFE-665E-4757-AFDF-CCA5E25C4C11}">
      <dsp:nvSpPr>
        <dsp:cNvPr id="0" name=""/>
        <dsp:cNvSpPr/>
      </dsp:nvSpPr>
      <dsp:spPr>
        <a:xfrm>
          <a:off x="0" y="2476870"/>
          <a:ext cx="2144420" cy="128665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sv-SE" sz="1200" kern="1200" dirty="0"/>
            <a:t>4. </a:t>
          </a:r>
          <a:r>
            <a:rPr lang="en-GB" sz="1200" kern="1200" noProof="0" dirty="0" smtClean="0"/>
            <a:t>Implementation</a:t>
          </a:r>
          <a:endParaRPr lang="en-GB" sz="1200" kern="1200" noProof="0" dirty="0"/>
        </a:p>
      </dsp:txBody>
      <dsp:txXfrm>
        <a:off x="0" y="2476870"/>
        <a:ext cx="2144420" cy="1286652"/>
      </dsp:txXfrm>
    </dsp:sp>
    <dsp:sp modelId="{7D36D1A0-210E-42BD-B897-33850764B3E5}">
      <dsp:nvSpPr>
        <dsp:cNvPr id="0" name=""/>
        <dsp:cNvSpPr/>
      </dsp:nvSpPr>
      <dsp:spPr>
        <a:xfrm>
          <a:off x="2643333" y="2509589"/>
          <a:ext cx="2144420" cy="128665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sv-SE" sz="1200" kern="1200" dirty="0"/>
            <a:t>5. </a:t>
          </a:r>
          <a:r>
            <a:rPr lang="en-GB" sz="1200" kern="1200" noProof="0" dirty="0" smtClean="0"/>
            <a:t>Adaption</a:t>
          </a:r>
          <a:endParaRPr lang="en-GB" sz="1200" kern="1200" noProof="0" dirty="0"/>
        </a:p>
      </dsp:txBody>
      <dsp:txXfrm>
        <a:off x="2643333" y="2509589"/>
        <a:ext cx="2144420" cy="1286652"/>
      </dsp:txXfrm>
    </dsp:sp>
  </dsp:spTree>
</dsp:drawing>
</file>

<file path=ppt/diagrams/layout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480F77-6FFA-48DA-9E13-7BC22F40340B}" type="datetimeFigureOut">
              <a:rPr lang="sv-SE" smtClean="0"/>
              <a:t>2018-08-22</a:t>
            </a:fld>
            <a:endParaRPr lang="sv-SE"/>
          </a:p>
        </p:txBody>
      </p:sp>
      <p:sp>
        <p:nvSpPr>
          <p:cNvPr id="4" name="Platshållare för bildobjekt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9FF453-078C-40D9-8851-77CCA05E158A}" type="slidenum">
              <a:rPr lang="sv-SE" smtClean="0"/>
              <a:t>‹#›</a:t>
            </a:fld>
            <a:endParaRPr lang="sv-SE"/>
          </a:p>
        </p:txBody>
      </p:sp>
    </p:spTree>
    <p:extLst>
      <p:ext uri="{BB962C8B-B14F-4D97-AF65-F5344CB8AC3E}">
        <p14:creationId xmlns:p14="http://schemas.microsoft.com/office/powerpoint/2010/main" val="2611841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232D0B22-B161-4593-931C-D994E620A7F8}" type="slidenum">
              <a:rPr lang="sv-SE" smtClean="0"/>
              <a:t>4</a:t>
            </a:fld>
            <a:endParaRPr lang="sv-SE"/>
          </a:p>
        </p:txBody>
      </p:sp>
    </p:spTree>
    <p:extLst>
      <p:ext uri="{BB962C8B-B14F-4D97-AF65-F5344CB8AC3E}">
        <p14:creationId xmlns:p14="http://schemas.microsoft.com/office/powerpoint/2010/main" val="6942960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endParaRPr lang="sv-SE" dirty="0"/>
          </a:p>
        </p:txBody>
      </p:sp>
      <p:sp>
        <p:nvSpPr>
          <p:cNvPr id="4" name="Platshållare för bildnummer 3"/>
          <p:cNvSpPr>
            <a:spLocks noGrp="1"/>
          </p:cNvSpPr>
          <p:nvPr>
            <p:ph type="sldNum" sz="quarter" idx="10"/>
          </p:nvPr>
        </p:nvSpPr>
        <p:spPr/>
        <p:txBody>
          <a:bodyPr/>
          <a:lstStyle/>
          <a:p>
            <a:fld id="{FCCF6AC9-1586-4A0C-BFF3-D2040C0602FB}" type="slidenum">
              <a:rPr lang="sv-SE" smtClean="0"/>
              <a:pPr/>
              <a:t>5</a:t>
            </a:fld>
            <a:endParaRPr lang="sv-SE" dirty="0"/>
          </a:p>
        </p:txBody>
      </p:sp>
      <p:sp>
        <p:nvSpPr>
          <p:cNvPr id="5" name="Platshållare för sidfot 4"/>
          <p:cNvSpPr>
            <a:spLocks noGrp="1"/>
          </p:cNvSpPr>
          <p:nvPr>
            <p:ph type="ftr" sz="quarter" idx="11"/>
          </p:nvPr>
        </p:nvSpPr>
        <p:spPr/>
        <p:txBody>
          <a:bodyPr/>
          <a:lstStyle/>
          <a:p>
            <a:r>
              <a:rPr lang="en-US" dirty="0" smtClean="0"/>
              <a:t>Business Registers: Set-up, Use and Maintenance</a:t>
            </a:r>
            <a:endParaRPr lang="sv-SE" dirty="0"/>
          </a:p>
        </p:txBody>
      </p:sp>
    </p:spTree>
    <p:extLst>
      <p:ext uri="{BB962C8B-B14F-4D97-AF65-F5344CB8AC3E}">
        <p14:creationId xmlns:p14="http://schemas.microsoft.com/office/powerpoint/2010/main" val="17135706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pPr eaLnBrk="1" hangingPunct="1">
              <a:spcBef>
                <a:spcPct val="0"/>
              </a:spcBef>
            </a:pPr>
            <a:r>
              <a:rPr lang="en-GB" sz="1000" dirty="0" smtClean="0">
                <a:solidFill>
                  <a:schemeClr val="tx1"/>
                </a:solidFill>
                <a:latin typeface="+mn-lt"/>
              </a:rPr>
              <a:t>The Swedish Tax Agency is our main source and SBR</a:t>
            </a:r>
            <a:r>
              <a:rPr lang="en-GB" sz="1000" baseline="0" dirty="0" smtClean="0">
                <a:solidFill>
                  <a:schemeClr val="tx1"/>
                </a:solidFill>
                <a:latin typeface="+mn-lt"/>
              </a:rPr>
              <a:t> is </a:t>
            </a:r>
            <a:r>
              <a:rPr lang="en-GB" sz="1000" dirty="0" smtClean="0">
                <a:solidFill>
                  <a:schemeClr val="tx1"/>
                </a:solidFill>
                <a:latin typeface="+mn-lt"/>
              </a:rPr>
              <a:t>updated every week.</a:t>
            </a:r>
          </a:p>
          <a:p>
            <a:pPr eaLnBrk="1" hangingPunct="1">
              <a:spcBef>
                <a:spcPct val="0"/>
              </a:spcBef>
            </a:pPr>
            <a:endParaRPr lang="en-GB" sz="1000" dirty="0" smtClean="0">
              <a:solidFill>
                <a:schemeClr val="tx1"/>
              </a:solidFill>
              <a:latin typeface="+mn-lt"/>
            </a:endParaRPr>
          </a:p>
          <a:p>
            <a:pPr eaLnBrk="1" hangingPunct="1">
              <a:spcBef>
                <a:spcPct val="0"/>
              </a:spcBef>
            </a:pPr>
            <a:r>
              <a:rPr lang="en-GB" sz="1000" dirty="0" smtClean="0">
                <a:solidFill>
                  <a:schemeClr val="tx1"/>
                </a:solidFill>
                <a:latin typeface="+mn-lt"/>
              </a:rPr>
              <a:t>Information on new, dormant and cessed legal units.</a:t>
            </a:r>
          </a:p>
          <a:p>
            <a:pPr eaLnBrk="1" hangingPunct="1">
              <a:spcBef>
                <a:spcPct val="0"/>
              </a:spcBef>
            </a:pPr>
            <a:r>
              <a:rPr lang="en-GB" sz="1000" dirty="0" smtClean="0">
                <a:solidFill>
                  <a:schemeClr val="tx1"/>
                </a:solidFill>
                <a:latin typeface="+mn-lt"/>
              </a:rPr>
              <a:t>Information on changes in contact variables or in activity code.</a:t>
            </a:r>
          </a:p>
          <a:p>
            <a:pPr eaLnBrk="1" hangingPunct="1">
              <a:spcBef>
                <a:spcPct val="0"/>
              </a:spcBef>
            </a:pPr>
            <a:endParaRPr lang="en-GB" sz="1000" dirty="0" smtClean="0">
              <a:solidFill>
                <a:schemeClr val="tx1"/>
              </a:solidFill>
              <a:latin typeface="+mn-lt"/>
            </a:endParaRPr>
          </a:p>
          <a:p>
            <a:pPr eaLnBrk="1" hangingPunct="1">
              <a:spcBef>
                <a:spcPct val="0"/>
              </a:spcBef>
            </a:pPr>
            <a:endParaRPr lang="en-GB" sz="1000" dirty="0" smtClean="0">
              <a:solidFill>
                <a:schemeClr val="tx1"/>
              </a:solidFill>
              <a:latin typeface="+mn-lt"/>
            </a:endParaRPr>
          </a:p>
          <a:p>
            <a:pPr eaLnBrk="1" hangingPunct="1">
              <a:spcBef>
                <a:spcPct val="0"/>
              </a:spcBef>
            </a:pPr>
            <a:r>
              <a:rPr lang="en-GB" sz="1000" dirty="0" smtClean="0">
                <a:solidFill>
                  <a:schemeClr val="tx1"/>
                </a:solidFill>
                <a:latin typeface="+mn-lt"/>
              </a:rPr>
              <a:t>This is the information that is changed/updated every week from NTB.</a:t>
            </a:r>
          </a:p>
          <a:p>
            <a:pPr lvl="1" eaLnBrk="1" hangingPunct="1">
              <a:spcBef>
                <a:spcPct val="0"/>
              </a:spcBef>
              <a:buFontTx/>
              <a:buChar char="-"/>
            </a:pPr>
            <a:r>
              <a:rPr lang="en-US" sz="1000" dirty="0" smtClean="0">
                <a:solidFill>
                  <a:schemeClr val="tx1"/>
                </a:solidFill>
                <a:latin typeface="+mn-lt"/>
                <a:cs typeface="Arial" charset="0"/>
              </a:rPr>
              <a:t>ID-number on new legal units</a:t>
            </a:r>
          </a:p>
          <a:p>
            <a:pPr lvl="2" eaLnBrk="1" hangingPunct="1">
              <a:spcBef>
                <a:spcPct val="0"/>
              </a:spcBef>
              <a:buFontTx/>
              <a:buChar char="•"/>
            </a:pPr>
            <a:r>
              <a:rPr lang="en-US" sz="1000" dirty="0" smtClean="0">
                <a:solidFill>
                  <a:schemeClr val="tx1"/>
                </a:solidFill>
                <a:latin typeface="+mn-lt"/>
                <a:cs typeface="Arial" charset="0"/>
              </a:rPr>
              <a:t> Legal person – Organization number</a:t>
            </a:r>
          </a:p>
          <a:p>
            <a:pPr lvl="2" eaLnBrk="1" hangingPunct="1">
              <a:spcBef>
                <a:spcPct val="0"/>
              </a:spcBef>
              <a:buFontTx/>
              <a:buChar char="•"/>
            </a:pPr>
            <a:r>
              <a:rPr lang="en-US" sz="1000" dirty="0" smtClean="0">
                <a:solidFill>
                  <a:schemeClr val="tx1"/>
                </a:solidFill>
                <a:latin typeface="+mn-lt"/>
                <a:cs typeface="Arial" charset="0"/>
              </a:rPr>
              <a:t> Natural person – Personal identification number</a:t>
            </a:r>
          </a:p>
          <a:p>
            <a:pPr lvl="1" eaLnBrk="1" hangingPunct="1">
              <a:spcBef>
                <a:spcPct val="0"/>
              </a:spcBef>
            </a:pPr>
            <a:r>
              <a:rPr lang="en-US" sz="1000" dirty="0" smtClean="0">
                <a:solidFill>
                  <a:schemeClr val="tx1"/>
                </a:solidFill>
                <a:latin typeface="+mn-lt"/>
                <a:cs typeface="Arial" charset="0"/>
              </a:rPr>
              <a:t>Changes or update on</a:t>
            </a:r>
          </a:p>
          <a:p>
            <a:pPr lvl="1" eaLnBrk="1" hangingPunct="1">
              <a:spcBef>
                <a:spcPct val="0"/>
              </a:spcBef>
              <a:buFontTx/>
              <a:buChar char="-"/>
            </a:pPr>
            <a:r>
              <a:rPr lang="en-US" sz="1000" dirty="0" smtClean="0">
                <a:solidFill>
                  <a:schemeClr val="tx1"/>
                </a:solidFill>
                <a:latin typeface="+mn-lt"/>
                <a:cs typeface="Arial" charset="0"/>
              </a:rPr>
              <a:t>Name, Address, Tel No</a:t>
            </a:r>
          </a:p>
          <a:p>
            <a:pPr lvl="1" eaLnBrk="1" hangingPunct="1">
              <a:spcBef>
                <a:spcPct val="0"/>
              </a:spcBef>
              <a:buFontTx/>
              <a:buChar char="-"/>
            </a:pPr>
            <a:r>
              <a:rPr lang="en-US" sz="1000" dirty="0" smtClean="0">
                <a:solidFill>
                  <a:schemeClr val="tx1"/>
                </a:solidFill>
                <a:latin typeface="+mn-lt"/>
                <a:cs typeface="Arial" charset="0"/>
              </a:rPr>
              <a:t> Legal form, Activity code, Regional codes</a:t>
            </a:r>
          </a:p>
          <a:p>
            <a:pPr lvl="1" eaLnBrk="1" hangingPunct="1">
              <a:spcBef>
                <a:spcPct val="0"/>
              </a:spcBef>
              <a:buFontTx/>
              <a:buChar char="-"/>
            </a:pPr>
            <a:r>
              <a:rPr lang="en-US" sz="1000" dirty="0" smtClean="0">
                <a:solidFill>
                  <a:schemeClr val="tx1"/>
                </a:solidFill>
                <a:latin typeface="+mn-lt"/>
                <a:cs typeface="Arial" charset="0"/>
              </a:rPr>
              <a:t> Registered for VAT, PAYE, Business tax – our activity criteria</a:t>
            </a:r>
          </a:p>
          <a:p>
            <a:endParaRPr lang="sv-SE" dirty="0"/>
          </a:p>
        </p:txBody>
      </p:sp>
      <p:sp>
        <p:nvSpPr>
          <p:cNvPr id="4" name="Platshållare för bildnummer 3"/>
          <p:cNvSpPr>
            <a:spLocks noGrp="1"/>
          </p:cNvSpPr>
          <p:nvPr>
            <p:ph type="sldNum" sz="quarter" idx="10"/>
          </p:nvPr>
        </p:nvSpPr>
        <p:spPr/>
        <p:txBody>
          <a:bodyPr/>
          <a:lstStyle/>
          <a:p>
            <a:fld id="{FCCF6AC9-1586-4A0C-BFF3-D2040C0602FB}" type="slidenum">
              <a:rPr lang="sv-SE" smtClean="0"/>
              <a:pPr/>
              <a:t>6</a:t>
            </a:fld>
            <a:endParaRPr lang="sv-SE"/>
          </a:p>
        </p:txBody>
      </p:sp>
      <p:sp>
        <p:nvSpPr>
          <p:cNvPr id="5" name="Platshållare för sidfot 4"/>
          <p:cNvSpPr>
            <a:spLocks noGrp="1"/>
          </p:cNvSpPr>
          <p:nvPr>
            <p:ph type="ftr" sz="quarter" idx="11"/>
          </p:nvPr>
        </p:nvSpPr>
        <p:spPr/>
        <p:txBody>
          <a:bodyPr/>
          <a:lstStyle/>
          <a:p>
            <a:r>
              <a:rPr lang="en-US" smtClean="0"/>
              <a:t>Business Registers: Set-up, Use and Maintenance</a:t>
            </a:r>
            <a:endParaRPr lang="sv-SE"/>
          </a:p>
        </p:txBody>
      </p:sp>
    </p:spTree>
    <p:extLst>
      <p:ext uri="{BB962C8B-B14F-4D97-AF65-F5344CB8AC3E}">
        <p14:creationId xmlns:p14="http://schemas.microsoft.com/office/powerpoint/2010/main" val="321136025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6.png"/><Relationship Id="rId7"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bg>
      <p:bgPr>
        <a:solidFill>
          <a:schemeClr val="accent3"/>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1258888" y="2130425"/>
            <a:ext cx="6626225" cy="1470025"/>
          </a:xfrm>
        </p:spPr>
        <p:txBody>
          <a:bodyPr/>
          <a:lstStyle>
            <a:lvl1pPr algn="ctr">
              <a:defRPr>
                <a:solidFill>
                  <a:schemeClr val="tx1"/>
                </a:solidFill>
              </a:defRPr>
            </a:lvl1pPr>
          </a:lstStyle>
          <a:p>
            <a:r>
              <a:rPr lang="sv-SE" smtClean="0"/>
              <a:t>Klicka här för att ändra format</a:t>
            </a:r>
            <a:endParaRPr lang="sv-SE" dirty="0"/>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om du vill redigera mall för underrubrikformat</a:t>
            </a:r>
            <a:endParaRPr lang="sv-SE" dirty="0"/>
          </a:p>
        </p:txBody>
      </p:sp>
      <p:sp>
        <p:nvSpPr>
          <p:cNvPr id="6" name="Platshållare för bildnummer 5"/>
          <p:cNvSpPr>
            <a:spLocks noGrp="1"/>
          </p:cNvSpPr>
          <p:nvPr>
            <p:ph type="sldNum" sz="quarter" idx="12"/>
          </p:nvPr>
        </p:nvSpPr>
        <p:spPr/>
        <p:txBody>
          <a:bodyPr/>
          <a:lstStyle/>
          <a:p>
            <a:fld id="{6C39467F-BE74-4AAD-857B-908E9ECDE9FD}" type="slidenum">
              <a:rPr lang="sv-SE" smtClean="0"/>
              <a:pPr/>
              <a:t>‹#›</a:t>
            </a:fld>
            <a:endParaRPr lang="sv-SE"/>
          </a:p>
        </p:txBody>
      </p:sp>
      <p:pic>
        <p:nvPicPr>
          <p:cNvPr id="7" name="Bildobjekt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604448" y="3539143"/>
            <a:ext cx="548595" cy="2986793"/>
          </a:xfrm>
          <a:prstGeom prst="rect">
            <a:avLst/>
          </a:prstGeom>
        </p:spPr>
      </p:pic>
      <p:pic>
        <p:nvPicPr>
          <p:cNvPr id="9" name="Bildobjekt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5616" y="6371540"/>
            <a:ext cx="280436" cy="280436"/>
          </a:xfrm>
          <a:prstGeom prst="rect">
            <a:avLst/>
          </a:prstGeom>
        </p:spPr>
      </p:pic>
      <p:pic>
        <p:nvPicPr>
          <p:cNvPr id="10" name="Bildobjekt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349259" y="6359673"/>
            <a:ext cx="359558" cy="292303"/>
          </a:xfrm>
          <a:prstGeom prst="rect">
            <a:avLst/>
          </a:prstGeom>
        </p:spPr>
      </p:pic>
      <p:sp>
        <p:nvSpPr>
          <p:cNvPr id="11" name="textruta 10"/>
          <p:cNvSpPr txBox="1"/>
          <p:nvPr userDrawn="1"/>
        </p:nvSpPr>
        <p:spPr>
          <a:xfrm>
            <a:off x="1367443" y="6446320"/>
            <a:ext cx="2232671" cy="400110"/>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200" b="0" i="0" u="none" strike="noStrike" kern="1200" baseline="30000" dirty="0" err="1" smtClean="0">
                <a:solidFill>
                  <a:schemeClr val="tx1"/>
                </a:solidFill>
                <a:latin typeface="Arial" panose="020B0604020202020204" pitchFamily="34" charset="0"/>
                <a:ea typeface="+mn-ea"/>
                <a:cs typeface="Arial" panose="020B0604020202020204" pitchFamily="34" charset="0"/>
              </a:rPr>
              <a:t>facebook.com</a:t>
            </a:r>
            <a:r>
              <a:rPr lang="sv-SE" sz="1200" b="0" i="0" u="none" strike="noStrike" kern="1200" baseline="30000" dirty="0" smtClean="0">
                <a:solidFill>
                  <a:schemeClr val="tx1"/>
                </a:solidFill>
                <a:latin typeface="Arial" panose="020B0604020202020204" pitchFamily="34" charset="0"/>
                <a:ea typeface="+mn-ea"/>
                <a:cs typeface="Arial" panose="020B0604020202020204" pitchFamily="34" charset="0"/>
              </a:rPr>
              <a:t>/</a:t>
            </a:r>
            <a:r>
              <a:rPr lang="sv-SE" sz="1200" b="0" i="0" u="none" strike="noStrike" kern="1200" baseline="30000" dirty="0" err="1" smtClean="0">
                <a:solidFill>
                  <a:schemeClr val="tx1"/>
                </a:solidFill>
                <a:latin typeface="Arial" panose="020B0604020202020204" pitchFamily="34" charset="0"/>
                <a:ea typeface="+mn-ea"/>
                <a:cs typeface="Arial" panose="020B0604020202020204" pitchFamily="34" charset="0"/>
              </a:rPr>
              <a:t>statistiskacentralbyranscb</a:t>
            </a:r>
            <a:endParaRPr lang="sv-SE" sz="1200" b="0" i="0" u="none" strike="noStrike" kern="1200" baseline="30000" dirty="0" smtClean="0">
              <a:solidFill>
                <a:schemeClr val="tx1"/>
              </a:solidFill>
              <a:latin typeface="Arial" panose="020B0604020202020204" pitchFamily="34" charset="0"/>
              <a:ea typeface="+mn-ea"/>
              <a:cs typeface="Arial" panose="020B0604020202020204" pitchFamily="34" charset="0"/>
            </a:endParaRPr>
          </a:p>
          <a:p>
            <a:endParaRPr lang="sv-SE" sz="1200" dirty="0">
              <a:latin typeface="Arial" pitchFamily="34" charset="0"/>
              <a:cs typeface="Arial" pitchFamily="34" charset="0"/>
            </a:endParaRPr>
          </a:p>
        </p:txBody>
      </p:sp>
      <p:sp>
        <p:nvSpPr>
          <p:cNvPr id="12" name="textruta 11"/>
          <p:cNvSpPr txBox="1"/>
          <p:nvPr userDrawn="1"/>
        </p:nvSpPr>
        <p:spPr>
          <a:xfrm>
            <a:off x="3637014" y="6455231"/>
            <a:ext cx="1440160" cy="215444"/>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200" b="0" i="0" u="none" strike="noStrike" kern="1200" baseline="30000" dirty="0" smtClean="0">
                <a:solidFill>
                  <a:schemeClr val="tx1"/>
                </a:solidFill>
                <a:latin typeface="Arial" panose="020B0604020202020204" pitchFamily="34" charset="0"/>
                <a:ea typeface="+mn-ea"/>
                <a:cs typeface="Arial" panose="020B0604020202020204" pitchFamily="34" charset="0"/>
              </a:rPr>
              <a:t>@</a:t>
            </a:r>
            <a:r>
              <a:rPr lang="sv-SE" sz="1200" b="0" i="0" u="none" strike="noStrike" kern="1200" baseline="30000" dirty="0" err="1" smtClean="0">
                <a:solidFill>
                  <a:schemeClr val="tx1"/>
                </a:solidFill>
                <a:latin typeface="Arial" panose="020B0604020202020204" pitchFamily="34" charset="0"/>
                <a:ea typeface="+mn-ea"/>
                <a:cs typeface="Arial" panose="020B0604020202020204" pitchFamily="34" charset="0"/>
              </a:rPr>
              <a:t>SCB_nyheter</a:t>
            </a:r>
            <a:endParaRPr lang="sv-SE" sz="1200" b="0" i="0" u="none" strike="noStrike" kern="1200" baseline="30000" dirty="0" smtClean="0">
              <a:solidFill>
                <a:schemeClr val="tx1"/>
              </a:solidFill>
              <a:latin typeface="Arial" panose="020B0604020202020204" pitchFamily="34" charset="0"/>
              <a:ea typeface="+mn-ea"/>
              <a:cs typeface="Arial" panose="020B0604020202020204" pitchFamily="34" charset="0"/>
            </a:endParaRPr>
          </a:p>
        </p:txBody>
      </p:sp>
      <p:pic>
        <p:nvPicPr>
          <p:cNvPr id="13" name="Bildobjekt 12"/>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645126" y="6381328"/>
            <a:ext cx="288032" cy="288032"/>
          </a:xfrm>
          <a:prstGeom prst="rect">
            <a:avLst/>
          </a:prstGeom>
        </p:spPr>
      </p:pic>
      <p:sp>
        <p:nvSpPr>
          <p:cNvPr id="14" name="textruta 13"/>
          <p:cNvSpPr txBox="1"/>
          <p:nvPr userDrawn="1"/>
        </p:nvSpPr>
        <p:spPr>
          <a:xfrm>
            <a:off x="4932040" y="6446320"/>
            <a:ext cx="1512168" cy="215444"/>
          </a:xfrm>
          <a:prstGeom prst="rect">
            <a:avLst/>
          </a:prstGeom>
          <a:noFill/>
        </p:spPr>
        <p:txBody>
          <a:bodyPr wrap="square" rtlCol="0">
            <a:spAutoFit/>
          </a:bodyPr>
          <a:lstStyle>
            <a:defPPr>
              <a:defRPr lang="sv-SE"/>
            </a:defPPr>
            <a:lvl1pPr marR="0" indent="0" fontAlgn="auto">
              <a:lnSpc>
                <a:spcPct val="100000"/>
              </a:lnSpc>
              <a:spcBef>
                <a:spcPts val="0"/>
              </a:spcBef>
              <a:spcAft>
                <a:spcPts val="0"/>
              </a:spcAft>
              <a:buClrTx/>
              <a:buSzTx/>
              <a:buFontTx/>
              <a:buNone/>
              <a:tabLst/>
              <a:defRPr sz="1200" b="0" i="0" u="none" strike="noStrike" baseline="30000">
                <a:latin typeface="Arial" panose="020B0604020202020204" pitchFamily="34" charset="0"/>
                <a:cs typeface="Arial" panose="020B0604020202020204" pitchFamily="34" charset="0"/>
              </a:defRPr>
            </a:lvl1pPr>
          </a:lstStyle>
          <a:p>
            <a:pPr lvl="0"/>
            <a:r>
              <a:rPr lang="sv-SE" dirty="0" err="1" smtClean="0"/>
              <a:t>statistiska_centralbyran_scb</a:t>
            </a:r>
            <a:endParaRPr lang="sv-SE" dirty="0" smtClean="0"/>
          </a:p>
        </p:txBody>
      </p:sp>
      <p:sp>
        <p:nvSpPr>
          <p:cNvPr id="4" name="textruta 3"/>
          <p:cNvSpPr txBox="1"/>
          <p:nvPr userDrawn="1"/>
        </p:nvSpPr>
        <p:spPr>
          <a:xfrm>
            <a:off x="6589342" y="6446320"/>
            <a:ext cx="1661432" cy="215444"/>
          </a:xfrm>
          <a:prstGeom prst="rect">
            <a:avLst/>
          </a:prstGeom>
          <a:noFill/>
        </p:spPr>
        <p:txBody>
          <a:bodyPr wrap="none" rtlCol="0">
            <a:spAutoFit/>
          </a:bodyPr>
          <a:lstStyle/>
          <a:p>
            <a:r>
              <a:rPr lang="sv-SE" sz="1200" b="0" i="0" u="none" strike="noStrike" kern="1200" baseline="30000" dirty="0" err="1" smtClean="0">
                <a:solidFill>
                  <a:schemeClr val="tx1"/>
                </a:solidFill>
                <a:latin typeface="Arial" panose="020B0604020202020204" pitchFamily="34" charset="0"/>
                <a:ea typeface="+mn-ea"/>
                <a:cs typeface="Arial" panose="020B0604020202020204" pitchFamily="34" charset="0"/>
              </a:rPr>
              <a:t>www.linkedin.com</a:t>
            </a:r>
            <a:r>
              <a:rPr lang="sv-SE" sz="1200" b="0" i="0" u="none" strike="noStrike" kern="1200" baseline="30000" dirty="0" smtClean="0">
                <a:solidFill>
                  <a:schemeClr val="tx1"/>
                </a:solidFill>
                <a:latin typeface="Arial" panose="020B0604020202020204" pitchFamily="34" charset="0"/>
                <a:ea typeface="+mn-ea"/>
                <a:cs typeface="Arial" panose="020B0604020202020204" pitchFamily="34" charset="0"/>
              </a:rPr>
              <a:t>/</a:t>
            </a:r>
            <a:r>
              <a:rPr lang="sv-SE" sz="1200" b="0" i="0" u="none" strike="noStrike" kern="1200" baseline="30000" dirty="0" err="1" smtClean="0">
                <a:solidFill>
                  <a:schemeClr val="tx1"/>
                </a:solidFill>
                <a:latin typeface="Arial" panose="020B0604020202020204" pitchFamily="34" charset="0"/>
                <a:ea typeface="+mn-ea"/>
                <a:cs typeface="Arial" panose="020B0604020202020204" pitchFamily="34" charset="0"/>
              </a:rPr>
              <a:t>company</a:t>
            </a:r>
            <a:r>
              <a:rPr lang="sv-SE" sz="1200" b="0" i="0" u="none" strike="noStrike" kern="1200" baseline="30000" dirty="0" smtClean="0">
                <a:solidFill>
                  <a:schemeClr val="tx1"/>
                </a:solidFill>
                <a:latin typeface="Arial" panose="020B0604020202020204" pitchFamily="34" charset="0"/>
                <a:ea typeface="+mn-ea"/>
                <a:cs typeface="Arial" panose="020B0604020202020204" pitchFamily="34" charset="0"/>
              </a:rPr>
              <a:t>/</a:t>
            </a:r>
            <a:r>
              <a:rPr lang="sv-SE" sz="1200" b="0" i="0" u="none" strike="noStrike" kern="1200" baseline="30000" dirty="0" err="1" smtClean="0">
                <a:solidFill>
                  <a:schemeClr val="tx1"/>
                </a:solidFill>
                <a:latin typeface="Arial" panose="020B0604020202020204" pitchFamily="34" charset="0"/>
                <a:ea typeface="+mn-ea"/>
                <a:cs typeface="Arial" panose="020B0604020202020204" pitchFamily="34" charset="0"/>
              </a:rPr>
              <a:t>scb</a:t>
            </a:r>
            <a:endParaRPr lang="sv-SE" sz="1200" b="0" i="0" u="none" strike="noStrike" kern="1200" baseline="30000" dirty="0">
              <a:solidFill>
                <a:schemeClr val="tx1"/>
              </a:solidFill>
              <a:latin typeface="Arial" panose="020B0604020202020204" pitchFamily="34" charset="0"/>
              <a:ea typeface="+mn-ea"/>
              <a:cs typeface="Arial" panose="020B0604020202020204" pitchFamily="34" charset="0"/>
            </a:endParaRPr>
          </a:p>
        </p:txBody>
      </p:sp>
      <p:pic>
        <p:nvPicPr>
          <p:cNvPr id="5" name="Bildobjekt 4" descr="linkedin.png"/>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6373318" y="6407992"/>
            <a:ext cx="261368" cy="261368"/>
          </a:xfrm>
          <a:prstGeom prst="rect">
            <a:avLst/>
          </a:prstGeom>
        </p:spPr>
      </p:pic>
      <p:pic>
        <p:nvPicPr>
          <p:cNvPr id="15" name="Bildobjekt 14" descr="SCB-marke.png"/>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35496" y="404664"/>
            <a:ext cx="648072" cy="993863"/>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1256371" y="274638"/>
            <a:ext cx="6639400" cy="1143000"/>
          </a:xfrm>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1258888" y="1535113"/>
            <a:ext cx="3238500" cy="639762"/>
          </a:xfrm>
        </p:spPr>
        <p:txBody>
          <a:bodyPr anchor="b">
            <a:no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4" name="Platshållare för innehåll 3"/>
          <p:cNvSpPr>
            <a:spLocks noGrp="1"/>
          </p:cNvSpPr>
          <p:nvPr>
            <p:ph sz="half" idx="2"/>
          </p:nvPr>
        </p:nvSpPr>
        <p:spPr>
          <a:xfrm>
            <a:off x="1258888" y="2174875"/>
            <a:ext cx="32385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5" name="Platshållare för text 4"/>
          <p:cNvSpPr>
            <a:spLocks noGrp="1"/>
          </p:cNvSpPr>
          <p:nvPr>
            <p:ph type="body" sz="quarter" idx="3"/>
          </p:nvPr>
        </p:nvSpPr>
        <p:spPr>
          <a:xfrm>
            <a:off x="4645026" y="1535113"/>
            <a:ext cx="3236231" cy="639762"/>
          </a:xfrm>
        </p:spPr>
        <p:txBody>
          <a:bodyPr anchor="b">
            <a:no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6" name="Platshållare för innehåll 5"/>
          <p:cNvSpPr>
            <a:spLocks noGrp="1"/>
          </p:cNvSpPr>
          <p:nvPr>
            <p:ph sz="quarter" idx="4"/>
          </p:nvPr>
        </p:nvSpPr>
        <p:spPr>
          <a:xfrm>
            <a:off x="4645026" y="2174875"/>
            <a:ext cx="323623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E2F1F4D1-35E4-46BA-AF81-4FD86FB65BBB}" type="datetimeFigureOut">
              <a:rPr lang="sv-SE" smtClean="0"/>
              <a:pPr/>
              <a:t>2018-08-22</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6C39467F-BE74-4AAD-857B-908E9ECDE9FD}" type="slidenum">
              <a:rPr lang="sv-SE" smtClean="0"/>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dirty="0"/>
          </a:p>
        </p:txBody>
      </p:sp>
      <p:sp>
        <p:nvSpPr>
          <p:cNvPr id="3" name="Platshållare för datum 2"/>
          <p:cNvSpPr>
            <a:spLocks noGrp="1"/>
          </p:cNvSpPr>
          <p:nvPr>
            <p:ph type="dt" sz="half" idx="10"/>
          </p:nvPr>
        </p:nvSpPr>
        <p:spPr/>
        <p:txBody>
          <a:bodyPr/>
          <a:lstStyle/>
          <a:p>
            <a:fld id="{E2F1F4D1-35E4-46BA-AF81-4FD86FB65BBB}" type="datetimeFigureOut">
              <a:rPr lang="sv-SE" smtClean="0"/>
              <a:pPr/>
              <a:t>2018-08-22</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6C39467F-BE74-4AAD-857B-908E9ECDE9FD}" type="slidenum">
              <a:rPr lang="sv-SE" smtClean="0"/>
              <a:pPr/>
              <a:t>‹#›</a:t>
            </a:fld>
            <a:endParaRPr lang="sv-S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E2F1F4D1-35E4-46BA-AF81-4FD86FB65BBB}" type="datetimeFigureOut">
              <a:rPr lang="sv-SE" smtClean="0"/>
              <a:pPr/>
              <a:t>2018-08-22</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6C39467F-BE74-4AAD-857B-908E9ECDE9FD}" type="slidenum">
              <a:rPr lang="sv-SE" smtClean="0"/>
              <a:pPr/>
              <a:t>‹#›</a:t>
            </a:fld>
            <a:endParaRPr lang="sv-S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248907" y="273050"/>
            <a:ext cx="3008313" cy="1162050"/>
          </a:xfrm>
        </p:spPr>
        <p:txBody>
          <a:bodyPr anchor="b"/>
          <a:lstStyle>
            <a:lvl1pPr algn="l">
              <a:defRPr sz="2000" b="1"/>
            </a:lvl1pPr>
          </a:lstStyle>
          <a:p>
            <a:r>
              <a:rPr lang="sv-SE" smtClean="0"/>
              <a:t>Klicka här för att ändra format</a:t>
            </a:r>
            <a:endParaRPr lang="sv-SE" dirty="0"/>
          </a:p>
        </p:txBody>
      </p:sp>
      <p:sp>
        <p:nvSpPr>
          <p:cNvPr id="3" name="Platshållare för innehåll 2"/>
          <p:cNvSpPr>
            <a:spLocks noGrp="1"/>
          </p:cNvSpPr>
          <p:nvPr>
            <p:ph idx="1"/>
          </p:nvPr>
        </p:nvSpPr>
        <p:spPr>
          <a:xfrm>
            <a:off x="4572000" y="273050"/>
            <a:ext cx="4114800" cy="5853113"/>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Platshållare för text 3"/>
          <p:cNvSpPr>
            <a:spLocks noGrp="1"/>
          </p:cNvSpPr>
          <p:nvPr>
            <p:ph type="body" sz="half" idx="2"/>
          </p:nvPr>
        </p:nvSpPr>
        <p:spPr>
          <a:xfrm>
            <a:off x="1250699"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Redigera format för bakgrundstext</a:t>
            </a:r>
          </a:p>
        </p:txBody>
      </p:sp>
      <p:sp>
        <p:nvSpPr>
          <p:cNvPr id="5" name="Platshållare för datum 4"/>
          <p:cNvSpPr>
            <a:spLocks noGrp="1"/>
          </p:cNvSpPr>
          <p:nvPr>
            <p:ph type="dt" sz="half" idx="10"/>
          </p:nvPr>
        </p:nvSpPr>
        <p:spPr/>
        <p:txBody>
          <a:bodyPr/>
          <a:lstStyle/>
          <a:p>
            <a:fld id="{E2F1F4D1-35E4-46BA-AF81-4FD86FB65BBB}" type="datetimeFigureOut">
              <a:rPr lang="sv-SE" smtClean="0"/>
              <a:pPr/>
              <a:t>2018-08-22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6C39467F-BE74-4AAD-857B-908E9ECDE9FD}" type="slidenum">
              <a:rPr lang="sv-SE" smtClean="0"/>
              <a:pPr/>
              <a:t>‹#›</a:t>
            </a:fld>
            <a:endParaRPr lang="sv-S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sv-SE" dirty="0"/>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Redigera format för bakgrundstext</a:t>
            </a:r>
          </a:p>
        </p:txBody>
      </p:sp>
      <p:sp>
        <p:nvSpPr>
          <p:cNvPr id="5" name="Platshållare för datum 4"/>
          <p:cNvSpPr>
            <a:spLocks noGrp="1"/>
          </p:cNvSpPr>
          <p:nvPr>
            <p:ph type="dt" sz="half" idx="10"/>
          </p:nvPr>
        </p:nvSpPr>
        <p:spPr/>
        <p:txBody>
          <a:bodyPr/>
          <a:lstStyle/>
          <a:p>
            <a:fld id="{E2F1F4D1-35E4-46BA-AF81-4FD86FB65BBB}" type="datetimeFigureOut">
              <a:rPr lang="sv-SE" smtClean="0"/>
              <a:pPr/>
              <a:t>2018-08-22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6C39467F-BE74-4AAD-857B-908E9ECDE9FD}" type="slidenum">
              <a:rPr lang="sv-SE" smtClean="0"/>
              <a:pPr/>
              <a:t>‹#›</a:t>
            </a:fld>
            <a:endParaRPr lang="sv-S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Platshållare för datum 3"/>
          <p:cNvSpPr>
            <a:spLocks noGrp="1"/>
          </p:cNvSpPr>
          <p:nvPr>
            <p:ph type="dt" sz="half" idx="10"/>
          </p:nvPr>
        </p:nvSpPr>
        <p:spPr/>
        <p:txBody>
          <a:bodyPr/>
          <a:lstStyle/>
          <a:p>
            <a:fld id="{E2F1F4D1-35E4-46BA-AF81-4FD86FB65BBB}" type="datetimeFigureOut">
              <a:rPr lang="sv-SE" smtClean="0"/>
              <a:pPr/>
              <a:t>2018-08-22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39467F-BE74-4AAD-857B-908E9ECDE9FD}" type="slidenum">
              <a:rPr lang="sv-SE" smtClean="0"/>
              <a:pPr/>
              <a:t>‹#›</a:t>
            </a:fld>
            <a:endParaRPr lang="sv-S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E2F1F4D1-35E4-46BA-AF81-4FD86FB65BBB}" type="datetimeFigureOut">
              <a:rPr lang="sv-SE" smtClean="0"/>
              <a:pPr/>
              <a:t>2018-08-22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39467F-BE74-4AAD-857B-908E9ECDE9FD}" type="slidenum">
              <a:rPr lang="sv-SE" smtClean="0"/>
              <a:pPr/>
              <a:t>‹#›</a:t>
            </a:fld>
            <a:endParaRPr lang="sv-S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E2F1F4D1-35E4-46BA-AF81-4FD86FB65BBB}" type="datetimeFigureOut">
              <a:rPr lang="sv-SE" smtClean="0"/>
              <a:pPr/>
              <a:t>2018-08-22</a:t>
            </a:fld>
            <a:endParaRPr lang="sv-SE" dirty="0"/>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6C39467F-BE74-4AAD-857B-908E9ECDE9FD}" type="slidenum">
              <a:rPr lang="sv-SE" smtClean="0"/>
              <a:pPr/>
              <a:t>‹#›</a:t>
            </a:fld>
            <a:endParaRPr lang="sv-SE"/>
          </a:p>
        </p:txBody>
      </p:sp>
    </p:spTree>
    <p:extLst>
      <p:ext uri="{BB962C8B-B14F-4D97-AF65-F5344CB8AC3E}">
        <p14:creationId xmlns:p14="http://schemas.microsoft.com/office/powerpoint/2010/main" val="2783390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dirty="0"/>
          </a:p>
        </p:txBody>
      </p:sp>
      <p:sp>
        <p:nvSpPr>
          <p:cNvPr id="3" name="Platshållare för innehåll 2"/>
          <p:cNvSpPr>
            <a:spLocks noGrp="1"/>
          </p:cNvSpPr>
          <p:nvPr>
            <p:ph idx="1"/>
          </p:nvPr>
        </p:nvSpPr>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Platshållare för datum 3"/>
          <p:cNvSpPr>
            <a:spLocks noGrp="1"/>
          </p:cNvSpPr>
          <p:nvPr>
            <p:ph type="dt" sz="half" idx="10"/>
          </p:nvPr>
        </p:nvSpPr>
        <p:spPr/>
        <p:txBody>
          <a:bodyPr/>
          <a:lstStyle/>
          <a:p>
            <a:fld id="{E2F1F4D1-35E4-46BA-AF81-4FD86FB65BBB}" type="datetimeFigureOut">
              <a:rPr lang="sv-SE" smtClean="0"/>
              <a:pPr/>
              <a:t>2018-08-22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39467F-BE74-4AAD-857B-908E9ECDE9FD}" type="slidenum">
              <a:rPr lang="sv-SE" smtClean="0"/>
              <a:pPr/>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Rubrik och innehåll utan punktlista">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dirty="0"/>
          </a:p>
        </p:txBody>
      </p:sp>
      <p:sp>
        <p:nvSpPr>
          <p:cNvPr id="3" name="Platshållare för innehåll 2"/>
          <p:cNvSpPr>
            <a:spLocks noGrp="1"/>
          </p:cNvSpPr>
          <p:nvPr>
            <p:ph idx="1"/>
          </p:nvPr>
        </p:nvSpPr>
        <p:spPr/>
        <p:txBody>
          <a:bodyPr/>
          <a:lstStyle>
            <a:lvl1pPr marL="0" indent="0">
              <a:buNone/>
              <a:defRPr/>
            </a:lvl1pPr>
            <a:lvl2pPr marL="0" indent="0">
              <a:buNone/>
              <a:defRPr/>
            </a:lvl2pPr>
            <a:lvl3pPr marL="0" indent="0">
              <a:buNone/>
              <a:defRPr/>
            </a:lvl3pPr>
            <a:lvl4pPr marL="0" indent="0">
              <a:buNone/>
              <a:defRPr/>
            </a:lvl4pPr>
            <a:lvl5pPr marL="0" indent="0">
              <a:buNone/>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Platshållare för datum 3"/>
          <p:cNvSpPr>
            <a:spLocks noGrp="1"/>
          </p:cNvSpPr>
          <p:nvPr>
            <p:ph type="dt" sz="half" idx="10"/>
          </p:nvPr>
        </p:nvSpPr>
        <p:spPr/>
        <p:txBody>
          <a:bodyPr/>
          <a:lstStyle/>
          <a:p>
            <a:fld id="{E2F1F4D1-35E4-46BA-AF81-4FD86FB65BBB}" type="datetimeFigureOut">
              <a:rPr lang="sv-SE" smtClean="0"/>
              <a:pPr/>
              <a:t>2018-08-22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39467F-BE74-4AAD-857B-908E9ECDE9FD}" type="slidenum">
              <a:rPr lang="sv-SE" smtClean="0"/>
              <a:pPr/>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1_Rubrikbild">
    <p:bg>
      <p:bgPr>
        <a:solidFill>
          <a:schemeClr val="accent1"/>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1258888" y="2130425"/>
            <a:ext cx="6626225" cy="1470025"/>
          </a:xfrm>
        </p:spPr>
        <p:txBody>
          <a:bodyPr/>
          <a:lstStyle>
            <a:lvl1pPr algn="ctr">
              <a:defRPr>
                <a:solidFill>
                  <a:schemeClr val="tx1"/>
                </a:solidFill>
              </a:defRPr>
            </a:lvl1pPr>
          </a:lstStyle>
          <a:p>
            <a:r>
              <a:rPr lang="sv-SE" smtClean="0"/>
              <a:t>Klicka här för att ändra format</a:t>
            </a:r>
            <a:endParaRPr lang="sv-SE" dirty="0"/>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om du vill redigera mall för underrubrikformat</a:t>
            </a:r>
            <a:endParaRPr lang="sv-SE" dirty="0"/>
          </a:p>
        </p:txBody>
      </p:sp>
      <p:pic>
        <p:nvPicPr>
          <p:cNvPr id="9" name="Bildobjekt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604448" y="3539143"/>
            <a:ext cx="548595" cy="2986793"/>
          </a:xfrm>
          <a:prstGeom prst="rect">
            <a:avLst/>
          </a:prstGeom>
        </p:spPr>
      </p:pic>
      <p:pic>
        <p:nvPicPr>
          <p:cNvPr id="15" name="Bildobjekt 1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5616" y="6371540"/>
            <a:ext cx="280436" cy="280436"/>
          </a:xfrm>
          <a:prstGeom prst="rect">
            <a:avLst/>
          </a:prstGeom>
        </p:spPr>
      </p:pic>
      <p:pic>
        <p:nvPicPr>
          <p:cNvPr id="16" name="Bildobjekt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349259" y="6359673"/>
            <a:ext cx="359558" cy="292302"/>
          </a:xfrm>
          <a:prstGeom prst="rect">
            <a:avLst/>
          </a:prstGeom>
        </p:spPr>
      </p:pic>
      <p:sp>
        <p:nvSpPr>
          <p:cNvPr id="17" name="textruta 16"/>
          <p:cNvSpPr txBox="1"/>
          <p:nvPr userDrawn="1"/>
        </p:nvSpPr>
        <p:spPr>
          <a:xfrm>
            <a:off x="1367443" y="6446320"/>
            <a:ext cx="2232671" cy="400110"/>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200" b="0" i="0" u="none" strike="noStrike" kern="1200" baseline="30000" dirty="0" err="1" smtClean="0">
                <a:solidFill>
                  <a:schemeClr val="tx1"/>
                </a:solidFill>
                <a:latin typeface="Arial" panose="020B0604020202020204" pitchFamily="34" charset="0"/>
                <a:ea typeface="+mn-ea"/>
                <a:cs typeface="Arial" panose="020B0604020202020204" pitchFamily="34" charset="0"/>
              </a:rPr>
              <a:t>facebook.com</a:t>
            </a:r>
            <a:r>
              <a:rPr lang="sv-SE" sz="1200" b="0" i="0" u="none" strike="noStrike" kern="1200" baseline="30000" dirty="0" smtClean="0">
                <a:solidFill>
                  <a:schemeClr val="tx1"/>
                </a:solidFill>
                <a:latin typeface="Arial" panose="020B0604020202020204" pitchFamily="34" charset="0"/>
                <a:ea typeface="+mn-ea"/>
                <a:cs typeface="Arial" panose="020B0604020202020204" pitchFamily="34" charset="0"/>
              </a:rPr>
              <a:t>/</a:t>
            </a:r>
            <a:r>
              <a:rPr lang="sv-SE" sz="1200" b="0" i="0" u="none" strike="noStrike" kern="1200" baseline="30000" dirty="0" err="1" smtClean="0">
                <a:solidFill>
                  <a:schemeClr val="tx1"/>
                </a:solidFill>
                <a:latin typeface="Arial" panose="020B0604020202020204" pitchFamily="34" charset="0"/>
                <a:ea typeface="+mn-ea"/>
                <a:cs typeface="Arial" panose="020B0604020202020204" pitchFamily="34" charset="0"/>
              </a:rPr>
              <a:t>statistiskacentralbyranscb</a:t>
            </a:r>
            <a:endParaRPr lang="sv-SE" sz="1200" b="0" i="0" u="none" strike="noStrike" kern="1200" baseline="30000" dirty="0" smtClean="0">
              <a:solidFill>
                <a:schemeClr val="tx1"/>
              </a:solidFill>
              <a:latin typeface="Arial" panose="020B0604020202020204" pitchFamily="34" charset="0"/>
              <a:ea typeface="+mn-ea"/>
              <a:cs typeface="Arial" panose="020B0604020202020204" pitchFamily="34" charset="0"/>
            </a:endParaRPr>
          </a:p>
          <a:p>
            <a:endParaRPr lang="sv-SE" sz="1200" dirty="0">
              <a:latin typeface="Arial" pitchFamily="34" charset="0"/>
              <a:cs typeface="Arial" pitchFamily="34" charset="0"/>
            </a:endParaRPr>
          </a:p>
        </p:txBody>
      </p:sp>
      <p:sp>
        <p:nvSpPr>
          <p:cNvPr id="18" name="textruta 17"/>
          <p:cNvSpPr txBox="1"/>
          <p:nvPr userDrawn="1"/>
        </p:nvSpPr>
        <p:spPr>
          <a:xfrm>
            <a:off x="3637014" y="6455231"/>
            <a:ext cx="1440160" cy="215444"/>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200" b="0" i="0" u="none" strike="noStrike" kern="1200" baseline="30000" dirty="0" smtClean="0">
                <a:solidFill>
                  <a:schemeClr val="tx1"/>
                </a:solidFill>
                <a:latin typeface="Arial" panose="020B0604020202020204" pitchFamily="34" charset="0"/>
                <a:ea typeface="+mn-ea"/>
                <a:cs typeface="Arial" panose="020B0604020202020204" pitchFamily="34" charset="0"/>
              </a:rPr>
              <a:t>@</a:t>
            </a:r>
            <a:r>
              <a:rPr lang="sv-SE" sz="1200" b="0" i="0" u="none" strike="noStrike" kern="1200" baseline="30000" dirty="0" err="1" smtClean="0">
                <a:solidFill>
                  <a:schemeClr val="tx1"/>
                </a:solidFill>
                <a:latin typeface="Arial" panose="020B0604020202020204" pitchFamily="34" charset="0"/>
                <a:ea typeface="+mn-ea"/>
                <a:cs typeface="Arial" panose="020B0604020202020204" pitchFamily="34" charset="0"/>
              </a:rPr>
              <a:t>SCB_nyheter</a:t>
            </a:r>
            <a:endParaRPr lang="sv-SE" sz="1200" b="0" i="0" u="none" strike="noStrike" kern="1200" baseline="30000" dirty="0" smtClean="0">
              <a:solidFill>
                <a:schemeClr val="tx1"/>
              </a:solidFill>
              <a:latin typeface="Arial" panose="020B0604020202020204" pitchFamily="34" charset="0"/>
              <a:ea typeface="+mn-ea"/>
              <a:cs typeface="Arial" panose="020B0604020202020204" pitchFamily="34" charset="0"/>
            </a:endParaRPr>
          </a:p>
        </p:txBody>
      </p:sp>
      <p:pic>
        <p:nvPicPr>
          <p:cNvPr id="19" name="Bildobjekt 18"/>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645126" y="6381328"/>
            <a:ext cx="288032" cy="288032"/>
          </a:xfrm>
          <a:prstGeom prst="rect">
            <a:avLst/>
          </a:prstGeom>
        </p:spPr>
      </p:pic>
      <p:sp>
        <p:nvSpPr>
          <p:cNvPr id="20" name="textruta 19"/>
          <p:cNvSpPr txBox="1"/>
          <p:nvPr userDrawn="1"/>
        </p:nvSpPr>
        <p:spPr>
          <a:xfrm>
            <a:off x="4932040" y="6446320"/>
            <a:ext cx="1512168" cy="215444"/>
          </a:xfrm>
          <a:prstGeom prst="rect">
            <a:avLst/>
          </a:prstGeom>
          <a:noFill/>
        </p:spPr>
        <p:txBody>
          <a:bodyPr wrap="square" rtlCol="0">
            <a:spAutoFit/>
          </a:bodyPr>
          <a:lstStyle>
            <a:defPPr>
              <a:defRPr lang="sv-SE"/>
            </a:defPPr>
            <a:lvl1pPr marR="0" indent="0" fontAlgn="auto">
              <a:lnSpc>
                <a:spcPct val="100000"/>
              </a:lnSpc>
              <a:spcBef>
                <a:spcPts val="0"/>
              </a:spcBef>
              <a:spcAft>
                <a:spcPts val="0"/>
              </a:spcAft>
              <a:buClrTx/>
              <a:buSzTx/>
              <a:buFontTx/>
              <a:buNone/>
              <a:tabLst/>
              <a:defRPr sz="1200" b="0" i="0" u="none" strike="noStrike" baseline="30000">
                <a:latin typeface="Arial" panose="020B0604020202020204" pitchFamily="34" charset="0"/>
                <a:cs typeface="Arial" panose="020B0604020202020204" pitchFamily="34" charset="0"/>
              </a:defRPr>
            </a:lvl1pPr>
          </a:lstStyle>
          <a:p>
            <a:pPr lvl="0"/>
            <a:r>
              <a:rPr lang="sv-SE" dirty="0" err="1" smtClean="0"/>
              <a:t>statistiska_centralbyran_scb</a:t>
            </a:r>
            <a:endParaRPr lang="sv-SE" dirty="0" smtClean="0"/>
          </a:p>
        </p:txBody>
      </p:sp>
      <p:sp>
        <p:nvSpPr>
          <p:cNvPr id="21" name="textruta 20"/>
          <p:cNvSpPr txBox="1"/>
          <p:nvPr userDrawn="1"/>
        </p:nvSpPr>
        <p:spPr>
          <a:xfrm>
            <a:off x="6589342" y="6446320"/>
            <a:ext cx="1661432" cy="215444"/>
          </a:xfrm>
          <a:prstGeom prst="rect">
            <a:avLst/>
          </a:prstGeom>
          <a:noFill/>
        </p:spPr>
        <p:txBody>
          <a:bodyPr wrap="none" rtlCol="0">
            <a:spAutoFit/>
          </a:bodyPr>
          <a:lstStyle/>
          <a:p>
            <a:r>
              <a:rPr lang="sv-SE" sz="1200" b="0" i="0" u="none" strike="noStrike" kern="1200" baseline="30000" dirty="0" err="1" smtClean="0">
                <a:solidFill>
                  <a:schemeClr val="tx1"/>
                </a:solidFill>
                <a:latin typeface="Arial" panose="020B0604020202020204" pitchFamily="34" charset="0"/>
                <a:ea typeface="+mn-ea"/>
                <a:cs typeface="Arial" panose="020B0604020202020204" pitchFamily="34" charset="0"/>
              </a:rPr>
              <a:t>www.linkedin.com</a:t>
            </a:r>
            <a:r>
              <a:rPr lang="sv-SE" sz="1200" b="0" i="0" u="none" strike="noStrike" kern="1200" baseline="30000" dirty="0" smtClean="0">
                <a:solidFill>
                  <a:schemeClr val="tx1"/>
                </a:solidFill>
                <a:latin typeface="Arial" panose="020B0604020202020204" pitchFamily="34" charset="0"/>
                <a:ea typeface="+mn-ea"/>
                <a:cs typeface="Arial" panose="020B0604020202020204" pitchFamily="34" charset="0"/>
              </a:rPr>
              <a:t>/</a:t>
            </a:r>
            <a:r>
              <a:rPr lang="sv-SE" sz="1200" b="0" i="0" u="none" strike="noStrike" kern="1200" baseline="30000" dirty="0" err="1" smtClean="0">
                <a:solidFill>
                  <a:schemeClr val="tx1"/>
                </a:solidFill>
                <a:latin typeface="Arial" panose="020B0604020202020204" pitchFamily="34" charset="0"/>
                <a:ea typeface="+mn-ea"/>
                <a:cs typeface="Arial" panose="020B0604020202020204" pitchFamily="34" charset="0"/>
              </a:rPr>
              <a:t>company</a:t>
            </a:r>
            <a:r>
              <a:rPr lang="sv-SE" sz="1200" b="0" i="0" u="none" strike="noStrike" kern="1200" baseline="30000" dirty="0" smtClean="0">
                <a:solidFill>
                  <a:schemeClr val="tx1"/>
                </a:solidFill>
                <a:latin typeface="Arial" panose="020B0604020202020204" pitchFamily="34" charset="0"/>
                <a:ea typeface="+mn-ea"/>
                <a:cs typeface="Arial" panose="020B0604020202020204" pitchFamily="34" charset="0"/>
              </a:rPr>
              <a:t>/</a:t>
            </a:r>
            <a:r>
              <a:rPr lang="sv-SE" sz="1200" b="0" i="0" u="none" strike="noStrike" kern="1200" baseline="30000" dirty="0" err="1" smtClean="0">
                <a:solidFill>
                  <a:schemeClr val="tx1"/>
                </a:solidFill>
                <a:latin typeface="Arial" panose="020B0604020202020204" pitchFamily="34" charset="0"/>
                <a:ea typeface="+mn-ea"/>
                <a:cs typeface="Arial" panose="020B0604020202020204" pitchFamily="34" charset="0"/>
              </a:rPr>
              <a:t>scb</a:t>
            </a:r>
            <a:endParaRPr lang="sv-SE" sz="1200" b="0" i="0" u="none" strike="noStrike" kern="1200" baseline="30000" dirty="0">
              <a:solidFill>
                <a:schemeClr val="tx1"/>
              </a:solidFill>
              <a:latin typeface="Arial" panose="020B0604020202020204" pitchFamily="34" charset="0"/>
              <a:ea typeface="+mn-ea"/>
              <a:cs typeface="Arial" panose="020B0604020202020204" pitchFamily="34" charset="0"/>
            </a:endParaRPr>
          </a:p>
        </p:txBody>
      </p:sp>
      <p:pic>
        <p:nvPicPr>
          <p:cNvPr id="22" name="Bildobjekt 21"/>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6373318" y="6407992"/>
            <a:ext cx="261368" cy="261368"/>
          </a:xfrm>
          <a:prstGeom prst="rect">
            <a:avLst/>
          </a:prstGeom>
        </p:spPr>
      </p:pic>
      <p:pic>
        <p:nvPicPr>
          <p:cNvPr id="14" name="Bildobjekt 13" descr="SCB-marke.png"/>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35496" y="404664"/>
            <a:ext cx="648072" cy="993863"/>
          </a:xfrm>
          <a:prstGeom prst="rect">
            <a:avLst/>
          </a:prstGeom>
        </p:spPr>
      </p:pic>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2_Rubrikbild">
    <p:bg>
      <p:bgPr>
        <a:solidFill>
          <a:srgbClr val="078693"/>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1258888" y="2130425"/>
            <a:ext cx="6626225" cy="1470025"/>
          </a:xfrm>
        </p:spPr>
        <p:txBody>
          <a:bodyPr/>
          <a:lstStyle>
            <a:lvl1pPr algn="ctr">
              <a:defRPr>
                <a:solidFill>
                  <a:schemeClr val="bg1"/>
                </a:solidFill>
              </a:defRPr>
            </a:lvl1pPr>
          </a:lstStyle>
          <a:p>
            <a:r>
              <a:rPr lang="sv-SE" smtClean="0"/>
              <a:t>Klicka här för att ändra format</a:t>
            </a:r>
            <a:endParaRPr lang="sv-SE" dirty="0"/>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om du vill redigera mall för underrubrikformat</a:t>
            </a:r>
            <a:endParaRPr lang="sv-SE" dirty="0"/>
          </a:p>
        </p:txBody>
      </p:sp>
      <p:pic>
        <p:nvPicPr>
          <p:cNvPr id="9" name="Bildobjekt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604448" y="3539143"/>
            <a:ext cx="548595" cy="2986793"/>
          </a:xfrm>
          <a:prstGeom prst="rect">
            <a:avLst/>
          </a:prstGeom>
        </p:spPr>
      </p:pic>
      <p:pic>
        <p:nvPicPr>
          <p:cNvPr id="15" name="Bildobjekt 1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5616" y="6371540"/>
            <a:ext cx="280436" cy="280436"/>
          </a:xfrm>
          <a:prstGeom prst="rect">
            <a:avLst/>
          </a:prstGeom>
        </p:spPr>
      </p:pic>
      <p:pic>
        <p:nvPicPr>
          <p:cNvPr id="16" name="Bildobjekt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349259" y="6359673"/>
            <a:ext cx="359558" cy="292302"/>
          </a:xfrm>
          <a:prstGeom prst="rect">
            <a:avLst/>
          </a:prstGeom>
        </p:spPr>
      </p:pic>
      <p:sp>
        <p:nvSpPr>
          <p:cNvPr id="17" name="textruta 16"/>
          <p:cNvSpPr txBox="1"/>
          <p:nvPr userDrawn="1"/>
        </p:nvSpPr>
        <p:spPr>
          <a:xfrm>
            <a:off x="1367443" y="6446320"/>
            <a:ext cx="2053547" cy="400110"/>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200" b="0" i="0" u="none" strike="noStrike" kern="1200" baseline="30000" dirty="0" err="1" smtClean="0">
                <a:solidFill>
                  <a:srgbClr val="FFFFFF"/>
                </a:solidFill>
                <a:latin typeface="Arial" panose="020B0604020202020204" pitchFamily="34" charset="0"/>
                <a:ea typeface="+mn-ea"/>
                <a:cs typeface="Arial" panose="020B0604020202020204" pitchFamily="34" charset="0"/>
              </a:rPr>
              <a:t>facebook.com</a:t>
            </a:r>
            <a:r>
              <a:rPr lang="sv-SE" sz="1200" b="0" i="0" u="none" strike="noStrike" kern="1200" baseline="30000" dirty="0" smtClean="0">
                <a:solidFill>
                  <a:srgbClr val="FFFFFF"/>
                </a:solidFill>
                <a:latin typeface="Arial" panose="020B0604020202020204" pitchFamily="34" charset="0"/>
                <a:ea typeface="+mn-ea"/>
                <a:cs typeface="Arial" panose="020B0604020202020204" pitchFamily="34" charset="0"/>
              </a:rPr>
              <a:t>/</a:t>
            </a:r>
            <a:r>
              <a:rPr lang="sv-SE" sz="1200" b="0" i="0" u="none" strike="noStrike" kern="1200" baseline="30000" dirty="0" err="1" smtClean="0">
                <a:solidFill>
                  <a:srgbClr val="FFFFFF"/>
                </a:solidFill>
                <a:latin typeface="Arial" panose="020B0604020202020204" pitchFamily="34" charset="0"/>
                <a:ea typeface="+mn-ea"/>
                <a:cs typeface="Arial" panose="020B0604020202020204" pitchFamily="34" charset="0"/>
              </a:rPr>
              <a:t>statistiskacentralbyranscb</a:t>
            </a:r>
            <a:endParaRPr lang="sv-SE" sz="1200" b="0" i="0" u="none" strike="noStrike" kern="1200" baseline="30000" dirty="0" smtClean="0">
              <a:solidFill>
                <a:srgbClr val="FFFFFF"/>
              </a:solidFill>
              <a:latin typeface="Arial" panose="020B0604020202020204" pitchFamily="34" charset="0"/>
              <a:ea typeface="+mn-ea"/>
              <a:cs typeface="Arial" panose="020B0604020202020204" pitchFamily="34" charset="0"/>
            </a:endParaRPr>
          </a:p>
          <a:p>
            <a:endParaRPr lang="sv-SE" sz="1200" dirty="0">
              <a:latin typeface="Arial" pitchFamily="34" charset="0"/>
              <a:cs typeface="Arial" pitchFamily="34" charset="0"/>
            </a:endParaRPr>
          </a:p>
        </p:txBody>
      </p:sp>
      <p:sp>
        <p:nvSpPr>
          <p:cNvPr id="18" name="textruta 17"/>
          <p:cNvSpPr txBox="1"/>
          <p:nvPr userDrawn="1"/>
        </p:nvSpPr>
        <p:spPr>
          <a:xfrm>
            <a:off x="3637014" y="6455231"/>
            <a:ext cx="1440160" cy="215444"/>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200" b="0" i="0" u="none" strike="noStrike" kern="1200" baseline="30000" dirty="0" smtClean="0">
                <a:solidFill>
                  <a:srgbClr val="FFFFFF"/>
                </a:solidFill>
                <a:latin typeface="Arial" panose="020B0604020202020204" pitchFamily="34" charset="0"/>
                <a:ea typeface="+mn-ea"/>
                <a:cs typeface="Arial" panose="020B0604020202020204" pitchFamily="34" charset="0"/>
              </a:rPr>
              <a:t>@</a:t>
            </a:r>
            <a:r>
              <a:rPr lang="sv-SE" sz="1200" b="0" i="0" u="none" strike="noStrike" kern="1200" baseline="30000" dirty="0" err="1" smtClean="0">
                <a:solidFill>
                  <a:srgbClr val="FFFFFF"/>
                </a:solidFill>
                <a:latin typeface="Arial" panose="020B0604020202020204" pitchFamily="34" charset="0"/>
                <a:ea typeface="+mn-ea"/>
                <a:cs typeface="Arial" panose="020B0604020202020204" pitchFamily="34" charset="0"/>
              </a:rPr>
              <a:t>SCB_nyheter</a:t>
            </a:r>
            <a:endParaRPr lang="sv-SE" sz="1200" b="0" i="0" u="none" strike="noStrike" kern="1200" baseline="30000" dirty="0" smtClean="0">
              <a:solidFill>
                <a:srgbClr val="FFFFFF"/>
              </a:solidFill>
              <a:latin typeface="Arial" panose="020B0604020202020204" pitchFamily="34" charset="0"/>
              <a:ea typeface="+mn-ea"/>
              <a:cs typeface="Arial" panose="020B0604020202020204" pitchFamily="34" charset="0"/>
            </a:endParaRPr>
          </a:p>
        </p:txBody>
      </p:sp>
      <p:pic>
        <p:nvPicPr>
          <p:cNvPr id="19" name="Bildobjekt 18"/>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645126" y="6381328"/>
            <a:ext cx="288032" cy="288032"/>
          </a:xfrm>
          <a:prstGeom prst="rect">
            <a:avLst/>
          </a:prstGeom>
        </p:spPr>
      </p:pic>
      <p:sp>
        <p:nvSpPr>
          <p:cNvPr id="20" name="textruta 19"/>
          <p:cNvSpPr txBox="1"/>
          <p:nvPr userDrawn="1"/>
        </p:nvSpPr>
        <p:spPr>
          <a:xfrm>
            <a:off x="4932040" y="6446320"/>
            <a:ext cx="1512168" cy="215444"/>
          </a:xfrm>
          <a:prstGeom prst="rect">
            <a:avLst/>
          </a:prstGeom>
          <a:noFill/>
        </p:spPr>
        <p:txBody>
          <a:bodyPr wrap="square" rtlCol="0">
            <a:spAutoFit/>
          </a:bodyPr>
          <a:lstStyle>
            <a:defPPr>
              <a:defRPr lang="sv-SE"/>
            </a:defPPr>
            <a:lvl1pPr marR="0" indent="0" fontAlgn="auto">
              <a:lnSpc>
                <a:spcPct val="100000"/>
              </a:lnSpc>
              <a:spcBef>
                <a:spcPts val="0"/>
              </a:spcBef>
              <a:spcAft>
                <a:spcPts val="0"/>
              </a:spcAft>
              <a:buClrTx/>
              <a:buSzTx/>
              <a:buFontTx/>
              <a:buNone/>
              <a:tabLst/>
              <a:defRPr sz="1200" b="0" i="0" u="none" strike="noStrike" baseline="30000">
                <a:latin typeface="Arial" panose="020B0604020202020204" pitchFamily="34" charset="0"/>
                <a:cs typeface="Arial" panose="020B0604020202020204" pitchFamily="34" charset="0"/>
              </a:defRPr>
            </a:lvl1pPr>
          </a:lstStyle>
          <a:p>
            <a:pPr lvl="0"/>
            <a:r>
              <a:rPr lang="sv-SE" dirty="0" err="1" smtClean="0">
                <a:solidFill>
                  <a:srgbClr val="FFFFFF"/>
                </a:solidFill>
              </a:rPr>
              <a:t>statistiska_centralbyran_scb</a:t>
            </a:r>
            <a:endParaRPr lang="sv-SE" dirty="0" smtClean="0">
              <a:solidFill>
                <a:srgbClr val="FFFFFF"/>
              </a:solidFill>
            </a:endParaRPr>
          </a:p>
        </p:txBody>
      </p:sp>
      <p:sp>
        <p:nvSpPr>
          <p:cNvPr id="21" name="textruta 20"/>
          <p:cNvSpPr txBox="1"/>
          <p:nvPr userDrawn="1"/>
        </p:nvSpPr>
        <p:spPr>
          <a:xfrm>
            <a:off x="6589342" y="6446320"/>
            <a:ext cx="1661432" cy="215444"/>
          </a:xfrm>
          <a:prstGeom prst="rect">
            <a:avLst/>
          </a:prstGeom>
          <a:noFill/>
        </p:spPr>
        <p:txBody>
          <a:bodyPr wrap="none" rtlCol="0">
            <a:spAutoFit/>
          </a:bodyPr>
          <a:lstStyle/>
          <a:p>
            <a:r>
              <a:rPr lang="sv-SE" sz="1200" b="0" i="0" u="none" strike="noStrike" kern="1200" baseline="30000" dirty="0" err="1" smtClean="0">
                <a:solidFill>
                  <a:srgbClr val="FFFFFF"/>
                </a:solidFill>
                <a:latin typeface="Arial" panose="020B0604020202020204" pitchFamily="34" charset="0"/>
                <a:ea typeface="+mn-ea"/>
                <a:cs typeface="Arial" panose="020B0604020202020204" pitchFamily="34" charset="0"/>
              </a:rPr>
              <a:t>www.linkedin.com</a:t>
            </a:r>
            <a:r>
              <a:rPr lang="sv-SE" sz="1200" b="0" i="0" u="none" strike="noStrike" kern="1200" baseline="30000" dirty="0" smtClean="0">
                <a:solidFill>
                  <a:srgbClr val="FFFFFF"/>
                </a:solidFill>
                <a:latin typeface="Arial" panose="020B0604020202020204" pitchFamily="34" charset="0"/>
                <a:ea typeface="+mn-ea"/>
                <a:cs typeface="Arial" panose="020B0604020202020204" pitchFamily="34" charset="0"/>
              </a:rPr>
              <a:t>/</a:t>
            </a:r>
            <a:r>
              <a:rPr lang="sv-SE" sz="1200" b="0" i="0" u="none" strike="noStrike" kern="1200" baseline="30000" dirty="0" err="1" smtClean="0">
                <a:solidFill>
                  <a:srgbClr val="FFFFFF"/>
                </a:solidFill>
                <a:latin typeface="Arial" panose="020B0604020202020204" pitchFamily="34" charset="0"/>
                <a:ea typeface="+mn-ea"/>
                <a:cs typeface="Arial" panose="020B0604020202020204" pitchFamily="34" charset="0"/>
              </a:rPr>
              <a:t>company</a:t>
            </a:r>
            <a:r>
              <a:rPr lang="sv-SE" sz="1200" b="0" i="0" u="none" strike="noStrike" kern="1200" baseline="30000" dirty="0" smtClean="0">
                <a:solidFill>
                  <a:srgbClr val="FFFFFF"/>
                </a:solidFill>
                <a:latin typeface="Arial" panose="020B0604020202020204" pitchFamily="34" charset="0"/>
                <a:ea typeface="+mn-ea"/>
                <a:cs typeface="Arial" panose="020B0604020202020204" pitchFamily="34" charset="0"/>
              </a:rPr>
              <a:t>/</a:t>
            </a:r>
            <a:r>
              <a:rPr lang="sv-SE" sz="1200" b="0" i="0" u="none" strike="noStrike" kern="1200" baseline="30000" dirty="0" err="1" smtClean="0">
                <a:solidFill>
                  <a:srgbClr val="FFFFFF"/>
                </a:solidFill>
                <a:latin typeface="Arial" panose="020B0604020202020204" pitchFamily="34" charset="0"/>
                <a:ea typeface="+mn-ea"/>
                <a:cs typeface="Arial" panose="020B0604020202020204" pitchFamily="34" charset="0"/>
              </a:rPr>
              <a:t>scb</a:t>
            </a:r>
            <a:endParaRPr lang="sv-SE" sz="1200" b="0" i="0" u="none" strike="noStrike" kern="1200" baseline="30000" dirty="0">
              <a:solidFill>
                <a:srgbClr val="FFFFFF"/>
              </a:solidFill>
              <a:latin typeface="Arial" panose="020B0604020202020204" pitchFamily="34" charset="0"/>
              <a:ea typeface="+mn-ea"/>
              <a:cs typeface="Arial" panose="020B0604020202020204" pitchFamily="34" charset="0"/>
            </a:endParaRPr>
          </a:p>
        </p:txBody>
      </p:sp>
      <p:pic>
        <p:nvPicPr>
          <p:cNvPr id="22" name="Bildobjekt 21"/>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6373318" y="6407992"/>
            <a:ext cx="261368" cy="261368"/>
          </a:xfrm>
          <a:prstGeom prst="rect">
            <a:avLst/>
          </a:prstGeom>
        </p:spPr>
      </p:pic>
      <p:pic>
        <p:nvPicPr>
          <p:cNvPr id="14" name="Bildobjekt 13" descr="SCB-marke.png"/>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35496" y="404664"/>
            <a:ext cx="648072" cy="993863"/>
          </a:xfrm>
          <a:prstGeom prst="rect">
            <a:avLst/>
          </a:prstGeom>
        </p:spPr>
      </p:pic>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reserve="1">
  <p:cSld name="3_Rubrikbild">
    <p:bg>
      <p:bgPr>
        <a:solidFill>
          <a:schemeClr val="accent5"/>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1258888" y="2130425"/>
            <a:ext cx="6626225" cy="1470025"/>
          </a:xfrm>
        </p:spPr>
        <p:txBody>
          <a:bodyPr/>
          <a:lstStyle>
            <a:lvl1pPr algn="ctr">
              <a:defRPr>
                <a:solidFill>
                  <a:schemeClr val="tx1"/>
                </a:solidFill>
              </a:defRPr>
            </a:lvl1pPr>
          </a:lstStyle>
          <a:p>
            <a:r>
              <a:rPr lang="sv-SE" smtClean="0"/>
              <a:t>Klicka här för att ändra format</a:t>
            </a:r>
            <a:endParaRPr lang="sv-SE" dirty="0"/>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om du vill redigera mall för underrubrikformat</a:t>
            </a:r>
            <a:endParaRPr lang="sv-SE" dirty="0"/>
          </a:p>
        </p:txBody>
      </p:sp>
      <p:pic>
        <p:nvPicPr>
          <p:cNvPr id="17" name="Bildobjekt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604448" y="3539143"/>
            <a:ext cx="548595" cy="2986793"/>
          </a:xfrm>
          <a:prstGeom prst="rect">
            <a:avLst/>
          </a:prstGeom>
        </p:spPr>
      </p:pic>
      <p:pic>
        <p:nvPicPr>
          <p:cNvPr id="13" name="Bildobjekt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5616" y="6371540"/>
            <a:ext cx="280436" cy="280436"/>
          </a:xfrm>
          <a:prstGeom prst="rect">
            <a:avLst/>
          </a:prstGeom>
        </p:spPr>
      </p:pic>
      <p:pic>
        <p:nvPicPr>
          <p:cNvPr id="14" name="Bildobjekt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349259" y="6359673"/>
            <a:ext cx="359558" cy="292302"/>
          </a:xfrm>
          <a:prstGeom prst="rect">
            <a:avLst/>
          </a:prstGeom>
        </p:spPr>
      </p:pic>
      <p:sp>
        <p:nvSpPr>
          <p:cNvPr id="15" name="textruta 14"/>
          <p:cNvSpPr txBox="1"/>
          <p:nvPr userDrawn="1"/>
        </p:nvSpPr>
        <p:spPr>
          <a:xfrm>
            <a:off x="1367443" y="6446320"/>
            <a:ext cx="2232671" cy="400110"/>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200" b="0" i="0" u="none" strike="noStrike" kern="1200" baseline="30000" dirty="0" err="1" smtClean="0">
                <a:solidFill>
                  <a:srgbClr val="FFFFFF"/>
                </a:solidFill>
                <a:latin typeface="Arial" panose="020B0604020202020204" pitchFamily="34" charset="0"/>
                <a:ea typeface="+mn-ea"/>
                <a:cs typeface="Arial" panose="020B0604020202020204" pitchFamily="34" charset="0"/>
              </a:rPr>
              <a:t>facebook.com</a:t>
            </a:r>
            <a:r>
              <a:rPr lang="sv-SE" sz="1200" b="0" i="0" u="none" strike="noStrike" kern="1200" baseline="30000" dirty="0" smtClean="0">
                <a:solidFill>
                  <a:srgbClr val="FFFFFF"/>
                </a:solidFill>
                <a:latin typeface="Arial" panose="020B0604020202020204" pitchFamily="34" charset="0"/>
                <a:ea typeface="+mn-ea"/>
                <a:cs typeface="Arial" panose="020B0604020202020204" pitchFamily="34" charset="0"/>
              </a:rPr>
              <a:t>/</a:t>
            </a:r>
            <a:r>
              <a:rPr lang="sv-SE" sz="1200" b="0" i="0" u="none" strike="noStrike" kern="1200" baseline="30000" dirty="0" err="1" smtClean="0">
                <a:solidFill>
                  <a:srgbClr val="FFFFFF"/>
                </a:solidFill>
                <a:latin typeface="Arial" panose="020B0604020202020204" pitchFamily="34" charset="0"/>
                <a:ea typeface="+mn-ea"/>
                <a:cs typeface="Arial" panose="020B0604020202020204" pitchFamily="34" charset="0"/>
              </a:rPr>
              <a:t>statistiskacentralbyranscb</a:t>
            </a:r>
            <a:endParaRPr lang="sv-SE" sz="1200" b="0" i="0" u="none" strike="noStrike" kern="1200" baseline="30000" dirty="0" smtClean="0">
              <a:solidFill>
                <a:srgbClr val="FFFFFF"/>
              </a:solidFill>
              <a:latin typeface="Arial" panose="020B0604020202020204" pitchFamily="34" charset="0"/>
              <a:ea typeface="+mn-ea"/>
              <a:cs typeface="Arial" panose="020B0604020202020204" pitchFamily="34" charset="0"/>
            </a:endParaRPr>
          </a:p>
          <a:p>
            <a:endParaRPr lang="sv-SE" sz="1200" dirty="0">
              <a:latin typeface="Arial" pitchFamily="34" charset="0"/>
              <a:cs typeface="Arial" pitchFamily="34" charset="0"/>
            </a:endParaRPr>
          </a:p>
        </p:txBody>
      </p:sp>
      <p:sp>
        <p:nvSpPr>
          <p:cNvPr id="16" name="textruta 15"/>
          <p:cNvSpPr txBox="1"/>
          <p:nvPr userDrawn="1"/>
        </p:nvSpPr>
        <p:spPr>
          <a:xfrm>
            <a:off x="3637014" y="6455231"/>
            <a:ext cx="1440160" cy="215444"/>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200" b="0" i="0" u="none" strike="noStrike" kern="1200" baseline="30000" dirty="0" smtClean="0">
                <a:solidFill>
                  <a:schemeClr val="tx1"/>
                </a:solidFill>
                <a:latin typeface="Arial" panose="020B0604020202020204" pitchFamily="34" charset="0"/>
                <a:ea typeface="+mn-ea"/>
                <a:cs typeface="Arial" panose="020B0604020202020204" pitchFamily="34" charset="0"/>
              </a:rPr>
              <a:t>@</a:t>
            </a:r>
            <a:r>
              <a:rPr lang="sv-SE" sz="1200" b="0" i="0" u="none" strike="noStrike" kern="1200" baseline="30000" dirty="0" err="1" smtClean="0">
                <a:solidFill>
                  <a:schemeClr val="tx1"/>
                </a:solidFill>
                <a:latin typeface="Arial" panose="020B0604020202020204" pitchFamily="34" charset="0"/>
                <a:ea typeface="+mn-ea"/>
                <a:cs typeface="Arial" panose="020B0604020202020204" pitchFamily="34" charset="0"/>
              </a:rPr>
              <a:t>SCB_nyheter</a:t>
            </a:r>
            <a:endParaRPr lang="sv-SE" sz="1200" b="0" i="0" u="none" strike="noStrike" kern="1200" baseline="30000" dirty="0" smtClean="0">
              <a:solidFill>
                <a:schemeClr val="tx1"/>
              </a:solidFill>
              <a:latin typeface="Arial" panose="020B0604020202020204" pitchFamily="34" charset="0"/>
              <a:ea typeface="+mn-ea"/>
              <a:cs typeface="Arial" panose="020B0604020202020204" pitchFamily="34" charset="0"/>
            </a:endParaRPr>
          </a:p>
        </p:txBody>
      </p:sp>
      <p:pic>
        <p:nvPicPr>
          <p:cNvPr id="19" name="Bildobjekt 18"/>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645126" y="6381328"/>
            <a:ext cx="288032" cy="288032"/>
          </a:xfrm>
          <a:prstGeom prst="rect">
            <a:avLst/>
          </a:prstGeom>
        </p:spPr>
      </p:pic>
      <p:sp>
        <p:nvSpPr>
          <p:cNvPr id="20" name="textruta 19"/>
          <p:cNvSpPr txBox="1"/>
          <p:nvPr userDrawn="1"/>
        </p:nvSpPr>
        <p:spPr>
          <a:xfrm>
            <a:off x="4861150" y="6446320"/>
            <a:ext cx="1512168" cy="215444"/>
          </a:xfrm>
          <a:prstGeom prst="rect">
            <a:avLst/>
          </a:prstGeom>
          <a:noFill/>
        </p:spPr>
        <p:txBody>
          <a:bodyPr wrap="square" rtlCol="0">
            <a:spAutoFit/>
          </a:bodyPr>
          <a:lstStyle>
            <a:defPPr>
              <a:defRPr lang="sv-SE"/>
            </a:defPPr>
            <a:lvl1pPr marR="0" indent="0" fontAlgn="auto">
              <a:lnSpc>
                <a:spcPct val="100000"/>
              </a:lnSpc>
              <a:spcBef>
                <a:spcPts val="0"/>
              </a:spcBef>
              <a:spcAft>
                <a:spcPts val="0"/>
              </a:spcAft>
              <a:buClrTx/>
              <a:buSzTx/>
              <a:buFontTx/>
              <a:buNone/>
              <a:tabLst/>
              <a:defRPr sz="1200" b="0" i="0" u="none" strike="noStrike" baseline="30000">
                <a:latin typeface="Arial" panose="020B0604020202020204" pitchFamily="34" charset="0"/>
                <a:cs typeface="Arial" panose="020B0604020202020204" pitchFamily="34" charset="0"/>
              </a:defRPr>
            </a:lvl1pPr>
          </a:lstStyle>
          <a:p>
            <a:pPr lvl="0"/>
            <a:r>
              <a:rPr lang="sv-SE" dirty="0" err="1" smtClean="0"/>
              <a:t>statistiska_centralbyran_scb</a:t>
            </a:r>
            <a:endParaRPr lang="sv-SE" dirty="0" smtClean="0"/>
          </a:p>
        </p:txBody>
      </p:sp>
      <p:sp>
        <p:nvSpPr>
          <p:cNvPr id="21" name="textruta 20"/>
          <p:cNvSpPr txBox="1"/>
          <p:nvPr userDrawn="1"/>
        </p:nvSpPr>
        <p:spPr>
          <a:xfrm>
            <a:off x="6589342" y="6446320"/>
            <a:ext cx="1661432" cy="215444"/>
          </a:xfrm>
          <a:prstGeom prst="rect">
            <a:avLst/>
          </a:prstGeom>
          <a:noFill/>
        </p:spPr>
        <p:txBody>
          <a:bodyPr wrap="none" rtlCol="0">
            <a:spAutoFit/>
          </a:bodyPr>
          <a:lstStyle/>
          <a:p>
            <a:r>
              <a:rPr lang="sv-SE" sz="1200" b="0" i="0" u="none" strike="noStrike" kern="1200" baseline="30000" dirty="0" err="1" smtClean="0">
                <a:solidFill>
                  <a:schemeClr val="tx1"/>
                </a:solidFill>
                <a:latin typeface="Arial" panose="020B0604020202020204" pitchFamily="34" charset="0"/>
                <a:ea typeface="+mn-ea"/>
                <a:cs typeface="Arial" panose="020B0604020202020204" pitchFamily="34" charset="0"/>
              </a:rPr>
              <a:t>www.linkedin.com</a:t>
            </a:r>
            <a:r>
              <a:rPr lang="sv-SE" sz="1200" b="0" i="0" u="none" strike="noStrike" kern="1200" baseline="30000" dirty="0" smtClean="0">
                <a:solidFill>
                  <a:schemeClr val="tx1"/>
                </a:solidFill>
                <a:latin typeface="Arial" panose="020B0604020202020204" pitchFamily="34" charset="0"/>
                <a:ea typeface="+mn-ea"/>
                <a:cs typeface="Arial" panose="020B0604020202020204" pitchFamily="34" charset="0"/>
              </a:rPr>
              <a:t>/</a:t>
            </a:r>
            <a:r>
              <a:rPr lang="sv-SE" sz="1200" b="0" i="0" u="none" strike="noStrike" kern="1200" baseline="30000" dirty="0" err="1" smtClean="0">
                <a:solidFill>
                  <a:schemeClr val="tx1"/>
                </a:solidFill>
                <a:latin typeface="Arial" panose="020B0604020202020204" pitchFamily="34" charset="0"/>
                <a:ea typeface="+mn-ea"/>
                <a:cs typeface="Arial" panose="020B0604020202020204" pitchFamily="34" charset="0"/>
              </a:rPr>
              <a:t>company</a:t>
            </a:r>
            <a:r>
              <a:rPr lang="sv-SE" sz="1200" b="0" i="0" u="none" strike="noStrike" kern="1200" baseline="30000" dirty="0" smtClean="0">
                <a:solidFill>
                  <a:schemeClr val="tx1"/>
                </a:solidFill>
                <a:latin typeface="Arial" panose="020B0604020202020204" pitchFamily="34" charset="0"/>
                <a:ea typeface="+mn-ea"/>
                <a:cs typeface="Arial" panose="020B0604020202020204" pitchFamily="34" charset="0"/>
              </a:rPr>
              <a:t>/</a:t>
            </a:r>
            <a:r>
              <a:rPr lang="sv-SE" sz="1200" b="0" i="0" u="none" strike="noStrike" kern="1200" baseline="30000" dirty="0" err="1" smtClean="0">
                <a:solidFill>
                  <a:schemeClr val="tx1"/>
                </a:solidFill>
                <a:latin typeface="Arial" panose="020B0604020202020204" pitchFamily="34" charset="0"/>
                <a:ea typeface="+mn-ea"/>
                <a:cs typeface="Arial" panose="020B0604020202020204" pitchFamily="34" charset="0"/>
              </a:rPr>
              <a:t>scb</a:t>
            </a:r>
            <a:endParaRPr lang="sv-SE" sz="1200" b="0" i="0" u="none" strike="noStrike" kern="1200" baseline="30000" dirty="0">
              <a:solidFill>
                <a:schemeClr val="tx1"/>
              </a:solidFill>
              <a:latin typeface="Arial" panose="020B0604020202020204" pitchFamily="34" charset="0"/>
              <a:ea typeface="+mn-ea"/>
              <a:cs typeface="Arial" panose="020B0604020202020204" pitchFamily="34" charset="0"/>
            </a:endParaRPr>
          </a:p>
        </p:txBody>
      </p:sp>
      <p:pic>
        <p:nvPicPr>
          <p:cNvPr id="22" name="Bildobjekt 21"/>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6373318" y="6407992"/>
            <a:ext cx="261368" cy="261368"/>
          </a:xfrm>
          <a:prstGeom prst="rect">
            <a:avLst/>
          </a:prstGeom>
        </p:spPr>
      </p:pic>
      <p:pic>
        <p:nvPicPr>
          <p:cNvPr id="23" name="Bildobjekt 22" descr="SCB-marke.png"/>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35496" y="404664"/>
            <a:ext cx="648072" cy="993863"/>
          </a:xfrm>
          <a:prstGeom prst="rect">
            <a:avLst/>
          </a:prstGeom>
        </p:spPr>
      </p:pic>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 preserve="1">
  <p:cSld name="4_Rubrikbild">
    <p:bg>
      <p:bgPr>
        <a:solidFill>
          <a:schemeClr val="accent6"/>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1258888" y="2130425"/>
            <a:ext cx="6626225" cy="1470025"/>
          </a:xfrm>
        </p:spPr>
        <p:txBody>
          <a:bodyPr/>
          <a:lstStyle>
            <a:lvl1pPr algn="ctr">
              <a:defRPr>
                <a:solidFill>
                  <a:schemeClr val="bg1"/>
                </a:solidFill>
              </a:defRPr>
            </a:lvl1pPr>
          </a:lstStyle>
          <a:p>
            <a:r>
              <a:rPr lang="sv-SE" smtClean="0"/>
              <a:t>Klicka här för att ändra format</a:t>
            </a:r>
            <a:endParaRPr lang="sv-SE" dirty="0"/>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om du vill redigera mall för underrubrikformat</a:t>
            </a:r>
            <a:endParaRPr lang="sv-SE" dirty="0"/>
          </a:p>
        </p:txBody>
      </p:sp>
      <p:pic>
        <p:nvPicPr>
          <p:cNvPr id="9" name="Bildobjekt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604448" y="3539143"/>
            <a:ext cx="548595" cy="2986793"/>
          </a:xfrm>
          <a:prstGeom prst="rect">
            <a:avLst/>
          </a:prstGeom>
        </p:spPr>
      </p:pic>
      <p:pic>
        <p:nvPicPr>
          <p:cNvPr id="15" name="Bildobjekt 1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5616" y="6371540"/>
            <a:ext cx="280436" cy="280436"/>
          </a:xfrm>
          <a:prstGeom prst="rect">
            <a:avLst/>
          </a:prstGeom>
        </p:spPr>
      </p:pic>
      <p:pic>
        <p:nvPicPr>
          <p:cNvPr id="16" name="Bildobjekt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349259" y="6359673"/>
            <a:ext cx="359558" cy="292302"/>
          </a:xfrm>
          <a:prstGeom prst="rect">
            <a:avLst/>
          </a:prstGeom>
        </p:spPr>
      </p:pic>
      <p:sp>
        <p:nvSpPr>
          <p:cNvPr id="17" name="textruta 16"/>
          <p:cNvSpPr txBox="1"/>
          <p:nvPr userDrawn="1"/>
        </p:nvSpPr>
        <p:spPr>
          <a:xfrm>
            <a:off x="1367443" y="6446320"/>
            <a:ext cx="2232671" cy="400110"/>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200" b="0" i="0" u="none" strike="noStrike" kern="1200" baseline="30000" dirty="0" err="1" smtClean="0">
                <a:solidFill>
                  <a:schemeClr val="bg1"/>
                </a:solidFill>
                <a:latin typeface="Arial" panose="020B0604020202020204" pitchFamily="34" charset="0"/>
                <a:ea typeface="+mn-ea"/>
                <a:cs typeface="Arial" panose="020B0604020202020204" pitchFamily="34" charset="0"/>
              </a:rPr>
              <a:t>facebook.com</a:t>
            </a:r>
            <a:r>
              <a:rPr lang="sv-SE" sz="1200" b="0" i="0" u="none" strike="noStrike" kern="1200" baseline="30000" dirty="0" smtClean="0">
                <a:solidFill>
                  <a:schemeClr val="bg1"/>
                </a:solidFill>
                <a:latin typeface="Arial" panose="020B0604020202020204" pitchFamily="34" charset="0"/>
                <a:ea typeface="+mn-ea"/>
                <a:cs typeface="Arial" panose="020B0604020202020204" pitchFamily="34" charset="0"/>
              </a:rPr>
              <a:t>/</a:t>
            </a:r>
            <a:r>
              <a:rPr lang="sv-SE" sz="1200" b="0" i="0" u="none" strike="noStrike" kern="1200" baseline="30000" dirty="0" err="1" smtClean="0">
                <a:solidFill>
                  <a:schemeClr val="bg1"/>
                </a:solidFill>
                <a:latin typeface="Arial" panose="020B0604020202020204" pitchFamily="34" charset="0"/>
                <a:ea typeface="+mn-ea"/>
                <a:cs typeface="Arial" panose="020B0604020202020204" pitchFamily="34" charset="0"/>
              </a:rPr>
              <a:t>statistiskacentralbyranscb</a:t>
            </a:r>
            <a:endParaRPr lang="sv-SE" sz="1200" b="0" i="0" u="none" strike="noStrike" kern="1200" baseline="30000" dirty="0" smtClean="0">
              <a:solidFill>
                <a:schemeClr val="bg1"/>
              </a:solidFill>
              <a:latin typeface="Arial" panose="020B0604020202020204" pitchFamily="34" charset="0"/>
              <a:ea typeface="+mn-ea"/>
              <a:cs typeface="Arial" panose="020B0604020202020204" pitchFamily="34" charset="0"/>
            </a:endParaRPr>
          </a:p>
          <a:p>
            <a:endParaRPr lang="sv-SE" sz="1200" dirty="0">
              <a:latin typeface="Arial" pitchFamily="34" charset="0"/>
              <a:cs typeface="Arial" pitchFamily="34" charset="0"/>
            </a:endParaRPr>
          </a:p>
        </p:txBody>
      </p:sp>
      <p:sp>
        <p:nvSpPr>
          <p:cNvPr id="18" name="textruta 17"/>
          <p:cNvSpPr txBox="1"/>
          <p:nvPr userDrawn="1"/>
        </p:nvSpPr>
        <p:spPr>
          <a:xfrm>
            <a:off x="3637014" y="6455231"/>
            <a:ext cx="1440160" cy="215444"/>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200" b="0" i="0" u="none" strike="noStrike" kern="1200" baseline="30000" dirty="0" smtClean="0">
                <a:solidFill>
                  <a:srgbClr val="FFFFFF"/>
                </a:solidFill>
                <a:latin typeface="Arial" panose="020B0604020202020204" pitchFamily="34" charset="0"/>
                <a:ea typeface="+mn-ea"/>
                <a:cs typeface="Arial" panose="020B0604020202020204" pitchFamily="34" charset="0"/>
              </a:rPr>
              <a:t>@</a:t>
            </a:r>
            <a:r>
              <a:rPr lang="sv-SE" sz="1200" b="0" i="0" u="none" strike="noStrike" kern="1200" baseline="30000" dirty="0" err="1" smtClean="0">
                <a:solidFill>
                  <a:srgbClr val="FFFFFF"/>
                </a:solidFill>
                <a:latin typeface="Arial" panose="020B0604020202020204" pitchFamily="34" charset="0"/>
                <a:ea typeface="+mn-ea"/>
                <a:cs typeface="Arial" panose="020B0604020202020204" pitchFamily="34" charset="0"/>
              </a:rPr>
              <a:t>SCB_nyheter</a:t>
            </a:r>
            <a:endParaRPr lang="sv-SE" sz="1200" b="0" i="0" u="none" strike="noStrike" kern="1200" baseline="30000" dirty="0" smtClean="0">
              <a:solidFill>
                <a:srgbClr val="FFFFFF"/>
              </a:solidFill>
              <a:latin typeface="Arial" panose="020B0604020202020204" pitchFamily="34" charset="0"/>
              <a:ea typeface="+mn-ea"/>
              <a:cs typeface="Arial" panose="020B0604020202020204" pitchFamily="34" charset="0"/>
            </a:endParaRPr>
          </a:p>
        </p:txBody>
      </p:sp>
      <p:pic>
        <p:nvPicPr>
          <p:cNvPr id="19" name="Bildobjekt 18"/>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645126" y="6381328"/>
            <a:ext cx="288032" cy="288032"/>
          </a:xfrm>
          <a:prstGeom prst="rect">
            <a:avLst/>
          </a:prstGeom>
        </p:spPr>
      </p:pic>
      <p:sp>
        <p:nvSpPr>
          <p:cNvPr id="20" name="textruta 19"/>
          <p:cNvSpPr txBox="1"/>
          <p:nvPr userDrawn="1"/>
        </p:nvSpPr>
        <p:spPr>
          <a:xfrm>
            <a:off x="4932040" y="6446320"/>
            <a:ext cx="1512168" cy="215444"/>
          </a:xfrm>
          <a:prstGeom prst="rect">
            <a:avLst/>
          </a:prstGeom>
          <a:noFill/>
        </p:spPr>
        <p:txBody>
          <a:bodyPr wrap="square" rtlCol="0">
            <a:spAutoFit/>
          </a:bodyPr>
          <a:lstStyle>
            <a:defPPr>
              <a:defRPr lang="sv-SE"/>
            </a:defPPr>
            <a:lvl1pPr marR="0" indent="0" fontAlgn="auto">
              <a:lnSpc>
                <a:spcPct val="100000"/>
              </a:lnSpc>
              <a:spcBef>
                <a:spcPts val="0"/>
              </a:spcBef>
              <a:spcAft>
                <a:spcPts val="0"/>
              </a:spcAft>
              <a:buClrTx/>
              <a:buSzTx/>
              <a:buFontTx/>
              <a:buNone/>
              <a:tabLst/>
              <a:defRPr sz="1200" b="0" i="0" u="none" strike="noStrike" baseline="30000">
                <a:latin typeface="Arial" panose="020B0604020202020204" pitchFamily="34" charset="0"/>
                <a:cs typeface="Arial" panose="020B0604020202020204" pitchFamily="34" charset="0"/>
              </a:defRPr>
            </a:lvl1pPr>
          </a:lstStyle>
          <a:p>
            <a:pPr lvl="0"/>
            <a:r>
              <a:rPr lang="sv-SE" dirty="0" err="1" smtClean="0">
                <a:solidFill>
                  <a:srgbClr val="FFFFFF"/>
                </a:solidFill>
              </a:rPr>
              <a:t>statistiska_centralbyran_scb</a:t>
            </a:r>
            <a:endParaRPr lang="sv-SE" dirty="0" smtClean="0">
              <a:solidFill>
                <a:srgbClr val="FFFFFF"/>
              </a:solidFill>
            </a:endParaRPr>
          </a:p>
        </p:txBody>
      </p:sp>
      <p:sp>
        <p:nvSpPr>
          <p:cNvPr id="21" name="textruta 20"/>
          <p:cNvSpPr txBox="1"/>
          <p:nvPr userDrawn="1"/>
        </p:nvSpPr>
        <p:spPr>
          <a:xfrm>
            <a:off x="6589342" y="6446320"/>
            <a:ext cx="1661432" cy="215444"/>
          </a:xfrm>
          <a:prstGeom prst="rect">
            <a:avLst/>
          </a:prstGeom>
          <a:noFill/>
        </p:spPr>
        <p:txBody>
          <a:bodyPr wrap="none" rtlCol="0">
            <a:spAutoFit/>
          </a:bodyPr>
          <a:lstStyle/>
          <a:p>
            <a:r>
              <a:rPr lang="sv-SE" sz="1200" b="0" i="0" u="none" strike="noStrike" kern="1200" baseline="30000" dirty="0" err="1" smtClean="0">
                <a:solidFill>
                  <a:srgbClr val="FFFFFF"/>
                </a:solidFill>
                <a:latin typeface="Arial" panose="020B0604020202020204" pitchFamily="34" charset="0"/>
                <a:ea typeface="+mn-ea"/>
                <a:cs typeface="Arial" panose="020B0604020202020204" pitchFamily="34" charset="0"/>
              </a:rPr>
              <a:t>www.linkedin.com</a:t>
            </a:r>
            <a:r>
              <a:rPr lang="sv-SE" sz="1200" b="0" i="0" u="none" strike="noStrike" kern="1200" baseline="30000" dirty="0" smtClean="0">
                <a:solidFill>
                  <a:srgbClr val="FFFFFF"/>
                </a:solidFill>
                <a:latin typeface="Arial" panose="020B0604020202020204" pitchFamily="34" charset="0"/>
                <a:ea typeface="+mn-ea"/>
                <a:cs typeface="Arial" panose="020B0604020202020204" pitchFamily="34" charset="0"/>
              </a:rPr>
              <a:t>/</a:t>
            </a:r>
            <a:r>
              <a:rPr lang="sv-SE" sz="1200" b="0" i="0" u="none" strike="noStrike" kern="1200" baseline="30000" dirty="0" err="1" smtClean="0">
                <a:solidFill>
                  <a:srgbClr val="FFFFFF"/>
                </a:solidFill>
                <a:latin typeface="Arial" panose="020B0604020202020204" pitchFamily="34" charset="0"/>
                <a:ea typeface="+mn-ea"/>
                <a:cs typeface="Arial" panose="020B0604020202020204" pitchFamily="34" charset="0"/>
              </a:rPr>
              <a:t>company</a:t>
            </a:r>
            <a:r>
              <a:rPr lang="sv-SE" sz="1200" b="0" i="0" u="none" strike="noStrike" kern="1200" baseline="30000" dirty="0" smtClean="0">
                <a:solidFill>
                  <a:srgbClr val="FFFFFF"/>
                </a:solidFill>
                <a:latin typeface="Arial" panose="020B0604020202020204" pitchFamily="34" charset="0"/>
                <a:ea typeface="+mn-ea"/>
                <a:cs typeface="Arial" panose="020B0604020202020204" pitchFamily="34" charset="0"/>
              </a:rPr>
              <a:t>/</a:t>
            </a:r>
            <a:r>
              <a:rPr lang="sv-SE" sz="1200" b="0" i="0" u="none" strike="noStrike" kern="1200" baseline="30000" dirty="0" err="1" smtClean="0">
                <a:solidFill>
                  <a:srgbClr val="FFFFFF"/>
                </a:solidFill>
                <a:latin typeface="Arial" panose="020B0604020202020204" pitchFamily="34" charset="0"/>
                <a:ea typeface="+mn-ea"/>
                <a:cs typeface="Arial" panose="020B0604020202020204" pitchFamily="34" charset="0"/>
              </a:rPr>
              <a:t>scb</a:t>
            </a:r>
            <a:endParaRPr lang="sv-SE" sz="1200" b="0" i="0" u="none" strike="noStrike" kern="1200" baseline="30000" dirty="0">
              <a:solidFill>
                <a:srgbClr val="FFFFFF"/>
              </a:solidFill>
              <a:latin typeface="Arial" panose="020B0604020202020204" pitchFamily="34" charset="0"/>
              <a:ea typeface="+mn-ea"/>
              <a:cs typeface="Arial" panose="020B0604020202020204" pitchFamily="34" charset="0"/>
            </a:endParaRPr>
          </a:p>
        </p:txBody>
      </p:sp>
      <p:pic>
        <p:nvPicPr>
          <p:cNvPr id="22" name="Bildobjekt 21"/>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6373318" y="6407992"/>
            <a:ext cx="261368" cy="261368"/>
          </a:xfrm>
          <a:prstGeom prst="rect">
            <a:avLst/>
          </a:prstGeom>
        </p:spPr>
      </p:pic>
      <p:pic>
        <p:nvPicPr>
          <p:cNvPr id="14" name="Bildobjekt 13" descr="SCB-marke.png"/>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35496" y="404664"/>
            <a:ext cx="648072" cy="993863"/>
          </a:xfrm>
          <a:prstGeom prst="rect">
            <a:avLst/>
          </a:prstGeom>
        </p:spPr>
      </p:pic>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1258887" y="4406900"/>
            <a:ext cx="7235825"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1258887" y="2906713"/>
            <a:ext cx="7235825"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Redigera format för bakgrundstext</a:t>
            </a:r>
          </a:p>
        </p:txBody>
      </p:sp>
      <p:sp>
        <p:nvSpPr>
          <p:cNvPr id="4" name="Platshållare för datum 3"/>
          <p:cNvSpPr>
            <a:spLocks noGrp="1"/>
          </p:cNvSpPr>
          <p:nvPr>
            <p:ph type="dt" sz="half" idx="10"/>
          </p:nvPr>
        </p:nvSpPr>
        <p:spPr/>
        <p:txBody>
          <a:bodyPr/>
          <a:lstStyle/>
          <a:p>
            <a:fld id="{E2F1F4D1-35E4-46BA-AF81-4FD86FB65BBB}" type="datetimeFigureOut">
              <a:rPr lang="sv-SE" smtClean="0"/>
              <a:pPr/>
              <a:t>2018-08-22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39467F-BE74-4AAD-857B-908E9ECDE9FD}" type="slidenum">
              <a:rPr lang="sv-SE" smtClean="0"/>
              <a:pPr/>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1256370" y="274638"/>
            <a:ext cx="6628743" cy="1143000"/>
          </a:xfrm>
        </p:spPr>
        <p:txBody>
          <a:bodyPr/>
          <a:lstStyle/>
          <a:p>
            <a:r>
              <a:rPr lang="sv-SE" smtClean="0"/>
              <a:t>Klicka här för att ändra format</a:t>
            </a:r>
            <a:endParaRPr lang="sv-SE" dirty="0"/>
          </a:p>
        </p:txBody>
      </p:sp>
      <p:sp>
        <p:nvSpPr>
          <p:cNvPr id="3" name="Platshållare för innehåll 2"/>
          <p:cNvSpPr>
            <a:spLocks noGrp="1"/>
          </p:cNvSpPr>
          <p:nvPr>
            <p:ph sz="half" idx="1"/>
          </p:nvPr>
        </p:nvSpPr>
        <p:spPr>
          <a:xfrm>
            <a:off x="1258888" y="1600200"/>
            <a:ext cx="3236912"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Platshållare för innehåll 3"/>
          <p:cNvSpPr>
            <a:spLocks noGrp="1"/>
          </p:cNvSpPr>
          <p:nvPr>
            <p:ph sz="half" idx="2"/>
          </p:nvPr>
        </p:nvSpPr>
        <p:spPr>
          <a:xfrm>
            <a:off x="4648200" y="1600200"/>
            <a:ext cx="3247571"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5" name="Platshållare för datum 4"/>
          <p:cNvSpPr>
            <a:spLocks noGrp="1"/>
          </p:cNvSpPr>
          <p:nvPr>
            <p:ph type="dt" sz="half" idx="10"/>
          </p:nvPr>
        </p:nvSpPr>
        <p:spPr/>
        <p:txBody>
          <a:bodyPr/>
          <a:lstStyle/>
          <a:p>
            <a:fld id="{E2F1F4D1-35E4-46BA-AF81-4FD86FB65BBB}" type="datetimeFigureOut">
              <a:rPr lang="sv-SE" smtClean="0"/>
              <a:pPr/>
              <a:t>2018-08-22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6C39467F-BE74-4AAD-857B-908E9ECDE9FD}" type="slidenum">
              <a:rPr lang="sv-SE" smtClean="0"/>
              <a:pPr/>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1256370" y="378212"/>
            <a:ext cx="7430429" cy="1143000"/>
          </a:xfrm>
          <a:prstGeom prst="rect">
            <a:avLst/>
          </a:prstGeom>
        </p:spPr>
        <p:txBody>
          <a:bodyPr vert="horz" lIns="91440" tIns="45720" rIns="91440" bIns="45720" rtlCol="0" anchor="ctr">
            <a:normAutofit/>
          </a:bodyPr>
          <a:lstStyle/>
          <a:p>
            <a:r>
              <a:rPr lang="sv-SE" dirty="0" smtClean="0"/>
              <a:t>Klicka här för att ändra format</a:t>
            </a:r>
            <a:endParaRPr lang="sv-SE" dirty="0"/>
          </a:p>
        </p:txBody>
      </p:sp>
      <p:sp>
        <p:nvSpPr>
          <p:cNvPr id="3" name="Platshållare för text 2"/>
          <p:cNvSpPr>
            <a:spLocks noGrp="1"/>
          </p:cNvSpPr>
          <p:nvPr>
            <p:ph type="body" idx="1"/>
          </p:nvPr>
        </p:nvSpPr>
        <p:spPr>
          <a:xfrm>
            <a:off x="1256370" y="1600200"/>
            <a:ext cx="7430429" cy="4525963"/>
          </a:xfrm>
          <a:prstGeom prst="rect">
            <a:avLst/>
          </a:prstGeom>
        </p:spPr>
        <p:txBody>
          <a:bodyPr vert="horz" lIns="91440" tIns="45720" rIns="91440" bIns="45720" rtlCol="0">
            <a:normAutofit/>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4" name="Platshållare för datum 3"/>
          <p:cNvSpPr>
            <a:spLocks noGrp="1"/>
          </p:cNvSpPr>
          <p:nvPr>
            <p:ph type="dt" sz="half" idx="2"/>
          </p:nvPr>
        </p:nvSpPr>
        <p:spPr>
          <a:xfrm>
            <a:off x="1263804" y="6492899"/>
            <a:ext cx="1326995" cy="365125"/>
          </a:xfrm>
          <a:prstGeom prst="rect">
            <a:avLst/>
          </a:prstGeom>
        </p:spPr>
        <p:txBody>
          <a:bodyPr vert="horz" lIns="91440" tIns="45720" rIns="91440" bIns="45720" rtlCol="0" anchor="ctr"/>
          <a:lstStyle>
            <a:lvl1pPr algn="l">
              <a:defRPr sz="800">
                <a:solidFill>
                  <a:schemeClr val="tx1">
                    <a:tint val="75000"/>
                  </a:schemeClr>
                </a:solidFill>
                <a:latin typeface="Arial" pitchFamily="34" charset="0"/>
                <a:cs typeface="Arial" pitchFamily="34" charset="0"/>
              </a:defRPr>
            </a:lvl1pPr>
          </a:lstStyle>
          <a:p>
            <a:fld id="{E2F1F4D1-35E4-46BA-AF81-4FD86FB65BBB}" type="datetimeFigureOut">
              <a:rPr lang="sv-SE" smtClean="0"/>
              <a:pPr/>
              <a:t>2018-08-22</a:t>
            </a:fld>
            <a:endParaRPr lang="sv-SE" dirty="0"/>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7010432" y="6492899"/>
            <a:ext cx="2133600" cy="365125"/>
          </a:xfrm>
          <a:prstGeom prst="rect">
            <a:avLst/>
          </a:prstGeom>
        </p:spPr>
        <p:txBody>
          <a:bodyPr vert="horz" lIns="91440" tIns="45720" rIns="91440" bIns="45720" rtlCol="0" anchor="ctr"/>
          <a:lstStyle>
            <a:lvl1pPr algn="r">
              <a:defRPr sz="800">
                <a:solidFill>
                  <a:schemeClr val="tx1">
                    <a:tint val="75000"/>
                  </a:schemeClr>
                </a:solidFill>
                <a:latin typeface="Arial" pitchFamily="34" charset="0"/>
                <a:cs typeface="Arial" pitchFamily="34" charset="0"/>
              </a:defRPr>
            </a:lvl1pPr>
          </a:lstStyle>
          <a:p>
            <a:fld id="{6C39467F-BE74-4AAD-857B-908E9ECDE9FD}" type="slidenum">
              <a:rPr lang="sv-SE" smtClean="0"/>
              <a:pPr/>
              <a:t>‹#›</a:t>
            </a:fld>
            <a:endParaRPr lang="sv-SE"/>
          </a:p>
        </p:txBody>
      </p:sp>
      <p:pic>
        <p:nvPicPr>
          <p:cNvPr id="10" name="Bildobjekt 9" descr="kvadrater_100_rgb.png"/>
          <p:cNvPicPr>
            <a:picLocks noChangeAspect="1"/>
          </p:cNvPicPr>
          <p:nvPr/>
        </p:nvPicPr>
        <p:blipFill>
          <a:blip r:embed="rId19" cstate="print"/>
          <a:stretch>
            <a:fillRect/>
          </a:stretch>
        </p:blipFill>
        <p:spPr>
          <a:xfrm>
            <a:off x="8856757" y="4357553"/>
            <a:ext cx="286488" cy="1785980"/>
          </a:xfrm>
          <a:prstGeom prst="rect">
            <a:avLst/>
          </a:prstGeom>
        </p:spPr>
      </p:pic>
      <p:pic>
        <p:nvPicPr>
          <p:cNvPr id="7" name="Bildobjekt 6" descr="SCB-marke.png"/>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35496" y="404664"/>
            <a:ext cx="648072" cy="993863"/>
          </a:xfrm>
          <a:prstGeom prst="rect">
            <a:avLst/>
          </a:prstGeom>
        </p:spPr>
      </p:pic>
    </p:spTree>
  </p:cSld>
  <p:clrMap bg1="lt1" tx1="dk1" bg2="lt2" tx2="dk2" accent1="accent1" accent2="accent2" accent3="accent3" accent4="accent4" accent5="accent5" accent6="accent6" hlink="hlink" folHlink="folHlink"/>
  <p:sldLayoutIdLst>
    <p:sldLayoutId id="2147483665" r:id="rId1"/>
    <p:sldLayoutId id="2147483670" r:id="rId2"/>
    <p:sldLayoutId id="2147483680" r:id="rId3"/>
    <p:sldLayoutId id="2147483666" r:id="rId4"/>
    <p:sldLayoutId id="2147483667" r:id="rId5"/>
    <p:sldLayoutId id="2147483668" r:id="rId6"/>
    <p:sldLayoutId id="2147483669" r:id="rId7"/>
    <p:sldLayoutId id="2147483671" r:id="rId8"/>
    <p:sldLayoutId id="2147483672" r:id="rId9"/>
    <p:sldLayoutId id="2147483673" r:id="rId10"/>
    <p:sldLayoutId id="2147483674" r:id="rId11"/>
    <p:sldLayoutId id="2147483675" r:id="rId12"/>
    <p:sldLayoutId id="2147483676" r:id="rId13"/>
    <p:sldLayoutId id="2147483677" r:id="rId14"/>
    <p:sldLayoutId id="2147483678" r:id="rId15"/>
    <p:sldLayoutId id="2147483679" r:id="rId16"/>
    <p:sldLayoutId id="2147483681" r:id="rId17"/>
  </p:sldLayoutIdLst>
  <p:timing>
    <p:tnLst>
      <p:par>
        <p:cTn id="1" dur="indefinite" restart="never" nodeType="tmRoot"/>
      </p:par>
    </p:tnLst>
  </p:timing>
  <p:txStyles>
    <p:titleStyle>
      <a:lvl1pPr algn="l" defTabSz="914400" rtl="0" eaLnBrk="1" latinLnBrk="0" hangingPunct="1">
        <a:spcBef>
          <a:spcPct val="0"/>
        </a:spcBef>
        <a:buNone/>
        <a:defRPr sz="4200" kern="1200">
          <a:solidFill>
            <a:schemeClr val="accent2"/>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Clr>
          <a:srgbClr val="71277A"/>
        </a:buClr>
        <a:buFont typeface="Wingdings" panose="05000000000000000000" pitchFamily="2" charset="2"/>
        <a:buChar char="§"/>
        <a:defRPr sz="24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Clr>
          <a:srgbClr val="71277A"/>
        </a:buClr>
        <a:buFont typeface="Wingdings" panose="05000000000000000000" pitchFamily="2" charset="2"/>
        <a:buChar char="§"/>
        <a:defRPr sz="22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Clr>
          <a:srgbClr val="71277A"/>
        </a:buClr>
        <a:buFont typeface="Wingdings" panose="05000000000000000000" pitchFamily="2" charset="2"/>
        <a:buChar char="§"/>
        <a:defRPr sz="18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Clr>
          <a:srgbClr val="71277A"/>
        </a:buClr>
        <a:buFont typeface="Wingdings" panose="05000000000000000000" pitchFamily="2" charset="2"/>
        <a:buChar char="§"/>
        <a:defRPr sz="16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Clr>
          <a:srgbClr val="71277A"/>
        </a:buClr>
        <a:buFont typeface="Wingdings" panose="05000000000000000000" pitchFamily="2" charset="2"/>
        <a:buChar char="§"/>
        <a:defRPr sz="14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richard.nilsson@scb.se" TargetMode="External"/><Relationship Id="rId2" Type="http://schemas.openxmlformats.org/officeDocument/2006/relationships/hyperlink" Target="mailto:Caisa.bergman@scb.s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9.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ctrTitle"/>
          </p:nvPr>
        </p:nvSpPr>
        <p:spPr>
          <a:xfrm>
            <a:off x="1258888" y="1268761"/>
            <a:ext cx="6626225" cy="1656183"/>
          </a:xfrm>
        </p:spPr>
        <p:txBody>
          <a:bodyPr>
            <a:normAutofit fontScale="90000"/>
          </a:bodyPr>
          <a:lstStyle/>
          <a:p>
            <a:r>
              <a:rPr lang="sv-SE" dirty="0" smtClean="0"/>
              <a:t>Wiesbaden Group Neuchatel 24 – 27 September 2018</a:t>
            </a:r>
            <a:endParaRPr lang="sv-SE" dirty="0"/>
          </a:p>
        </p:txBody>
      </p:sp>
      <p:sp>
        <p:nvSpPr>
          <p:cNvPr id="5" name="Underrubrik 4"/>
          <p:cNvSpPr>
            <a:spLocks noGrp="1"/>
          </p:cNvSpPr>
          <p:nvPr>
            <p:ph type="subTitle" idx="1"/>
          </p:nvPr>
        </p:nvSpPr>
        <p:spPr>
          <a:xfrm>
            <a:off x="1371600" y="3140968"/>
            <a:ext cx="6400800" cy="2448272"/>
          </a:xfrm>
        </p:spPr>
        <p:txBody>
          <a:bodyPr/>
          <a:lstStyle/>
          <a:p>
            <a:r>
              <a:rPr lang="sv-SE" dirty="0" smtClean="0"/>
              <a:t>Session No. 6:</a:t>
            </a:r>
          </a:p>
          <a:p>
            <a:r>
              <a:rPr lang="en-GB" dirty="0" smtClean="0"/>
              <a:t>Profiling and Globalisation</a:t>
            </a:r>
          </a:p>
          <a:p>
            <a:r>
              <a:rPr lang="en-GB" sz="1600" dirty="0" smtClean="0"/>
              <a:t>Caisa Bergman, Advisor at </a:t>
            </a:r>
            <a:r>
              <a:rPr lang="en-US" sz="1600" dirty="0"/>
              <a:t>Coordination and </a:t>
            </a:r>
            <a:r>
              <a:rPr lang="en-US" sz="1600" dirty="0" smtClean="0"/>
              <a:t>Analysis</a:t>
            </a:r>
          </a:p>
          <a:p>
            <a:r>
              <a:rPr lang="en-US" sz="1600" dirty="0" smtClean="0"/>
              <a:t>Richard Nilsson, Advisor at National BR</a:t>
            </a:r>
          </a:p>
          <a:p>
            <a:endParaRPr lang="en-US" sz="1600" dirty="0"/>
          </a:p>
          <a:p>
            <a:r>
              <a:rPr lang="en-US" sz="1600" dirty="0" smtClean="0"/>
              <a:t>Department for Economic Statistics</a:t>
            </a:r>
          </a:p>
          <a:p>
            <a:r>
              <a:rPr lang="en-US" sz="1600" dirty="0" smtClean="0"/>
              <a:t>Statistics Sweden</a:t>
            </a:r>
          </a:p>
          <a:p>
            <a:endParaRPr lang="en-US" sz="1600" dirty="0" smtClean="0"/>
          </a:p>
          <a:p>
            <a:endParaRPr lang="en-US" sz="1600" dirty="0"/>
          </a:p>
          <a:p>
            <a:endParaRPr lang="en-US" sz="1600" dirty="0" smtClean="0"/>
          </a:p>
          <a:p>
            <a:endParaRPr lang="sv-SE" sz="1600" dirty="0"/>
          </a:p>
          <a:p>
            <a:endParaRPr lang="en-GB" sz="1600" dirty="0"/>
          </a:p>
        </p:txBody>
      </p:sp>
    </p:spTree>
    <p:extLst>
      <p:ext uri="{BB962C8B-B14F-4D97-AF65-F5344CB8AC3E}">
        <p14:creationId xmlns:p14="http://schemas.microsoft.com/office/powerpoint/2010/main" val="3160727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dirty="0" smtClean="0"/>
              <a:t>Issues</a:t>
            </a:r>
            <a:endParaRPr lang="en-US" dirty="0"/>
          </a:p>
        </p:txBody>
      </p:sp>
      <p:sp>
        <p:nvSpPr>
          <p:cNvPr id="3" name="Platshållare för innehåll 2"/>
          <p:cNvSpPr>
            <a:spLocks noGrp="1"/>
          </p:cNvSpPr>
          <p:nvPr>
            <p:ph idx="1"/>
          </p:nvPr>
        </p:nvSpPr>
        <p:spPr/>
        <p:txBody>
          <a:bodyPr>
            <a:normAutofit fontScale="92500"/>
          </a:bodyPr>
          <a:lstStyle/>
          <a:p>
            <a:r>
              <a:rPr lang="en-US" dirty="0" smtClean="0"/>
              <a:t>..</a:t>
            </a:r>
            <a:r>
              <a:rPr lang="en-GB" dirty="0" smtClean="0"/>
              <a:t>or should the whole Swedish part of the business group be considered as one Enterprise?</a:t>
            </a:r>
          </a:p>
          <a:p>
            <a:r>
              <a:rPr lang="en-GB" dirty="0" smtClean="0"/>
              <a:t>We have chosen to see Legal units who functions independent within the business group as Enterprises together with eventual </a:t>
            </a:r>
            <a:r>
              <a:rPr lang="en-US" dirty="0"/>
              <a:t>auxiliary</a:t>
            </a:r>
            <a:r>
              <a:rPr lang="en-GB" dirty="0" smtClean="0"/>
              <a:t> activities.</a:t>
            </a:r>
          </a:p>
          <a:p>
            <a:r>
              <a:rPr lang="en-GB" dirty="0" smtClean="0"/>
              <a:t>Remains: organise a meeting with the enterprise where we will present our plan and see if they think this will give a better picture of the structure of the Swedish part of the business group. We will also ask them to try to report consolidated figures. In most cases we will have to do the consolidation ourselves since the companies normally only have data on Legal units.</a:t>
            </a:r>
          </a:p>
          <a:p>
            <a:endParaRPr lang="sv-SE" dirty="0"/>
          </a:p>
        </p:txBody>
      </p:sp>
    </p:spTree>
    <p:extLst>
      <p:ext uri="{BB962C8B-B14F-4D97-AF65-F5344CB8AC3E}">
        <p14:creationId xmlns:p14="http://schemas.microsoft.com/office/powerpoint/2010/main" val="27229790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t>Surveys affected</a:t>
            </a:r>
            <a:endParaRPr lang="en-GB" dirty="0"/>
          </a:p>
        </p:txBody>
      </p:sp>
      <p:sp>
        <p:nvSpPr>
          <p:cNvPr id="3" name="Platshållare för innehåll 2"/>
          <p:cNvSpPr>
            <a:spLocks noGrp="1"/>
          </p:cNvSpPr>
          <p:nvPr>
            <p:ph idx="1"/>
          </p:nvPr>
        </p:nvSpPr>
        <p:spPr/>
        <p:txBody>
          <a:bodyPr/>
          <a:lstStyle/>
          <a:p>
            <a:pPr marL="0" indent="0">
              <a:buNone/>
            </a:pPr>
            <a:r>
              <a:rPr lang="en-GB" dirty="0" smtClean="0"/>
              <a:t>Which surveys are affected the profiling work:</a:t>
            </a:r>
          </a:p>
          <a:p>
            <a:r>
              <a:rPr lang="en-GB" dirty="0" smtClean="0"/>
              <a:t>SBS and Business Demography</a:t>
            </a:r>
          </a:p>
          <a:p>
            <a:r>
              <a:rPr lang="en-GB" dirty="0" smtClean="0"/>
              <a:t>Foreign affiliates statistics – FATS</a:t>
            </a:r>
          </a:p>
          <a:p>
            <a:r>
              <a:rPr lang="en-GB" dirty="0" smtClean="0"/>
              <a:t>Community Innovation Survey</a:t>
            </a:r>
          </a:p>
          <a:p>
            <a:r>
              <a:rPr lang="en-GB" dirty="0" smtClean="0"/>
              <a:t>Research and development in the business enterprise sector</a:t>
            </a:r>
          </a:p>
          <a:p>
            <a:r>
              <a:rPr lang="en-GB" dirty="0" smtClean="0"/>
              <a:t>Global Value Chains</a:t>
            </a:r>
            <a:r>
              <a:rPr lang="en-GB" dirty="0" smtClean="0"/>
              <a:t>?</a:t>
            </a:r>
            <a:endParaRPr lang="en-GB" dirty="0" smtClean="0"/>
          </a:p>
          <a:p>
            <a:pPr marL="0" indent="0">
              <a:buNone/>
            </a:pPr>
            <a:r>
              <a:rPr lang="en-GB" dirty="0" smtClean="0"/>
              <a:t>All surveys that uses KAU as statistical unit are also affected (most short term statistics)</a:t>
            </a:r>
            <a:endParaRPr lang="en-GB" dirty="0"/>
          </a:p>
        </p:txBody>
      </p:sp>
    </p:spTree>
    <p:extLst>
      <p:ext uri="{BB962C8B-B14F-4D97-AF65-F5344CB8AC3E}">
        <p14:creationId xmlns:p14="http://schemas.microsoft.com/office/powerpoint/2010/main" val="3488038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t>Effects on the statistics</a:t>
            </a:r>
            <a:endParaRPr lang="en-GB" dirty="0"/>
          </a:p>
        </p:txBody>
      </p:sp>
      <p:sp>
        <p:nvSpPr>
          <p:cNvPr id="3" name="Platshållare för innehåll 2"/>
          <p:cNvSpPr>
            <a:spLocks noGrp="1"/>
          </p:cNvSpPr>
          <p:nvPr>
            <p:ph idx="1"/>
          </p:nvPr>
        </p:nvSpPr>
        <p:spPr/>
        <p:txBody>
          <a:bodyPr/>
          <a:lstStyle/>
          <a:p>
            <a:r>
              <a:rPr lang="en-GB" dirty="0" smtClean="0"/>
              <a:t>How is the statistics affected?</a:t>
            </a:r>
          </a:p>
          <a:p>
            <a:pPr lvl="1"/>
            <a:r>
              <a:rPr lang="en-GB" dirty="0" smtClean="0"/>
              <a:t>The number of enterprises decreases</a:t>
            </a:r>
          </a:p>
          <a:p>
            <a:pPr lvl="1"/>
            <a:r>
              <a:rPr lang="en-GB" dirty="0" smtClean="0"/>
              <a:t>We get a better picture </a:t>
            </a:r>
            <a:r>
              <a:rPr lang="en-GB" smtClean="0"/>
              <a:t>of size </a:t>
            </a:r>
            <a:r>
              <a:rPr lang="en-GB" dirty="0" smtClean="0"/>
              <a:t>classes and industries</a:t>
            </a:r>
          </a:p>
          <a:p>
            <a:pPr lvl="1"/>
            <a:r>
              <a:rPr lang="en-GB" dirty="0" smtClean="0"/>
              <a:t>Less inflated values (for example: net turnover,  production value)</a:t>
            </a:r>
          </a:p>
          <a:p>
            <a:pPr lvl="1"/>
            <a:r>
              <a:rPr lang="en-GB" dirty="0" smtClean="0"/>
              <a:t>Industries where auxiliary activities are common will decrease in size</a:t>
            </a:r>
          </a:p>
          <a:p>
            <a:pPr lvl="1"/>
            <a:r>
              <a:rPr lang="en-GB" dirty="0" smtClean="0"/>
              <a:t>Breaks in time series</a:t>
            </a:r>
            <a:endParaRPr lang="en-GB" dirty="0"/>
          </a:p>
        </p:txBody>
      </p:sp>
    </p:spTree>
    <p:extLst>
      <p:ext uri="{BB962C8B-B14F-4D97-AF65-F5344CB8AC3E}">
        <p14:creationId xmlns:p14="http://schemas.microsoft.com/office/powerpoint/2010/main" val="39776330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t>Other issues</a:t>
            </a:r>
            <a:endParaRPr lang="en-GB" dirty="0"/>
          </a:p>
        </p:txBody>
      </p:sp>
      <p:sp>
        <p:nvSpPr>
          <p:cNvPr id="3" name="Platshållare för innehåll 2"/>
          <p:cNvSpPr>
            <a:spLocks noGrp="1"/>
          </p:cNvSpPr>
          <p:nvPr>
            <p:ph idx="1"/>
          </p:nvPr>
        </p:nvSpPr>
        <p:spPr/>
        <p:txBody>
          <a:bodyPr/>
          <a:lstStyle/>
          <a:p>
            <a:r>
              <a:rPr lang="en-GB" dirty="0" smtClean="0"/>
              <a:t>Effect on the production process at Statistics Sweden</a:t>
            </a:r>
          </a:p>
          <a:p>
            <a:pPr lvl="1"/>
            <a:r>
              <a:rPr lang="en-GB" dirty="0" smtClean="0"/>
              <a:t>The Reporting object will not always be the target object</a:t>
            </a:r>
          </a:p>
          <a:p>
            <a:pPr lvl="1"/>
            <a:r>
              <a:rPr lang="en-GB" dirty="0" smtClean="0"/>
              <a:t>Models for distribution values to the statistical unit will have to be used</a:t>
            </a:r>
          </a:p>
          <a:p>
            <a:pPr lvl="1"/>
            <a:r>
              <a:rPr lang="en-GB" dirty="0" smtClean="0"/>
              <a:t>We have to develop a data system that can be used to create statistical units</a:t>
            </a:r>
          </a:p>
          <a:p>
            <a:pPr lvl="1"/>
            <a:r>
              <a:rPr lang="en-GB" dirty="0" smtClean="0"/>
              <a:t>Initially an extensive task of introducing all new statistical units into the Business Register…</a:t>
            </a:r>
          </a:p>
          <a:p>
            <a:pPr lvl="1"/>
            <a:r>
              <a:rPr lang="en-GB" dirty="0" smtClean="0"/>
              <a:t>…but the continuous work in may not need to be so much more extensive</a:t>
            </a:r>
          </a:p>
          <a:p>
            <a:pPr lvl="1"/>
            <a:endParaRPr lang="en-US" dirty="0"/>
          </a:p>
        </p:txBody>
      </p:sp>
    </p:spTree>
    <p:extLst>
      <p:ext uri="{BB962C8B-B14F-4D97-AF65-F5344CB8AC3E}">
        <p14:creationId xmlns:p14="http://schemas.microsoft.com/office/powerpoint/2010/main" val="25507561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t>Effects on the work methods</a:t>
            </a:r>
            <a:endParaRPr lang="en-GB" dirty="0"/>
          </a:p>
        </p:txBody>
      </p:sp>
      <p:sp>
        <p:nvSpPr>
          <p:cNvPr id="3" name="Platshållare för innehåll 2"/>
          <p:cNvSpPr>
            <a:spLocks noGrp="1"/>
          </p:cNvSpPr>
          <p:nvPr>
            <p:ph idx="1"/>
          </p:nvPr>
        </p:nvSpPr>
        <p:spPr/>
        <p:txBody>
          <a:bodyPr/>
          <a:lstStyle/>
          <a:p>
            <a:pPr lvl="1"/>
            <a:endParaRPr lang="sv-SE" dirty="0" smtClean="0"/>
          </a:p>
          <a:p>
            <a:pPr lvl="1"/>
            <a:r>
              <a:rPr lang="en-GB" dirty="0" smtClean="0"/>
              <a:t>The enterprises will probably not be able to report data on the Enterprise level – we will have to consolidate the data on Legal unit level to obtain data on Enterprise level</a:t>
            </a:r>
          </a:p>
          <a:p>
            <a:pPr marL="457200" lvl="1" indent="0">
              <a:buNone/>
            </a:pPr>
            <a:endParaRPr lang="en-GB" dirty="0" smtClean="0"/>
          </a:p>
          <a:p>
            <a:pPr lvl="1"/>
            <a:r>
              <a:rPr lang="en-GB" dirty="0" smtClean="0"/>
              <a:t>The work load will increase since profiling and consolidation activities is time consuming </a:t>
            </a:r>
          </a:p>
          <a:p>
            <a:endParaRPr lang="sv-SE" dirty="0"/>
          </a:p>
        </p:txBody>
      </p:sp>
    </p:spTree>
    <p:extLst>
      <p:ext uri="{BB962C8B-B14F-4D97-AF65-F5344CB8AC3E}">
        <p14:creationId xmlns:p14="http://schemas.microsoft.com/office/powerpoint/2010/main" val="38607861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en-GB" dirty="0"/>
          </a:p>
        </p:txBody>
      </p:sp>
      <p:sp>
        <p:nvSpPr>
          <p:cNvPr id="3" name="Platshållare för innehåll 2"/>
          <p:cNvSpPr>
            <a:spLocks noGrp="1"/>
          </p:cNvSpPr>
          <p:nvPr>
            <p:ph idx="1"/>
          </p:nvPr>
        </p:nvSpPr>
        <p:spPr>
          <a:xfrm>
            <a:off x="1256370" y="1628800"/>
            <a:ext cx="7430429" cy="4525963"/>
          </a:xfrm>
        </p:spPr>
        <p:txBody>
          <a:bodyPr/>
          <a:lstStyle/>
          <a:p>
            <a:pPr lvl="1"/>
            <a:endParaRPr lang="sv-SE" dirty="0" smtClean="0"/>
          </a:p>
          <a:p>
            <a:pPr marL="0" indent="0" algn="ctr">
              <a:buNone/>
            </a:pPr>
            <a:r>
              <a:rPr lang="en-GB" sz="4000" dirty="0" smtClean="0"/>
              <a:t>Thank you for your attention!</a:t>
            </a:r>
          </a:p>
          <a:p>
            <a:pPr marL="0" indent="0">
              <a:buNone/>
            </a:pPr>
            <a:endParaRPr lang="sv-SE" dirty="0"/>
          </a:p>
          <a:p>
            <a:pPr marL="0" indent="0">
              <a:buNone/>
            </a:pPr>
            <a:endParaRPr lang="sv-SE" dirty="0"/>
          </a:p>
          <a:p>
            <a:pPr marL="0" indent="0" algn="ctr">
              <a:buNone/>
            </a:pPr>
            <a:r>
              <a:rPr lang="sv-SE" dirty="0" smtClean="0"/>
              <a:t>Contact information:</a:t>
            </a:r>
          </a:p>
          <a:p>
            <a:pPr marL="0" indent="0" algn="ctr">
              <a:buNone/>
            </a:pPr>
            <a:r>
              <a:rPr lang="sv-SE" dirty="0">
                <a:hlinkClick r:id="rId2"/>
              </a:rPr>
              <a:t>c</a:t>
            </a:r>
            <a:r>
              <a:rPr lang="sv-SE" dirty="0" smtClean="0">
                <a:hlinkClick r:id="rId2"/>
              </a:rPr>
              <a:t>aisa.bergman@scb.se</a:t>
            </a:r>
            <a:endParaRPr lang="sv-SE" dirty="0" smtClean="0"/>
          </a:p>
          <a:p>
            <a:pPr marL="0" indent="0" algn="ctr">
              <a:buNone/>
            </a:pPr>
            <a:r>
              <a:rPr lang="sv-SE" dirty="0">
                <a:hlinkClick r:id="rId3"/>
              </a:rPr>
              <a:t>r</a:t>
            </a:r>
            <a:r>
              <a:rPr lang="sv-SE" dirty="0" smtClean="0">
                <a:hlinkClick r:id="rId3"/>
              </a:rPr>
              <a:t>ichard.nilsson@scb.se</a:t>
            </a:r>
            <a:endParaRPr lang="sv-SE" dirty="0" smtClean="0"/>
          </a:p>
          <a:p>
            <a:pPr marL="0" indent="0" algn="ctr">
              <a:buNone/>
            </a:pPr>
            <a:endParaRPr lang="sv-SE" dirty="0" smtClean="0"/>
          </a:p>
          <a:p>
            <a:pPr marL="0" indent="0">
              <a:buNone/>
            </a:pPr>
            <a:endParaRPr lang="sv-SE" dirty="0"/>
          </a:p>
          <a:p>
            <a:pPr marL="0" indent="0">
              <a:buNone/>
            </a:pPr>
            <a:endParaRPr lang="sv-SE" dirty="0"/>
          </a:p>
        </p:txBody>
      </p:sp>
    </p:spTree>
    <p:extLst>
      <p:ext uri="{BB962C8B-B14F-4D97-AF65-F5344CB8AC3E}">
        <p14:creationId xmlns:p14="http://schemas.microsoft.com/office/powerpoint/2010/main" val="38151028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ubrik 21"/>
          <p:cNvSpPr>
            <a:spLocks noGrp="1"/>
          </p:cNvSpPr>
          <p:nvPr>
            <p:ph type="title"/>
          </p:nvPr>
        </p:nvSpPr>
        <p:spPr/>
        <p:txBody>
          <a:bodyPr/>
          <a:lstStyle/>
          <a:p>
            <a:r>
              <a:rPr lang="en-GB" dirty="0" smtClean="0"/>
              <a:t>Why profiling</a:t>
            </a:r>
            <a:r>
              <a:rPr lang="sv-SE" dirty="0" smtClean="0"/>
              <a:t>?</a:t>
            </a:r>
            <a:endParaRPr lang="sv-SE" dirty="0"/>
          </a:p>
        </p:txBody>
      </p:sp>
      <p:sp>
        <p:nvSpPr>
          <p:cNvPr id="23" name="Platshållare för innehåll 22"/>
          <p:cNvSpPr>
            <a:spLocks noGrp="1"/>
          </p:cNvSpPr>
          <p:nvPr>
            <p:ph idx="1"/>
          </p:nvPr>
        </p:nvSpPr>
        <p:spPr/>
        <p:txBody>
          <a:bodyPr/>
          <a:lstStyle/>
          <a:p>
            <a:r>
              <a:rPr lang="en-GB" dirty="0"/>
              <a:t>The structures of large enterprises are often very complex. Statistics based on </a:t>
            </a:r>
            <a:r>
              <a:rPr lang="en-GB" dirty="0" smtClean="0"/>
              <a:t>legal units </a:t>
            </a:r>
            <a:r>
              <a:rPr lang="en-GB" dirty="0"/>
              <a:t>tends therefore to be a bit </a:t>
            </a:r>
            <a:r>
              <a:rPr lang="en-GB" dirty="0" smtClean="0"/>
              <a:t>misleading.</a:t>
            </a:r>
          </a:p>
          <a:p>
            <a:endParaRPr lang="en-GB" dirty="0"/>
          </a:p>
        </p:txBody>
      </p:sp>
    </p:spTree>
    <p:extLst>
      <p:ext uri="{BB962C8B-B14F-4D97-AF65-F5344CB8AC3E}">
        <p14:creationId xmlns:p14="http://schemas.microsoft.com/office/powerpoint/2010/main" val="32401420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ubrik 21"/>
          <p:cNvSpPr>
            <a:spLocks noGrp="1"/>
          </p:cNvSpPr>
          <p:nvPr>
            <p:ph type="title"/>
          </p:nvPr>
        </p:nvSpPr>
        <p:spPr/>
        <p:txBody>
          <a:bodyPr>
            <a:normAutofit fontScale="90000"/>
          </a:bodyPr>
          <a:lstStyle/>
          <a:p>
            <a:r>
              <a:rPr lang="sv-SE" dirty="0" smtClean="0"/>
              <a:t>Council </a:t>
            </a:r>
            <a:r>
              <a:rPr lang="sv-SE" dirty="0" err="1" smtClean="0"/>
              <a:t>Regulation</a:t>
            </a:r>
            <a:r>
              <a:rPr lang="sv-SE" dirty="0"/>
              <a:t> </a:t>
            </a:r>
            <a:r>
              <a:rPr lang="sv-SE" dirty="0" smtClean="0"/>
              <a:t>969/93 on </a:t>
            </a:r>
            <a:r>
              <a:rPr lang="sv-SE" dirty="0" err="1" smtClean="0"/>
              <a:t>statistical</a:t>
            </a:r>
            <a:r>
              <a:rPr lang="sv-SE" dirty="0" smtClean="0"/>
              <a:t> </a:t>
            </a:r>
            <a:r>
              <a:rPr lang="sv-SE" dirty="0" err="1" smtClean="0"/>
              <a:t>units</a:t>
            </a:r>
            <a:endParaRPr lang="sv-SE" dirty="0"/>
          </a:p>
        </p:txBody>
      </p:sp>
      <p:sp>
        <p:nvSpPr>
          <p:cNvPr id="23" name="Platshållare för innehåll 22"/>
          <p:cNvSpPr>
            <a:spLocks noGrp="1"/>
          </p:cNvSpPr>
          <p:nvPr>
            <p:ph idx="1"/>
          </p:nvPr>
        </p:nvSpPr>
        <p:spPr/>
        <p:txBody>
          <a:bodyPr/>
          <a:lstStyle/>
          <a:p>
            <a:pPr marL="0" indent="0">
              <a:buNone/>
            </a:pPr>
            <a:endParaRPr lang="en-US" dirty="0"/>
          </a:p>
          <a:p>
            <a:pPr marL="0" indent="0">
              <a:buNone/>
            </a:pPr>
            <a:r>
              <a:rPr lang="en-US" dirty="0" smtClean="0"/>
              <a:t>“The </a:t>
            </a:r>
            <a:r>
              <a:rPr lang="en-US" dirty="0"/>
              <a:t>enterprise is the smallest combination of legal units that is an organizational unit producing goods or services, which benefits from a certain degree of autonomy in decision-making, especially for the allocation of its current resources. An enterprise carries out one or more activities at one or more locations. An enterprise may be a sole legal unit</a:t>
            </a:r>
            <a:r>
              <a:rPr lang="en-US" dirty="0" smtClean="0"/>
              <a:t>.” </a:t>
            </a:r>
            <a:endParaRPr lang="en-GB" dirty="0"/>
          </a:p>
        </p:txBody>
      </p:sp>
    </p:spTree>
    <p:extLst>
      <p:ext uri="{BB962C8B-B14F-4D97-AF65-F5344CB8AC3E}">
        <p14:creationId xmlns:p14="http://schemas.microsoft.com/office/powerpoint/2010/main" val="37866238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99592" y="116632"/>
            <a:ext cx="7560840" cy="648072"/>
          </a:xfrm>
        </p:spPr>
        <p:txBody>
          <a:bodyPr>
            <a:noAutofit/>
          </a:bodyPr>
          <a:lstStyle/>
          <a:p>
            <a:pPr algn="ctr"/>
            <a:r>
              <a:rPr lang="en-US" sz="3200" dirty="0" smtClean="0"/>
              <a:t>Size of profiling problem</a:t>
            </a:r>
            <a:endParaRPr lang="en-US" sz="3200" dirty="0"/>
          </a:p>
        </p:txBody>
      </p:sp>
      <p:graphicFrame>
        <p:nvGraphicFramePr>
          <p:cNvPr id="5" name="Platshållare för innehåll 4"/>
          <p:cNvGraphicFramePr>
            <a:graphicFrameLocks noGrp="1"/>
          </p:cNvGraphicFramePr>
          <p:nvPr>
            <p:ph sz="half" idx="1"/>
            <p:extLst/>
          </p:nvPr>
        </p:nvGraphicFramePr>
        <p:xfrm>
          <a:off x="179512" y="1268760"/>
          <a:ext cx="4248472" cy="583264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Platshållare för innehåll 5"/>
          <p:cNvGraphicFramePr>
            <a:graphicFrameLocks noGrp="1"/>
          </p:cNvGraphicFramePr>
          <p:nvPr>
            <p:ph sz="half" idx="2"/>
            <p:extLst/>
          </p:nvPr>
        </p:nvGraphicFramePr>
        <p:xfrm>
          <a:off x="4572000" y="1340768"/>
          <a:ext cx="4320480" cy="5760640"/>
        </p:xfrm>
        <a:graphic>
          <a:graphicData uri="http://schemas.openxmlformats.org/drawingml/2006/chart">
            <c:chart xmlns:c="http://schemas.openxmlformats.org/drawingml/2006/chart" xmlns:r="http://schemas.openxmlformats.org/officeDocument/2006/relationships" r:id="rId4"/>
          </a:graphicData>
        </a:graphic>
      </p:graphicFrame>
      <p:sp>
        <p:nvSpPr>
          <p:cNvPr id="3" name="Platshållare för datum 2"/>
          <p:cNvSpPr>
            <a:spLocks noGrp="1"/>
          </p:cNvSpPr>
          <p:nvPr>
            <p:ph type="dt" sz="half" idx="10"/>
          </p:nvPr>
        </p:nvSpPr>
        <p:spPr/>
        <p:txBody>
          <a:bodyPr/>
          <a:lstStyle/>
          <a:p>
            <a:r>
              <a:rPr lang="sv-SE" smtClean="0"/>
              <a:t>2017-01-30</a:t>
            </a:r>
            <a:endParaRPr lang="sv-SE"/>
          </a:p>
        </p:txBody>
      </p:sp>
    </p:spTree>
    <p:extLst>
      <p:ext uri="{BB962C8B-B14F-4D97-AF65-F5344CB8AC3E}">
        <p14:creationId xmlns:p14="http://schemas.microsoft.com/office/powerpoint/2010/main" val="8542835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tshållare för bildnummer 5"/>
          <p:cNvSpPr>
            <a:spLocks noGrp="1"/>
          </p:cNvSpPr>
          <p:nvPr>
            <p:ph type="sldNum" sz="quarter" idx="12"/>
          </p:nvPr>
        </p:nvSpPr>
        <p:spPr/>
        <p:txBody>
          <a:bodyPr/>
          <a:lstStyle/>
          <a:p>
            <a:fld id="{8F4561DA-2AD8-4AB6-B62C-29E3A1B1F064}" type="slidenum">
              <a:rPr lang="sv-SE" smtClean="0"/>
              <a:pPr/>
              <a:t>5</a:t>
            </a:fld>
            <a:endParaRPr lang="sv-SE" dirty="0"/>
          </a:p>
        </p:txBody>
      </p:sp>
      <p:sp>
        <p:nvSpPr>
          <p:cNvPr id="11" name="textruta 10"/>
          <p:cNvSpPr txBox="1"/>
          <p:nvPr/>
        </p:nvSpPr>
        <p:spPr>
          <a:xfrm>
            <a:off x="1425673" y="691202"/>
            <a:ext cx="6681444" cy="584775"/>
          </a:xfrm>
          <a:prstGeom prst="rect">
            <a:avLst/>
          </a:prstGeom>
          <a:noFill/>
        </p:spPr>
        <p:txBody>
          <a:bodyPr wrap="none" rtlCol="0">
            <a:spAutoFit/>
          </a:bodyPr>
          <a:lstStyle/>
          <a:p>
            <a:r>
              <a:rPr lang="sv-SE" sz="3200" dirty="0" smtClean="0">
                <a:solidFill>
                  <a:schemeClr val="tx2"/>
                </a:solidFill>
                <a:latin typeface="+mn-lt"/>
              </a:rPr>
              <a:t>Units in the Swedish Business Register</a:t>
            </a:r>
            <a:endParaRPr lang="sv-SE" sz="3200" dirty="0">
              <a:solidFill>
                <a:schemeClr val="tx2"/>
              </a:solidFill>
              <a:latin typeface="+mn-lt"/>
            </a:endParaRPr>
          </a:p>
        </p:txBody>
      </p:sp>
      <p:pic>
        <p:nvPicPr>
          <p:cNvPr id="7" name="Picture 3"/>
          <p:cNvPicPr>
            <a:picLocks noChangeAspect="1" noChangeArrowheads="1"/>
          </p:cNvPicPr>
          <p:nvPr/>
        </p:nvPicPr>
        <p:blipFill>
          <a:blip r:embed="rId3" cstate="print"/>
          <a:srcRect/>
          <a:stretch>
            <a:fillRect/>
          </a:stretch>
        </p:blipFill>
        <p:spPr bwMode="auto">
          <a:xfrm>
            <a:off x="1043608" y="1416521"/>
            <a:ext cx="7456487" cy="4676775"/>
          </a:xfrm>
          <a:prstGeom prst="rect">
            <a:avLst/>
          </a:prstGeom>
          <a:noFill/>
          <a:ln w="9525">
            <a:noFill/>
            <a:miter lim="800000"/>
            <a:headEnd/>
            <a:tailEnd/>
          </a:ln>
        </p:spPr>
      </p:pic>
      <p:sp>
        <p:nvSpPr>
          <p:cNvPr id="8" name="Platshållare för sidfot 9"/>
          <p:cNvSpPr>
            <a:spLocks noGrp="1"/>
          </p:cNvSpPr>
          <p:nvPr>
            <p:ph type="ftr" sz="quarter" idx="11"/>
          </p:nvPr>
        </p:nvSpPr>
        <p:spPr>
          <a:xfrm>
            <a:off x="2267744" y="6448251"/>
            <a:ext cx="4896544" cy="365125"/>
          </a:xfrm>
        </p:spPr>
        <p:txBody>
          <a:bodyPr/>
          <a:lstStyle/>
          <a:p>
            <a:endParaRPr lang="sv-SE" sz="1000" dirty="0"/>
          </a:p>
        </p:txBody>
      </p:sp>
    </p:spTree>
    <p:extLst>
      <p:ext uri="{BB962C8B-B14F-4D97-AF65-F5344CB8AC3E}">
        <p14:creationId xmlns:p14="http://schemas.microsoft.com/office/powerpoint/2010/main" val="4004909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tshållare för bildnummer 5"/>
          <p:cNvSpPr>
            <a:spLocks noGrp="1"/>
          </p:cNvSpPr>
          <p:nvPr>
            <p:ph type="sldNum" sz="quarter" idx="12"/>
          </p:nvPr>
        </p:nvSpPr>
        <p:spPr/>
        <p:txBody>
          <a:bodyPr/>
          <a:lstStyle/>
          <a:p>
            <a:fld id="{8F4561DA-2AD8-4AB6-B62C-29E3A1B1F064}" type="slidenum">
              <a:rPr lang="sv-SE" smtClean="0"/>
              <a:pPr/>
              <a:t>6</a:t>
            </a:fld>
            <a:endParaRPr lang="sv-SE" dirty="0"/>
          </a:p>
        </p:txBody>
      </p:sp>
      <p:sp>
        <p:nvSpPr>
          <p:cNvPr id="11" name="textruta 10"/>
          <p:cNvSpPr txBox="1"/>
          <p:nvPr/>
        </p:nvSpPr>
        <p:spPr>
          <a:xfrm>
            <a:off x="1403648" y="260648"/>
            <a:ext cx="3626314" cy="584775"/>
          </a:xfrm>
          <a:prstGeom prst="rect">
            <a:avLst/>
          </a:prstGeom>
          <a:noFill/>
        </p:spPr>
        <p:txBody>
          <a:bodyPr wrap="none" rtlCol="0">
            <a:spAutoFit/>
          </a:bodyPr>
          <a:lstStyle/>
          <a:p>
            <a:r>
              <a:rPr lang="sv-SE" sz="3200" dirty="0" smtClean="0">
                <a:solidFill>
                  <a:schemeClr val="tx2"/>
                </a:solidFill>
                <a:latin typeface="+mn-lt"/>
              </a:rPr>
              <a:t>The Units in the SBR</a:t>
            </a:r>
            <a:endParaRPr lang="sv-SE" sz="3200" dirty="0">
              <a:solidFill>
                <a:schemeClr val="tx2"/>
              </a:solidFill>
              <a:latin typeface="+mn-lt"/>
            </a:endParaRPr>
          </a:p>
        </p:txBody>
      </p:sp>
      <p:sp>
        <p:nvSpPr>
          <p:cNvPr id="8" name="textruta 7"/>
          <p:cNvSpPr txBox="1"/>
          <p:nvPr/>
        </p:nvSpPr>
        <p:spPr>
          <a:xfrm>
            <a:off x="683568" y="880979"/>
            <a:ext cx="7992888" cy="6060121"/>
          </a:xfrm>
          <a:prstGeom prst="rect">
            <a:avLst/>
          </a:prstGeom>
          <a:noFill/>
        </p:spPr>
        <p:txBody>
          <a:bodyPr wrap="square" rtlCol="0">
            <a:spAutoFit/>
          </a:bodyPr>
          <a:lstStyle/>
          <a:p>
            <a:pPr>
              <a:buClr>
                <a:schemeClr val="tx2"/>
              </a:buClr>
              <a:buFont typeface="Wingdings" pitchFamily="2" charset="2"/>
              <a:buChar char="Ø"/>
            </a:pPr>
            <a:r>
              <a:rPr lang="en-GB" sz="2400" dirty="0" smtClean="0">
                <a:solidFill>
                  <a:schemeClr val="tx2">
                    <a:lumMod val="60000"/>
                    <a:lumOff val="40000"/>
                  </a:schemeClr>
                </a:solidFill>
                <a:latin typeface="Arial" pitchFamily="34" charset="0"/>
                <a:cs typeface="Arial" pitchFamily="34" charset="0"/>
              </a:rPr>
              <a:t> </a:t>
            </a:r>
            <a:r>
              <a:rPr lang="en-GB" sz="2000" dirty="0" smtClean="0">
                <a:solidFill>
                  <a:schemeClr val="tx2"/>
                </a:solidFill>
                <a:latin typeface="+mn-lt"/>
              </a:rPr>
              <a:t>All Legal Units/Natural persons</a:t>
            </a:r>
          </a:p>
          <a:p>
            <a:pPr>
              <a:buFont typeface="Wingdings" pitchFamily="2" charset="2"/>
              <a:buChar char="Ø"/>
            </a:pPr>
            <a:endParaRPr lang="en-GB" sz="1200" dirty="0" smtClean="0">
              <a:solidFill>
                <a:schemeClr val="tx2">
                  <a:lumMod val="60000"/>
                  <a:lumOff val="40000"/>
                </a:schemeClr>
              </a:solidFill>
              <a:latin typeface="+mn-lt"/>
              <a:cs typeface="Arial" pitchFamily="34" charset="0"/>
            </a:endParaRPr>
          </a:p>
          <a:p>
            <a:pPr lvl="1">
              <a:buClr>
                <a:schemeClr val="tx2"/>
              </a:buClr>
              <a:buFont typeface="Wingdings" pitchFamily="2" charset="2"/>
              <a:buChar char="Ø"/>
            </a:pPr>
            <a:r>
              <a:rPr lang="en-GB" sz="1600" dirty="0" smtClean="0">
                <a:solidFill>
                  <a:schemeClr val="tx2">
                    <a:lumMod val="60000"/>
                    <a:lumOff val="40000"/>
                  </a:schemeClr>
                </a:solidFill>
                <a:latin typeface="+mn-lt"/>
                <a:cs typeface="Arial" pitchFamily="34" charset="0"/>
              </a:rPr>
              <a:t> </a:t>
            </a:r>
            <a:r>
              <a:rPr lang="en-GB" sz="1600" dirty="0" smtClean="0">
                <a:solidFill>
                  <a:schemeClr val="tx2"/>
                </a:solidFill>
                <a:latin typeface="+mn-lt"/>
              </a:rPr>
              <a:t>Corporate identity number = Organisation Registration Number</a:t>
            </a:r>
          </a:p>
          <a:p>
            <a:pPr lvl="1">
              <a:buFont typeface="Wingdings" pitchFamily="2" charset="2"/>
              <a:buChar char="Ø"/>
            </a:pPr>
            <a:r>
              <a:rPr lang="en-GB" sz="1600" dirty="0" smtClean="0">
                <a:solidFill>
                  <a:schemeClr val="tx2"/>
                </a:solidFill>
                <a:latin typeface="+mn-lt"/>
              </a:rPr>
              <a:t> Personal ID-number</a:t>
            </a:r>
          </a:p>
          <a:p>
            <a:endParaRPr lang="en-GB" sz="1600" dirty="0" smtClean="0">
              <a:solidFill>
                <a:schemeClr val="tx2">
                  <a:lumMod val="60000"/>
                  <a:lumOff val="40000"/>
                </a:schemeClr>
              </a:solidFill>
              <a:latin typeface="+mn-lt"/>
              <a:cs typeface="Arial" pitchFamily="34" charset="0"/>
            </a:endParaRPr>
          </a:p>
          <a:p>
            <a:pPr>
              <a:buClr>
                <a:schemeClr val="tx2"/>
              </a:buClr>
              <a:buFont typeface="Wingdings" pitchFamily="2" charset="2"/>
              <a:buChar char="Ø"/>
            </a:pPr>
            <a:r>
              <a:rPr lang="en-GB" sz="2000" dirty="0" smtClean="0">
                <a:solidFill>
                  <a:schemeClr val="tx2">
                    <a:lumMod val="60000"/>
                    <a:lumOff val="40000"/>
                  </a:schemeClr>
                </a:solidFill>
                <a:latin typeface="+mn-lt"/>
                <a:cs typeface="Arial" pitchFamily="34" charset="0"/>
              </a:rPr>
              <a:t> </a:t>
            </a:r>
            <a:r>
              <a:rPr lang="en-GB" sz="2000" dirty="0" smtClean="0">
                <a:solidFill>
                  <a:schemeClr val="tx2"/>
                </a:solidFill>
                <a:latin typeface="+mn-lt"/>
              </a:rPr>
              <a:t>Local</a:t>
            </a:r>
            <a:r>
              <a:rPr lang="en-GB" sz="2000" dirty="0" smtClean="0">
                <a:solidFill>
                  <a:schemeClr val="tx2">
                    <a:lumMod val="60000"/>
                    <a:lumOff val="40000"/>
                  </a:schemeClr>
                </a:solidFill>
                <a:latin typeface="+mn-lt"/>
                <a:cs typeface="Arial" pitchFamily="34" charset="0"/>
              </a:rPr>
              <a:t> </a:t>
            </a:r>
            <a:r>
              <a:rPr lang="en-GB" sz="2000" dirty="0" smtClean="0">
                <a:solidFill>
                  <a:schemeClr val="tx2"/>
                </a:solidFill>
                <a:latin typeface="+mn-lt"/>
              </a:rPr>
              <a:t>Units</a:t>
            </a:r>
          </a:p>
          <a:p>
            <a:pPr>
              <a:buFont typeface="Wingdings" pitchFamily="2" charset="2"/>
              <a:buChar char="Ø"/>
            </a:pPr>
            <a:endParaRPr lang="en-GB" sz="1200" dirty="0" smtClean="0">
              <a:solidFill>
                <a:schemeClr val="tx2">
                  <a:lumMod val="60000"/>
                  <a:lumOff val="40000"/>
                </a:schemeClr>
              </a:solidFill>
              <a:latin typeface="+mn-lt"/>
              <a:cs typeface="Arial" pitchFamily="34" charset="0"/>
            </a:endParaRPr>
          </a:p>
          <a:p>
            <a:pPr lvl="1">
              <a:buFont typeface="Wingdings" pitchFamily="2" charset="2"/>
              <a:buChar char="Ø"/>
            </a:pPr>
            <a:r>
              <a:rPr lang="en-GB" sz="1600" dirty="0" smtClean="0">
                <a:solidFill>
                  <a:schemeClr val="tx2"/>
                </a:solidFill>
                <a:latin typeface="+mn-lt"/>
              </a:rPr>
              <a:t> Every Address, Estate or group of Estates where an economic activity is carried out</a:t>
            </a:r>
          </a:p>
          <a:p>
            <a:pPr>
              <a:buFont typeface="Wingdings" pitchFamily="2" charset="2"/>
              <a:buChar char="Ø"/>
            </a:pPr>
            <a:endParaRPr lang="en-GB" sz="1600" dirty="0" smtClean="0">
              <a:solidFill>
                <a:schemeClr val="tx2">
                  <a:lumMod val="60000"/>
                  <a:lumOff val="40000"/>
                </a:schemeClr>
              </a:solidFill>
              <a:latin typeface="+mn-lt"/>
              <a:cs typeface="Arial" pitchFamily="34" charset="0"/>
            </a:endParaRPr>
          </a:p>
          <a:p>
            <a:pPr>
              <a:buClr>
                <a:schemeClr val="tx2"/>
              </a:buClr>
              <a:buFont typeface="Wingdings" pitchFamily="2" charset="2"/>
              <a:buChar char="Ø"/>
            </a:pPr>
            <a:r>
              <a:rPr lang="en-GB" sz="2000" dirty="0" smtClean="0">
                <a:solidFill>
                  <a:schemeClr val="tx2"/>
                </a:solidFill>
                <a:latin typeface="+mn-lt"/>
              </a:rPr>
              <a:t>Enterprise</a:t>
            </a:r>
          </a:p>
          <a:p>
            <a:pPr>
              <a:buFont typeface="Wingdings" pitchFamily="2" charset="2"/>
              <a:buChar char="Ø"/>
            </a:pPr>
            <a:endParaRPr lang="en-GB" sz="1600" dirty="0" smtClean="0">
              <a:solidFill>
                <a:schemeClr val="tx2"/>
              </a:solidFill>
              <a:latin typeface="+mn-lt"/>
            </a:endParaRPr>
          </a:p>
          <a:p>
            <a:pPr lvl="1">
              <a:buFont typeface="Wingdings" pitchFamily="2" charset="2"/>
              <a:buChar char="Ø"/>
            </a:pPr>
            <a:r>
              <a:rPr lang="en-GB" sz="1600" dirty="0" smtClean="0">
                <a:solidFill>
                  <a:schemeClr val="tx2"/>
                </a:solidFill>
                <a:latin typeface="+mn-lt"/>
              </a:rPr>
              <a:t> Corresponds to One legal unit</a:t>
            </a:r>
          </a:p>
          <a:p>
            <a:r>
              <a:rPr lang="en-GB" sz="1600" dirty="0" smtClean="0">
                <a:solidFill>
                  <a:schemeClr val="tx2"/>
                </a:solidFill>
                <a:latin typeface="+mn-lt"/>
              </a:rPr>
              <a:t>	or</a:t>
            </a:r>
          </a:p>
          <a:p>
            <a:pPr lvl="1">
              <a:buFont typeface="Wingdings" pitchFamily="2" charset="2"/>
              <a:buChar char="Ø"/>
            </a:pPr>
            <a:r>
              <a:rPr lang="en-GB" sz="1600" dirty="0" smtClean="0">
                <a:solidFill>
                  <a:schemeClr val="tx2"/>
                </a:solidFill>
                <a:latin typeface="+mn-lt"/>
              </a:rPr>
              <a:t> The smallest combination of legal units</a:t>
            </a:r>
          </a:p>
          <a:p>
            <a:pPr lvl="1"/>
            <a:endParaRPr lang="en-GB" sz="1600" dirty="0" smtClean="0">
              <a:solidFill>
                <a:schemeClr val="tx2">
                  <a:lumMod val="60000"/>
                  <a:lumOff val="40000"/>
                </a:schemeClr>
              </a:solidFill>
              <a:latin typeface="+mn-lt"/>
            </a:endParaRPr>
          </a:p>
          <a:p>
            <a:pPr>
              <a:buFont typeface="Wingdings" pitchFamily="2" charset="2"/>
              <a:buChar char="Ø"/>
            </a:pPr>
            <a:r>
              <a:rPr lang="en-GB" sz="2000" dirty="0" smtClean="0">
                <a:solidFill>
                  <a:schemeClr val="accent2">
                    <a:lumMod val="60000"/>
                    <a:lumOff val="40000"/>
                  </a:schemeClr>
                </a:solidFill>
                <a:latin typeface="+mn-lt"/>
              </a:rPr>
              <a:t>Enterprise Group</a:t>
            </a:r>
          </a:p>
          <a:p>
            <a:pPr lvl="1">
              <a:buFont typeface="Wingdings" pitchFamily="2" charset="2"/>
              <a:buChar char="Ø"/>
            </a:pPr>
            <a:r>
              <a:rPr lang="en-GB" sz="1600" dirty="0" smtClean="0">
                <a:solidFill>
                  <a:schemeClr val="accent2">
                    <a:lumMod val="60000"/>
                    <a:lumOff val="40000"/>
                  </a:schemeClr>
                </a:solidFill>
                <a:latin typeface="+mn-lt"/>
              </a:rPr>
              <a:t>Domestic or multinational</a:t>
            </a:r>
          </a:p>
          <a:p>
            <a:pPr lvl="1"/>
            <a:endParaRPr lang="en-GB" sz="1600" dirty="0" smtClean="0">
              <a:solidFill>
                <a:schemeClr val="tx2">
                  <a:lumMod val="60000"/>
                  <a:lumOff val="40000"/>
                </a:schemeClr>
              </a:solidFill>
              <a:latin typeface="+mn-lt"/>
            </a:endParaRPr>
          </a:p>
          <a:p>
            <a:pPr marL="285750" indent="-285750" defTabSz="762000">
              <a:lnSpc>
                <a:spcPct val="90000"/>
              </a:lnSpc>
              <a:buFont typeface="Wingdings" pitchFamily="2" charset="2"/>
              <a:buChar char="Ø"/>
              <a:defRPr/>
            </a:pPr>
            <a:r>
              <a:rPr lang="en-GB" sz="1400" dirty="0" smtClean="0">
                <a:solidFill>
                  <a:schemeClr val="tx2"/>
                </a:solidFill>
                <a:latin typeface="+mn-lt"/>
              </a:rPr>
              <a:t>KAU - Groups all the parts of an Enterprise contributing to the performance of an activity at class level (4 digits) of NACE Rev.2.</a:t>
            </a:r>
          </a:p>
          <a:p>
            <a:pPr marL="285750" indent="-285750" defTabSz="762000">
              <a:lnSpc>
                <a:spcPct val="90000"/>
              </a:lnSpc>
              <a:buFont typeface="Wingdings" pitchFamily="2" charset="2"/>
              <a:buChar char="Ø"/>
              <a:defRPr/>
            </a:pPr>
            <a:endParaRPr lang="en-GB" sz="1400" dirty="0" smtClean="0">
              <a:solidFill>
                <a:schemeClr val="tx2"/>
              </a:solidFill>
              <a:latin typeface="+mn-lt"/>
            </a:endParaRPr>
          </a:p>
          <a:p>
            <a:pPr marL="285750" indent="-285750" defTabSz="762000">
              <a:lnSpc>
                <a:spcPct val="90000"/>
              </a:lnSpc>
              <a:buFont typeface="Wingdings" pitchFamily="2" charset="2"/>
              <a:buChar char="Ø"/>
              <a:defRPr/>
            </a:pPr>
            <a:r>
              <a:rPr lang="en-GB" sz="1400" dirty="0" smtClean="0">
                <a:solidFill>
                  <a:schemeClr val="tx2"/>
                </a:solidFill>
                <a:latin typeface="+mn-lt"/>
              </a:rPr>
              <a:t>LKAU - The geographical  breakdown of  a Kind-of-Activity unit</a:t>
            </a:r>
          </a:p>
          <a:p>
            <a:pPr lvl="1"/>
            <a:endParaRPr lang="en-GB" sz="1600" dirty="0" smtClean="0">
              <a:solidFill>
                <a:schemeClr val="tx2">
                  <a:lumMod val="60000"/>
                  <a:lumOff val="40000"/>
                </a:schemeClr>
              </a:solidFill>
              <a:latin typeface="Arial" pitchFamily="34" charset="0"/>
              <a:cs typeface="Arial" pitchFamily="34" charset="0"/>
            </a:endParaRPr>
          </a:p>
          <a:p>
            <a:pPr>
              <a:buFont typeface="Wingdings" pitchFamily="2" charset="2"/>
              <a:buChar char="Ø"/>
            </a:pPr>
            <a:endParaRPr lang="en-GB" sz="1200" dirty="0" smtClean="0">
              <a:solidFill>
                <a:schemeClr val="tx2">
                  <a:lumMod val="60000"/>
                  <a:lumOff val="40000"/>
                </a:schemeClr>
              </a:solidFill>
              <a:latin typeface="Arial" pitchFamily="34" charset="0"/>
              <a:cs typeface="Arial" pitchFamily="34" charset="0"/>
            </a:endParaRPr>
          </a:p>
        </p:txBody>
      </p:sp>
      <p:sp>
        <p:nvSpPr>
          <p:cNvPr id="7" name="Platshållare för sidfot 9"/>
          <p:cNvSpPr>
            <a:spLocks noGrp="1"/>
          </p:cNvSpPr>
          <p:nvPr>
            <p:ph type="ftr" sz="quarter" idx="11"/>
          </p:nvPr>
        </p:nvSpPr>
        <p:spPr>
          <a:xfrm>
            <a:off x="2267744" y="6448251"/>
            <a:ext cx="4896544" cy="365125"/>
          </a:xfrm>
        </p:spPr>
        <p:txBody>
          <a:bodyPr/>
          <a:lstStyle/>
          <a:p>
            <a:endParaRPr lang="sv-SE" sz="1000" dirty="0"/>
          </a:p>
        </p:txBody>
      </p:sp>
      <p:pic>
        <p:nvPicPr>
          <p:cNvPr id="9" name="Picture 3"/>
          <p:cNvPicPr>
            <a:picLocks noChangeAspect="1" noChangeArrowheads="1"/>
          </p:cNvPicPr>
          <p:nvPr/>
        </p:nvPicPr>
        <p:blipFill>
          <a:blip r:embed="rId3" cstate="print"/>
          <a:srcRect/>
          <a:stretch>
            <a:fillRect/>
          </a:stretch>
        </p:blipFill>
        <p:spPr bwMode="auto">
          <a:xfrm>
            <a:off x="6588224" y="0"/>
            <a:ext cx="2304256" cy="1445250"/>
          </a:xfrm>
          <a:prstGeom prst="rect">
            <a:avLst/>
          </a:prstGeom>
          <a:noFill/>
          <a:ln w="9525">
            <a:noFill/>
            <a:miter lim="800000"/>
            <a:headEnd/>
            <a:tailEnd/>
          </a:ln>
        </p:spPr>
      </p:pic>
    </p:spTree>
    <p:extLst>
      <p:ext uri="{BB962C8B-B14F-4D97-AF65-F5344CB8AC3E}">
        <p14:creationId xmlns:p14="http://schemas.microsoft.com/office/powerpoint/2010/main" val="18708456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en-GB" dirty="0" smtClean="0"/>
              <a:t>The profiling process in 5 steps</a:t>
            </a:r>
            <a:endParaRPr lang="en-GB" dirty="0"/>
          </a:p>
        </p:txBody>
      </p:sp>
      <p:graphicFrame>
        <p:nvGraphicFramePr>
          <p:cNvPr id="4" name="Platshållare för innehåll 3"/>
          <p:cNvGraphicFramePr>
            <a:graphicFrameLocks noGrp="1"/>
          </p:cNvGraphicFramePr>
          <p:nvPr>
            <p:ph idx="1"/>
            <p:extLst/>
          </p:nvPr>
        </p:nvGraphicFramePr>
        <p:xfrm>
          <a:off x="1255713" y="1600200"/>
          <a:ext cx="7431087"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741220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en-GB" dirty="0" smtClean="0"/>
              <a:t>Information retrieved from BR and KCR</a:t>
            </a:r>
            <a:endParaRPr lang="en-GB" dirty="0"/>
          </a:p>
        </p:txBody>
      </p:sp>
      <p:sp>
        <p:nvSpPr>
          <p:cNvPr id="3" name="Platshållare för innehåll 2"/>
          <p:cNvSpPr>
            <a:spLocks noGrp="1"/>
          </p:cNvSpPr>
          <p:nvPr>
            <p:ph idx="1"/>
          </p:nvPr>
        </p:nvSpPr>
        <p:spPr/>
        <p:txBody>
          <a:bodyPr/>
          <a:lstStyle/>
          <a:p>
            <a:endParaRPr lang="en-US" dirty="0" smtClean="0"/>
          </a:p>
          <a:p>
            <a:pPr marL="0" indent="0">
              <a:buNone/>
            </a:pPr>
            <a:r>
              <a:rPr lang="en-GB" dirty="0"/>
              <a:t>The Swedish Group Register (KCR) contains all </a:t>
            </a:r>
            <a:r>
              <a:rPr lang="en-GB" dirty="0" smtClean="0"/>
              <a:t>Group LEUs</a:t>
            </a:r>
            <a:r>
              <a:rPr lang="en-GB" dirty="0"/>
              <a:t>. The information is retrieved from annual reports and reflects the date of the closing date of the fiscal year. The profiling is based on the ownership conditions of the KCR.</a:t>
            </a:r>
            <a:endParaRPr lang="sv-SE" dirty="0"/>
          </a:p>
          <a:p>
            <a:pPr marL="0" indent="0">
              <a:buNone/>
            </a:pPr>
            <a:endParaRPr lang="en-US" dirty="0" smtClean="0"/>
          </a:p>
          <a:p>
            <a:pPr marL="0" indent="0">
              <a:buNone/>
            </a:pPr>
            <a:r>
              <a:rPr lang="en-US" dirty="0" smtClean="0"/>
              <a:t>A Local Unit </a:t>
            </a:r>
            <a:r>
              <a:rPr lang="en-US" dirty="0"/>
              <a:t>is </a:t>
            </a:r>
            <a:r>
              <a:rPr lang="en-US" dirty="0" smtClean="0"/>
              <a:t>coded in the Business Register as </a:t>
            </a:r>
            <a:r>
              <a:rPr lang="en-US" dirty="0"/>
              <a:t>auxiliary unit if it serves other activities, i.e. the producing </a:t>
            </a:r>
            <a:r>
              <a:rPr lang="en-US" dirty="0" smtClean="0"/>
              <a:t>unit</a:t>
            </a:r>
          </a:p>
          <a:p>
            <a:pPr marL="0" indent="0">
              <a:buNone/>
            </a:pPr>
            <a:endParaRPr lang="en-US" dirty="0"/>
          </a:p>
        </p:txBody>
      </p:sp>
    </p:spTree>
    <p:extLst>
      <p:ext uri="{BB962C8B-B14F-4D97-AF65-F5344CB8AC3E}">
        <p14:creationId xmlns:p14="http://schemas.microsoft.com/office/powerpoint/2010/main" val="2680067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dirty="0" smtClean="0"/>
              <a:t>Example</a:t>
            </a:r>
            <a:endParaRPr lang="en-US" dirty="0"/>
          </a:p>
        </p:txBody>
      </p:sp>
      <p:sp>
        <p:nvSpPr>
          <p:cNvPr id="3" name="Platshållare för innehåll 2"/>
          <p:cNvSpPr>
            <a:spLocks noGrp="1"/>
          </p:cNvSpPr>
          <p:nvPr>
            <p:ph idx="1"/>
          </p:nvPr>
        </p:nvSpPr>
        <p:spPr/>
        <p:txBody>
          <a:bodyPr>
            <a:normAutofit/>
          </a:bodyPr>
          <a:lstStyle/>
          <a:p>
            <a:r>
              <a:rPr lang="en-US" dirty="0" smtClean="0"/>
              <a:t>A Swedish Business Group with 66 active Legal units: Situation today:  66 Enterprises, and the largest Enterprise is divided in two KAU:s</a:t>
            </a:r>
          </a:p>
          <a:p>
            <a:r>
              <a:rPr lang="en-US" dirty="0" smtClean="0"/>
              <a:t>After profiling: 14 Enterprises, 2 divided in 2 KAU:s each</a:t>
            </a:r>
          </a:p>
          <a:p>
            <a:r>
              <a:rPr lang="en-US" dirty="0" smtClean="0"/>
              <a:t>Auxiliary activities (administration, trade with own products, personnel etc.) is included in the Enterprise they serve</a:t>
            </a:r>
          </a:p>
          <a:p>
            <a:r>
              <a:rPr lang="en-US" dirty="0" smtClean="0"/>
              <a:t>Most of the real estate enterprises are put together in the same Enterprise (30 Legal units)</a:t>
            </a:r>
          </a:p>
          <a:p>
            <a:pPr marL="0" indent="0">
              <a:buNone/>
            </a:pPr>
            <a:endParaRPr lang="sv-SE" dirty="0" smtClean="0"/>
          </a:p>
          <a:p>
            <a:pPr marL="0" indent="0">
              <a:buNone/>
            </a:pPr>
            <a:endParaRPr lang="sv-SE" dirty="0"/>
          </a:p>
        </p:txBody>
      </p:sp>
    </p:spTree>
    <p:extLst>
      <p:ext uri="{BB962C8B-B14F-4D97-AF65-F5344CB8AC3E}">
        <p14:creationId xmlns:p14="http://schemas.microsoft.com/office/powerpoint/2010/main" val="2308442873"/>
      </p:ext>
    </p:extLst>
  </p:cSld>
  <p:clrMapOvr>
    <a:masterClrMapping/>
  </p:clrMapOvr>
  <p:timing>
    <p:tnLst>
      <p:par>
        <p:cTn id="1" dur="indefinite" restart="never" nodeType="tmRoot"/>
      </p:par>
    </p:tnLst>
  </p:timing>
</p:sld>
</file>

<file path=ppt/theme/theme1.xml><?xml version="1.0" encoding="utf-8"?>
<a:theme xmlns:a="http://schemas.openxmlformats.org/drawingml/2006/main" name="SCB-mall-2016">
  <a:themeElements>
    <a:clrScheme name="SCB">
      <a:dk1>
        <a:sysClr val="windowText" lastClr="000000"/>
      </a:dk1>
      <a:lt1>
        <a:sysClr val="window" lastClr="FFFFFF"/>
      </a:lt1>
      <a:dk2>
        <a:srgbClr val="1F497D"/>
      </a:dk2>
      <a:lt2>
        <a:srgbClr val="EEECE1"/>
      </a:lt2>
      <a:accent1>
        <a:srgbClr val="EC9210"/>
      </a:accent1>
      <a:accent2>
        <a:srgbClr val="828282"/>
      </a:accent2>
      <a:accent3>
        <a:srgbClr val="F0F0F0"/>
      </a:accent3>
      <a:accent4>
        <a:srgbClr val="078693"/>
      </a:accent4>
      <a:accent5>
        <a:srgbClr val="7F942C"/>
      </a:accent5>
      <a:accent6>
        <a:srgbClr val="71277A"/>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200" dirty="0">
            <a:latin typeface="Arial" pitchFamily="34" charset="0"/>
            <a:cs typeface="Arial" pitchFamily="34" charset="0"/>
          </a:defRPr>
        </a:defPPr>
      </a:lstStyle>
    </a:txDef>
  </a:objectDefaults>
  <a:extraClrSchemeLst/>
  <a:extLst>
    <a:ext uri="{05A4C25C-085E-4340-85A3-A5531E510DB2}">
      <thm15:themeFamily xmlns:thm15="http://schemas.microsoft.com/office/thememl/2012/main" name="Presentation1" id="{E8C35265-A650-4832-9783-4390615E2151}" vid="{240344F0-93EF-4DE2-BBDB-4CEBED664907}"/>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SCB</Template>
  <TotalTime>400</TotalTime>
  <Words>878</Words>
  <Application>Microsoft Office PowerPoint</Application>
  <PresentationFormat>Bildspel på skärmen (4:3)</PresentationFormat>
  <Paragraphs>128</Paragraphs>
  <Slides>15</Slides>
  <Notes>3</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15</vt:i4>
      </vt:variant>
    </vt:vector>
  </HeadingPairs>
  <TitlesOfParts>
    <vt:vector size="19" baseType="lpstr">
      <vt:lpstr>Arial</vt:lpstr>
      <vt:lpstr>Calibri</vt:lpstr>
      <vt:lpstr>Wingdings</vt:lpstr>
      <vt:lpstr>SCB-mall-2016</vt:lpstr>
      <vt:lpstr>Wiesbaden Group Neuchatel 24 – 27 September 2018</vt:lpstr>
      <vt:lpstr>Why profiling?</vt:lpstr>
      <vt:lpstr>Council Regulation 969/93 on statistical units</vt:lpstr>
      <vt:lpstr>Size of profiling problem</vt:lpstr>
      <vt:lpstr>PowerPoint-presentation</vt:lpstr>
      <vt:lpstr>PowerPoint-presentation</vt:lpstr>
      <vt:lpstr>The profiling process in 5 steps</vt:lpstr>
      <vt:lpstr>Information retrieved from BR and KCR</vt:lpstr>
      <vt:lpstr>Example</vt:lpstr>
      <vt:lpstr>Issues</vt:lpstr>
      <vt:lpstr>Surveys affected</vt:lpstr>
      <vt:lpstr>Effects on the statistics</vt:lpstr>
      <vt:lpstr>Other issues</vt:lpstr>
      <vt:lpstr>Effects on the work methods</vt:lpstr>
      <vt:lpstr>PowerPoint-presentation</vt:lpstr>
    </vt:vector>
  </TitlesOfParts>
  <Company>SCB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Bergman Caisa ES/NS-Ö</dc:creator>
  <cp:lastModifiedBy>Bergman Caisa ES/NS-Ö</cp:lastModifiedBy>
  <cp:revision>16</cp:revision>
  <dcterms:created xsi:type="dcterms:W3CDTF">2018-08-15T10:38:56Z</dcterms:created>
  <dcterms:modified xsi:type="dcterms:W3CDTF">2018-08-22T15:44:24Z</dcterms:modified>
</cp:coreProperties>
</file>