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8" r:id="rId1"/>
  </p:sldMasterIdLst>
  <p:notesMasterIdLst>
    <p:notesMasterId r:id="rId19"/>
  </p:notesMasterIdLst>
  <p:handoutMasterIdLst>
    <p:handoutMasterId r:id="rId20"/>
  </p:handoutMasterIdLst>
  <p:sldIdLst>
    <p:sldId id="273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02" r:id="rId18"/>
  </p:sldIdLst>
  <p:sldSz cx="9144000" cy="6858000" type="screen4x3"/>
  <p:notesSz cx="6797675" cy="9926638"/>
  <p:defaultTextStyle>
    <a:defPPr>
      <a:defRPr lang="en-NZ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EC6608"/>
    <a:srgbClr val="000000"/>
    <a:srgbClr val="706F6F"/>
    <a:srgbClr val="34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AB1C69-6EDB-4FF4-983F-18BD219EF32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78684" autoAdjust="0"/>
  </p:normalViewPr>
  <p:slideViewPr>
    <p:cSldViewPr snapToObjects="1" showGuides="1">
      <p:cViewPr varScale="1">
        <p:scale>
          <a:sx n="102" d="100"/>
          <a:sy n="102" d="100"/>
        </p:scale>
        <p:origin x="816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fld id="{6E73F411-4157-4971-8B41-3E8AD590FC58}" type="datetime1">
              <a:rPr lang="en-NZ"/>
              <a:pPr>
                <a:defRPr/>
              </a:pPr>
              <a:t>20/08/2018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4D7F588-E1AD-4B2A-B134-A3EAB7E560B6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3198135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fld id="{63F1EA61-72DB-404E-B4FB-134065D231A8}" type="datetime1">
              <a:rPr lang="en-NZ"/>
              <a:pPr>
                <a:defRPr/>
              </a:pPr>
              <a:t>20/08/2018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noProof="0"/>
              <a:t>Click to edit Master text styles</a:t>
            </a:r>
          </a:p>
          <a:p>
            <a:pPr lvl="1"/>
            <a:r>
              <a:rPr lang="en-AU" noProof="0"/>
              <a:t>Second level</a:t>
            </a:r>
          </a:p>
          <a:p>
            <a:pPr lvl="2"/>
            <a:r>
              <a:rPr lang="en-AU" noProof="0"/>
              <a:t>Third level</a:t>
            </a:r>
          </a:p>
          <a:p>
            <a:pPr lvl="3"/>
            <a:r>
              <a:rPr lang="en-AU" noProof="0"/>
              <a:t>Fourth level</a:t>
            </a:r>
          </a:p>
          <a:p>
            <a:pPr lvl="4"/>
            <a:r>
              <a:rPr lang="en-AU" noProof="0"/>
              <a:t>Fifth level</a:t>
            </a:r>
            <a:endParaRPr lang="en-NZ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174853-642D-4E1B-BDE0-E597DDC7B267}" type="slidenum">
              <a:rPr lang="en-NZ" altLang="en-US"/>
              <a:pPr/>
              <a:t>‹#›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7194865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ＭＳ Ｐゴシック" pitchFamily="-6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620686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10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556608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11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38235814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12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264588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13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8872561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14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1615723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15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1829148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16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5071027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77195"/>
            <a:ext cx="5438140" cy="4463157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7D4FFC-0B4C-428B-B9F4-90BB032FB232}" type="slidenum">
              <a:rPr lang="en-NZ" smtClean="0"/>
              <a:t>17</a:t>
            </a:fld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205748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2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16415997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3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8951932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4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6708800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5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244140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6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4099360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7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130719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8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2667797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74853-642D-4E1B-BDE0-E597DDC7B267}" type="slidenum">
              <a:rPr lang="en-NZ" altLang="en-US" smtClean="0"/>
              <a:pPr/>
              <a:t>9</a:t>
            </a:fld>
            <a:endParaRPr lang="en-NZ" altLang="en-US"/>
          </a:p>
        </p:txBody>
      </p:sp>
    </p:spTree>
    <p:extLst>
      <p:ext uri="{BB962C8B-B14F-4D97-AF65-F5344CB8AC3E}">
        <p14:creationId xmlns:p14="http://schemas.microsoft.com/office/powerpoint/2010/main" val="3027307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102" y="4241614"/>
            <a:ext cx="2424418" cy="2643770"/>
          </a:xfrm>
          <a:prstGeom prst="rect">
            <a:avLst/>
          </a:prstGeom>
        </p:spPr>
      </p:pic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70384" y="6495255"/>
            <a:ext cx="2133600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37384" y="6495255"/>
            <a:ext cx="2895600" cy="227012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11560" y="1844824"/>
            <a:ext cx="8229600" cy="642934"/>
          </a:xfrm>
        </p:spPr>
        <p:txBody>
          <a:bodyPr/>
          <a:lstStyle/>
          <a:p>
            <a:endParaRPr lang="en-NZ" dirty="0">
              <a:solidFill>
                <a:srgbClr val="706F6F"/>
              </a:solidFill>
              <a:latin typeface="+mj-lt"/>
            </a:endParaRPr>
          </a:p>
        </p:txBody>
      </p:sp>
      <p:sp>
        <p:nvSpPr>
          <p:cNvPr id="8" name="Text Placeholder 2"/>
          <p:cNvSpPr txBox="1">
            <a:spLocks/>
          </p:cNvSpPr>
          <p:nvPr userDrawn="1"/>
        </p:nvSpPr>
        <p:spPr bwMode="auto">
          <a:xfrm>
            <a:off x="611560" y="2522696"/>
            <a:ext cx="822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Bullet one copy to add here</a:t>
            </a:r>
          </a:p>
          <a:p>
            <a:pPr lvl="1"/>
            <a:r>
              <a:rPr lang="en-NZ" altLang="en-US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Bullet two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NZ" altLang="en-US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Bullet three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NZ" altLang="en-US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Bullet four</a:t>
            </a:r>
          </a:p>
          <a:p>
            <a:pPr lvl="4"/>
            <a:r>
              <a:rPr lang="en-NZ" altLang="en-US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Bullet five</a:t>
            </a:r>
          </a:p>
          <a:p>
            <a:endParaRPr lang="en-NZ" altLang="en-US" dirty="0">
              <a:solidFill>
                <a:schemeClr val="accent3"/>
              </a:solidFill>
              <a:latin typeface="+mn-lt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388921"/>
            <a:ext cx="1522512" cy="5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1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12" name="Table Placeholder 11"/>
          <p:cNvSpPr>
            <a:spLocks noGrp="1"/>
          </p:cNvSpPr>
          <p:nvPr>
            <p:ph type="tbl" sz="quarter" idx="14"/>
          </p:nvPr>
        </p:nvSpPr>
        <p:spPr>
          <a:xfrm>
            <a:off x="457200" y="2786051"/>
            <a:ext cx="8229600" cy="3286138"/>
          </a:xfrm>
        </p:spPr>
        <p:txBody>
          <a:bodyPr/>
          <a:lstStyle>
            <a:lvl1pPr>
              <a:defRPr sz="2800"/>
            </a:lvl1pPr>
          </a:lstStyle>
          <a:p>
            <a:pPr lvl="0"/>
            <a:endParaRPr lang="en-NZ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388921"/>
            <a:ext cx="1522512" cy="5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811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NZ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4103639698"/>
              </p:ext>
            </p:extLst>
          </p:nvPr>
        </p:nvGraphicFramePr>
        <p:xfrm>
          <a:off x="457200" y="2780928"/>
          <a:ext cx="8229600" cy="14827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mi-NZ" sz="1400" b="0" dirty="0">
                          <a:solidFill>
                            <a:srgbClr val="000000"/>
                          </a:solidFill>
                        </a:rPr>
                        <a:t>text</a:t>
                      </a:r>
                      <a:endParaRPr lang="en-NZ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rgbClr val="EC660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400" b="0" dirty="0">
                          <a:solidFill>
                            <a:srgbClr val="000000"/>
                          </a:solidFill>
                        </a:rPr>
                        <a:t>text</a:t>
                      </a:r>
                      <a:endParaRPr lang="en-NZ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rgbClr val="EC660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400" b="0" dirty="0">
                          <a:solidFill>
                            <a:srgbClr val="000000"/>
                          </a:solidFill>
                        </a:rPr>
                        <a:t>text</a:t>
                      </a:r>
                      <a:endParaRPr lang="en-NZ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rgbClr val="EC660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400" b="0" dirty="0">
                          <a:solidFill>
                            <a:srgbClr val="000000"/>
                          </a:solidFill>
                        </a:rPr>
                        <a:t>text</a:t>
                      </a:r>
                      <a:endParaRPr lang="en-NZ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rgbClr val="EC6608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i-NZ" sz="1400" b="0" dirty="0">
                          <a:solidFill>
                            <a:srgbClr val="000000"/>
                          </a:solidFill>
                        </a:rPr>
                        <a:t>text</a:t>
                      </a:r>
                      <a:endParaRPr lang="en-NZ" sz="1400" b="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rgbClr val="EC6608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rgbClr val="706F6F">
                            <a:alpha val="78000"/>
                          </a:srgbClr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dk1">
                            <a:alpha val="86000"/>
                          </a:schemeClr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dk1">
                            <a:alpha val="86000"/>
                          </a:schemeClr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dk1">
                            <a:alpha val="86000"/>
                          </a:schemeClr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dk1">
                            <a:alpha val="86000"/>
                          </a:schemeClr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rgbClr val="000000"/>
                        </a:solidFill>
                      </a:endParaRPr>
                    </a:p>
                  </a:txBody>
                  <a:tcPr marT="45700" marB="4570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accent3"/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accent3"/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>
                        <a:solidFill>
                          <a:schemeClr val="accent3"/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NZ" sz="1400" dirty="0"/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mi-NZ" sz="1400" dirty="0">
                        <a:solidFill>
                          <a:schemeClr val="accent3"/>
                        </a:solidFill>
                      </a:endParaRPr>
                    </a:p>
                  </a:txBody>
                  <a:tcPr marT="45700" marB="45700">
                    <a:solidFill>
                      <a:srgbClr val="706F6F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487941" y="1960567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1800" kern="1200">
                <a:solidFill>
                  <a:srgbClr val="EC6608"/>
                </a:solidFill>
                <a:latin typeface="+mj-lt"/>
                <a:ea typeface="ＭＳ Ｐゴシック" pitchFamily="124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  <a:cs typeface="Arial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  <a:cs typeface="Arial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  <a:cs typeface="Arial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  <a:cs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346666"/>
                </a:solidFill>
                <a:latin typeface="Arial" pitchFamily="124" charset="0"/>
                <a:ea typeface="ＭＳ Ｐゴシック" pitchFamily="124" charset="-128"/>
              </a:defRPr>
            </a:lvl9pPr>
          </a:lstStyle>
          <a:p>
            <a:r>
              <a:rPr lang="en-US" dirty="0"/>
              <a:t>Table header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4915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60"/>
            <a:ext cx="8229600" cy="8382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9" name="Chart Placeholder 8"/>
          <p:cNvSpPr>
            <a:spLocks noGrp="1"/>
          </p:cNvSpPr>
          <p:nvPr>
            <p:ph type="chart" sz="quarter" idx="14"/>
          </p:nvPr>
        </p:nvSpPr>
        <p:spPr>
          <a:xfrm>
            <a:off x="457200" y="2357184"/>
            <a:ext cx="8229600" cy="3715004"/>
          </a:xfrm>
        </p:spPr>
        <p:txBody>
          <a:bodyPr/>
          <a:lstStyle>
            <a:lvl1pPr marL="0" indent="0">
              <a:buNone/>
              <a:defRPr sz="2800"/>
            </a:lvl1pPr>
          </a:lstStyle>
          <a:p>
            <a:pPr lvl="0"/>
            <a:endParaRPr lang="en-NZ" noProof="0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388921"/>
            <a:ext cx="1522512" cy="5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98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78048D2-2B05-46F2-9A4D-FE4A40B18D19}" type="slidenum">
              <a:rPr lang="en-NZ" altLang="en-US"/>
              <a:pPr/>
              <a:t>‹#›</a:t>
            </a:fld>
            <a:endParaRPr lang="en-NZ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876256" y="0"/>
            <a:ext cx="2267744" cy="1295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456254" y="1645026"/>
            <a:ext cx="8229600" cy="642934"/>
          </a:xfrm>
        </p:spPr>
        <p:txBody>
          <a:bodyPr/>
          <a:lstStyle/>
          <a:p>
            <a:endParaRPr lang="en-NZ" dirty="0">
              <a:solidFill>
                <a:srgbClr val="706F6F"/>
              </a:solidFill>
              <a:latin typeface="+mj-lt"/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456254" y="2492896"/>
            <a:ext cx="8229600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NZ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388921"/>
            <a:ext cx="1522512" cy="558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4398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6256" y="388921"/>
            <a:ext cx="1810544" cy="663815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4"/>
          </p:nvPr>
        </p:nvSpPr>
        <p:spPr>
          <a:xfrm>
            <a:off x="457200" y="6173788"/>
            <a:ext cx="2133600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5"/>
          </p:nvPr>
        </p:nvSpPr>
        <p:spPr>
          <a:xfrm>
            <a:off x="3124200" y="6173788"/>
            <a:ext cx="2895600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057451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2954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/>
              <a:t>Heading one – </a:t>
            </a:r>
            <a:r>
              <a:rPr lang="en-US" dirty="0"/>
              <a:t>Click to edit Master title style</a:t>
            </a:r>
            <a:endParaRPr lang="en-NZ" altLang="en-US" dirty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514600"/>
            <a:ext cx="82296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dirty="0"/>
              <a:t>lick to edit Master text styles</a:t>
            </a:r>
          </a:p>
          <a:p>
            <a:pPr lvl="1"/>
            <a:r>
              <a:rPr lang="en-AU" altLang="en-US" dirty="0"/>
              <a:t>Second level</a:t>
            </a:r>
          </a:p>
          <a:p>
            <a:pPr lvl="2"/>
            <a:r>
              <a:rPr lang="en-AU" altLang="en-US" dirty="0"/>
              <a:t>Third level</a:t>
            </a:r>
          </a:p>
          <a:p>
            <a:pPr lvl="3"/>
            <a:r>
              <a:rPr lang="en-AU" altLang="en-US" dirty="0"/>
              <a:t>Fourth level</a:t>
            </a:r>
          </a:p>
          <a:p>
            <a:pPr lvl="4"/>
            <a:r>
              <a:rPr lang="en-AU" altLang="en-US" dirty="0"/>
              <a:t>Fifth level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3788"/>
            <a:ext cx="2133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+mn-lt"/>
                <a:ea typeface="ＭＳ Ｐゴシック" pitchFamily="108" charset="-128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73788"/>
            <a:ext cx="2895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pitchFamily="108" charset="-128"/>
              </a:defRPr>
            </a:lvl1pPr>
          </a:lstStyle>
          <a:p>
            <a:pPr>
              <a:defRPr/>
            </a:pPr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173788"/>
            <a:ext cx="2133600" cy="2270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9A3D208-9121-4DB7-A6AA-0DC1017EBC0C}" type="slidenum">
              <a:rPr lang="en-NZ" altLang="en-US"/>
              <a:pPr/>
              <a:t>‹#›</a:t>
            </a:fld>
            <a:endParaRPr lang="en-NZ" alt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64288" y="388921"/>
            <a:ext cx="1522512" cy="55821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42" r:id="rId2"/>
    <p:sldLayoutId id="2147484144" r:id="rId3"/>
    <p:sldLayoutId id="2147484143" r:id="rId4"/>
    <p:sldLayoutId id="2147484136" r:id="rId5"/>
    <p:sldLayoutId id="2147484135" r:id="rId6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EC6608"/>
          </a:solidFill>
          <a:latin typeface="+mj-lt"/>
          <a:ea typeface="ＭＳ Ｐゴシック" pitchFamily="124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>
          <a:solidFill>
            <a:srgbClr val="346666"/>
          </a:solidFill>
          <a:latin typeface="Arial" pitchFamily="124" charset="0"/>
          <a:ea typeface="ＭＳ Ｐゴシック" pitchFamily="124" charset="-128"/>
        </a:defRPr>
      </a:lvl9pPr>
    </p:titleStyle>
    <p:bodyStyle>
      <a:lvl1pPr marL="0" indent="0" algn="l" defTabSz="457200" rtl="0" eaLnBrk="0" fontAlgn="base" hangingPunct="0">
        <a:spcBef>
          <a:spcPct val="20000"/>
        </a:spcBef>
        <a:spcAft>
          <a:spcPct val="0"/>
        </a:spcAft>
        <a:buSzPct val="100000"/>
        <a:buNone/>
        <a:defRPr sz="32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pitchFamily="108" charset="0"/>
        <a:buChar char="–"/>
        <a:defRPr sz="24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pitchFamily="108" charset="0"/>
        <a:buChar char="»"/>
        <a:defRPr sz="20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/>
          <a:ea typeface="ＭＳ Ｐゴシック" pitchFamily="12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nzdotstat.stats.govt.nz/OECDStat_Metadata/ShowMetadata.ashx?Dataset=TABLECODE7602&amp;Coords=%5bYEAR%5d&amp;ShowOnWeb=true&amp;Lang=en" TargetMode="External"/><Relationship Id="rId3" Type="http://schemas.openxmlformats.org/officeDocument/2006/relationships/hyperlink" Target="http://nzdotstat.stats.govt.nz/OECDStat_Metadata/ShowMetadata.ashx?Dataset=TABLECODE7602&amp;Coords=%5bANZSIC06%5d&amp;ShowOnWeb=true&amp;Lang=en" TargetMode="External"/><Relationship Id="rId7" Type="http://schemas.openxmlformats.org/officeDocument/2006/relationships/hyperlink" Target="http://nzdotstat.stats.govt.nz/OECDStat_Metadata/ShowMetadata.ashx?Dataset=TABLECODE7602&amp;Coords=%5bMEASURE%5d.%5bEC_COUNT%5d&amp;ShowOnWeb=true&amp;Lang=en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nzdotstat.stats.govt.nz/OECDStat_Metadata/ShowMetadata.ashx?Dataset=TABLECODE7602&amp;Coords=%5bMEASURE%5d.%5bGEO_COUNT%5d&amp;ShowOnWeb=true&amp;Lang=en" TargetMode="External"/><Relationship Id="rId5" Type="http://schemas.openxmlformats.org/officeDocument/2006/relationships/hyperlink" Target="http://nzdotstat.stats.govt.nz/OECDStat_Metadata/ShowMetadata.ashx?Dataset=TABLECODE7602&amp;Coords=%5bMEASURE%5d&amp;ShowOnWeb=true&amp;Lang=en" TargetMode="External"/><Relationship Id="rId4" Type="http://schemas.openxmlformats.org/officeDocument/2006/relationships/hyperlink" Target="http://nzdotstat.stats.govt.nz/OECDStat_Metadata/ShowMetadata.ashx?Dataset=TABLECODE7602&amp;Coords=%5bAREA%5d&amp;ShowOnWeb=true&amp;Lang=en" TargetMode="External"/><Relationship Id="rId9" Type="http://schemas.openxmlformats.org/officeDocument/2006/relationships/hyperlink" Target="http://nzdotstat.stats.govt.nz/OECDStat_Metadata/ShowMetadata.ashx?Dataset=TABLECODE7602&amp;Coords=%5bEMPLOY_SIZE_GRP%5d&amp;ShowOnWeb=true&amp;Lang=e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79912" y="-59012"/>
            <a:ext cx="11907537" cy="11851711"/>
          </a:xfrm>
          <a:prstGeom prst="rect">
            <a:avLst/>
          </a:prstGeom>
        </p:spPr>
      </p:pic>
      <p:sp>
        <p:nvSpPr>
          <p:cNvPr id="9" name="Subtitle 2"/>
          <p:cNvSpPr txBox="1">
            <a:spLocks/>
          </p:cNvSpPr>
          <p:nvPr/>
        </p:nvSpPr>
        <p:spPr bwMode="auto">
          <a:xfrm>
            <a:off x="216395" y="1683453"/>
            <a:ext cx="5147693" cy="16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Tx/>
              <a:buNone/>
              <a:defRPr sz="2800" i="1" kern="1200">
                <a:solidFill>
                  <a:schemeClr val="bg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4572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2800" kern="1200">
                <a:solidFill>
                  <a:srgbClr val="000000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9144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Char char="–"/>
              <a:defRPr sz="2400" kern="1200" baseline="0">
                <a:solidFill>
                  <a:srgbClr val="000000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/>
              <a:buChar char="»"/>
              <a:defRPr sz="2000" kern="1200" baseline="0">
                <a:solidFill>
                  <a:srgbClr val="000000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/>
              <a:buChar char="•"/>
              <a:defRPr sz="1600" kern="1200" baseline="0">
                <a:solidFill>
                  <a:srgbClr val="000000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NZ" sz="3500" b="1" i="0" dirty="0">
                <a:solidFill>
                  <a:schemeClr val="accent1"/>
                </a:solidFill>
                <a:latin typeface="+mj-lt"/>
              </a:rPr>
              <a:t>New Zealand Business Demography Statistics: Noise for Counts and Magnitudes (NCM) confidentiality method</a:t>
            </a:r>
            <a:endParaRPr lang="en-AU" sz="3500" b="1" i="0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" name="Subtitle 1"/>
          <p:cNvSpPr txBox="1">
            <a:spLocks/>
          </p:cNvSpPr>
          <p:nvPr/>
        </p:nvSpPr>
        <p:spPr>
          <a:xfrm>
            <a:off x="268971" y="4085065"/>
            <a:ext cx="3366925" cy="1648191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32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mi-NZ" sz="2800" b="1" dirty="0">
                <a:solidFill>
                  <a:schemeClr val="accent2"/>
                </a:solidFill>
                <a:latin typeface="+mj-lt"/>
              </a:rPr>
              <a:t>Mathew Page</a:t>
            </a:r>
          </a:p>
          <a:p>
            <a:r>
              <a:rPr lang="mi-NZ" sz="2800" b="1" dirty="0" err="1">
                <a:solidFill>
                  <a:schemeClr val="accent2"/>
                </a:solidFill>
                <a:latin typeface="+mj-lt"/>
              </a:rPr>
              <a:t>September</a:t>
            </a:r>
            <a:r>
              <a:rPr lang="mi-NZ" sz="2800" b="1" dirty="0">
                <a:solidFill>
                  <a:schemeClr val="accent2"/>
                </a:solidFill>
                <a:latin typeface="+mj-lt"/>
              </a:rPr>
              <a:t> 2018</a:t>
            </a:r>
          </a:p>
          <a:p>
            <a:endParaRPr lang="en-NZ" sz="2800" b="1" dirty="0">
              <a:solidFill>
                <a:schemeClr val="accent2"/>
              </a:solidFill>
              <a:latin typeface="+mj-lt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388921"/>
            <a:ext cx="1522512" cy="5582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63749" y="4725144"/>
            <a:ext cx="2276803" cy="2569745"/>
          </a:xfrm>
          <a:prstGeom prst="rect">
            <a:avLst/>
          </a:prstGeom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E3DDFCE-2B30-4A08-98CC-CEA3A74A48E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988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– business counts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556792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Business counts are rounded to base 3 as part of the perturbation process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The combined value of the businesses’ seeds determines the count perturbation (rounding up or down)</a:t>
            </a: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3296A4D-8361-4514-B2C3-BCBA542D0CEF}"/>
              </a:ext>
            </a:extLst>
          </p:cNvPr>
          <p:cNvSpPr txBox="1"/>
          <p:nvPr/>
        </p:nvSpPr>
        <p:spPr>
          <a:xfrm>
            <a:off x="1833466" y="3964414"/>
            <a:ext cx="61949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dirty="0" err="1">
                <a:solidFill>
                  <a:schemeClr val="accent3"/>
                </a:solidFill>
              </a:rPr>
              <a:t>Eg</a:t>
            </a:r>
            <a:r>
              <a:rPr lang="en-NZ" dirty="0">
                <a:solidFill>
                  <a:schemeClr val="accent3"/>
                </a:solidFill>
              </a:rPr>
              <a:t> 4 geos form a data cell</a:t>
            </a:r>
          </a:p>
          <a:p>
            <a:r>
              <a:rPr lang="en-NZ" dirty="0">
                <a:solidFill>
                  <a:schemeClr val="accent3"/>
                </a:solidFill>
              </a:rPr>
              <a:t>	geo1 has a seed of 0.118</a:t>
            </a:r>
          </a:p>
          <a:p>
            <a:r>
              <a:rPr lang="en-NZ" dirty="0">
                <a:solidFill>
                  <a:schemeClr val="accent3"/>
                </a:solidFill>
              </a:rPr>
              <a:t>	geo2 0.510</a:t>
            </a:r>
          </a:p>
          <a:p>
            <a:r>
              <a:rPr lang="en-NZ" dirty="0">
                <a:solidFill>
                  <a:schemeClr val="accent3"/>
                </a:solidFill>
              </a:rPr>
              <a:t>	geo3 0.959</a:t>
            </a:r>
          </a:p>
          <a:p>
            <a:r>
              <a:rPr lang="en-NZ" dirty="0">
                <a:solidFill>
                  <a:schemeClr val="accent3"/>
                </a:solidFill>
              </a:rPr>
              <a:t>	geo4 0.111</a:t>
            </a:r>
          </a:p>
          <a:p>
            <a:r>
              <a:rPr lang="en-NZ" dirty="0">
                <a:solidFill>
                  <a:schemeClr val="accent3"/>
                </a:solidFill>
              </a:rPr>
              <a:t>	Total of the seeds = 0.118+0.510+0.959+0.111=1.698</a:t>
            </a:r>
          </a:p>
          <a:p>
            <a:r>
              <a:rPr lang="en-NZ" dirty="0">
                <a:solidFill>
                  <a:schemeClr val="accent3"/>
                </a:solidFill>
              </a:rPr>
              <a:t>Cell-level seed = 0.698 (non integer part) </a:t>
            </a:r>
          </a:p>
          <a:p>
            <a:r>
              <a:rPr lang="en-NZ" dirty="0">
                <a:solidFill>
                  <a:schemeClr val="accent3"/>
                </a:solidFill>
              </a:rPr>
              <a:t>This is greater than 0.667</a:t>
            </a:r>
          </a:p>
          <a:p>
            <a:r>
              <a:rPr lang="en-NZ" b="1" dirty="0">
                <a:solidFill>
                  <a:schemeClr val="accent3"/>
                </a:solidFill>
              </a:rPr>
              <a:t>So the FRR3 business count = 6</a:t>
            </a:r>
          </a:p>
        </p:txBody>
      </p:sp>
    </p:spTree>
    <p:extLst>
      <p:ext uri="{BB962C8B-B14F-4D97-AF65-F5344CB8AC3E}">
        <p14:creationId xmlns:p14="http://schemas.microsoft.com/office/powerpoint/2010/main" val="3829530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– business counts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556792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Adding extra uncertainty to protect rounded counts of zero (particularly those with employee counts)</a:t>
            </a:r>
          </a:p>
          <a:p>
            <a:pPr lvl="1"/>
            <a:r>
              <a:rPr lang="en-NZ" sz="1800" dirty="0">
                <a:solidFill>
                  <a:schemeClr val="accent3"/>
                </a:solidFill>
              </a:rPr>
              <a:t>Under normal random rounding to base 3 the value of 3 would be unchanged</a:t>
            </a:r>
          </a:p>
          <a:p>
            <a:pPr lvl="1"/>
            <a:r>
              <a:rPr lang="en-NZ" sz="1800" dirty="0">
                <a:solidFill>
                  <a:schemeClr val="accent3"/>
                </a:solidFill>
              </a:rPr>
              <a:t>This means that a random rounded cell of 0 corresponds to an actual count of 0,1 or 2</a:t>
            </a:r>
          </a:p>
          <a:p>
            <a:pPr lvl="1"/>
            <a:r>
              <a:rPr lang="en-NZ" sz="1800" dirty="0">
                <a:solidFill>
                  <a:schemeClr val="accent3"/>
                </a:solidFill>
              </a:rPr>
              <a:t>New rule adds more uncertainty with an actual value of 3 with a probability of one third to 0, one third of remaining unchanged at 3 and one third to 6</a:t>
            </a:r>
          </a:p>
          <a:p>
            <a:pPr lvl="1"/>
            <a:r>
              <a:rPr lang="en-NZ" sz="1800" dirty="0">
                <a:solidFill>
                  <a:schemeClr val="accent3"/>
                </a:solidFill>
              </a:rPr>
              <a:t>This means that the random rounded cells with a count of 0 could have an actual count of 1, 2 or 3. </a:t>
            </a: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55069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– employee counts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556792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Employee counts of 10 or greater</a:t>
            </a:r>
          </a:p>
          <a:p>
            <a:pPr lvl="1"/>
            <a:r>
              <a:rPr lang="en-US" sz="1800" dirty="0">
                <a:solidFill>
                  <a:schemeClr val="accent3"/>
                </a:solidFill>
              </a:rPr>
              <a:t>The seed is used to generate a ‘noise multiplier’ </a:t>
            </a:r>
          </a:p>
          <a:p>
            <a:pPr lvl="1"/>
            <a:r>
              <a:rPr lang="en-US" sz="1800" dirty="0">
                <a:solidFill>
                  <a:schemeClr val="accent3"/>
                </a:solidFill>
              </a:rPr>
              <a:t>Individual values are protected by at least +/- 10% (with equal probabilities of 50%)</a:t>
            </a:r>
          </a:p>
          <a:p>
            <a:pPr lvl="1"/>
            <a:r>
              <a:rPr lang="en-NZ" sz="1800" dirty="0">
                <a:solidFill>
                  <a:schemeClr val="accent3"/>
                </a:solidFill>
              </a:rPr>
              <a:t>We then apply a further rounding step:</a:t>
            </a:r>
          </a:p>
          <a:p>
            <a:pPr lvl="2"/>
            <a:endParaRPr lang="en-NZ" sz="1400" dirty="0">
              <a:solidFill>
                <a:schemeClr val="accent3"/>
              </a:solidFill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C1738C-33F5-4422-A705-054D6B0B7CBF}"/>
              </a:ext>
            </a:extLst>
          </p:cNvPr>
          <p:cNvSpPr txBox="1"/>
          <p:nvPr/>
        </p:nvSpPr>
        <p:spPr>
          <a:xfrm>
            <a:off x="2123728" y="3720555"/>
            <a:ext cx="6194917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800"/>
              </a:spcAft>
              <a:buFontTx/>
              <a:buChar char="-"/>
            </a:pPr>
            <a:r>
              <a:rPr lang="en-NZ" dirty="0">
                <a:solidFill>
                  <a:schemeClr val="accent3"/>
                </a:solidFill>
              </a:rPr>
              <a:t>For noised employee counts under 22 we round to 3</a:t>
            </a:r>
          </a:p>
          <a:p>
            <a:pPr marL="285750" indent="-285750">
              <a:spcAft>
                <a:spcPts val="800"/>
              </a:spcAft>
              <a:buFontTx/>
              <a:buChar char="-"/>
            </a:pPr>
            <a:r>
              <a:rPr lang="en-NZ" dirty="0">
                <a:solidFill>
                  <a:schemeClr val="accent3"/>
                </a:solidFill>
              </a:rPr>
              <a:t>For counts from </a:t>
            </a:r>
            <a:r>
              <a:rPr lang="en-NZ" dirty="0" err="1">
                <a:solidFill>
                  <a:schemeClr val="accent3"/>
                </a:solidFill>
              </a:rPr>
              <a:t>from</a:t>
            </a:r>
            <a:r>
              <a:rPr lang="en-NZ" dirty="0">
                <a:solidFill>
                  <a:schemeClr val="accent3"/>
                </a:solidFill>
              </a:rPr>
              <a:t> 22 to under 100 we round to 5</a:t>
            </a:r>
          </a:p>
          <a:p>
            <a:pPr marL="285750" indent="-285750">
              <a:spcAft>
                <a:spcPts val="800"/>
              </a:spcAft>
              <a:buFontTx/>
              <a:buChar char="-"/>
            </a:pPr>
            <a:r>
              <a:rPr lang="en-NZ" dirty="0">
                <a:solidFill>
                  <a:schemeClr val="accent3"/>
                </a:solidFill>
              </a:rPr>
              <a:t>For counts from 100 to under 1000 we round to 10</a:t>
            </a:r>
          </a:p>
          <a:p>
            <a:pPr marL="285750" indent="-285750">
              <a:spcAft>
                <a:spcPts val="800"/>
              </a:spcAft>
              <a:buFontTx/>
              <a:buChar char="-"/>
            </a:pPr>
            <a:r>
              <a:rPr lang="en-NZ" dirty="0">
                <a:solidFill>
                  <a:schemeClr val="accent3"/>
                </a:solidFill>
              </a:rPr>
              <a:t>For counts from 1000 to under 5000 we round to 50</a:t>
            </a:r>
          </a:p>
          <a:p>
            <a:pPr marL="285750" indent="-285750">
              <a:spcAft>
                <a:spcPts val="800"/>
              </a:spcAft>
              <a:buFontTx/>
              <a:buChar char="-"/>
            </a:pPr>
            <a:r>
              <a:rPr lang="en-NZ" dirty="0">
                <a:solidFill>
                  <a:schemeClr val="accent3"/>
                </a:solidFill>
              </a:rPr>
              <a:t>For counts 5000 and over we round to 100</a:t>
            </a:r>
          </a:p>
        </p:txBody>
      </p:sp>
    </p:spTree>
    <p:extLst>
      <p:ext uri="{BB962C8B-B14F-4D97-AF65-F5344CB8AC3E}">
        <p14:creationId xmlns:p14="http://schemas.microsoft.com/office/powerpoint/2010/main" val="1122525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– employee counts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556792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Employee counts of less than 10</a:t>
            </a:r>
          </a:p>
          <a:p>
            <a:pPr lvl="1"/>
            <a:r>
              <a:rPr lang="en-NZ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Small employee counts (e.g. 1,2) won’t be sufficiently protected by 10% noise after rounding back to integer values</a:t>
            </a:r>
          </a:p>
          <a:p>
            <a:pPr lvl="1"/>
            <a:r>
              <a:rPr lang="en-NZ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non-zero employee counts &lt; 10 we add 1 (p=1/3) subtract 1 (p=1/3) or leave as is (p=1/3)</a:t>
            </a:r>
          </a:p>
          <a:p>
            <a:pPr lvl="2"/>
            <a:endParaRPr lang="en-NZ" sz="1400" dirty="0">
              <a:solidFill>
                <a:schemeClr val="accent3"/>
              </a:solidFill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in practice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B6AE5EF-469F-4809-BB34-1A5526315FED}"/>
              </a:ext>
            </a:extLst>
          </p:cNvPr>
          <p:cNvSpPr txBox="1">
            <a:spLocks/>
          </p:cNvSpPr>
          <p:nvPr/>
        </p:nvSpPr>
        <p:spPr>
          <a:xfrm>
            <a:off x="2539282" y="1638730"/>
            <a:ext cx="4040188" cy="237703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32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2400" dirty="0">
                <a:solidFill>
                  <a:schemeClr val="accent3"/>
                </a:solidFill>
              </a:rPr>
              <a:t>2015 rule</a:t>
            </a:r>
            <a:r>
              <a:rPr lang="en-NZ" dirty="0">
                <a:solidFill>
                  <a:schemeClr val="accent3"/>
                </a:solidFill>
              </a:rPr>
              <a:t>	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39C06C7-BBCB-40E9-BE66-BCC36AC62830}"/>
              </a:ext>
            </a:extLst>
          </p:cNvPr>
          <p:cNvSpPr txBox="1">
            <a:spLocks/>
          </p:cNvSpPr>
          <p:nvPr/>
        </p:nvSpPr>
        <p:spPr>
          <a:xfrm>
            <a:off x="2568218" y="3782845"/>
            <a:ext cx="4041775" cy="360040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32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2400" dirty="0">
                <a:solidFill>
                  <a:schemeClr val="accent3"/>
                </a:solidFill>
              </a:rPr>
              <a:t>NCM rule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EDA2B60-AA76-4CB4-8A5B-7B60443534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991353"/>
              </p:ext>
            </p:extLst>
          </p:nvPr>
        </p:nvGraphicFramePr>
        <p:xfrm>
          <a:off x="474306" y="2246161"/>
          <a:ext cx="8229598" cy="1293573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2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2000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2001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2002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93"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Auckland Region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No of Geographic Units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Employee count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No of Geographic Units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Employee count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No of Geographic Units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Employee count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Central Bank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C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Banking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426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22,380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420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22,190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417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>
                          <a:solidFill>
                            <a:schemeClr val="accent3"/>
                          </a:solidFill>
                          <a:effectLst/>
                        </a:rPr>
                        <a:t>22,270</a:t>
                      </a:r>
                      <a:endParaRPr lang="en-NZ" sz="1100" b="1" i="0" u="none" strike="noStrike" baseline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Building Society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3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3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3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Credit Union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21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21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DADFF936-A80A-4F8A-AC1E-07F82CE310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9390900"/>
              </p:ext>
            </p:extLst>
          </p:nvPr>
        </p:nvGraphicFramePr>
        <p:xfrm>
          <a:off x="444577" y="4328317"/>
          <a:ext cx="8229598" cy="1293573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10252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39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5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 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2000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2001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NZ" sz="1100" b="1" u="none" strike="noStrike" baseline="0">
                          <a:solidFill>
                            <a:schemeClr val="accent3"/>
                          </a:solidFill>
                          <a:effectLst/>
                        </a:rPr>
                        <a:t>2002</a:t>
                      </a:r>
                      <a:endParaRPr lang="en-NZ" sz="1100" b="1" i="0" u="none" strike="noStrike" baseline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593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Auckland Region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No of Geographic Units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Employee count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No of Geographic Units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Employee count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No of Geographic Units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Employee count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Central Bank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0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30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--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rgbClr val="FF0000"/>
                          </a:solidFill>
                          <a:effectLst/>
                        </a:rPr>
                        <a:t>--</a:t>
                      </a:r>
                      <a:endParaRPr lang="en-NZ" sz="1100" b="1" i="0" u="none" strike="noStrike" baseline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Banking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426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22,300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420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22,100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417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22,200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Building Society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3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50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>
                          <a:solidFill>
                            <a:schemeClr val="accent3"/>
                          </a:solidFill>
                          <a:effectLst/>
                        </a:rPr>
                        <a:t>3</a:t>
                      </a:r>
                      <a:endParaRPr lang="en-NZ" sz="1100" b="1" i="0" u="none" strike="noStrike" baseline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55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3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55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796"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Credit Union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>
                          <a:solidFill>
                            <a:schemeClr val="accent3"/>
                          </a:solidFill>
                          <a:effectLst/>
                        </a:rPr>
                        <a:t>21</a:t>
                      </a:r>
                      <a:endParaRPr lang="en-NZ" sz="1100" b="1" i="0" u="none" strike="noStrike" baseline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21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21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100" b="1" u="none" strike="noStrike" baseline="0" dirty="0">
                          <a:solidFill>
                            <a:schemeClr val="accent3"/>
                          </a:solidFill>
                          <a:effectLst/>
                        </a:rPr>
                        <a:t>65</a:t>
                      </a:r>
                      <a:endParaRPr lang="en-NZ" sz="11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240" marR="9240" marT="924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9618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in practice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B6AE5EF-469F-4809-BB34-1A5526315FED}"/>
              </a:ext>
            </a:extLst>
          </p:cNvPr>
          <p:cNvSpPr txBox="1">
            <a:spLocks/>
          </p:cNvSpPr>
          <p:nvPr/>
        </p:nvSpPr>
        <p:spPr>
          <a:xfrm>
            <a:off x="2539282" y="1638730"/>
            <a:ext cx="4040188" cy="237703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32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2400" dirty="0">
                <a:solidFill>
                  <a:schemeClr val="accent3"/>
                </a:solidFill>
              </a:rPr>
              <a:t>By regional council</a:t>
            </a:r>
            <a:r>
              <a:rPr lang="en-NZ" dirty="0">
                <a:solidFill>
                  <a:schemeClr val="accent3"/>
                </a:solidFill>
              </a:rPr>
              <a:t>	</a:t>
            </a:r>
          </a:p>
        </p:txBody>
      </p:sp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B7897C4E-0FE1-4823-8A4B-217C363D32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658221"/>
              </p:ext>
            </p:extLst>
          </p:nvPr>
        </p:nvGraphicFramePr>
        <p:xfrm>
          <a:off x="1403648" y="2276872"/>
          <a:ext cx="6850390" cy="40222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1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4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1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18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169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Regional Council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No of Geos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Geographic Employee Count Change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695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Percent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Difference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Northland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20048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-0.44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-240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Auckland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172795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0.30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2020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Waikato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52692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0.32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560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Bay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of Plenty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33928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-0.50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-570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Gisborne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4974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0.12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30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Hawke’s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Bay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18211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-0.48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-350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Taranaki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15030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-0.39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-200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 err="1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Manawatu</a:t>
                      </a: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-Wanganui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25511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-0.60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-580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Wellington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53700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0.50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1190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West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Coast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3890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-0.29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-50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Canterbury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68298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0.52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1440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Otago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27265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0.46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460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Southland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13802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-0.68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-330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Tasman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6628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0.58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120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Nelson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5897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-0.38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-100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Marlborough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6970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-0.17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-40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6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Outside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190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1.79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1032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NCM method in practice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FB6AE5EF-469F-4809-BB34-1A5526315FED}"/>
              </a:ext>
            </a:extLst>
          </p:cNvPr>
          <p:cNvSpPr txBox="1">
            <a:spLocks/>
          </p:cNvSpPr>
          <p:nvPr/>
        </p:nvSpPr>
        <p:spPr>
          <a:xfrm>
            <a:off x="2539282" y="1638730"/>
            <a:ext cx="4040188" cy="237703"/>
          </a:xfrm>
          <a:prstGeom prst="rect">
            <a:avLst/>
          </a:prstGeom>
        </p:spPr>
        <p:txBody>
          <a:bodyPr/>
          <a:lstStyle>
            <a:lvl1pPr mar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32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NZ" sz="2400" dirty="0">
                <a:solidFill>
                  <a:schemeClr val="accent3"/>
                </a:solidFill>
              </a:rPr>
              <a:t>By ANZSIC (industry)</a:t>
            </a:r>
            <a:r>
              <a:rPr lang="en-NZ" dirty="0">
                <a:solidFill>
                  <a:schemeClr val="accent3"/>
                </a:solidFill>
              </a:rPr>
              <a:t>	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96F50F28-9F1D-4E88-A08B-A14C85C324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296146"/>
              </p:ext>
            </p:extLst>
          </p:nvPr>
        </p:nvGraphicFramePr>
        <p:xfrm>
          <a:off x="1709592" y="2276872"/>
          <a:ext cx="6010275" cy="41782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20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0500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ANZSIC Division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No of Geos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Geographic Employee Count Change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Percent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Difference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kern="12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Agriculture, forestry &amp; fishing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71648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0.14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170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Mining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906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0.19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0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Manufacturing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22267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0.42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910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kern="12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Electricity, gas, water &amp; waste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1526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0.78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110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Construction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53269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-0.21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-280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Wholesale Trade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20450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-0.29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-310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Retail Trade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34294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-0.11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-220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Accommodation and Food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20659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-0.27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-380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Transport, Postal and Warehousing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16324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0.74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620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Information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</a:rPr>
                        <a:t> Media and Telecommunications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5699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0.68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260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Financial and Insurance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35233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0.08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40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Rental,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Hiring and Real Estate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107087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0.28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80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Professional, Scientific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</a:rPr>
                        <a:t> and Technical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55062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-0.06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-90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Administrative and Support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17255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-0.39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-390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Public Administration and Safety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3843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-0.06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-70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Education</a:t>
                      </a:r>
                      <a:r>
                        <a:rPr lang="en-NZ" sz="1100" baseline="0" dirty="0">
                          <a:solidFill>
                            <a:schemeClr val="accent3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Training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10300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0.58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1000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Health Care and Social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20591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0.88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1900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Arts and Recreation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10193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-0.01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dirty="0">
                          <a:solidFill>
                            <a:schemeClr val="accent3"/>
                          </a:solidFill>
                          <a:effectLst/>
                        </a:rPr>
                        <a:t>Other Services</a:t>
                      </a:r>
                      <a:endParaRPr lang="en-NZ" sz="1100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>
                          <a:solidFill>
                            <a:schemeClr val="accent3"/>
                          </a:solidFill>
                          <a:effectLst/>
                        </a:rPr>
                        <a:t>23223</a:t>
                      </a:r>
                      <a:endParaRPr lang="en-NZ" sz="1100" b="1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0.02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NZ" sz="1100" b="1" dirty="0">
                          <a:solidFill>
                            <a:schemeClr val="accent3"/>
                          </a:solidFill>
                          <a:effectLst/>
                        </a:rPr>
                        <a:t>10</a:t>
                      </a:r>
                      <a:endParaRPr lang="en-NZ" sz="1100" b="1" dirty="0">
                        <a:solidFill>
                          <a:schemeClr val="accent3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solidFill>
                      <a:schemeClr val="accent4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133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268760"/>
            <a:ext cx="5985710" cy="471488"/>
          </a:xfrm>
        </p:spPr>
        <p:txBody>
          <a:bodyPr/>
          <a:lstStyle/>
          <a:p>
            <a:r>
              <a:rPr lang="en-US" dirty="0"/>
              <a:t>Questions?</a:t>
            </a:r>
            <a:endParaRPr lang="en-NZ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66C2B0F-2266-4977-915F-468DB7287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3296" y="3266602"/>
            <a:ext cx="4968027" cy="196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>
            <a:lvl1pPr indent="420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315516" defTabSz="685800"/>
            <a:r>
              <a:rPr lang="en-NZ" altLang="en-US" sz="825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Table 2 – Units directly collected versus modelled units – Business data collection (March 2018 quarter)</a:t>
            </a:r>
            <a:endParaRPr lang="en-NZ" altLang="en-US" sz="1350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5B7C71C2-BDFC-4054-8C84-3872B5CA331F}"/>
              </a:ext>
            </a:extLst>
          </p:cNvPr>
          <p:cNvSpPr txBox="1">
            <a:spLocks/>
          </p:cNvSpPr>
          <p:nvPr/>
        </p:nvSpPr>
        <p:spPr bwMode="auto">
          <a:xfrm>
            <a:off x="1956989" y="2276872"/>
            <a:ext cx="590465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Aft>
                <a:spcPts val="1200"/>
              </a:spcAft>
            </a:pPr>
            <a:r>
              <a:rPr lang="en-US" altLang="en-US" sz="2400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Mathew Page (</a:t>
            </a:r>
            <a:r>
              <a:rPr lang="en-US" altLang="en-US" sz="2400" u="sng" dirty="0">
                <a:solidFill>
                  <a:srgbClr val="0083E6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mathew.page@stats.govt.nz</a:t>
            </a:r>
            <a:r>
              <a:rPr lang="en-US" altLang="en-US" sz="2400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pPr marL="0" indent="0" algn="l">
              <a:spcAft>
                <a:spcPts val="1200"/>
              </a:spcAft>
            </a:pPr>
            <a:r>
              <a:rPr lang="en-US" altLang="en-US" sz="2400" dirty="0" err="1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Venu</a:t>
            </a:r>
            <a:r>
              <a:rPr lang="en-US" altLang="en-US" sz="2400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 Nair (</a:t>
            </a:r>
            <a:r>
              <a:rPr lang="en-US" altLang="en-US" sz="2400" u="sng" dirty="0">
                <a:solidFill>
                  <a:srgbClr val="0083E6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venu.nair@stats.govt.nz</a:t>
            </a:r>
            <a:r>
              <a:rPr lang="en-US" altLang="en-US" sz="2400" dirty="0">
                <a:solidFill>
                  <a:schemeClr val="accent3"/>
                </a:solidFill>
                <a:latin typeface="Source Sans Pro" panose="020B0503030403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dirty="0">
              <a:solidFill>
                <a:schemeClr val="accent3"/>
              </a:solidFill>
              <a:latin typeface="Source Sans Pro" panose="020B0503030403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dirty="0">
              <a:solidFill>
                <a:schemeClr val="accent3"/>
              </a:solidFill>
              <a:latin typeface="+mn-lt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2332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OHU-3strand-bw-7%grey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190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838200"/>
          </a:xfrm>
        </p:spPr>
        <p:txBody>
          <a:bodyPr/>
          <a:lstStyle/>
          <a:p>
            <a:r>
              <a:rPr lang="en-US" dirty="0"/>
              <a:t>This Presentation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 bwMode="auto">
          <a:xfrm>
            <a:off x="827584" y="1628800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History of business demography statistics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Customer needs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Overview of NCM method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NCM method – business counts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NCM method – employee counts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NCM method in practice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014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OHU-3strand-bw-7%grey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27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History of business demography statistics -</a:t>
            </a:r>
            <a:br>
              <a:rPr lang="en-US" dirty="0"/>
            </a:br>
            <a:r>
              <a:rPr lang="en-US" dirty="0"/>
              <a:t>until 2014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628800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857250" lvl="1" indent="-457200">
              <a:spcAft>
                <a:spcPts val="800"/>
              </a:spcAft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Enterprise (legal business) and geographic unit (business location) not suppressed or rounded</a:t>
            </a:r>
          </a:p>
          <a:p>
            <a:pPr marL="857250" lvl="1" indent="-457200">
              <a:spcAft>
                <a:spcPts val="800"/>
              </a:spcAft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Employee count not suppressed, but was subject to graduated random rounding (GRR)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06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OHU-3strand-bw-7%grey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838200"/>
          </a:xfrm>
        </p:spPr>
        <p:txBody>
          <a:bodyPr/>
          <a:lstStyle/>
          <a:p>
            <a:r>
              <a:rPr lang="en-US" dirty="0"/>
              <a:t>History of business demography statistics - compliance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628800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Not fully aligned with section 37 of Statistics Act</a:t>
            </a:r>
          </a:p>
          <a:p>
            <a:pPr marL="457200" indent="-457200" algn="l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NZ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Statistics Act currently being reviewed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48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OHU-3strand-bw-7%grey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76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767" y="1052736"/>
            <a:ext cx="8229600" cy="838200"/>
          </a:xfrm>
        </p:spPr>
        <p:txBody>
          <a:bodyPr/>
          <a:lstStyle/>
          <a:p>
            <a:r>
              <a:rPr lang="en-US" dirty="0"/>
              <a:t>History of business demography statistics – 2015 release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628800"/>
            <a:ext cx="338437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>
              <a:spcAft>
                <a:spcPts val="800"/>
              </a:spcAft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Enterprise/geographic unit counts:</a:t>
            </a:r>
          </a:p>
          <a:p>
            <a:pPr marL="285750" indent="-285750" algn="l">
              <a:spcAft>
                <a:spcPts val="800"/>
              </a:spcAft>
              <a:buFontTx/>
              <a:buChar char="-"/>
            </a:pPr>
            <a:r>
              <a:rPr lang="en-US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Enterprise/geographic unit counts of 1 or 2 suppressed</a:t>
            </a:r>
          </a:p>
          <a:p>
            <a:pPr marL="285750" indent="-285750" algn="l">
              <a:spcAft>
                <a:spcPts val="800"/>
              </a:spcAft>
              <a:buFontTx/>
              <a:buChar char="-"/>
            </a:pPr>
            <a:r>
              <a:rPr lang="en-US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Geographic unit counts suppressed where the number of enterprises owning those geographic units is 1 or 2</a:t>
            </a:r>
          </a:p>
          <a:p>
            <a:pPr marL="285750" indent="-285750" algn="l">
              <a:spcAft>
                <a:spcPts val="800"/>
              </a:spcAft>
              <a:buFontTx/>
              <a:buChar char="-"/>
            </a:pPr>
            <a:r>
              <a:rPr lang="en-US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Remaining enterprise/geographic unit counts random rounded to base 3 (RR3)</a:t>
            </a:r>
          </a:p>
          <a:p>
            <a:pPr marL="285750" indent="-285750" algn="l">
              <a:buFontTx/>
              <a:buChar char="-"/>
            </a:pPr>
            <a:endParaRPr lang="en-US" altLang="en-US" sz="18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BE148152-E694-4C79-A505-B193CFB738B2}"/>
              </a:ext>
            </a:extLst>
          </p:cNvPr>
          <p:cNvSpPr txBox="1">
            <a:spLocks/>
          </p:cNvSpPr>
          <p:nvPr/>
        </p:nvSpPr>
        <p:spPr bwMode="auto">
          <a:xfrm>
            <a:off x="4593340" y="1628800"/>
            <a:ext cx="3384376" cy="2664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>
              <a:spcAft>
                <a:spcPts val="800"/>
              </a:spcAft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Employee counts:</a:t>
            </a:r>
          </a:p>
          <a:p>
            <a:pPr marL="285750" indent="-285750" algn="l">
              <a:spcAft>
                <a:spcPts val="800"/>
              </a:spcAft>
              <a:buFontTx/>
              <a:buChar char="-"/>
            </a:pPr>
            <a:r>
              <a:rPr lang="en-US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Employee counts relating to a suppressed enterprise or geographic unit suppressed</a:t>
            </a:r>
          </a:p>
          <a:p>
            <a:pPr marL="285750" indent="-285750" algn="l">
              <a:spcAft>
                <a:spcPts val="800"/>
              </a:spcAft>
              <a:buFontTx/>
              <a:buChar char="-"/>
            </a:pPr>
            <a:r>
              <a:rPr lang="en-US" altLang="en-US" sz="18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Remaining employee counts subject to graduated random rounding (GRR)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060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0767" y="1052736"/>
            <a:ext cx="8229600" cy="838200"/>
          </a:xfrm>
        </p:spPr>
        <p:txBody>
          <a:bodyPr/>
          <a:lstStyle/>
          <a:p>
            <a:r>
              <a:rPr lang="en-US" dirty="0"/>
              <a:t>History of business demography statistics – 2015 example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57E0850-E250-4C2C-96F8-ED84196584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0476955"/>
              </p:ext>
            </p:extLst>
          </p:nvPr>
        </p:nvGraphicFramePr>
        <p:xfrm>
          <a:off x="611560" y="1988840"/>
          <a:ext cx="8451468" cy="4464496"/>
        </p:xfrm>
        <a:graphic>
          <a:graphicData uri="http://schemas.openxmlformats.org/drawingml/2006/table">
            <a:tbl>
              <a:tblPr/>
              <a:tblGrid>
                <a:gridCol w="16760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0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2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75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70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533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51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2520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n-NZ" sz="1400" b="1" i="0" u="sng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3" tooltip="Click once to display linked information. Click and hold to select this cell."/>
                        </a:rPr>
                        <a:t>ANZSIC06</a:t>
                      </a:r>
                      <a:endParaRPr lang="en-NZ" sz="1400" b="1" i="0" u="sng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t"/>
                      <a:r>
                        <a:rPr lang="en-NZ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A019 Other Livestock Farming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n-NZ" sz="1400" b="1" i="0" u="sng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4" tooltip="Click once to display linked information. Click and hold to select this cell."/>
                        </a:rPr>
                        <a:t>Area</a:t>
                      </a:r>
                      <a:endParaRPr lang="en-NZ" sz="1400" b="1" i="0" u="sng" strike="noStrike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NZ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Total NZ by Regional Council/Area Unit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NZ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  </a:t>
                      </a:r>
                      <a:r>
                        <a:rPr lang="en-NZ" sz="1400" b="0" i="0" u="none" strike="noStrike" dirty="0" err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</a:rPr>
                        <a:t>Houhora</a:t>
                      </a:r>
                      <a:endParaRPr lang="en-NZ" sz="1400" b="0" i="0" u="none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040">
                <a:tc gridSpan="3">
                  <a:txBody>
                    <a:bodyPr/>
                    <a:lstStyle/>
                    <a:p>
                      <a:pPr algn="r" fontAlgn="ctr"/>
                      <a:r>
                        <a:rPr lang="en-NZ" sz="1400" b="1" i="0" u="sng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5" tooltip="Click once to display linked information. Click and hold to select this cell."/>
                        </a:rPr>
                        <a:t>Measure</a:t>
                      </a:r>
                      <a:endParaRPr lang="en-NZ" sz="1400" b="1" i="0" u="sng" strike="noStrike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400" b="0" i="0" u="sng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6" tooltip="Click once to display linked information. Click and hold to select this cell."/>
                        </a:rPr>
                        <a:t>Geographic Units</a:t>
                      </a:r>
                      <a:endParaRPr lang="en-NZ" sz="1400" b="0" i="0" u="sng" strike="noStrike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400" b="0" i="0" u="sng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7" tooltip="Click once to display linked information. Click and hold to select this cell."/>
                        </a:rPr>
                        <a:t>Employee Count</a:t>
                      </a:r>
                      <a:endParaRPr lang="en-NZ" sz="1400" b="0" i="0" u="sng" strike="noStrike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400" b="0" i="0" u="sng" strike="noStrike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6" tooltip="Click once to display linked information. Click and hold to select this cell."/>
                        </a:rPr>
                        <a:t>Geographic Units</a:t>
                      </a:r>
                      <a:endParaRPr lang="en-NZ" sz="1400" b="0" i="0" u="sng" strike="noStrike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NZ" sz="1400" b="0" i="0" u="sng" strike="noStrike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hlinkClick r:id="rId7" tooltip="Click once to display linked information. Click and hold to select this cell."/>
                        </a:rPr>
                        <a:t>Employee Count</a:t>
                      </a:r>
                      <a:endParaRPr lang="en-NZ" sz="1400" b="0" i="0" u="sng" strike="noStrike" dirty="0">
                        <a:solidFill>
                          <a:srgbClr val="FFFFFF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799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6300">
                <a:tc>
                  <a:txBody>
                    <a:bodyPr/>
                    <a:lstStyle/>
                    <a:p>
                      <a:pPr algn="l" fontAlgn="b"/>
                      <a:r>
                        <a:rPr lang="en-NZ" sz="1400" b="1" i="0" u="sng" strike="noStrike" dirty="0">
                          <a:effectLst/>
                          <a:latin typeface="Verdana" panose="020B0604030504040204" pitchFamily="34" charset="0"/>
                          <a:hlinkClick r:id="rId8" tooltip="Click once to display linked information. Click and hold to select this cell."/>
                        </a:rPr>
                        <a:t>Year</a:t>
                      </a:r>
                      <a:endParaRPr lang="en-NZ" sz="1400" b="1" i="0" u="sng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NZ" sz="1400" b="1" i="0" u="sng" strike="noStrike" dirty="0">
                          <a:effectLst/>
                          <a:latin typeface="Verdana" panose="020B0604030504040204" pitchFamily="34" charset="0"/>
                          <a:hlinkClick r:id="rId9" tooltip="Click once to display linked information. Click and hold to select this cell."/>
                        </a:rPr>
                        <a:t>Employment Size Group</a:t>
                      </a:r>
                      <a:endParaRPr lang="en-NZ" sz="1400" b="1" i="0" u="sng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700" b="1" i="0" u="none" strike="noStrike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700" b="1" i="0" u="none" strike="noStrike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700" b="1" i="0" u="none" strike="noStrike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700" b="1" i="0" u="none" strike="noStrike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NZ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NZ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NZ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  <a:p>
                      <a:pPr algn="ctr" fontAlgn="b"/>
                      <a:r>
                        <a:rPr lang="en-NZ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037">
                <a:tc rowSpan="8"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2015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3168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kern="1200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1 to 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426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970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6 to 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10 to 19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580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20 to 49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620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50 to 99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100+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..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8037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F7F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NZ" sz="900" b="1" i="0" u="none" strike="noStrike" baseline="0" dirty="0">
                        <a:solidFill>
                          <a:schemeClr val="accent3"/>
                        </a:solidFill>
                        <a:effectLst/>
                        <a:latin typeface="Courier New" panose="02070309020205020404" pitchFamily="49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0">
                      <a:fgClr>
                        <a:srgbClr val="C0C0C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3747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3040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1" i="0" u="none" strike="noStrike" kern="1200" baseline="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NZ" sz="1800" b="0" i="0" u="none" strike="noStrike" baseline="0" dirty="0">
                          <a:solidFill>
                            <a:schemeClr val="accent3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2340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/>
              <a:t>Customer needs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628800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Make more data available – Stats NZ’s vision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Avoid suppressions – more meaningful data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Look for a standard confidentiality method for all data outputs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924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rgbClr val="EC6608"/>
                </a:solidFill>
                <a:latin typeface="+mj-lt"/>
              </a:rPr>
              <a:t>Ov</a:t>
            </a:r>
            <a:r>
              <a:rPr lang="en-US" dirty="0"/>
              <a:t>erview of noise for counts and magnitudes (NCM) method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870560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No suppressed cells in BD data tables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Greater utility for customers – every cell has a value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Consistency of cell values across different tables</a:t>
            </a:r>
          </a:p>
          <a:p>
            <a:pPr marL="0" indent="0" algn="l"/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796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HU-3strand-bw-7%grey.tif">
            <a:extLst>
              <a:ext uri="{FF2B5EF4-FFF2-40B4-BE49-F238E27FC236}">
                <a16:creationId xmlns:a16="http://schemas.microsoft.com/office/drawing/2014/main" id="{95B717AD-39FD-4428-A6EE-7996A212D8C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95734" y="3731375"/>
            <a:ext cx="2848266" cy="31266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03" y="1032360"/>
            <a:ext cx="8229600" cy="838200"/>
          </a:xfrm>
        </p:spPr>
        <p:txBody>
          <a:bodyPr/>
          <a:lstStyle/>
          <a:p>
            <a:r>
              <a:rPr lang="en-US" dirty="0">
                <a:solidFill>
                  <a:srgbClr val="EC6608"/>
                </a:solidFill>
                <a:latin typeface="+mj-lt"/>
              </a:rPr>
              <a:t>Ov</a:t>
            </a:r>
            <a:r>
              <a:rPr lang="en-US" dirty="0"/>
              <a:t>erview of NCM method - seed </a:t>
            </a:r>
            <a:endParaRPr lang="en-NZ" dirty="0">
              <a:solidFill>
                <a:srgbClr val="EC6608"/>
              </a:solidFill>
              <a:latin typeface="+mj-lt"/>
            </a:endParaRPr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381F5D6-8631-4082-B0C2-271F8EFA6681}"/>
              </a:ext>
            </a:extLst>
          </p:cNvPr>
          <p:cNvSpPr txBox="1">
            <a:spLocks/>
          </p:cNvSpPr>
          <p:nvPr/>
        </p:nvSpPr>
        <p:spPr bwMode="auto">
          <a:xfrm>
            <a:off x="827584" y="1556792"/>
            <a:ext cx="8064896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None/>
              <a:defRPr sz="2800" kern="1200" baseline="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pitchFamily="108" charset="0"/>
              <a:buChar char="»"/>
              <a:defRPr sz="20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Arial"/>
                <a:ea typeface="ＭＳ Ｐゴシック" pitchFamily="12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Seed – each business is assigned a random number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Seed – determines the degree of perturbation applied to the statistics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Same seed applied to each business each year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single geo enterprises, enterprise seed is same as geo seed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For multi geo enterprise, enterprise seed is the seed of the earlier geo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accent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Members of a group of enterprises all have the same seed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endParaRPr lang="en-NZ" altLang="en-US" sz="2400" dirty="0">
              <a:solidFill>
                <a:schemeClr val="accent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679459"/>
      </p:ext>
    </p:extLst>
  </p:cSld>
  <p:clrMapOvr>
    <a:masterClrMapping/>
  </p:clrMapOvr>
</p:sld>
</file>

<file path=ppt/theme/theme1.xml><?xml version="1.0" encoding="utf-8"?>
<a:theme xmlns:a="http://schemas.openxmlformats.org/drawingml/2006/main" name="Statistics NZ template - Green">
  <a:themeElements>
    <a:clrScheme name="Custom 1">
      <a:dk1>
        <a:srgbClr val="FFFFFF"/>
      </a:dk1>
      <a:lt1>
        <a:sysClr val="window" lastClr="FFFFFF"/>
      </a:lt1>
      <a:dk2>
        <a:srgbClr val="FFFFFF"/>
      </a:dk2>
      <a:lt2>
        <a:srgbClr val="FFFFFF"/>
      </a:lt2>
      <a:accent1>
        <a:srgbClr val="EC6608"/>
      </a:accent1>
      <a:accent2>
        <a:srgbClr val="706F6F"/>
      </a:accent2>
      <a:accent3>
        <a:srgbClr val="000000"/>
      </a:accent3>
      <a:accent4>
        <a:srgbClr val="FFFFFF"/>
      </a:accent4>
      <a:accent5>
        <a:srgbClr val="FFFFFF"/>
      </a:accent5>
      <a:accent6>
        <a:srgbClr val="FFFFFF"/>
      </a:accent6>
      <a:hlink>
        <a:srgbClr val="0001FF"/>
      </a:hlink>
      <a:folHlink>
        <a:srgbClr val="800080"/>
      </a:folHlink>
    </a:clrScheme>
    <a:fontScheme name="Stats NZ">
      <a:majorFont>
        <a:latin typeface="Source Sans Pro Semibol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5450</TotalTime>
  <Words>1175</Words>
  <Application>Microsoft Office PowerPoint</Application>
  <PresentationFormat>On-screen Show (4:3)</PresentationFormat>
  <Paragraphs>417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ＭＳ Ｐゴシック</vt:lpstr>
      <vt:lpstr>Arial</vt:lpstr>
      <vt:lpstr>Calibri</vt:lpstr>
      <vt:lpstr>Courier New</vt:lpstr>
      <vt:lpstr>Lucida Grande</vt:lpstr>
      <vt:lpstr>Source Sans Pro</vt:lpstr>
      <vt:lpstr>Source Sans Pro Semibold</vt:lpstr>
      <vt:lpstr>Times New Roman</vt:lpstr>
      <vt:lpstr>Verdana</vt:lpstr>
      <vt:lpstr>Statistics NZ template - Green</vt:lpstr>
      <vt:lpstr>PowerPoint Presentation</vt:lpstr>
      <vt:lpstr>This Presentation </vt:lpstr>
      <vt:lpstr>History of business demography statistics - until 2014</vt:lpstr>
      <vt:lpstr>History of business demography statistics - compliance</vt:lpstr>
      <vt:lpstr>History of business demography statistics – 2015 release</vt:lpstr>
      <vt:lpstr>History of business demography statistics – 2015 example</vt:lpstr>
      <vt:lpstr>Customer needs</vt:lpstr>
      <vt:lpstr>Overview of noise for counts and magnitudes (NCM) method </vt:lpstr>
      <vt:lpstr>Overview of NCM method - seed </vt:lpstr>
      <vt:lpstr>NCM method – business counts </vt:lpstr>
      <vt:lpstr>NCM method – business counts </vt:lpstr>
      <vt:lpstr>NCM method – employee counts </vt:lpstr>
      <vt:lpstr>NCM method – employee counts </vt:lpstr>
      <vt:lpstr>NCM method in practice</vt:lpstr>
      <vt:lpstr>NCM method in practice</vt:lpstr>
      <vt:lpstr>NCM method in practice</vt:lpstr>
      <vt:lpstr>Questions?</vt:lpstr>
    </vt:vector>
  </TitlesOfParts>
  <Company>Statistics New Zealand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Heading One – click here to add title</dc:title>
  <dc:creator>AMelvill</dc:creator>
  <cp:lastModifiedBy>Mathew Page</cp:lastModifiedBy>
  <cp:revision>167</cp:revision>
  <cp:lastPrinted>2018-07-29T22:19:02Z</cp:lastPrinted>
  <dcterms:created xsi:type="dcterms:W3CDTF">2009-08-17T04:21:41Z</dcterms:created>
  <dcterms:modified xsi:type="dcterms:W3CDTF">2018-08-20T03:00:32Z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