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5"/>
  </p:notesMasterIdLst>
  <p:sldIdLst>
    <p:sldId id="257" r:id="rId2"/>
    <p:sldId id="258" r:id="rId3"/>
    <p:sldId id="269" r:id="rId4"/>
    <p:sldId id="271" r:id="rId5"/>
    <p:sldId id="259" r:id="rId6"/>
    <p:sldId id="291" r:id="rId7"/>
    <p:sldId id="272" r:id="rId8"/>
    <p:sldId id="273" r:id="rId9"/>
    <p:sldId id="274" r:id="rId10"/>
    <p:sldId id="276" r:id="rId11"/>
    <p:sldId id="277" r:id="rId12"/>
    <p:sldId id="260" r:id="rId13"/>
    <p:sldId id="279" r:id="rId14"/>
    <p:sldId id="261" r:id="rId15"/>
    <p:sldId id="281" r:id="rId16"/>
    <p:sldId id="293" r:id="rId17"/>
    <p:sldId id="280" r:id="rId18"/>
    <p:sldId id="262" r:id="rId19"/>
    <p:sldId id="294" r:id="rId20"/>
    <p:sldId id="278" r:id="rId21"/>
    <p:sldId id="263" r:id="rId22"/>
    <p:sldId id="297" r:id="rId23"/>
    <p:sldId id="264" r:id="rId24"/>
    <p:sldId id="283" r:id="rId25"/>
    <p:sldId id="265" r:id="rId26"/>
    <p:sldId id="284" r:id="rId27"/>
    <p:sldId id="285" r:id="rId28"/>
    <p:sldId id="286" r:id="rId29"/>
    <p:sldId id="266" r:id="rId30"/>
    <p:sldId id="287" r:id="rId31"/>
    <p:sldId id="288" r:id="rId32"/>
    <p:sldId id="290" r:id="rId33"/>
    <p:sldId id="289" r:id="rId34"/>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5" autoAdjust="0"/>
    <p:restoredTop sz="93211" autoAdjust="0"/>
  </p:normalViewPr>
  <p:slideViewPr>
    <p:cSldViewPr>
      <p:cViewPr varScale="1">
        <p:scale>
          <a:sx n="85" d="100"/>
          <a:sy n="85" d="100"/>
        </p:scale>
        <p:origin x="9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EA077-DEBF-4F62-9086-79627D526940}" type="doc">
      <dgm:prSet loTypeId="urn:microsoft.com/office/officeart/2005/8/layout/gear1" loCatId="process" qsTypeId="urn:microsoft.com/office/officeart/2005/8/quickstyle/simple1" qsCatId="simple" csTypeId="urn:microsoft.com/office/officeart/2005/8/colors/accent1_2" csCatId="accent1" phldr="1"/>
      <dgm:spPr/>
    </dgm:pt>
    <dgm:pt modelId="{A163C023-4AD1-4654-9FF0-411118331DAF}">
      <dgm:prSet phldrT="[Tekst]"/>
      <dgm:spPr/>
      <dgm:t>
        <a:bodyPr/>
        <a:lstStyle/>
        <a:p>
          <a:r>
            <a:rPr lang="nl-NL" dirty="0" smtClean="0"/>
            <a:t> </a:t>
          </a:r>
          <a:endParaRPr lang="nl-NL" dirty="0"/>
        </a:p>
      </dgm:t>
    </dgm:pt>
    <dgm:pt modelId="{97F55580-5194-423B-8400-0870E517C752}" type="parTrans" cxnId="{66BFB3A2-EE67-48DB-B00F-0FA8F4E2FE6D}">
      <dgm:prSet/>
      <dgm:spPr/>
      <dgm:t>
        <a:bodyPr/>
        <a:lstStyle/>
        <a:p>
          <a:endParaRPr lang="nl-NL"/>
        </a:p>
      </dgm:t>
    </dgm:pt>
    <dgm:pt modelId="{A304A1FC-928D-45B7-B2E4-98FE8D5EFEE6}" type="sibTrans" cxnId="{66BFB3A2-EE67-48DB-B00F-0FA8F4E2FE6D}">
      <dgm:prSet/>
      <dgm:spPr/>
      <dgm:t>
        <a:bodyPr/>
        <a:lstStyle/>
        <a:p>
          <a:endParaRPr lang="nl-NL"/>
        </a:p>
      </dgm:t>
    </dgm:pt>
    <dgm:pt modelId="{681F4ACC-DF6F-45C1-BD79-178B6B54117C}">
      <dgm:prSet phldrT="[Tekst]"/>
      <dgm:spPr/>
      <dgm:t>
        <a:bodyPr/>
        <a:lstStyle/>
        <a:p>
          <a:r>
            <a:rPr lang="nl-NL" dirty="0" smtClean="0"/>
            <a:t> </a:t>
          </a:r>
          <a:endParaRPr lang="nl-NL" dirty="0"/>
        </a:p>
      </dgm:t>
    </dgm:pt>
    <dgm:pt modelId="{F0E03D94-B8D2-4DCC-9A04-4FED39243F5E}" type="parTrans" cxnId="{5C162C5F-044F-4646-8C17-8691DBFDD7A6}">
      <dgm:prSet/>
      <dgm:spPr/>
      <dgm:t>
        <a:bodyPr/>
        <a:lstStyle/>
        <a:p>
          <a:endParaRPr lang="nl-NL"/>
        </a:p>
      </dgm:t>
    </dgm:pt>
    <dgm:pt modelId="{009FB85E-0107-4244-9B5E-F301B7CE9C6D}" type="sibTrans" cxnId="{5C162C5F-044F-4646-8C17-8691DBFDD7A6}">
      <dgm:prSet/>
      <dgm:spPr/>
      <dgm:t>
        <a:bodyPr/>
        <a:lstStyle/>
        <a:p>
          <a:endParaRPr lang="nl-NL"/>
        </a:p>
      </dgm:t>
    </dgm:pt>
    <dgm:pt modelId="{2A24F103-4A3D-4FF0-A82E-85571CB9D9E2}">
      <dgm:prSet phldrT="[Tekst]"/>
      <dgm:spPr/>
      <dgm:t>
        <a:bodyPr/>
        <a:lstStyle/>
        <a:p>
          <a:r>
            <a:rPr lang="nl-NL" dirty="0" smtClean="0"/>
            <a:t> </a:t>
          </a:r>
          <a:endParaRPr lang="nl-NL" dirty="0"/>
        </a:p>
      </dgm:t>
    </dgm:pt>
    <dgm:pt modelId="{7CEC36F5-CD69-4C99-8801-7DF19CB3E607}" type="parTrans" cxnId="{010A3A3D-0BB4-4BE8-8816-00075DF7AB24}">
      <dgm:prSet/>
      <dgm:spPr/>
      <dgm:t>
        <a:bodyPr/>
        <a:lstStyle/>
        <a:p>
          <a:endParaRPr lang="nl-NL"/>
        </a:p>
      </dgm:t>
    </dgm:pt>
    <dgm:pt modelId="{0174E0D9-AEAF-481B-BD39-923A8997687F}" type="sibTrans" cxnId="{010A3A3D-0BB4-4BE8-8816-00075DF7AB24}">
      <dgm:prSet/>
      <dgm:spPr/>
      <dgm:t>
        <a:bodyPr/>
        <a:lstStyle/>
        <a:p>
          <a:endParaRPr lang="nl-NL"/>
        </a:p>
      </dgm:t>
    </dgm:pt>
    <dgm:pt modelId="{AF0D4457-80D0-4894-B3A2-F66A2106E507}" type="pres">
      <dgm:prSet presAssocID="{E1CEA077-DEBF-4F62-9086-79627D526940}" presName="composite" presStyleCnt="0">
        <dgm:presLayoutVars>
          <dgm:chMax val="3"/>
          <dgm:animLvl val="lvl"/>
          <dgm:resizeHandles val="exact"/>
        </dgm:presLayoutVars>
      </dgm:prSet>
      <dgm:spPr/>
    </dgm:pt>
    <dgm:pt modelId="{1523F77F-59CA-49F3-9CCC-8C0067ADD1DB}" type="pres">
      <dgm:prSet presAssocID="{A163C023-4AD1-4654-9FF0-411118331DAF}" presName="gear1" presStyleLbl="node1" presStyleIdx="0" presStyleCnt="3">
        <dgm:presLayoutVars>
          <dgm:chMax val="1"/>
          <dgm:bulletEnabled val="1"/>
        </dgm:presLayoutVars>
      </dgm:prSet>
      <dgm:spPr/>
      <dgm:t>
        <a:bodyPr/>
        <a:lstStyle/>
        <a:p>
          <a:endParaRPr lang="nl-NL"/>
        </a:p>
      </dgm:t>
    </dgm:pt>
    <dgm:pt modelId="{B1B961BC-F739-4E25-B37D-96A94176876E}" type="pres">
      <dgm:prSet presAssocID="{A163C023-4AD1-4654-9FF0-411118331DAF}" presName="gear1srcNode" presStyleLbl="node1" presStyleIdx="0" presStyleCnt="3"/>
      <dgm:spPr/>
      <dgm:t>
        <a:bodyPr/>
        <a:lstStyle/>
        <a:p>
          <a:endParaRPr lang="nl-NL"/>
        </a:p>
      </dgm:t>
    </dgm:pt>
    <dgm:pt modelId="{EAFD4D05-D561-4F49-AE23-8C186EE3142B}" type="pres">
      <dgm:prSet presAssocID="{A163C023-4AD1-4654-9FF0-411118331DAF}" presName="gear1dstNode" presStyleLbl="node1" presStyleIdx="0" presStyleCnt="3"/>
      <dgm:spPr/>
      <dgm:t>
        <a:bodyPr/>
        <a:lstStyle/>
        <a:p>
          <a:endParaRPr lang="nl-NL"/>
        </a:p>
      </dgm:t>
    </dgm:pt>
    <dgm:pt modelId="{26A031CE-832E-46E7-B97F-C74FC961B832}" type="pres">
      <dgm:prSet presAssocID="{681F4ACC-DF6F-45C1-BD79-178B6B54117C}" presName="gear2" presStyleLbl="node1" presStyleIdx="1" presStyleCnt="3">
        <dgm:presLayoutVars>
          <dgm:chMax val="1"/>
          <dgm:bulletEnabled val="1"/>
        </dgm:presLayoutVars>
      </dgm:prSet>
      <dgm:spPr/>
      <dgm:t>
        <a:bodyPr/>
        <a:lstStyle/>
        <a:p>
          <a:endParaRPr lang="nl-NL"/>
        </a:p>
      </dgm:t>
    </dgm:pt>
    <dgm:pt modelId="{A3224E13-0BDC-4972-B932-FAE9F3F3C789}" type="pres">
      <dgm:prSet presAssocID="{681F4ACC-DF6F-45C1-BD79-178B6B54117C}" presName="gear2srcNode" presStyleLbl="node1" presStyleIdx="1" presStyleCnt="3"/>
      <dgm:spPr/>
      <dgm:t>
        <a:bodyPr/>
        <a:lstStyle/>
        <a:p>
          <a:endParaRPr lang="nl-NL"/>
        </a:p>
      </dgm:t>
    </dgm:pt>
    <dgm:pt modelId="{9C60F51B-A8AF-4F72-A7A7-CF70C93C6C62}" type="pres">
      <dgm:prSet presAssocID="{681F4ACC-DF6F-45C1-BD79-178B6B54117C}" presName="gear2dstNode" presStyleLbl="node1" presStyleIdx="1" presStyleCnt="3"/>
      <dgm:spPr/>
      <dgm:t>
        <a:bodyPr/>
        <a:lstStyle/>
        <a:p>
          <a:endParaRPr lang="nl-NL"/>
        </a:p>
      </dgm:t>
    </dgm:pt>
    <dgm:pt modelId="{F86A87EE-2DEC-4833-8E25-5B75CCBD1758}" type="pres">
      <dgm:prSet presAssocID="{2A24F103-4A3D-4FF0-A82E-85571CB9D9E2}" presName="gear3" presStyleLbl="node1" presStyleIdx="2" presStyleCnt="3" custLinFactNeighborX="-1756" custLinFactNeighborY="-16353"/>
      <dgm:spPr/>
      <dgm:t>
        <a:bodyPr/>
        <a:lstStyle/>
        <a:p>
          <a:endParaRPr lang="nl-NL"/>
        </a:p>
      </dgm:t>
    </dgm:pt>
    <dgm:pt modelId="{02DB7D70-5C92-483D-8167-13BC0F65540E}" type="pres">
      <dgm:prSet presAssocID="{2A24F103-4A3D-4FF0-A82E-85571CB9D9E2}" presName="gear3tx" presStyleLbl="node1" presStyleIdx="2" presStyleCnt="3">
        <dgm:presLayoutVars>
          <dgm:chMax val="1"/>
          <dgm:bulletEnabled val="1"/>
        </dgm:presLayoutVars>
      </dgm:prSet>
      <dgm:spPr/>
      <dgm:t>
        <a:bodyPr/>
        <a:lstStyle/>
        <a:p>
          <a:endParaRPr lang="nl-NL"/>
        </a:p>
      </dgm:t>
    </dgm:pt>
    <dgm:pt modelId="{FF408524-A30C-4B90-9518-E339B9E967BE}" type="pres">
      <dgm:prSet presAssocID="{2A24F103-4A3D-4FF0-A82E-85571CB9D9E2}" presName="gear3srcNode" presStyleLbl="node1" presStyleIdx="2" presStyleCnt="3"/>
      <dgm:spPr/>
      <dgm:t>
        <a:bodyPr/>
        <a:lstStyle/>
        <a:p>
          <a:endParaRPr lang="nl-NL"/>
        </a:p>
      </dgm:t>
    </dgm:pt>
    <dgm:pt modelId="{B406A531-9488-41A7-8EA9-400F101423F6}" type="pres">
      <dgm:prSet presAssocID="{2A24F103-4A3D-4FF0-A82E-85571CB9D9E2}" presName="gear3dstNode" presStyleLbl="node1" presStyleIdx="2" presStyleCnt="3"/>
      <dgm:spPr/>
      <dgm:t>
        <a:bodyPr/>
        <a:lstStyle/>
        <a:p>
          <a:endParaRPr lang="nl-NL"/>
        </a:p>
      </dgm:t>
    </dgm:pt>
    <dgm:pt modelId="{F5A20CB4-DB3E-422E-8EC7-2C4C505EA9C1}" type="pres">
      <dgm:prSet presAssocID="{A304A1FC-928D-45B7-B2E4-98FE8D5EFEE6}" presName="connector1" presStyleLbl="sibTrans2D1" presStyleIdx="0" presStyleCnt="3" custLinFactNeighborX="-5678" custLinFactNeighborY="-23316"/>
      <dgm:spPr/>
      <dgm:t>
        <a:bodyPr/>
        <a:lstStyle/>
        <a:p>
          <a:endParaRPr lang="nl-NL"/>
        </a:p>
      </dgm:t>
    </dgm:pt>
    <dgm:pt modelId="{F4A4E5CA-6B48-435F-B048-EDFD800196A2}" type="pres">
      <dgm:prSet presAssocID="{009FB85E-0107-4244-9B5E-F301B7CE9C6D}" presName="connector2" presStyleLbl="sibTrans2D1" presStyleIdx="1" presStyleCnt="3"/>
      <dgm:spPr/>
      <dgm:t>
        <a:bodyPr/>
        <a:lstStyle/>
        <a:p>
          <a:endParaRPr lang="nl-NL"/>
        </a:p>
      </dgm:t>
    </dgm:pt>
    <dgm:pt modelId="{CA58C880-56A3-437F-AEAA-AC2BB8E998C3}" type="pres">
      <dgm:prSet presAssocID="{0174E0D9-AEAF-481B-BD39-923A8997687F}" presName="connector3" presStyleLbl="sibTrans2D1" presStyleIdx="2" presStyleCnt="3"/>
      <dgm:spPr/>
      <dgm:t>
        <a:bodyPr/>
        <a:lstStyle/>
        <a:p>
          <a:endParaRPr lang="nl-NL"/>
        </a:p>
      </dgm:t>
    </dgm:pt>
  </dgm:ptLst>
  <dgm:cxnLst>
    <dgm:cxn modelId="{1B80D4AB-05B5-4474-A3C9-2F6571B47E00}" type="presOf" srcId="{0174E0D9-AEAF-481B-BD39-923A8997687F}" destId="{CA58C880-56A3-437F-AEAA-AC2BB8E998C3}" srcOrd="0" destOrd="0" presId="urn:microsoft.com/office/officeart/2005/8/layout/gear1"/>
    <dgm:cxn modelId="{5C162C5F-044F-4646-8C17-8691DBFDD7A6}" srcId="{E1CEA077-DEBF-4F62-9086-79627D526940}" destId="{681F4ACC-DF6F-45C1-BD79-178B6B54117C}" srcOrd="1" destOrd="0" parTransId="{F0E03D94-B8D2-4DCC-9A04-4FED39243F5E}" sibTransId="{009FB85E-0107-4244-9B5E-F301B7CE9C6D}"/>
    <dgm:cxn modelId="{808BCA66-DA55-4320-82CF-E2AD6FFC34DF}" type="presOf" srcId="{A163C023-4AD1-4654-9FF0-411118331DAF}" destId="{1523F77F-59CA-49F3-9CCC-8C0067ADD1DB}" srcOrd="0" destOrd="0" presId="urn:microsoft.com/office/officeart/2005/8/layout/gear1"/>
    <dgm:cxn modelId="{DB118162-A249-46BE-89DA-66ADD7818F30}" type="presOf" srcId="{A163C023-4AD1-4654-9FF0-411118331DAF}" destId="{EAFD4D05-D561-4F49-AE23-8C186EE3142B}" srcOrd="2" destOrd="0" presId="urn:microsoft.com/office/officeart/2005/8/layout/gear1"/>
    <dgm:cxn modelId="{BBA769BA-BE9A-4323-B613-3AD5C8E17BDE}" type="presOf" srcId="{681F4ACC-DF6F-45C1-BD79-178B6B54117C}" destId="{26A031CE-832E-46E7-B97F-C74FC961B832}" srcOrd="0" destOrd="0" presId="urn:microsoft.com/office/officeart/2005/8/layout/gear1"/>
    <dgm:cxn modelId="{65D68562-3969-4377-AAA5-FB0FFFA774E6}" type="presOf" srcId="{2A24F103-4A3D-4FF0-A82E-85571CB9D9E2}" destId="{FF408524-A30C-4B90-9518-E339B9E967BE}" srcOrd="2" destOrd="0" presId="urn:microsoft.com/office/officeart/2005/8/layout/gear1"/>
    <dgm:cxn modelId="{66BFB3A2-EE67-48DB-B00F-0FA8F4E2FE6D}" srcId="{E1CEA077-DEBF-4F62-9086-79627D526940}" destId="{A163C023-4AD1-4654-9FF0-411118331DAF}" srcOrd="0" destOrd="0" parTransId="{97F55580-5194-423B-8400-0870E517C752}" sibTransId="{A304A1FC-928D-45B7-B2E4-98FE8D5EFEE6}"/>
    <dgm:cxn modelId="{C43694C5-E710-45F4-8107-C4A7E05B64AD}" type="presOf" srcId="{2A24F103-4A3D-4FF0-A82E-85571CB9D9E2}" destId="{02DB7D70-5C92-483D-8167-13BC0F65540E}" srcOrd="1" destOrd="0" presId="urn:microsoft.com/office/officeart/2005/8/layout/gear1"/>
    <dgm:cxn modelId="{65F17181-75E4-453D-8596-47FB887002DE}" type="presOf" srcId="{A163C023-4AD1-4654-9FF0-411118331DAF}" destId="{B1B961BC-F739-4E25-B37D-96A94176876E}" srcOrd="1" destOrd="0" presId="urn:microsoft.com/office/officeart/2005/8/layout/gear1"/>
    <dgm:cxn modelId="{BE18FD8E-BE46-4962-AC98-69105C53D63E}" type="presOf" srcId="{681F4ACC-DF6F-45C1-BD79-178B6B54117C}" destId="{9C60F51B-A8AF-4F72-A7A7-CF70C93C6C62}" srcOrd="2" destOrd="0" presId="urn:microsoft.com/office/officeart/2005/8/layout/gear1"/>
    <dgm:cxn modelId="{010A3A3D-0BB4-4BE8-8816-00075DF7AB24}" srcId="{E1CEA077-DEBF-4F62-9086-79627D526940}" destId="{2A24F103-4A3D-4FF0-A82E-85571CB9D9E2}" srcOrd="2" destOrd="0" parTransId="{7CEC36F5-CD69-4C99-8801-7DF19CB3E607}" sibTransId="{0174E0D9-AEAF-481B-BD39-923A8997687F}"/>
    <dgm:cxn modelId="{259CAEDE-3BD9-46DC-A040-95CE3DD5FA7E}" type="presOf" srcId="{2A24F103-4A3D-4FF0-A82E-85571CB9D9E2}" destId="{B406A531-9488-41A7-8EA9-400F101423F6}" srcOrd="3" destOrd="0" presId="urn:microsoft.com/office/officeart/2005/8/layout/gear1"/>
    <dgm:cxn modelId="{320E3533-C462-4A67-BD4C-08305C13F279}" type="presOf" srcId="{681F4ACC-DF6F-45C1-BD79-178B6B54117C}" destId="{A3224E13-0BDC-4972-B932-FAE9F3F3C789}" srcOrd="1" destOrd="0" presId="urn:microsoft.com/office/officeart/2005/8/layout/gear1"/>
    <dgm:cxn modelId="{C2D20A78-3B83-46C8-ADE5-49F9814FE01A}" type="presOf" srcId="{E1CEA077-DEBF-4F62-9086-79627D526940}" destId="{AF0D4457-80D0-4894-B3A2-F66A2106E507}" srcOrd="0" destOrd="0" presId="urn:microsoft.com/office/officeart/2005/8/layout/gear1"/>
    <dgm:cxn modelId="{8B8362DC-5137-4EE3-B873-B23116B2B90D}" type="presOf" srcId="{009FB85E-0107-4244-9B5E-F301B7CE9C6D}" destId="{F4A4E5CA-6B48-435F-B048-EDFD800196A2}" srcOrd="0" destOrd="0" presId="urn:microsoft.com/office/officeart/2005/8/layout/gear1"/>
    <dgm:cxn modelId="{DA62217D-FA1F-451C-95D6-97786216847D}" type="presOf" srcId="{A304A1FC-928D-45B7-B2E4-98FE8D5EFEE6}" destId="{F5A20CB4-DB3E-422E-8EC7-2C4C505EA9C1}" srcOrd="0" destOrd="0" presId="urn:microsoft.com/office/officeart/2005/8/layout/gear1"/>
    <dgm:cxn modelId="{0923E27C-F92C-4A65-A584-3B2AD7B61119}" type="presOf" srcId="{2A24F103-4A3D-4FF0-A82E-85571CB9D9E2}" destId="{F86A87EE-2DEC-4833-8E25-5B75CCBD1758}" srcOrd="0" destOrd="0" presId="urn:microsoft.com/office/officeart/2005/8/layout/gear1"/>
    <dgm:cxn modelId="{B96275C1-66FC-451D-B74F-139E29B51349}" type="presParOf" srcId="{AF0D4457-80D0-4894-B3A2-F66A2106E507}" destId="{1523F77F-59CA-49F3-9CCC-8C0067ADD1DB}" srcOrd="0" destOrd="0" presId="urn:microsoft.com/office/officeart/2005/8/layout/gear1"/>
    <dgm:cxn modelId="{E1E6A652-8472-4DFF-A02B-059C051E9626}" type="presParOf" srcId="{AF0D4457-80D0-4894-B3A2-F66A2106E507}" destId="{B1B961BC-F739-4E25-B37D-96A94176876E}" srcOrd="1" destOrd="0" presId="urn:microsoft.com/office/officeart/2005/8/layout/gear1"/>
    <dgm:cxn modelId="{0048F8CB-FE58-4C2F-92F2-2B50D6765B8A}" type="presParOf" srcId="{AF0D4457-80D0-4894-B3A2-F66A2106E507}" destId="{EAFD4D05-D561-4F49-AE23-8C186EE3142B}" srcOrd="2" destOrd="0" presId="urn:microsoft.com/office/officeart/2005/8/layout/gear1"/>
    <dgm:cxn modelId="{12A7C3CF-BA6D-419C-A7FA-C95859B91277}" type="presParOf" srcId="{AF0D4457-80D0-4894-B3A2-F66A2106E507}" destId="{26A031CE-832E-46E7-B97F-C74FC961B832}" srcOrd="3" destOrd="0" presId="urn:microsoft.com/office/officeart/2005/8/layout/gear1"/>
    <dgm:cxn modelId="{D2EA23FC-2B96-48F1-A449-E2C06A3FEE8E}" type="presParOf" srcId="{AF0D4457-80D0-4894-B3A2-F66A2106E507}" destId="{A3224E13-0BDC-4972-B932-FAE9F3F3C789}" srcOrd="4" destOrd="0" presId="urn:microsoft.com/office/officeart/2005/8/layout/gear1"/>
    <dgm:cxn modelId="{A0BFE8CF-1434-4203-A646-D273306157A1}" type="presParOf" srcId="{AF0D4457-80D0-4894-B3A2-F66A2106E507}" destId="{9C60F51B-A8AF-4F72-A7A7-CF70C93C6C62}" srcOrd="5" destOrd="0" presId="urn:microsoft.com/office/officeart/2005/8/layout/gear1"/>
    <dgm:cxn modelId="{0BADEA82-BB65-4974-934C-038D4E77051B}" type="presParOf" srcId="{AF0D4457-80D0-4894-B3A2-F66A2106E507}" destId="{F86A87EE-2DEC-4833-8E25-5B75CCBD1758}" srcOrd="6" destOrd="0" presId="urn:microsoft.com/office/officeart/2005/8/layout/gear1"/>
    <dgm:cxn modelId="{06F224A4-570D-43D8-B5CB-EBF1821156FD}" type="presParOf" srcId="{AF0D4457-80D0-4894-B3A2-F66A2106E507}" destId="{02DB7D70-5C92-483D-8167-13BC0F65540E}" srcOrd="7" destOrd="0" presId="urn:microsoft.com/office/officeart/2005/8/layout/gear1"/>
    <dgm:cxn modelId="{B3D34B58-0485-48B2-B07B-8209E75C673D}" type="presParOf" srcId="{AF0D4457-80D0-4894-B3A2-F66A2106E507}" destId="{FF408524-A30C-4B90-9518-E339B9E967BE}" srcOrd="8" destOrd="0" presId="urn:microsoft.com/office/officeart/2005/8/layout/gear1"/>
    <dgm:cxn modelId="{35591CA6-F975-4B2B-9575-74844B5A8968}" type="presParOf" srcId="{AF0D4457-80D0-4894-B3A2-F66A2106E507}" destId="{B406A531-9488-41A7-8EA9-400F101423F6}" srcOrd="9" destOrd="0" presId="urn:microsoft.com/office/officeart/2005/8/layout/gear1"/>
    <dgm:cxn modelId="{77EFEA2D-A201-4FFC-9D74-07235BAE35E2}" type="presParOf" srcId="{AF0D4457-80D0-4894-B3A2-F66A2106E507}" destId="{F5A20CB4-DB3E-422E-8EC7-2C4C505EA9C1}" srcOrd="10" destOrd="0" presId="urn:microsoft.com/office/officeart/2005/8/layout/gear1"/>
    <dgm:cxn modelId="{39C4FA8E-6BF8-4956-82D3-FFEB8B05882B}" type="presParOf" srcId="{AF0D4457-80D0-4894-B3A2-F66A2106E507}" destId="{F4A4E5CA-6B48-435F-B048-EDFD800196A2}" srcOrd="11" destOrd="0" presId="urn:microsoft.com/office/officeart/2005/8/layout/gear1"/>
    <dgm:cxn modelId="{09EA7E4E-BB1F-4CEF-BF95-6CEF12A01F59}" type="presParOf" srcId="{AF0D4457-80D0-4894-B3A2-F66A2106E507}" destId="{CA58C880-56A3-437F-AEAA-AC2BB8E998C3}"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EA077-DEBF-4F62-9086-79627D526940}" type="doc">
      <dgm:prSet loTypeId="urn:microsoft.com/office/officeart/2005/8/layout/gear1" loCatId="process" qsTypeId="urn:microsoft.com/office/officeart/2005/8/quickstyle/simple1" qsCatId="simple" csTypeId="urn:microsoft.com/office/officeart/2005/8/colors/accent1_2" csCatId="accent1" phldr="1"/>
      <dgm:spPr/>
    </dgm:pt>
    <dgm:pt modelId="{A163C023-4AD1-4654-9FF0-411118331DAF}">
      <dgm:prSet phldrT="[Tekst]"/>
      <dgm:spPr/>
      <dgm:t>
        <a:bodyPr/>
        <a:lstStyle/>
        <a:p>
          <a:r>
            <a:rPr lang="nl-NL" dirty="0" smtClean="0"/>
            <a:t> </a:t>
          </a:r>
          <a:endParaRPr lang="nl-NL" dirty="0"/>
        </a:p>
      </dgm:t>
    </dgm:pt>
    <dgm:pt modelId="{97F55580-5194-423B-8400-0870E517C752}" type="parTrans" cxnId="{66BFB3A2-EE67-48DB-B00F-0FA8F4E2FE6D}">
      <dgm:prSet/>
      <dgm:spPr/>
      <dgm:t>
        <a:bodyPr/>
        <a:lstStyle/>
        <a:p>
          <a:endParaRPr lang="nl-NL"/>
        </a:p>
      </dgm:t>
    </dgm:pt>
    <dgm:pt modelId="{A304A1FC-928D-45B7-B2E4-98FE8D5EFEE6}" type="sibTrans" cxnId="{66BFB3A2-EE67-48DB-B00F-0FA8F4E2FE6D}">
      <dgm:prSet/>
      <dgm:spPr/>
      <dgm:t>
        <a:bodyPr/>
        <a:lstStyle/>
        <a:p>
          <a:endParaRPr lang="nl-NL"/>
        </a:p>
      </dgm:t>
    </dgm:pt>
    <dgm:pt modelId="{681F4ACC-DF6F-45C1-BD79-178B6B54117C}">
      <dgm:prSet phldrT="[Tekst]"/>
      <dgm:spPr/>
      <dgm:t>
        <a:bodyPr/>
        <a:lstStyle/>
        <a:p>
          <a:r>
            <a:rPr lang="nl-NL" dirty="0" smtClean="0"/>
            <a:t> </a:t>
          </a:r>
          <a:endParaRPr lang="nl-NL" dirty="0"/>
        </a:p>
      </dgm:t>
    </dgm:pt>
    <dgm:pt modelId="{F0E03D94-B8D2-4DCC-9A04-4FED39243F5E}" type="parTrans" cxnId="{5C162C5F-044F-4646-8C17-8691DBFDD7A6}">
      <dgm:prSet/>
      <dgm:spPr/>
      <dgm:t>
        <a:bodyPr/>
        <a:lstStyle/>
        <a:p>
          <a:endParaRPr lang="nl-NL"/>
        </a:p>
      </dgm:t>
    </dgm:pt>
    <dgm:pt modelId="{009FB85E-0107-4244-9B5E-F301B7CE9C6D}" type="sibTrans" cxnId="{5C162C5F-044F-4646-8C17-8691DBFDD7A6}">
      <dgm:prSet/>
      <dgm:spPr/>
      <dgm:t>
        <a:bodyPr/>
        <a:lstStyle/>
        <a:p>
          <a:endParaRPr lang="nl-NL"/>
        </a:p>
      </dgm:t>
    </dgm:pt>
    <dgm:pt modelId="{2A24F103-4A3D-4FF0-A82E-85571CB9D9E2}">
      <dgm:prSet phldrT="[Tekst]"/>
      <dgm:spPr/>
      <dgm:t>
        <a:bodyPr/>
        <a:lstStyle/>
        <a:p>
          <a:endParaRPr lang="nl-NL" dirty="0"/>
        </a:p>
      </dgm:t>
    </dgm:pt>
    <dgm:pt modelId="{7CEC36F5-CD69-4C99-8801-7DF19CB3E607}" type="parTrans" cxnId="{010A3A3D-0BB4-4BE8-8816-00075DF7AB24}">
      <dgm:prSet/>
      <dgm:spPr/>
      <dgm:t>
        <a:bodyPr/>
        <a:lstStyle/>
        <a:p>
          <a:endParaRPr lang="nl-NL"/>
        </a:p>
      </dgm:t>
    </dgm:pt>
    <dgm:pt modelId="{0174E0D9-AEAF-481B-BD39-923A8997687F}" type="sibTrans" cxnId="{010A3A3D-0BB4-4BE8-8816-00075DF7AB24}">
      <dgm:prSet/>
      <dgm:spPr/>
      <dgm:t>
        <a:bodyPr/>
        <a:lstStyle/>
        <a:p>
          <a:endParaRPr lang="nl-NL"/>
        </a:p>
      </dgm:t>
    </dgm:pt>
    <dgm:pt modelId="{AF0D4457-80D0-4894-B3A2-F66A2106E507}" type="pres">
      <dgm:prSet presAssocID="{E1CEA077-DEBF-4F62-9086-79627D526940}" presName="composite" presStyleCnt="0">
        <dgm:presLayoutVars>
          <dgm:chMax val="3"/>
          <dgm:animLvl val="lvl"/>
          <dgm:resizeHandles val="exact"/>
        </dgm:presLayoutVars>
      </dgm:prSet>
      <dgm:spPr/>
    </dgm:pt>
    <dgm:pt modelId="{1523F77F-59CA-49F3-9CCC-8C0067ADD1DB}" type="pres">
      <dgm:prSet presAssocID="{A163C023-4AD1-4654-9FF0-411118331DAF}" presName="gear1" presStyleLbl="node1" presStyleIdx="0" presStyleCnt="3">
        <dgm:presLayoutVars>
          <dgm:chMax val="1"/>
          <dgm:bulletEnabled val="1"/>
        </dgm:presLayoutVars>
      </dgm:prSet>
      <dgm:spPr/>
      <dgm:t>
        <a:bodyPr/>
        <a:lstStyle/>
        <a:p>
          <a:endParaRPr lang="nl-NL"/>
        </a:p>
      </dgm:t>
    </dgm:pt>
    <dgm:pt modelId="{B1B961BC-F739-4E25-B37D-96A94176876E}" type="pres">
      <dgm:prSet presAssocID="{A163C023-4AD1-4654-9FF0-411118331DAF}" presName="gear1srcNode" presStyleLbl="node1" presStyleIdx="0" presStyleCnt="3"/>
      <dgm:spPr/>
      <dgm:t>
        <a:bodyPr/>
        <a:lstStyle/>
        <a:p>
          <a:endParaRPr lang="nl-NL"/>
        </a:p>
      </dgm:t>
    </dgm:pt>
    <dgm:pt modelId="{EAFD4D05-D561-4F49-AE23-8C186EE3142B}" type="pres">
      <dgm:prSet presAssocID="{A163C023-4AD1-4654-9FF0-411118331DAF}" presName="gear1dstNode" presStyleLbl="node1" presStyleIdx="0" presStyleCnt="3"/>
      <dgm:spPr/>
      <dgm:t>
        <a:bodyPr/>
        <a:lstStyle/>
        <a:p>
          <a:endParaRPr lang="nl-NL"/>
        </a:p>
      </dgm:t>
    </dgm:pt>
    <dgm:pt modelId="{26A031CE-832E-46E7-B97F-C74FC961B832}" type="pres">
      <dgm:prSet presAssocID="{681F4ACC-DF6F-45C1-BD79-178B6B54117C}" presName="gear2" presStyleLbl="node1" presStyleIdx="1" presStyleCnt="3" custLinFactNeighborY="13024">
        <dgm:presLayoutVars>
          <dgm:chMax val="1"/>
          <dgm:bulletEnabled val="1"/>
        </dgm:presLayoutVars>
      </dgm:prSet>
      <dgm:spPr/>
      <dgm:t>
        <a:bodyPr/>
        <a:lstStyle/>
        <a:p>
          <a:endParaRPr lang="nl-NL"/>
        </a:p>
      </dgm:t>
    </dgm:pt>
    <dgm:pt modelId="{A3224E13-0BDC-4972-B932-FAE9F3F3C789}" type="pres">
      <dgm:prSet presAssocID="{681F4ACC-DF6F-45C1-BD79-178B6B54117C}" presName="gear2srcNode" presStyleLbl="node1" presStyleIdx="1" presStyleCnt="3"/>
      <dgm:spPr/>
      <dgm:t>
        <a:bodyPr/>
        <a:lstStyle/>
        <a:p>
          <a:endParaRPr lang="nl-NL"/>
        </a:p>
      </dgm:t>
    </dgm:pt>
    <dgm:pt modelId="{9C60F51B-A8AF-4F72-A7A7-CF70C93C6C62}" type="pres">
      <dgm:prSet presAssocID="{681F4ACC-DF6F-45C1-BD79-178B6B54117C}" presName="gear2dstNode" presStyleLbl="node1" presStyleIdx="1" presStyleCnt="3"/>
      <dgm:spPr/>
      <dgm:t>
        <a:bodyPr/>
        <a:lstStyle/>
        <a:p>
          <a:endParaRPr lang="nl-NL"/>
        </a:p>
      </dgm:t>
    </dgm:pt>
    <dgm:pt modelId="{F86A87EE-2DEC-4833-8E25-5B75CCBD1758}" type="pres">
      <dgm:prSet presAssocID="{2A24F103-4A3D-4FF0-A82E-85571CB9D9E2}" presName="gear3" presStyleLbl="node1" presStyleIdx="2" presStyleCnt="3" custLinFactNeighborX="-1756" custLinFactNeighborY="-16353"/>
      <dgm:spPr/>
      <dgm:t>
        <a:bodyPr/>
        <a:lstStyle/>
        <a:p>
          <a:endParaRPr lang="nl-NL"/>
        </a:p>
      </dgm:t>
    </dgm:pt>
    <dgm:pt modelId="{02DB7D70-5C92-483D-8167-13BC0F65540E}" type="pres">
      <dgm:prSet presAssocID="{2A24F103-4A3D-4FF0-A82E-85571CB9D9E2}" presName="gear3tx" presStyleLbl="node1" presStyleIdx="2" presStyleCnt="3">
        <dgm:presLayoutVars>
          <dgm:chMax val="1"/>
          <dgm:bulletEnabled val="1"/>
        </dgm:presLayoutVars>
      </dgm:prSet>
      <dgm:spPr/>
      <dgm:t>
        <a:bodyPr/>
        <a:lstStyle/>
        <a:p>
          <a:endParaRPr lang="nl-NL"/>
        </a:p>
      </dgm:t>
    </dgm:pt>
    <dgm:pt modelId="{FF408524-A30C-4B90-9518-E339B9E967BE}" type="pres">
      <dgm:prSet presAssocID="{2A24F103-4A3D-4FF0-A82E-85571CB9D9E2}" presName="gear3srcNode" presStyleLbl="node1" presStyleIdx="2" presStyleCnt="3"/>
      <dgm:spPr/>
      <dgm:t>
        <a:bodyPr/>
        <a:lstStyle/>
        <a:p>
          <a:endParaRPr lang="nl-NL"/>
        </a:p>
      </dgm:t>
    </dgm:pt>
    <dgm:pt modelId="{B406A531-9488-41A7-8EA9-400F101423F6}" type="pres">
      <dgm:prSet presAssocID="{2A24F103-4A3D-4FF0-A82E-85571CB9D9E2}" presName="gear3dstNode" presStyleLbl="node1" presStyleIdx="2" presStyleCnt="3"/>
      <dgm:spPr/>
      <dgm:t>
        <a:bodyPr/>
        <a:lstStyle/>
        <a:p>
          <a:endParaRPr lang="nl-NL"/>
        </a:p>
      </dgm:t>
    </dgm:pt>
    <dgm:pt modelId="{F5A20CB4-DB3E-422E-8EC7-2C4C505EA9C1}" type="pres">
      <dgm:prSet presAssocID="{A304A1FC-928D-45B7-B2E4-98FE8D5EFEE6}" presName="connector1" presStyleLbl="sibTrans2D1" presStyleIdx="0" presStyleCnt="3" custLinFactNeighborX="-5678" custLinFactNeighborY="-23316"/>
      <dgm:spPr/>
      <dgm:t>
        <a:bodyPr/>
        <a:lstStyle/>
        <a:p>
          <a:endParaRPr lang="nl-NL"/>
        </a:p>
      </dgm:t>
    </dgm:pt>
    <dgm:pt modelId="{F4A4E5CA-6B48-435F-B048-EDFD800196A2}" type="pres">
      <dgm:prSet presAssocID="{009FB85E-0107-4244-9B5E-F301B7CE9C6D}" presName="connector2" presStyleLbl="sibTrans2D1" presStyleIdx="1" presStyleCnt="3"/>
      <dgm:spPr/>
      <dgm:t>
        <a:bodyPr/>
        <a:lstStyle/>
        <a:p>
          <a:endParaRPr lang="nl-NL"/>
        </a:p>
      </dgm:t>
    </dgm:pt>
    <dgm:pt modelId="{CA58C880-56A3-437F-AEAA-AC2BB8E998C3}" type="pres">
      <dgm:prSet presAssocID="{0174E0D9-AEAF-481B-BD39-923A8997687F}" presName="connector3" presStyleLbl="sibTrans2D1" presStyleIdx="2" presStyleCnt="3"/>
      <dgm:spPr/>
      <dgm:t>
        <a:bodyPr/>
        <a:lstStyle/>
        <a:p>
          <a:endParaRPr lang="nl-NL"/>
        </a:p>
      </dgm:t>
    </dgm:pt>
  </dgm:ptLst>
  <dgm:cxnLst>
    <dgm:cxn modelId="{F22476DE-DA83-4C9F-B045-87C6018B932C}" type="presOf" srcId="{A304A1FC-928D-45B7-B2E4-98FE8D5EFEE6}" destId="{F5A20CB4-DB3E-422E-8EC7-2C4C505EA9C1}" srcOrd="0" destOrd="0" presId="urn:microsoft.com/office/officeart/2005/8/layout/gear1"/>
    <dgm:cxn modelId="{5C162C5F-044F-4646-8C17-8691DBFDD7A6}" srcId="{E1CEA077-DEBF-4F62-9086-79627D526940}" destId="{681F4ACC-DF6F-45C1-BD79-178B6B54117C}" srcOrd="1" destOrd="0" parTransId="{F0E03D94-B8D2-4DCC-9A04-4FED39243F5E}" sibTransId="{009FB85E-0107-4244-9B5E-F301B7CE9C6D}"/>
    <dgm:cxn modelId="{565132FD-488A-40B3-B3E8-4D2C8B50A48B}" type="presOf" srcId="{A163C023-4AD1-4654-9FF0-411118331DAF}" destId="{1523F77F-59CA-49F3-9CCC-8C0067ADD1DB}" srcOrd="0" destOrd="0" presId="urn:microsoft.com/office/officeart/2005/8/layout/gear1"/>
    <dgm:cxn modelId="{66BFB3A2-EE67-48DB-B00F-0FA8F4E2FE6D}" srcId="{E1CEA077-DEBF-4F62-9086-79627D526940}" destId="{A163C023-4AD1-4654-9FF0-411118331DAF}" srcOrd="0" destOrd="0" parTransId="{97F55580-5194-423B-8400-0870E517C752}" sibTransId="{A304A1FC-928D-45B7-B2E4-98FE8D5EFEE6}"/>
    <dgm:cxn modelId="{E9156BC7-E8C4-4FCB-9D36-ED2E57146362}" type="presOf" srcId="{E1CEA077-DEBF-4F62-9086-79627D526940}" destId="{AF0D4457-80D0-4894-B3A2-F66A2106E507}" srcOrd="0" destOrd="0" presId="urn:microsoft.com/office/officeart/2005/8/layout/gear1"/>
    <dgm:cxn modelId="{25E66ACA-5B27-4C7A-8B01-A159E0C996ED}" type="presOf" srcId="{681F4ACC-DF6F-45C1-BD79-178B6B54117C}" destId="{A3224E13-0BDC-4972-B932-FAE9F3F3C789}" srcOrd="1" destOrd="0" presId="urn:microsoft.com/office/officeart/2005/8/layout/gear1"/>
    <dgm:cxn modelId="{FD18FF87-820A-406A-B19C-9E8F7B817F9A}" type="presOf" srcId="{2A24F103-4A3D-4FF0-A82E-85571CB9D9E2}" destId="{B406A531-9488-41A7-8EA9-400F101423F6}" srcOrd="3" destOrd="0" presId="urn:microsoft.com/office/officeart/2005/8/layout/gear1"/>
    <dgm:cxn modelId="{010A3A3D-0BB4-4BE8-8816-00075DF7AB24}" srcId="{E1CEA077-DEBF-4F62-9086-79627D526940}" destId="{2A24F103-4A3D-4FF0-A82E-85571CB9D9E2}" srcOrd="2" destOrd="0" parTransId="{7CEC36F5-CD69-4C99-8801-7DF19CB3E607}" sibTransId="{0174E0D9-AEAF-481B-BD39-923A8997687F}"/>
    <dgm:cxn modelId="{1220E496-1702-47D7-B37E-73F2C78192CE}" type="presOf" srcId="{681F4ACC-DF6F-45C1-BD79-178B6B54117C}" destId="{26A031CE-832E-46E7-B97F-C74FC961B832}" srcOrd="0" destOrd="0" presId="urn:microsoft.com/office/officeart/2005/8/layout/gear1"/>
    <dgm:cxn modelId="{582B3EA4-41FD-42E6-A5AC-90C51C5BCE6B}" type="presOf" srcId="{2A24F103-4A3D-4FF0-A82E-85571CB9D9E2}" destId="{FF408524-A30C-4B90-9518-E339B9E967BE}" srcOrd="2" destOrd="0" presId="urn:microsoft.com/office/officeart/2005/8/layout/gear1"/>
    <dgm:cxn modelId="{81603051-971C-45D3-A6C5-FC6A5A845841}" type="presOf" srcId="{A163C023-4AD1-4654-9FF0-411118331DAF}" destId="{B1B961BC-F739-4E25-B37D-96A94176876E}" srcOrd="1" destOrd="0" presId="urn:microsoft.com/office/officeart/2005/8/layout/gear1"/>
    <dgm:cxn modelId="{EF61E77A-702E-4639-B522-CF1993AC2D1F}" type="presOf" srcId="{009FB85E-0107-4244-9B5E-F301B7CE9C6D}" destId="{F4A4E5CA-6B48-435F-B048-EDFD800196A2}" srcOrd="0" destOrd="0" presId="urn:microsoft.com/office/officeart/2005/8/layout/gear1"/>
    <dgm:cxn modelId="{72AE1856-2CFB-4FDB-9A84-74BB28846B6B}" type="presOf" srcId="{A163C023-4AD1-4654-9FF0-411118331DAF}" destId="{EAFD4D05-D561-4F49-AE23-8C186EE3142B}" srcOrd="2" destOrd="0" presId="urn:microsoft.com/office/officeart/2005/8/layout/gear1"/>
    <dgm:cxn modelId="{AFD4E466-FEBC-49ED-8D6E-A94138668A91}" type="presOf" srcId="{2A24F103-4A3D-4FF0-A82E-85571CB9D9E2}" destId="{F86A87EE-2DEC-4833-8E25-5B75CCBD1758}" srcOrd="0" destOrd="0" presId="urn:microsoft.com/office/officeart/2005/8/layout/gear1"/>
    <dgm:cxn modelId="{99460ABC-F2B7-42E3-BBB5-D51C04A678C3}" type="presOf" srcId="{0174E0D9-AEAF-481B-BD39-923A8997687F}" destId="{CA58C880-56A3-437F-AEAA-AC2BB8E998C3}" srcOrd="0" destOrd="0" presId="urn:microsoft.com/office/officeart/2005/8/layout/gear1"/>
    <dgm:cxn modelId="{0D62F16B-D1E0-4997-B66F-A4F0038D7476}" type="presOf" srcId="{681F4ACC-DF6F-45C1-BD79-178B6B54117C}" destId="{9C60F51B-A8AF-4F72-A7A7-CF70C93C6C62}" srcOrd="2" destOrd="0" presId="urn:microsoft.com/office/officeart/2005/8/layout/gear1"/>
    <dgm:cxn modelId="{C866D13D-356E-458F-AF33-73A61D0D9A6E}" type="presOf" srcId="{2A24F103-4A3D-4FF0-A82E-85571CB9D9E2}" destId="{02DB7D70-5C92-483D-8167-13BC0F65540E}" srcOrd="1" destOrd="0" presId="urn:microsoft.com/office/officeart/2005/8/layout/gear1"/>
    <dgm:cxn modelId="{B090AEFC-509C-41D9-ABCC-1CCAD6E0BAC7}" type="presParOf" srcId="{AF0D4457-80D0-4894-B3A2-F66A2106E507}" destId="{1523F77F-59CA-49F3-9CCC-8C0067ADD1DB}" srcOrd="0" destOrd="0" presId="urn:microsoft.com/office/officeart/2005/8/layout/gear1"/>
    <dgm:cxn modelId="{00CFA8D7-5C45-4F9D-BEBA-546ACEA2CA08}" type="presParOf" srcId="{AF0D4457-80D0-4894-B3A2-F66A2106E507}" destId="{B1B961BC-F739-4E25-B37D-96A94176876E}" srcOrd="1" destOrd="0" presId="urn:microsoft.com/office/officeart/2005/8/layout/gear1"/>
    <dgm:cxn modelId="{5A2AA7C0-4912-46A2-8E04-A202607A374C}" type="presParOf" srcId="{AF0D4457-80D0-4894-B3A2-F66A2106E507}" destId="{EAFD4D05-D561-4F49-AE23-8C186EE3142B}" srcOrd="2" destOrd="0" presId="urn:microsoft.com/office/officeart/2005/8/layout/gear1"/>
    <dgm:cxn modelId="{84413820-E6C4-478D-8174-EE3D57ED8E55}" type="presParOf" srcId="{AF0D4457-80D0-4894-B3A2-F66A2106E507}" destId="{26A031CE-832E-46E7-B97F-C74FC961B832}" srcOrd="3" destOrd="0" presId="urn:microsoft.com/office/officeart/2005/8/layout/gear1"/>
    <dgm:cxn modelId="{16B46A2A-7278-43E7-B308-CAA59F569CCB}" type="presParOf" srcId="{AF0D4457-80D0-4894-B3A2-F66A2106E507}" destId="{A3224E13-0BDC-4972-B932-FAE9F3F3C789}" srcOrd="4" destOrd="0" presId="urn:microsoft.com/office/officeart/2005/8/layout/gear1"/>
    <dgm:cxn modelId="{311D1481-0147-409A-9DBC-404DFB64EA3D}" type="presParOf" srcId="{AF0D4457-80D0-4894-B3A2-F66A2106E507}" destId="{9C60F51B-A8AF-4F72-A7A7-CF70C93C6C62}" srcOrd="5" destOrd="0" presId="urn:microsoft.com/office/officeart/2005/8/layout/gear1"/>
    <dgm:cxn modelId="{54765600-9E95-4B88-BCBD-3DD9551F151F}" type="presParOf" srcId="{AF0D4457-80D0-4894-B3A2-F66A2106E507}" destId="{F86A87EE-2DEC-4833-8E25-5B75CCBD1758}" srcOrd="6" destOrd="0" presId="urn:microsoft.com/office/officeart/2005/8/layout/gear1"/>
    <dgm:cxn modelId="{17EB62EF-C952-4F80-9013-936BC8EAFACD}" type="presParOf" srcId="{AF0D4457-80D0-4894-B3A2-F66A2106E507}" destId="{02DB7D70-5C92-483D-8167-13BC0F65540E}" srcOrd="7" destOrd="0" presId="urn:microsoft.com/office/officeart/2005/8/layout/gear1"/>
    <dgm:cxn modelId="{F631B390-42C4-4E10-ADF0-C444C92B254F}" type="presParOf" srcId="{AF0D4457-80D0-4894-B3A2-F66A2106E507}" destId="{FF408524-A30C-4B90-9518-E339B9E967BE}" srcOrd="8" destOrd="0" presId="urn:microsoft.com/office/officeart/2005/8/layout/gear1"/>
    <dgm:cxn modelId="{806482A2-00D9-4167-811D-C61FED4D601A}" type="presParOf" srcId="{AF0D4457-80D0-4894-B3A2-F66A2106E507}" destId="{B406A531-9488-41A7-8EA9-400F101423F6}" srcOrd="9" destOrd="0" presId="urn:microsoft.com/office/officeart/2005/8/layout/gear1"/>
    <dgm:cxn modelId="{00E78A1B-C9A1-4B2A-B46C-05481C170461}" type="presParOf" srcId="{AF0D4457-80D0-4894-B3A2-F66A2106E507}" destId="{F5A20CB4-DB3E-422E-8EC7-2C4C505EA9C1}" srcOrd="10" destOrd="0" presId="urn:microsoft.com/office/officeart/2005/8/layout/gear1"/>
    <dgm:cxn modelId="{5E3D0AED-1C97-41BA-900C-525C1474588A}" type="presParOf" srcId="{AF0D4457-80D0-4894-B3A2-F66A2106E507}" destId="{F4A4E5CA-6B48-435F-B048-EDFD800196A2}" srcOrd="11" destOrd="0" presId="urn:microsoft.com/office/officeart/2005/8/layout/gear1"/>
    <dgm:cxn modelId="{AC573CB8-0923-4B24-B529-756C8505CD45}" type="presParOf" srcId="{AF0D4457-80D0-4894-B3A2-F66A2106E507}" destId="{CA58C880-56A3-437F-AEAA-AC2BB8E998C3}" srcOrd="12" destOrd="0" presId="urn:microsoft.com/office/officeart/2005/8/layout/gear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EA077-DEBF-4F62-9086-79627D526940}" type="doc">
      <dgm:prSet loTypeId="urn:microsoft.com/office/officeart/2005/8/layout/gear1" loCatId="process" qsTypeId="urn:microsoft.com/office/officeart/2005/8/quickstyle/simple1" qsCatId="simple" csTypeId="urn:microsoft.com/office/officeart/2005/8/colors/accent1_2" csCatId="accent1" phldr="1"/>
      <dgm:spPr/>
    </dgm:pt>
    <dgm:pt modelId="{A163C023-4AD1-4654-9FF0-411118331DAF}">
      <dgm:prSet phldrT="[Tekst]"/>
      <dgm:spPr/>
      <dgm:t>
        <a:bodyPr/>
        <a:lstStyle/>
        <a:p>
          <a:r>
            <a:rPr lang="nl-NL" dirty="0" smtClean="0"/>
            <a:t> </a:t>
          </a:r>
          <a:endParaRPr lang="nl-NL" dirty="0"/>
        </a:p>
      </dgm:t>
    </dgm:pt>
    <dgm:pt modelId="{97F55580-5194-423B-8400-0870E517C752}" type="parTrans" cxnId="{66BFB3A2-EE67-48DB-B00F-0FA8F4E2FE6D}">
      <dgm:prSet/>
      <dgm:spPr/>
      <dgm:t>
        <a:bodyPr/>
        <a:lstStyle/>
        <a:p>
          <a:endParaRPr lang="nl-NL"/>
        </a:p>
      </dgm:t>
    </dgm:pt>
    <dgm:pt modelId="{A304A1FC-928D-45B7-B2E4-98FE8D5EFEE6}" type="sibTrans" cxnId="{66BFB3A2-EE67-48DB-B00F-0FA8F4E2FE6D}">
      <dgm:prSet/>
      <dgm:spPr/>
      <dgm:t>
        <a:bodyPr/>
        <a:lstStyle/>
        <a:p>
          <a:endParaRPr lang="nl-NL"/>
        </a:p>
      </dgm:t>
    </dgm:pt>
    <dgm:pt modelId="{681F4ACC-DF6F-45C1-BD79-178B6B54117C}">
      <dgm:prSet phldrT="[Tekst]"/>
      <dgm:spPr/>
      <dgm:t>
        <a:bodyPr/>
        <a:lstStyle/>
        <a:p>
          <a:r>
            <a:rPr lang="nl-NL" smtClean="0"/>
            <a:t> </a:t>
          </a:r>
          <a:endParaRPr lang="nl-NL" dirty="0"/>
        </a:p>
      </dgm:t>
    </dgm:pt>
    <dgm:pt modelId="{F0E03D94-B8D2-4DCC-9A04-4FED39243F5E}" type="parTrans" cxnId="{5C162C5F-044F-4646-8C17-8691DBFDD7A6}">
      <dgm:prSet/>
      <dgm:spPr/>
      <dgm:t>
        <a:bodyPr/>
        <a:lstStyle/>
        <a:p>
          <a:endParaRPr lang="nl-NL"/>
        </a:p>
      </dgm:t>
    </dgm:pt>
    <dgm:pt modelId="{009FB85E-0107-4244-9B5E-F301B7CE9C6D}" type="sibTrans" cxnId="{5C162C5F-044F-4646-8C17-8691DBFDD7A6}">
      <dgm:prSet/>
      <dgm:spPr/>
      <dgm:t>
        <a:bodyPr/>
        <a:lstStyle/>
        <a:p>
          <a:endParaRPr lang="nl-NL"/>
        </a:p>
      </dgm:t>
    </dgm:pt>
    <dgm:pt modelId="{AF0D4457-80D0-4894-B3A2-F66A2106E507}" type="pres">
      <dgm:prSet presAssocID="{E1CEA077-DEBF-4F62-9086-79627D526940}" presName="composite" presStyleCnt="0">
        <dgm:presLayoutVars>
          <dgm:chMax val="3"/>
          <dgm:animLvl val="lvl"/>
          <dgm:resizeHandles val="exact"/>
        </dgm:presLayoutVars>
      </dgm:prSet>
      <dgm:spPr/>
    </dgm:pt>
    <dgm:pt modelId="{1523F77F-59CA-49F3-9CCC-8C0067ADD1DB}" type="pres">
      <dgm:prSet presAssocID="{A163C023-4AD1-4654-9FF0-411118331DAF}" presName="gear1" presStyleLbl="node1" presStyleIdx="0" presStyleCnt="2">
        <dgm:presLayoutVars>
          <dgm:chMax val="1"/>
          <dgm:bulletEnabled val="1"/>
        </dgm:presLayoutVars>
      </dgm:prSet>
      <dgm:spPr/>
      <dgm:t>
        <a:bodyPr/>
        <a:lstStyle/>
        <a:p>
          <a:endParaRPr lang="nl-NL"/>
        </a:p>
      </dgm:t>
    </dgm:pt>
    <dgm:pt modelId="{B1B961BC-F739-4E25-B37D-96A94176876E}" type="pres">
      <dgm:prSet presAssocID="{A163C023-4AD1-4654-9FF0-411118331DAF}" presName="gear1srcNode" presStyleLbl="node1" presStyleIdx="0" presStyleCnt="2"/>
      <dgm:spPr/>
      <dgm:t>
        <a:bodyPr/>
        <a:lstStyle/>
        <a:p>
          <a:endParaRPr lang="nl-NL"/>
        </a:p>
      </dgm:t>
    </dgm:pt>
    <dgm:pt modelId="{EAFD4D05-D561-4F49-AE23-8C186EE3142B}" type="pres">
      <dgm:prSet presAssocID="{A163C023-4AD1-4654-9FF0-411118331DAF}" presName="gear1dstNode" presStyleLbl="node1" presStyleIdx="0" presStyleCnt="2"/>
      <dgm:spPr/>
      <dgm:t>
        <a:bodyPr/>
        <a:lstStyle/>
        <a:p>
          <a:endParaRPr lang="nl-NL"/>
        </a:p>
      </dgm:t>
    </dgm:pt>
    <dgm:pt modelId="{26A031CE-832E-46E7-B97F-C74FC961B832}" type="pres">
      <dgm:prSet presAssocID="{681F4ACC-DF6F-45C1-BD79-178B6B54117C}" presName="gear2" presStyleLbl="node1" presStyleIdx="1" presStyleCnt="2">
        <dgm:presLayoutVars>
          <dgm:chMax val="1"/>
          <dgm:bulletEnabled val="1"/>
        </dgm:presLayoutVars>
      </dgm:prSet>
      <dgm:spPr/>
      <dgm:t>
        <a:bodyPr/>
        <a:lstStyle/>
        <a:p>
          <a:endParaRPr lang="nl-NL"/>
        </a:p>
      </dgm:t>
    </dgm:pt>
    <dgm:pt modelId="{A3224E13-0BDC-4972-B932-FAE9F3F3C789}" type="pres">
      <dgm:prSet presAssocID="{681F4ACC-DF6F-45C1-BD79-178B6B54117C}" presName="gear2srcNode" presStyleLbl="node1" presStyleIdx="1" presStyleCnt="2"/>
      <dgm:spPr/>
      <dgm:t>
        <a:bodyPr/>
        <a:lstStyle/>
        <a:p>
          <a:endParaRPr lang="nl-NL"/>
        </a:p>
      </dgm:t>
    </dgm:pt>
    <dgm:pt modelId="{9C60F51B-A8AF-4F72-A7A7-CF70C93C6C62}" type="pres">
      <dgm:prSet presAssocID="{681F4ACC-DF6F-45C1-BD79-178B6B54117C}" presName="gear2dstNode" presStyleLbl="node1" presStyleIdx="1" presStyleCnt="2"/>
      <dgm:spPr/>
      <dgm:t>
        <a:bodyPr/>
        <a:lstStyle/>
        <a:p>
          <a:endParaRPr lang="nl-NL"/>
        </a:p>
      </dgm:t>
    </dgm:pt>
    <dgm:pt modelId="{F5A20CB4-DB3E-422E-8EC7-2C4C505EA9C1}" type="pres">
      <dgm:prSet presAssocID="{A304A1FC-928D-45B7-B2E4-98FE8D5EFEE6}" presName="connector1" presStyleLbl="sibTrans2D1" presStyleIdx="0" presStyleCnt="2" custLinFactNeighborX="-5678" custLinFactNeighborY="-23316"/>
      <dgm:spPr/>
      <dgm:t>
        <a:bodyPr/>
        <a:lstStyle/>
        <a:p>
          <a:endParaRPr lang="nl-NL"/>
        </a:p>
      </dgm:t>
    </dgm:pt>
    <dgm:pt modelId="{F4A4E5CA-6B48-435F-B048-EDFD800196A2}" type="pres">
      <dgm:prSet presAssocID="{009FB85E-0107-4244-9B5E-F301B7CE9C6D}" presName="connector2" presStyleLbl="sibTrans2D1" presStyleIdx="1" presStyleCnt="2"/>
      <dgm:spPr/>
      <dgm:t>
        <a:bodyPr/>
        <a:lstStyle/>
        <a:p>
          <a:endParaRPr lang="nl-NL"/>
        </a:p>
      </dgm:t>
    </dgm:pt>
  </dgm:ptLst>
  <dgm:cxnLst>
    <dgm:cxn modelId="{17688EB5-8667-4E5C-833D-E646C8CB0789}" type="presOf" srcId="{A163C023-4AD1-4654-9FF0-411118331DAF}" destId="{1523F77F-59CA-49F3-9CCC-8C0067ADD1DB}" srcOrd="0" destOrd="0" presId="urn:microsoft.com/office/officeart/2005/8/layout/gear1"/>
    <dgm:cxn modelId="{5C162C5F-044F-4646-8C17-8691DBFDD7A6}" srcId="{E1CEA077-DEBF-4F62-9086-79627D526940}" destId="{681F4ACC-DF6F-45C1-BD79-178B6B54117C}" srcOrd="1" destOrd="0" parTransId="{F0E03D94-B8D2-4DCC-9A04-4FED39243F5E}" sibTransId="{009FB85E-0107-4244-9B5E-F301B7CE9C6D}"/>
    <dgm:cxn modelId="{E13BED6B-3198-4478-9A92-A0190584EBD4}" type="presOf" srcId="{681F4ACC-DF6F-45C1-BD79-178B6B54117C}" destId="{9C60F51B-A8AF-4F72-A7A7-CF70C93C6C62}" srcOrd="2" destOrd="0" presId="urn:microsoft.com/office/officeart/2005/8/layout/gear1"/>
    <dgm:cxn modelId="{66BFB3A2-EE67-48DB-B00F-0FA8F4E2FE6D}" srcId="{E1CEA077-DEBF-4F62-9086-79627D526940}" destId="{A163C023-4AD1-4654-9FF0-411118331DAF}" srcOrd="0" destOrd="0" parTransId="{97F55580-5194-423B-8400-0870E517C752}" sibTransId="{A304A1FC-928D-45B7-B2E4-98FE8D5EFEE6}"/>
    <dgm:cxn modelId="{57E1A50F-9027-40D3-87C2-D92C0098BD7E}" type="presOf" srcId="{009FB85E-0107-4244-9B5E-F301B7CE9C6D}" destId="{F4A4E5CA-6B48-435F-B048-EDFD800196A2}" srcOrd="0" destOrd="0" presId="urn:microsoft.com/office/officeart/2005/8/layout/gear1"/>
    <dgm:cxn modelId="{9CDCDADC-1ADA-413D-B34C-F014D5EAD1DE}" type="presOf" srcId="{A163C023-4AD1-4654-9FF0-411118331DAF}" destId="{EAFD4D05-D561-4F49-AE23-8C186EE3142B}" srcOrd="2" destOrd="0" presId="urn:microsoft.com/office/officeart/2005/8/layout/gear1"/>
    <dgm:cxn modelId="{4D13AF08-B2D5-4300-84FB-AAA0EED411B9}" type="presOf" srcId="{681F4ACC-DF6F-45C1-BD79-178B6B54117C}" destId="{A3224E13-0BDC-4972-B932-FAE9F3F3C789}" srcOrd="1" destOrd="0" presId="urn:microsoft.com/office/officeart/2005/8/layout/gear1"/>
    <dgm:cxn modelId="{A59B7002-2D56-4E9F-B59D-3A52CB73FB5A}" type="presOf" srcId="{E1CEA077-DEBF-4F62-9086-79627D526940}" destId="{AF0D4457-80D0-4894-B3A2-F66A2106E507}" srcOrd="0" destOrd="0" presId="urn:microsoft.com/office/officeart/2005/8/layout/gear1"/>
    <dgm:cxn modelId="{06B361C4-55CE-4273-9823-357AB46C967C}" type="presOf" srcId="{681F4ACC-DF6F-45C1-BD79-178B6B54117C}" destId="{26A031CE-832E-46E7-B97F-C74FC961B832}" srcOrd="0" destOrd="0" presId="urn:microsoft.com/office/officeart/2005/8/layout/gear1"/>
    <dgm:cxn modelId="{3542902C-C6C1-41B5-AD80-AB02CCD1579D}" type="presOf" srcId="{A163C023-4AD1-4654-9FF0-411118331DAF}" destId="{B1B961BC-F739-4E25-B37D-96A94176876E}" srcOrd="1" destOrd="0" presId="urn:microsoft.com/office/officeart/2005/8/layout/gear1"/>
    <dgm:cxn modelId="{E01AEA29-258A-4BF8-BCF3-F4E27F8D7783}" type="presOf" srcId="{A304A1FC-928D-45B7-B2E4-98FE8D5EFEE6}" destId="{F5A20CB4-DB3E-422E-8EC7-2C4C505EA9C1}" srcOrd="0" destOrd="0" presId="urn:microsoft.com/office/officeart/2005/8/layout/gear1"/>
    <dgm:cxn modelId="{C94944E9-F29C-496F-85D9-D7E2B6483EA8}" type="presParOf" srcId="{AF0D4457-80D0-4894-B3A2-F66A2106E507}" destId="{1523F77F-59CA-49F3-9CCC-8C0067ADD1DB}" srcOrd="0" destOrd="0" presId="urn:microsoft.com/office/officeart/2005/8/layout/gear1"/>
    <dgm:cxn modelId="{67319831-E18C-4E24-B0A4-0EA770D5F679}" type="presParOf" srcId="{AF0D4457-80D0-4894-B3A2-F66A2106E507}" destId="{B1B961BC-F739-4E25-B37D-96A94176876E}" srcOrd="1" destOrd="0" presId="urn:microsoft.com/office/officeart/2005/8/layout/gear1"/>
    <dgm:cxn modelId="{A15EBEAF-3525-4672-8DF7-2079A8F8E1DA}" type="presParOf" srcId="{AF0D4457-80D0-4894-B3A2-F66A2106E507}" destId="{EAFD4D05-D561-4F49-AE23-8C186EE3142B}" srcOrd="2" destOrd="0" presId="urn:microsoft.com/office/officeart/2005/8/layout/gear1"/>
    <dgm:cxn modelId="{7C95764F-98CE-4136-8ADD-814D4D9FE6C5}" type="presParOf" srcId="{AF0D4457-80D0-4894-B3A2-F66A2106E507}" destId="{26A031CE-832E-46E7-B97F-C74FC961B832}" srcOrd="3" destOrd="0" presId="urn:microsoft.com/office/officeart/2005/8/layout/gear1"/>
    <dgm:cxn modelId="{7CF37695-B9DB-414A-B862-EB22631E225A}" type="presParOf" srcId="{AF0D4457-80D0-4894-B3A2-F66A2106E507}" destId="{A3224E13-0BDC-4972-B932-FAE9F3F3C789}" srcOrd="4" destOrd="0" presId="urn:microsoft.com/office/officeart/2005/8/layout/gear1"/>
    <dgm:cxn modelId="{67678495-1D36-46CB-B2F7-4BBE4A5C2517}" type="presParOf" srcId="{AF0D4457-80D0-4894-B3A2-F66A2106E507}" destId="{9C60F51B-A8AF-4F72-A7A7-CF70C93C6C62}" srcOrd="5" destOrd="0" presId="urn:microsoft.com/office/officeart/2005/8/layout/gear1"/>
    <dgm:cxn modelId="{0E0C1104-8880-47A6-996C-32CC8D28D5F4}" type="presParOf" srcId="{AF0D4457-80D0-4894-B3A2-F66A2106E507}" destId="{F5A20CB4-DB3E-422E-8EC7-2C4C505EA9C1}" srcOrd="6" destOrd="0" presId="urn:microsoft.com/office/officeart/2005/8/layout/gear1"/>
    <dgm:cxn modelId="{6F0FA41D-9C86-47AF-B011-2B55435904F4}" type="presParOf" srcId="{AF0D4457-80D0-4894-B3A2-F66A2106E507}" destId="{F4A4E5CA-6B48-435F-B048-EDFD800196A2}" srcOrd="7"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193599-0756-4744-8418-C693DB9D999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NL"/>
        </a:p>
      </dgm:t>
    </dgm:pt>
    <dgm:pt modelId="{F42F2CD7-A072-44CA-ACE1-8E4D23B87685}">
      <dgm:prSet phldrT="[Tekst]" custT="1">
        <dgm:style>
          <a:lnRef idx="0">
            <a:schemeClr val="accent6"/>
          </a:lnRef>
          <a:fillRef idx="3">
            <a:schemeClr val="accent6"/>
          </a:fillRef>
          <a:effectRef idx="3">
            <a:schemeClr val="accent6"/>
          </a:effectRef>
          <a:fontRef idx="minor">
            <a:schemeClr val="lt1"/>
          </a:fontRef>
        </dgm:style>
      </dgm:prSet>
      <dgm:spPr/>
      <dgm:t>
        <a:bodyPr/>
        <a:lstStyle/>
        <a:p>
          <a:r>
            <a:rPr lang="nl-NL" sz="1500" b="1" dirty="0" smtClean="0"/>
            <a:t>Connect</a:t>
          </a:r>
          <a:endParaRPr lang="nl-NL" sz="1500" b="1" dirty="0"/>
        </a:p>
      </dgm:t>
    </dgm:pt>
    <dgm:pt modelId="{7F05FE99-E6DB-42A0-9E6B-B4BAAD987E3D}" type="parTrans" cxnId="{D8DCDC7A-B432-4CA6-A526-EBCF3646B75B}">
      <dgm:prSet/>
      <dgm:spPr/>
      <dgm:t>
        <a:bodyPr/>
        <a:lstStyle/>
        <a:p>
          <a:endParaRPr lang="nl-NL"/>
        </a:p>
      </dgm:t>
    </dgm:pt>
    <dgm:pt modelId="{C2A41D1D-22BC-4786-A8F5-CB13BC4C0B7B}" type="sibTrans" cxnId="{D8DCDC7A-B432-4CA6-A526-EBCF3646B75B}">
      <dgm:prSet/>
      <dgm:spPr/>
      <dgm:t>
        <a:bodyPr/>
        <a:lstStyle/>
        <a:p>
          <a:endParaRPr lang="nl-NL"/>
        </a:p>
      </dgm:t>
    </dgm:pt>
    <dgm:pt modelId="{1380DB06-F343-4B09-A4B0-791888495E69}">
      <dgm:prSet phldrT="[Tekst]">
        <dgm:style>
          <a:lnRef idx="2">
            <a:schemeClr val="accent6"/>
          </a:lnRef>
          <a:fillRef idx="1">
            <a:schemeClr val="lt1"/>
          </a:fillRef>
          <a:effectRef idx="0">
            <a:schemeClr val="accent6"/>
          </a:effectRef>
          <a:fontRef idx="minor">
            <a:schemeClr val="dk1"/>
          </a:fontRef>
        </dgm:style>
      </dgm:prSet>
      <dgm:spPr/>
      <dgm:t>
        <a:bodyPr rIns="144000"/>
        <a:lstStyle/>
        <a:p>
          <a:pPr algn="l"/>
          <a:r>
            <a:rPr lang="en-GB" dirty="0" smtClean="0"/>
            <a:t>Connect disparate data from any CBS source (DSC, Big Data, Cloud, </a:t>
          </a:r>
          <a:r>
            <a:rPr lang="en-GB" dirty="0" err="1" smtClean="0"/>
            <a:t>Filesystem</a:t>
          </a:r>
          <a:r>
            <a:rPr lang="en-GB" dirty="0" smtClean="0"/>
            <a:t>) or location</a:t>
          </a:r>
          <a:endParaRPr lang="nl-NL" dirty="0"/>
        </a:p>
      </dgm:t>
    </dgm:pt>
    <dgm:pt modelId="{5F5B43C4-AA98-4116-A92A-227D846DABF1}" type="parTrans" cxnId="{8F4A9F19-92DA-4612-B5B6-C6EB69EB79FF}">
      <dgm:prSet/>
      <dgm:spPr/>
      <dgm:t>
        <a:bodyPr/>
        <a:lstStyle/>
        <a:p>
          <a:endParaRPr lang="nl-NL"/>
        </a:p>
      </dgm:t>
    </dgm:pt>
    <dgm:pt modelId="{0329F661-8EDA-4932-87CA-93A69D634EAC}" type="sibTrans" cxnId="{8F4A9F19-92DA-4612-B5B6-C6EB69EB79FF}">
      <dgm:prSet/>
      <dgm:spPr/>
      <dgm:t>
        <a:bodyPr/>
        <a:lstStyle/>
        <a:p>
          <a:endParaRPr lang="nl-NL"/>
        </a:p>
      </dgm:t>
    </dgm:pt>
    <dgm:pt modelId="{236017A5-7DD3-4422-A925-B00D337CF805}">
      <dgm:prSet phldrT="[Tekst]">
        <dgm:style>
          <a:lnRef idx="0">
            <a:schemeClr val="accent1"/>
          </a:lnRef>
          <a:fillRef idx="3">
            <a:schemeClr val="accent1"/>
          </a:fillRef>
          <a:effectRef idx="3">
            <a:schemeClr val="accent1"/>
          </a:effectRef>
          <a:fontRef idx="minor">
            <a:schemeClr val="lt1"/>
          </a:fontRef>
        </dgm:style>
      </dgm:prSet>
      <dgm:spPr/>
      <dgm:t>
        <a:bodyPr/>
        <a:lstStyle/>
        <a:p>
          <a:r>
            <a:rPr lang="nl-NL" b="1" dirty="0" smtClean="0"/>
            <a:t>Combine</a:t>
          </a:r>
          <a:endParaRPr lang="nl-NL" b="1" dirty="0"/>
        </a:p>
      </dgm:t>
    </dgm:pt>
    <dgm:pt modelId="{992640C2-48A2-4466-A368-70FA87A2BE8D}" type="parTrans" cxnId="{30C25365-5574-4956-883D-FC3941B85824}">
      <dgm:prSet/>
      <dgm:spPr/>
      <dgm:t>
        <a:bodyPr/>
        <a:lstStyle/>
        <a:p>
          <a:endParaRPr lang="nl-NL"/>
        </a:p>
      </dgm:t>
    </dgm:pt>
    <dgm:pt modelId="{3F0C9FD9-5083-4491-8290-B7CE74E9ECC4}" type="sibTrans" cxnId="{30C25365-5574-4956-883D-FC3941B85824}">
      <dgm:prSet/>
      <dgm:spPr/>
      <dgm:t>
        <a:bodyPr/>
        <a:lstStyle/>
        <a:p>
          <a:endParaRPr lang="nl-NL"/>
        </a:p>
      </dgm:t>
    </dgm:pt>
    <dgm:pt modelId="{28FC8F2D-FAC7-443C-80A7-323D4E58A071}">
      <dgm:prSet phldrT="[Tekst]">
        <dgm:style>
          <a:lnRef idx="2">
            <a:schemeClr val="accent1"/>
          </a:lnRef>
          <a:fillRef idx="1">
            <a:schemeClr val="lt1"/>
          </a:fillRef>
          <a:effectRef idx="0">
            <a:schemeClr val="accent1"/>
          </a:effectRef>
          <a:fontRef idx="minor">
            <a:schemeClr val="dk1"/>
          </a:fontRef>
        </dgm:style>
      </dgm:prSet>
      <dgm:spPr/>
      <dgm:t>
        <a:bodyPr rIns="144000"/>
        <a:lstStyle/>
        <a:p>
          <a:r>
            <a:rPr lang="en-US" dirty="0" smtClean="0"/>
            <a:t>Define (statistic) data transformations and combinations that meet the business needs.</a:t>
          </a:r>
          <a:endParaRPr lang="nl-NL" dirty="0"/>
        </a:p>
      </dgm:t>
    </dgm:pt>
    <dgm:pt modelId="{BC5BFD05-4C1F-4994-A667-B1C921D7C4E1}" type="parTrans" cxnId="{7C8F5FA4-95BB-42A6-99C3-A667C730EB84}">
      <dgm:prSet/>
      <dgm:spPr/>
      <dgm:t>
        <a:bodyPr/>
        <a:lstStyle/>
        <a:p>
          <a:endParaRPr lang="nl-NL"/>
        </a:p>
      </dgm:t>
    </dgm:pt>
    <dgm:pt modelId="{B019FE74-7255-44B6-8998-BB65C916CEB1}" type="sibTrans" cxnId="{7C8F5FA4-95BB-42A6-99C3-A667C730EB84}">
      <dgm:prSet/>
      <dgm:spPr/>
      <dgm:t>
        <a:bodyPr/>
        <a:lstStyle/>
        <a:p>
          <a:endParaRPr lang="nl-NL"/>
        </a:p>
      </dgm:t>
    </dgm:pt>
    <dgm:pt modelId="{FEC9874F-9047-4360-8D1D-F505B291798E}">
      <dgm:prSet phldrT="[Tekst]">
        <dgm:style>
          <a:lnRef idx="0">
            <a:schemeClr val="accent3"/>
          </a:lnRef>
          <a:fillRef idx="3">
            <a:schemeClr val="accent3"/>
          </a:fillRef>
          <a:effectRef idx="3">
            <a:schemeClr val="accent3"/>
          </a:effectRef>
          <a:fontRef idx="minor">
            <a:schemeClr val="lt1"/>
          </a:fontRef>
        </dgm:style>
      </dgm:prSet>
      <dgm:spPr/>
      <dgm:t>
        <a:bodyPr/>
        <a:lstStyle/>
        <a:p>
          <a:r>
            <a:rPr lang="nl-NL" b="1" dirty="0" err="1" smtClean="0"/>
            <a:t>Consume</a:t>
          </a:r>
          <a:endParaRPr lang="nl-NL" b="1" dirty="0"/>
        </a:p>
      </dgm:t>
    </dgm:pt>
    <dgm:pt modelId="{AF918ECD-8EC7-42E6-8040-F0BEB115867F}" type="parTrans" cxnId="{F96D4072-E29E-4D39-BEAF-386F07A81F5D}">
      <dgm:prSet/>
      <dgm:spPr/>
      <dgm:t>
        <a:bodyPr/>
        <a:lstStyle/>
        <a:p>
          <a:endParaRPr lang="nl-NL"/>
        </a:p>
      </dgm:t>
    </dgm:pt>
    <dgm:pt modelId="{C8DCE19B-E186-4C99-A74D-1FF1C9BC09E7}" type="sibTrans" cxnId="{F96D4072-E29E-4D39-BEAF-386F07A81F5D}">
      <dgm:prSet/>
      <dgm:spPr/>
      <dgm:t>
        <a:bodyPr/>
        <a:lstStyle/>
        <a:p>
          <a:endParaRPr lang="nl-NL"/>
        </a:p>
      </dgm:t>
    </dgm:pt>
    <dgm:pt modelId="{32FB5F61-9623-4358-81E2-5A21587A6675}">
      <dgm:prSet phldrT="[Tekst]">
        <dgm:style>
          <a:lnRef idx="2">
            <a:schemeClr val="accent3"/>
          </a:lnRef>
          <a:fillRef idx="1">
            <a:schemeClr val="lt1"/>
          </a:fillRef>
          <a:effectRef idx="0">
            <a:schemeClr val="accent3"/>
          </a:effectRef>
          <a:fontRef idx="minor">
            <a:schemeClr val="dk1"/>
          </a:fontRef>
        </dgm:style>
      </dgm:prSet>
      <dgm:spPr/>
      <dgm:t>
        <a:bodyPr rIns="144000"/>
        <a:lstStyle/>
        <a:p>
          <a:r>
            <a:rPr lang="en-GB" dirty="0" smtClean="0"/>
            <a:t>Deliver data services in real-time to the CBS data consuming platforms or tools.</a:t>
          </a:r>
          <a:endParaRPr lang="nl-NL" dirty="0"/>
        </a:p>
      </dgm:t>
    </dgm:pt>
    <dgm:pt modelId="{FA688229-01BF-4068-BBA5-FB52DFFD1E72}" type="parTrans" cxnId="{820689F7-7221-4E61-916B-3DA665DBD4D6}">
      <dgm:prSet/>
      <dgm:spPr/>
      <dgm:t>
        <a:bodyPr/>
        <a:lstStyle/>
        <a:p>
          <a:endParaRPr lang="nl-NL"/>
        </a:p>
      </dgm:t>
    </dgm:pt>
    <dgm:pt modelId="{2995BC39-1839-4DF0-95D9-D7A1F93DC78A}" type="sibTrans" cxnId="{820689F7-7221-4E61-916B-3DA665DBD4D6}">
      <dgm:prSet/>
      <dgm:spPr/>
      <dgm:t>
        <a:bodyPr/>
        <a:lstStyle/>
        <a:p>
          <a:endParaRPr lang="nl-NL"/>
        </a:p>
      </dgm:t>
    </dgm:pt>
    <dgm:pt modelId="{B73040C3-2BFC-4EFA-81B2-DD79C4D8C932}" type="pres">
      <dgm:prSet presAssocID="{A0193599-0756-4744-8418-C693DB9D9998}" presName="linearFlow" presStyleCnt="0">
        <dgm:presLayoutVars>
          <dgm:dir/>
          <dgm:animLvl val="lvl"/>
          <dgm:resizeHandles val="exact"/>
        </dgm:presLayoutVars>
      </dgm:prSet>
      <dgm:spPr/>
      <dgm:t>
        <a:bodyPr/>
        <a:lstStyle/>
        <a:p>
          <a:endParaRPr lang="nl-NL"/>
        </a:p>
      </dgm:t>
    </dgm:pt>
    <dgm:pt modelId="{0BC21D18-3B6D-4B02-B60E-E3CC4E133E91}" type="pres">
      <dgm:prSet presAssocID="{F42F2CD7-A072-44CA-ACE1-8E4D23B87685}" presName="composite" presStyleCnt="0"/>
      <dgm:spPr/>
    </dgm:pt>
    <dgm:pt modelId="{93AF429F-86B3-4FD9-80FF-80B0378391BA}" type="pres">
      <dgm:prSet presAssocID="{F42F2CD7-A072-44CA-ACE1-8E4D23B87685}" presName="parentText" presStyleLbl="alignNode1" presStyleIdx="0" presStyleCnt="3">
        <dgm:presLayoutVars>
          <dgm:chMax val="1"/>
          <dgm:bulletEnabled val="1"/>
        </dgm:presLayoutVars>
      </dgm:prSet>
      <dgm:spPr/>
      <dgm:t>
        <a:bodyPr/>
        <a:lstStyle/>
        <a:p>
          <a:endParaRPr lang="nl-NL"/>
        </a:p>
      </dgm:t>
    </dgm:pt>
    <dgm:pt modelId="{61E7AFAD-0AC1-450A-A62D-849B994F8E35}" type="pres">
      <dgm:prSet presAssocID="{F42F2CD7-A072-44CA-ACE1-8E4D23B87685}" presName="descendantText" presStyleLbl="alignAcc1" presStyleIdx="0" presStyleCnt="3">
        <dgm:presLayoutVars>
          <dgm:bulletEnabled val="1"/>
        </dgm:presLayoutVars>
      </dgm:prSet>
      <dgm:spPr/>
      <dgm:t>
        <a:bodyPr/>
        <a:lstStyle/>
        <a:p>
          <a:endParaRPr lang="nl-NL"/>
        </a:p>
      </dgm:t>
    </dgm:pt>
    <dgm:pt modelId="{242C9D59-8E7B-4AC1-B022-13226D245FDE}" type="pres">
      <dgm:prSet presAssocID="{C2A41D1D-22BC-4786-A8F5-CB13BC4C0B7B}" presName="sp" presStyleCnt="0"/>
      <dgm:spPr/>
    </dgm:pt>
    <dgm:pt modelId="{194218A5-26B9-439D-87BC-403DE4ABEB5C}" type="pres">
      <dgm:prSet presAssocID="{236017A5-7DD3-4422-A925-B00D337CF805}" presName="composite" presStyleCnt="0"/>
      <dgm:spPr/>
    </dgm:pt>
    <dgm:pt modelId="{C51E40B6-51E2-41C5-8F99-A33EC4ABCF84}" type="pres">
      <dgm:prSet presAssocID="{236017A5-7DD3-4422-A925-B00D337CF805}" presName="parentText" presStyleLbl="alignNode1" presStyleIdx="1" presStyleCnt="3">
        <dgm:presLayoutVars>
          <dgm:chMax val="1"/>
          <dgm:bulletEnabled val="1"/>
        </dgm:presLayoutVars>
      </dgm:prSet>
      <dgm:spPr/>
      <dgm:t>
        <a:bodyPr/>
        <a:lstStyle/>
        <a:p>
          <a:endParaRPr lang="nl-NL"/>
        </a:p>
      </dgm:t>
    </dgm:pt>
    <dgm:pt modelId="{70E35C1B-98A3-4225-9E30-52DB9E66C6E8}" type="pres">
      <dgm:prSet presAssocID="{236017A5-7DD3-4422-A925-B00D337CF805}" presName="descendantText" presStyleLbl="alignAcc1" presStyleIdx="1" presStyleCnt="3">
        <dgm:presLayoutVars>
          <dgm:bulletEnabled val="1"/>
        </dgm:presLayoutVars>
      </dgm:prSet>
      <dgm:spPr/>
      <dgm:t>
        <a:bodyPr/>
        <a:lstStyle/>
        <a:p>
          <a:endParaRPr lang="nl-NL"/>
        </a:p>
      </dgm:t>
    </dgm:pt>
    <dgm:pt modelId="{08B12D44-E8D9-4771-828E-A8EF56D9AB0C}" type="pres">
      <dgm:prSet presAssocID="{3F0C9FD9-5083-4491-8290-B7CE74E9ECC4}" presName="sp" presStyleCnt="0"/>
      <dgm:spPr/>
    </dgm:pt>
    <dgm:pt modelId="{FF4C4703-11ED-4A2F-B06D-746FE6825151}" type="pres">
      <dgm:prSet presAssocID="{FEC9874F-9047-4360-8D1D-F505B291798E}" presName="composite" presStyleCnt="0"/>
      <dgm:spPr/>
    </dgm:pt>
    <dgm:pt modelId="{9770C580-CEDF-4F3A-9D2A-8DFE1FB8FD1F}" type="pres">
      <dgm:prSet presAssocID="{FEC9874F-9047-4360-8D1D-F505B291798E}" presName="parentText" presStyleLbl="alignNode1" presStyleIdx="2" presStyleCnt="3">
        <dgm:presLayoutVars>
          <dgm:chMax val="1"/>
          <dgm:bulletEnabled val="1"/>
        </dgm:presLayoutVars>
      </dgm:prSet>
      <dgm:spPr/>
      <dgm:t>
        <a:bodyPr/>
        <a:lstStyle/>
        <a:p>
          <a:endParaRPr lang="nl-NL"/>
        </a:p>
      </dgm:t>
    </dgm:pt>
    <dgm:pt modelId="{4E491EF1-25D2-4CBD-9995-C9ED7FEC58F6}" type="pres">
      <dgm:prSet presAssocID="{FEC9874F-9047-4360-8D1D-F505B291798E}" presName="descendantText" presStyleLbl="alignAcc1" presStyleIdx="2" presStyleCnt="3">
        <dgm:presLayoutVars>
          <dgm:bulletEnabled val="1"/>
        </dgm:presLayoutVars>
      </dgm:prSet>
      <dgm:spPr/>
      <dgm:t>
        <a:bodyPr/>
        <a:lstStyle/>
        <a:p>
          <a:endParaRPr lang="nl-NL"/>
        </a:p>
      </dgm:t>
    </dgm:pt>
  </dgm:ptLst>
  <dgm:cxnLst>
    <dgm:cxn modelId="{4870A8D0-7694-46A7-AC75-54DF427535E1}" type="presOf" srcId="{A0193599-0756-4744-8418-C693DB9D9998}" destId="{B73040C3-2BFC-4EFA-81B2-DD79C4D8C932}" srcOrd="0" destOrd="0" presId="urn:microsoft.com/office/officeart/2005/8/layout/chevron2"/>
    <dgm:cxn modelId="{49673016-AD15-4EEB-94C2-8B5E731B05B2}" type="presOf" srcId="{28FC8F2D-FAC7-443C-80A7-323D4E58A071}" destId="{70E35C1B-98A3-4225-9E30-52DB9E66C6E8}" srcOrd="0" destOrd="0" presId="urn:microsoft.com/office/officeart/2005/8/layout/chevron2"/>
    <dgm:cxn modelId="{CE8B8AE1-6726-4F93-A651-079D35AAE258}" type="presOf" srcId="{1380DB06-F343-4B09-A4B0-791888495E69}" destId="{61E7AFAD-0AC1-450A-A62D-849B994F8E35}" srcOrd="0" destOrd="0" presId="urn:microsoft.com/office/officeart/2005/8/layout/chevron2"/>
    <dgm:cxn modelId="{8F4A9F19-92DA-4612-B5B6-C6EB69EB79FF}" srcId="{F42F2CD7-A072-44CA-ACE1-8E4D23B87685}" destId="{1380DB06-F343-4B09-A4B0-791888495E69}" srcOrd="0" destOrd="0" parTransId="{5F5B43C4-AA98-4116-A92A-227D846DABF1}" sibTransId="{0329F661-8EDA-4932-87CA-93A69D634EAC}"/>
    <dgm:cxn modelId="{F96D4072-E29E-4D39-BEAF-386F07A81F5D}" srcId="{A0193599-0756-4744-8418-C693DB9D9998}" destId="{FEC9874F-9047-4360-8D1D-F505B291798E}" srcOrd="2" destOrd="0" parTransId="{AF918ECD-8EC7-42E6-8040-F0BEB115867F}" sibTransId="{C8DCE19B-E186-4C99-A74D-1FF1C9BC09E7}"/>
    <dgm:cxn modelId="{FB30FE6F-2721-4C03-9E20-C500D2876C3F}" type="presOf" srcId="{F42F2CD7-A072-44CA-ACE1-8E4D23B87685}" destId="{93AF429F-86B3-4FD9-80FF-80B0378391BA}" srcOrd="0" destOrd="0" presId="urn:microsoft.com/office/officeart/2005/8/layout/chevron2"/>
    <dgm:cxn modelId="{30C25365-5574-4956-883D-FC3941B85824}" srcId="{A0193599-0756-4744-8418-C693DB9D9998}" destId="{236017A5-7DD3-4422-A925-B00D337CF805}" srcOrd="1" destOrd="0" parTransId="{992640C2-48A2-4466-A368-70FA87A2BE8D}" sibTransId="{3F0C9FD9-5083-4491-8290-B7CE74E9ECC4}"/>
    <dgm:cxn modelId="{E299E6DC-44D6-43CA-99C9-6030D2D13841}" type="presOf" srcId="{32FB5F61-9623-4358-81E2-5A21587A6675}" destId="{4E491EF1-25D2-4CBD-9995-C9ED7FEC58F6}" srcOrd="0" destOrd="0" presId="urn:microsoft.com/office/officeart/2005/8/layout/chevron2"/>
    <dgm:cxn modelId="{7C8F5FA4-95BB-42A6-99C3-A667C730EB84}" srcId="{236017A5-7DD3-4422-A925-B00D337CF805}" destId="{28FC8F2D-FAC7-443C-80A7-323D4E58A071}" srcOrd="0" destOrd="0" parTransId="{BC5BFD05-4C1F-4994-A667-B1C921D7C4E1}" sibTransId="{B019FE74-7255-44B6-8998-BB65C916CEB1}"/>
    <dgm:cxn modelId="{E8E81BC5-3C40-4C33-AAFE-710A96722696}" type="presOf" srcId="{236017A5-7DD3-4422-A925-B00D337CF805}" destId="{C51E40B6-51E2-41C5-8F99-A33EC4ABCF84}" srcOrd="0" destOrd="0" presId="urn:microsoft.com/office/officeart/2005/8/layout/chevron2"/>
    <dgm:cxn modelId="{820689F7-7221-4E61-916B-3DA665DBD4D6}" srcId="{FEC9874F-9047-4360-8D1D-F505B291798E}" destId="{32FB5F61-9623-4358-81E2-5A21587A6675}" srcOrd="0" destOrd="0" parTransId="{FA688229-01BF-4068-BBA5-FB52DFFD1E72}" sibTransId="{2995BC39-1839-4DF0-95D9-D7A1F93DC78A}"/>
    <dgm:cxn modelId="{D8DCDC7A-B432-4CA6-A526-EBCF3646B75B}" srcId="{A0193599-0756-4744-8418-C693DB9D9998}" destId="{F42F2CD7-A072-44CA-ACE1-8E4D23B87685}" srcOrd="0" destOrd="0" parTransId="{7F05FE99-E6DB-42A0-9E6B-B4BAAD987E3D}" sibTransId="{C2A41D1D-22BC-4786-A8F5-CB13BC4C0B7B}"/>
    <dgm:cxn modelId="{EEA241B4-AF67-4F90-BB39-54CBBECE581B}" type="presOf" srcId="{FEC9874F-9047-4360-8D1D-F505B291798E}" destId="{9770C580-CEDF-4F3A-9D2A-8DFE1FB8FD1F}" srcOrd="0" destOrd="0" presId="urn:microsoft.com/office/officeart/2005/8/layout/chevron2"/>
    <dgm:cxn modelId="{910D1965-8004-44B4-92DE-756839C5AF4D}" type="presParOf" srcId="{B73040C3-2BFC-4EFA-81B2-DD79C4D8C932}" destId="{0BC21D18-3B6D-4B02-B60E-E3CC4E133E91}" srcOrd="0" destOrd="0" presId="urn:microsoft.com/office/officeart/2005/8/layout/chevron2"/>
    <dgm:cxn modelId="{73CA6AB5-9465-4F08-82CF-0405EEC122A4}" type="presParOf" srcId="{0BC21D18-3B6D-4B02-B60E-E3CC4E133E91}" destId="{93AF429F-86B3-4FD9-80FF-80B0378391BA}" srcOrd="0" destOrd="0" presId="urn:microsoft.com/office/officeart/2005/8/layout/chevron2"/>
    <dgm:cxn modelId="{67F4685E-0A48-439E-B226-66A4004CC0D3}" type="presParOf" srcId="{0BC21D18-3B6D-4B02-B60E-E3CC4E133E91}" destId="{61E7AFAD-0AC1-450A-A62D-849B994F8E35}" srcOrd="1" destOrd="0" presId="urn:microsoft.com/office/officeart/2005/8/layout/chevron2"/>
    <dgm:cxn modelId="{9AA0BB0B-4226-4A45-8EAA-981C86651F15}" type="presParOf" srcId="{B73040C3-2BFC-4EFA-81B2-DD79C4D8C932}" destId="{242C9D59-8E7B-4AC1-B022-13226D245FDE}" srcOrd="1" destOrd="0" presId="urn:microsoft.com/office/officeart/2005/8/layout/chevron2"/>
    <dgm:cxn modelId="{8C92B347-BD7F-4FC4-83BD-301E5ABD909D}" type="presParOf" srcId="{B73040C3-2BFC-4EFA-81B2-DD79C4D8C932}" destId="{194218A5-26B9-439D-87BC-403DE4ABEB5C}" srcOrd="2" destOrd="0" presId="urn:microsoft.com/office/officeart/2005/8/layout/chevron2"/>
    <dgm:cxn modelId="{98C6B22C-35CB-4348-ABE4-607BB6EC31FD}" type="presParOf" srcId="{194218A5-26B9-439D-87BC-403DE4ABEB5C}" destId="{C51E40B6-51E2-41C5-8F99-A33EC4ABCF84}" srcOrd="0" destOrd="0" presId="urn:microsoft.com/office/officeart/2005/8/layout/chevron2"/>
    <dgm:cxn modelId="{72EAD077-331C-459F-B9DC-9C3475F23993}" type="presParOf" srcId="{194218A5-26B9-439D-87BC-403DE4ABEB5C}" destId="{70E35C1B-98A3-4225-9E30-52DB9E66C6E8}" srcOrd="1" destOrd="0" presId="urn:microsoft.com/office/officeart/2005/8/layout/chevron2"/>
    <dgm:cxn modelId="{0774FAEA-75E7-4D79-A27F-803F4C768786}" type="presParOf" srcId="{B73040C3-2BFC-4EFA-81B2-DD79C4D8C932}" destId="{08B12D44-E8D9-4771-828E-A8EF56D9AB0C}" srcOrd="3" destOrd="0" presId="urn:microsoft.com/office/officeart/2005/8/layout/chevron2"/>
    <dgm:cxn modelId="{EF32105A-EBE7-4F99-A426-3D636B39C7F0}" type="presParOf" srcId="{B73040C3-2BFC-4EFA-81B2-DD79C4D8C932}" destId="{FF4C4703-11ED-4A2F-B06D-746FE6825151}" srcOrd="4" destOrd="0" presId="urn:microsoft.com/office/officeart/2005/8/layout/chevron2"/>
    <dgm:cxn modelId="{ADF7F033-F891-4ECD-B8E9-A23FD162532F}" type="presParOf" srcId="{FF4C4703-11ED-4A2F-B06D-746FE6825151}" destId="{9770C580-CEDF-4F3A-9D2A-8DFE1FB8FD1F}" srcOrd="0" destOrd="0" presId="urn:microsoft.com/office/officeart/2005/8/layout/chevron2"/>
    <dgm:cxn modelId="{36184C08-6C14-4347-80F9-CC993EA4A6D1}" type="presParOf" srcId="{FF4C4703-11ED-4A2F-B06D-746FE6825151}" destId="{4E491EF1-25D2-4CBD-9995-C9ED7FEC58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3F77F-59CA-49F3-9CCC-8C0067ADD1DB}">
      <dsp:nvSpPr>
        <dsp:cNvPr id="0" name=""/>
        <dsp:cNvSpPr/>
      </dsp:nvSpPr>
      <dsp:spPr>
        <a:xfrm>
          <a:off x="595044" y="205401"/>
          <a:ext cx="152584" cy="15258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nl-NL" sz="500" kern="1200" dirty="0" smtClean="0"/>
            <a:t> </a:t>
          </a:r>
          <a:endParaRPr lang="nl-NL" sz="500" kern="1200" dirty="0"/>
        </a:p>
      </dsp:txBody>
      <dsp:txXfrm>
        <a:off x="625720" y="241143"/>
        <a:ext cx="91232" cy="78431"/>
      </dsp:txXfrm>
    </dsp:sp>
    <dsp:sp modelId="{26A031CE-832E-46E7-B97F-C74FC961B832}">
      <dsp:nvSpPr>
        <dsp:cNvPr id="0" name=""/>
        <dsp:cNvSpPr/>
      </dsp:nvSpPr>
      <dsp:spPr>
        <a:xfrm>
          <a:off x="506268" y="169335"/>
          <a:ext cx="110970" cy="11097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nl-NL" sz="500" kern="1200" dirty="0" smtClean="0"/>
            <a:t> </a:t>
          </a:r>
          <a:endParaRPr lang="nl-NL" sz="500" kern="1200" dirty="0"/>
        </a:p>
      </dsp:txBody>
      <dsp:txXfrm>
        <a:off x="534205" y="197441"/>
        <a:ext cx="55096" cy="54758"/>
      </dsp:txXfrm>
    </dsp:sp>
    <dsp:sp modelId="{F86A87EE-2DEC-4833-8E25-5B75CCBD1758}">
      <dsp:nvSpPr>
        <dsp:cNvPr id="0" name=""/>
        <dsp:cNvSpPr/>
      </dsp:nvSpPr>
      <dsp:spPr>
        <a:xfrm rot="20700000">
          <a:off x="566084" y="71000"/>
          <a:ext cx="108728" cy="10872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nl-NL" sz="500" kern="1200" dirty="0" smtClean="0"/>
            <a:t> </a:t>
          </a:r>
          <a:endParaRPr lang="nl-NL" sz="500" kern="1200" dirty="0"/>
        </a:p>
      </dsp:txBody>
      <dsp:txXfrm rot="-20700000">
        <a:off x="589932" y="94848"/>
        <a:ext cx="61033" cy="61033"/>
      </dsp:txXfrm>
    </dsp:sp>
    <dsp:sp modelId="{F5A20CB4-DB3E-422E-8EC7-2C4C505EA9C1}">
      <dsp:nvSpPr>
        <dsp:cNvPr id="0" name=""/>
        <dsp:cNvSpPr/>
      </dsp:nvSpPr>
      <dsp:spPr>
        <a:xfrm>
          <a:off x="556338" y="142918"/>
          <a:ext cx="195308" cy="195308"/>
        </a:xfrm>
        <a:prstGeom prst="circularArrow">
          <a:avLst>
            <a:gd name="adj1" fmla="val 4687"/>
            <a:gd name="adj2" fmla="val 299029"/>
            <a:gd name="adj3" fmla="val 2184050"/>
            <a:gd name="adj4" fmla="val 1728403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4E5CA-6B48-435F-B048-EDFD800196A2}">
      <dsp:nvSpPr>
        <dsp:cNvPr id="0" name=""/>
        <dsp:cNvSpPr/>
      </dsp:nvSpPr>
      <dsp:spPr>
        <a:xfrm>
          <a:off x="486615" y="154762"/>
          <a:ext cx="141903" cy="14190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58C880-56A3-437F-AEAA-AC2BB8E998C3}">
      <dsp:nvSpPr>
        <dsp:cNvPr id="0" name=""/>
        <dsp:cNvSpPr/>
      </dsp:nvSpPr>
      <dsp:spPr>
        <a:xfrm>
          <a:off x="543273" y="78942"/>
          <a:ext cx="153000" cy="15300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3F77F-59CA-49F3-9CCC-8C0067ADD1DB}">
      <dsp:nvSpPr>
        <dsp:cNvPr id="0" name=""/>
        <dsp:cNvSpPr/>
      </dsp:nvSpPr>
      <dsp:spPr>
        <a:xfrm>
          <a:off x="595044" y="205401"/>
          <a:ext cx="152584" cy="15258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nl-NL" sz="500" kern="1200" dirty="0" smtClean="0"/>
            <a:t> </a:t>
          </a:r>
          <a:endParaRPr lang="nl-NL" sz="500" kern="1200" dirty="0"/>
        </a:p>
      </dsp:txBody>
      <dsp:txXfrm>
        <a:off x="625720" y="241143"/>
        <a:ext cx="91232" cy="78431"/>
      </dsp:txXfrm>
    </dsp:sp>
    <dsp:sp modelId="{26A031CE-832E-46E7-B97F-C74FC961B832}">
      <dsp:nvSpPr>
        <dsp:cNvPr id="0" name=""/>
        <dsp:cNvSpPr/>
      </dsp:nvSpPr>
      <dsp:spPr>
        <a:xfrm>
          <a:off x="506268" y="183788"/>
          <a:ext cx="110970" cy="11097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nl-NL" sz="500" kern="1200" dirty="0" smtClean="0"/>
            <a:t> </a:t>
          </a:r>
          <a:endParaRPr lang="nl-NL" sz="500" kern="1200" dirty="0"/>
        </a:p>
      </dsp:txBody>
      <dsp:txXfrm>
        <a:off x="534205" y="211894"/>
        <a:ext cx="55096" cy="54758"/>
      </dsp:txXfrm>
    </dsp:sp>
    <dsp:sp modelId="{F86A87EE-2DEC-4833-8E25-5B75CCBD1758}">
      <dsp:nvSpPr>
        <dsp:cNvPr id="0" name=""/>
        <dsp:cNvSpPr/>
      </dsp:nvSpPr>
      <dsp:spPr>
        <a:xfrm rot="20700000">
          <a:off x="566084" y="71000"/>
          <a:ext cx="108728" cy="10872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nl-NL" sz="500" kern="1200" dirty="0"/>
        </a:p>
      </dsp:txBody>
      <dsp:txXfrm rot="-20700000">
        <a:off x="589932" y="94848"/>
        <a:ext cx="61033" cy="61033"/>
      </dsp:txXfrm>
    </dsp:sp>
    <dsp:sp modelId="{F5A20CB4-DB3E-422E-8EC7-2C4C505EA9C1}">
      <dsp:nvSpPr>
        <dsp:cNvPr id="0" name=""/>
        <dsp:cNvSpPr/>
      </dsp:nvSpPr>
      <dsp:spPr>
        <a:xfrm>
          <a:off x="556338" y="142918"/>
          <a:ext cx="195308" cy="195308"/>
        </a:xfrm>
        <a:prstGeom prst="circularArrow">
          <a:avLst>
            <a:gd name="adj1" fmla="val 4687"/>
            <a:gd name="adj2" fmla="val 299029"/>
            <a:gd name="adj3" fmla="val 2184050"/>
            <a:gd name="adj4" fmla="val 1728403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4E5CA-6B48-435F-B048-EDFD800196A2}">
      <dsp:nvSpPr>
        <dsp:cNvPr id="0" name=""/>
        <dsp:cNvSpPr/>
      </dsp:nvSpPr>
      <dsp:spPr>
        <a:xfrm>
          <a:off x="486615" y="154762"/>
          <a:ext cx="141903" cy="14190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58C880-56A3-437F-AEAA-AC2BB8E998C3}">
      <dsp:nvSpPr>
        <dsp:cNvPr id="0" name=""/>
        <dsp:cNvSpPr/>
      </dsp:nvSpPr>
      <dsp:spPr>
        <a:xfrm>
          <a:off x="543273" y="78942"/>
          <a:ext cx="153000" cy="15300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3F77F-59CA-49F3-9CCC-8C0067ADD1DB}">
      <dsp:nvSpPr>
        <dsp:cNvPr id="0" name=""/>
        <dsp:cNvSpPr/>
      </dsp:nvSpPr>
      <dsp:spPr>
        <a:xfrm>
          <a:off x="627852" y="149630"/>
          <a:ext cx="245858" cy="24585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nl-NL" sz="500" kern="1200" dirty="0" smtClean="0"/>
            <a:t> </a:t>
          </a:r>
          <a:endParaRPr lang="nl-NL" sz="500" kern="1200" dirty="0"/>
        </a:p>
      </dsp:txBody>
      <dsp:txXfrm>
        <a:off x="677280" y="207221"/>
        <a:ext cx="147002" cy="126376"/>
      </dsp:txXfrm>
    </dsp:sp>
    <dsp:sp modelId="{26A031CE-832E-46E7-B97F-C74FC961B832}">
      <dsp:nvSpPr>
        <dsp:cNvPr id="0" name=""/>
        <dsp:cNvSpPr/>
      </dsp:nvSpPr>
      <dsp:spPr>
        <a:xfrm>
          <a:off x="484807" y="91518"/>
          <a:ext cx="178806" cy="17880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nl-NL" sz="500" kern="1200" smtClean="0"/>
            <a:t> </a:t>
          </a:r>
          <a:endParaRPr lang="nl-NL" sz="500" kern="1200" dirty="0"/>
        </a:p>
      </dsp:txBody>
      <dsp:txXfrm>
        <a:off x="529822" y="136805"/>
        <a:ext cx="88776" cy="88232"/>
      </dsp:txXfrm>
    </dsp:sp>
    <dsp:sp modelId="{F5A20CB4-DB3E-422E-8EC7-2C4C505EA9C1}">
      <dsp:nvSpPr>
        <dsp:cNvPr id="0" name=""/>
        <dsp:cNvSpPr/>
      </dsp:nvSpPr>
      <dsp:spPr>
        <a:xfrm>
          <a:off x="583753" y="54846"/>
          <a:ext cx="302406" cy="302406"/>
        </a:xfrm>
        <a:prstGeom prst="circularArrow">
          <a:avLst>
            <a:gd name="adj1" fmla="val 4878"/>
            <a:gd name="adj2" fmla="val 312630"/>
            <a:gd name="adj3" fmla="val 2422189"/>
            <a:gd name="adj4" fmla="val 17032296"/>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4E5CA-6B48-435F-B048-EDFD800196A2}">
      <dsp:nvSpPr>
        <dsp:cNvPr id="0" name=""/>
        <dsp:cNvSpPr/>
      </dsp:nvSpPr>
      <dsp:spPr>
        <a:xfrm>
          <a:off x="453140" y="68037"/>
          <a:ext cx="228648" cy="228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F429F-86B3-4FD9-80FF-80B0378391BA}">
      <dsp:nvSpPr>
        <dsp:cNvPr id="0" name=""/>
        <dsp:cNvSpPr/>
      </dsp:nvSpPr>
      <dsp:spPr>
        <a:xfrm rot="5400000">
          <a:off x="-172566" y="173091"/>
          <a:ext cx="1150441" cy="805308"/>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nl-NL" sz="1500" b="1" kern="1200" dirty="0" smtClean="0"/>
            <a:t>Connect</a:t>
          </a:r>
          <a:endParaRPr lang="nl-NL" sz="1500" b="1" kern="1200" dirty="0"/>
        </a:p>
      </dsp:txBody>
      <dsp:txXfrm rot="-5400000">
        <a:off x="1" y="403178"/>
        <a:ext cx="805308" cy="345133"/>
      </dsp:txXfrm>
    </dsp:sp>
    <dsp:sp modelId="{61E7AFAD-0AC1-450A-A62D-849B994F8E35}">
      <dsp:nvSpPr>
        <dsp:cNvPr id="0" name=""/>
        <dsp:cNvSpPr/>
      </dsp:nvSpPr>
      <dsp:spPr>
        <a:xfrm rot="5400000">
          <a:off x="2540838" y="-1735003"/>
          <a:ext cx="747786" cy="4218845"/>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0160" rIns="14400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Connect disparate data from any CBS source (DSC, Big Data, Cloud, </a:t>
          </a:r>
          <a:r>
            <a:rPr lang="en-GB" sz="1600" kern="1200" dirty="0" err="1" smtClean="0"/>
            <a:t>Filesystem</a:t>
          </a:r>
          <a:r>
            <a:rPr lang="en-GB" sz="1600" kern="1200" dirty="0" smtClean="0"/>
            <a:t>) or location</a:t>
          </a:r>
          <a:endParaRPr lang="nl-NL" sz="1600" kern="1200" dirty="0"/>
        </a:p>
      </dsp:txBody>
      <dsp:txXfrm rot="-5400000">
        <a:off x="805309" y="37030"/>
        <a:ext cx="4182341" cy="674778"/>
      </dsp:txXfrm>
    </dsp:sp>
    <dsp:sp modelId="{C51E40B6-51E2-41C5-8F99-A33EC4ABCF84}">
      <dsp:nvSpPr>
        <dsp:cNvPr id="0" name=""/>
        <dsp:cNvSpPr/>
      </dsp:nvSpPr>
      <dsp:spPr>
        <a:xfrm rot="5400000">
          <a:off x="-172566" y="1121345"/>
          <a:ext cx="1150441" cy="805308"/>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b="1" kern="1200" dirty="0" smtClean="0"/>
            <a:t>Combine</a:t>
          </a:r>
          <a:endParaRPr lang="nl-NL" sz="1600" b="1" kern="1200" dirty="0"/>
        </a:p>
      </dsp:txBody>
      <dsp:txXfrm rot="-5400000">
        <a:off x="1" y="1351432"/>
        <a:ext cx="805308" cy="345133"/>
      </dsp:txXfrm>
    </dsp:sp>
    <dsp:sp modelId="{70E35C1B-98A3-4225-9E30-52DB9E66C6E8}">
      <dsp:nvSpPr>
        <dsp:cNvPr id="0" name=""/>
        <dsp:cNvSpPr/>
      </dsp:nvSpPr>
      <dsp:spPr>
        <a:xfrm rot="5400000">
          <a:off x="2540838" y="-786749"/>
          <a:ext cx="747786" cy="4218845"/>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3792" tIns="10160" rIns="14400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Define (statistic) data transformations and combinations that meet the business needs.</a:t>
          </a:r>
          <a:endParaRPr lang="nl-NL" sz="1600" kern="1200" dirty="0"/>
        </a:p>
      </dsp:txBody>
      <dsp:txXfrm rot="-5400000">
        <a:off x="805309" y="985284"/>
        <a:ext cx="4182341" cy="674778"/>
      </dsp:txXfrm>
    </dsp:sp>
    <dsp:sp modelId="{9770C580-CEDF-4F3A-9D2A-8DFE1FB8FD1F}">
      <dsp:nvSpPr>
        <dsp:cNvPr id="0" name=""/>
        <dsp:cNvSpPr/>
      </dsp:nvSpPr>
      <dsp:spPr>
        <a:xfrm rot="5400000">
          <a:off x="-172566" y="2069599"/>
          <a:ext cx="1150441" cy="805308"/>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b="1" kern="1200" dirty="0" err="1" smtClean="0"/>
            <a:t>Consume</a:t>
          </a:r>
          <a:endParaRPr lang="nl-NL" sz="1600" b="1" kern="1200" dirty="0"/>
        </a:p>
      </dsp:txBody>
      <dsp:txXfrm rot="-5400000">
        <a:off x="1" y="2299686"/>
        <a:ext cx="805308" cy="345133"/>
      </dsp:txXfrm>
    </dsp:sp>
    <dsp:sp modelId="{4E491EF1-25D2-4CBD-9995-C9ED7FEC58F6}">
      <dsp:nvSpPr>
        <dsp:cNvPr id="0" name=""/>
        <dsp:cNvSpPr/>
      </dsp:nvSpPr>
      <dsp:spPr>
        <a:xfrm rot="5400000">
          <a:off x="2540838" y="161503"/>
          <a:ext cx="747786" cy="4218845"/>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3792" tIns="10160" rIns="14400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Deliver data services in real-time to the CBS data consuming platforms or tools.</a:t>
          </a:r>
          <a:endParaRPr lang="nl-NL" sz="1600" kern="1200" dirty="0"/>
        </a:p>
      </dsp:txBody>
      <dsp:txXfrm rot="-5400000">
        <a:off x="805309" y="1933536"/>
        <a:ext cx="4182341" cy="67477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3A025-B680-4046-800B-5A6B5AC6AF73}" type="datetimeFigureOut">
              <a:rPr lang="nl-NL" smtClean="0"/>
              <a:t>16-9-2018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FEE08-4F1D-4773-84E0-0730640F7E20}" type="slidenum">
              <a:rPr lang="nl-NL" smtClean="0"/>
              <a:t>‹nr.›</a:t>
            </a:fld>
            <a:endParaRPr lang="nl-NL"/>
          </a:p>
        </p:txBody>
      </p:sp>
    </p:spTree>
    <p:extLst>
      <p:ext uri="{BB962C8B-B14F-4D97-AF65-F5344CB8AC3E}">
        <p14:creationId xmlns:p14="http://schemas.microsoft.com/office/powerpoint/2010/main" val="28233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22B1B-03EA-4B7E-9003-0BCCF98D601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nl-NL" smtClean="0"/>
              <a:t>versie 1.0p7</a:t>
            </a:r>
            <a:endParaRPr lang="nl-NL"/>
          </a:p>
        </p:txBody>
      </p:sp>
      <p:sp>
        <p:nvSpPr>
          <p:cNvPr id="6" name="Header Placeholder 5"/>
          <p:cNvSpPr>
            <a:spLocks noGrp="1"/>
          </p:cNvSpPr>
          <p:nvPr>
            <p:ph type="hdr" sz="quarter" idx="12"/>
          </p:nvPr>
        </p:nvSpPr>
        <p:spPr/>
        <p:txBody>
          <a:bodyPr/>
          <a:lstStyle/>
          <a:p>
            <a:r>
              <a:rPr lang="nl-NL" smtClean="0"/>
              <a:t>Datastrategie 2018 - 2023</a:t>
            </a:r>
            <a:endParaRPr lang="nl-NL"/>
          </a:p>
        </p:txBody>
      </p:sp>
    </p:spTree>
    <p:extLst>
      <p:ext uri="{BB962C8B-B14F-4D97-AF65-F5344CB8AC3E}">
        <p14:creationId xmlns:p14="http://schemas.microsoft.com/office/powerpoint/2010/main" val="241658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21</a:t>
            </a:fld>
            <a:endParaRPr lang="nl-NL"/>
          </a:p>
        </p:txBody>
      </p:sp>
    </p:spTree>
    <p:extLst>
      <p:ext uri="{BB962C8B-B14F-4D97-AF65-F5344CB8AC3E}">
        <p14:creationId xmlns:p14="http://schemas.microsoft.com/office/powerpoint/2010/main" val="95630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Deze dia geeft de nieuwe architectuur van het CBS</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weer.  In deze architectuur zijn vier horizontale lagen te onderscheiden en twee verticale. Deze lagen zullen we bespreken, waarbij de nadruk komt te liggen op de metadata-managementlaag. De nadruk ligt op deze laag, omdat  goede metadata cruciaal zijn om data te vinden en te begrijpen.   </a:t>
            </a:r>
          </a:p>
          <a:p>
            <a:pPr lvl="1" fontAlgn="base"/>
            <a:endParaRPr lang="nl-NL" sz="1200" b="0" u="none" strike="noStrike" kern="1200" dirty="0" smtClean="0">
              <a:solidFill>
                <a:schemeClr val="tx1"/>
              </a:solidFill>
              <a:effectLst/>
              <a:latin typeface="+mn-lt"/>
              <a:ea typeface="+mn-ea"/>
              <a:cs typeface="+mn-cs"/>
            </a:endParaRPr>
          </a:p>
          <a:p>
            <a:pPr lvl="0" fontAlgn="base"/>
            <a:r>
              <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Data Source </a:t>
            </a:r>
            <a:r>
              <a:rPr lang="nl-NL" sz="1200" b="1" u="none" strike="noStrike" kern="1200" dirty="0" err="1" smtClean="0">
                <a:solidFill>
                  <a:schemeClr val="tx1"/>
                </a:solidFill>
                <a:effectLst>
                  <a:glow>
                    <a:srgbClr val="000000"/>
                  </a:glow>
                  <a:outerShdw sx="0" sy="0">
                    <a:srgbClr val="000000"/>
                  </a:outerShdw>
                  <a:reflection stA="0" endPos="0" fadeDir="0" sx="0" sy="0"/>
                </a:effectLst>
                <a:latin typeface="+mn-lt"/>
                <a:ea typeface="+mn-ea"/>
                <a:cs typeface="+mn-cs"/>
              </a:rPr>
              <a:t>Layer</a:t>
            </a:r>
            <a:endPar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nl-NL" sz="1200" kern="1200" dirty="0" smtClean="0">
                <a:solidFill>
                  <a:schemeClr val="tx1"/>
                </a:solidFill>
                <a:effectLst/>
                <a:latin typeface="+mn-lt"/>
                <a:ea typeface="+mn-ea"/>
                <a:cs typeface="+mn-cs"/>
              </a:rPr>
              <a:t>De lokaal opgeslagen datasets, die we CBS-breed toegankelijk willen maken via het datameer,  vormen de Data Source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Bronlaag</a:t>
            </a:r>
            <a:r>
              <a:rPr lang="nl-NL" sz="1200" kern="1200" dirty="0" smtClean="0">
                <a:solidFill>
                  <a:schemeClr val="tx1"/>
                </a:solidFill>
                <a:effectLst/>
                <a:latin typeface="+mn-lt"/>
                <a:ea typeface="+mn-ea"/>
                <a:cs typeface="+mn-cs"/>
              </a:rPr>
              <a:t>; BL). Deze laag valt buiten de scope van het project ‘datameer’, maar vormt wel een essentieel onderdeel van het datameer. </a:t>
            </a:r>
          </a:p>
          <a:p>
            <a:endParaRPr lang="nl-NL" sz="1200" kern="1200" dirty="0" smtClean="0">
              <a:solidFill>
                <a:schemeClr val="tx1"/>
              </a:solidFill>
              <a:effectLst/>
              <a:latin typeface="+mn-lt"/>
              <a:ea typeface="+mn-ea"/>
              <a:cs typeface="+mn-cs"/>
            </a:endParaRPr>
          </a:p>
          <a:p>
            <a:pPr lvl="0" fontAlgn="base"/>
            <a:r>
              <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Data </a:t>
            </a:r>
            <a:r>
              <a:rPr lang="nl-NL" sz="1200" b="1" u="none" strike="noStrike" kern="1200" dirty="0" err="1" smtClean="0">
                <a:solidFill>
                  <a:schemeClr val="tx1"/>
                </a:solidFill>
                <a:effectLst>
                  <a:glow>
                    <a:srgbClr val="000000"/>
                  </a:glow>
                  <a:outerShdw sx="0" sy="0">
                    <a:srgbClr val="000000"/>
                  </a:outerShdw>
                  <a:reflection stA="0" endPos="0" fadeDir="0" sx="0" sy="0"/>
                </a:effectLst>
                <a:latin typeface="+mn-lt"/>
                <a:ea typeface="+mn-ea"/>
                <a:cs typeface="+mn-cs"/>
              </a:rPr>
              <a:t>Virtualisation</a:t>
            </a:r>
            <a:r>
              <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 </a:t>
            </a:r>
            <a:r>
              <a:rPr lang="nl-NL" sz="1200" b="1" u="none" strike="noStrike" kern="1200" dirty="0" err="1" smtClean="0">
                <a:solidFill>
                  <a:schemeClr val="tx1"/>
                </a:solidFill>
                <a:effectLst>
                  <a:glow>
                    <a:srgbClr val="000000"/>
                  </a:glow>
                  <a:outerShdw sx="0" sy="0">
                    <a:srgbClr val="000000"/>
                  </a:outerShdw>
                  <a:reflection stA="0" endPos="0" fadeDir="0" sx="0" sy="0"/>
                </a:effectLst>
                <a:latin typeface="+mn-lt"/>
                <a:ea typeface="+mn-ea"/>
                <a:cs typeface="+mn-cs"/>
              </a:rPr>
              <a:t>Layers</a:t>
            </a:r>
            <a:endPar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nl-NL" sz="1200" kern="1200" dirty="0" smtClean="0">
                <a:solidFill>
                  <a:schemeClr val="tx1"/>
                </a:solidFill>
                <a:effectLst/>
                <a:latin typeface="+mn-lt"/>
                <a:ea typeface="+mn-ea"/>
                <a:cs typeface="+mn-cs"/>
              </a:rPr>
              <a:t>Van iedere lokaal opgeslagen dataset in de Data Source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definiëren we dat deel (view) van de set dat we via de Data </a:t>
            </a:r>
            <a:r>
              <a:rPr lang="nl-NL" sz="1200" kern="1200" dirty="0" err="1" smtClean="0">
                <a:solidFill>
                  <a:schemeClr val="tx1"/>
                </a:solidFill>
                <a:effectLst/>
                <a:latin typeface="+mn-lt"/>
                <a:ea typeface="+mn-ea"/>
                <a:cs typeface="+mn-cs"/>
              </a:rPr>
              <a:t>Virtualisation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toegankelijk willen maken. De Data </a:t>
            </a:r>
            <a:r>
              <a:rPr lang="nl-NL" sz="1200" kern="1200" dirty="0" err="1" smtClean="0">
                <a:solidFill>
                  <a:schemeClr val="tx1"/>
                </a:solidFill>
                <a:effectLst/>
                <a:latin typeface="+mn-lt"/>
                <a:ea typeface="+mn-ea"/>
                <a:cs typeface="+mn-cs"/>
              </a:rPr>
              <a:t>Virtualisation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bestaat uit de Data </a:t>
            </a:r>
            <a:r>
              <a:rPr lang="nl-NL" sz="1200" kern="1200" dirty="0" err="1" smtClean="0">
                <a:solidFill>
                  <a:schemeClr val="tx1"/>
                </a:solidFill>
                <a:effectLst/>
                <a:latin typeface="+mn-lt"/>
                <a:ea typeface="+mn-ea"/>
                <a:cs typeface="+mn-cs"/>
              </a:rPr>
              <a:t>Transformation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en Data </a:t>
            </a:r>
            <a:r>
              <a:rPr lang="nl-NL" sz="1200" kern="1200" dirty="0" err="1" smtClean="0">
                <a:solidFill>
                  <a:schemeClr val="tx1"/>
                </a:solidFill>
                <a:effectLst/>
                <a:latin typeface="+mn-lt"/>
                <a:ea typeface="+mn-ea"/>
                <a:cs typeface="+mn-cs"/>
              </a:rPr>
              <a:t>Provisioning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De views op de lokaal opgeslagen datasets noemen we basisviews (of basisbouwstenen). Voor deze basisviews gelden drie principes:</a:t>
            </a:r>
          </a:p>
          <a:p>
            <a:r>
              <a:rPr lang="nl-NL"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Iedere view heeft een ontwerp.</a:t>
            </a:r>
            <a:endParaRPr lang="nl-NL"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Iedere view heeft een eigenaar.</a:t>
            </a:r>
            <a:endParaRPr lang="nl-NL"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Autorisatie voor gebruik is geregeld.</a:t>
            </a:r>
            <a:endParaRPr lang="nl-NL" sz="14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Op basis van deze basisviews kunnen in de Data </a:t>
            </a:r>
            <a:r>
              <a:rPr lang="nl-NL" sz="1200" kern="1200" dirty="0" err="1" smtClean="0">
                <a:solidFill>
                  <a:schemeClr val="tx1"/>
                </a:solidFill>
                <a:effectLst/>
                <a:latin typeface="+mn-lt"/>
                <a:ea typeface="+mn-ea"/>
                <a:cs typeface="+mn-cs"/>
              </a:rPr>
              <a:t>Transformation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(DTL) nieuwe virtuele (afgeleide) datasets worden gevormd door allerlei statistische handelingen, waaronder koppelen. Zowel de basisviews als de afgeleide views worden in de Data </a:t>
            </a:r>
            <a:r>
              <a:rPr lang="nl-NL" sz="1200" kern="1200" dirty="0" err="1" smtClean="0">
                <a:solidFill>
                  <a:schemeClr val="tx1"/>
                </a:solidFill>
                <a:effectLst/>
                <a:latin typeface="+mn-lt"/>
                <a:ea typeface="+mn-ea"/>
                <a:cs typeface="+mn-cs"/>
              </a:rPr>
              <a:t>Provisioning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(DPL) ontsloten.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basisviews vormen het initiële aanbod van het datameer. Mits de virtuele datasets, de afgeleide views, aan allerlei voorwaarden voldoen – zie hieronder – vormen deze virtuele datasets het additionele aanbod.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Voor afgeleide bouwstenen gelden dezelfde regels als voor de basisbouwstenen plus additionele regels: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Er is een compleet ontwerpproces met de ontwerpen van de onderliggende bouwstenen als input, een procesflow van statistische handelingen en het ontwerp van de nieuwe bouwsteen als output;</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Er is een eigenaar (dit zou een van de eigenaren van de onderliggende bouwstenen kunnen zijn, maar dit is niet noodzakelijk);</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Er is autorisatie voor gebruik geregeld (autorisatie is </a:t>
            </a:r>
            <a:r>
              <a:rPr lang="nl-NL" sz="1200" kern="1200" dirty="0" err="1" smtClean="0">
                <a:solidFill>
                  <a:schemeClr val="tx1"/>
                </a:solidFill>
                <a:effectLst/>
                <a:latin typeface="+mn-lt"/>
                <a:ea typeface="+mn-ea"/>
                <a:cs typeface="+mn-cs"/>
              </a:rPr>
              <a:t>rolgebaseerd</a:t>
            </a:r>
            <a:r>
              <a:rPr lang="nl-NL" sz="1200" kern="1200" dirty="0" smtClean="0">
                <a:solidFill>
                  <a:schemeClr val="tx1"/>
                </a:solidFill>
                <a:effectLst/>
                <a:latin typeface="+mn-lt"/>
                <a:ea typeface="+mn-ea"/>
                <a:cs typeface="+mn-cs"/>
              </a:rPr>
              <a:t> gedefinieerd);</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Er is een change </a:t>
            </a:r>
            <a:r>
              <a:rPr lang="nl-NL" sz="1200" kern="1200" dirty="0" err="1" smtClean="0">
                <a:solidFill>
                  <a:schemeClr val="tx1"/>
                </a:solidFill>
                <a:effectLst/>
                <a:latin typeface="+mn-lt"/>
                <a:ea typeface="+mn-ea"/>
                <a:cs typeface="+mn-cs"/>
              </a:rPr>
              <a:t>approval</a:t>
            </a:r>
            <a:r>
              <a:rPr lang="nl-NL" sz="1200" kern="1200" dirty="0" smtClean="0">
                <a:solidFill>
                  <a:schemeClr val="tx1"/>
                </a:solidFill>
                <a:effectLst/>
                <a:latin typeface="+mn-lt"/>
                <a:ea typeface="+mn-ea"/>
                <a:cs typeface="+mn-cs"/>
              </a:rPr>
              <a:t> board (CAB) die de bouwsteen heeft goedgekeurd.</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Merk op dat via de CAB de methodologische spelregels, i.e. de kwaliteit van de virtuele bouwsteen, geborgd zijn.</a:t>
            </a:r>
          </a:p>
          <a:p>
            <a:endParaRPr lang="nl-NL" sz="1200" kern="1200" dirty="0" smtClean="0">
              <a:solidFill>
                <a:schemeClr val="tx1"/>
              </a:solidFill>
              <a:effectLst/>
              <a:latin typeface="+mn-lt"/>
              <a:ea typeface="+mn-ea"/>
              <a:cs typeface="+mn-cs"/>
            </a:endParaRPr>
          </a:p>
          <a:p>
            <a:pPr lvl="0" fontAlgn="base"/>
            <a:r>
              <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Consumer </a:t>
            </a:r>
            <a:r>
              <a:rPr lang="nl-NL" sz="1200" b="1" u="none" strike="noStrike" kern="1200" dirty="0" err="1" smtClean="0">
                <a:solidFill>
                  <a:schemeClr val="tx1"/>
                </a:solidFill>
                <a:effectLst>
                  <a:glow>
                    <a:srgbClr val="000000"/>
                  </a:glow>
                  <a:outerShdw sx="0" sy="0">
                    <a:srgbClr val="000000"/>
                  </a:outerShdw>
                  <a:reflection stA="0" endPos="0" fadeDir="0" sx="0" sy="0"/>
                </a:effectLst>
                <a:latin typeface="+mn-lt"/>
                <a:ea typeface="+mn-ea"/>
                <a:cs typeface="+mn-cs"/>
              </a:rPr>
              <a:t>Layer</a:t>
            </a:r>
            <a:endPar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nl-NL" sz="1200" kern="1200" dirty="0" smtClean="0">
                <a:solidFill>
                  <a:schemeClr val="tx1"/>
                </a:solidFill>
                <a:effectLst/>
                <a:latin typeface="+mn-lt"/>
                <a:ea typeface="+mn-ea"/>
                <a:cs typeface="+mn-cs"/>
              </a:rPr>
              <a:t>Juist vanwege bovenstaande spelregels zullen afgeleide datasets voor de eerste keer (ad hoc) ontstaan in de Consumer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Deze laag faciliteert de vraagkant van het datameer en geeft de statisticus de gelegenheid om: </a:t>
            </a:r>
          </a:p>
          <a:p>
            <a:pPr lvl="0"/>
            <a:r>
              <a:rPr lang="nl-NL" sz="1200" kern="1200" dirty="0" smtClean="0">
                <a:solidFill>
                  <a:schemeClr val="tx1"/>
                </a:solidFill>
                <a:effectLst/>
                <a:latin typeface="+mn-lt"/>
                <a:ea typeface="+mn-ea"/>
                <a:cs typeface="+mn-cs"/>
              </a:rPr>
              <a:t>te zoeken tussen datasets die zijn aangeboden;</a:t>
            </a:r>
          </a:p>
          <a:p>
            <a:pPr lvl="0"/>
            <a:r>
              <a:rPr lang="nl-NL" sz="1200" kern="1200" dirty="0" smtClean="0">
                <a:solidFill>
                  <a:schemeClr val="tx1"/>
                </a:solidFill>
                <a:effectLst/>
                <a:latin typeface="+mn-lt"/>
                <a:ea typeface="+mn-ea"/>
                <a:cs typeface="+mn-cs"/>
              </a:rPr>
              <a:t>op basis van de ontwerpen van gevonden datasets een nieuw ontwerp van een dataset te maken met een procesontwerp voor benodigde transformaties; </a:t>
            </a:r>
          </a:p>
          <a:p>
            <a:pPr lvl="0"/>
            <a:r>
              <a:rPr lang="nl-NL" sz="1200" kern="1200" dirty="0" smtClean="0">
                <a:solidFill>
                  <a:schemeClr val="tx1"/>
                </a:solidFill>
                <a:effectLst/>
                <a:latin typeface="+mn-lt"/>
                <a:ea typeface="+mn-ea"/>
                <a:cs typeface="+mn-cs"/>
              </a:rPr>
              <a:t>de benodigde transformaties uit te voeren, mits geautoriseerd voor gebruik (dit is geregeld aan de aanbodkant); </a:t>
            </a:r>
          </a:p>
          <a:p>
            <a:pPr lvl="0"/>
            <a:r>
              <a:rPr lang="nl-NL" sz="1200" kern="1200" dirty="0" smtClean="0">
                <a:solidFill>
                  <a:schemeClr val="tx1"/>
                </a:solidFill>
                <a:effectLst/>
                <a:latin typeface="+mn-lt"/>
                <a:ea typeface="+mn-ea"/>
                <a:cs typeface="+mn-cs"/>
              </a:rPr>
              <a:t>het resultaat te analyseren, visualiseren, exploreren, etc.</a:t>
            </a:r>
          </a:p>
          <a:p>
            <a:r>
              <a:rPr lang="nl-NL" sz="1200" kern="1200" dirty="0" smtClean="0">
                <a:solidFill>
                  <a:schemeClr val="tx1"/>
                </a:solidFill>
                <a:effectLst/>
                <a:latin typeface="+mn-lt"/>
                <a:ea typeface="+mn-ea"/>
                <a:cs typeface="+mn-cs"/>
              </a:rPr>
              <a:t>Mits aan de spelregels voldaan is, kan de statisticus het verkregen resultaat als een virtuele dataset aan de aanbodkant van het datameer toevoegen (door feitelijk het procesontwerp toe te voegen). Zodra er een (nieuwe) vraag is naar de dataset, wordt het procesontwerp in de Data </a:t>
            </a:r>
            <a:r>
              <a:rPr lang="nl-NL" sz="1200" kern="1200" dirty="0" err="1" smtClean="0">
                <a:solidFill>
                  <a:schemeClr val="tx1"/>
                </a:solidFill>
                <a:effectLst/>
                <a:latin typeface="+mn-lt"/>
                <a:ea typeface="+mn-ea"/>
                <a:cs typeface="+mn-cs"/>
              </a:rPr>
              <a:t>Transformation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Layer</a:t>
            </a:r>
            <a:r>
              <a:rPr lang="nl-NL" sz="1200" kern="1200" dirty="0" smtClean="0">
                <a:solidFill>
                  <a:schemeClr val="tx1"/>
                </a:solidFill>
                <a:effectLst/>
                <a:latin typeface="+mn-lt"/>
                <a:ea typeface="+mn-ea"/>
                <a:cs typeface="+mn-cs"/>
              </a:rPr>
              <a:t> uitgevoerd om het resultaat opnieuw te verkrijgen. </a:t>
            </a:r>
          </a:p>
          <a:p>
            <a:endParaRPr lang="nl-NL" sz="1200" kern="1200" dirty="0" smtClean="0">
              <a:solidFill>
                <a:schemeClr val="tx1"/>
              </a:solidFill>
              <a:effectLst/>
              <a:latin typeface="+mn-lt"/>
              <a:ea typeface="+mn-ea"/>
              <a:cs typeface="+mn-cs"/>
            </a:endParaRPr>
          </a:p>
          <a:p>
            <a:pPr lvl="0" fontAlgn="base"/>
            <a:r>
              <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Data </a:t>
            </a:r>
            <a:r>
              <a:rPr lang="nl-NL" sz="1200" b="1" u="none" strike="noStrike" kern="1200" dirty="0" err="1" smtClean="0">
                <a:solidFill>
                  <a:schemeClr val="tx1"/>
                </a:solidFill>
                <a:effectLst>
                  <a:glow>
                    <a:srgbClr val="000000"/>
                  </a:glow>
                  <a:outerShdw sx="0" sy="0">
                    <a:srgbClr val="000000"/>
                  </a:outerShdw>
                  <a:reflection stA="0" endPos="0" fadeDir="0" sx="0" sy="0"/>
                </a:effectLst>
                <a:latin typeface="+mn-lt"/>
                <a:ea typeface="+mn-ea"/>
                <a:cs typeface="+mn-cs"/>
              </a:rPr>
              <a:t>Governance</a:t>
            </a:r>
            <a:r>
              <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 </a:t>
            </a:r>
          </a:p>
          <a:p>
            <a:r>
              <a:rPr lang="nl-NL" sz="1200" kern="1200" dirty="0" smtClean="0">
                <a:solidFill>
                  <a:schemeClr val="tx1"/>
                </a:solidFill>
                <a:effectLst/>
                <a:latin typeface="+mn-lt"/>
                <a:ea typeface="+mn-ea"/>
                <a:cs typeface="+mn-cs"/>
              </a:rPr>
              <a:t>Via de Data </a:t>
            </a:r>
            <a:r>
              <a:rPr lang="nl-NL" sz="1200" kern="1200" dirty="0" err="1" smtClean="0">
                <a:solidFill>
                  <a:schemeClr val="tx1"/>
                </a:solidFill>
                <a:effectLst/>
                <a:latin typeface="+mn-lt"/>
                <a:ea typeface="+mn-ea"/>
                <a:cs typeface="+mn-cs"/>
              </a:rPr>
              <a:t>Governance</a:t>
            </a:r>
            <a:r>
              <a:rPr lang="nl-NL" sz="1200" kern="1200" dirty="0" smtClean="0">
                <a:solidFill>
                  <a:schemeClr val="tx1"/>
                </a:solidFill>
                <a:effectLst/>
                <a:latin typeface="+mn-lt"/>
                <a:ea typeface="+mn-ea"/>
                <a:cs typeface="+mn-cs"/>
              </a:rPr>
              <a:t> wordt voor iedere view aan de aanbodkant vastgelegd wie de eigenaar is en wie de view mag gebruiken.  Dit zijn twee belangrijke spelregels waaraan views moeten voldoen. Aan de vraagkant vindt via de Data </a:t>
            </a:r>
            <a:r>
              <a:rPr lang="nl-NL" sz="1200" kern="1200" dirty="0" err="1" smtClean="0">
                <a:solidFill>
                  <a:schemeClr val="tx1"/>
                </a:solidFill>
                <a:effectLst/>
                <a:latin typeface="+mn-lt"/>
                <a:ea typeface="+mn-ea"/>
                <a:cs typeface="+mn-cs"/>
              </a:rPr>
              <a:t>Governance</a:t>
            </a:r>
            <a:r>
              <a:rPr lang="nl-NL" sz="1200" kern="1200" dirty="0" smtClean="0">
                <a:solidFill>
                  <a:schemeClr val="tx1"/>
                </a:solidFill>
                <a:effectLst/>
                <a:latin typeface="+mn-lt"/>
                <a:ea typeface="+mn-ea"/>
                <a:cs typeface="+mn-cs"/>
              </a:rPr>
              <a:t>  de autorisatie van de gebruiker plaats. </a:t>
            </a:r>
          </a:p>
          <a:p>
            <a:endParaRPr lang="nl-NL" sz="1200" kern="1200" dirty="0" smtClean="0">
              <a:solidFill>
                <a:schemeClr val="tx1"/>
              </a:solidFill>
              <a:effectLst/>
              <a:latin typeface="+mn-lt"/>
              <a:ea typeface="+mn-ea"/>
              <a:cs typeface="+mn-cs"/>
            </a:endParaRPr>
          </a:p>
          <a:p>
            <a:pPr lvl="0" fontAlgn="base"/>
            <a:r>
              <a:rPr lang="nl-NL" sz="1200" b="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Metadata-management</a:t>
            </a:r>
          </a:p>
          <a:p>
            <a:r>
              <a:rPr lang="nl-NL" sz="1200" kern="1200" dirty="0" smtClean="0">
                <a:solidFill>
                  <a:schemeClr val="tx1"/>
                </a:solidFill>
                <a:effectLst/>
                <a:latin typeface="+mn-lt"/>
                <a:ea typeface="+mn-ea"/>
                <a:cs typeface="+mn-cs"/>
              </a:rPr>
              <a:t>Een genoemde spelregel is dat iedere view een ontwerp moeten hebben. Metadata-management organiseert en administreert de ontwerpen van alle views (basis en afgeleid) middels een zogenaamd metadata-model. Zoals zal blijken speelt dit model een belangrijke rol bij het vinden, begrijpen en hergebruiken van de ontwerpen. Vanwege dit belang van het metadata-model spenderen we hier een apart hoofdstuk aan.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endParaRPr lang="nl-NL"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a:ea typeface="+mn-ea"/>
                <a:cs typeface="+mn-cs"/>
              </a:rPr>
              <a:t>Datastrategie 2018 - 2023</a:t>
            </a: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a:ea typeface="+mn-ea"/>
                <a:cs typeface="+mn-cs"/>
              </a:rPr>
              <a:t>versie 1.0p9</a:t>
            </a: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FEE08-4F1D-4773-84E0-0730640F7E2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03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solidFill>
                  <a:srgbClr val="271D6C"/>
                </a:solidFill>
              </a:rPr>
              <a:t>Differences</a:t>
            </a:r>
            <a:r>
              <a:rPr lang="nl-NL" dirty="0" smtClean="0">
                <a:solidFill>
                  <a:schemeClr val="tx2">
                    <a:lumMod val="50000"/>
                  </a:schemeClr>
                </a:solidFill>
              </a:rPr>
              <a:t> FB </a:t>
            </a:r>
            <a:r>
              <a:rPr lang="nl-NL" dirty="0" err="1" smtClean="0">
                <a:solidFill>
                  <a:schemeClr val="tx2">
                    <a:lumMod val="50000"/>
                  </a:schemeClr>
                </a:solidFill>
              </a:rPr>
              <a:t>vs</a:t>
            </a:r>
            <a:r>
              <a:rPr lang="nl-NL" dirty="0" smtClean="0">
                <a:solidFill>
                  <a:schemeClr val="tx2">
                    <a:lumMod val="50000"/>
                  </a:schemeClr>
                </a:solidFill>
              </a:rPr>
              <a:t> Non-FB</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Ownership: </a:t>
            </a:r>
            <a:r>
              <a:rPr lang="en-US" sz="1200" kern="1200" dirty="0" smtClean="0">
                <a:solidFill>
                  <a:schemeClr val="tx1"/>
                </a:solidFill>
                <a:effectLst/>
                <a:latin typeface="+mn-lt"/>
                <a:ea typeface="+mn-ea"/>
                <a:cs typeface="+mn-cs"/>
              </a:rPr>
              <a:t>Decentralized,</a:t>
            </a:r>
            <a:r>
              <a:rPr lang="en-GB" sz="1200" kern="1200" dirty="0" smtClean="0">
                <a:solidFill>
                  <a:schemeClr val="tx1"/>
                </a:solidFill>
                <a:effectLst/>
                <a:latin typeface="+mn-lt"/>
                <a:ea typeface="+mn-ea"/>
                <a:cs typeface="+mn-cs"/>
              </a:rPr>
              <a:t> Not based on family relations</a:t>
            </a:r>
            <a:r>
              <a:rPr lang="en-US" sz="1200" kern="1200" dirty="0" smtClean="0">
                <a:solidFill>
                  <a:schemeClr val="tx1"/>
                </a:solidFill>
                <a:effectLst/>
                <a:latin typeface="+mn-lt"/>
                <a:ea typeface="+mn-ea"/>
                <a:cs typeface="+mn-cs"/>
              </a:rPr>
              <a:t> vs Centralized, Based on family relations</a:t>
            </a:r>
            <a:endParaRPr lang="nl-NL"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Governance: </a:t>
            </a:r>
            <a:r>
              <a:rPr lang="en-US" sz="1200" kern="1200" dirty="0" smtClean="0">
                <a:solidFill>
                  <a:schemeClr val="tx1"/>
                </a:solidFill>
                <a:effectLst/>
                <a:latin typeface="+mn-lt"/>
                <a:ea typeface="+mn-ea"/>
                <a:cs typeface="+mn-cs"/>
              </a:rPr>
              <a:t>Property and Control separated vs </a:t>
            </a:r>
            <a:r>
              <a:rPr lang="en-GB" sz="1200" kern="1200" dirty="0" smtClean="0">
                <a:solidFill>
                  <a:schemeClr val="tx1"/>
                </a:solidFill>
                <a:effectLst/>
                <a:latin typeface="+mn-lt"/>
                <a:ea typeface="+mn-ea"/>
                <a:cs typeface="+mn-cs"/>
              </a:rPr>
              <a:t>Property and Control in one hand</a:t>
            </a:r>
            <a:endParaRPr lang="nl-NL"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Profit: </a:t>
            </a:r>
            <a:r>
              <a:rPr lang="en-US" sz="1200" kern="1200" dirty="0" smtClean="0">
                <a:solidFill>
                  <a:schemeClr val="tx1"/>
                </a:solidFill>
                <a:effectLst/>
                <a:latin typeface="+mn-lt"/>
                <a:ea typeface="+mn-ea"/>
                <a:cs typeface="+mn-cs"/>
              </a:rPr>
              <a:t>No private advantages vs </a:t>
            </a:r>
            <a:r>
              <a:rPr lang="en-GB" sz="1200" kern="1200" dirty="0" smtClean="0">
                <a:solidFill>
                  <a:schemeClr val="tx1"/>
                </a:solidFill>
                <a:effectLst/>
                <a:latin typeface="+mn-lt"/>
                <a:ea typeface="+mn-ea"/>
                <a:cs typeface="+mn-cs"/>
              </a:rPr>
              <a:t>Private advantages for the family</a:t>
            </a:r>
            <a:endParaRPr lang="nl-NL" sz="1200" kern="1200" dirty="0" smtClean="0">
              <a:solidFill>
                <a:schemeClr val="tx1"/>
              </a:solidFill>
              <a:effectLst/>
              <a:latin typeface="+mn-lt"/>
              <a:ea typeface="+mn-ea"/>
              <a:cs typeface="+mn-cs"/>
            </a:endParaRPr>
          </a:p>
          <a:p>
            <a:r>
              <a:rPr lang="nl-NL" b="1" dirty="0" err="1" smtClean="0"/>
              <a:t>Reward</a:t>
            </a:r>
            <a:r>
              <a:rPr lang="nl-NL" b="1" dirty="0" smtClean="0"/>
              <a:t>: </a:t>
            </a:r>
            <a:r>
              <a:rPr lang="en-GB" sz="1200" kern="1200" dirty="0" smtClean="0">
                <a:solidFill>
                  <a:schemeClr val="tx1"/>
                </a:solidFill>
                <a:effectLst/>
                <a:latin typeface="+mn-lt"/>
                <a:ea typeface="+mn-ea"/>
                <a:cs typeface="+mn-cs"/>
              </a:rPr>
              <a:t>Based on performance and universal criteria vs </a:t>
            </a:r>
            <a:r>
              <a:rPr lang="en-US" sz="1200" kern="1200" dirty="0" smtClean="0">
                <a:solidFill>
                  <a:schemeClr val="tx1"/>
                </a:solidFill>
                <a:effectLst/>
                <a:latin typeface="+mn-lt"/>
                <a:ea typeface="+mn-ea"/>
                <a:cs typeface="+mn-cs"/>
              </a:rPr>
              <a:t>Allocations based on nepotism</a:t>
            </a:r>
            <a:endParaRPr lang="nl-NL" sz="1200" kern="1200" dirty="0" smtClean="0">
              <a:solidFill>
                <a:schemeClr val="tx1"/>
              </a:solidFill>
              <a:effectLst/>
              <a:latin typeface="+mn-lt"/>
              <a:ea typeface="+mn-ea"/>
              <a:cs typeface="+mn-cs"/>
            </a:endParaRPr>
          </a:p>
          <a:p>
            <a:r>
              <a:rPr lang="nl-NL" b="1" dirty="0" smtClean="0"/>
              <a:t>Network: </a:t>
            </a:r>
            <a:r>
              <a:rPr lang="en-GB" sz="1200" kern="1200" dirty="0" smtClean="0">
                <a:solidFill>
                  <a:schemeClr val="tx1"/>
                </a:solidFill>
                <a:effectLst/>
                <a:latin typeface="+mn-lt"/>
                <a:ea typeface="+mn-ea"/>
                <a:cs typeface="+mn-cs"/>
              </a:rPr>
              <a:t>External contacts based on firm vs </a:t>
            </a:r>
            <a:r>
              <a:rPr lang="en-US" sz="1200" kern="1200" dirty="0" smtClean="0">
                <a:solidFill>
                  <a:schemeClr val="tx1"/>
                </a:solidFill>
                <a:effectLst/>
                <a:latin typeface="+mn-lt"/>
                <a:ea typeface="+mn-ea"/>
                <a:cs typeface="+mn-cs"/>
              </a:rPr>
              <a:t>Anchored in relations</a:t>
            </a:r>
            <a:endParaRPr lang="nl-NL"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Leadership: </a:t>
            </a:r>
            <a:r>
              <a:rPr lang="en-US" sz="1200" kern="1200" dirty="0" smtClean="0">
                <a:solidFill>
                  <a:schemeClr val="tx1"/>
                </a:solidFill>
                <a:effectLst/>
                <a:latin typeface="+mn-lt"/>
                <a:ea typeface="+mn-ea"/>
                <a:cs typeface="+mn-cs"/>
              </a:rPr>
              <a:t>High exchange of management vs Same management for longer period</a:t>
            </a:r>
            <a:endParaRPr lang="nl-NL"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Carrier: </a:t>
            </a:r>
            <a:r>
              <a:rPr lang="en-US" sz="1200" kern="1200" dirty="0" smtClean="0">
                <a:solidFill>
                  <a:schemeClr val="tx1"/>
                </a:solidFill>
                <a:effectLst/>
                <a:latin typeface="+mn-lt"/>
                <a:ea typeface="+mn-ea"/>
                <a:cs typeface="+mn-cs"/>
              </a:rPr>
              <a:t>Paid managers vs Family members</a:t>
            </a:r>
            <a:endParaRPr lang="nl-NL"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Management: </a:t>
            </a:r>
            <a:r>
              <a:rPr lang="en-US" sz="1200" kern="1200" dirty="0" smtClean="0">
                <a:solidFill>
                  <a:schemeClr val="tx1"/>
                </a:solidFill>
                <a:effectLst/>
                <a:latin typeface="+mn-lt"/>
                <a:ea typeface="+mn-ea"/>
                <a:cs typeface="+mn-cs"/>
              </a:rPr>
              <a:t>Delegation to professionals vs Autocratic</a:t>
            </a:r>
            <a:endParaRPr lang="en-GB"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25</a:t>
            </a:fld>
            <a:endParaRPr lang="nl-NL"/>
          </a:p>
        </p:txBody>
      </p:sp>
    </p:spTree>
    <p:extLst>
      <p:ext uri="{BB962C8B-B14F-4D97-AF65-F5344CB8AC3E}">
        <p14:creationId xmlns:p14="http://schemas.microsoft.com/office/powerpoint/2010/main" val="230767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smtClean="0">
                <a:solidFill>
                  <a:srgbClr val="C00000"/>
                </a:solidFill>
              </a:rPr>
              <a:t>LL: Limited </a:t>
            </a:r>
            <a:r>
              <a:rPr lang="nl-NL" sz="1200" b="1" dirty="0" err="1" smtClean="0">
                <a:solidFill>
                  <a:srgbClr val="C00000"/>
                </a:solidFill>
              </a:rPr>
              <a:t>Liabilities</a:t>
            </a:r>
            <a:endParaRPr lang="nl-NL" sz="1200" b="1" dirty="0" smtClean="0">
              <a:solidFill>
                <a:srgbClr val="C00000"/>
              </a:solidFill>
            </a:endParaRPr>
          </a:p>
          <a:p>
            <a:r>
              <a:rPr lang="nl-NL" sz="1200" b="1" dirty="0" smtClean="0">
                <a:solidFill>
                  <a:srgbClr val="C00000"/>
                </a:solidFill>
              </a:rPr>
              <a:t>PA: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smtClean="0">
                <a:solidFill>
                  <a:srgbClr val="C00000"/>
                </a:solidFill>
              </a:rPr>
              <a:t>SP: </a:t>
            </a:r>
            <a:r>
              <a:rPr lang="nl-NL" sz="1200" b="1" dirty="0" err="1" smtClean="0">
                <a:solidFill>
                  <a:srgbClr val="C00000"/>
                </a:solidFill>
              </a:rPr>
              <a:t>Sole</a:t>
            </a:r>
            <a:r>
              <a:rPr lang="nl-NL" sz="1200" b="1" dirty="0" smtClean="0">
                <a:solidFill>
                  <a:srgbClr val="C00000"/>
                </a:solidFill>
              </a:rPr>
              <a:t> </a:t>
            </a:r>
            <a:r>
              <a:rPr lang="nl-NL" sz="1200" b="1" dirty="0" err="1" smtClean="0">
                <a:solidFill>
                  <a:srgbClr val="C00000"/>
                </a:solidFill>
              </a:rPr>
              <a:t>Proprietors</a:t>
            </a:r>
            <a:endParaRPr lang="nl-NL" sz="1200" b="1" dirty="0" smtClean="0">
              <a:solidFill>
                <a:srgbClr val="C00000"/>
              </a:solidFill>
            </a:endParaRPr>
          </a:p>
          <a:p>
            <a:endParaRPr lang="en-GB"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26</a:t>
            </a:fld>
            <a:endParaRPr lang="nl-NL"/>
          </a:p>
        </p:txBody>
      </p:sp>
    </p:spTree>
    <p:extLst>
      <p:ext uri="{BB962C8B-B14F-4D97-AF65-F5344CB8AC3E}">
        <p14:creationId xmlns:p14="http://schemas.microsoft.com/office/powerpoint/2010/main" val="190844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27</a:t>
            </a:fld>
            <a:endParaRPr lang="nl-NL"/>
          </a:p>
        </p:txBody>
      </p:sp>
    </p:spTree>
    <p:extLst>
      <p:ext uri="{BB962C8B-B14F-4D97-AF65-F5344CB8AC3E}">
        <p14:creationId xmlns:p14="http://schemas.microsoft.com/office/powerpoint/2010/main" val="108699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FEE08-4F1D-4773-84E0-0730640F7E2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a:ea typeface="+mn-ea"/>
                <a:cs typeface="+mn-cs"/>
              </a:rPr>
              <a:t>29 mei 2018</a:t>
            </a: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a:ea typeface="+mn-ea"/>
                <a:cs typeface="+mn-cs"/>
              </a:rPr>
              <a:t>Van proces gedreven naar data centrisch</a:t>
            </a: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2192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303433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40968249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501583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3308633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3074125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087049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1389383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2218985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‹nr.›</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2658246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237399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76121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‹nr.›</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996362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‹nr.›</a:t>
            </a:fld>
            <a:endParaRPr lang="nl-NL" sz="1200" dirty="0"/>
          </a:p>
        </p:txBody>
      </p:sp>
      <p:pic>
        <p:nvPicPr>
          <p:cNvPr id="17" name="Afbeelding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552854814"/>
      </p:ext>
    </p:extLst>
  </p:cSld>
  <p:clrMap bg1="lt1" tx1="dk1" bg2="lt2" tx2="dk2" accent1="accent1" accent2="accent2" accent3="accent3" accent4="accent4" accent5="accent5" accent6="accent6" hlink="hlink" folHlink="folHlink"/>
  <p:sldLayoutIdLst>
    <p:sldLayoutId id="2147483659" r:id="rId1"/>
    <p:sldLayoutId id="2147483653" r:id="rId2"/>
    <p:sldLayoutId id="2147483660" r:id="rId3"/>
    <p:sldLayoutId id="2147483661" r:id="rId4"/>
    <p:sldLayoutId id="2147483665" r:id="rId5"/>
    <p:sldLayoutId id="2147483654" r:id="rId6"/>
    <p:sldLayoutId id="2147483662" r:id="rId7"/>
    <p:sldLayoutId id="2147483663" r:id="rId8"/>
    <p:sldLayoutId id="2147483656" r:id="rId9"/>
    <p:sldLayoutId id="2147483657" r:id="rId10"/>
    <p:sldLayoutId id="2147483655" r:id="rId11"/>
    <p:sldLayoutId id="2147483666"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image" Target="../media/image26.jpeg"/><Relationship Id="rId3" Type="http://schemas.openxmlformats.org/officeDocument/2006/relationships/image" Target="../media/image18.png"/><Relationship Id="rId21" Type="http://schemas.openxmlformats.org/officeDocument/2006/relationships/image" Target="../media/image21.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image" Target="../media/image25.png"/><Relationship Id="rId2" Type="http://schemas.openxmlformats.org/officeDocument/2006/relationships/image" Target="../media/image17.png"/><Relationship Id="rId16" Type="http://schemas.openxmlformats.org/officeDocument/2006/relationships/diagramLayout" Target="../diagrams/layout3.xml"/><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openxmlformats.org/officeDocument/2006/relationships/image" Target="../media/image24.jpeg"/><Relationship Id="rId32" Type="http://schemas.openxmlformats.org/officeDocument/2006/relationships/image" Target="../media/image32.png"/><Relationship Id="rId5" Type="http://schemas.openxmlformats.org/officeDocument/2006/relationships/diagramData" Target="../diagrams/data1.xml"/><Relationship Id="rId15" Type="http://schemas.openxmlformats.org/officeDocument/2006/relationships/diagramData" Target="../diagrams/data3.xml"/><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diagramData" Target="../diagrams/data2.xml"/><Relationship Id="rId19" Type="http://schemas.microsoft.com/office/2007/relationships/diagramDrawing" Target="../diagrams/drawing3.xml"/><Relationship Id="rId31" Type="http://schemas.openxmlformats.org/officeDocument/2006/relationships/image" Target="../media/image31.png"/><Relationship Id="rId4" Type="http://schemas.openxmlformats.org/officeDocument/2006/relationships/image" Target="../media/image19.png"/><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235.svg"/><Relationship Id="rId18" Type="http://schemas.openxmlformats.org/officeDocument/2006/relationships/image" Target="../media/image63.png"/><Relationship Id="rId26" Type="http://schemas.openxmlformats.org/officeDocument/2006/relationships/image" Target="../media/image65.png"/><Relationship Id="rId39" Type="http://schemas.openxmlformats.org/officeDocument/2006/relationships/image" Target="../media/image261.svg"/><Relationship Id="rId3" Type="http://schemas.openxmlformats.org/officeDocument/2006/relationships/image" Target="../media/image56.png"/><Relationship Id="rId34" Type="http://schemas.openxmlformats.org/officeDocument/2006/relationships/image" Target="../media/image69.png"/><Relationship Id="rId42" Type="http://schemas.openxmlformats.org/officeDocument/2006/relationships/image" Target="../media/image73.png"/><Relationship Id="rId7" Type="http://schemas.openxmlformats.org/officeDocument/2006/relationships/image" Target="../media/image229.svg"/><Relationship Id="rId12" Type="http://schemas.openxmlformats.org/officeDocument/2006/relationships/image" Target="../media/image60.png"/><Relationship Id="rId17" Type="http://schemas.openxmlformats.org/officeDocument/2006/relationships/image" Target="../media/image239.svg"/><Relationship Id="rId25" Type="http://schemas.openxmlformats.org/officeDocument/2006/relationships/image" Target="../media/image247.svg"/><Relationship Id="rId33" Type="http://schemas.openxmlformats.org/officeDocument/2006/relationships/image" Target="../media/image255.svg"/><Relationship Id="rId38" Type="http://schemas.openxmlformats.org/officeDocument/2006/relationships/image" Target="../media/image71.png"/><Relationship Id="rId2" Type="http://schemas.openxmlformats.org/officeDocument/2006/relationships/notesSlide" Target="../notesSlides/notesSlide1.xml"/><Relationship Id="rId16" Type="http://schemas.openxmlformats.org/officeDocument/2006/relationships/image" Target="../media/image62.png"/><Relationship Id="rId20" Type="http://schemas.openxmlformats.org/officeDocument/2006/relationships/image" Target="../media/image64.png"/><Relationship Id="rId29" Type="http://schemas.openxmlformats.org/officeDocument/2006/relationships/image" Target="../media/image251.svg"/><Relationship Id="rId41" Type="http://schemas.openxmlformats.org/officeDocument/2006/relationships/image" Target="../media/image263.svg"/><Relationship Id="rId1" Type="http://schemas.openxmlformats.org/officeDocument/2006/relationships/slideLayout" Target="../slideLayouts/slideLayout7.xml"/><Relationship Id="rId11" Type="http://schemas.openxmlformats.org/officeDocument/2006/relationships/image" Target="../media/image233.svg"/><Relationship Id="rId32" Type="http://schemas.openxmlformats.org/officeDocument/2006/relationships/image" Target="../media/image68.png"/><Relationship Id="rId37" Type="http://schemas.openxmlformats.org/officeDocument/2006/relationships/image" Target="../media/image259.svg"/><Relationship Id="rId40" Type="http://schemas.openxmlformats.org/officeDocument/2006/relationships/image" Target="../media/image72.png"/><Relationship Id="rId5" Type="http://schemas.openxmlformats.org/officeDocument/2006/relationships/image" Target="../media/image57.png"/><Relationship Id="rId15" Type="http://schemas.openxmlformats.org/officeDocument/2006/relationships/image" Target="../media/image237.svg"/><Relationship Id="rId28" Type="http://schemas.openxmlformats.org/officeDocument/2006/relationships/image" Target="../media/image66.png"/><Relationship Id="rId36" Type="http://schemas.openxmlformats.org/officeDocument/2006/relationships/image" Target="../media/image70.png"/><Relationship Id="rId10" Type="http://schemas.openxmlformats.org/officeDocument/2006/relationships/image" Target="../media/image59.png"/><Relationship Id="rId19" Type="http://schemas.openxmlformats.org/officeDocument/2006/relationships/image" Target="../media/image241.svg"/><Relationship Id="rId31" Type="http://schemas.openxmlformats.org/officeDocument/2006/relationships/image" Target="../media/image253.svg"/><Relationship Id="rId44" Type="http://schemas.openxmlformats.org/officeDocument/2006/relationships/image" Target="../media/image329.svg"/><Relationship Id="rId4" Type="http://schemas.openxmlformats.org/officeDocument/2006/relationships/image" Target="../media/image226.svg"/><Relationship Id="rId9" Type="http://schemas.openxmlformats.org/officeDocument/2006/relationships/image" Target="../media/image231.svg"/><Relationship Id="rId14" Type="http://schemas.openxmlformats.org/officeDocument/2006/relationships/image" Target="../media/image61.png"/><Relationship Id="rId27" Type="http://schemas.openxmlformats.org/officeDocument/2006/relationships/image" Target="../media/image249.svg"/><Relationship Id="rId30" Type="http://schemas.openxmlformats.org/officeDocument/2006/relationships/image" Target="../media/image67.png"/><Relationship Id="rId35" Type="http://schemas.openxmlformats.org/officeDocument/2006/relationships/image" Target="../media/image257.svg"/><Relationship Id="rId43"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77.png"/><Relationship Id="rId4" Type="http://schemas.openxmlformats.org/officeDocument/2006/relationships/diagramLayout" Target="../diagrams/layout4.xml"/><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86.png"/><Relationship Id="rId3" Type="http://schemas.openxmlformats.org/officeDocument/2006/relationships/image" Target="../media/image78.emf"/><Relationship Id="rId7" Type="http://schemas.openxmlformats.org/officeDocument/2006/relationships/image" Target="../media/image35.png"/><Relationship Id="rId12" Type="http://schemas.openxmlformats.org/officeDocument/2006/relationships/image" Target="../media/image8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4.png"/><Relationship Id="rId5" Type="http://schemas.openxmlformats.org/officeDocument/2006/relationships/image" Target="../media/image80.wmf"/><Relationship Id="rId10" Type="http://schemas.openxmlformats.org/officeDocument/2006/relationships/image" Target="../media/image83.png"/><Relationship Id="rId4" Type="http://schemas.openxmlformats.org/officeDocument/2006/relationships/image" Target="../media/image79.jpeg"/><Relationship Id="rId9" Type="http://schemas.openxmlformats.org/officeDocument/2006/relationships/image" Target="../media/image8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9.jpeg"/><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en-GB" dirty="0" smtClean="0"/>
              <a:t>Irene Salemink</a:t>
            </a:r>
            <a:endParaRPr lang="en-GB" dirty="0"/>
          </a:p>
        </p:txBody>
      </p:sp>
      <p:sp>
        <p:nvSpPr>
          <p:cNvPr id="3" name="Tijdelijke aanduiding voor tekst 2"/>
          <p:cNvSpPr>
            <a:spLocks noGrp="1"/>
          </p:cNvSpPr>
          <p:nvPr>
            <p:ph type="body" sz="quarter" idx="13"/>
          </p:nvPr>
        </p:nvSpPr>
        <p:spPr/>
        <p:txBody>
          <a:bodyPr/>
          <a:lstStyle/>
          <a:p>
            <a:r>
              <a:rPr lang="en-GB" sz="1200" dirty="0" smtClean="0"/>
              <a:t>26</a:t>
            </a:r>
            <a:r>
              <a:rPr lang="en-GB" sz="1200" baseline="30000" dirty="0" smtClean="0"/>
              <a:t>th</a:t>
            </a:r>
            <a:r>
              <a:rPr lang="en-GB" sz="1200" dirty="0" smtClean="0"/>
              <a:t> Meeting of the Wiesbadengroup on BR – Neuchâtel 24-27 September 2018</a:t>
            </a:r>
            <a:endParaRPr lang="en-GB" sz="1200" dirty="0"/>
          </a:p>
        </p:txBody>
      </p:sp>
      <p:sp>
        <p:nvSpPr>
          <p:cNvPr id="4" name="Tijdelijke aanduiding voor tekst 3"/>
          <p:cNvSpPr>
            <a:spLocks noGrp="1"/>
          </p:cNvSpPr>
          <p:nvPr>
            <p:ph type="body" sz="quarter" idx="14"/>
          </p:nvPr>
        </p:nvSpPr>
        <p:spPr/>
        <p:txBody>
          <a:bodyPr/>
          <a:lstStyle/>
          <a:p>
            <a:r>
              <a:rPr lang="en-GB" dirty="0" smtClean="0"/>
              <a:t>How the Data Lake approach can strengthen the SBR role and vice versa</a:t>
            </a:r>
            <a:endParaRPr lang="en-GB" dirty="0"/>
          </a:p>
        </p:txBody>
      </p:sp>
      <p:sp>
        <p:nvSpPr>
          <p:cNvPr id="5" name="Tijdelijke aanduiding voor tekst 4"/>
          <p:cNvSpPr>
            <a:spLocks noGrp="1"/>
          </p:cNvSpPr>
          <p:nvPr>
            <p:ph type="body" sz="quarter" idx="15"/>
          </p:nvPr>
        </p:nvSpPr>
        <p:spPr/>
        <p:txBody>
          <a:bodyPr/>
          <a:lstStyle/>
          <a:p>
            <a:r>
              <a:rPr lang="en-GB" dirty="0" smtClean="0"/>
              <a:t>Session No 3. Integrated Statistical Register Systems</a:t>
            </a:r>
            <a:endParaRPr lang="en-GB" dirty="0"/>
          </a:p>
        </p:txBody>
      </p:sp>
    </p:spTree>
    <p:extLst>
      <p:ext uri="{BB962C8B-B14F-4D97-AF65-F5344CB8AC3E}">
        <p14:creationId xmlns:p14="http://schemas.microsoft.com/office/powerpoint/2010/main" val="765082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10</a:t>
            </a:fld>
            <a:endParaRPr lang="nl-NL" sz="1200" dirty="0"/>
          </a:p>
        </p:txBody>
      </p:sp>
      <p:sp>
        <p:nvSpPr>
          <p:cNvPr id="3" name="Tijdelijke aanduiding voor tekst 2"/>
          <p:cNvSpPr>
            <a:spLocks noGrp="1"/>
          </p:cNvSpPr>
          <p:nvPr>
            <p:ph type="body" sz="quarter" idx="11"/>
          </p:nvPr>
        </p:nvSpPr>
        <p:spPr>
          <a:xfrm>
            <a:off x="539552" y="1131590"/>
            <a:ext cx="7632079" cy="3455715"/>
          </a:xfrm>
        </p:spPr>
        <p:txBody>
          <a:bodyPr/>
          <a:lstStyle/>
          <a:p>
            <a:pPr lvl="0"/>
            <a:r>
              <a:rPr lang="en-US" dirty="0"/>
              <a:t>Stimulate #</a:t>
            </a:r>
            <a:r>
              <a:rPr lang="en-US" dirty="0" err="1"/>
              <a:t>MoreDataCoupling</a:t>
            </a:r>
            <a:endParaRPr lang="nl-NL" dirty="0"/>
          </a:p>
          <a:p>
            <a:pPr lvl="0"/>
            <a:r>
              <a:rPr lang="en-US" dirty="0"/>
              <a:t>Become a #</a:t>
            </a:r>
            <a:r>
              <a:rPr lang="en-US" dirty="0" err="1"/>
              <a:t>DatacentricOrganization</a:t>
            </a:r>
            <a:endParaRPr lang="nl-NL" dirty="0"/>
          </a:p>
          <a:p>
            <a:pPr lvl="0"/>
            <a:r>
              <a:rPr lang="en-US" dirty="0"/>
              <a:t>Support #</a:t>
            </a:r>
            <a:r>
              <a:rPr lang="en-US" dirty="0" err="1"/>
              <a:t>FAIRprinciples</a:t>
            </a:r>
            <a:endParaRPr lang="nl-NL" dirty="0"/>
          </a:p>
          <a:p>
            <a:pPr lvl="0"/>
            <a:r>
              <a:rPr lang="en-US" dirty="0"/>
              <a:t>Develop users #</a:t>
            </a:r>
            <a:r>
              <a:rPr lang="en-US" dirty="0" err="1"/>
              <a:t>FromConsumerToProducer</a:t>
            </a:r>
            <a:endParaRPr lang="nl-NL" dirty="0"/>
          </a:p>
          <a:p>
            <a:pPr lvl="0"/>
            <a:r>
              <a:rPr lang="en-US" dirty="0"/>
              <a:t>Stimulate #</a:t>
            </a:r>
            <a:r>
              <a:rPr lang="en-US" dirty="0" err="1"/>
              <a:t>SupportToThirdParties</a:t>
            </a:r>
            <a:endParaRPr lang="nl-NL" dirty="0"/>
          </a:p>
          <a:p>
            <a:pPr lvl="0"/>
            <a:r>
              <a:rPr lang="en-US" dirty="0"/>
              <a:t>Give priority to #</a:t>
            </a:r>
            <a:r>
              <a:rPr lang="en-US" dirty="0" err="1"/>
              <a:t>MetaDataFirst</a:t>
            </a:r>
            <a:endParaRPr lang="nl-NL" dirty="0"/>
          </a:p>
          <a:p>
            <a:pPr lvl="0"/>
            <a:r>
              <a:rPr lang="en-US" dirty="0"/>
              <a:t>Start an #</a:t>
            </a:r>
            <a:r>
              <a:rPr lang="en-US" dirty="0" err="1"/>
              <a:t>Informationdialog</a:t>
            </a:r>
            <a:endParaRPr lang="nl-NL" dirty="0"/>
          </a:p>
          <a:p>
            <a:endParaRPr lang="en-GB" dirty="0"/>
          </a:p>
        </p:txBody>
      </p:sp>
      <p:sp>
        <p:nvSpPr>
          <p:cNvPr id="4" name="Tijdelijke aanduiding voor tekst 3"/>
          <p:cNvSpPr>
            <a:spLocks noGrp="1"/>
          </p:cNvSpPr>
          <p:nvPr>
            <p:ph type="body" sz="quarter" idx="14"/>
          </p:nvPr>
        </p:nvSpPr>
        <p:spPr/>
        <p:txBody>
          <a:bodyPr/>
          <a:lstStyle/>
          <a:p>
            <a:r>
              <a:rPr lang="en-GB" dirty="0" smtClean="0"/>
              <a:t>Ambitions defined in data vision</a:t>
            </a:r>
            <a:endParaRPr lang="en-GB" dirty="0"/>
          </a:p>
        </p:txBody>
      </p:sp>
      <p:sp>
        <p:nvSpPr>
          <p:cNvPr id="5" name="Afgeronde rechthoek 4"/>
          <p:cNvSpPr/>
          <p:nvPr/>
        </p:nvSpPr>
        <p:spPr>
          <a:xfrm>
            <a:off x="3203848" y="1203598"/>
            <a:ext cx="4968552" cy="127630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t>
            </a:r>
            <a:r>
              <a:rPr lang="en-US" sz="3600" b="1" dirty="0" err="1"/>
              <a:t>MoreDataCoupling</a:t>
            </a:r>
            <a:endParaRPr lang="en-GB" sz="3600" b="1" dirty="0"/>
          </a:p>
        </p:txBody>
      </p:sp>
      <p:sp>
        <p:nvSpPr>
          <p:cNvPr id="6" name="Afgeronde rechthoek 5"/>
          <p:cNvSpPr/>
          <p:nvPr/>
        </p:nvSpPr>
        <p:spPr>
          <a:xfrm>
            <a:off x="971600" y="3147814"/>
            <a:ext cx="5400600" cy="129614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t>
            </a:r>
            <a:r>
              <a:rPr lang="en-US" sz="3600" b="1" dirty="0" err="1" smtClean="0"/>
              <a:t>DataCentricOrganization</a:t>
            </a:r>
            <a:endParaRPr lang="en-GB" sz="3600" b="1" dirty="0"/>
          </a:p>
        </p:txBody>
      </p:sp>
    </p:spTree>
    <p:extLst>
      <p:ext uri="{BB962C8B-B14F-4D97-AF65-F5344CB8AC3E}">
        <p14:creationId xmlns:p14="http://schemas.microsoft.com/office/powerpoint/2010/main" val="286909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11</a:t>
            </a:fld>
            <a:endParaRPr lang="nl-NL" sz="1200" dirty="0"/>
          </a:p>
        </p:txBody>
      </p:sp>
      <p:sp>
        <p:nvSpPr>
          <p:cNvPr id="3" name="Tijdelijke aanduiding voor tekst 2"/>
          <p:cNvSpPr>
            <a:spLocks noGrp="1"/>
          </p:cNvSpPr>
          <p:nvPr>
            <p:ph type="body" sz="quarter" idx="11"/>
          </p:nvPr>
        </p:nvSpPr>
        <p:spPr>
          <a:xfrm>
            <a:off x="468313" y="1275606"/>
            <a:ext cx="7632079" cy="3455714"/>
          </a:xfrm>
        </p:spPr>
        <p:txBody>
          <a:bodyPr/>
          <a:lstStyle/>
          <a:p>
            <a:pPr lvl="0"/>
            <a:r>
              <a:rPr lang="en-US" dirty="0"/>
              <a:t>External data is brought to the SN environment and all data is processed there. </a:t>
            </a:r>
            <a:endParaRPr lang="nl-NL" dirty="0"/>
          </a:p>
          <a:p>
            <a:pPr lvl="0"/>
            <a:r>
              <a:rPr lang="en-US" dirty="0"/>
              <a:t>SN microdata is brought to an “external” environment to be processed i.e. a High Performance Computing (HPC) facility administered and managed by </a:t>
            </a:r>
            <a:r>
              <a:rPr lang="en-US" dirty="0" smtClean="0"/>
              <a:t>SN</a:t>
            </a:r>
            <a:endParaRPr lang="nl-NL" dirty="0"/>
          </a:p>
          <a:p>
            <a:pPr lvl="0"/>
            <a:r>
              <a:rPr lang="en-US" dirty="0"/>
              <a:t>Data is left in its own environment i.e. the environment of the data owner and in order to process the data Data-virtualization techniques are </a:t>
            </a:r>
            <a:r>
              <a:rPr lang="en-US" dirty="0" smtClean="0"/>
              <a:t>applied</a:t>
            </a:r>
            <a:endParaRPr lang="nl-NL" dirty="0"/>
          </a:p>
          <a:p>
            <a:endParaRPr lang="en-GB" dirty="0"/>
          </a:p>
        </p:txBody>
      </p:sp>
      <p:sp>
        <p:nvSpPr>
          <p:cNvPr id="4" name="Tijdelijke aanduiding voor tekst 3"/>
          <p:cNvSpPr>
            <a:spLocks noGrp="1"/>
          </p:cNvSpPr>
          <p:nvPr>
            <p:ph type="body" sz="quarter" idx="14"/>
          </p:nvPr>
        </p:nvSpPr>
        <p:spPr/>
        <p:txBody>
          <a:bodyPr/>
          <a:lstStyle/>
          <a:p>
            <a:r>
              <a:rPr lang="en-GB" dirty="0" smtClean="0"/>
              <a:t>Architectural patterns for data research</a:t>
            </a:r>
            <a:endParaRPr lang="en-GB" dirty="0"/>
          </a:p>
        </p:txBody>
      </p:sp>
    </p:spTree>
    <p:extLst>
      <p:ext uri="{BB962C8B-B14F-4D97-AF65-F5344CB8AC3E}">
        <p14:creationId xmlns:p14="http://schemas.microsoft.com/office/powerpoint/2010/main" val="2812638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lgn="ctr"/>
            <a:fld id="{845CA951-4815-4987-9CD6-BB5D6648C0B5}" type="slidenum">
              <a:rPr lang="nl-NL" sz="1200" smtClean="0">
                <a:solidFill>
                  <a:schemeClr val="bg1"/>
                </a:solidFill>
              </a:rPr>
              <a:pPr algn="ctr"/>
              <a:t>12</a:t>
            </a:fld>
            <a:endParaRPr lang="nl-NL" sz="1200" dirty="0">
              <a:solidFill>
                <a:schemeClr val="bg1"/>
              </a:solidFill>
            </a:endParaRPr>
          </a:p>
        </p:txBody>
      </p:sp>
      <p:sp>
        <p:nvSpPr>
          <p:cNvPr id="3" name="Titel 2"/>
          <p:cNvSpPr>
            <a:spLocks noGrp="1"/>
          </p:cNvSpPr>
          <p:nvPr>
            <p:ph type="title"/>
          </p:nvPr>
        </p:nvSpPr>
        <p:spPr/>
        <p:txBody>
          <a:bodyPr/>
          <a:lstStyle/>
          <a:p>
            <a:r>
              <a:rPr lang="en-GB" dirty="0" smtClean="0"/>
              <a:t>SN Data Lake design and architecture</a:t>
            </a:r>
            <a:endParaRPr lang="en-GB" dirty="0"/>
          </a:p>
        </p:txBody>
      </p:sp>
    </p:spTree>
    <p:extLst>
      <p:ext uri="{BB962C8B-B14F-4D97-AF65-F5344CB8AC3E}">
        <p14:creationId xmlns:p14="http://schemas.microsoft.com/office/powerpoint/2010/main" val="3096810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13</a:t>
            </a:fld>
            <a:endParaRPr lang="nl-NL" sz="1200" dirty="0"/>
          </a:p>
        </p:txBody>
      </p:sp>
      <p:sp>
        <p:nvSpPr>
          <p:cNvPr id="4" name="Tijdelijke aanduiding voor tekst 3"/>
          <p:cNvSpPr>
            <a:spLocks noGrp="1"/>
          </p:cNvSpPr>
          <p:nvPr>
            <p:ph type="body" sz="quarter" idx="14"/>
          </p:nvPr>
        </p:nvSpPr>
        <p:spPr/>
        <p:txBody>
          <a:bodyPr/>
          <a:lstStyle/>
          <a:p>
            <a:r>
              <a:rPr lang="en-GB" dirty="0" smtClean="0"/>
              <a:t>#</a:t>
            </a:r>
            <a:r>
              <a:rPr lang="en-GB" dirty="0" err="1" smtClean="0"/>
              <a:t>DataCentricOrganization</a:t>
            </a:r>
            <a:endParaRPr lang="en-GB" dirty="0"/>
          </a:p>
        </p:txBody>
      </p:sp>
      <p:grpSp>
        <p:nvGrpSpPr>
          <p:cNvPr id="6" name="Groep 5"/>
          <p:cNvGrpSpPr/>
          <p:nvPr/>
        </p:nvGrpSpPr>
        <p:grpSpPr>
          <a:xfrm>
            <a:off x="467544" y="897564"/>
            <a:ext cx="8352928" cy="4245936"/>
            <a:chOff x="467544" y="897564"/>
            <a:chExt cx="8352928" cy="4245936"/>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97564"/>
              <a:ext cx="8352928" cy="424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ep 7"/>
            <p:cNvGrpSpPr/>
            <p:nvPr/>
          </p:nvGrpSpPr>
          <p:grpSpPr>
            <a:xfrm>
              <a:off x="597515" y="897564"/>
              <a:ext cx="8150949" cy="4189640"/>
              <a:chOff x="597515" y="897564"/>
              <a:chExt cx="8150949" cy="4189640"/>
            </a:xfrm>
          </p:grpSpPr>
          <p:grpSp>
            <p:nvGrpSpPr>
              <p:cNvPr id="9" name="Group 277"/>
              <p:cNvGrpSpPr>
                <a:grpSpLocks/>
              </p:cNvGrpSpPr>
              <p:nvPr/>
            </p:nvGrpSpPr>
            <p:grpSpPr bwMode="auto">
              <a:xfrm>
                <a:off x="2969332" y="2733772"/>
                <a:ext cx="1022677" cy="636986"/>
                <a:chOff x="2332" y="2554"/>
                <a:chExt cx="659" cy="805"/>
              </a:xfrm>
            </p:grpSpPr>
            <p:sp>
              <p:nvSpPr>
                <p:cNvPr id="205" name="Rectangle 278"/>
                <p:cNvSpPr>
                  <a:spLocks noChangeArrowheads="1"/>
                </p:cNvSpPr>
                <p:nvPr/>
              </p:nvSpPr>
              <p:spPr bwMode="auto">
                <a:xfrm>
                  <a:off x="2335" y="2554"/>
                  <a:ext cx="383" cy="20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grpSp>
              <p:nvGrpSpPr>
                <p:cNvPr id="206" name="Group 279"/>
                <p:cNvGrpSpPr>
                  <a:grpSpLocks/>
                </p:cNvGrpSpPr>
                <p:nvPr/>
              </p:nvGrpSpPr>
              <p:grpSpPr bwMode="auto">
                <a:xfrm>
                  <a:off x="2358" y="2569"/>
                  <a:ext cx="159" cy="68"/>
                  <a:chOff x="2417" y="2296"/>
                  <a:chExt cx="159" cy="68"/>
                </a:xfrm>
              </p:grpSpPr>
              <p:sp>
                <p:nvSpPr>
                  <p:cNvPr id="621" name="Line 280"/>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2" name="Line 281"/>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3" name="Line 282"/>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4" name="Line 283"/>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5" name="Line 284"/>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6" name="Line 285"/>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7" name="Line 286"/>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8" name="Line 287"/>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9" name="Line 288"/>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30" name="Line 289"/>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31" name="Line 290"/>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32" name="Line 291"/>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33" name="Line 292"/>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34" name="Line 293"/>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35" name="Line 294"/>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36" name="Line 295"/>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07" name="Group 296"/>
                <p:cNvGrpSpPr>
                  <a:grpSpLocks/>
                </p:cNvGrpSpPr>
                <p:nvPr/>
              </p:nvGrpSpPr>
              <p:grpSpPr bwMode="auto">
                <a:xfrm>
                  <a:off x="2357" y="2660"/>
                  <a:ext cx="159" cy="68"/>
                  <a:chOff x="2417" y="2296"/>
                  <a:chExt cx="159" cy="68"/>
                </a:xfrm>
              </p:grpSpPr>
              <p:sp>
                <p:nvSpPr>
                  <p:cNvPr id="605" name="Line 297"/>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6" name="Line 298"/>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7" name="Line 299"/>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8" name="Line 300"/>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9" name="Line 301"/>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0" name="Line 302"/>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1" name="Line 303"/>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2" name="Line 304"/>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3" name="Line 305"/>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4" name="Line 306"/>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5" name="Line 307"/>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6" name="Line 308"/>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7" name="Line 309"/>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8" name="Line 310"/>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19" name="Line 311"/>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20" name="Line 312"/>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08" name="Group 313"/>
                <p:cNvGrpSpPr>
                  <a:grpSpLocks/>
                </p:cNvGrpSpPr>
                <p:nvPr/>
              </p:nvGrpSpPr>
              <p:grpSpPr bwMode="auto">
                <a:xfrm>
                  <a:off x="2539" y="2569"/>
                  <a:ext cx="159" cy="68"/>
                  <a:chOff x="2417" y="2296"/>
                  <a:chExt cx="159" cy="68"/>
                </a:xfrm>
              </p:grpSpPr>
              <p:sp>
                <p:nvSpPr>
                  <p:cNvPr id="589" name="Line 314"/>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0" name="Line 315"/>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1" name="Line 316"/>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2" name="Line 317"/>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3" name="Line 318"/>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4" name="Line 319"/>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5" name="Line 320"/>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6" name="Line 321"/>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7" name="Line 322"/>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8" name="Line 323"/>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99" name="Line 324"/>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0" name="Line 325"/>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1" name="Line 326"/>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2" name="Line 327"/>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3" name="Line 328"/>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04" name="Line 329"/>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09" name="Group 330"/>
                <p:cNvGrpSpPr>
                  <a:grpSpLocks/>
                </p:cNvGrpSpPr>
                <p:nvPr/>
              </p:nvGrpSpPr>
              <p:grpSpPr bwMode="auto">
                <a:xfrm>
                  <a:off x="2539" y="2660"/>
                  <a:ext cx="159" cy="68"/>
                  <a:chOff x="2417" y="2296"/>
                  <a:chExt cx="159" cy="68"/>
                </a:xfrm>
              </p:grpSpPr>
              <p:sp>
                <p:nvSpPr>
                  <p:cNvPr id="573" name="Line 331"/>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4" name="Line 332"/>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5" name="Line 333"/>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6" name="Line 334"/>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7" name="Line 335"/>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8" name="Line 336"/>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9" name="Line 337"/>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0" name="Line 338"/>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1" name="Line 339"/>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2" name="Line 340"/>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3" name="Line 341"/>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4" name="Line 342"/>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5" name="Line 343"/>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6" name="Line 344"/>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7" name="Line 345"/>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88" name="Line 346"/>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0" name="Group 347"/>
                <p:cNvGrpSpPr>
                  <a:grpSpLocks/>
                </p:cNvGrpSpPr>
                <p:nvPr/>
              </p:nvGrpSpPr>
              <p:grpSpPr bwMode="auto">
                <a:xfrm>
                  <a:off x="2357" y="2773"/>
                  <a:ext cx="159" cy="68"/>
                  <a:chOff x="2417" y="2296"/>
                  <a:chExt cx="159" cy="68"/>
                </a:xfrm>
              </p:grpSpPr>
              <p:sp>
                <p:nvSpPr>
                  <p:cNvPr id="557" name="Line 348"/>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8" name="Line 349"/>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9" name="Line 350"/>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0" name="Line 351"/>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1" name="Line 352"/>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2" name="Line 353"/>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3" name="Line 354"/>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4" name="Line 355"/>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5" name="Line 356"/>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6" name="Line 357"/>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7" name="Line 358"/>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8" name="Line 359"/>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69" name="Line 360"/>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0" name="Line 361"/>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1" name="Line 362"/>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72" name="Line 363"/>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1" name="Group 364"/>
                <p:cNvGrpSpPr>
                  <a:grpSpLocks/>
                </p:cNvGrpSpPr>
                <p:nvPr/>
              </p:nvGrpSpPr>
              <p:grpSpPr bwMode="auto">
                <a:xfrm>
                  <a:off x="2356" y="2864"/>
                  <a:ext cx="159" cy="68"/>
                  <a:chOff x="2417" y="2296"/>
                  <a:chExt cx="159" cy="68"/>
                </a:xfrm>
              </p:grpSpPr>
              <p:sp>
                <p:nvSpPr>
                  <p:cNvPr id="541" name="Line 365"/>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2" name="Line 366"/>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3" name="Line 367"/>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4" name="Line 368"/>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5" name="Line 369"/>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6" name="Line 370"/>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7" name="Line 371"/>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8" name="Line 372"/>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9" name="Line 373"/>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0" name="Line 374"/>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1" name="Line 375"/>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2" name="Line 376"/>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3" name="Line 377"/>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4" name="Line 378"/>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5" name="Line 379"/>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56" name="Line 380"/>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2" name="Group 381"/>
                <p:cNvGrpSpPr>
                  <a:grpSpLocks/>
                </p:cNvGrpSpPr>
                <p:nvPr/>
              </p:nvGrpSpPr>
              <p:grpSpPr bwMode="auto">
                <a:xfrm>
                  <a:off x="2358" y="2955"/>
                  <a:ext cx="159" cy="68"/>
                  <a:chOff x="2417" y="2296"/>
                  <a:chExt cx="159" cy="68"/>
                </a:xfrm>
              </p:grpSpPr>
              <p:sp>
                <p:nvSpPr>
                  <p:cNvPr id="525" name="Line 382"/>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6" name="Line 383"/>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7" name="Line 384"/>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8" name="Line 385"/>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9" name="Line 386"/>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0" name="Line 387"/>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1" name="Line 388"/>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2" name="Line 389"/>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3" name="Line 390"/>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4" name="Line 391"/>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5" name="Line 392"/>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6" name="Line 393"/>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7" name="Line 394"/>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8" name="Line 395"/>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39" name="Line 396"/>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40" name="Line 397"/>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3" name="Group 398"/>
                <p:cNvGrpSpPr>
                  <a:grpSpLocks/>
                </p:cNvGrpSpPr>
                <p:nvPr/>
              </p:nvGrpSpPr>
              <p:grpSpPr bwMode="auto">
                <a:xfrm>
                  <a:off x="2357" y="3046"/>
                  <a:ext cx="159" cy="68"/>
                  <a:chOff x="2417" y="2296"/>
                  <a:chExt cx="159" cy="68"/>
                </a:xfrm>
              </p:grpSpPr>
              <p:sp>
                <p:nvSpPr>
                  <p:cNvPr id="509" name="Line 399"/>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0" name="Line 400"/>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1" name="Line 401"/>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2" name="Line 402"/>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3" name="Line 403"/>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4" name="Line 404"/>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5" name="Line 405"/>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6" name="Line 406"/>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7" name="Line 407"/>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8" name="Line 408"/>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19" name="Line 409"/>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0" name="Line 410"/>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1" name="Line 411"/>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2" name="Line 412"/>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3" name="Line 413"/>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24" name="Line 414"/>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4" name="Group 415"/>
                <p:cNvGrpSpPr>
                  <a:grpSpLocks/>
                </p:cNvGrpSpPr>
                <p:nvPr/>
              </p:nvGrpSpPr>
              <p:grpSpPr bwMode="auto">
                <a:xfrm>
                  <a:off x="2358" y="3136"/>
                  <a:ext cx="159" cy="68"/>
                  <a:chOff x="2417" y="2296"/>
                  <a:chExt cx="159" cy="68"/>
                </a:xfrm>
              </p:grpSpPr>
              <p:sp>
                <p:nvSpPr>
                  <p:cNvPr id="493" name="Line 416"/>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4" name="Line 417"/>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5" name="Line 418"/>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6" name="Line 419"/>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7" name="Line 420"/>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8" name="Line 421"/>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9" name="Line 422"/>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0" name="Line 423"/>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1" name="Line 424"/>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2" name="Line 425"/>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3" name="Line 426"/>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4" name="Line 427"/>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5" name="Line 428"/>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6" name="Line 429"/>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7" name="Line 430"/>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508" name="Line 431"/>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5" name="Group 432"/>
                <p:cNvGrpSpPr>
                  <a:grpSpLocks/>
                </p:cNvGrpSpPr>
                <p:nvPr/>
              </p:nvGrpSpPr>
              <p:grpSpPr bwMode="auto">
                <a:xfrm>
                  <a:off x="2357" y="3227"/>
                  <a:ext cx="159" cy="68"/>
                  <a:chOff x="2417" y="2296"/>
                  <a:chExt cx="159" cy="68"/>
                </a:xfrm>
              </p:grpSpPr>
              <p:sp>
                <p:nvSpPr>
                  <p:cNvPr id="477" name="Line 433"/>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8" name="Line 434"/>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9" name="Line 435"/>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0" name="Line 436"/>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1" name="Line 437"/>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2" name="Line 438"/>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3" name="Line 439"/>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4" name="Line 440"/>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5" name="Line 441"/>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6" name="Line 442"/>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7" name="Line 443"/>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8" name="Line 444"/>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89" name="Line 445"/>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0" name="Line 446"/>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1" name="Line 447"/>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92" name="Line 448"/>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6" name="Group 449"/>
                <p:cNvGrpSpPr>
                  <a:grpSpLocks/>
                </p:cNvGrpSpPr>
                <p:nvPr/>
              </p:nvGrpSpPr>
              <p:grpSpPr bwMode="auto">
                <a:xfrm>
                  <a:off x="2539" y="2841"/>
                  <a:ext cx="159" cy="68"/>
                  <a:chOff x="2417" y="2296"/>
                  <a:chExt cx="159" cy="68"/>
                </a:xfrm>
              </p:grpSpPr>
              <p:sp>
                <p:nvSpPr>
                  <p:cNvPr id="461" name="Line 450"/>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2" name="Line 451"/>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3" name="Line 452"/>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4" name="Line 453"/>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5" name="Line 454"/>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6" name="Line 455"/>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7" name="Line 456"/>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8" name="Line 457"/>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9" name="Line 458"/>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0" name="Line 459"/>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1" name="Line 460"/>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2" name="Line 461"/>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3" name="Line 462"/>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4" name="Line 463"/>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5" name="Line 464"/>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76" name="Line 465"/>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7" name="Group 466"/>
                <p:cNvGrpSpPr>
                  <a:grpSpLocks/>
                </p:cNvGrpSpPr>
                <p:nvPr/>
              </p:nvGrpSpPr>
              <p:grpSpPr bwMode="auto">
                <a:xfrm>
                  <a:off x="2720" y="3182"/>
                  <a:ext cx="159" cy="68"/>
                  <a:chOff x="2417" y="2296"/>
                  <a:chExt cx="159" cy="68"/>
                </a:xfrm>
              </p:grpSpPr>
              <p:sp>
                <p:nvSpPr>
                  <p:cNvPr id="445" name="Line 467"/>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6" name="Line 468"/>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7" name="Line 469"/>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8" name="Line 470"/>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9" name="Line 471"/>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0" name="Line 472"/>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1" name="Line 473"/>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2" name="Line 474"/>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3" name="Line 475"/>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4" name="Line 476"/>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5" name="Line 477"/>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6" name="Line 478"/>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7" name="Line 479"/>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8" name="Line 480"/>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59" name="Line 481"/>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60" name="Line 482"/>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8" name="Group 483"/>
                <p:cNvGrpSpPr>
                  <a:grpSpLocks/>
                </p:cNvGrpSpPr>
                <p:nvPr/>
              </p:nvGrpSpPr>
              <p:grpSpPr bwMode="auto">
                <a:xfrm>
                  <a:off x="2720" y="2841"/>
                  <a:ext cx="159" cy="68"/>
                  <a:chOff x="2417" y="2296"/>
                  <a:chExt cx="159" cy="68"/>
                </a:xfrm>
              </p:grpSpPr>
              <p:sp>
                <p:nvSpPr>
                  <p:cNvPr id="429" name="Line 484"/>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0" name="Line 485"/>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1" name="Line 486"/>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2" name="Line 487"/>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3" name="Line 488"/>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4" name="Line 489"/>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5" name="Line 490"/>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6" name="Line 491"/>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7" name="Line 492"/>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8" name="Line 493"/>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39" name="Line 494"/>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0" name="Line 495"/>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1" name="Line 496"/>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2" name="Line 497"/>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3" name="Line 498"/>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44" name="Line 499"/>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19" name="Group 500"/>
                <p:cNvGrpSpPr>
                  <a:grpSpLocks/>
                </p:cNvGrpSpPr>
                <p:nvPr/>
              </p:nvGrpSpPr>
              <p:grpSpPr bwMode="auto">
                <a:xfrm>
                  <a:off x="2630" y="3000"/>
                  <a:ext cx="159" cy="68"/>
                  <a:chOff x="2417" y="2296"/>
                  <a:chExt cx="159" cy="68"/>
                </a:xfrm>
              </p:grpSpPr>
              <p:sp>
                <p:nvSpPr>
                  <p:cNvPr id="413" name="Line 501"/>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4" name="Line 502"/>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5" name="Line 503"/>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6" name="Line 504"/>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7" name="Line 505"/>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8" name="Line 506"/>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9" name="Line 507"/>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0" name="Line 508"/>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1" name="Line 509"/>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2" name="Line 510"/>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3" name="Line 511"/>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4" name="Line 512"/>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5" name="Line 513"/>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6" name="Line 514"/>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7" name="Line 515"/>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28" name="Line 516"/>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20" name="Group 517"/>
                <p:cNvGrpSpPr>
                  <a:grpSpLocks/>
                </p:cNvGrpSpPr>
                <p:nvPr/>
              </p:nvGrpSpPr>
              <p:grpSpPr bwMode="auto">
                <a:xfrm>
                  <a:off x="2630" y="3091"/>
                  <a:ext cx="159" cy="68"/>
                  <a:chOff x="2417" y="2296"/>
                  <a:chExt cx="159" cy="68"/>
                </a:xfrm>
              </p:grpSpPr>
              <p:sp>
                <p:nvSpPr>
                  <p:cNvPr id="397" name="Line 518"/>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8" name="Line 519"/>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9" name="Line 520"/>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0" name="Line 521"/>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1" name="Line 522"/>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2" name="Line 523"/>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3" name="Line 524"/>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4" name="Line 525"/>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5" name="Line 526"/>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6" name="Line 527"/>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7" name="Line 528"/>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8" name="Line 529"/>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09" name="Line 530"/>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0" name="Line 531"/>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1" name="Line 532"/>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412" name="Line 533"/>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21" name="Group 534"/>
                <p:cNvGrpSpPr>
                  <a:grpSpLocks/>
                </p:cNvGrpSpPr>
                <p:nvPr/>
              </p:nvGrpSpPr>
              <p:grpSpPr bwMode="auto">
                <a:xfrm>
                  <a:off x="2811" y="3136"/>
                  <a:ext cx="159" cy="68"/>
                  <a:chOff x="2417" y="2296"/>
                  <a:chExt cx="159" cy="68"/>
                </a:xfrm>
              </p:grpSpPr>
              <p:sp>
                <p:nvSpPr>
                  <p:cNvPr id="381" name="Line 535"/>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2" name="Line 536"/>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3" name="Line 537"/>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4" name="Line 538"/>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5" name="Line 539"/>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6" name="Line 540"/>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7" name="Line 541"/>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8" name="Line 542"/>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9" name="Line 543"/>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0" name="Line 544"/>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1" name="Line 545"/>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2" name="Line 546"/>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3" name="Line 547"/>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4" name="Line 548"/>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5" name="Line 549"/>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96" name="Line 550"/>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22" name="Group 551"/>
                <p:cNvGrpSpPr>
                  <a:grpSpLocks/>
                </p:cNvGrpSpPr>
                <p:nvPr/>
              </p:nvGrpSpPr>
              <p:grpSpPr bwMode="auto">
                <a:xfrm>
                  <a:off x="2811" y="3227"/>
                  <a:ext cx="159" cy="68"/>
                  <a:chOff x="2417" y="2296"/>
                  <a:chExt cx="159" cy="68"/>
                </a:xfrm>
              </p:grpSpPr>
              <p:sp>
                <p:nvSpPr>
                  <p:cNvPr id="365" name="Line 552"/>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6" name="Line 553"/>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7" name="Line 554"/>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8" name="Line 555"/>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9" name="Line 556"/>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0" name="Line 557"/>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1" name="Line 558"/>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2" name="Line 559"/>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3" name="Line 560"/>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4" name="Line 561"/>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5" name="Line 562"/>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6" name="Line 563"/>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7" name="Line 564"/>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8" name="Line 565"/>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79" name="Line 566"/>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80" name="Line 567"/>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23" name="Group 568"/>
                <p:cNvGrpSpPr>
                  <a:grpSpLocks/>
                </p:cNvGrpSpPr>
                <p:nvPr/>
              </p:nvGrpSpPr>
              <p:grpSpPr bwMode="auto">
                <a:xfrm>
                  <a:off x="2629" y="3272"/>
                  <a:ext cx="159" cy="68"/>
                  <a:chOff x="2417" y="2296"/>
                  <a:chExt cx="159" cy="68"/>
                </a:xfrm>
              </p:grpSpPr>
              <p:sp>
                <p:nvSpPr>
                  <p:cNvPr id="349" name="Line 569"/>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0" name="Line 570"/>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1" name="Line 571"/>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2" name="Line 572"/>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3" name="Line 573"/>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4" name="Line 574"/>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5" name="Line 575"/>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6" name="Line 576"/>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7" name="Line 577"/>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8" name="Line 578"/>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59" name="Line 579"/>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0" name="Line 580"/>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1" name="Line 581"/>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2" name="Line 582"/>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3" name="Line 583"/>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64" name="Line 584"/>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24" name="Group 585"/>
                <p:cNvGrpSpPr>
                  <a:grpSpLocks/>
                </p:cNvGrpSpPr>
                <p:nvPr/>
              </p:nvGrpSpPr>
              <p:grpSpPr bwMode="auto">
                <a:xfrm>
                  <a:off x="2539" y="3000"/>
                  <a:ext cx="159" cy="68"/>
                  <a:chOff x="2417" y="2296"/>
                  <a:chExt cx="159" cy="68"/>
                </a:xfrm>
              </p:grpSpPr>
              <p:sp>
                <p:nvSpPr>
                  <p:cNvPr id="333" name="Line 586"/>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4" name="Line 587"/>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5" name="Line 588"/>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6" name="Line 589"/>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7" name="Line 590"/>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8" name="Line 591"/>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9" name="Line 592"/>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0" name="Line 593"/>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1" name="Line 594"/>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2" name="Line 595"/>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3" name="Line 596"/>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4" name="Line 597"/>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5" name="Line 598"/>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6" name="Line 599"/>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7" name="Line 600"/>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48" name="Line 601"/>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25" name="Group 602"/>
                <p:cNvGrpSpPr>
                  <a:grpSpLocks/>
                </p:cNvGrpSpPr>
                <p:nvPr/>
              </p:nvGrpSpPr>
              <p:grpSpPr bwMode="auto">
                <a:xfrm>
                  <a:off x="2630" y="2910"/>
                  <a:ext cx="159" cy="68"/>
                  <a:chOff x="2417" y="2296"/>
                  <a:chExt cx="159" cy="68"/>
                </a:xfrm>
              </p:grpSpPr>
              <p:sp>
                <p:nvSpPr>
                  <p:cNvPr id="317" name="Line 603"/>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8" name="Line 604"/>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9" name="Line 605"/>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0" name="Line 606"/>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1" name="Line 607"/>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2" name="Line 608"/>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3" name="Line 609"/>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4" name="Line 610"/>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5" name="Line 611"/>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6" name="Line 612"/>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7" name="Line 613"/>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8" name="Line 614"/>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29" name="Line 615"/>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0" name="Line 616"/>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1" name="Line 617"/>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32" name="Line 618"/>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26" name="Group 619"/>
                <p:cNvGrpSpPr>
                  <a:grpSpLocks/>
                </p:cNvGrpSpPr>
                <p:nvPr/>
              </p:nvGrpSpPr>
              <p:grpSpPr bwMode="auto">
                <a:xfrm>
                  <a:off x="2630" y="2751"/>
                  <a:ext cx="159" cy="68"/>
                  <a:chOff x="2417" y="2296"/>
                  <a:chExt cx="159" cy="68"/>
                </a:xfrm>
              </p:grpSpPr>
              <p:sp>
                <p:nvSpPr>
                  <p:cNvPr id="301" name="Line 620"/>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2" name="Line 621"/>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3" name="Line 622"/>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4" name="Line 623"/>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5" name="Line 624"/>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6" name="Line 625"/>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7" name="Line 626"/>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8" name="Line 627"/>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9" name="Line 628"/>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0" name="Line 629"/>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1" name="Line 630"/>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2" name="Line 631"/>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3" name="Line 632"/>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4" name="Line 633"/>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5" name="Line 634"/>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16" name="Line 635"/>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27" name="Group 636"/>
                <p:cNvGrpSpPr>
                  <a:grpSpLocks/>
                </p:cNvGrpSpPr>
                <p:nvPr/>
              </p:nvGrpSpPr>
              <p:grpSpPr bwMode="auto">
                <a:xfrm>
                  <a:off x="2811" y="2841"/>
                  <a:ext cx="159" cy="68"/>
                  <a:chOff x="2417" y="2296"/>
                  <a:chExt cx="159" cy="68"/>
                </a:xfrm>
              </p:grpSpPr>
              <p:sp>
                <p:nvSpPr>
                  <p:cNvPr id="285" name="Line 637"/>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6" name="Line 638"/>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7" name="Line 639"/>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8" name="Line 640"/>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9" name="Line 641"/>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0" name="Line 642"/>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1" name="Line 643"/>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2" name="Line 644"/>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3" name="Line 645"/>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4" name="Line 646"/>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5" name="Line 647"/>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6" name="Line 648"/>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7" name="Line 649"/>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8" name="Line 650"/>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99" name="Line 651"/>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300" name="Line 652"/>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sp>
              <p:nvSpPr>
                <p:cNvPr id="228" name="Rectangle 653"/>
                <p:cNvSpPr>
                  <a:spLocks noChangeArrowheads="1"/>
                </p:cNvSpPr>
                <p:nvPr/>
              </p:nvSpPr>
              <p:spPr bwMode="auto">
                <a:xfrm>
                  <a:off x="2335" y="2556"/>
                  <a:ext cx="205" cy="770"/>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sp>
              <p:nvSpPr>
                <p:cNvPr id="229" name="Rectangle 654"/>
                <p:cNvSpPr>
                  <a:spLocks noChangeArrowheads="1"/>
                </p:cNvSpPr>
                <p:nvPr/>
              </p:nvSpPr>
              <p:spPr bwMode="auto">
                <a:xfrm>
                  <a:off x="2332" y="2814"/>
                  <a:ext cx="659" cy="113"/>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sp>
              <p:nvSpPr>
                <p:cNvPr id="230" name="Rectangle 655"/>
                <p:cNvSpPr>
                  <a:spLocks noChangeArrowheads="1"/>
                </p:cNvSpPr>
                <p:nvPr/>
              </p:nvSpPr>
              <p:spPr bwMode="auto">
                <a:xfrm>
                  <a:off x="2604" y="2714"/>
                  <a:ext cx="203" cy="453"/>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sp>
              <p:nvSpPr>
                <p:cNvPr id="231" name="Rectangle 656"/>
                <p:cNvSpPr>
                  <a:spLocks noChangeArrowheads="1"/>
                </p:cNvSpPr>
                <p:nvPr/>
              </p:nvSpPr>
              <p:spPr bwMode="auto">
                <a:xfrm>
                  <a:off x="2692" y="3120"/>
                  <a:ext cx="295" cy="20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sp>
              <p:nvSpPr>
                <p:cNvPr id="232" name="Rectangle 657"/>
                <p:cNvSpPr>
                  <a:spLocks noChangeArrowheads="1"/>
                </p:cNvSpPr>
                <p:nvPr/>
              </p:nvSpPr>
              <p:spPr bwMode="auto">
                <a:xfrm>
                  <a:off x="2338" y="3246"/>
                  <a:ext cx="475" cy="113"/>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grpSp>
              <p:nvGrpSpPr>
                <p:cNvPr id="233" name="Group 658"/>
                <p:cNvGrpSpPr>
                  <a:grpSpLocks/>
                </p:cNvGrpSpPr>
                <p:nvPr/>
              </p:nvGrpSpPr>
              <p:grpSpPr bwMode="auto">
                <a:xfrm>
                  <a:off x="2630" y="2728"/>
                  <a:ext cx="159" cy="68"/>
                  <a:chOff x="2417" y="2296"/>
                  <a:chExt cx="159" cy="68"/>
                </a:xfrm>
              </p:grpSpPr>
              <p:sp>
                <p:nvSpPr>
                  <p:cNvPr id="269" name="Line 659"/>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0" name="Line 660"/>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1" name="Line 661"/>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2" name="Line 662"/>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3" name="Line 663"/>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4" name="Line 664"/>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5" name="Line 665"/>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6" name="Line 666"/>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7" name="Line 667"/>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8" name="Line 668"/>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79" name="Line 669"/>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0" name="Line 670"/>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1" name="Line 671"/>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2" name="Line 672"/>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3" name="Line 673"/>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84" name="Line 674"/>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34" name="Group 675"/>
                <p:cNvGrpSpPr>
                  <a:grpSpLocks/>
                </p:cNvGrpSpPr>
                <p:nvPr/>
              </p:nvGrpSpPr>
              <p:grpSpPr bwMode="auto">
                <a:xfrm>
                  <a:off x="2448" y="3272"/>
                  <a:ext cx="159" cy="68"/>
                  <a:chOff x="2417" y="2296"/>
                  <a:chExt cx="159" cy="68"/>
                </a:xfrm>
              </p:grpSpPr>
              <p:sp>
                <p:nvSpPr>
                  <p:cNvPr id="253" name="Line 676"/>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4" name="Line 677"/>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5" name="Line 678"/>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6" name="Line 679"/>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7" name="Line 680"/>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8" name="Line 681"/>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9" name="Line 682"/>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0" name="Line 683"/>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1" name="Line 684"/>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2" name="Line 685"/>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3" name="Line 686"/>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4" name="Line 687"/>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5" name="Line 688"/>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6" name="Line 689"/>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7" name="Line 690"/>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68" name="Line 691"/>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235" name="Group 692"/>
                <p:cNvGrpSpPr>
                  <a:grpSpLocks/>
                </p:cNvGrpSpPr>
                <p:nvPr/>
              </p:nvGrpSpPr>
              <p:grpSpPr bwMode="auto">
                <a:xfrm>
                  <a:off x="2357" y="3272"/>
                  <a:ext cx="159" cy="68"/>
                  <a:chOff x="2417" y="2296"/>
                  <a:chExt cx="159" cy="68"/>
                </a:xfrm>
              </p:grpSpPr>
              <p:sp>
                <p:nvSpPr>
                  <p:cNvPr id="237" name="Line 693"/>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38" name="Line 694"/>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39" name="Line 695"/>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0" name="Line 696"/>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1" name="Line 697"/>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2" name="Line 698"/>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3" name="Line 699"/>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4" name="Line 700"/>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5" name="Line 701"/>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6" name="Line 702"/>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7" name="Line 703"/>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8" name="Line 704"/>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49" name="Line 705"/>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0" name="Line 706"/>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1" name="Line 707"/>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52" name="Line 708"/>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sp>
              <p:nvSpPr>
                <p:cNvPr id="236" name="Rectangle 709"/>
                <p:cNvSpPr>
                  <a:spLocks noChangeArrowheads="1"/>
                </p:cNvSpPr>
                <p:nvPr/>
              </p:nvSpPr>
              <p:spPr bwMode="auto">
                <a:xfrm>
                  <a:off x="2334" y="2972"/>
                  <a:ext cx="408" cy="113"/>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grpSp>
          <p:sp>
            <p:nvSpPr>
              <p:cNvPr id="10" name="Text Box 884"/>
              <p:cNvSpPr txBox="1">
                <a:spLocks noChangeArrowheads="1"/>
              </p:cNvSpPr>
              <p:nvPr/>
            </p:nvSpPr>
            <p:spPr bwMode="auto">
              <a:xfrm>
                <a:off x="2890528" y="3342313"/>
                <a:ext cx="1321432" cy="340735"/>
              </a:xfrm>
              <a:prstGeom prst="rect">
                <a:avLst/>
              </a:prstGeom>
              <a:noFill/>
              <a:ln>
                <a:noFill/>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defRPr/>
                </a:pPr>
                <a:r>
                  <a:rPr lang="nl-NL" sz="1600" b="1" dirty="0">
                    <a:solidFill>
                      <a:schemeClr val="tx1"/>
                    </a:solidFill>
                  </a:rPr>
                  <a:t>Microdata</a:t>
                </a:r>
              </a:p>
            </p:txBody>
          </p:sp>
          <p:grpSp>
            <p:nvGrpSpPr>
              <p:cNvPr id="11" name="Group 839"/>
              <p:cNvGrpSpPr>
                <a:grpSpLocks/>
              </p:cNvGrpSpPr>
              <p:nvPr/>
            </p:nvGrpSpPr>
            <p:grpSpPr bwMode="auto">
              <a:xfrm rot="5400000">
                <a:off x="2521760" y="3025681"/>
                <a:ext cx="687672" cy="103847"/>
                <a:chOff x="761" y="3249"/>
                <a:chExt cx="132" cy="82"/>
              </a:xfrm>
            </p:grpSpPr>
            <p:sp>
              <p:nvSpPr>
                <p:cNvPr id="170" name="Rectangle 840"/>
                <p:cNvSpPr>
                  <a:spLocks noChangeArrowheads="1"/>
                </p:cNvSpPr>
                <p:nvPr/>
              </p:nvSpPr>
              <p:spPr bwMode="auto">
                <a:xfrm>
                  <a:off x="761" y="3249"/>
                  <a:ext cx="132" cy="82"/>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grpSp>
              <p:nvGrpSpPr>
                <p:cNvPr id="171" name="Group 841"/>
                <p:cNvGrpSpPr>
                  <a:grpSpLocks/>
                </p:cNvGrpSpPr>
                <p:nvPr/>
              </p:nvGrpSpPr>
              <p:grpSpPr bwMode="auto">
                <a:xfrm>
                  <a:off x="776" y="3261"/>
                  <a:ext cx="103" cy="35"/>
                  <a:chOff x="2417" y="2296"/>
                  <a:chExt cx="159" cy="68"/>
                </a:xfrm>
              </p:grpSpPr>
              <p:sp>
                <p:nvSpPr>
                  <p:cNvPr id="189" name="Line 842"/>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0" name="Line 843"/>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1" name="Line 844"/>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2" name="Line 845"/>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3" name="Line 846"/>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4" name="Line 847"/>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5" name="Line 848"/>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6" name="Line 849"/>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7" name="Line 850"/>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8" name="Line 851"/>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99" name="Line 852"/>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00" name="Line 853"/>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01" name="Line 854"/>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02" name="Line 855"/>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03" name="Line 856"/>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204" name="Line 857"/>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172" name="Group 858"/>
                <p:cNvGrpSpPr>
                  <a:grpSpLocks/>
                </p:cNvGrpSpPr>
                <p:nvPr/>
              </p:nvGrpSpPr>
              <p:grpSpPr bwMode="auto">
                <a:xfrm>
                  <a:off x="776" y="3296"/>
                  <a:ext cx="103" cy="35"/>
                  <a:chOff x="2417" y="2296"/>
                  <a:chExt cx="159" cy="68"/>
                </a:xfrm>
              </p:grpSpPr>
              <p:sp>
                <p:nvSpPr>
                  <p:cNvPr id="173" name="Line 859"/>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74" name="Line 860"/>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75" name="Line 861"/>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76" name="Line 862"/>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77" name="Line 863"/>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78" name="Line 864"/>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79" name="Line 865"/>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0" name="Line 866"/>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1" name="Line 867"/>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2" name="Line 868"/>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3" name="Line 869"/>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4" name="Line 870"/>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5" name="Line 871"/>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6" name="Line 872"/>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7" name="Line 873"/>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88" name="Line 874"/>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grpSp>
            <p:nvGrpSpPr>
              <p:cNvPr id="12" name="Group 722"/>
              <p:cNvGrpSpPr>
                <a:grpSpLocks/>
              </p:cNvGrpSpPr>
              <p:nvPr/>
            </p:nvGrpSpPr>
            <p:grpSpPr bwMode="auto">
              <a:xfrm>
                <a:off x="4411634" y="2733771"/>
                <a:ext cx="460293" cy="560389"/>
                <a:chOff x="3256" y="2568"/>
                <a:chExt cx="567" cy="863"/>
              </a:xfrm>
            </p:grpSpPr>
            <p:grpSp>
              <p:nvGrpSpPr>
                <p:cNvPr id="98" name="Group 723"/>
                <p:cNvGrpSpPr>
                  <a:grpSpLocks/>
                </p:cNvGrpSpPr>
                <p:nvPr/>
              </p:nvGrpSpPr>
              <p:grpSpPr bwMode="auto">
                <a:xfrm>
                  <a:off x="3415" y="2705"/>
                  <a:ext cx="408" cy="726"/>
                  <a:chOff x="3347" y="2592"/>
                  <a:chExt cx="408" cy="726"/>
                </a:xfrm>
              </p:grpSpPr>
              <p:sp>
                <p:nvSpPr>
                  <p:cNvPr id="137" name="Rectangle 724"/>
                  <p:cNvSpPr>
                    <a:spLocks noChangeArrowheads="1"/>
                  </p:cNvSpPr>
                  <p:nvPr/>
                </p:nvSpPr>
                <p:spPr bwMode="auto">
                  <a:xfrm>
                    <a:off x="3347" y="2592"/>
                    <a:ext cx="408" cy="72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sp>
                <p:nvSpPr>
                  <p:cNvPr id="138" name="Line 725"/>
                  <p:cNvSpPr>
                    <a:spLocks noChangeShapeType="1"/>
                  </p:cNvSpPr>
                  <p:nvPr/>
                </p:nvSpPr>
                <p:spPr bwMode="auto">
                  <a:xfrm>
                    <a:off x="3393"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39" name="Line 726"/>
                  <p:cNvSpPr>
                    <a:spLocks noChangeShapeType="1"/>
                  </p:cNvSpPr>
                  <p:nvPr/>
                </p:nvSpPr>
                <p:spPr bwMode="auto">
                  <a:xfrm>
                    <a:off x="3438"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40" name="Line 727"/>
                  <p:cNvSpPr>
                    <a:spLocks noChangeShapeType="1"/>
                  </p:cNvSpPr>
                  <p:nvPr/>
                </p:nvSpPr>
                <p:spPr bwMode="auto">
                  <a:xfrm>
                    <a:off x="3524"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41" name="Line 728"/>
                  <p:cNvSpPr>
                    <a:spLocks noChangeShapeType="1"/>
                  </p:cNvSpPr>
                  <p:nvPr/>
                </p:nvSpPr>
                <p:spPr bwMode="auto">
                  <a:xfrm>
                    <a:off x="3483"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42" name="Line 729"/>
                  <p:cNvSpPr>
                    <a:spLocks noChangeShapeType="1"/>
                  </p:cNvSpPr>
                  <p:nvPr/>
                </p:nvSpPr>
                <p:spPr bwMode="auto">
                  <a:xfrm>
                    <a:off x="3574"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43" name="Line 730"/>
                  <p:cNvSpPr>
                    <a:spLocks noChangeShapeType="1"/>
                  </p:cNvSpPr>
                  <p:nvPr/>
                </p:nvSpPr>
                <p:spPr bwMode="auto">
                  <a:xfrm>
                    <a:off x="3619"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44" name="Line 731"/>
                  <p:cNvSpPr>
                    <a:spLocks noChangeShapeType="1"/>
                  </p:cNvSpPr>
                  <p:nvPr/>
                </p:nvSpPr>
                <p:spPr bwMode="auto">
                  <a:xfrm>
                    <a:off x="3665"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45" name="Line 732"/>
                  <p:cNvSpPr>
                    <a:spLocks noChangeShapeType="1"/>
                  </p:cNvSpPr>
                  <p:nvPr/>
                </p:nvSpPr>
                <p:spPr bwMode="auto">
                  <a:xfrm>
                    <a:off x="3710"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nvGrpSpPr>
                  <p:cNvPr id="146" name="Group 733"/>
                  <p:cNvGrpSpPr>
                    <a:grpSpLocks/>
                  </p:cNvGrpSpPr>
                  <p:nvPr/>
                </p:nvGrpSpPr>
                <p:grpSpPr bwMode="auto">
                  <a:xfrm>
                    <a:off x="3347" y="2638"/>
                    <a:ext cx="408" cy="635"/>
                    <a:chOff x="3460" y="3181"/>
                    <a:chExt cx="408" cy="635"/>
                  </a:xfrm>
                </p:grpSpPr>
                <p:sp>
                  <p:nvSpPr>
                    <p:cNvPr id="147" name="Line 734"/>
                    <p:cNvSpPr>
                      <a:spLocks noChangeShapeType="1"/>
                    </p:cNvSpPr>
                    <p:nvPr/>
                  </p:nvSpPr>
                  <p:spPr bwMode="auto">
                    <a:xfrm>
                      <a:off x="3460" y="3181"/>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48" name="Line 735"/>
                    <p:cNvSpPr>
                      <a:spLocks noChangeShapeType="1"/>
                    </p:cNvSpPr>
                    <p:nvPr/>
                  </p:nvSpPr>
                  <p:spPr bwMode="auto">
                    <a:xfrm>
                      <a:off x="3460" y="322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49" name="Line 736"/>
                    <p:cNvSpPr>
                      <a:spLocks noChangeShapeType="1"/>
                    </p:cNvSpPr>
                    <p:nvPr/>
                  </p:nvSpPr>
                  <p:spPr bwMode="auto">
                    <a:xfrm>
                      <a:off x="3460" y="3272"/>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0" name="Line 737"/>
                    <p:cNvSpPr>
                      <a:spLocks noChangeShapeType="1"/>
                    </p:cNvSpPr>
                    <p:nvPr/>
                  </p:nvSpPr>
                  <p:spPr bwMode="auto">
                    <a:xfrm>
                      <a:off x="3460" y="3317"/>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1" name="Line 738"/>
                    <p:cNvSpPr>
                      <a:spLocks noChangeShapeType="1"/>
                    </p:cNvSpPr>
                    <p:nvPr/>
                  </p:nvSpPr>
                  <p:spPr bwMode="auto">
                    <a:xfrm>
                      <a:off x="3460" y="3362"/>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2" name="Line 739"/>
                    <p:cNvSpPr>
                      <a:spLocks noChangeShapeType="1"/>
                    </p:cNvSpPr>
                    <p:nvPr/>
                  </p:nvSpPr>
                  <p:spPr bwMode="auto">
                    <a:xfrm>
                      <a:off x="3460" y="3407"/>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3" name="Line 740"/>
                    <p:cNvSpPr>
                      <a:spLocks noChangeShapeType="1"/>
                    </p:cNvSpPr>
                    <p:nvPr/>
                  </p:nvSpPr>
                  <p:spPr bwMode="auto">
                    <a:xfrm>
                      <a:off x="3460" y="3453"/>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4" name="Line 741"/>
                    <p:cNvSpPr>
                      <a:spLocks noChangeShapeType="1"/>
                    </p:cNvSpPr>
                    <p:nvPr/>
                  </p:nvSpPr>
                  <p:spPr bwMode="auto">
                    <a:xfrm>
                      <a:off x="3460" y="349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5" name="Line 742"/>
                    <p:cNvSpPr>
                      <a:spLocks noChangeShapeType="1"/>
                    </p:cNvSpPr>
                    <p:nvPr/>
                  </p:nvSpPr>
                  <p:spPr bwMode="auto">
                    <a:xfrm>
                      <a:off x="3460" y="3544"/>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6" name="Line 743"/>
                    <p:cNvSpPr>
                      <a:spLocks noChangeShapeType="1"/>
                    </p:cNvSpPr>
                    <p:nvPr/>
                  </p:nvSpPr>
                  <p:spPr bwMode="auto">
                    <a:xfrm>
                      <a:off x="3460" y="35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7" name="Line 744"/>
                    <p:cNvSpPr>
                      <a:spLocks noChangeShapeType="1"/>
                    </p:cNvSpPr>
                    <p:nvPr/>
                  </p:nvSpPr>
                  <p:spPr bwMode="auto">
                    <a:xfrm>
                      <a:off x="3460" y="363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8" name="Line 745"/>
                    <p:cNvSpPr>
                      <a:spLocks noChangeShapeType="1"/>
                    </p:cNvSpPr>
                    <p:nvPr/>
                  </p:nvSpPr>
                  <p:spPr bwMode="auto">
                    <a:xfrm>
                      <a:off x="3460" y="368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59" name="Line 746"/>
                    <p:cNvSpPr>
                      <a:spLocks noChangeShapeType="1"/>
                    </p:cNvSpPr>
                    <p:nvPr/>
                  </p:nvSpPr>
                  <p:spPr bwMode="auto">
                    <a:xfrm>
                      <a:off x="3460" y="372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0" name="Line 747"/>
                    <p:cNvSpPr>
                      <a:spLocks noChangeShapeType="1"/>
                    </p:cNvSpPr>
                    <p:nvPr/>
                  </p:nvSpPr>
                  <p:spPr bwMode="auto">
                    <a:xfrm>
                      <a:off x="3460" y="377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1" name="Line 748"/>
                    <p:cNvSpPr>
                      <a:spLocks noChangeShapeType="1"/>
                    </p:cNvSpPr>
                    <p:nvPr/>
                  </p:nvSpPr>
                  <p:spPr bwMode="auto">
                    <a:xfrm>
                      <a:off x="3460" y="381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2" name="Line 749"/>
                    <p:cNvSpPr>
                      <a:spLocks noChangeShapeType="1"/>
                    </p:cNvSpPr>
                    <p:nvPr/>
                  </p:nvSpPr>
                  <p:spPr bwMode="auto">
                    <a:xfrm>
                      <a:off x="3460" y="349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3" name="Line 750"/>
                    <p:cNvSpPr>
                      <a:spLocks noChangeShapeType="1"/>
                    </p:cNvSpPr>
                    <p:nvPr/>
                  </p:nvSpPr>
                  <p:spPr bwMode="auto">
                    <a:xfrm>
                      <a:off x="3460" y="3543"/>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4" name="Line 751"/>
                    <p:cNvSpPr>
                      <a:spLocks noChangeShapeType="1"/>
                    </p:cNvSpPr>
                    <p:nvPr/>
                  </p:nvSpPr>
                  <p:spPr bwMode="auto">
                    <a:xfrm>
                      <a:off x="3460" y="35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5" name="Line 752"/>
                    <p:cNvSpPr>
                      <a:spLocks noChangeShapeType="1"/>
                    </p:cNvSpPr>
                    <p:nvPr/>
                  </p:nvSpPr>
                  <p:spPr bwMode="auto">
                    <a:xfrm>
                      <a:off x="3460" y="3634"/>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6" name="Line 753"/>
                    <p:cNvSpPr>
                      <a:spLocks noChangeShapeType="1"/>
                    </p:cNvSpPr>
                    <p:nvPr/>
                  </p:nvSpPr>
                  <p:spPr bwMode="auto">
                    <a:xfrm>
                      <a:off x="3460" y="367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7" name="Line 754"/>
                    <p:cNvSpPr>
                      <a:spLocks noChangeShapeType="1"/>
                    </p:cNvSpPr>
                    <p:nvPr/>
                  </p:nvSpPr>
                  <p:spPr bwMode="auto">
                    <a:xfrm>
                      <a:off x="3460" y="3724"/>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8" name="Line 755"/>
                    <p:cNvSpPr>
                      <a:spLocks noChangeShapeType="1"/>
                    </p:cNvSpPr>
                    <p:nvPr/>
                  </p:nvSpPr>
                  <p:spPr bwMode="auto">
                    <a:xfrm>
                      <a:off x="3460" y="377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69" name="Line 756"/>
                    <p:cNvSpPr>
                      <a:spLocks noChangeShapeType="1"/>
                    </p:cNvSpPr>
                    <p:nvPr/>
                  </p:nvSpPr>
                  <p:spPr bwMode="auto">
                    <a:xfrm>
                      <a:off x="3460" y="381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grpSp>
              <p:nvGrpSpPr>
                <p:cNvPr id="99" name="Group 757"/>
                <p:cNvGrpSpPr>
                  <a:grpSpLocks/>
                </p:cNvGrpSpPr>
                <p:nvPr/>
              </p:nvGrpSpPr>
              <p:grpSpPr bwMode="auto">
                <a:xfrm>
                  <a:off x="3256" y="2568"/>
                  <a:ext cx="430" cy="726"/>
                  <a:chOff x="3574" y="2727"/>
                  <a:chExt cx="430" cy="726"/>
                </a:xfrm>
              </p:grpSpPr>
              <p:sp>
                <p:nvSpPr>
                  <p:cNvPr id="102" name="Rectangle 758"/>
                  <p:cNvSpPr>
                    <a:spLocks noChangeArrowheads="1"/>
                  </p:cNvSpPr>
                  <p:nvPr/>
                </p:nvSpPr>
                <p:spPr bwMode="auto">
                  <a:xfrm>
                    <a:off x="3596" y="2727"/>
                    <a:ext cx="408" cy="725"/>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altLang="nl-NL" sz="200"/>
                  </a:p>
                </p:txBody>
              </p:sp>
              <p:grpSp>
                <p:nvGrpSpPr>
                  <p:cNvPr id="103" name="Group 759"/>
                  <p:cNvGrpSpPr>
                    <a:grpSpLocks/>
                  </p:cNvGrpSpPr>
                  <p:nvPr/>
                </p:nvGrpSpPr>
                <p:grpSpPr bwMode="auto">
                  <a:xfrm>
                    <a:off x="3574" y="2727"/>
                    <a:ext cx="408" cy="726"/>
                    <a:chOff x="3347" y="2592"/>
                    <a:chExt cx="408" cy="726"/>
                  </a:xfrm>
                </p:grpSpPr>
                <p:sp>
                  <p:nvSpPr>
                    <p:cNvPr id="104" name="Rectangle 760"/>
                    <p:cNvSpPr>
                      <a:spLocks noChangeArrowheads="1"/>
                    </p:cNvSpPr>
                    <p:nvPr/>
                  </p:nvSpPr>
                  <p:spPr bwMode="auto">
                    <a:xfrm>
                      <a:off x="3347" y="2592"/>
                      <a:ext cx="408" cy="72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pPr>
                        <a:defRPr/>
                      </a:pPr>
                      <a:endParaRPr lang="nl-NL" sz="200"/>
                    </a:p>
                  </p:txBody>
                </p:sp>
                <p:sp>
                  <p:nvSpPr>
                    <p:cNvPr id="105" name="Line 761"/>
                    <p:cNvSpPr>
                      <a:spLocks noChangeShapeType="1"/>
                    </p:cNvSpPr>
                    <p:nvPr/>
                  </p:nvSpPr>
                  <p:spPr bwMode="auto">
                    <a:xfrm>
                      <a:off x="3393"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06" name="Line 762"/>
                    <p:cNvSpPr>
                      <a:spLocks noChangeShapeType="1"/>
                    </p:cNvSpPr>
                    <p:nvPr/>
                  </p:nvSpPr>
                  <p:spPr bwMode="auto">
                    <a:xfrm>
                      <a:off x="3438"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07" name="Line 763"/>
                    <p:cNvSpPr>
                      <a:spLocks noChangeShapeType="1"/>
                    </p:cNvSpPr>
                    <p:nvPr/>
                  </p:nvSpPr>
                  <p:spPr bwMode="auto">
                    <a:xfrm>
                      <a:off x="3524"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08" name="Line 764"/>
                    <p:cNvSpPr>
                      <a:spLocks noChangeShapeType="1"/>
                    </p:cNvSpPr>
                    <p:nvPr/>
                  </p:nvSpPr>
                  <p:spPr bwMode="auto">
                    <a:xfrm>
                      <a:off x="3483"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09" name="Line 765"/>
                    <p:cNvSpPr>
                      <a:spLocks noChangeShapeType="1"/>
                    </p:cNvSpPr>
                    <p:nvPr/>
                  </p:nvSpPr>
                  <p:spPr bwMode="auto">
                    <a:xfrm>
                      <a:off x="3574"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10" name="Line 766"/>
                    <p:cNvSpPr>
                      <a:spLocks noChangeShapeType="1"/>
                    </p:cNvSpPr>
                    <p:nvPr/>
                  </p:nvSpPr>
                  <p:spPr bwMode="auto">
                    <a:xfrm>
                      <a:off x="3619"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11" name="Line 767"/>
                    <p:cNvSpPr>
                      <a:spLocks noChangeShapeType="1"/>
                    </p:cNvSpPr>
                    <p:nvPr/>
                  </p:nvSpPr>
                  <p:spPr bwMode="auto">
                    <a:xfrm>
                      <a:off x="3665"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12" name="Line 768"/>
                    <p:cNvSpPr>
                      <a:spLocks noChangeShapeType="1"/>
                    </p:cNvSpPr>
                    <p:nvPr/>
                  </p:nvSpPr>
                  <p:spPr bwMode="auto">
                    <a:xfrm>
                      <a:off x="3710" y="259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grpSp>
                  <p:nvGrpSpPr>
                    <p:cNvPr id="113" name="Group 769"/>
                    <p:cNvGrpSpPr>
                      <a:grpSpLocks/>
                    </p:cNvGrpSpPr>
                    <p:nvPr/>
                  </p:nvGrpSpPr>
                  <p:grpSpPr bwMode="auto">
                    <a:xfrm>
                      <a:off x="3347" y="2638"/>
                      <a:ext cx="408" cy="635"/>
                      <a:chOff x="3460" y="3181"/>
                      <a:chExt cx="408" cy="635"/>
                    </a:xfrm>
                  </p:grpSpPr>
                  <p:sp>
                    <p:nvSpPr>
                      <p:cNvPr id="114" name="Line 770"/>
                      <p:cNvSpPr>
                        <a:spLocks noChangeShapeType="1"/>
                      </p:cNvSpPr>
                      <p:nvPr/>
                    </p:nvSpPr>
                    <p:spPr bwMode="auto">
                      <a:xfrm>
                        <a:off x="3460" y="3181"/>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15" name="Line 771"/>
                      <p:cNvSpPr>
                        <a:spLocks noChangeShapeType="1"/>
                      </p:cNvSpPr>
                      <p:nvPr/>
                    </p:nvSpPr>
                    <p:spPr bwMode="auto">
                      <a:xfrm>
                        <a:off x="3460" y="322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16" name="Line 772"/>
                      <p:cNvSpPr>
                        <a:spLocks noChangeShapeType="1"/>
                      </p:cNvSpPr>
                      <p:nvPr/>
                    </p:nvSpPr>
                    <p:spPr bwMode="auto">
                      <a:xfrm>
                        <a:off x="3460" y="3272"/>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17" name="Line 773"/>
                      <p:cNvSpPr>
                        <a:spLocks noChangeShapeType="1"/>
                      </p:cNvSpPr>
                      <p:nvPr/>
                    </p:nvSpPr>
                    <p:spPr bwMode="auto">
                      <a:xfrm>
                        <a:off x="3460" y="3317"/>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18" name="Line 774"/>
                      <p:cNvSpPr>
                        <a:spLocks noChangeShapeType="1"/>
                      </p:cNvSpPr>
                      <p:nvPr/>
                    </p:nvSpPr>
                    <p:spPr bwMode="auto">
                      <a:xfrm>
                        <a:off x="3460" y="3362"/>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19" name="Line 775"/>
                      <p:cNvSpPr>
                        <a:spLocks noChangeShapeType="1"/>
                      </p:cNvSpPr>
                      <p:nvPr/>
                    </p:nvSpPr>
                    <p:spPr bwMode="auto">
                      <a:xfrm>
                        <a:off x="3460" y="3407"/>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0" name="Line 776"/>
                      <p:cNvSpPr>
                        <a:spLocks noChangeShapeType="1"/>
                      </p:cNvSpPr>
                      <p:nvPr/>
                    </p:nvSpPr>
                    <p:spPr bwMode="auto">
                      <a:xfrm>
                        <a:off x="3460" y="3453"/>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1" name="Line 777"/>
                      <p:cNvSpPr>
                        <a:spLocks noChangeShapeType="1"/>
                      </p:cNvSpPr>
                      <p:nvPr/>
                    </p:nvSpPr>
                    <p:spPr bwMode="auto">
                      <a:xfrm>
                        <a:off x="3460" y="349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2" name="Line 778"/>
                      <p:cNvSpPr>
                        <a:spLocks noChangeShapeType="1"/>
                      </p:cNvSpPr>
                      <p:nvPr/>
                    </p:nvSpPr>
                    <p:spPr bwMode="auto">
                      <a:xfrm>
                        <a:off x="3460" y="3544"/>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3" name="Line 779"/>
                      <p:cNvSpPr>
                        <a:spLocks noChangeShapeType="1"/>
                      </p:cNvSpPr>
                      <p:nvPr/>
                    </p:nvSpPr>
                    <p:spPr bwMode="auto">
                      <a:xfrm>
                        <a:off x="3460" y="35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4" name="Line 780"/>
                      <p:cNvSpPr>
                        <a:spLocks noChangeShapeType="1"/>
                      </p:cNvSpPr>
                      <p:nvPr/>
                    </p:nvSpPr>
                    <p:spPr bwMode="auto">
                      <a:xfrm>
                        <a:off x="3460" y="363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5" name="Line 781"/>
                      <p:cNvSpPr>
                        <a:spLocks noChangeShapeType="1"/>
                      </p:cNvSpPr>
                      <p:nvPr/>
                    </p:nvSpPr>
                    <p:spPr bwMode="auto">
                      <a:xfrm>
                        <a:off x="3460" y="368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6" name="Line 782"/>
                      <p:cNvSpPr>
                        <a:spLocks noChangeShapeType="1"/>
                      </p:cNvSpPr>
                      <p:nvPr/>
                    </p:nvSpPr>
                    <p:spPr bwMode="auto">
                      <a:xfrm>
                        <a:off x="3460" y="372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7" name="Line 783"/>
                      <p:cNvSpPr>
                        <a:spLocks noChangeShapeType="1"/>
                      </p:cNvSpPr>
                      <p:nvPr/>
                    </p:nvSpPr>
                    <p:spPr bwMode="auto">
                      <a:xfrm>
                        <a:off x="3460" y="377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8" name="Line 784"/>
                      <p:cNvSpPr>
                        <a:spLocks noChangeShapeType="1"/>
                      </p:cNvSpPr>
                      <p:nvPr/>
                    </p:nvSpPr>
                    <p:spPr bwMode="auto">
                      <a:xfrm>
                        <a:off x="3460" y="381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29" name="Line 785"/>
                      <p:cNvSpPr>
                        <a:spLocks noChangeShapeType="1"/>
                      </p:cNvSpPr>
                      <p:nvPr/>
                    </p:nvSpPr>
                    <p:spPr bwMode="auto">
                      <a:xfrm>
                        <a:off x="3460" y="3498"/>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30" name="Line 786"/>
                      <p:cNvSpPr>
                        <a:spLocks noChangeShapeType="1"/>
                      </p:cNvSpPr>
                      <p:nvPr/>
                    </p:nvSpPr>
                    <p:spPr bwMode="auto">
                      <a:xfrm>
                        <a:off x="3460" y="3543"/>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31" name="Line 787"/>
                      <p:cNvSpPr>
                        <a:spLocks noChangeShapeType="1"/>
                      </p:cNvSpPr>
                      <p:nvPr/>
                    </p:nvSpPr>
                    <p:spPr bwMode="auto">
                      <a:xfrm>
                        <a:off x="3460" y="35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32" name="Line 788"/>
                      <p:cNvSpPr>
                        <a:spLocks noChangeShapeType="1"/>
                      </p:cNvSpPr>
                      <p:nvPr/>
                    </p:nvSpPr>
                    <p:spPr bwMode="auto">
                      <a:xfrm>
                        <a:off x="3460" y="3634"/>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33" name="Line 789"/>
                      <p:cNvSpPr>
                        <a:spLocks noChangeShapeType="1"/>
                      </p:cNvSpPr>
                      <p:nvPr/>
                    </p:nvSpPr>
                    <p:spPr bwMode="auto">
                      <a:xfrm>
                        <a:off x="3460" y="367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34" name="Line 790"/>
                      <p:cNvSpPr>
                        <a:spLocks noChangeShapeType="1"/>
                      </p:cNvSpPr>
                      <p:nvPr/>
                    </p:nvSpPr>
                    <p:spPr bwMode="auto">
                      <a:xfrm>
                        <a:off x="3460" y="3724"/>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35" name="Line 791"/>
                      <p:cNvSpPr>
                        <a:spLocks noChangeShapeType="1"/>
                      </p:cNvSpPr>
                      <p:nvPr/>
                    </p:nvSpPr>
                    <p:spPr bwMode="auto">
                      <a:xfrm>
                        <a:off x="3460" y="377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sp>
                    <p:nvSpPr>
                      <p:cNvPr id="136" name="Line 792"/>
                      <p:cNvSpPr>
                        <a:spLocks noChangeShapeType="1"/>
                      </p:cNvSpPr>
                      <p:nvPr/>
                    </p:nvSpPr>
                    <p:spPr bwMode="auto">
                      <a:xfrm>
                        <a:off x="3460" y="381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nchor="ctr"/>
                      <a:lstStyle/>
                      <a:p>
                        <a:endParaRPr lang="nl-NL" sz="1100"/>
                      </a:p>
                    </p:txBody>
                  </p:sp>
                </p:grpSp>
              </p:grpSp>
            </p:grpSp>
            <p:sp>
              <p:nvSpPr>
                <p:cNvPr id="100" name="Line 793"/>
                <p:cNvSpPr>
                  <a:spLocks noChangeShapeType="1"/>
                </p:cNvSpPr>
                <p:nvPr/>
              </p:nvSpPr>
              <p:spPr bwMode="auto">
                <a:xfrm>
                  <a:off x="3676" y="2701"/>
                  <a:ext cx="0" cy="6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101" name="Line 794"/>
                <p:cNvSpPr>
                  <a:spLocks noChangeShapeType="1"/>
                </p:cNvSpPr>
                <p:nvPr/>
              </p:nvSpPr>
              <p:spPr bwMode="auto">
                <a:xfrm>
                  <a:off x="3415" y="3300"/>
                  <a:ext cx="262"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sp>
            <p:nvSpPr>
              <p:cNvPr id="13" name="Text Box 884"/>
              <p:cNvSpPr txBox="1">
                <a:spLocks noChangeArrowheads="1"/>
              </p:cNvSpPr>
              <p:nvPr/>
            </p:nvSpPr>
            <p:spPr bwMode="auto">
              <a:xfrm>
                <a:off x="4139952" y="3288306"/>
                <a:ext cx="1398420" cy="340735"/>
              </a:xfrm>
              <a:prstGeom prst="rect">
                <a:avLst/>
              </a:prstGeom>
              <a:noFill/>
              <a:ln>
                <a:noFill/>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defRPr/>
                </a:pPr>
                <a:r>
                  <a:rPr lang="nl-NL" sz="1600" b="1" dirty="0">
                    <a:solidFill>
                      <a:schemeClr val="tx1"/>
                    </a:solidFill>
                  </a:rPr>
                  <a:t>Stat. data</a:t>
                </a:r>
              </a:p>
            </p:txBody>
          </p:sp>
          <p:grpSp>
            <p:nvGrpSpPr>
              <p:cNvPr id="14" name="Group 839"/>
              <p:cNvGrpSpPr>
                <a:grpSpLocks/>
              </p:cNvGrpSpPr>
              <p:nvPr/>
            </p:nvGrpSpPr>
            <p:grpSpPr bwMode="auto">
              <a:xfrm rot="5400000">
                <a:off x="4067014" y="3000371"/>
                <a:ext cx="573061" cy="57693"/>
                <a:chOff x="761" y="3249"/>
                <a:chExt cx="132" cy="82"/>
              </a:xfrm>
            </p:grpSpPr>
            <p:sp>
              <p:nvSpPr>
                <p:cNvPr id="63" name="Rectangle 840"/>
                <p:cNvSpPr>
                  <a:spLocks noChangeArrowheads="1"/>
                </p:cNvSpPr>
                <p:nvPr/>
              </p:nvSpPr>
              <p:spPr bwMode="auto">
                <a:xfrm>
                  <a:off x="761" y="3249"/>
                  <a:ext cx="132" cy="82"/>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nl-NL" sz="200"/>
                </a:p>
              </p:txBody>
            </p:sp>
            <p:grpSp>
              <p:nvGrpSpPr>
                <p:cNvPr id="64" name="Group 841"/>
                <p:cNvGrpSpPr>
                  <a:grpSpLocks/>
                </p:cNvGrpSpPr>
                <p:nvPr/>
              </p:nvGrpSpPr>
              <p:grpSpPr bwMode="auto">
                <a:xfrm>
                  <a:off x="776" y="3261"/>
                  <a:ext cx="103" cy="35"/>
                  <a:chOff x="2417" y="2296"/>
                  <a:chExt cx="159" cy="68"/>
                </a:xfrm>
              </p:grpSpPr>
              <p:sp>
                <p:nvSpPr>
                  <p:cNvPr id="82" name="Line 842"/>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3" name="Line 843"/>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4" name="Line 844"/>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5" name="Line 845"/>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6" name="Line 846"/>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7" name="Line 847"/>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8" name="Line 848"/>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9" name="Line 849"/>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90" name="Line 850"/>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91" name="Line 851"/>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92" name="Line 852"/>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93" name="Line 853"/>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94" name="Line 854"/>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95" name="Line 855"/>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96" name="Line 856"/>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97" name="Line 857"/>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nvGrpSpPr>
                <p:cNvPr id="65" name="Group 858"/>
                <p:cNvGrpSpPr>
                  <a:grpSpLocks/>
                </p:cNvGrpSpPr>
                <p:nvPr/>
              </p:nvGrpSpPr>
              <p:grpSpPr bwMode="auto">
                <a:xfrm>
                  <a:off x="776" y="3296"/>
                  <a:ext cx="103" cy="35"/>
                  <a:chOff x="2417" y="2296"/>
                  <a:chExt cx="159" cy="68"/>
                </a:xfrm>
              </p:grpSpPr>
              <p:sp>
                <p:nvSpPr>
                  <p:cNvPr id="66" name="Line 859"/>
                  <p:cNvSpPr>
                    <a:spLocks noChangeShapeType="1"/>
                  </p:cNvSpPr>
                  <p:nvPr/>
                </p:nvSpPr>
                <p:spPr bwMode="auto">
                  <a:xfrm>
                    <a:off x="2417"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7" name="Line 860"/>
                  <p:cNvSpPr>
                    <a:spLocks noChangeShapeType="1"/>
                  </p:cNvSpPr>
                  <p:nvPr/>
                </p:nvSpPr>
                <p:spPr bwMode="auto">
                  <a:xfrm>
                    <a:off x="2462"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8" name="Line 861"/>
                  <p:cNvSpPr>
                    <a:spLocks noChangeShapeType="1"/>
                  </p:cNvSpPr>
                  <p:nvPr/>
                </p:nvSpPr>
                <p:spPr bwMode="auto">
                  <a:xfrm>
                    <a:off x="2508"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69" name="Line 862"/>
                  <p:cNvSpPr>
                    <a:spLocks noChangeShapeType="1"/>
                  </p:cNvSpPr>
                  <p:nvPr/>
                </p:nvSpPr>
                <p:spPr bwMode="auto">
                  <a:xfrm>
                    <a:off x="2553" y="2296"/>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0" name="Line 863"/>
                  <p:cNvSpPr>
                    <a:spLocks noChangeShapeType="1"/>
                  </p:cNvSpPr>
                  <p:nvPr/>
                </p:nvSpPr>
                <p:spPr bwMode="auto">
                  <a:xfrm>
                    <a:off x="2417"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1" name="Line 864"/>
                  <p:cNvSpPr>
                    <a:spLocks noChangeShapeType="1"/>
                  </p:cNvSpPr>
                  <p:nvPr/>
                </p:nvSpPr>
                <p:spPr bwMode="auto">
                  <a:xfrm>
                    <a:off x="2462"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2" name="Line 865"/>
                  <p:cNvSpPr>
                    <a:spLocks noChangeShapeType="1"/>
                  </p:cNvSpPr>
                  <p:nvPr/>
                </p:nvSpPr>
                <p:spPr bwMode="auto">
                  <a:xfrm>
                    <a:off x="2508"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3" name="Line 866"/>
                  <p:cNvSpPr>
                    <a:spLocks noChangeShapeType="1"/>
                  </p:cNvSpPr>
                  <p:nvPr/>
                </p:nvSpPr>
                <p:spPr bwMode="auto">
                  <a:xfrm>
                    <a:off x="2553" y="2319"/>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4" name="Line 867"/>
                  <p:cNvSpPr>
                    <a:spLocks noChangeShapeType="1"/>
                  </p:cNvSpPr>
                  <p:nvPr/>
                </p:nvSpPr>
                <p:spPr bwMode="auto">
                  <a:xfrm>
                    <a:off x="2417"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5" name="Line 868"/>
                  <p:cNvSpPr>
                    <a:spLocks noChangeShapeType="1"/>
                  </p:cNvSpPr>
                  <p:nvPr/>
                </p:nvSpPr>
                <p:spPr bwMode="auto">
                  <a:xfrm>
                    <a:off x="2462"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6" name="Line 869"/>
                  <p:cNvSpPr>
                    <a:spLocks noChangeShapeType="1"/>
                  </p:cNvSpPr>
                  <p:nvPr/>
                </p:nvSpPr>
                <p:spPr bwMode="auto">
                  <a:xfrm>
                    <a:off x="2508"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7" name="Line 870"/>
                  <p:cNvSpPr>
                    <a:spLocks noChangeShapeType="1"/>
                  </p:cNvSpPr>
                  <p:nvPr/>
                </p:nvSpPr>
                <p:spPr bwMode="auto">
                  <a:xfrm>
                    <a:off x="2553" y="2341"/>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8" name="Line 871"/>
                  <p:cNvSpPr>
                    <a:spLocks noChangeShapeType="1"/>
                  </p:cNvSpPr>
                  <p:nvPr/>
                </p:nvSpPr>
                <p:spPr bwMode="auto">
                  <a:xfrm>
                    <a:off x="2417"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79" name="Line 872"/>
                  <p:cNvSpPr>
                    <a:spLocks noChangeShapeType="1"/>
                  </p:cNvSpPr>
                  <p:nvPr/>
                </p:nvSpPr>
                <p:spPr bwMode="auto">
                  <a:xfrm>
                    <a:off x="2462"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0" name="Line 873"/>
                  <p:cNvSpPr>
                    <a:spLocks noChangeShapeType="1"/>
                  </p:cNvSpPr>
                  <p:nvPr/>
                </p:nvSpPr>
                <p:spPr bwMode="auto">
                  <a:xfrm>
                    <a:off x="2508"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sp>
                <p:nvSpPr>
                  <p:cNvPr id="81" name="Line 874"/>
                  <p:cNvSpPr>
                    <a:spLocks noChangeShapeType="1"/>
                  </p:cNvSpPr>
                  <p:nvPr/>
                </p:nvSpPr>
                <p:spPr bwMode="auto">
                  <a:xfrm>
                    <a:off x="2553" y="2364"/>
                    <a:ext cx="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sz="1100"/>
                  </a:p>
                </p:txBody>
              </p:sp>
            </p:grpSp>
          </p:grpSp>
          <p:pic>
            <p:nvPicPr>
              <p:cNvPr id="1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0486" y="2571750"/>
                <a:ext cx="361475" cy="29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6828" y="1329612"/>
                <a:ext cx="584815" cy="37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ep 16"/>
              <p:cNvGrpSpPr/>
              <p:nvPr/>
            </p:nvGrpSpPr>
            <p:grpSpPr>
              <a:xfrm>
                <a:off x="1278371" y="2357567"/>
                <a:ext cx="1300406" cy="1660875"/>
                <a:chOff x="1278371" y="3143423"/>
                <a:chExt cx="1300406" cy="2214500"/>
              </a:xfrm>
            </p:grpSpPr>
            <p:graphicFrame>
              <p:nvGraphicFramePr>
                <p:cNvPr id="60" name="Diagram 59"/>
                <p:cNvGraphicFramePr>
                  <a:graphicFrameLocks noChangeAspect="1"/>
                </p:cNvGraphicFramePr>
                <p:nvPr>
                  <p:extLst>
                    <p:ext uri="{D42A27DB-BD31-4B8C-83A1-F6EECF244321}">
                      <p14:modId xmlns:p14="http://schemas.microsoft.com/office/powerpoint/2010/main" val="1053819675"/>
                    </p:ext>
                  </p:extLst>
                </p:nvPr>
              </p:nvGraphicFramePr>
              <p:xfrm>
                <a:off x="1278371" y="3952663"/>
                <a:ext cx="1300406" cy="5960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1" name="Diagram 60"/>
                <p:cNvGraphicFramePr>
                  <a:graphicFrameLocks noChangeAspect="1"/>
                </p:cNvGraphicFramePr>
                <p:nvPr>
                  <p:extLst>
                    <p:ext uri="{D42A27DB-BD31-4B8C-83A1-F6EECF244321}">
                      <p14:modId xmlns:p14="http://schemas.microsoft.com/office/powerpoint/2010/main" val="300160093"/>
                    </p:ext>
                  </p:extLst>
                </p:nvPr>
              </p:nvGraphicFramePr>
              <p:xfrm>
                <a:off x="1278371" y="3143423"/>
                <a:ext cx="1300406" cy="5960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62" name="Diagram 61"/>
                <p:cNvGraphicFramePr>
                  <a:graphicFrameLocks noChangeAspect="1"/>
                </p:cNvGraphicFramePr>
                <p:nvPr>
                  <p:extLst>
                    <p:ext uri="{D42A27DB-BD31-4B8C-83A1-F6EECF244321}">
                      <p14:modId xmlns:p14="http://schemas.microsoft.com/office/powerpoint/2010/main" val="849606505"/>
                    </p:ext>
                  </p:extLst>
                </p:nvPr>
              </p:nvGraphicFramePr>
              <p:xfrm>
                <a:off x="1278371" y="4761902"/>
                <a:ext cx="1300406" cy="59602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18" name="Text Box 884"/>
              <p:cNvSpPr txBox="1">
                <a:spLocks noChangeArrowheads="1"/>
              </p:cNvSpPr>
              <p:nvPr/>
            </p:nvSpPr>
            <p:spPr bwMode="auto">
              <a:xfrm>
                <a:off x="1461382" y="3936379"/>
                <a:ext cx="1598451" cy="525401"/>
              </a:xfrm>
              <a:prstGeom prst="rect">
                <a:avLst/>
              </a:prstGeom>
              <a:noFill/>
              <a:ln>
                <a:noFill/>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defRPr/>
                </a:pPr>
                <a:r>
                  <a:rPr lang="en-GB" sz="1400" b="1" dirty="0" smtClean="0">
                    <a:solidFill>
                      <a:schemeClr val="tx1"/>
                    </a:solidFill>
                  </a:rPr>
                  <a:t>Smart &amp; flexible </a:t>
                </a:r>
              </a:p>
              <a:p>
                <a:pPr algn="ctr">
                  <a:defRPr/>
                </a:pPr>
                <a:r>
                  <a:rPr lang="en-GB" sz="1400" b="1" dirty="0" smtClean="0">
                    <a:solidFill>
                      <a:schemeClr val="tx1"/>
                    </a:solidFill>
                  </a:rPr>
                  <a:t>processes</a:t>
                </a:r>
                <a:endParaRPr lang="en-GB" sz="1400" b="1" dirty="0">
                  <a:solidFill>
                    <a:schemeClr val="tx1"/>
                  </a:solidFill>
                </a:endParaRPr>
              </a:p>
            </p:txBody>
          </p:sp>
          <p:grpSp>
            <p:nvGrpSpPr>
              <p:cNvPr id="19" name="Groep 18"/>
              <p:cNvGrpSpPr/>
              <p:nvPr/>
            </p:nvGrpSpPr>
            <p:grpSpPr>
              <a:xfrm>
                <a:off x="5330704" y="2545959"/>
                <a:ext cx="1473544" cy="1531280"/>
                <a:chOff x="5436097" y="3394611"/>
                <a:chExt cx="1255654" cy="2041707"/>
              </a:xfrm>
            </p:grpSpPr>
            <p:sp>
              <p:nvSpPr>
                <p:cNvPr id="57" name="Rechthoek 56"/>
                <p:cNvSpPr/>
                <p:nvPr/>
              </p:nvSpPr>
              <p:spPr>
                <a:xfrm>
                  <a:off x="5436097" y="3394611"/>
                  <a:ext cx="1255654" cy="2041707"/>
                </a:xfrm>
                <a:prstGeom prst="rect">
                  <a:avLst/>
                </a:prstGeom>
                <a:solidFill>
                  <a:srgbClr val="76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b="1" dirty="0" smtClean="0">
                      <a:solidFill>
                        <a:schemeClr val="tx1"/>
                      </a:solidFill>
                    </a:rPr>
                    <a:t>Papers</a:t>
                  </a:r>
                  <a:r>
                    <a:rPr lang="nl-NL" sz="1400" b="1" dirty="0" smtClean="0">
                      <a:solidFill>
                        <a:schemeClr val="tx1"/>
                      </a:solidFill>
                    </a:rPr>
                    <a:t> </a:t>
                  </a:r>
                </a:p>
                <a:p>
                  <a:pPr algn="ctr"/>
                  <a:endParaRPr lang="nl-NL" sz="1200" b="1" dirty="0">
                    <a:solidFill>
                      <a:schemeClr val="tx1"/>
                    </a:solidFill>
                  </a:endParaRPr>
                </a:p>
                <a:p>
                  <a:pPr algn="ctr"/>
                  <a:endParaRPr lang="nl-NL" sz="1200" b="1" dirty="0" smtClean="0">
                    <a:solidFill>
                      <a:schemeClr val="tx1"/>
                    </a:solidFill>
                  </a:endParaRPr>
                </a:p>
                <a:p>
                  <a:pPr algn="ctr"/>
                  <a:endParaRPr lang="nl-NL" sz="1200" b="1" dirty="0" smtClean="0">
                    <a:solidFill>
                      <a:schemeClr val="tx1"/>
                    </a:solidFill>
                  </a:endParaRPr>
                </a:p>
                <a:p>
                  <a:pPr algn="ctr"/>
                  <a:endParaRPr lang="nl-NL" sz="1400" b="1" dirty="0">
                    <a:solidFill>
                      <a:schemeClr val="tx1"/>
                    </a:solidFill>
                  </a:endParaRPr>
                </a:p>
                <a:p>
                  <a:pPr algn="ctr"/>
                  <a:r>
                    <a:rPr lang="nl-NL" sz="1600" b="1" dirty="0" err="1" smtClean="0">
                      <a:solidFill>
                        <a:schemeClr val="tx1"/>
                      </a:solidFill>
                    </a:rPr>
                    <a:t>Visualisations</a:t>
                  </a:r>
                  <a:endParaRPr lang="nl-NL" sz="1600" b="1" dirty="0">
                    <a:solidFill>
                      <a:schemeClr val="tx1"/>
                    </a:solidFill>
                  </a:endParaRPr>
                </a:p>
              </p:txBody>
            </p:sp>
            <p:pic>
              <p:nvPicPr>
                <p:cNvPr id="58"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93049" y="3717032"/>
                  <a:ext cx="679152" cy="68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52121" y="4725144"/>
                  <a:ext cx="828528" cy="6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PIJL-OMLAAG 618"/>
              <p:cNvSpPr/>
              <p:nvPr/>
            </p:nvSpPr>
            <p:spPr>
              <a:xfrm rot="10800000">
                <a:off x="4735275" y="1545636"/>
                <a:ext cx="207774" cy="287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pic>
            <p:nvPicPr>
              <p:cNvPr id="21" name="Picture 10"/>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995937" y="1871101"/>
                <a:ext cx="1728019" cy="64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Gebogen pijl 21"/>
              <p:cNvSpPr/>
              <p:nvPr/>
            </p:nvSpPr>
            <p:spPr>
              <a:xfrm>
                <a:off x="3635896" y="1983253"/>
                <a:ext cx="312860" cy="5321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chemeClr val="tx1"/>
                  </a:solidFill>
                </a:endParaRPr>
              </a:p>
            </p:txBody>
          </p:sp>
          <p:sp>
            <p:nvSpPr>
              <p:cNvPr id="23" name="Gebogen pijl 22"/>
              <p:cNvSpPr/>
              <p:nvPr/>
            </p:nvSpPr>
            <p:spPr>
              <a:xfrm rot="5400000">
                <a:off x="5697130" y="2110232"/>
                <a:ext cx="510875" cy="3128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chemeClr val="tx1"/>
                  </a:solidFill>
                </a:endParaRPr>
              </a:p>
            </p:txBody>
          </p:sp>
          <p:grpSp>
            <p:nvGrpSpPr>
              <p:cNvPr id="24" name="Groep 23"/>
              <p:cNvGrpSpPr/>
              <p:nvPr/>
            </p:nvGrpSpPr>
            <p:grpSpPr>
              <a:xfrm>
                <a:off x="6878444" y="1383618"/>
                <a:ext cx="1870020" cy="1103882"/>
                <a:chOff x="6878444" y="1844824"/>
                <a:chExt cx="1870020" cy="1471842"/>
              </a:xfrm>
            </p:grpSpPr>
            <p:sp>
              <p:nvSpPr>
                <p:cNvPr id="52" name="Rechthoek 51"/>
                <p:cNvSpPr/>
                <p:nvPr/>
              </p:nvSpPr>
              <p:spPr>
                <a:xfrm>
                  <a:off x="7469043" y="2197763"/>
                  <a:ext cx="589066" cy="675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pic>
              <p:nvPicPr>
                <p:cNvPr id="53"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78444" y="1844824"/>
                  <a:ext cx="1870020" cy="147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hthoek 53"/>
                <p:cNvSpPr/>
                <p:nvPr/>
              </p:nvSpPr>
              <p:spPr>
                <a:xfrm>
                  <a:off x="7476056" y="2229804"/>
                  <a:ext cx="589066" cy="61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pic>
              <p:nvPicPr>
                <p:cNvPr id="55" name="Picture 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476056" y="2197201"/>
                  <a:ext cx="571447" cy="52469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 Box 884"/>
                <p:cNvSpPr txBox="1">
                  <a:spLocks noChangeArrowheads="1"/>
                </p:cNvSpPr>
                <p:nvPr/>
              </p:nvSpPr>
              <p:spPr bwMode="auto">
                <a:xfrm>
                  <a:off x="7476056" y="2676542"/>
                  <a:ext cx="571447" cy="33120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defRPr/>
                  </a:pPr>
                  <a:r>
                    <a:rPr lang="nl-NL" sz="1000" b="1" dirty="0" err="1" smtClean="0">
                      <a:solidFill>
                        <a:schemeClr val="tx1"/>
                      </a:solidFill>
                    </a:rPr>
                    <a:t>clients</a:t>
                  </a:r>
                  <a:endParaRPr lang="nl-NL" sz="1000" b="1" dirty="0">
                    <a:solidFill>
                      <a:schemeClr val="tx1"/>
                    </a:solidFill>
                  </a:endParaRPr>
                </a:p>
              </p:txBody>
            </p:sp>
          </p:grpSp>
          <p:sp>
            <p:nvSpPr>
              <p:cNvPr id="25" name="Text Box 884"/>
              <p:cNvSpPr txBox="1">
                <a:spLocks noChangeArrowheads="1"/>
              </p:cNvSpPr>
              <p:nvPr/>
            </p:nvSpPr>
            <p:spPr bwMode="auto">
              <a:xfrm>
                <a:off x="7324474" y="2943463"/>
                <a:ext cx="1106776" cy="340735"/>
              </a:xfrm>
              <a:prstGeom prst="rect">
                <a:avLst/>
              </a:prstGeom>
              <a:noFill/>
              <a:ln>
                <a:noFill/>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defRPr/>
                </a:pPr>
                <a:r>
                  <a:rPr lang="nl-NL" sz="1600" b="1" dirty="0" smtClean="0">
                    <a:solidFill>
                      <a:schemeClr val="tx1"/>
                    </a:solidFill>
                  </a:rPr>
                  <a:t>Publishing</a:t>
                </a:r>
                <a:endParaRPr lang="nl-NL" sz="1600" b="1" dirty="0">
                  <a:solidFill>
                    <a:schemeClr val="tx1"/>
                  </a:solidFill>
                </a:endParaRPr>
              </a:p>
            </p:txBody>
          </p:sp>
          <p:pic>
            <p:nvPicPr>
              <p:cNvPr id="26" name="Picture 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21719" y="4030636"/>
                <a:ext cx="963230" cy="13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95805" y="4192485"/>
                <a:ext cx="571447" cy="39352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884"/>
              <p:cNvSpPr txBox="1">
                <a:spLocks noChangeArrowheads="1"/>
              </p:cNvSpPr>
              <p:nvPr/>
            </p:nvSpPr>
            <p:spPr bwMode="auto">
              <a:xfrm>
                <a:off x="6876257" y="4589254"/>
                <a:ext cx="835011" cy="340735"/>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defRPr/>
                </a:pPr>
                <a:r>
                  <a:rPr lang="nl-NL" sz="1600" b="1" dirty="0" err="1" smtClean="0">
                    <a:solidFill>
                      <a:schemeClr val="tx1"/>
                    </a:solidFill>
                  </a:rPr>
                  <a:t>clients</a:t>
                </a:r>
                <a:endParaRPr lang="nl-NL" sz="1600" b="1" dirty="0">
                  <a:solidFill>
                    <a:schemeClr val="tx1"/>
                  </a:solidFill>
                </a:endParaRPr>
              </a:p>
            </p:txBody>
          </p:sp>
          <p:pic>
            <p:nvPicPr>
              <p:cNvPr id="29"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14358" y="4129735"/>
                <a:ext cx="602018" cy="6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PIJL-OMLAAG 639"/>
              <p:cNvSpPr/>
              <p:nvPr/>
            </p:nvSpPr>
            <p:spPr>
              <a:xfrm rot="16200000">
                <a:off x="6614000" y="4218784"/>
                <a:ext cx="155503" cy="454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31" name="Text Box 884"/>
              <p:cNvSpPr txBox="1">
                <a:spLocks noChangeArrowheads="1"/>
              </p:cNvSpPr>
              <p:nvPr/>
            </p:nvSpPr>
            <p:spPr bwMode="auto">
              <a:xfrm>
                <a:off x="4932041" y="4461961"/>
                <a:ext cx="924513" cy="340735"/>
              </a:xfrm>
              <a:prstGeom prst="rect">
                <a:avLst/>
              </a:prstGeom>
              <a:noFill/>
              <a:ln>
                <a:noFill/>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defRPr/>
                </a:pPr>
                <a:r>
                  <a:rPr lang="nl-NL" sz="1600" b="1" dirty="0" err="1"/>
                  <a:t>R</a:t>
                </a:r>
                <a:r>
                  <a:rPr lang="nl-NL" sz="1600" b="1" dirty="0" err="1" smtClean="0">
                    <a:solidFill>
                      <a:schemeClr val="tx1"/>
                    </a:solidFill>
                  </a:rPr>
                  <a:t>etrieve</a:t>
                </a:r>
                <a:endParaRPr lang="nl-NL" sz="1600" b="1" dirty="0">
                  <a:solidFill>
                    <a:schemeClr val="tx1"/>
                  </a:solidFill>
                </a:endParaRPr>
              </a:p>
            </p:txBody>
          </p:sp>
          <p:sp>
            <p:nvSpPr>
              <p:cNvPr id="32" name="Gebogen PIJL-OMHOOG 641"/>
              <p:cNvSpPr/>
              <p:nvPr/>
            </p:nvSpPr>
            <p:spPr>
              <a:xfrm rot="5400000">
                <a:off x="5312603" y="4106359"/>
                <a:ext cx="334943" cy="5287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pic>
            <p:nvPicPr>
              <p:cNvPr id="33" name="Picture 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5811" y="2031690"/>
                <a:ext cx="682604" cy="43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1560" y="3391318"/>
                <a:ext cx="650097" cy="63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97515" y="2810894"/>
                <a:ext cx="752523" cy="31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PIJL-OMLAAG 651"/>
              <p:cNvSpPr/>
              <p:nvPr/>
            </p:nvSpPr>
            <p:spPr>
              <a:xfrm rot="16200000">
                <a:off x="2337879" y="3619444"/>
                <a:ext cx="155503" cy="276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37" name="PIJL-OMLAAG 652"/>
              <p:cNvSpPr/>
              <p:nvPr/>
            </p:nvSpPr>
            <p:spPr>
              <a:xfrm rot="16200000">
                <a:off x="2337879" y="3023055"/>
                <a:ext cx="155503" cy="276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38" name="PIJL-OMLAAG 653"/>
              <p:cNvSpPr/>
              <p:nvPr/>
            </p:nvSpPr>
            <p:spPr>
              <a:xfrm rot="16200000">
                <a:off x="2328126" y="2434001"/>
                <a:ext cx="155503" cy="27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pic>
            <p:nvPicPr>
              <p:cNvPr id="39" name="Picture 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483769" y="4515966"/>
                <a:ext cx="834357" cy="4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10086" y="4423576"/>
                <a:ext cx="793562" cy="4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PIJL-OMLAAG 656"/>
              <p:cNvSpPr/>
              <p:nvPr/>
            </p:nvSpPr>
            <p:spPr>
              <a:xfrm rot="16200000">
                <a:off x="1895386" y="4260184"/>
                <a:ext cx="155503" cy="739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42" name="PIJL-OMLAAG 657"/>
              <p:cNvSpPr/>
              <p:nvPr/>
            </p:nvSpPr>
            <p:spPr>
              <a:xfrm rot="10800000">
                <a:off x="3116845" y="3936379"/>
                <a:ext cx="207774" cy="512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43" name="Text Box 884"/>
              <p:cNvSpPr txBox="1">
                <a:spLocks noChangeArrowheads="1"/>
              </p:cNvSpPr>
              <p:nvPr/>
            </p:nvSpPr>
            <p:spPr bwMode="auto">
              <a:xfrm>
                <a:off x="3347864" y="4746469"/>
                <a:ext cx="1180350" cy="340735"/>
              </a:xfrm>
              <a:prstGeom prst="rect">
                <a:avLst/>
              </a:prstGeom>
              <a:noFill/>
              <a:ln>
                <a:noFill/>
              </a:ln>
              <a:effectLst/>
              <a:extLst>
                <a:ext uri="{909E8E84-426E-40DD-AFC4-6F175D3DCCD1}">
                  <a14:hiddenFill xmlns:a14="http://schemas.microsoft.com/office/drawing/2010/main">
                    <a:gradFill rotWithShape="1">
                      <a:gsLst>
                        <a:gs pos="0">
                          <a:schemeClr val="bg2">
                            <a:gamma/>
                            <a:tint val="63137"/>
                            <a:invGamma/>
                          </a:schemeClr>
                        </a:gs>
                        <a:gs pos="50000">
                          <a:schemeClr val="bg2"/>
                        </a:gs>
                        <a:gs pos="100000">
                          <a:schemeClr val="bg2">
                            <a:gamma/>
                            <a:tint val="63137"/>
                            <a:invGamma/>
                          </a:schemeClr>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defRPr/>
                </a:pPr>
                <a:r>
                  <a:rPr lang="nl-NL" sz="1600" b="1" dirty="0" err="1" smtClean="0">
                    <a:solidFill>
                      <a:schemeClr val="tx1"/>
                    </a:solidFill>
                  </a:rPr>
                  <a:t>Exploring</a:t>
                </a:r>
                <a:endParaRPr lang="nl-NL" sz="1600" b="1" dirty="0">
                  <a:solidFill>
                    <a:schemeClr val="tx1"/>
                  </a:solidFill>
                </a:endParaRPr>
              </a:p>
            </p:txBody>
          </p:sp>
          <p:sp>
            <p:nvSpPr>
              <p:cNvPr id="44" name="Gebogen pijl 43"/>
              <p:cNvSpPr/>
              <p:nvPr/>
            </p:nvSpPr>
            <p:spPr>
              <a:xfrm rot="16200000" flipV="1">
                <a:off x="6755836" y="2800183"/>
                <a:ext cx="744897" cy="5040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chemeClr val="tx1"/>
                  </a:solidFill>
                </a:endParaRPr>
              </a:p>
            </p:txBody>
          </p:sp>
          <p:sp>
            <p:nvSpPr>
              <p:cNvPr id="45" name="Afgeronde rechthoek 44"/>
              <p:cNvSpPr/>
              <p:nvPr/>
            </p:nvSpPr>
            <p:spPr>
              <a:xfrm>
                <a:off x="3851920" y="1275606"/>
                <a:ext cx="2297524" cy="2545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smtClean="0">
                    <a:solidFill>
                      <a:srgbClr val="82045E"/>
                    </a:solidFill>
                  </a:rPr>
                  <a:t>users / researchers</a:t>
                </a:r>
                <a:endParaRPr lang="en-GB" b="1" dirty="0">
                  <a:solidFill>
                    <a:srgbClr val="82045E"/>
                  </a:solidFill>
                </a:endParaRPr>
              </a:p>
            </p:txBody>
          </p:sp>
          <p:sp>
            <p:nvSpPr>
              <p:cNvPr id="46" name="Afgeronde rechthoek 45"/>
              <p:cNvSpPr/>
              <p:nvPr/>
            </p:nvSpPr>
            <p:spPr>
              <a:xfrm>
                <a:off x="4932040" y="1637340"/>
                <a:ext cx="1368153" cy="1783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nl-NL" sz="1400" b="1" dirty="0" err="1">
                    <a:solidFill>
                      <a:schemeClr val="tx1"/>
                    </a:solidFill>
                  </a:rPr>
                  <a:t>Self</a:t>
                </a:r>
                <a:r>
                  <a:rPr lang="nl-NL" sz="1400" b="1" dirty="0">
                    <a:solidFill>
                      <a:schemeClr val="tx1"/>
                    </a:solidFill>
                  </a:rPr>
                  <a:t> </a:t>
                </a:r>
                <a:r>
                  <a:rPr lang="nl-NL" sz="1400" b="1" dirty="0" err="1">
                    <a:solidFill>
                      <a:schemeClr val="tx1"/>
                    </a:solidFill>
                  </a:rPr>
                  <a:t>reliant</a:t>
                </a:r>
                <a:r>
                  <a:rPr lang="nl-NL" sz="1400" b="1" dirty="0">
                    <a:solidFill>
                      <a:schemeClr val="tx1"/>
                    </a:solidFill>
                  </a:rPr>
                  <a:t> </a:t>
                </a:r>
                <a:r>
                  <a:rPr lang="nl-NL" sz="1400" b="1" dirty="0" err="1">
                    <a:solidFill>
                      <a:schemeClr val="tx1"/>
                    </a:solidFill>
                  </a:rPr>
                  <a:t>use</a:t>
                </a:r>
                <a:endParaRPr lang="nl-NL" sz="1400" b="1" dirty="0">
                  <a:solidFill>
                    <a:schemeClr val="tx1"/>
                  </a:solidFill>
                </a:endParaRPr>
              </a:p>
            </p:txBody>
          </p:sp>
          <p:pic>
            <p:nvPicPr>
              <p:cNvPr id="47" name="Picture 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627730" y="897564"/>
                <a:ext cx="571447" cy="39352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fgeronde rechthoek 47"/>
              <p:cNvSpPr/>
              <p:nvPr/>
            </p:nvSpPr>
            <p:spPr>
              <a:xfrm>
                <a:off x="2277496" y="1951137"/>
                <a:ext cx="1296144" cy="4071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nl-NL" b="1" dirty="0">
                    <a:solidFill>
                      <a:srgbClr val="82045E"/>
                    </a:solidFill>
                  </a:rPr>
                  <a:t>Re-</a:t>
                </a:r>
                <a:r>
                  <a:rPr lang="nl-NL" b="1" dirty="0" err="1">
                    <a:solidFill>
                      <a:srgbClr val="82045E"/>
                    </a:solidFill>
                  </a:rPr>
                  <a:t>use</a:t>
                </a:r>
                <a:r>
                  <a:rPr lang="nl-NL" b="1" dirty="0">
                    <a:solidFill>
                      <a:srgbClr val="82045E"/>
                    </a:solidFill>
                  </a:rPr>
                  <a:t> &amp; </a:t>
                </a:r>
              </a:p>
              <a:p>
                <a:pPr>
                  <a:defRPr/>
                </a:pPr>
                <a:r>
                  <a:rPr lang="nl-NL" b="1" dirty="0" err="1">
                    <a:solidFill>
                      <a:srgbClr val="82045E"/>
                    </a:solidFill>
                  </a:rPr>
                  <a:t>combining</a:t>
                </a:r>
                <a:endParaRPr lang="nl-NL" b="1" dirty="0">
                  <a:solidFill>
                    <a:srgbClr val="82045E"/>
                  </a:solidFill>
                </a:endParaRPr>
              </a:p>
            </p:txBody>
          </p:sp>
          <p:pic>
            <p:nvPicPr>
              <p:cNvPr id="49"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554218" y="1167594"/>
                <a:ext cx="207094" cy="15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Gebogen pijl 49"/>
              <p:cNvSpPr/>
              <p:nvPr/>
            </p:nvSpPr>
            <p:spPr>
              <a:xfrm rot="5400000">
                <a:off x="3104419" y="1565296"/>
                <a:ext cx="576839" cy="33768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chemeClr val="tx1"/>
                  </a:solidFill>
                </a:endParaRPr>
              </a:p>
            </p:txBody>
          </p:sp>
          <p:sp>
            <p:nvSpPr>
              <p:cNvPr id="51" name="Gebogen pijl 50"/>
              <p:cNvSpPr/>
              <p:nvPr/>
            </p:nvSpPr>
            <p:spPr>
              <a:xfrm>
                <a:off x="2267745" y="1409667"/>
                <a:ext cx="337689" cy="60087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chemeClr val="tx1"/>
                  </a:solidFill>
                </a:endParaRPr>
              </a:p>
            </p:txBody>
          </p:sp>
        </p:grpSp>
      </p:grpSp>
    </p:spTree>
    <p:extLst>
      <p:ext uri="{BB962C8B-B14F-4D97-AF65-F5344CB8AC3E}">
        <p14:creationId xmlns:p14="http://schemas.microsoft.com/office/powerpoint/2010/main" val="293756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14</a:t>
            </a:fld>
            <a:endParaRPr lang="nl-NL" sz="1200" dirty="0"/>
          </a:p>
        </p:txBody>
      </p:sp>
      <p:sp>
        <p:nvSpPr>
          <p:cNvPr id="4" name="Tijdelijke aanduiding voor tekst 3"/>
          <p:cNvSpPr>
            <a:spLocks noGrp="1"/>
          </p:cNvSpPr>
          <p:nvPr>
            <p:ph type="body" sz="quarter" idx="14"/>
          </p:nvPr>
        </p:nvSpPr>
        <p:spPr/>
        <p:txBody>
          <a:bodyPr/>
          <a:lstStyle/>
          <a:p>
            <a:r>
              <a:rPr lang="en-GB" dirty="0" smtClean="0"/>
              <a:t>Data Lake broker function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800" y="991839"/>
            <a:ext cx="6007520" cy="381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627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15</a:t>
            </a:fld>
            <a:endParaRPr lang="nl-NL" sz="1200" dirty="0"/>
          </a:p>
        </p:txBody>
      </p:sp>
      <p:sp>
        <p:nvSpPr>
          <p:cNvPr id="4" name="Tijdelijke aanduiding voor tekst 3"/>
          <p:cNvSpPr>
            <a:spLocks noGrp="1"/>
          </p:cNvSpPr>
          <p:nvPr>
            <p:ph type="body" sz="quarter" idx="14"/>
          </p:nvPr>
        </p:nvSpPr>
        <p:spPr/>
        <p:txBody>
          <a:bodyPr/>
          <a:lstStyle/>
          <a:p>
            <a:r>
              <a:rPr lang="en-GB" dirty="0" smtClean="0"/>
              <a:t>Data abstraction layer</a:t>
            </a:r>
            <a:endParaRPr lang="en-GB" dirty="0"/>
          </a:p>
        </p:txBody>
      </p:sp>
      <p:sp>
        <p:nvSpPr>
          <p:cNvPr id="5" name="Slide Number Placeholder 1"/>
          <p:cNvSpPr txBox="1">
            <a:spLocks/>
          </p:cNvSpPr>
          <p:nvPr/>
        </p:nvSpPr>
        <p:spPr>
          <a:xfrm>
            <a:off x="8300494" y="4708252"/>
            <a:ext cx="589730" cy="324000"/>
          </a:xfrm>
          <a:prstGeom prst="rect">
            <a:avLst/>
          </a:prstGeom>
        </p:spPr>
        <p:txBody>
          <a:bodyPr anchor="ctr"/>
          <a:lstStyle>
            <a:defPPr>
              <a:defRPr lang="nl-NL"/>
            </a:defPPr>
            <a:lvl1pPr marL="0" algn="l" defTabSz="914400" rtl="0" eaLnBrk="1" latinLnBrk="0" hangingPunct="1">
              <a:defRPr sz="1800" kern="1200" baseline="0">
                <a:solidFill>
                  <a:srgbClr val="271D6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45CA951-4815-4987-9CD6-BB5D6648C0B5}" type="slidenum">
              <a:rPr lang="nl-NL" sz="1200" smtClean="0"/>
              <a:pPr algn="ctr"/>
              <a:t>15</a:t>
            </a:fld>
            <a:endParaRPr lang="nl-NL" sz="1200" dirty="0"/>
          </a:p>
        </p:txBody>
      </p:sp>
      <p:sp>
        <p:nvSpPr>
          <p:cNvPr id="7" name="Rounded Rectangle 4"/>
          <p:cNvSpPr/>
          <p:nvPr/>
        </p:nvSpPr>
        <p:spPr>
          <a:xfrm>
            <a:off x="971600" y="2499742"/>
            <a:ext cx="7416824" cy="360040"/>
          </a:xfrm>
          <a:prstGeom prst="roundRect">
            <a:avLst/>
          </a:prstGeom>
          <a:solidFill>
            <a:srgbClr val="F08C0A"/>
          </a:solidFill>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2000" b="1" dirty="0" smtClean="0">
                <a:solidFill>
                  <a:srgbClr val="271D6C"/>
                </a:solidFill>
              </a:rPr>
              <a:t>Data-</a:t>
            </a:r>
            <a:r>
              <a:rPr lang="nl-NL" sz="2000" b="1" dirty="0" err="1" smtClean="0">
                <a:solidFill>
                  <a:srgbClr val="271D6C"/>
                </a:solidFill>
              </a:rPr>
              <a:t>Abstractionlayer</a:t>
            </a:r>
            <a:r>
              <a:rPr lang="nl-NL" sz="2000" b="1" dirty="0" smtClean="0">
                <a:solidFill>
                  <a:srgbClr val="271D6C"/>
                </a:solidFill>
              </a:rPr>
              <a:t> (data virtualisation)</a:t>
            </a:r>
            <a:endParaRPr lang="nl-NL" sz="2000" b="1" dirty="0">
              <a:solidFill>
                <a:srgbClr val="271D6C"/>
              </a:solidFill>
            </a:endParaRPr>
          </a:p>
        </p:txBody>
      </p:sp>
      <p:grpSp>
        <p:nvGrpSpPr>
          <p:cNvPr id="81" name="Groep 80"/>
          <p:cNvGrpSpPr/>
          <p:nvPr/>
        </p:nvGrpSpPr>
        <p:grpSpPr>
          <a:xfrm>
            <a:off x="1179521" y="3298916"/>
            <a:ext cx="720000" cy="720000"/>
            <a:chOff x="1179521" y="3298916"/>
            <a:chExt cx="720000" cy="720000"/>
          </a:xfrm>
        </p:grpSpPr>
        <p:sp>
          <p:nvSpPr>
            <p:cNvPr id="9" name="Afgeronde rechthoek 25"/>
            <p:cNvSpPr/>
            <p:nvPr/>
          </p:nvSpPr>
          <p:spPr>
            <a:xfrm>
              <a:off x="1179521" y="3298916"/>
              <a:ext cx="720000" cy="720000"/>
            </a:xfrm>
            <a:prstGeom prst="roundRect">
              <a:avLst/>
            </a:prstGeom>
            <a:solidFill>
              <a:srgbClr val="FFFFFF"/>
            </a:solidFill>
            <a:ln w="10795" cap="flat" cmpd="sng" algn="ctr">
              <a:solidFill>
                <a:srgbClr val="00A1C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endParaRPr kumimoji="0" lang="nl-NL" sz="1200" b="1" i="0" u="none" strike="noStrike" kern="0" cap="none" spc="0" normalizeH="0" baseline="0" noProof="0" dirty="0" smtClean="0">
                <a:ln>
                  <a:noFill/>
                </a:ln>
                <a:solidFill>
                  <a:srgbClr val="FFFFFF"/>
                </a:solidFill>
                <a:effectLst/>
                <a:uLnTx/>
                <a:uFillTx/>
                <a:latin typeface="Corbel"/>
                <a:ea typeface="+mn-ea"/>
                <a:cs typeface="+mn-cs"/>
              </a:endParaRPr>
            </a:p>
          </p:txBody>
        </p:sp>
        <p:pic>
          <p:nvPicPr>
            <p:cNvPr id="10" name="Afbeelding 26"/>
            <p:cNvPicPr>
              <a:picLocks noChangeAspect="1"/>
            </p:cNvPicPr>
            <p:nvPr/>
          </p:nvPicPr>
          <p:blipFill>
            <a:blip r:embed="rId2"/>
            <a:stretch>
              <a:fillRect/>
            </a:stretch>
          </p:blipFill>
          <p:spPr>
            <a:xfrm>
              <a:off x="1209843" y="3321360"/>
              <a:ext cx="668348" cy="668348"/>
            </a:xfrm>
            <a:prstGeom prst="rect">
              <a:avLst/>
            </a:prstGeom>
          </p:spPr>
        </p:pic>
      </p:grpSp>
      <p:grpSp>
        <p:nvGrpSpPr>
          <p:cNvPr id="80" name="Groep 79"/>
          <p:cNvGrpSpPr/>
          <p:nvPr/>
        </p:nvGrpSpPr>
        <p:grpSpPr>
          <a:xfrm>
            <a:off x="4900043" y="3298916"/>
            <a:ext cx="720000" cy="720000"/>
            <a:chOff x="4900043" y="3298916"/>
            <a:chExt cx="720000" cy="720000"/>
          </a:xfrm>
        </p:grpSpPr>
        <p:sp>
          <p:nvSpPr>
            <p:cNvPr id="12" name="Afgeronde rechthoek 28"/>
            <p:cNvSpPr/>
            <p:nvPr/>
          </p:nvSpPr>
          <p:spPr>
            <a:xfrm>
              <a:off x="4900043" y="3298916"/>
              <a:ext cx="720000" cy="720000"/>
            </a:xfrm>
            <a:prstGeom prst="roundRect">
              <a:avLst/>
            </a:prstGeom>
            <a:solidFill>
              <a:srgbClr val="FFFFFF"/>
            </a:solidFill>
            <a:ln w="10795" cap="flat" cmpd="sng" algn="ctr">
              <a:solidFill>
                <a:srgbClr val="00A1C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endParaRPr kumimoji="0" lang="nl-NL" sz="1200" b="1" i="0" u="none" strike="noStrike" kern="0" cap="none" spc="0" normalizeH="0" baseline="0" noProof="0" dirty="0" smtClean="0">
                <a:ln>
                  <a:noFill/>
                </a:ln>
                <a:solidFill>
                  <a:srgbClr val="FFFFFF"/>
                </a:solidFill>
                <a:effectLst/>
                <a:uLnTx/>
                <a:uFillTx/>
                <a:latin typeface="Corbel"/>
                <a:ea typeface="+mn-ea"/>
                <a:cs typeface="+mn-cs"/>
              </a:endParaRPr>
            </a:p>
          </p:txBody>
        </p:sp>
        <p:pic>
          <p:nvPicPr>
            <p:cNvPr id="1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7148" y="3397639"/>
              <a:ext cx="647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9" name="Groep 78"/>
          <p:cNvGrpSpPr/>
          <p:nvPr/>
        </p:nvGrpSpPr>
        <p:grpSpPr>
          <a:xfrm>
            <a:off x="6141393" y="3298916"/>
            <a:ext cx="720000" cy="720000"/>
            <a:chOff x="6141393" y="3298916"/>
            <a:chExt cx="720000" cy="720000"/>
          </a:xfrm>
        </p:grpSpPr>
        <p:sp>
          <p:nvSpPr>
            <p:cNvPr id="15" name="Afgeronde rechthoek 31"/>
            <p:cNvSpPr/>
            <p:nvPr/>
          </p:nvSpPr>
          <p:spPr>
            <a:xfrm>
              <a:off x="6141393" y="3298916"/>
              <a:ext cx="720000" cy="720000"/>
            </a:xfrm>
            <a:prstGeom prst="roundRect">
              <a:avLst/>
            </a:prstGeom>
            <a:solidFill>
              <a:srgbClr val="FFFFFF"/>
            </a:solidFill>
            <a:ln w="10795" cap="flat" cmpd="sng" algn="ctr">
              <a:solidFill>
                <a:srgbClr val="00A1C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endParaRPr kumimoji="0" lang="nl-NL" sz="1200" b="1" i="0" u="none" strike="noStrike" kern="0" cap="none" spc="0" normalizeH="0" baseline="0" noProof="0" dirty="0" smtClean="0">
                <a:ln>
                  <a:noFill/>
                </a:ln>
                <a:solidFill>
                  <a:srgbClr val="FFFFFF"/>
                </a:solidFill>
                <a:effectLst/>
                <a:uLnTx/>
                <a:uFillTx/>
                <a:latin typeface="Corbel"/>
                <a:ea typeface="+mn-ea"/>
                <a:cs typeface="+mn-cs"/>
              </a:endParaRP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466" y="3404862"/>
              <a:ext cx="647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8" name="Groep 77"/>
          <p:cNvGrpSpPr/>
          <p:nvPr/>
        </p:nvGrpSpPr>
        <p:grpSpPr>
          <a:xfrm>
            <a:off x="7380392" y="3298916"/>
            <a:ext cx="720000" cy="720000"/>
            <a:chOff x="7380392" y="3298916"/>
            <a:chExt cx="720000" cy="720000"/>
          </a:xfrm>
        </p:grpSpPr>
        <p:sp>
          <p:nvSpPr>
            <p:cNvPr id="18" name="Afgeronde rechthoek 34"/>
            <p:cNvSpPr/>
            <p:nvPr/>
          </p:nvSpPr>
          <p:spPr>
            <a:xfrm>
              <a:off x="7380392" y="3298916"/>
              <a:ext cx="720000" cy="720000"/>
            </a:xfrm>
            <a:prstGeom prst="roundRect">
              <a:avLst/>
            </a:prstGeom>
            <a:solidFill>
              <a:srgbClr val="FFFFFF"/>
            </a:solidFill>
            <a:ln w="10795" cap="flat" cmpd="sng" algn="ctr">
              <a:solidFill>
                <a:srgbClr val="00A1C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endParaRPr kumimoji="0" lang="nl-NL" sz="1200" b="1" i="0" u="none" strike="noStrike" kern="0" cap="none" spc="0" normalizeH="0" baseline="0" noProof="0" dirty="0" smtClean="0">
                <a:ln>
                  <a:noFill/>
                </a:ln>
                <a:solidFill>
                  <a:srgbClr val="FFFFFF"/>
                </a:solidFill>
                <a:effectLst/>
                <a:uLnTx/>
                <a:uFillTx/>
                <a:latin typeface="Corbel"/>
                <a:ea typeface="+mn-ea"/>
                <a:cs typeface="+mn-cs"/>
              </a:endParaRPr>
            </a:p>
          </p:txBody>
        </p:sp>
        <p:pic>
          <p:nvPicPr>
            <p:cNvPr id="19" name="Afbeelding 35"/>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393" t="20393" r="21624" b="19288"/>
            <a:stretch/>
          </p:blipFill>
          <p:spPr>
            <a:xfrm>
              <a:off x="7411640" y="3376740"/>
              <a:ext cx="688752" cy="512514"/>
            </a:xfrm>
            <a:prstGeom prst="rect">
              <a:avLst/>
            </a:prstGeom>
          </p:spPr>
        </p:pic>
        <p:sp>
          <p:nvSpPr>
            <p:cNvPr id="20" name="Wolk 36"/>
            <p:cNvSpPr/>
            <p:nvPr/>
          </p:nvSpPr>
          <p:spPr>
            <a:xfrm>
              <a:off x="7417543" y="3740852"/>
              <a:ext cx="321920" cy="179875"/>
            </a:xfrm>
            <a:prstGeom prst="cloud">
              <a:avLst/>
            </a:prstGeom>
            <a:solidFill>
              <a:srgbClr val="FFFFFF"/>
            </a:solidFill>
            <a:ln w="10795" cap="flat" cmpd="sng" algn="ctr">
              <a:solidFill>
                <a:srgbClr val="00A1C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endParaRPr kumimoji="0" lang="nl-NL" sz="1600" b="0" i="0" u="none" strike="noStrike" kern="0" cap="none" spc="0" normalizeH="0" baseline="0" noProof="0" smtClean="0">
                <a:ln>
                  <a:noFill/>
                </a:ln>
                <a:solidFill>
                  <a:srgbClr val="271D6C"/>
                </a:solidFill>
                <a:effectLst/>
                <a:uLnTx/>
                <a:uFillTx/>
                <a:latin typeface="Corbel"/>
                <a:ea typeface="+mn-ea"/>
                <a:cs typeface="+mn-cs"/>
              </a:endParaRPr>
            </a:p>
          </p:txBody>
        </p:sp>
      </p:grpSp>
      <p:grpSp>
        <p:nvGrpSpPr>
          <p:cNvPr id="77" name="Groep 76"/>
          <p:cNvGrpSpPr/>
          <p:nvPr/>
        </p:nvGrpSpPr>
        <p:grpSpPr>
          <a:xfrm>
            <a:off x="2419695" y="3298916"/>
            <a:ext cx="720000" cy="720000"/>
            <a:chOff x="2419695" y="3298916"/>
            <a:chExt cx="720000" cy="720000"/>
          </a:xfrm>
        </p:grpSpPr>
        <p:sp>
          <p:nvSpPr>
            <p:cNvPr id="22" name="Afgeronde rechthoek 25"/>
            <p:cNvSpPr/>
            <p:nvPr/>
          </p:nvSpPr>
          <p:spPr>
            <a:xfrm>
              <a:off x="2419695" y="3298916"/>
              <a:ext cx="720000" cy="720000"/>
            </a:xfrm>
            <a:prstGeom prst="roundRect">
              <a:avLst/>
            </a:prstGeom>
            <a:solidFill>
              <a:srgbClr val="FFFFFF"/>
            </a:solidFill>
            <a:ln w="10795" cap="flat" cmpd="sng" algn="ctr">
              <a:solidFill>
                <a:srgbClr val="00A1C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endParaRPr kumimoji="0" lang="nl-NL" sz="1200" b="1" i="0" u="none" strike="noStrike" kern="0" cap="none" spc="0" normalizeH="0" baseline="0" noProof="0" dirty="0" smtClean="0">
                <a:ln>
                  <a:noFill/>
                </a:ln>
                <a:solidFill>
                  <a:srgbClr val="FFFFFF"/>
                </a:solidFill>
                <a:effectLst/>
                <a:uLnTx/>
                <a:uFillTx/>
                <a:latin typeface="Corbel"/>
                <a:ea typeface="+mn-ea"/>
                <a:cs typeface="+mn-cs"/>
              </a:endParaRPr>
            </a:p>
          </p:txBody>
        </p:sp>
        <p:pic>
          <p:nvPicPr>
            <p:cNvPr id="23" name="Afbeelding 26"/>
            <p:cNvPicPr>
              <a:picLocks noChangeAspect="1"/>
            </p:cNvPicPr>
            <p:nvPr/>
          </p:nvPicPr>
          <p:blipFill>
            <a:blip r:embed="rId2"/>
            <a:stretch>
              <a:fillRect/>
            </a:stretch>
          </p:blipFill>
          <p:spPr>
            <a:xfrm>
              <a:off x="2450017" y="3321360"/>
              <a:ext cx="668348" cy="668348"/>
            </a:xfrm>
            <a:prstGeom prst="rect">
              <a:avLst/>
            </a:prstGeom>
          </p:spPr>
        </p:pic>
      </p:grpSp>
      <p:grpSp>
        <p:nvGrpSpPr>
          <p:cNvPr id="76" name="Groep 75"/>
          <p:cNvGrpSpPr/>
          <p:nvPr/>
        </p:nvGrpSpPr>
        <p:grpSpPr>
          <a:xfrm>
            <a:off x="3659869" y="3298916"/>
            <a:ext cx="720000" cy="720000"/>
            <a:chOff x="3659869" y="3298916"/>
            <a:chExt cx="720000" cy="720000"/>
          </a:xfrm>
        </p:grpSpPr>
        <p:sp>
          <p:nvSpPr>
            <p:cNvPr id="25" name="Afgeronde rechthoek 24"/>
            <p:cNvSpPr/>
            <p:nvPr/>
          </p:nvSpPr>
          <p:spPr>
            <a:xfrm>
              <a:off x="3659869" y="3298916"/>
              <a:ext cx="720000" cy="720000"/>
            </a:xfrm>
            <a:prstGeom prst="roundRect">
              <a:avLst/>
            </a:prstGeom>
            <a:solidFill>
              <a:srgbClr val="FFFFFF"/>
            </a:solidFill>
            <a:ln w="10795" cap="flat" cmpd="sng" algn="ctr">
              <a:solidFill>
                <a:srgbClr val="00A1C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endParaRPr kumimoji="0" lang="nl-NL" sz="1200" b="1" i="0" u="none" strike="noStrike" kern="0" cap="none" spc="0" normalizeH="0" baseline="0" noProof="0" dirty="0" smtClean="0">
                <a:ln>
                  <a:noFill/>
                </a:ln>
                <a:solidFill>
                  <a:srgbClr val="FFFFFF"/>
                </a:solidFill>
                <a:effectLst/>
                <a:uLnTx/>
                <a:uFillTx/>
                <a:latin typeface="Corbel"/>
                <a:ea typeface="+mn-ea"/>
                <a:cs typeface="+mn-cs"/>
              </a:endParaRPr>
            </a:p>
          </p:txBody>
        </p:sp>
        <p:pic>
          <p:nvPicPr>
            <p:cNvPr id="26" name="Afbeelding 25"/>
            <p:cNvPicPr>
              <a:picLocks noChangeAspect="1"/>
            </p:cNvPicPr>
            <p:nvPr/>
          </p:nvPicPr>
          <p:blipFill>
            <a:blip r:embed="rId2"/>
            <a:stretch>
              <a:fillRect/>
            </a:stretch>
          </p:blipFill>
          <p:spPr>
            <a:xfrm>
              <a:off x="3690191" y="3321360"/>
              <a:ext cx="668348" cy="668348"/>
            </a:xfrm>
            <a:prstGeom prst="rect">
              <a:avLst/>
            </a:prstGeom>
          </p:spPr>
        </p:pic>
      </p:grpSp>
      <p:sp>
        <p:nvSpPr>
          <p:cNvPr id="27" name="TextBox 27"/>
          <p:cNvSpPr txBox="1"/>
          <p:nvPr/>
        </p:nvSpPr>
        <p:spPr>
          <a:xfrm>
            <a:off x="1248246" y="3977900"/>
            <a:ext cx="675185" cy="369332"/>
          </a:xfrm>
          <a:prstGeom prst="rect">
            <a:avLst/>
          </a:prstGeom>
          <a:noFill/>
        </p:spPr>
        <p:txBody>
          <a:bodyPr wrap="none" rtlCol="0">
            <a:spAutoFit/>
          </a:bodyPr>
          <a:lstStyle/>
          <a:p>
            <a:r>
              <a:rPr lang="nl-NL" dirty="0" smtClean="0">
                <a:solidFill>
                  <a:srgbClr val="271D6C"/>
                </a:solidFill>
              </a:rPr>
              <a:t>DWH</a:t>
            </a:r>
            <a:endParaRPr lang="nl-NL" dirty="0">
              <a:solidFill>
                <a:srgbClr val="271D6C"/>
              </a:solidFill>
            </a:endParaRPr>
          </a:p>
        </p:txBody>
      </p:sp>
      <p:sp>
        <p:nvSpPr>
          <p:cNvPr id="28" name="TextBox 28"/>
          <p:cNvSpPr txBox="1"/>
          <p:nvPr/>
        </p:nvSpPr>
        <p:spPr>
          <a:xfrm>
            <a:off x="2495660" y="3977900"/>
            <a:ext cx="540533" cy="369332"/>
          </a:xfrm>
          <a:prstGeom prst="rect">
            <a:avLst/>
          </a:prstGeom>
          <a:noFill/>
        </p:spPr>
        <p:txBody>
          <a:bodyPr wrap="none" rtlCol="0">
            <a:spAutoFit/>
          </a:bodyPr>
          <a:lstStyle/>
          <a:p>
            <a:r>
              <a:rPr lang="nl-NL" dirty="0" smtClean="0">
                <a:solidFill>
                  <a:srgbClr val="271D6C"/>
                </a:solidFill>
              </a:rPr>
              <a:t>SBR</a:t>
            </a:r>
            <a:endParaRPr lang="nl-NL" dirty="0">
              <a:solidFill>
                <a:srgbClr val="271D6C"/>
              </a:solidFill>
            </a:endParaRPr>
          </a:p>
        </p:txBody>
      </p:sp>
      <p:sp>
        <p:nvSpPr>
          <p:cNvPr id="29" name="TextBox 29"/>
          <p:cNvSpPr txBox="1"/>
          <p:nvPr/>
        </p:nvSpPr>
        <p:spPr>
          <a:xfrm>
            <a:off x="3389745" y="3977900"/>
            <a:ext cx="1271375" cy="646331"/>
          </a:xfrm>
          <a:prstGeom prst="rect">
            <a:avLst/>
          </a:prstGeom>
          <a:noFill/>
        </p:spPr>
        <p:txBody>
          <a:bodyPr wrap="none" rtlCol="0">
            <a:spAutoFit/>
          </a:bodyPr>
          <a:lstStyle/>
          <a:p>
            <a:pPr algn="ctr"/>
            <a:r>
              <a:rPr lang="nl-NL" dirty="0" smtClean="0">
                <a:solidFill>
                  <a:srgbClr val="271D6C"/>
                </a:solidFill>
              </a:rPr>
              <a:t>Registers</a:t>
            </a:r>
          </a:p>
          <a:p>
            <a:pPr algn="ctr"/>
            <a:r>
              <a:rPr lang="nl-NL" dirty="0" err="1" smtClean="0">
                <a:solidFill>
                  <a:srgbClr val="271D6C"/>
                </a:solidFill>
              </a:rPr>
              <a:t>Admin.data</a:t>
            </a:r>
            <a:endParaRPr lang="nl-NL" dirty="0">
              <a:solidFill>
                <a:srgbClr val="271D6C"/>
              </a:solidFill>
            </a:endParaRPr>
          </a:p>
        </p:txBody>
      </p:sp>
      <p:sp>
        <p:nvSpPr>
          <p:cNvPr id="30" name="TextBox 30"/>
          <p:cNvSpPr txBox="1"/>
          <p:nvPr/>
        </p:nvSpPr>
        <p:spPr>
          <a:xfrm>
            <a:off x="4959319" y="3977900"/>
            <a:ext cx="601448" cy="646331"/>
          </a:xfrm>
          <a:prstGeom prst="rect">
            <a:avLst/>
          </a:prstGeom>
          <a:noFill/>
        </p:spPr>
        <p:txBody>
          <a:bodyPr wrap="none" rtlCol="0">
            <a:spAutoFit/>
          </a:bodyPr>
          <a:lstStyle/>
          <a:p>
            <a:pPr algn="ctr"/>
            <a:r>
              <a:rPr lang="nl-NL" dirty="0" smtClean="0">
                <a:solidFill>
                  <a:srgbClr val="271D6C"/>
                </a:solidFill>
              </a:rPr>
              <a:t>Flat</a:t>
            </a:r>
          </a:p>
          <a:p>
            <a:pPr algn="ctr"/>
            <a:r>
              <a:rPr lang="nl-NL" dirty="0" smtClean="0">
                <a:solidFill>
                  <a:srgbClr val="271D6C"/>
                </a:solidFill>
              </a:rPr>
              <a:t>Files</a:t>
            </a:r>
            <a:endParaRPr lang="nl-NL" dirty="0">
              <a:solidFill>
                <a:srgbClr val="271D6C"/>
              </a:solidFill>
            </a:endParaRPr>
          </a:p>
        </p:txBody>
      </p:sp>
      <p:sp>
        <p:nvSpPr>
          <p:cNvPr id="31" name="TextBox 31"/>
          <p:cNvSpPr txBox="1"/>
          <p:nvPr/>
        </p:nvSpPr>
        <p:spPr>
          <a:xfrm>
            <a:off x="6027289" y="3977900"/>
            <a:ext cx="948209" cy="646331"/>
          </a:xfrm>
          <a:prstGeom prst="rect">
            <a:avLst/>
          </a:prstGeom>
          <a:noFill/>
        </p:spPr>
        <p:txBody>
          <a:bodyPr wrap="none" rtlCol="0">
            <a:spAutoFit/>
          </a:bodyPr>
          <a:lstStyle/>
          <a:p>
            <a:pPr algn="ctr"/>
            <a:r>
              <a:rPr lang="nl-NL" dirty="0" smtClean="0">
                <a:solidFill>
                  <a:srgbClr val="271D6C"/>
                </a:solidFill>
              </a:rPr>
              <a:t>Web</a:t>
            </a:r>
          </a:p>
          <a:p>
            <a:pPr algn="ctr"/>
            <a:r>
              <a:rPr lang="nl-NL" dirty="0" smtClean="0">
                <a:solidFill>
                  <a:srgbClr val="271D6C"/>
                </a:solidFill>
              </a:rPr>
              <a:t>Services</a:t>
            </a:r>
            <a:endParaRPr lang="nl-NL" dirty="0">
              <a:solidFill>
                <a:srgbClr val="271D6C"/>
              </a:solidFill>
            </a:endParaRPr>
          </a:p>
        </p:txBody>
      </p:sp>
      <p:sp>
        <p:nvSpPr>
          <p:cNvPr id="32" name="TextBox 32"/>
          <p:cNvSpPr txBox="1"/>
          <p:nvPr/>
        </p:nvSpPr>
        <p:spPr>
          <a:xfrm>
            <a:off x="7398664" y="3977900"/>
            <a:ext cx="681598" cy="369332"/>
          </a:xfrm>
          <a:prstGeom prst="rect">
            <a:avLst/>
          </a:prstGeom>
          <a:noFill/>
        </p:spPr>
        <p:txBody>
          <a:bodyPr wrap="none" rtlCol="0">
            <a:spAutoFit/>
          </a:bodyPr>
          <a:lstStyle/>
          <a:p>
            <a:pPr algn="ctr"/>
            <a:r>
              <a:rPr lang="nl-NL" dirty="0" smtClean="0">
                <a:solidFill>
                  <a:srgbClr val="271D6C"/>
                </a:solidFill>
              </a:rPr>
              <a:t>CBDS</a:t>
            </a:r>
            <a:endParaRPr lang="nl-NL" dirty="0">
              <a:solidFill>
                <a:srgbClr val="271D6C"/>
              </a:solidFill>
            </a:endParaRPr>
          </a:p>
        </p:txBody>
      </p:sp>
      <p:sp>
        <p:nvSpPr>
          <p:cNvPr id="33" name="TextBox 33"/>
          <p:cNvSpPr txBox="1"/>
          <p:nvPr/>
        </p:nvSpPr>
        <p:spPr>
          <a:xfrm rot="16200000">
            <a:off x="7699453" y="2392369"/>
            <a:ext cx="2615588" cy="369332"/>
          </a:xfrm>
          <a:prstGeom prst="rect">
            <a:avLst/>
          </a:prstGeom>
          <a:noFill/>
        </p:spPr>
        <p:txBody>
          <a:bodyPr wrap="none" rtlCol="0">
            <a:spAutoFit/>
          </a:bodyPr>
          <a:lstStyle/>
          <a:p>
            <a:r>
              <a:rPr lang="nl-NL" b="1" dirty="0" smtClean="0">
                <a:solidFill>
                  <a:schemeClr val="bg1"/>
                </a:solidFill>
              </a:rPr>
              <a:t>#</a:t>
            </a:r>
            <a:r>
              <a:rPr lang="nl-NL" b="1" dirty="0" err="1" smtClean="0">
                <a:solidFill>
                  <a:schemeClr val="bg1"/>
                </a:solidFill>
              </a:rPr>
              <a:t>DatacentricOrganization</a:t>
            </a:r>
            <a:endParaRPr lang="nl-NL" b="1" dirty="0">
              <a:solidFill>
                <a:schemeClr val="bg1"/>
              </a:solidFill>
            </a:endParaRPr>
          </a:p>
        </p:txBody>
      </p:sp>
      <p:cxnSp>
        <p:nvCxnSpPr>
          <p:cNvPr id="34" name="Straight Arrow Connector 35"/>
          <p:cNvCxnSpPr>
            <a:endCxn id="10" idx="0"/>
          </p:cNvCxnSpPr>
          <p:nvPr/>
        </p:nvCxnSpPr>
        <p:spPr>
          <a:xfrm flipH="1">
            <a:off x="1544017" y="2859782"/>
            <a:ext cx="3647" cy="461578"/>
          </a:xfrm>
          <a:prstGeom prst="straightConnector1">
            <a:avLst/>
          </a:prstGeom>
          <a:ln w="25400">
            <a:solidFill>
              <a:srgbClr val="00A1CD"/>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7"/>
          <p:cNvCxnSpPr/>
          <p:nvPr/>
        </p:nvCxnSpPr>
        <p:spPr>
          <a:xfrm flipH="1">
            <a:off x="2798839" y="2856419"/>
            <a:ext cx="3647" cy="461578"/>
          </a:xfrm>
          <a:prstGeom prst="straightConnector1">
            <a:avLst/>
          </a:prstGeom>
          <a:ln w="25400">
            <a:solidFill>
              <a:srgbClr val="00A1CD"/>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8"/>
          <p:cNvCxnSpPr/>
          <p:nvPr/>
        </p:nvCxnSpPr>
        <p:spPr>
          <a:xfrm flipH="1">
            <a:off x="4024365" y="2850985"/>
            <a:ext cx="3647" cy="461578"/>
          </a:xfrm>
          <a:prstGeom prst="straightConnector1">
            <a:avLst/>
          </a:prstGeom>
          <a:ln w="25400">
            <a:solidFill>
              <a:srgbClr val="00A1CD"/>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9"/>
          <p:cNvCxnSpPr/>
          <p:nvPr/>
        </p:nvCxnSpPr>
        <p:spPr>
          <a:xfrm flipH="1">
            <a:off x="5270998" y="2837338"/>
            <a:ext cx="3647" cy="461578"/>
          </a:xfrm>
          <a:prstGeom prst="straightConnector1">
            <a:avLst/>
          </a:prstGeom>
          <a:ln w="25400">
            <a:solidFill>
              <a:srgbClr val="00A1CD"/>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40"/>
          <p:cNvCxnSpPr/>
          <p:nvPr/>
        </p:nvCxnSpPr>
        <p:spPr>
          <a:xfrm flipH="1">
            <a:off x="6511172" y="2837338"/>
            <a:ext cx="3647" cy="461578"/>
          </a:xfrm>
          <a:prstGeom prst="straightConnector1">
            <a:avLst/>
          </a:prstGeom>
          <a:ln w="25400">
            <a:solidFill>
              <a:srgbClr val="00A1CD"/>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41"/>
          <p:cNvCxnSpPr/>
          <p:nvPr/>
        </p:nvCxnSpPr>
        <p:spPr>
          <a:xfrm flipH="1">
            <a:off x="7743839" y="2837338"/>
            <a:ext cx="3647" cy="461578"/>
          </a:xfrm>
          <a:prstGeom prst="straightConnector1">
            <a:avLst/>
          </a:prstGeom>
          <a:ln w="25400">
            <a:solidFill>
              <a:srgbClr val="00A1CD"/>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0"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3287" y="1444150"/>
            <a:ext cx="684000" cy="684000"/>
          </a:xfrm>
          <a:prstGeom prst="rect">
            <a:avLst/>
          </a:prstGeom>
        </p:spPr>
      </p:pic>
      <p:pic>
        <p:nvPicPr>
          <p:cNvPr id="41"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9095" y="1383694"/>
            <a:ext cx="684000" cy="684000"/>
          </a:xfrm>
          <a:prstGeom prst="rect">
            <a:avLst/>
          </a:prstGeom>
        </p:spPr>
      </p:pic>
      <p:pic>
        <p:nvPicPr>
          <p:cNvPr id="42"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7479" y="1383694"/>
            <a:ext cx="684000" cy="684000"/>
          </a:xfrm>
          <a:prstGeom prst="rect">
            <a:avLst/>
          </a:prstGeom>
        </p:spPr>
      </p:pic>
      <p:pic>
        <p:nvPicPr>
          <p:cNvPr id="43"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4903" y="1383694"/>
            <a:ext cx="684000" cy="684000"/>
          </a:xfrm>
          <a:prstGeom prst="rect">
            <a:avLst/>
          </a:prstGeom>
        </p:spPr>
      </p:pic>
      <p:pic>
        <p:nvPicPr>
          <p:cNvPr id="44"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20713" y="1383694"/>
            <a:ext cx="684000" cy="684000"/>
          </a:xfrm>
          <a:prstGeom prst="rect">
            <a:avLst/>
          </a:prstGeom>
        </p:spPr>
      </p:pic>
      <p:pic>
        <p:nvPicPr>
          <p:cNvPr id="45"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1671" y="1429036"/>
            <a:ext cx="684000" cy="684000"/>
          </a:xfrm>
          <a:prstGeom prst="rect">
            <a:avLst/>
          </a:prstGeom>
        </p:spPr>
      </p:pic>
      <p:pic>
        <p:nvPicPr>
          <p:cNvPr id="46" name="Picture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5863" y="1436593"/>
            <a:ext cx="684000" cy="684000"/>
          </a:xfrm>
          <a:prstGeom prst="rect">
            <a:avLst/>
          </a:prstGeom>
        </p:spPr>
      </p:pic>
      <p:sp>
        <p:nvSpPr>
          <p:cNvPr id="47" name="TextBox 56"/>
          <p:cNvSpPr txBox="1"/>
          <p:nvPr/>
        </p:nvSpPr>
        <p:spPr>
          <a:xfrm>
            <a:off x="1166011" y="1016972"/>
            <a:ext cx="557140" cy="369332"/>
          </a:xfrm>
          <a:prstGeom prst="rect">
            <a:avLst/>
          </a:prstGeom>
          <a:noFill/>
        </p:spPr>
        <p:txBody>
          <a:bodyPr wrap="none" rtlCol="0">
            <a:spAutoFit/>
          </a:bodyPr>
          <a:lstStyle/>
          <a:p>
            <a:r>
              <a:rPr lang="nl-NL" dirty="0" smtClean="0">
                <a:solidFill>
                  <a:srgbClr val="271D6C"/>
                </a:solidFill>
              </a:rPr>
              <a:t>DPT</a:t>
            </a:r>
            <a:endParaRPr lang="nl-NL" dirty="0">
              <a:solidFill>
                <a:srgbClr val="271D6C"/>
              </a:solidFill>
            </a:endParaRPr>
          </a:p>
        </p:txBody>
      </p:sp>
      <p:sp>
        <p:nvSpPr>
          <p:cNvPr id="48" name="TextBox 57"/>
          <p:cNvSpPr txBox="1"/>
          <p:nvPr/>
        </p:nvSpPr>
        <p:spPr>
          <a:xfrm>
            <a:off x="1881038" y="1016972"/>
            <a:ext cx="1202637" cy="369332"/>
          </a:xfrm>
          <a:prstGeom prst="rect">
            <a:avLst/>
          </a:prstGeom>
          <a:noFill/>
        </p:spPr>
        <p:txBody>
          <a:bodyPr wrap="none" rtlCol="0">
            <a:spAutoFit/>
          </a:bodyPr>
          <a:lstStyle/>
          <a:p>
            <a:r>
              <a:rPr lang="nl-NL" dirty="0" smtClean="0">
                <a:solidFill>
                  <a:srgbClr val="271D6C"/>
                </a:solidFill>
              </a:rPr>
              <a:t>Dashboard</a:t>
            </a:r>
            <a:endParaRPr lang="nl-NL" dirty="0">
              <a:solidFill>
                <a:srgbClr val="271D6C"/>
              </a:solidFill>
            </a:endParaRPr>
          </a:p>
        </p:txBody>
      </p:sp>
      <p:sp>
        <p:nvSpPr>
          <p:cNvPr id="49" name="TextBox 58"/>
          <p:cNvSpPr txBox="1"/>
          <p:nvPr/>
        </p:nvSpPr>
        <p:spPr>
          <a:xfrm>
            <a:off x="3230514" y="1016972"/>
            <a:ext cx="625043" cy="369332"/>
          </a:xfrm>
          <a:prstGeom prst="rect">
            <a:avLst/>
          </a:prstGeom>
          <a:noFill/>
        </p:spPr>
        <p:txBody>
          <a:bodyPr wrap="none" rtlCol="0">
            <a:spAutoFit/>
          </a:bodyPr>
          <a:lstStyle/>
          <a:p>
            <a:r>
              <a:rPr lang="nl-NL" dirty="0" smtClean="0">
                <a:solidFill>
                  <a:srgbClr val="271D6C"/>
                </a:solidFill>
              </a:rPr>
              <a:t>Intra</a:t>
            </a:r>
            <a:endParaRPr lang="nl-NL" dirty="0">
              <a:solidFill>
                <a:srgbClr val="271D6C"/>
              </a:solidFill>
            </a:endParaRPr>
          </a:p>
        </p:txBody>
      </p:sp>
      <p:sp>
        <p:nvSpPr>
          <p:cNvPr id="50" name="TextBox 59"/>
          <p:cNvSpPr txBox="1"/>
          <p:nvPr/>
        </p:nvSpPr>
        <p:spPr>
          <a:xfrm>
            <a:off x="5142782" y="1016972"/>
            <a:ext cx="846707" cy="369332"/>
          </a:xfrm>
          <a:prstGeom prst="rect">
            <a:avLst/>
          </a:prstGeom>
          <a:noFill/>
        </p:spPr>
        <p:txBody>
          <a:bodyPr wrap="none" rtlCol="0">
            <a:spAutoFit/>
          </a:bodyPr>
          <a:lstStyle/>
          <a:p>
            <a:r>
              <a:rPr lang="nl-NL" dirty="0" smtClean="0">
                <a:solidFill>
                  <a:srgbClr val="271D6C"/>
                </a:solidFill>
              </a:rPr>
              <a:t>Mobile</a:t>
            </a:r>
            <a:endParaRPr lang="nl-NL" dirty="0">
              <a:solidFill>
                <a:srgbClr val="271D6C"/>
              </a:solidFill>
            </a:endParaRPr>
          </a:p>
        </p:txBody>
      </p:sp>
      <p:sp>
        <p:nvSpPr>
          <p:cNvPr id="51" name="TextBox 60"/>
          <p:cNvSpPr txBox="1"/>
          <p:nvPr/>
        </p:nvSpPr>
        <p:spPr>
          <a:xfrm>
            <a:off x="6164166" y="1016972"/>
            <a:ext cx="821828" cy="369332"/>
          </a:xfrm>
          <a:prstGeom prst="rect">
            <a:avLst/>
          </a:prstGeom>
          <a:noFill/>
        </p:spPr>
        <p:txBody>
          <a:bodyPr wrap="none" rtlCol="0">
            <a:spAutoFit/>
          </a:bodyPr>
          <a:lstStyle/>
          <a:p>
            <a:r>
              <a:rPr lang="nl-NL" dirty="0" smtClean="0">
                <a:solidFill>
                  <a:srgbClr val="271D6C"/>
                </a:solidFill>
              </a:rPr>
              <a:t>Report</a:t>
            </a:r>
            <a:endParaRPr lang="nl-NL" dirty="0">
              <a:solidFill>
                <a:srgbClr val="271D6C"/>
              </a:solidFill>
            </a:endParaRPr>
          </a:p>
        </p:txBody>
      </p:sp>
      <p:sp>
        <p:nvSpPr>
          <p:cNvPr id="52" name="TextBox 61"/>
          <p:cNvSpPr txBox="1"/>
          <p:nvPr/>
        </p:nvSpPr>
        <p:spPr>
          <a:xfrm>
            <a:off x="7357460" y="1016972"/>
            <a:ext cx="561372" cy="369332"/>
          </a:xfrm>
          <a:prstGeom prst="rect">
            <a:avLst/>
          </a:prstGeom>
          <a:noFill/>
        </p:spPr>
        <p:txBody>
          <a:bodyPr wrap="none" rtlCol="0">
            <a:spAutoFit/>
          </a:bodyPr>
          <a:lstStyle/>
          <a:p>
            <a:r>
              <a:rPr lang="nl-NL" dirty="0" smtClean="0">
                <a:solidFill>
                  <a:srgbClr val="271D6C"/>
                </a:solidFill>
              </a:rPr>
              <a:t>App</a:t>
            </a:r>
            <a:endParaRPr lang="nl-NL" dirty="0">
              <a:solidFill>
                <a:srgbClr val="271D6C"/>
              </a:solidFill>
            </a:endParaRPr>
          </a:p>
        </p:txBody>
      </p:sp>
      <p:sp>
        <p:nvSpPr>
          <p:cNvPr id="53" name="TextBox 62"/>
          <p:cNvSpPr txBox="1"/>
          <p:nvPr/>
        </p:nvSpPr>
        <p:spPr>
          <a:xfrm>
            <a:off x="4196846" y="1003140"/>
            <a:ext cx="744114" cy="369332"/>
          </a:xfrm>
          <a:prstGeom prst="rect">
            <a:avLst/>
          </a:prstGeom>
          <a:noFill/>
        </p:spPr>
        <p:txBody>
          <a:bodyPr wrap="none" rtlCol="0">
            <a:spAutoFit/>
          </a:bodyPr>
          <a:lstStyle/>
          <a:p>
            <a:r>
              <a:rPr lang="nl-NL" dirty="0" smtClean="0">
                <a:solidFill>
                  <a:srgbClr val="271D6C"/>
                </a:solidFill>
              </a:rPr>
              <a:t>Visual</a:t>
            </a:r>
            <a:endParaRPr lang="nl-NL" dirty="0">
              <a:solidFill>
                <a:srgbClr val="271D6C"/>
              </a:solidFill>
            </a:endParaRPr>
          </a:p>
        </p:txBody>
      </p:sp>
      <p:cxnSp>
        <p:nvCxnSpPr>
          <p:cNvPr id="54" name="Straight Arrow Connector 63"/>
          <p:cNvCxnSpPr/>
          <p:nvPr/>
        </p:nvCxnSpPr>
        <p:spPr>
          <a:xfrm flipH="1">
            <a:off x="7667097" y="2060460"/>
            <a:ext cx="3647" cy="461578"/>
          </a:xfrm>
          <a:prstGeom prst="straightConnector1">
            <a:avLst/>
          </a:prstGeom>
          <a:ln w="25400">
            <a:solidFill>
              <a:srgbClr val="00A1CD"/>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64"/>
          <p:cNvCxnSpPr/>
          <p:nvPr/>
        </p:nvCxnSpPr>
        <p:spPr>
          <a:xfrm flipH="1">
            <a:off x="6626903" y="2038551"/>
            <a:ext cx="3647" cy="461578"/>
          </a:xfrm>
          <a:prstGeom prst="straightConnector1">
            <a:avLst/>
          </a:prstGeom>
          <a:ln w="25400">
            <a:solidFill>
              <a:srgbClr val="00A1CD"/>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65"/>
          <p:cNvCxnSpPr/>
          <p:nvPr/>
        </p:nvCxnSpPr>
        <p:spPr>
          <a:xfrm flipH="1">
            <a:off x="5595226" y="2071689"/>
            <a:ext cx="3647" cy="461578"/>
          </a:xfrm>
          <a:prstGeom prst="straightConnector1">
            <a:avLst/>
          </a:prstGeom>
          <a:ln w="25400">
            <a:solidFill>
              <a:srgbClr val="00A1CD"/>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66"/>
          <p:cNvCxnSpPr/>
          <p:nvPr/>
        </p:nvCxnSpPr>
        <p:spPr>
          <a:xfrm flipH="1">
            <a:off x="4564443" y="2063699"/>
            <a:ext cx="3647" cy="461578"/>
          </a:xfrm>
          <a:prstGeom prst="straightConnector1">
            <a:avLst/>
          </a:prstGeom>
          <a:ln w="25400">
            <a:solidFill>
              <a:srgbClr val="00A1CD"/>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67"/>
          <p:cNvCxnSpPr/>
          <p:nvPr/>
        </p:nvCxnSpPr>
        <p:spPr>
          <a:xfrm flipH="1">
            <a:off x="3510556" y="2063699"/>
            <a:ext cx="3647" cy="461578"/>
          </a:xfrm>
          <a:prstGeom prst="straightConnector1">
            <a:avLst/>
          </a:prstGeom>
          <a:ln w="25400">
            <a:solidFill>
              <a:srgbClr val="00A1CD"/>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68"/>
          <p:cNvCxnSpPr/>
          <p:nvPr/>
        </p:nvCxnSpPr>
        <p:spPr>
          <a:xfrm flipH="1">
            <a:off x="2475416" y="2063699"/>
            <a:ext cx="3647" cy="461578"/>
          </a:xfrm>
          <a:prstGeom prst="straightConnector1">
            <a:avLst/>
          </a:prstGeom>
          <a:ln w="25400">
            <a:solidFill>
              <a:srgbClr val="00A1CD"/>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69"/>
          <p:cNvCxnSpPr/>
          <p:nvPr/>
        </p:nvCxnSpPr>
        <p:spPr>
          <a:xfrm flipH="1">
            <a:off x="1441427" y="2071689"/>
            <a:ext cx="3647" cy="461578"/>
          </a:xfrm>
          <a:prstGeom prst="straightConnector1">
            <a:avLst/>
          </a:prstGeom>
          <a:ln w="25400">
            <a:solidFill>
              <a:srgbClr val="00A1CD"/>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TextBox 70"/>
          <p:cNvSpPr txBox="1"/>
          <p:nvPr/>
        </p:nvSpPr>
        <p:spPr>
          <a:xfrm>
            <a:off x="1496291" y="2853245"/>
            <a:ext cx="506870" cy="276999"/>
          </a:xfrm>
          <a:prstGeom prst="rect">
            <a:avLst/>
          </a:prstGeom>
          <a:noFill/>
        </p:spPr>
        <p:txBody>
          <a:bodyPr wrap="none" rtlCol="0">
            <a:spAutoFit/>
          </a:bodyPr>
          <a:lstStyle/>
          <a:p>
            <a:r>
              <a:rPr lang="nl-NL" sz="1200" dirty="0" smtClean="0">
                <a:solidFill>
                  <a:srgbClr val="271D6C"/>
                </a:solidFill>
              </a:rPr>
              <a:t>JSON</a:t>
            </a:r>
            <a:endParaRPr lang="nl-NL" sz="1200" dirty="0">
              <a:solidFill>
                <a:srgbClr val="271D6C"/>
              </a:solidFill>
            </a:endParaRPr>
          </a:p>
        </p:txBody>
      </p:sp>
      <p:sp>
        <p:nvSpPr>
          <p:cNvPr id="62" name="TextBox 71"/>
          <p:cNvSpPr txBox="1"/>
          <p:nvPr/>
        </p:nvSpPr>
        <p:spPr>
          <a:xfrm>
            <a:off x="2753872" y="2833116"/>
            <a:ext cx="423514" cy="276999"/>
          </a:xfrm>
          <a:prstGeom prst="rect">
            <a:avLst/>
          </a:prstGeom>
          <a:noFill/>
        </p:spPr>
        <p:txBody>
          <a:bodyPr wrap="none" rtlCol="0">
            <a:spAutoFit/>
          </a:bodyPr>
          <a:lstStyle/>
          <a:p>
            <a:r>
              <a:rPr lang="nl-NL" sz="1200" dirty="0" smtClean="0">
                <a:solidFill>
                  <a:srgbClr val="271D6C"/>
                </a:solidFill>
              </a:rPr>
              <a:t>SQL</a:t>
            </a:r>
            <a:endParaRPr lang="nl-NL" sz="1200" dirty="0">
              <a:solidFill>
                <a:srgbClr val="271D6C"/>
              </a:solidFill>
            </a:endParaRPr>
          </a:p>
        </p:txBody>
      </p:sp>
      <p:sp>
        <p:nvSpPr>
          <p:cNvPr id="63" name="TextBox 72"/>
          <p:cNvSpPr txBox="1"/>
          <p:nvPr/>
        </p:nvSpPr>
        <p:spPr>
          <a:xfrm>
            <a:off x="3989356" y="2836592"/>
            <a:ext cx="423514" cy="276999"/>
          </a:xfrm>
          <a:prstGeom prst="rect">
            <a:avLst/>
          </a:prstGeom>
          <a:noFill/>
        </p:spPr>
        <p:txBody>
          <a:bodyPr wrap="none" rtlCol="0">
            <a:spAutoFit/>
          </a:bodyPr>
          <a:lstStyle/>
          <a:p>
            <a:r>
              <a:rPr lang="nl-NL" sz="1200" dirty="0" smtClean="0">
                <a:solidFill>
                  <a:srgbClr val="271D6C"/>
                </a:solidFill>
              </a:rPr>
              <a:t>SQL</a:t>
            </a:r>
            <a:endParaRPr lang="nl-NL" sz="1200" dirty="0">
              <a:solidFill>
                <a:srgbClr val="271D6C"/>
              </a:solidFill>
            </a:endParaRPr>
          </a:p>
        </p:txBody>
      </p:sp>
      <p:sp>
        <p:nvSpPr>
          <p:cNvPr id="64" name="TextBox 73"/>
          <p:cNvSpPr txBox="1"/>
          <p:nvPr/>
        </p:nvSpPr>
        <p:spPr>
          <a:xfrm>
            <a:off x="5241485" y="2853244"/>
            <a:ext cx="501804" cy="276999"/>
          </a:xfrm>
          <a:prstGeom prst="rect">
            <a:avLst/>
          </a:prstGeom>
          <a:noFill/>
        </p:spPr>
        <p:txBody>
          <a:bodyPr wrap="none" rtlCol="0">
            <a:spAutoFit/>
          </a:bodyPr>
          <a:lstStyle/>
          <a:p>
            <a:r>
              <a:rPr lang="nl-NL" sz="1200" dirty="0" smtClean="0">
                <a:solidFill>
                  <a:srgbClr val="271D6C"/>
                </a:solidFill>
              </a:rPr>
              <a:t>Excel</a:t>
            </a:r>
            <a:endParaRPr lang="nl-NL" sz="1200" dirty="0">
              <a:solidFill>
                <a:srgbClr val="271D6C"/>
              </a:solidFill>
            </a:endParaRPr>
          </a:p>
        </p:txBody>
      </p:sp>
      <p:sp>
        <p:nvSpPr>
          <p:cNvPr id="65" name="TextBox 74"/>
          <p:cNvSpPr txBox="1"/>
          <p:nvPr/>
        </p:nvSpPr>
        <p:spPr>
          <a:xfrm>
            <a:off x="6474606" y="2863599"/>
            <a:ext cx="460382" cy="276999"/>
          </a:xfrm>
          <a:prstGeom prst="rect">
            <a:avLst/>
          </a:prstGeom>
          <a:noFill/>
        </p:spPr>
        <p:txBody>
          <a:bodyPr wrap="none" rtlCol="0">
            <a:spAutoFit/>
          </a:bodyPr>
          <a:lstStyle/>
          <a:p>
            <a:r>
              <a:rPr lang="nl-NL" sz="1200" dirty="0" smtClean="0">
                <a:solidFill>
                  <a:srgbClr val="271D6C"/>
                </a:solidFill>
              </a:rPr>
              <a:t>XML</a:t>
            </a:r>
            <a:endParaRPr lang="nl-NL" sz="1200" dirty="0">
              <a:solidFill>
                <a:srgbClr val="271D6C"/>
              </a:solidFill>
            </a:endParaRPr>
          </a:p>
        </p:txBody>
      </p:sp>
      <p:sp>
        <p:nvSpPr>
          <p:cNvPr id="66" name="TextBox 75"/>
          <p:cNvSpPr txBox="1"/>
          <p:nvPr/>
        </p:nvSpPr>
        <p:spPr>
          <a:xfrm>
            <a:off x="7711133" y="2866446"/>
            <a:ext cx="625492" cy="276999"/>
          </a:xfrm>
          <a:prstGeom prst="rect">
            <a:avLst/>
          </a:prstGeom>
          <a:noFill/>
        </p:spPr>
        <p:txBody>
          <a:bodyPr wrap="none" rtlCol="0">
            <a:spAutoFit/>
          </a:bodyPr>
          <a:lstStyle/>
          <a:p>
            <a:r>
              <a:rPr lang="nl-NL" sz="1200" dirty="0" smtClean="0">
                <a:solidFill>
                  <a:srgbClr val="271D6C"/>
                </a:solidFill>
              </a:rPr>
              <a:t>NOSQL</a:t>
            </a:r>
            <a:endParaRPr lang="nl-NL" sz="1200" dirty="0">
              <a:solidFill>
                <a:srgbClr val="271D6C"/>
              </a:solidFill>
            </a:endParaRPr>
          </a:p>
        </p:txBody>
      </p:sp>
      <p:sp>
        <p:nvSpPr>
          <p:cNvPr id="67" name="TextBox 76"/>
          <p:cNvSpPr txBox="1"/>
          <p:nvPr/>
        </p:nvSpPr>
        <p:spPr>
          <a:xfrm>
            <a:off x="713690" y="2301149"/>
            <a:ext cx="720186" cy="276999"/>
          </a:xfrm>
          <a:prstGeom prst="rect">
            <a:avLst/>
          </a:prstGeom>
          <a:noFill/>
        </p:spPr>
        <p:txBody>
          <a:bodyPr wrap="none" rtlCol="0">
            <a:spAutoFit/>
          </a:bodyPr>
          <a:lstStyle/>
          <a:p>
            <a:r>
              <a:rPr lang="nl-NL" sz="1200" dirty="0" smtClean="0">
                <a:solidFill>
                  <a:srgbClr val="271D6C"/>
                </a:solidFill>
              </a:rPr>
              <a:t>JDBC/SQL</a:t>
            </a:r>
            <a:endParaRPr lang="nl-NL" sz="1200" dirty="0">
              <a:solidFill>
                <a:srgbClr val="271D6C"/>
              </a:solidFill>
            </a:endParaRPr>
          </a:p>
        </p:txBody>
      </p:sp>
      <p:sp>
        <p:nvSpPr>
          <p:cNvPr id="68" name="TextBox 77"/>
          <p:cNvSpPr txBox="1"/>
          <p:nvPr/>
        </p:nvSpPr>
        <p:spPr>
          <a:xfrm>
            <a:off x="1733835" y="2301149"/>
            <a:ext cx="810094" cy="276999"/>
          </a:xfrm>
          <a:prstGeom prst="rect">
            <a:avLst/>
          </a:prstGeom>
          <a:noFill/>
        </p:spPr>
        <p:txBody>
          <a:bodyPr wrap="none" rtlCol="0">
            <a:spAutoFit/>
          </a:bodyPr>
          <a:lstStyle/>
          <a:p>
            <a:r>
              <a:rPr lang="nl-NL" sz="1200" dirty="0" smtClean="0">
                <a:solidFill>
                  <a:srgbClr val="271D6C"/>
                </a:solidFill>
              </a:rPr>
              <a:t>MDX/DAX</a:t>
            </a:r>
            <a:endParaRPr lang="nl-NL" sz="1200" dirty="0">
              <a:solidFill>
                <a:srgbClr val="271D6C"/>
              </a:solidFill>
            </a:endParaRPr>
          </a:p>
        </p:txBody>
      </p:sp>
      <p:sp>
        <p:nvSpPr>
          <p:cNvPr id="69" name="TextBox 78"/>
          <p:cNvSpPr txBox="1"/>
          <p:nvPr/>
        </p:nvSpPr>
        <p:spPr>
          <a:xfrm>
            <a:off x="2726160" y="2301149"/>
            <a:ext cx="853375" cy="276999"/>
          </a:xfrm>
          <a:prstGeom prst="rect">
            <a:avLst/>
          </a:prstGeom>
          <a:noFill/>
        </p:spPr>
        <p:txBody>
          <a:bodyPr wrap="none" rtlCol="0">
            <a:spAutoFit/>
          </a:bodyPr>
          <a:lstStyle/>
          <a:p>
            <a:r>
              <a:rPr lang="nl-NL" sz="1200" dirty="0" smtClean="0">
                <a:solidFill>
                  <a:srgbClr val="271D6C"/>
                </a:solidFill>
              </a:rPr>
              <a:t>Rest/SOAP</a:t>
            </a:r>
            <a:endParaRPr lang="nl-NL" sz="1200" dirty="0">
              <a:solidFill>
                <a:srgbClr val="271D6C"/>
              </a:solidFill>
            </a:endParaRPr>
          </a:p>
        </p:txBody>
      </p:sp>
      <p:sp>
        <p:nvSpPr>
          <p:cNvPr id="70" name="TextBox 79"/>
          <p:cNvSpPr txBox="1"/>
          <p:nvPr/>
        </p:nvSpPr>
        <p:spPr>
          <a:xfrm>
            <a:off x="4795183" y="2301149"/>
            <a:ext cx="784574" cy="276999"/>
          </a:xfrm>
          <a:prstGeom prst="rect">
            <a:avLst/>
          </a:prstGeom>
          <a:noFill/>
        </p:spPr>
        <p:txBody>
          <a:bodyPr wrap="none" rtlCol="0">
            <a:spAutoFit/>
          </a:bodyPr>
          <a:lstStyle/>
          <a:p>
            <a:r>
              <a:rPr lang="nl-NL" sz="1200" dirty="0" err="1" smtClean="0">
                <a:solidFill>
                  <a:srgbClr val="271D6C"/>
                </a:solidFill>
              </a:rPr>
              <a:t>Json</a:t>
            </a:r>
            <a:r>
              <a:rPr lang="nl-NL" sz="1200" dirty="0" smtClean="0">
                <a:solidFill>
                  <a:srgbClr val="271D6C"/>
                </a:solidFill>
              </a:rPr>
              <a:t>/Rest</a:t>
            </a:r>
            <a:endParaRPr lang="nl-NL" sz="1200" dirty="0">
              <a:solidFill>
                <a:srgbClr val="271D6C"/>
              </a:solidFill>
            </a:endParaRPr>
          </a:p>
        </p:txBody>
      </p:sp>
      <p:sp>
        <p:nvSpPr>
          <p:cNvPr id="71" name="TextBox 80"/>
          <p:cNvSpPr txBox="1"/>
          <p:nvPr/>
        </p:nvSpPr>
        <p:spPr>
          <a:xfrm>
            <a:off x="3776234" y="2301149"/>
            <a:ext cx="845103" cy="276999"/>
          </a:xfrm>
          <a:prstGeom prst="rect">
            <a:avLst/>
          </a:prstGeom>
          <a:noFill/>
        </p:spPr>
        <p:txBody>
          <a:bodyPr wrap="none" rtlCol="0">
            <a:spAutoFit/>
          </a:bodyPr>
          <a:lstStyle/>
          <a:p>
            <a:r>
              <a:rPr lang="nl-NL" sz="1200" dirty="0" smtClean="0">
                <a:solidFill>
                  <a:srgbClr val="271D6C"/>
                </a:solidFill>
              </a:rPr>
              <a:t>ODBC/SQL</a:t>
            </a:r>
            <a:endParaRPr lang="nl-NL" sz="1200" dirty="0">
              <a:solidFill>
                <a:srgbClr val="271D6C"/>
              </a:solidFill>
            </a:endParaRPr>
          </a:p>
        </p:txBody>
      </p:sp>
      <p:sp>
        <p:nvSpPr>
          <p:cNvPr id="72" name="TextBox 81"/>
          <p:cNvSpPr txBox="1"/>
          <p:nvPr/>
        </p:nvSpPr>
        <p:spPr>
          <a:xfrm>
            <a:off x="6861393" y="2301149"/>
            <a:ext cx="845103" cy="276999"/>
          </a:xfrm>
          <a:prstGeom prst="rect">
            <a:avLst/>
          </a:prstGeom>
          <a:noFill/>
        </p:spPr>
        <p:txBody>
          <a:bodyPr wrap="none" rtlCol="0">
            <a:spAutoFit/>
          </a:bodyPr>
          <a:lstStyle/>
          <a:p>
            <a:r>
              <a:rPr lang="nl-NL" sz="1200" dirty="0" smtClean="0">
                <a:solidFill>
                  <a:srgbClr val="271D6C"/>
                </a:solidFill>
              </a:rPr>
              <a:t>ODBC/SQL</a:t>
            </a:r>
            <a:endParaRPr lang="nl-NL" sz="1200" dirty="0">
              <a:solidFill>
                <a:srgbClr val="271D6C"/>
              </a:solidFill>
            </a:endParaRPr>
          </a:p>
        </p:txBody>
      </p:sp>
      <p:sp>
        <p:nvSpPr>
          <p:cNvPr id="73" name="TextBox 82"/>
          <p:cNvSpPr txBox="1"/>
          <p:nvPr/>
        </p:nvSpPr>
        <p:spPr>
          <a:xfrm>
            <a:off x="5832510" y="2301149"/>
            <a:ext cx="861005" cy="276999"/>
          </a:xfrm>
          <a:prstGeom prst="rect">
            <a:avLst/>
          </a:prstGeom>
          <a:noFill/>
        </p:spPr>
        <p:txBody>
          <a:bodyPr wrap="none" rtlCol="0">
            <a:spAutoFit/>
          </a:bodyPr>
          <a:lstStyle/>
          <a:p>
            <a:r>
              <a:rPr lang="nl-NL" sz="1200" dirty="0" smtClean="0">
                <a:solidFill>
                  <a:srgbClr val="271D6C"/>
                </a:solidFill>
              </a:rPr>
              <a:t>XML/SOAP</a:t>
            </a:r>
            <a:endParaRPr lang="nl-NL" sz="1200" dirty="0">
              <a:solidFill>
                <a:srgbClr val="271D6C"/>
              </a:solidFill>
            </a:endParaRPr>
          </a:p>
        </p:txBody>
      </p:sp>
    </p:spTree>
    <p:extLst>
      <p:ext uri="{BB962C8B-B14F-4D97-AF65-F5344CB8AC3E}">
        <p14:creationId xmlns:p14="http://schemas.microsoft.com/office/powerpoint/2010/main" val="2469979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16</a:t>
            </a:fld>
            <a:endParaRPr lang="nl-NL" sz="1200" dirty="0"/>
          </a:p>
        </p:txBody>
      </p:sp>
      <p:sp>
        <p:nvSpPr>
          <p:cNvPr id="4" name="Tijdelijke aanduiding voor tekst 3"/>
          <p:cNvSpPr>
            <a:spLocks noGrp="1"/>
          </p:cNvSpPr>
          <p:nvPr>
            <p:ph type="body" sz="quarter" idx="14"/>
          </p:nvPr>
        </p:nvSpPr>
        <p:spPr/>
        <p:txBody>
          <a:bodyPr/>
          <a:lstStyle/>
          <a:p>
            <a:r>
              <a:rPr lang="en-GB" dirty="0" smtClean="0"/>
              <a:t>Key Capabilities</a:t>
            </a:r>
            <a:endParaRPr lang="en-GB" dirty="0"/>
          </a:p>
        </p:txBody>
      </p:sp>
      <p:sp>
        <p:nvSpPr>
          <p:cNvPr id="5" name="Tijdelijke aanduiding voor inhoud 2"/>
          <p:cNvSpPr txBox="1">
            <a:spLocks/>
          </p:cNvSpPr>
          <p:nvPr/>
        </p:nvSpPr>
        <p:spPr>
          <a:xfrm>
            <a:off x="1957999" y="1059582"/>
            <a:ext cx="5150802" cy="2884468"/>
          </a:xfr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u="sng" dirty="0" err="1" smtClean="0"/>
              <a:t>Ability</a:t>
            </a:r>
            <a:r>
              <a:rPr lang="nl-NL" u="sng" dirty="0" smtClean="0"/>
              <a:t> </a:t>
            </a:r>
            <a:r>
              <a:rPr lang="nl-NL" u="sng" dirty="0" err="1" smtClean="0"/>
              <a:t>to</a:t>
            </a:r>
            <a:r>
              <a:rPr lang="nl-NL" dirty="0" smtClean="0"/>
              <a:t>:</a:t>
            </a:r>
          </a:p>
          <a:p>
            <a:pPr>
              <a:buFont typeface="Wingdings" pitchFamily="2" charset="2"/>
              <a:buChar char="ü"/>
            </a:pPr>
            <a:r>
              <a:rPr lang="nl-NL" dirty="0" smtClean="0"/>
              <a:t>Discover, access </a:t>
            </a:r>
            <a:r>
              <a:rPr lang="nl-NL" dirty="0" err="1" smtClean="0"/>
              <a:t>and</a:t>
            </a:r>
            <a:r>
              <a:rPr lang="nl-NL" dirty="0" smtClean="0"/>
              <a:t> </a:t>
            </a:r>
            <a:r>
              <a:rPr lang="nl-NL" dirty="0" err="1" smtClean="0"/>
              <a:t>understand</a:t>
            </a:r>
            <a:endParaRPr lang="nl-NL" dirty="0" smtClean="0"/>
          </a:p>
          <a:p>
            <a:pPr>
              <a:buFont typeface="Wingdings" pitchFamily="2" charset="2"/>
              <a:buChar char="ü"/>
            </a:pPr>
            <a:r>
              <a:rPr lang="nl-NL" dirty="0" smtClean="0"/>
              <a:t>Load, store, model, </a:t>
            </a:r>
            <a:r>
              <a:rPr lang="nl-NL" dirty="0" err="1" smtClean="0"/>
              <a:t>retrieve</a:t>
            </a:r>
            <a:endParaRPr lang="nl-NL" dirty="0" smtClean="0"/>
          </a:p>
          <a:p>
            <a:pPr>
              <a:buFont typeface="Wingdings" pitchFamily="2" charset="2"/>
              <a:buChar char="ü"/>
            </a:pPr>
            <a:r>
              <a:rPr lang="nl-NL" dirty="0" err="1" smtClean="0"/>
              <a:t>Transform</a:t>
            </a:r>
            <a:r>
              <a:rPr lang="nl-NL" dirty="0" smtClean="0"/>
              <a:t>, </a:t>
            </a:r>
            <a:r>
              <a:rPr lang="nl-NL" dirty="0" err="1" smtClean="0"/>
              <a:t>harmonize</a:t>
            </a:r>
            <a:r>
              <a:rPr lang="nl-NL" dirty="0" smtClean="0"/>
              <a:t>, </a:t>
            </a:r>
            <a:r>
              <a:rPr lang="nl-NL" dirty="0" err="1" smtClean="0"/>
              <a:t>integrate</a:t>
            </a:r>
            <a:endParaRPr lang="nl-NL" dirty="0" smtClean="0"/>
          </a:p>
          <a:p>
            <a:pPr>
              <a:buFont typeface="Wingdings" pitchFamily="2" charset="2"/>
              <a:buChar char="ü"/>
            </a:pPr>
            <a:r>
              <a:rPr lang="nl-NL" dirty="0" smtClean="0"/>
              <a:t>Access, </a:t>
            </a:r>
            <a:r>
              <a:rPr lang="nl-NL" dirty="0" err="1" smtClean="0"/>
              <a:t>derive</a:t>
            </a:r>
            <a:r>
              <a:rPr lang="nl-NL" dirty="0" smtClean="0"/>
              <a:t>, </a:t>
            </a:r>
            <a:r>
              <a:rPr lang="nl-NL" dirty="0" err="1" smtClean="0"/>
              <a:t>catalogue</a:t>
            </a:r>
            <a:endParaRPr lang="nl-NL" dirty="0" smtClean="0"/>
          </a:p>
          <a:p>
            <a:pPr>
              <a:buFont typeface="Wingdings" pitchFamily="2" charset="2"/>
              <a:buChar char="ü"/>
            </a:pPr>
            <a:r>
              <a:rPr lang="nl-NL" dirty="0" err="1" smtClean="0"/>
              <a:t>Use</a:t>
            </a:r>
            <a:r>
              <a:rPr lang="nl-NL" dirty="0" smtClean="0"/>
              <a:t> (</a:t>
            </a:r>
            <a:r>
              <a:rPr lang="nl-NL" dirty="0" err="1" smtClean="0"/>
              <a:t>prepare</a:t>
            </a:r>
            <a:r>
              <a:rPr lang="nl-NL" dirty="0" smtClean="0"/>
              <a:t>, </a:t>
            </a:r>
            <a:r>
              <a:rPr lang="nl-NL" dirty="0" err="1" smtClean="0"/>
              <a:t>visualise</a:t>
            </a:r>
            <a:r>
              <a:rPr lang="nl-NL" dirty="0" smtClean="0"/>
              <a:t>, analyse…)</a:t>
            </a:r>
          </a:p>
          <a:p>
            <a:pPr>
              <a:buFont typeface="Wingdings" pitchFamily="2" charset="2"/>
              <a:buChar char="ü"/>
            </a:pPr>
            <a:r>
              <a:rPr lang="nl-NL" dirty="0" smtClean="0"/>
              <a:t>Manage as </a:t>
            </a:r>
            <a:r>
              <a:rPr lang="nl-NL" dirty="0" err="1" smtClean="0"/>
              <a:t>an</a:t>
            </a:r>
            <a:r>
              <a:rPr lang="nl-NL" dirty="0" smtClean="0"/>
              <a:t> asset</a:t>
            </a:r>
          </a:p>
          <a:p>
            <a:pPr>
              <a:buFont typeface="Wingdings" pitchFamily="2" charset="2"/>
              <a:buChar char="ü"/>
            </a:pPr>
            <a:r>
              <a:rPr lang="nl-NL" dirty="0" smtClean="0"/>
              <a:t>Secure</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63" y="1355747"/>
            <a:ext cx="1476000" cy="80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44" y="4028886"/>
            <a:ext cx="1720146" cy="96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085" y="1119353"/>
            <a:ext cx="1707935" cy="128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2729" y="2781154"/>
            <a:ext cx="1566219" cy="162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2912" y="3849425"/>
            <a:ext cx="2370695" cy="100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11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17</a:t>
            </a:fld>
            <a:endParaRPr lang="nl-NL" sz="1200" dirty="0"/>
          </a:p>
        </p:txBody>
      </p:sp>
      <p:sp>
        <p:nvSpPr>
          <p:cNvPr id="4" name="Tijdelijke aanduiding voor tekst 3"/>
          <p:cNvSpPr>
            <a:spLocks noGrp="1"/>
          </p:cNvSpPr>
          <p:nvPr>
            <p:ph type="body" sz="quarter" idx="14"/>
          </p:nvPr>
        </p:nvSpPr>
        <p:spPr/>
        <p:txBody>
          <a:bodyPr/>
          <a:lstStyle/>
          <a:p>
            <a:r>
              <a:rPr lang="en-GB" dirty="0" smtClean="0"/>
              <a:t>SN </a:t>
            </a:r>
            <a:r>
              <a:rPr lang="en-GB" dirty="0" smtClean="0"/>
              <a:t>Capability </a:t>
            </a:r>
            <a:r>
              <a:rPr lang="en-GB" dirty="0" smtClean="0"/>
              <a:t>model</a:t>
            </a:r>
            <a:endParaRPr lang="en-GB" dirty="0"/>
          </a:p>
        </p:txBody>
      </p:sp>
      <p:sp>
        <p:nvSpPr>
          <p:cNvPr id="5" name="Rectangle 2"/>
          <p:cNvSpPr>
            <a:spLocks noChangeArrowheads="1"/>
          </p:cNvSpPr>
          <p:nvPr/>
        </p:nvSpPr>
        <p:spPr bwMode="auto">
          <a:xfrm>
            <a:off x="396552" y="19007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81110"/>
            <a:ext cx="8648292" cy="377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399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lgn="ctr"/>
            <a:fld id="{845CA951-4815-4987-9CD6-BB5D6648C0B5}" type="slidenum">
              <a:rPr lang="nl-NL" sz="1200" smtClean="0">
                <a:solidFill>
                  <a:schemeClr val="bg1"/>
                </a:solidFill>
              </a:rPr>
              <a:pPr algn="ctr"/>
              <a:t>18</a:t>
            </a:fld>
            <a:endParaRPr lang="nl-NL" sz="1200" dirty="0">
              <a:solidFill>
                <a:schemeClr val="bg1"/>
              </a:solidFill>
            </a:endParaRPr>
          </a:p>
        </p:txBody>
      </p:sp>
      <p:sp>
        <p:nvSpPr>
          <p:cNvPr id="3" name="Titel 2"/>
          <p:cNvSpPr>
            <a:spLocks noGrp="1"/>
          </p:cNvSpPr>
          <p:nvPr>
            <p:ph type="title"/>
          </p:nvPr>
        </p:nvSpPr>
        <p:spPr/>
        <p:txBody>
          <a:bodyPr/>
          <a:lstStyle/>
          <a:p>
            <a:r>
              <a:rPr lang="en-GB" dirty="0" smtClean="0"/>
              <a:t>Building blocks of the Data Lake</a:t>
            </a:r>
            <a:endParaRPr lang="en-GB" dirty="0"/>
          </a:p>
        </p:txBody>
      </p:sp>
    </p:spTree>
    <p:extLst>
      <p:ext uri="{BB962C8B-B14F-4D97-AF65-F5344CB8AC3E}">
        <p14:creationId xmlns:p14="http://schemas.microsoft.com/office/powerpoint/2010/main" val="174260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19</a:t>
            </a:fld>
            <a:endParaRPr lang="nl-NL" sz="1200" dirty="0"/>
          </a:p>
        </p:txBody>
      </p:sp>
      <p:sp>
        <p:nvSpPr>
          <p:cNvPr id="4" name="Tijdelijke aanduiding voor tekst 3"/>
          <p:cNvSpPr>
            <a:spLocks noGrp="1"/>
          </p:cNvSpPr>
          <p:nvPr>
            <p:ph type="body" sz="quarter" idx="14"/>
          </p:nvPr>
        </p:nvSpPr>
        <p:spPr/>
        <p:txBody>
          <a:bodyPr/>
          <a:lstStyle/>
          <a:p>
            <a:r>
              <a:rPr lang="en-GB" dirty="0" smtClean="0"/>
              <a:t>Key Building blocks</a:t>
            </a:r>
            <a:endParaRPr lang="en-GB" dirty="0"/>
          </a:p>
        </p:txBody>
      </p:sp>
      <p:sp>
        <p:nvSpPr>
          <p:cNvPr id="5" name="Tijdelijke aanduiding voor inhoud 2"/>
          <p:cNvSpPr txBox="1">
            <a:spLocks/>
          </p:cNvSpPr>
          <p:nvPr/>
        </p:nvSpPr>
        <p:spPr>
          <a:xfrm>
            <a:off x="2015650" y="1804030"/>
            <a:ext cx="5380324" cy="23136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smtClean="0"/>
          </a:p>
          <a:p>
            <a:pPr marL="0" indent="0">
              <a:buFont typeface="Arial" pitchFamily="34" charset="0"/>
              <a:buNone/>
            </a:pPr>
            <a:endParaRPr lang="nl-NL" smtClean="0"/>
          </a:p>
          <a:p>
            <a:pPr marL="0" indent="0">
              <a:buFont typeface="Arial" pitchFamily="34" charset="0"/>
              <a:buNone/>
            </a:pPr>
            <a:endParaRPr lang="nl-NL" smtClean="0"/>
          </a:p>
          <a:p>
            <a:pPr marL="0" indent="0">
              <a:buFont typeface="Arial" pitchFamily="34" charset="0"/>
              <a:buNone/>
            </a:pPr>
            <a:endParaRPr lang="nl-NL" smtClean="0"/>
          </a:p>
          <a:p>
            <a:pPr marL="0" indent="0">
              <a:buFont typeface="Arial" pitchFamily="34" charset="0"/>
              <a:buNone/>
            </a:pP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99" y="1245421"/>
            <a:ext cx="1291923" cy="96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jdelijke aanduiding voor inhoud 2"/>
          <p:cNvSpPr txBox="1">
            <a:spLocks/>
          </p:cNvSpPr>
          <p:nvPr/>
        </p:nvSpPr>
        <p:spPr>
          <a:xfrm>
            <a:off x="2397899" y="1275606"/>
            <a:ext cx="3534765" cy="2342572"/>
          </a:xfrm>
          <a:prstGeom prst="rect">
            <a:avLst/>
          </a:prstGeom>
        </p:spPr>
        <p:txBody>
          <a:bodyPr vert="horz" lIns="91440" tIns="45720" rIns="91440" bIns="45720" rtlCol="0" anchor="t" anchorCtr="0">
            <a:noAutofit/>
          </a:bodyPr>
          <a:lstStyle>
            <a:lvl1pPr marL="27432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1pPr>
            <a:lvl2pPr marL="59436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2pPr>
            <a:lvl3pPr marL="86868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3pPr>
            <a:lvl4pPr marL="114300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4pPr>
            <a:lvl5pPr marL="1371600" marR="0" indent="-228600" algn="l" defTabSz="914400" rtl="0" eaLnBrk="1" fontAlgn="auto" latinLnBrk="0" hangingPunct="1">
              <a:lnSpc>
                <a:spcPct val="115000"/>
              </a:lnSpc>
              <a:spcBef>
                <a:spcPts val="0"/>
              </a:spcBef>
              <a:spcAft>
                <a:spcPts val="0"/>
              </a:spcAft>
              <a:buClrTx/>
              <a:buSzTx/>
              <a:buFont typeface="Arial" pitchFamily="34" charset="0"/>
              <a:buChar char="•"/>
              <a:tabLst/>
              <a:defRPr lang="nl-NL" sz="2400" b="0" i="0" u="none" strike="noStrike" kern="1200" baseline="0" smtClean="0">
                <a:solidFill>
                  <a:srgbClr val="000000"/>
                </a:solidFill>
                <a:latin typeface="Calibri" panose="020F0502020204030204" pitchFamily="34" charset="0"/>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ü"/>
            </a:pPr>
            <a:r>
              <a:rPr lang="nl-NL" sz="2200" dirty="0" err="1" smtClean="0"/>
              <a:t>Metadata</a:t>
            </a:r>
            <a:r>
              <a:rPr lang="nl-NL" sz="2200" dirty="0" smtClean="0"/>
              <a:t> Model</a:t>
            </a:r>
          </a:p>
          <a:p>
            <a:pPr>
              <a:buFont typeface="Wingdings" pitchFamily="2" charset="2"/>
              <a:buChar char="ü"/>
            </a:pPr>
            <a:r>
              <a:rPr lang="nl-NL" sz="2200" dirty="0" err="1" smtClean="0"/>
              <a:t>Semantic</a:t>
            </a:r>
            <a:r>
              <a:rPr lang="nl-NL" sz="2200" dirty="0" smtClean="0"/>
              <a:t> Technology</a:t>
            </a:r>
          </a:p>
          <a:p>
            <a:pPr>
              <a:buFont typeface="Wingdings" pitchFamily="2" charset="2"/>
              <a:buChar char="ü"/>
            </a:pPr>
            <a:r>
              <a:rPr lang="nl-NL" sz="2200" dirty="0" smtClean="0"/>
              <a:t>Data </a:t>
            </a:r>
            <a:r>
              <a:rPr lang="nl-NL" sz="2200" dirty="0" err="1" smtClean="0"/>
              <a:t>Virtualisation</a:t>
            </a:r>
            <a:endParaRPr lang="nl-NL" sz="2200" dirty="0" smtClean="0"/>
          </a:p>
          <a:p>
            <a:pPr>
              <a:buFont typeface="Wingdings" pitchFamily="2" charset="2"/>
              <a:buChar char="ü"/>
            </a:pPr>
            <a:r>
              <a:rPr lang="nl-NL" sz="2200" dirty="0" smtClean="0"/>
              <a:t>Big Data Platform</a:t>
            </a:r>
          </a:p>
          <a:p>
            <a:pPr>
              <a:buFont typeface="Wingdings" pitchFamily="2" charset="2"/>
              <a:buChar char="ü"/>
            </a:pPr>
            <a:r>
              <a:rPr lang="nl-NL" sz="2200" dirty="0" err="1" smtClean="0"/>
              <a:t>Self-Service</a:t>
            </a:r>
            <a:r>
              <a:rPr lang="nl-NL" sz="2200" dirty="0" smtClean="0"/>
              <a:t> BI / workflow </a:t>
            </a:r>
            <a:r>
              <a:rPr lang="nl-NL" sz="2200" dirty="0" err="1" smtClean="0"/>
              <a:t>orchestration</a:t>
            </a:r>
            <a:endParaRPr lang="nl-NL" sz="2200" dirty="0"/>
          </a:p>
          <a:p>
            <a:pPr>
              <a:buFont typeface="Wingdings" pitchFamily="2" charset="2"/>
              <a:buChar char="ü"/>
            </a:pPr>
            <a:endParaRPr lang="nl-NL" sz="2200" dirty="0" smtClean="0"/>
          </a:p>
          <a:p>
            <a:endParaRPr lang="nl-NL" sz="22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179" y="3874202"/>
            <a:ext cx="30670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019" y="2687179"/>
            <a:ext cx="2124075"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347" y="771550"/>
            <a:ext cx="3513309" cy="8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04" y="2891522"/>
            <a:ext cx="1688499" cy="120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08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lgn="ctr"/>
            <a:fld id="{845CA951-4815-4987-9CD6-BB5D6648C0B5}" type="slidenum">
              <a:rPr lang="nl-NL" sz="1200" smtClean="0">
                <a:solidFill>
                  <a:schemeClr val="bg1"/>
                </a:solidFill>
              </a:rPr>
              <a:pPr algn="ctr"/>
              <a:t>2</a:t>
            </a:fld>
            <a:endParaRPr lang="nl-NL" sz="1200" dirty="0">
              <a:solidFill>
                <a:schemeClr val="bg1"/>
              </a:solidFill>
            </a:endParaRPr>
          </a:p>
        </p:txBody>
      </p:sp>
      <p:sp>
        <p:nvSpPr>
          <p:cNvPr id="3" name="Titel 2"/>
          <p:cNvSpPr>
            <a:spLocks noGrp="1"/>
          </p:cNvSpPr>
          <p:nvPr>
            <p:ph type="title"/>
          </p:nvPr>
        </p:nvSpPr>
        <p:spPr/>
        <p:txBody>
          <a:bodyPr/>
          <a:lstStyle/>
          <a:p>
            <a:r>
              <a:rPr lang="en-GB" dirty="0" smtClean="0"/>
              <a:t>SN data strategy and Data Lake solution</a:t>
            </a:r>
            <a:endParaRPr lang="en-GB" dirty="0"/>
          </a:p>
        </p:txBody>
      </p:sp>
    </p:spTree>
    <p:extLst>
      <p:ext uri="{BB962C8B-B14F-4D97-AF65-F5344CB8AC3E}">
        <p14:creationId xmlns:p14="http://schemas.microsoft.com/office/powerpoint/2010/main" val="1772989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67544" y="339502"/>
            <a:ext cx="7992888" cy="576064"/>
          </a:xfrm>
        </p:spPr>
        <p:txBody>
          <a:bodyPr/>
          <a:lstStyle/>
          <a:p>
            <a:r>
              <a:rPr lang="en-US" dirty="0" smtClean="0"/>
              <a:t>Data virtualisation architecture</a:t>
            </a:r>
            <a:endParaRPr lang="nl-NL" dirty="0"/>
          </a:p>
        </p:txBody>
      </p:sp>
      <p:grpSp>
        <p:nvGrpSpPr>
          <p:cNvPr id="11" name="Groep 10"/>
          <p:cNvGrpSpPr/>
          <p:nvPr/>
        </p:nvGrpSpPr>
        <p:grpSpPr>
          <a:xfrm>
            <a:off x="397136" y="210938"/>
            <a:ext cx="8794780" cy="4942067"/>
            <a:chOff x="397136" y="210938"/>
            <a:chExt cx="8794780" cy="4942067"/>
          </a:xfrm>
        </p:grpSpPr>
        <p:sp>
          <p:nvSpPr>
            <p:cNvPr id="68" name="Rounded Rectangle 67">
              <a:extLst>
                <a:ext uri="{FF2B5EF4-FFF2-40B4-BE49-F238E27FC236}">
                  <a16:creationId xmlns:a16="http://schemas.microsoft.com/office/drawing/2014/main" id="{4BACDC24-561A-4A06-917C-71180103F1F4}"/>
                </a:ext>
              </a:extLst>
            </p:cNvPr>
            <p:cNvSpPr/>
            <p:nvPr/>
          </p:nvSpPr>
          <p:spPr>
            <a:xfrm>
              <a:off x="683568" y="3998830"/>
              <a:ext cx="7573438" cy="877176"/>
            </a:xfrm>
            <a:prstGeom prst="roundRect">
              <a:avLst/>
            </a:prstGeom>
            <a:solidFill>
              <a:srgbClr val="F4F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38" name="Rounded Rectangle 137">
              <a:extLst>
                <a:ext uri="{FF2B5EF4-FFF2-40B4-BE49-F238E27FC236}">
                  <a16:creationId xmlns:a16="http://schemas.microsoft.com/office/drawing/2014/main" id="{A4A0B88D-D5B3-4AA3-8831-8FBA452CC5EC}"/>
                </a:ext>
              </a:extLst>
            </p:cNvPr>
            <p:cNvSpPr/>
            <p:nvPr/>
          </p:nvSpPr>
          <p:spPr>
            <a:xfrm>
              <a:off x="690165" y="2264568"/>
              <a:ext cx="7577390" cy="1403698"/>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39" name="Rounded Rectangle 138">
              <a:extLst>
                <a:ext uri="{FF2B5EF4-FFF2-40B4-BE49-F238E27FC236}">
                  <a16:creationId xmlns:a16="http://schemas.microsoft.com/office/drawing/2014/main" id="{41CF77F1-F5AD-4C65-B526-14F4EA88CABF}"/>
                </a:ext>
              </a:extLst>
            </p:cNvPr>
            <p:cNvSpPr/>
            <p:nvPr/>
          </p:nvSpPr>
          <p:spPr>
            <a:xfrm>
              <a:off x="685214" y="945246"/>
              <a:ext cx="7582655" cy="845570"/>
            </a:xfrm>
            <a:prstGeom prst="roundRect">
              <a:avLst/>
            </a:prstGeom>
            <a:solidFill>
              <a:srgbClr val="E5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59" name="TextBox 158">
              <a:extLst>
                <a:ext uri="{FF2B5EF4-FFF2-40B4-BE49-F238E27FC236}">
                  <a16:creationId xmlns:a16="http://schemas.microsoft.com/office/drawing/2014/main" id="{BF88B642-76F1-4947-B072-F4387FDAA1BE}"/>
                </a:ext>
              </a:extLst>
            </p:cNvPr>
            <p:cNvSpPr txBox="1"/>
            <p:nvPr/>
          </p:nvSpPr>
          <p:spPr>
            <a:xfrm>
              <a:off x="4109830" y="979418"/>
              <a:ext cx="3245993" cy="266569"/>
            </a:xfrm>
            <a:prstGeom prst="rect">
              <a:avLst/>
            </a:prstGeom>
          </p:spPr>
          <p:txBody>
            <a:bodyPr vert="horz" wrap="square" lIns="0" tIns="0" rIns="0" bIns="0" rtlCol="0" anchor="b"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prstClr val="white"/>
                  </a:solidFill>
                  <a:effectLst/>
                  <a:uLnTx/>
                  <a:uFillTx/>
                  <a:latin typeface="Calibri"/>
                  <a:ea typeface="+mn-ea"/>
                  <a:cs typeface="+mn-cs"/>
                </a:rPr>
                <a:t>DATA CONSUMERS</a:t>
              </a:r>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Rectangle: Rounded Corners 155">
              <a:extLst>
                <a:ext uri="{FF2B5EF4-FFF2-40B4-BE49-F238E27FC236}">
                  <a16:creationId xmlns:a16="http://schemas.microsoft.com/office/drawing/2014/main" id="{2C62C632-5F6B-4C79-8E52-12340D571FD6}"/>
                </a:ext>
              </a:extLst>
            </p:cNvPr>
            <p:cNvSpPr/>
            <p:nvPr/>
          </p:nvSpPr>
          <p:spPr>
            <a:xfrm>
              <a:off x="799286" y="4078885"/>
              <a:ext cx="7361771" cy="284456"/>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i="0" u="none" strike="noStrike" kern="1200" cap="none" spc="0" normalizeH="0" baseline="0" noProof="0" dirty="0" smtClean="0">
                  <a:ln>
                    <a:noFill/>
                  </a:ln>
                  <a:solidFill>
                    <a:prstClr val="white"/>
                  </a:solidFill>
                  <a:effectLst/>
                  <a:uLnTx/>
                  <a:uFillTx/>
                  <a:latin typeface="Calibri"/>
                  <a:ea typeface="+mn-ea"/>
                  <a:cs typeface="+mn-cs"/>
                </a:rPr>
                <a:t>VARIUOS DATA SOURCES</a:t>
              </a:r>
              <a:endParaRPr kumimoji="0" lang="en-US" sz="135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4" name="Graphic 163">
              <a:extLst>
                <a:ext uri="{FF2B5EF4-FFF2-40B4-BE49-F238E27FC236}">
                  <a16:creationId xmlns:a16="http://schemas.microsoft.com/office/drawing/2014/main" id="{D7EABC54-7D00-4F51-88B1-80D63572DB5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9248778">
              <a:off x="2519918" y="1895092"/>
              <a:ext cx="141975" cy="257330"/>
            </a:xfrm>
            <a:prstGeom prst="rect">
              <a:avLst/>
            </a:prstGeom>
          </p:spPr>
        </p:pic>
        <p:pic>
          <p:nvPicPr>
            <p:cNvPr id="165" name="Graphic 164">
              <a:extLst>
                <a:ext uri="{FF2B5EF4-FFF2-40B4-BE49-F238E27FC236}">
                  <a16:creationId xmlns:a16="http://schemas.microsoft.com/office/drawing/2014/main" id="{9C024B2E-5A91-4469-9B1B-959248361FC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408396" y="1901909"/>
              <a:ext cx="141975" cy="257330"/>
            </a:xfrm>
            <a:prstGeom prst="rect">
              <a:avLst/>
            </a:prstGeom>
          </p:spPr>
        </p:pic>
        <p:pic>
          <p:nvPicPr>
            <p:cNvPr id="166" name="Graphic 165">
              <a:extLst>
                <a:ext uri="{FF2B5EF4-FFF2-40B4-BE49-F238E27FC236}">
                  <a16:creationId xmlns:a16="http://schemas.microsoft.com/office/drawing/2014/main" id="{634356BF-12FC-46A7-86A3-63392F7F3C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662553">
              <a:off x="6311306" y="1882580"/>
              <a:ext cx="141975" cy="257330"/>
            </a:xfrm>
            <a:prstGeom prst="rect">
              <a:avLst/>
            </a:prstGeom>
          </p:spPr>
        </p:pic>
        <p:sp>
          <p:nvSpPr>
            <p:cNvPr id="170" name="TextBox 169">
              <a:extLst>
                <a:ext uri="{FF2B5EF4-FFF2-40B4-BE49-F238E27FC236}">
                  <a16:creationId xmlns:a16="http://schemas.microsoft.com/office/drawing/2014/main" id="{42798111-7C52-4D39-98AB-33A375527858}"/>
                </a:ext>
              </a:extLst>
            </p:cNvPr>
            <p:cNvSpPr txBox="1"/>
            <p:nvPr/>
          </p:nvSpPr>
          <p:spPr>
            <a:xfrm>
              <a:off x="683568" y="1803455"/>
              <a:ext cx="1901956" cy="437570"/>
            </a:xfrm>
            <a:prstGeom prst="rect">
              <a:avLst/>
            </a:prstGeom>
          </p:spPr>
          <p:txBody>
            <a:bodyPr vert="horz"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SQL Queries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(JDBC, ODBC, ADO.NET)</a:t>
              </a:r>
            </a:p>
          </p:txBody>
        </p:sp>
        <p:sp>
          <p:nvSpPr>
            <p:cNvPr id="171" name="TextBox 170">
              <a:extLst>
                <a:ext uri="{FF2B5EF4-FFF2-40B4-BE49-F238E27FC236}">
                  <a16:creationId xmlns:a16="http://schemas.microsoft.com/office/drawing/2014/main" id="{034BE398-83A2-478B-A0A3-739E07093A3D}"/>
                </a:ext>
              </a:extLst>
            </p:cNvPr>
            <p:cNvSpPr txBox="1"/>
            <p:nvPr/>
          </p:nvSpPr>
          <p:spPr>
            <a:xfrm>
              <a:off x="2585523" y="1808672"/>
              <a:ext cx="1899242" cy="432353"/>
            </a:xfrm>
            <a:prstGeom prst="rect">
              <a:avLst/>
            </a:prstGeom>
          </p:spPr>
          <p:txBody>
            <a:bodyPr vert="horz"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Web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(SOAP, REST, OData)</a:t>
              </a:r>
            </a:p>
          </p:txBody>
        </p:sp>
        <p:sp>
          <p:nvSpPr>
            <p:cNvPr id="172" name="TextBox 171">
              <a:extLst>
                <a:ext uri="{FF2B5EF4-FFF2-40B4-BE49-F238E27FC236}">
                  <a16:creationId xmlns:a16="http://schemas.microsoft.com/office/drawing/2014/main" id="{ABF6D1EA-FA90-4541-AFBE-6217D4489915}"/>
                </a:ext>
              </a:extLst>
            </p:cNvPr>
            <p:cNvSpPr txBox="1"/>
            <p:nvPr/>
          </p:nvSpPr>
          <p:spPr>
            <a:xfrm>
              <a:off x="4484765" y="1803920"/>
              <a:ext cx="1888479" cy="440915"/>
            </a:xfrm>
            <a:prstGeom prst="rect">
              <a:avLst/>
            </a:prstGeom>
          </p:spPr>
          <p:txBody>
            <a:bodyPr vert="horz"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Web-based catalog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&amp; search</a:t>
              </a:r>
            </a:p>
          </p:txBody>
        </p:sp>
        <p:sp>
          <p:nvSpPr>
            <p:cNvPr id="173" name="TextBox 172">
              <a:extLst>
                <a:ext uri="{FF2B5EF4-FFF2-40B4-BE49-F238E27FC236}">
                  <a16:creationId xmlns:a16="http://schemas.microsoft.com/office/drawing/2014/main" id="{EDC049E1-6964-4B1C-B89A-F7C24230FF27}"/>
                </a:ext>
              </a:extLst>
            </p:cNvPr>
            <p:cNvSpPr txBox="1"/>
            <p:nvPr/>
          </p:nvSpPr>
          <p:spPr>
            <a:xfrm>
              <a:off x="6385073" y="1799322"/>
              <a:ext cx="1871933" cy="445640"/>
            </a:xfrm>
            <a:prstGeom prst="rect">
              <a:avLst/>
            </a:prstGeom>
          </p:spPr>
          <p:txBody>
            <a:bodyPr vert="horz"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Secure 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a:ea typeface="+mn-ea"/>
                  <a:cs typeface="+mn-cs"/>
                </a:rPr>
                <a:t>(SSL/TLS)</a:t>
              </a:r>
              <a:endParaRPr kumimoji="0" lang="en-US" sz="788"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04" name="Rectangle: Rounded Corners 203">
              <a:extLst>
                <a:ext uri="{FF2B5EF4-FFF2-40B4-BE49-F238E27FC236}">
                  <a16:creationId xmlns:a16="http://schemas.microsoft.com/office/drawing/2014/main" id="{D3DB5169-85F7-4003-A66F-FA1D159BCC48}"/>
                </a:ext>
              </a:extLst>
            </p:cNvPr>
            <p:cNvSpPr/>
            <p:nvPr/>
          </p:nvSpPr>
          <p:spPr>
            <a:xfrm>
              <a:off x="776192" y="1012763"/>
              <a:ext cx="7397168" cy="27234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i="0" u="none" strike="noStrike" kern="1200" cap="none" spc="0" normalizeH="0" baseline="0" noProof="0" dirty="0">
                  <a:ln>
                    <a:noFill/>
                  </a:ln>
                  <a:solidFill>
                    <a:prstClr val="white"/>
                  </a:solidFill>
                  <a:effectLst/>
                  <a:uLnTx/>
                  <a:uFillTx/>
                  <a:latin typeface="Calibri"/>
                  <a:ea typeface="+mn-ea"/>
                  <a:cs typeface="+mn-cs"/>
                </a:rPr>
                <a:t>DATA </a:t>
              </a:r>
              <a:r>
                <a:rPr kumimoji="0" lang="es-ES" sz="1350" b="1" i="0" u="none" strike="noStrike" kern="1200" cap="none" spc="0" normalizeH="0" baseline="0" noProof="0" dirty="0" smtClean="0">
                  <a:ln>
                    <a:noFill/>
                  </a:ln>
                  <a:solidFill>
                    <a:prstClr val="white"/>
                  </a:solidFill>
                  <a:effectLst/>
                  <a:uLnTx/>
                  <a:uFillTx/>
                  <a:latin typeface="Calibri"/>
                  <a:ea typeface="+mn-ea"/>
                  <a:cs typeface="+mn-cs"/>
                </a:rPr>
                <a:t>CONSUMERS</a:t>
              </a:r>
              <a:endParaRPr kumimoji="0" lang="en-US" sz="135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4" name="Graphic 73">
              <a:extLst>
                <a:ext uri="{FF2B5EF4-FFF2-40B4-BE49-F238E27FC236}">
                  <a16:creationId xmlns:a16="http://schemas.microsoft.com/office/drawing/2014/main" id="{D9F20CB1-0056-4308-A796-A194BE4BC1B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467843">
              <a:off x="2522182" y="3711139"/>
              <a:ext cx="141975" cy="257330"/>
            </a:xfrm>
            <a:prstGeom prst="rect">
              <a:avLst/>
            </a:prstGeom>
          </p:spPr>
        </p:pic>
        <p:pic>
          <p:nvPicPr>
            <p:cNvPr id="75" name="Graphic 74">
              <a:extLst>
                <a:ext uri="{FF2B5EF4-FFF2-40B4-BE49-F238E27FC236}">
                  <a16:creationId xmlns:a16="http://schemas.microsoft.com/office/drawing/2014/main" id="{D5DB94EE-A37A-4EA0-9596-3B1BD56808B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410660" y="3717955"/>
              <a:ext cx="141975" cy="257330"/>
            </a:xfrm>
            <a:prstGeom prst="rect">
              <a:avLst/>
            </a:prstGeom>
          </p:spPr>
        </p:pic>
        <p:pic>
          <p:nvPicPr>
            <p:cNvPr id="76" name="Graphic 75">
              <a:extLst>
                <a:ext uri="{FF2B5EF4-FFF2-40B4-BE49-F238E27FC236}">
                  <a16:creationId xmlns:a16="http://schemas.microsoft.com/office/drawing/2014/main" id="{B5D22DFB-F62F-46C0-963F-7FB3CB95A54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9413349">
              <a:off x="6313570" y="3692032"/>
              <a:ext cx="141975" cy="257330"/>
            </a:xfrm>
            <a:prstGeom prst="rect">
              <a:avLst/>
            </a:prstGeom>
          </p:spPr>
        </p:pic>
        <p:sp>
          <p:nvSpPr>
            <p:cNvPr id="179" name="Rectangle: Rounded Corners 178">
              <a:extLst>
                <a:ext uri="{FF2B5EF4-FFF2-40B4-BE49-F238E27FC236}">
                  <a16:creationId xmlns:a16="http://schemas.microsoft.com/office/drawing/2014/main" id="{E038D0D2-894F-4377-B1BC-A2A351C72E64}"/>
                </a:ext>
              </a:extLst>
            </p:cNvPr>
            <p:cNvSpPr/>
            <p:nvPr/>
          </p:nvSpPr>
          <p:spPr>
            <a:xfrm>
              <a:off x="2753510" y="2342825"/>
              <a:ext cx="3423503" cy="1238962"/>
            </a:xfrm>
            <a:prstGeom prst="roundRect">
              <a:avLst>
                <a:gd name="adj" fmla="val 7141"/>
              </a:avLst>
            </a:prstGeom>
            <a:solidFill>
              <a:srgbClr val="F08C0A"/>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Graphic 12">
              <a:extLst>
                <a:ext uri="{FF2B5EF4-FFF2-40B4-BE49-F238E27FC236}">
                  <a16:creationId xmlns:a16="http://schemas.microsoft.com/office/drawing/2014/main" id="{9D56DE24-DD8B-46D9-90C6-C9F023B51F4B}"/>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a:off x="2349945" y="4436237"/>
              <a:ext cx="303600" cy="297000"/>
            </a:xfrm>
            <a:prstGeom prst="rect">
              <a:avLst/>
            </a:prstGeom>
          </p:spPr>
        </p:pic>
        <p:pic>
          <p:nvPicPr>
            <p:cNvPr id="14" name="Graphic 13">
              <a:extLst>
                <a:ext uri="{FF2B5EF4-FFF2-40B4-BE49-F238E27FC236}">
                  <a16:creationId xmlns:a16="http://schemas.microsoft.com/office/drawing/2014/main" id="{6F6C28FF-B0F9-4D18-A520-2A3E71CBC55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008338" y="4436237"/>
              <a:ext cx="441693" cy="297000"/>
            </a:xfrm>
            <a:prstGeom prst="rect">
              <a:avLst/>
            </a:prstGeom>
          </p:spPr>
        </p:pic>
        <p:pic>
          <p:nvPicPr>
            <p:cNvPr id="16" name="Graphic 15">
              <a:extLst>
                <a:ext uri="{FF2B5EF4-FFF2-40B4-BE49-F238E27FC236}">
                  <a16:creationId xmlns:a16="http://schemas.microsoft.com/office/drawing/2014/main" id="{E4D274C1-0531-430C-96C7-E6F7E1F37E1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698153" y="4436237"/>
              <a:ext cx="297000" cy="297000"/>
            </a:xfrm>
            <a:prstGeom prst="rect">
              <a:avLst/>
            </a:prstGeom>
          </p:spPr>
        </p:pic>
        <p:pic>
          <p:nvPicPr>
            <p:cNvPr id="17" name="Graphic 16">
              <a:extLst>
                <a:ext uri="{FF2B5EF4-FFF2-40B4-BE49-F238E27FC236}">
                  <a16:creationId xmlns:a16="http://schemas.microsoft.com/office/drawing/2014/main" id="{AEDA594F-9174-40B4-B85A-1C395E52B2C4}"/>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804824" y="4436237"/>
              <a:ext cx="363825" cy="297000"/>
            </a:xfrm>
            <a:prstGeom prst="rect">
              <a:avLst/>
            </a:prstGeom>
          </p:spPr>
        </p:pic>
        <p:pic>
          <p:nvPicPr>
            <p:cNvPr id="18" name="Graphic 17">
              <a:extLst>
                <a:ext uri="{FF2B5EF4-FFF2-40B4-BE49-F238E27FC236}">
                  <a16:creationId xmlns:a16="http://schemas.microsoft.com/office/drawing/2014/main" id="{E192A5E4-360A-4C20-BF43-3C1C2D9E8750}"/>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523442" y="4436237"/>
              <a:ext cx="297000" cy="297000"/>
            </a:xfrm>
            <a:prstGeom prst="rect">
              <a:avLst/>
            </a:prstGeom>
          </p:spPr>
        </p:pic>
        <p:pic>
          <p:nvPicPr>
            <p:cNvPr id="23" name="Graphic 22">
              <a:extLst>
                <a:ext uri="{FF2B5EF4-FFF2-40B4-BE49-F238E27FC236}">
                  <a16:creationId xmlns:a16="http://schemas.microsoft.com/office/drawing/2014/main" id="{45252FD3-767E-4196-A0FD-8A922EB784A7}"/>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5175234" y="4436237"/>
              <a:ext cx="270000" cy="297000"/>
            </a:xfrm>
            <a:prstGeom prst="rect">
              <a:avLst/>
            </a:prstGeom>
          </p:spPr>
        </p:pic>
        <p:pic>
          <p:nvPicPr>
            <p:cNvPr id="25" name="Graphic 24">
              <a:extLst>
                <a:ext uri="{FF2B5EF4-FFF2-40B4-BE49-F238E27FC236}">
                  <a16:creationId xmlns:a16="http://schemas.microsoft.com/office/drawing/2014/main" id="{B2B8DC35-F2B4-4EAE-ABD7-A0C4BA411992}"/>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5800027" y="4436237"/>
              <a:ext cx="270000" cy="297000"/>
            </a:xfrm>
            <a:prstGeom prst="rect">
              <a:avLst/>
            </a:prstGeom>
          </p:spPr>
        </p:pic>
        <p:grpSp>
          <p:nvGrpSpPr>
            <p:cNvPr id="90" name="Group 89">
              <a:extLst>
                <a:ext uri="{FF2B5EF4-FFF2-40B4-BE49-F238E27FC236}">
                  <a16:creationId xmlns:a16="http://schemas.microsoft.com/office/drawing/2014/main" id="{A967984D-0AA3-487D-BF4F-B291D6716BD1}"/>
                </a:ext>
              </a:extLst>
            </p:cNvPr>
            <p:cNvGrpSpPr/>
            <p:nvPr/>
          </p:nvGrpSpPr>
          <p:grpSpPr>
            <a:xfrm>
              <a:off x="1742277" y="1374242"/>
              <a:ext cx="5458431" cy="297000"/>
              <a:chOff x="3370006" y="681198"/>
              <a:chExt cx="7277908" cy="396000"/>
            </a:xfrm>
          </p:grpSpPr>
          <p:pic>
            <p:nvPicPr>
              <p:cNvPr id="66" name="Graphic 65">
                <a:extLst>
                  <a:ext uri="{FF2B5EF4-FFF2-40B4-BE49-F238E27FC236}">
                    <a16:creationId xmlns:a16="http://schemas.microsoft.com/office/drawing/2014/main" id="{A18F51FA-34DC-4CA5-912F-B46DAD7491E9}"/>
                  </a:ext>
                </a:extLst>
              </p:cNvPr>
              <p:cNvPicPr>
                <a:picLocks noChangeAspect="1"/>
              </p:cNvPicPr>
              <p:nvPr/>
            </p:nvPicPr>
            <p:blipFill>
              <a:blip r:embed="rId20">
                <a:extLst>
                  <a:ext uri="{96DAC541-7B7A-43D3-8B79-37D633B846F1}">
                    <asvg:svgBlip xmlns="" xmlns:asvg="http://schemas.microsoft.com/office/drawing/2016/SVG/main" r:embed="rId25"/>
                  </a:ext>
                </a:extLst>
              </a:blip>
              <a:stretch>
                <a:fillRect/>
              </a:stretch>
            </p:blipFill>
            <p:spPr>
              <a:xfrm>
                <a:off x="3370006" y="681198"/>
                <a:ext cx="396000" cy="396000"/>
              </a:xfrm>
              <a:prstGeom prst="rect">
                <a:avLst/>
              </a:prstGeom>
            </p:spPr>
          </p:pic>
          <p:pic>
            <p:nvPicPr>
              <p:cNvPr id="69" name="Graphic 68">
                <a:extLst>
                  <a:ext uri="{FF2B5EF4-FFF2-40B4-BE49-F238E27FC236}">
                    <a16:creationId xmlns:a16="http://schemas.microsoft.com/office/drawing/2014/main" id="{8A890EA3-EC0A-4B3A-8AEE-A52F1D9F6E7D}"/>
                  </a:ext>
                </a:extLst>
              </p:cNvPr>
              <p:cNvPicPr>
                <a:picLocks noChangeAspect="1"/>
              </p:cNvPicPr>
              <p:nvPr/>
            </p:nvPicPr>
            <p:blipFill>
              <a:blip r:embed="rId26">
                <a:extLst>
                  <a:ext uri="{96DAC541-7B7A-43D3-8B79-37D633B846F1}">
                    <asvg:svgBlip xmlns="" xmlns:asvg="http://schemas.microsoft.com/office/drawing/2016/SVG/main" r:embed="rId27"/>
                  </a:ext>
                </a:extLst>
              </a:blip>
              <a:stretch>
                <a:fillRect/>
              </a:stretch>
            </p:blipFill>
            <p:spPr>
              <a:xfrm>
                <a:off x="4209758" y="681198"/>
                <a:ext cx="489789" cy="396000"/>
              </a:xfrm>
              <a:prstGeom prst="rect">
                <a:avLst/>
              </a:prstGeom>
            </p:spPr>
          </p:pic>
          <p:pic>
            <p:nvPicPr>
              <p:cNvPr id="70" name="Graphic 69">
                <a:extLst>
                  <a:ext uri="{FF2B5EF4-FFF2-40B4-BE49-F238E27FC236}">
                    <a16:creationId xmlns:a16="http://schemas.microsoft.com/office/drawing/2014/main" id="{401E90C8-6DF1-47FD-A302-F2DC0BACEEE3}"/>
                  </a:ext>
                </a:extLst>
              </p:cNvPr>
              <p:cNvPicPr>
                <a:picLocks noChangeAspect="1"/>
              </p:cNvPicPr>
              <p:nvPr/>
            </p:nvPicPr>
            <p:blipFill>
              <a:blip r:embed="rId28">
                <a:extLst>
                  <a:ext uri="{96DAC541-7B7A-43D3-8B79-37D633B846F1}">
                    <asvg:svgBlip xmlns="" xmlns:asvg="http://schemas.microsoft.com/office/drawing/2016/SVG/main" r:embed="rId29"/>
                  </a:ext>
                </a:extLst>
              </a:blip>
              <a:stretch>
                <a:fillRect/>
              </a:stretch>
            </p:blipFill>
            <p:spPr>
              <a:xfrm>
                <a:off x="5143299" y="681198"/>
                <a:ext cx="396000" cy="396000"/>
              </a:xfrm>
              <a:prstGeom prst="rect">
                <a:avLst/>
              </a:prstGeom>
            </p:spPr>
          </p:pic>
          <p:pic>
            <p:nvPicPr>
              <p:cNvPr id="71" name="Graphic 70">
                <a:extLst>
                  <a:ext uri="{FF2B5EF4-FFF2-40B4-BE49-F238E27FC236}">
                    <a16:creationId xmlns:a16="http://schemas.microsoft.com/office/drawing/2014/main" id="{FB9E0DCE-D9AB-4100-A8E5-00E5F9D984D2}"/>
                  </a:ext>
                </a:extLst>
              </p:cNvPr>
              <p:cNvPicPr>
                <a:picLocks noChangeAspect="1"/>
              </p:cNvPicPr>
              <p:nvPr/>
            </p:nvPicPr>
            <p:blipFill>
              <a:blip r:embed="rId30">
                <a:extLst>
                  <a:ext uri="{96DAC541-7B7A-43D3-8B79-37D633B846F1}">
                    <asvg:svgBlip xmlns="" xmlns:asvg="http://schemas.microsoft.com/office/drawing/2016/SVG/main" r:embed="rId31"/>
                  </a:ext>
                </a:extLst>
              </a:blip>
              <a:stretch>
                <a:fillRect/>
              </a:stretch>
            </p:blipFill>
            <p:spPr>
              <a:xfrm>
                <a:off x="5983051" y="681198"/>
                <a:ext cx="335739" cy="396000"/>
              </a:xfrm>
              <a:prstGeom prst="rect">
                <a:avLst/>
              </a:prstGeom>
            </p:spPr>
          </p:pic>
          <p:pic>
            <p:nvPicPr>
              <p:cNvPr id="72" name="Graphic 71">
                <a:extLst>
                  <a:ext uri="{FF2B5EF4-FFF2-40B4-BE49-F238E27FC236}">
                    <a16:creationId xmlns:a16="http://schemas.microsoft.com/office/drawing/2014/main" id="{01594506-3558-4B85-807C-C0360945B301}"/>
                  </a:ext>
                </a:extLst>
              </p:cNvPr>
              <p:cNvPicPr>
                <a:picLocks noChangeAspect="1"/>
              </p:cNvPicPr>
              <p:nvPr/>
            </p:nvPicPr>
            <p:blipFill>
              <a:blip r:embed="rId32">
                <a:extLst>
                  <a:ext uri="{96DAC541-7B7A-43D3-8B79-37D633B846F1}">
                    <asvg:svgBlip xmlns="" xmlns:asvg="http://schemas.microsoft.com/office/drawing/2016/SVG/main" r:embed="rId33"/>
                  </a:ext>
                </a:extLst>
              </a:blip>
              <a:stretch>
                <a:fillRect/>
              </a:stretch>
            </p:blipFill>
            <p:spPr>
              <a:xfrm>
                <a:off x="6762542" y="681198"/>
                <a:ext cx="521561" cy="396000"/>
              </a:xfrm>
              <a:prstGeom prst="rect">
                <a:avLst/>
              </a:prstGeom>
            </p:spPr>
          </p:pic>
          <p:pic>
            <p:nvPicPr>
              <p:cNvPr id="73" name="Graphic 72">
                <a:extLst>
                  <a:ext uri="{FF2B5EF4-FFF2-40B4-BE49-F238E27FC236}">
                    <a16:creationId xmlns:a16="http://schemas.microsoft.com/office/drawing/2014/main" id="{36FEF14A-81A0-4CFC-9934-A2C478D20977}"/>
                  </a:ext>
                </a:extLst>
              </p:cNvPr>
              <p:cNvPicPr>
                <a:picLocks noChangeAspect="1"/>
              </p:cNvPicPr>
              <p:nvPr/>
            </p:nvPicPr>
            <p:blipFill>
              <a:blip r:embed="rId34">
                <a:extLst>
                  <a:ext uri="{96DAC541-7B7A-43D3-8B79-37D633B846F1}">
                    <asvg:svgBlip xmlns="" xmlns:asvg="http://schemas.microsoft.com/office/drawing/2016/SVG/main" r:embed="rId35"/>
                  </a:ext>
                </a:extLst>
              </a:blip>
              <a:stretch>
                <a:fillRect/>
              </a:stretch>
            </p:blipFill>
            <p:spPr>
              <a:xfrm>
                <a:off x="7727855" y="681198"/>
                <a:ext cx="369600" cy="396000"/>
              </a:xfrm>
              <a:prstGeom prst="rect">
                <a:avLst/>
              </a:prstGeom>
            </p:spPr>
          </p:pic>
          <p:pic>
            <p:nvPicPr>
              <p:cNvPr id="77" name="Graphic 76">
                <a:extLst>
                  <a:ext uri="{FF2B5EF4-FFF2-40B4-BE49-F238E27FC236}">
                    <a16:creationId xmlns:a16="http://schemas.microsoft.com/office/drawing/2014/main" id="{85F73604-B48F-41AB-9BE4-7198D709312C}"/>
                  </a:ext>
                </a:extLst>
              </p:cNvPr>
              <p:cNvPicPr>
                <a:picLocks noChangeAspect="1"/>
              </p:cNvPicPr>
              <p:nvPr/>
            </p:nvPicPr>
            <p:blipFill>
              <a:blip r:embed="rId36">
                <a:extLst>
                  <a:ext uri="{96DAC541-7B7A-43D3-8B79-37D633B846F1}">
                    <asvg:svgBlip xmlns="" xmlns:asvg="http://schemas.microsoft.com/office/drawing/2016/SVG/main" r:embed="rId37"/>
                  </a:ext>
                </a:extLst>
              </a:blip>
              <a:stretch>
                <a:fillRect/>
              </a:stretch>
            </p:blipFill>
            <p:spPr>
              <a:xfrm>
                <a:off x="8541207" y="681198"/>
                <a:ext cx="216000" cy="396000"/>
              </a:xfrm>
              <a:prstGeom prst="rect">
                <a:avLst/>
              </a:prstGeom>
            </p:spPr>
          </p:pic>
          <p:pic>
            <p:nvPicPr>
              <p:cNvPr id="78" name="Graphic 77">
                <a:extLst>
                  <a:ext uri="{FF2B5EF4-FFF2-40B4-BE49-F238E27FC236}">
                    <a16:creationId xmlns:a16="http://schemas.microsoft.com/office/drawing/2014/main" id="{9FE9E2DA-4C74-47F0-AC81-400D4CF1CA6F}"/>
                  </a:ext>
                </a:extLst>
              </p:cNvPr>
              <p:cNvPicPr>
                <a:picLocks noChangeAspect="1"/>
              </p:cNvPicPr>
              <p:nvPr/>
            </p:nvPicPr>
            <p:blipFill>
              <a:blip r:embed="rId38">
                <a:extLst>
                  <a:ext uri="{96DAC541-7B7A-43D3-8B79-37D633B846F1}">
                    <asvg:svgBlip xmlns="" xmlns:asvg="http://schemas.microsoft.com/office/drawing/2016/SVG/main" r:embed="rId39"/>
                  </a:ext>
                </a:extLst>
              </a:blip>
              <a:stretch>
                <a:fillRect/>
              </a:stretch>
            </p:blipFill>
            <p:spPr>
              <a:xfrm>
                <a:off x="9200959" y="681198"/>
                <a:ext cx="396000" cy="396000"/>
              </a:xfrm>
              <a:prstGeom prst="rect">
                <a:avLst/>
              </a:prstGeom>
            </p:spPr>
          </p:pic>
          <p:pic>
            <p:nvPicPr>
              <p:cNvPr id="79" name="Graphic 78">
                <a:extLst>
                  <a:ext uri="{FF2B5EF4-FFF2-40B4-BE49-F238E27FC236}">
                    <a16:creationId xmlns:a16="http://schemas.microsoft.com/office/drawing/2014/main" id="{B9722AA4-A209-4F7F-B668-5828491CDE15}"/>
                  </a:ext>
                </a:extLst>
              </p:cNvPr>
              <p:cNvPicPr>
                <a:picLocks noChangeAspect="1"/>
              </p:cNvPicPr>
              <p:nvPr/>
            </p:nvPicPr>
            <p:blipFill>
              <a:blip r:embed="rId40">
                <a:extLst>
                  <a:ext uri="{96DAC541-7B7A-43D3-8B79-37D633B846F1}">
                    <asvg:svgBlip xmlns="" xmlns:asvg="http://schemas.microsoft.com/office/drawing/2016/SVG/main" r:embed="rId41"/>
                  </a:ext>
                </a:extLst>
              </a:blip>
              <a:stretch>
                <a:fillRect/>
              </a:stretch>
            </p:blipFill>
            <p:spPr>
              <a:xfrm>
                <a:off x="10040714" y="681198"/>
                <a:ext cx="607200" cy="396000"/>
              </a:xfrm>
              <a:prstGeom prst="rect">
                <a:avLst/>
              </a:prstGeom>
            </p:spPr>
          </p:pic>
        </p:grpSp>
        <p:grpSp>
          <p:nvGrpSpPr>
            <p:cNvPr id="3" name="Group 2"/>
            <p:cNvGrpSpPr/>
            <p:nvPr/>
          </p:nvGrpSpPr>
          <p:grpSpPr>
            <a:xfrm>
              <a:off x="854993" y="2626652"/>
              <a:ext cx="1647431" cy="748844"/>
              <a:chOff x="1265397" y="3508005"/>
              <a:chExt cx="2196574" cy="998458"/>
            </a:xfrm>
          </p:grpSpPr>
          <p:grpSp>
            <p:nvGrpSpPr>
              <p:cNvPr id="4" name="Group 3">
                <a:extLst>
                  <a:ext uri="{FF2B5EF4-FFF2-40B4-BE49-F238E27FC236}">
                    <a16:creationId xmlns:a16="http://schemas.microsoft.com/office/drawing/2014/main" id="{C84524E9-1D1B-4742-A3F1-1AF6FCF1008D}"/>
                  </a:ext>
                </a:extLst>
              </p:cNvPr>
              <p:cNvGrpSpPr/>
              <p:nvPr/>
            </p:nvGrpSpPr>
            <p:grpSpPr>
              <a:xfrm>
                <a:off x="1839221" y="3527445"/>
                <a:ext cx="1622750" cy="971979"/>
                <a:chOff x="1972422" y="3014784"/>
                <a:chExt cx="2451776" cy="997814"/>
              </a:xfrm>
            </p:grpSpPr>
            <p:sp>
              <p:nvSpPr>
                <p:cNvPr id="197" name="TextBox 196">
                  <a:extLst>
                    <a:ext uri="{FF2B5EF4-FFF2-40B4-BE49-F238E27FC236}">
                      <a16:creationId xmlns:a16="http://schemas.microsoft.com/office/drawing/2014/main" id="{CE0F32F8-F69F-41D3-A8B1-AAE9C03AA565}"/>
                    </a:ext>
                  </a:extLst>
                </p:cNvPr>
                <p:cNvSpPr txBox="1"/>
                <p:nvPr/>
              </p:nvSpPr>
              <p:spPr>
                <a:xfrm>
                  <a:off x="1972422" y="3652598"/>
                  <a:ext cx="2448000" cy="360000"/>
                </a:xfrm>
                <a:prstGeom prst="roundRect">
                  <a:avLst/>
                </a:prstGeom>
                <a:solidFill>
                  <a:schemeClr val="accent2">
                    <a:lumMod val="20000"/>
                    <a:lumOff val="80000"/>
                  </a:schemeClr>
                </a:solidFill>
              </p:spPr>
              <p:txBody>
                <a:bodyPr vert="horz" wrap="square" lIns="0" tIns="0" rIns="0" bIns="0" rtlCol="0" anchor="ctr" anchorCtr="0">
                  <a:normAutofit/>
                </a:bodyPr>
                <a:lstStyle>
                  <a:defPPr>
                    <a:defRPr lang="nl-NL"/>
                  </a:defPPr>
                  <a:lvl1pPr algn="ctr">
                    <a:defRPr sz="1050" b="1">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lumMod val="50000"/>
                        </a:prstClr>
                      </a:solidFill>
                      <a:effectLst/>
                      <a:uLnTx/>
                      <a:uFillTx/>
                      <a:latin typeface="Calibri"/>
                      <a:ea typeface="+mn-ea"/>
                      <a:cs typeface="+mn-cs"/>
                    </a:rPr>
                    <a:t>MPP </a:t>
                  </a:r>
                  <a:r>
                    <a:rPr kumimoji="0" lang="en-US" sz="1050" b="1" i="0" u="none" strike="noStrike" kern="1200" cap="none" spc="0" normalizeH="0" baseline="0" noProof="0" dirty="0" smtClean="0">
                      <a:ln>
                        <a:noFill/>
                      </a:ln>
                      <a:solidFill>
                        <a:prstClr val="white">
                          <a:lumMod val="50000"/>
                        </a:prstClr>
                      </a:solidFill>
                      <a:effectLst/>
                      <a:uLnTx/>
                      <a:uFillTx/>
                      <a:latin typeface="Calibri"/>
                      <a:ea typeface="+mn-ea"/>
                      <a:cs typeface="+mn-cs"/>
                    </a:rPr>
                    <a:t>Processing*</a:t>
                  </a:r>
                  <a:endParaRPr kumimoji="0" lang="en-US" sz="105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98" name="TextBox 197">
                  <a:extLst>
                    <a:ext uri="{FF2B5EF4-FFF2-40B4-BE49-F238E27FC236}">
                      <a16:creationId xmlns:a16="http://schemas.microsoft.com/office/drawing/2014/main" id="{79E24020-8A9C-4C88-B998-3BA7EB874C24}"/>
                    </a:ext>
                  </a:extLst>
                </p:cNvPr>
                <p:cNvSpPr txBox="1"/>
                <p:nvPr/>
              </p:nvSpPr>
              <p:spPr>
                <a:xfrm>
                  <a:off x="1976198" y="3014784"/>
                  <a:ext cx="2448000" cy="360000"/>
                </a:xfrm>
                <a:prstGeom prst="roundRect">
                  <a:avLst/>
                </a:prstGeom>
                <a:solidFill>
                  <a:schemeClr val="accent2">
                    <a:lumMod val="20000"/>
                    <a:lumOff val="80000"/>
                  </a:schemeClr>
                </a:solidFill>
              </p:spPr>
              <p:txBody>
                <a:bodyPr vert="horz"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lumMod val="50000"/>
                        </a:prstClr>
                      </a:solidFill>
                      <a:effectLst/>
                      <a:uLnTx/>
                      <a:uFillTx/>
                      <a:latin typeface="Calibri"/>
                      <a:ea typeface="+mn-ea"/>
                      <a:cs typeface="+mn-cs"/>
                    </a:rPr>
                    <a:t>Relational Cache</a:t>
                  </a:r>
                </a:p>
              </p:txBody>
            </p:sp>
          </p:grpSp>
          <p:sp>
            <p:nvSpPr>
              <p:cNvPr id="87" name="Freeform 107"/>
              <p:cNvSpPr>
                <a:spLocks noEditPoints="1"/>
              </p:cNvSpPr>
              <p:nvPr/>
            </p:nvSpPr>
            <p:spPr bwMode="auto">
              <a:xfrm>
                <a:off x="1267721" y="3508005"/>
                <a:ext cx="369364" cy="437180"/>
              </a:xfrm>
              <a:custGeom>
                <a:avLst/>
                <a:gdLst>
                  <a:gd name="T0" fmla="*/ 86 w 172"/>
                  <a:gd name="T1" fmla="*/ 0 h 172"/>
                  <a:gd name="T2" fmla="*/ 0 w 172"/>
                  <a:gd name="T3" fmla="*/ 35 h 172"/>
                  <a:gd name="T4" fmla="*/ 0 w 172"/>
                  <a:gd name="T5" fmla="*/ 138 h 172"/>
                  <a:gd name="T6" fmla="*/ 86 w 172"/>
                  <a:gd name="T7" fmla="*/ 172 h 172"/>
                  <a:gd name="T8" fmla="*/ 172 w 172"/>
                  <a:gd name="T9" fmla="*/ 138 h 172"/>
                  <a:gd name="T10" fmla="*/ 172 w 172"/>
                  <a:gd name="T11" fmla="*/ 35 h 172"/>
                  <a:gd name="T12" fmla="*/ 86 w 172"/>
                  <a:gd name="T13" fmla="*/ 0 h 172"/>
                  <a:gd name="T14" fmla="*/ 154 w 172"/>
                  <a:gd name="T15" fmla="*/ 138 h 172"/>
                  <a:gd name="T16" fmla="*/ 86 w 172"/>
                  <a:gd name="T17" fmla="*/ 155 h 172"/>
                  <a:gd name="T18" fmla="*/ 17 w 172"/>
                  <a:gd name="T19" fmla="*/ 138 h 172"/>
                  <a:gd name="T20" fmla="*/ 17 w 172"/>
                  <a:gd name="T21" fmla="*/ 125 h 172"/>
                  <a:gd name="T22" fmla="*/ 86 w 172"/>
                  <a:gd name="T23" fmla="*/ 138 h 172"/>
                  <a:gd name="T24" fmla="*/ 154 w 172"/>
                  <a:gd name="T25" fmla="*/ 125 h 172"/>
                  <a:gd name="T26" fmla="*/ 154 w 172"/>
                  <a:gd name="T27" fmla="*/ 138 h 172"/>
                  <a:gd name="T28" fmla="*/ 154 w 172"/>
                  <a:gd name="T29" fmla="*/ 103 h 172"/>
                  <a:gd name="T30" fmla="*/ 86 w 172"/>
                  <a:gd name="T31" fmla="*/ 120 h 172"/>
                  <a:gd name="T32" fmla="*/ 17 w 172"/>
                  <a:gd name="T33" fmla="*/ 103 h 172"/>
                  <a:gd name="T34" fmla="*/ 17 w 172"/>
                  <a:gd name="T35" fmla="*/ 90 h 172"/>
                  <a:gd name="T36" fmla="*/ 86 w 172"/>
                  <a:gd name="T37" fmla="*/ 103 h 172"/>
                  <a:gd name="T38" fmla="*/ 154 w 172"/>
                  <a:gd name="T39" fmla="*/ 90 h 172"/>
                  <a:gd name="T40" fmla="*/ 154 w 172"/>
                  <a:gd name="T41" fmla="*/ 103 h 172"/>
                  <a:gd name="T42" fmla="*/ 154 w 172"/>
                  <a:gd name="T43" fmla="*/ 69 h 172"/>
                  <a:gd name="T44" fmla="*/ 86 w 172"/>
                  <a:gd name="T45" fmla="*/ 86 h 172"/>
                  <a:gd name="T46" fmla="*/ 17 w 172"/>
                  <a:gd name="T47" fmla="*/ 69 h 172"/>
                  <a:gd name="T48" fmla="*/ 17 w 172"/>
                  <a:gd name="T49" fmla="*/ 56 h 172"/>
                  <a:gd name="T50" fmla="*/ 86 w 172"/>
                  <a:gd name="T51" fmla="*/ 69 h 172"/>
                  <a:gd name="T52" fmla="*/ 154 w 172"/>
                  <a:gd name="T53" fmla="*/ 56 h 172"/>
                  <a:gd name="T54" fmla="*/ 154 w 172"/>
                  <a:gd name="T55" fmla="*/ 69 h 172"/>
                  <a:gd name="T56" fmla="*/ 86 w 172"/>
                  <a:gd name="T57" fmla="*/ 52 h 172"/>
                  <a:gd name="T58" fmla="*/ 17 w 172"/>
                  <a:gd name="T59" fmla="*/ 35 h 172"/>
                  <a:gd name="T60" fmla="*/ 86 w 172"/>
                  <a:gd name="T61" fmla="*/ 17 h 172"/>
                  <a:gd name="T62" fmla="*/ 154 w 172"/>
                  <a:gd name="T63" fmla="*/ 35 h 172"/>
                  <a:gd name="T64" fmla="*/ 86 w 172"/>
                  <a:gd name="T65" fmla="*/ 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72">
                    <a:moveTo>
                      <a:pt x="86" y="0"/>
                    </a:moveTo>
                    <a:cubicBezTo>
                      <a:pt x="44" y="0"/>
                      <a:pt x="0" y="11"/>
                      <a:pt x="0" y="35"/>
                    </a:cubicBezTo>
                    <a:cubicBezTo>
                      <a:pt x="0" y="138"/>
                      <a:pt x="0" y="138"/>
                      <a:pt x="0" y="138"/>
                    </a:cubicBezTo>
                    <a:cubicBezTo>
                      <a:pt x="0" y="161"/>
                      <a:pt x="44" y="172"/>
                      <a:pt x="86" y="172"/>
                    </a:cubicBezTo>
                    <a:cubicBezTo>
                      <a:pt x="127" y="172"/>
                      <a:pt x="172" y="161"/>
                      <a:pt x="172" y="138"/>
                    </a:cubicBezTo>
                    <a:cubicBezTo>
                      <a:pt x="172" y="35"/>
                      <a:pt x="172" y="35"/>
                      <a:pt x="172" y="35"/>
                    </a:cubicBezTo>
                    <a:cubicBezTo>
                      <a:pt x="172" y="11"/>
                      <a:pt x="127" y="0"/>
                      <a:pt x="86" y="0"/>
                    </a:cubicBezTo>
                    <a:moveTo>
                      <a:pt x="154" y="138"/>
                    </a:moveTo>
                    <a:cubicBezTo>
                      <a:pt x="154" y="142"/>
                      <a:pt x="131" y="155"/>
                      <a:pt x="86" y="155"/>
                    </a:cubicBezTo>
                    <a:cubicBezTo>
                      <a:pt x="41" y="155"/>
                      <a:pt x="17" y="142"/>
                      <a:pt x="17" y="138"/>
                    </a:cubicBezTo>
                    <a:cubicBezTo>
                      <a:pt x="17" y="125"/>
                      <a:pt x="17" y="125"/>
                      <a:pt x="17" y="125"/>
                    </a:cubicBezTo>
                    <a:cubicBezTo>
                      <a:pt x="34" y="134"/>
                      <a:pt x="60" y="138"/>
                      <a:pt x="86" y="138"/>
                    </a:cubicBezTo>
                    <a:cubicBezTo>
                      <a:pt x="111" y="138"/>
                      <a:pt x="138" y="134"/>
                      <a:pt x="154" y="125"/>
                    </a:cubicBezTo>
                    <a:lnTo>
                      <a:pt x="154" y="138"/>
                    </a:lnTo>
                    <a:close/>
                    <a:moveTo>
                      <a:pt x="154" y="103"/>
                    </a:moveTo>
                    <a:cubicBezTo>
                      <a:pt x="154" y="108"/>
                      <a:pt x="131" y="120"/>
                      <a:pt x="86" y="120"/>
                    </a:cubicBezTo>
                    <a:cubicBezTo>
                      <a:pt x="41" y="120"/>
                      <a:pt x="17" y="108"/>
                      <a:pt x="17" y="103"/>
                    </a:cubicBezTo>
                    <a:cubicBezTo>
                      <a:pt x="17" y="90"/>
                      <a:pt x="17" y="90"/>
                      <a:pt x="17" y="90"/>
                    </a:cubicBezTo>
                    <a:cubicBezTo>
                      <a:pt x="34" y="99"/>
                      <a:pt x="60" y="103"/>
                      <a:pt x="86" y="103"/>
                    </a:cubicBezTo>
                    <a:cubicBezTo>
                      <a:pt x="111" y="103"/>
                      <a:pt x="138" y="99"/>
                      <a:pt x="154" y="90"/>
                    </a:cubicBezTo>
                    <a:lnTo>
                      <a:pt x="154" y="103"/>
                    </a:lnTo>
                    <a:close/>
                    <a:moveTo>
                      <a:pt x="154" y="69"/>
                    </a:moveTo>
                    <a:cubicBezTo>
                      <a:pt x="154" y="73"/>
                      <a:pt x="131" y="86"/>
                      <a:pt x="86" y="86"/>
                    </a:cubicBezTo>
                    <a:cubicBezTo>
                      <a:pt x="41" y="86"/>
                      <a:pt x="17" y="73"/>
                      <a:pt x="17" y="69"/>
                    </a:cubicBezTo>
                    <a:cubicBezTo>
                      <a:pt x="17" y="56"/>
                      <a:pt x="17" y="56"/>
                      <a:pt x="17" y="56"/>
                    </a:cubicBezTo>
                    <a:cubicBezTo>
                      <a:pt x="34" y="65"/>
                      <a:pt x="60" y="69"/>
                      <a:pt x="86" y="69"/>
                    </a:cubicBezTo>
                    <a:cubicBezTo>
                      <a:pt x="111" y="69"/>
                      <a:pt x="138" y="65"/>
                      <a:pt x="154" y="56"/>
                    </a:cubicBezTo>
                    <a:lnTo>
                      <a:pt x="154" y="69"/>
                    </a:lnTo>
                    <a:close/>
                    <a:moveTo>
                      <a:pt x="86" y="52"/>
                    </a:moveTo>
                    <a:cubicBezTo>
                      <a:pt x="41" y="52"/>
                      <a:pt x="17" y="39"/>
                      <a:pt x="17" y="35"/>
                    </a:cubicBezTo>
                    <a:cubicBezTo>
                      <a:pt x="17" y="30"/>
                      <a:pt x="41" y="17"/>
                      <a:pt x="86" y="17"/>
                    </a:cubicBezTo>
                    <a:cubicBezTo>
                      <a:pt x="131" y="17"/>
                      <a:pt x="154" y="30"/>
                      <a:pt x="154" y="35"/>
                    </a:cubicBezTo>
                    <a:cubicBezTo>
                      <a:pt x="154" y="39"/>
                      <a:pt x="131" y="52"/>
                      <a:pt x="86" y="52"/>
                    </a:cubicBezTo>
                  </a:path>
                </a:pathLst>
              </a:custGeom>
              <a:solidFill>
                <a:srgbClr val="87B549">
                  <a:alpha val="6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grpSp>
            <p:nvGrpSpPr>
              <p:cNvPr id="88" name="Grupo 333"/>
              <p:cNvGrpSpPr/>
              <p:nvPr/>
            </p:nvGrpSpPr>
            <p:grpSpPr>
              <a:xfrm>
                <a:off x="1265397" y="4157894"/>
                <a:ext cx="371688" cy="348569"/>
                <a:chOff x="1949450" y="4527550"/>
                <a:chExt cx="717552" cy="701675"/>
              </a:xfrm>
              <a:solidFill>
                <a:srgbClr val="87B549">
                  <a:alpha val="60000"/>
                </a:srgbClr>
              </a:solidFill>
            </p:grpSpPr>
            <p:sp>
              <p:nvSpPr>
                <p:cNvPr id="89" name="Freeform 108"/>
                <p:cNvSpPr>
                  <a:spLocks noEditPoints="1"/>
                </p:cNvSpPr>
                <p:nvPr/>
              </p:nvSpPr>
              <p:spPr bwMode="auto">
                <a:xfrm>
                  <a:off x="1949450" y="4527550"/>
                  <a:ext cx="717550" cy="190500"/>
                </a:xfrm>
                <a:custGeom>
                  <a:avLst/>
                  <a:gdLst>
                    <a:gd name="T0" fmla="*/ 181 w 191"/>
                    <a:gd name="T1" fmla="*/ 0 h 50"/>
                    <a:gd name="T2" fmla="*/ 10 w 191"/>
                    <a:gd name="T3" fmla="*/ 0 h 50"/>
                    <a:gd name="T4" fmla="*/ 0 w 191"/>
                    <a:gd name="T5" fmla="*/ 10 h 50"/>
                    <a:gd name="T6" fmla="*/ 0 w 191"/>
                    <a:gd name="T7" fmla="*/ 41 h 50"/>
                    <a:gd name="T8" fmla="*/ 10 w 191"/>
                    <a:gd name="T9" fmla="*/ 50 h 50"/>
                    <a:gd name="T10" fmla="*/ 181 w 191"/>
                    <a:gd name="T11" fmla="*/ 50 h 50"/>
                    <a:gd name="T12" fmla="*/ 191 w 191"/>
                    <a:gd name="T13" fmla="*/ 41 h 50"/>
                    <a:gd name="T14" fmla="*/ 191 w 191"/>
                    <a:gd name="T15" fmla="*/ 10 h 50"/>
                    <a:gd name="T16" fmla="*/ 181 w 191"/>
                    <a:gd name="T17" fmla="*/ 0 h 50"/>
                    <a:gd name="T18" fmla="*/ 62 w 191"/>
                    <a:gd name="T19" fmla="*/ 31 h 50"/>
                    <a:gd name="T20" fmla="*/ 17 w 191"/>
                    <a:gd name="T21" fmla="*/ 31 h 50"/>
                    <a:gd name="T22" fmla="*/ 17 w 191"/>
                    <a:gd name="T23" fmla="*/ 21 h 50"/>
                    <a:gd name="T24" fmla="*/ 62 w 191"/>
                    <a:gd name="T25" fmla="*/ 21 h 50"/>
                    <a:gd name="T26" fmla="*/ 62 w 191"/>
                    <a:gd name="T27" fmla="*/ 31 h 50"/>
                    <a:gd name="T28" fmla="*/ 134 w 191"/>
                    <a:gd name="T29" fmla="*/ 35 h 50"/>
                    <a:gd name="T30" fmla="*/ 124 w 191"/>
                    <a:gd name="T31" fmla="*/ 25 h 50"/>
                    <a:gd name="T32" fmla="*/ 134 w 191"/>
                    <a:gd name="T33" fmla="*/ 16 h 50"/>
                    <a:gd name="T34" fmla="*/ 143 w 191"/>
                    <a:gd name="T35" fmla="*/ 25 h 50"/>
                    <a:gd name="T36" fmla="*/ 134 w 191"/>
                    <a:gd name="T37" fmla="*/ 35 h 50"/>
                    <a:gd name="T38" fmla="*/ 164 w 191"/>
                    <a:gd name="T39" fmla="*/ 35 h 50"/>
                    <a:gd name="T40" fmla="*/ 155 w 191"/>
                    <a:gd name="T41" fmla="*/ 25 h 50"/>
                    <a:gd name="T42" fmla="*/ 164 w 191"/>
                    <a:gd name="T43" fmla="*/ 16 h 50"/>
                    <a:gd name="T44" fmla="*/ 174 w 191"/>
                    <a:gd name="T45" fmla="*/ 25 h 50"/>
                    <a:gd name="T46" fmla="*/ 164 w 191"/>
                    <a:gd name="T47"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50">
                      <a:moveTo>
                        <a:pt x="181" y="0"/>
                      </a:moveTo>
                      <a:cubicBezTo>
                        <a:pt x="10" y="0"/>
                        <a:pt x="10" y="0"/>
                        <a:pt x="10" y="0"/>
                      </a:cubicBezTo>
                      <a:cubicBezTo>
                        <a:pt x="5" y="0"/>
                        <a:pt x="0" y="4"/>
                        <a:pt x="0" y="10"/>
                      </a:cubicBezTo>
                      <a:cubicBezTo>
                        <a:pt x="0" y="41"/>
                        <a:pt x="0" y="41"/>
                        <a:pt x="0" y="41"/>
                      </a:cubicBezTo>
                      <a:cubicBezTo>
                        <a:pt x="0" y="46"/>
                        <a:pt x="5" y="50"/>
                        <a:pt x="10" y="50"/>
                      </a:cubicBezTo>
                      <a:cubicBezTo>
                        <a:pt x="181" y="50"/>
                        <a:pt x="181" y="50"/>
                        <a:pt x="181" y="50"/>
                      </a:cubicBezTo>
                      <a:cubicBezTo>
                        <a:pt x="187" y="50"/>
                        <a:pt x="191" y="46"/>
                        <a:pt x="191" y="41"/>
                      </a:cubicBezTo>
                      <a:cubicBezTo>
                        <a:pt x="191" y="10"/>
                        <a:pt x="191" y="10"/>
                        <a:pt x="191" y="10"/>
                      </a:cubicBezTo>
                      <a:cubicBezTo>
                        <a:pt x="191" y="4"/>
                        <a:pt x="187" y="0"/>
                        <a:pt x="181" y="0"/>
                      </a:cubicBezTo>
                      <a:moveTo>
                        <a:pt x="62" y="31"/>
                      </a:moveTo>
                      <a:cubicBezTo>
                        <a:pt x="17" y="31"/>
                        <a:pt x="17" y="31"/>
                        <a:pt x="17" y="31"/>
                      </a:cubicBezTo>
                      <a:cubicBezTo>
                        <a:pt x="17" y="21"/>
                        <a:pt x="17" y="21"/>
                        <a:pt x="17" y="21"/>
                      </a:cubicBezTo>
                      <a:cubicBezTo>
                        <a:pt x="62" y="21"/>
                        <a:pt x="62" y="21"/>
                        <a:pt x="62" y="21"/>
                      </a:cubicBezTo>
                      <a:lnTo>
                        <a:pt x="62" y="31"/>
                      </a:lnTo>
                      <a:close/>
                      <a:moveTo>
                        <a:pt x="134" y="35"/>
                      </a:moveTo>
                      <a:cubicBezTo>
                        <a:pt x="128" y="35"/>
                        <a:pt x="124" y="30"/>
                        <a:pt x="124" y="25"/>
                      </a:cubicBezTo>
                      <a:cubicBezTo>
                        <a:pt x="124" y="20"/>
                        <a:pt x="128" y="16"/>
                        <a:pt x="134" y="16"/>
                      </a:cubicBezTo>
                      <a:cubicBezTo>
                        <a:pt x="139" y="16"/>
                        <a:pt x="143" y="20"/>
                        <a:pt x="143" y="25"/>
                      </a:cubicBezTo>
                      <a:cubicBezTo>
                        <a:pt x="143" y="30"/>
                        <a:pt x="139" y="35"/>
                        <a:pt x="134" y="35"/>
                      </a:cubicBezTo>
                      <a:moveTo>
                        <a:pt x="164" y="35"/>
                      </a:moveTo>
                      <a:cubicBezTo>
                        <a:pt x="159" y="35"/>
                        <a:pt x="155" y="30"/>
                        <a:pt x="155" y="25"/>
                      </a:cubicBezTo>
                      <a:cubicBezTo>
                        <a:pt x="155" y="20"/>
                        <a:pt x="159" y="16"/>
                        <a:pt x="164" y="16"/>
                      </a:cubicBezTo>
                      <a:cubicBezTo>
                        <a:pt x="170" y="16"/>
                        <a:pt x="174" y="20"/>
                        <a:pt x="174" y="25"/>
                      </a:cubicBezTo>
                      <a:cubicBezTo>
                        <a:pt x="174" y="30"/>
                        <a:pt x="170" y="35"/>
                        <a:pt x="164" y="3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109"/>
                <p:cNvSpPr>
                  <a:spLocks noEditPoints="1"/>
                </p:cNvSpPr>
                <p:nvPr/>
              </p:nvSpPr>
              <p:spPr bwMode="auto">
                <a:xfrm>
                  <a:off x="1949452" y="4783144"/>
                  <a:ext cx="717550" cy="190500"/>
                </a:xfrm>
                <a:custGeom>
                  <a:avLst/>
                  <a:gdLst>
                    <a:gd name="T0" fmla="*/ 181 w 191"/>
                    <a:gd name="T1" fmla="*/ 0 h 50"/>
                    <a:gd name="T2" fmla="*/ 10 w 191"/>
                    <a:gd name="T3" fmla="*/ 0 h 50"/>
                    <a:gd name="T4" fmla="*/ 0 w 191"/>
                    <a:gd name="T5" fmla="*/ 10 h 50"/>
                    <a:gd name="T6" fmla="*/ 0 w 191"/>
                    <a:gd name="T7" fmla="*/ 41 h 50"/>
                    <a:gd name="T8" fmla="*/ 10 w 191"/>
                    <a:gd name="T9" fmla="*/ 50 h 50"/>
                    <a:gd name="T10" fmla="*/ 181 w 191"/>
                    <a:gd name="T11" fmla="*/ 50 h 50"/>
                    <a:gd name="T12" fmla="*/ 191 w 191"/>
                    <a:gd name="T13" fmla="*/ 41 h 50"/>
                    <a:gd name="T14" fmla="*/ 191 w 191"/>
                    <a:gd name="T15" fmla="*/ 10 h 50"/>
                    <a:gd name="T16" fmla="*/ 181 w 191"/>
                    <a:gd name="T17" fmla="*/ 0 h 50"/>
                    <a:gd name="T18" fmla="*/ 62 w 191"/>
                    <a:gd name="T19" fmla="*/ 28 h 50"/>
                    <a:gd name="T20" fmla="*/ 17 w 191"/>
                    <a:gd name="T21" fmla="*/ 28 h 50"/>
                    <a:gd name="T22" fmla="*/ 17 w 191"/>
                    <a:gd name="T23" fmla="*/ 18 h 50"/>
                    <a:gd name="T24" fmla="*/ 62 w 191"/>
                    <a:gd name="T25" fmla="*/ 18 h 50"/>
                    <a:gd name="T26" fmla="*/ 62 w 191"/>
                    <a:gd name="T27" fmla="*/ 28 h 50"/>
                    <a:gd name="T28" fmla="*/ 134 w 191"/>
                    <a:gd name="T29" fmla="*/ 33 h 50"/>
                    <a:gd name="T30" fmla="*/ 124 w 191"/>
                    <a:gd name="T31" fmla="*/ 24 h 50"/>
                    <a:gd name="T32" fmla="*/ 134 w 191"/>
                    <a:gd name="T33" fmla="*/ 14 h 50"/>
                    <a:gd name="T34" fmla="*/ 143 w 191"/>
                    <a:gd name="T35" fmla="*/ 24 h 50"/>
                    <a:gd name="T36" fmla="*/ 134 w 191"/>
                    <a:gd name="T37" fmla="*/ 33 h 50"/>
                    <a:gd name="T38" fmla="*/ 164 w 191"/>
                    <a:gd name="T39" fmla="*/ 33 h 50"/>
                    <a:gd name="T40" fmla="*/ 155 w 191"/>
                    <a:gd name="T41" fmla="*/ 24 h 50"/>
                    <a:gd name="T42" fmla="*/ 164 w 191"/>
                    <a:gd name="T43" fmla="*/ 14 h 50"/>
                    <a:gd name="T44" fmla="*/ 174 w 191"/>
                    <a:gd name="T45" fmla="*/ 24 h 50"/>
                    <a:gd name="T46" fmla="*/ 164 w 191"/>
                    <a:gd name="T47"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50">
                      <a:moveTo>
                        <a:pt x="181" y="0"/>
                      </a:moveTo>
                      <a:cubicBezTo>
                        <a:pt x="10" y="0"/>
                        <a:pt x="10" y="0"/>
                        <a:pt x="10" y="0"/>
                      </a:cubicBezTo>
                      <a:cubicBezTo>
                        <a:pt x="5" y="0"/>
                        <a:pt x="0" y="4"/>
                        <a:pt x="0" y="10"/>
                      </a:cubicBezTo>
                      <a:cubicBezTo>
                        <a:pt x="0" y="41"/>
                        <a:pt x="0" y="41"/>
                        <a:pt x="0" y="41"/>
                      </a:cubicBezTo>
                      <a:cubicBezTo>
                        <a:pt x="0" y="46"/>
                        <a:pt x="5" y="50"/>
                        <a:pt x="10" y="50"/>
                      </a:cubicBezTo>
                      <a:cubicBezTo>
                        <a:pt x="181" y="50"/>
                        <a:pt x="181" y="50"/>
                        <a:pt x="181" y="50"/>
                      </a:cubicBezTo>
                      <a:cubicBezTo>
                        <a:pt x="187" y="50"/>
                        <a:pt x="191" y="46"/>
                        <a:pt x="191" y="41"/>
                      </a:cubicBezTo>
                      <a:cubicBezTo>
                        <a:pt x="191" y="10"/>
                        <a:pt x="191" y="10"/>
                        <a:pt x="191" y="10"/>
                      </a:cubicBezTo>
                      <a:cubicBezTo>
                        <a:pt x="191" y="4"/>
                        <a:pt x="187" y="0"/>
                        <a:pt x="181" y="0"/>
                      </a:cubicBezTo>
                      <a:moveTo>
                        <a:pt x="62" y="28"/>
                      </a:moveTo>
                      <a:cubicBezTo>
                        <a:pt x="17" y="28"/>
                        <a:pt x="17" y="28"/>
                        <a:pt x="17" y="28"/>
                      </a:cubicBezTo>
                      <a:cubicBezTo>
                        <a:pt x="17" y="18"/>
                        <a:pt x="17" y="18"/>
                        <a:pt x="17" y="18"/>
                      </a:cubicBezTo>
                      <a:cubicBezTo>
                        <a:pt x="62" y="18"/>
                        <a:pt x="62" y="18"/>
                        <a:pt x="62" y="18"/>
                      </a:cubicBezTo>
                      <a:lnTo>
                        <a:pt x="62" y="28"/>
                      </a:lnTo>
                      <a:close/>
                      <a:moveTo>
                        <a:pt x="134" y="33"/>
                      </a:moveTo>
                      <a:cubicBezTo>
                        <a:pt x="128" y="33"/>
                        <a:pt x="124" y="29"/>
                        <a:pt x="124" y="24"/>
                      </a:cubicBezTo>
                      <a:cubicBezTo>
                        <a:pt x="124" y="18"/>
                        <a:pt x="128" y="14"/>
                        <a:pt x="134" y="14"/>
                      </a:cubicBezTo>
                      <a:cubicBezTo>
                        <a:pt x="139" y="14"/>
                        <a:pt x="143" y="18"/>
                        <a:pt x="143" y="24"/>
                      </a:cubicBezTo>
                      <a:cubicBezTo>
                        <a:pt x="143" y="29"/>
                        <a:pt x="139" y="33"/>
                        <a:pt x="134" y="33"/>
                      </a:cubicBezTo>
                      <a:moveTo>
                        <a:pt x="164" y="33"/>
                      </a:moveTo>
                      <a:cubicBezTo>
                        <a:pt x="159" y="33"/>
                        <a:pt x="155" y="29"/>
                        <a:pt x="155" y="24"/>
                      </a:cubicBezTo>
                      <a:cubicBezTo>
                        <a:pt x="155" y="18"/>
                        <a:pt x="159" y="14"/>
                        <a:pt x="164" y="14"/>
                      </a:cubicBezTo>
                      <a:cubicBezTo>
                        <a:pt x="170" y="14"/>
                        <a:pt x="174" y="18"/>
                        <a:pt x="174" y="24"/>
                      </a:cubicBezTo>
                      <a:cubicBezTo>
                        <a:pt x="174" y="29"/>
                        <a:pt x="170" y="33"/>
                        <a:pt x="164" y="3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110"/>
                <p:cNvSpPr>
                  <a:spLocks noEditPoints="1"/>
                </p:cNvSpPr>
                <p:nvPr/>
              </p:nvSpPr>
              <p:spPr bwMode="auto">
                <a:xfrm>
                  <a:off x="1949450" y="5035550"/>
                  <a:ext cx="717550" cy="193675"/>
                </a:xfrm>
                <a:custGeom>
                  <a:avLst/>
                  <a:gdLst>
                    <a:gd name="T0" fmla="*/ 181 w 191"/>
                    <a:gd name="T1" fmla="*/ 0 h 51"/>
                    <a:gd name="T2" fmla="*/ 10 w 191"/>
                    <a:gd name="T3" fmla="*/ 0 h 51"/>
                    <a:gd name="T4" fmla="*/ 0 w 191"/>
                    <a:gd name="T5" fmla="*/ 10 h 51"/>
                    <a:gd name="T6" fmla="*/ 0 w 191"/>
                    <a:gd name="T7" fmla="*/ 41 h 51"/>
                    <a:gd name="T8" fmla="*/ 10 w 191"/>
                    <a:gd name="T9" fmla="*/ 51 h 51"/>
                    <a:gd name="T10" fmla="*/ 181 w 191"/>
                    <a:gd name="T11" fmla="*/ 51 h 51"/>
                    <a:gd name="T12" fmla="*/ 191 w 191"/>
                    <a:gd name="T13" fmla="*/ 41 h 51"/>
                    <a:gd name="T14" fmla="*/ 191 w 191"/>
                    <a:gd name="T15" fmla="*/ 10 h 51"/>
                    <a:gd name="T16" fmla="*/ 181 w 191"/>
                    <a:gd name="T17" fmla="*/ 0 h 51"/>
                    <a:gd name="T18" fmla="*/ 62 w 191"/>
                    <a:gd name="T19" fmla="*/ 30 h 51"/>
                    <a:gd name="T20" fmla="*/ 17 w 191"/>
                    <a:gd name="T21" fmla="*/ 30 h 51"/>
                    <a:gd name="T22" fmla="*/ 17 w 191"/>
                    <a:gd name="T23" fmla="*/ 20 h 51"/>
                    <a:gd name="T24" fmla="*/ 62 w 191"/>
                    <a:gd name="T25" fmla="*/ 20 h 51"/>
                    <a:gd name="T26" fmla="*/ 62 w 191"/>
                    <a:gd name="T27" fmla="*/ 30 h 51"/>
                    <a:gd name="T28" fmla="*/ 134 w 191"/>
                    <a:gd name="T29" fmla="*/ 36 h 51"/>
                    <a:gd name="T30" fmla="*/ 124 w 191"/>
                    <a:gd name="T31" fmla="*/ 26 h 51"/>
                    <a:gd name="T32" fmla="*/ 134 w 191"/>
                    <a:gd name="T33" fmla="*/ 17 h 51"/>
                    <a:gd name="T34" fmla="*/ 143 w 191"/>
                    <a:gd name="T35" fmla="*/ 26 h 51"/>
                    <a:gd name="T36" fmla="*/ 134 w 191"/>
                    <a:gd name="T37" fmla="*/ 36 h 51"/>
                    <a:gd name="T38" fmla="*/ 164 w 191"/>
                    <a:gd name="T39" fmla="*/ 36 h 51"/>
                    <a:gd name="T40" fmla="*/ 155 w 191"/>
                    <a:gd name="T41" fmla="*/ 26 h 51"/>
                    <a:gd name="T42" fmla="*/ 164 w 191"/>
                    <a:gd name="T43" fmla="*/ 17 h 51"/>
                    <a:gd name="T44" fmla="*/ 174 w 191"/>
                    <a:gd name="T45" fmla="*/ 26 h 51"/>
                    <a:gd name="T46" fmla="*/ 164 w 19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51">
                      <a:moveTo>
                        <a:pt x="181" y="0"/>
                      </a:moveTo>
                      <a:cubicBezTo>
                        <a:pt x="10" y="0"/>
                        <a:pt x="10" y="0"/>
                        <a:pt x="10" y="0"/>
                      </a:cubicBezTo>
                      <a:cubicBezTo>
                        <a:pt x="5" y="0"/>
                        <a:pt x="0" y="5"/>
                        <a:pt x="0" y="10"/>
                      </a:cubicBezTo>
                      <a:cubicBezTo>
                        <a:pt x="0" y="41"/>
                        <a:pt x="0" y="41"/>
                        <a:pt x="0" y="41"/>
                      </a:cubicBezTo>
                      <a:cubicBezTo>
                        <a:pt x="0" y="47"/>
                        <a:pt x="5" y="51"/>
                        <a:pt x="10" y="51"/>
                      </a:cubicBezTo>
                      <a:cubicBezTo>
                        <a:pt x="181" y="51"/>
                        <a:pt x="181" y="51"/>
                        <a:pt x="181" y="51"/>
                      </a:cubicBezTo>
                      <a:cubicBezTo>
                        <a:pt x="187" y="51"/>
                        <a:pt x="191" y="47"/>
                        <a:pt x="191" y="41"/>
                      </a:cubicBezTo>
                      <a:cubicBezTo>
                        <a:pt x="191" y="10"/>
                        <a:pt x="191" y="10"/>
                        <a:pt x="191" y="10"/>
                      </a:cubicBezTo>
                      <a:cubicBezTo>
                        <a:pt x="191" y="5"/>
                        <a:pt x="187" y="0"/>
                        <a:pt x="181" y="0"/>
                      </a:cubicBezTo>
                      <a:moveTo>
                        <a:pt x="62" y="30"/>
                      </a:moveTo>
                      <a:cubicBezTo>
                        <a:pt x="17" y="30"/>
                        <a:pt x="17" y="30"/>
                        <a:pt x="17" y="30"/>
                      </a:cubicBezTo>
                      <a:cubicBezTo>
                        <a:pt x="17" y="20"/>
                        <a:pt x="17" y="20"/>
                        <a:pt x="17" y="20"/>
                      </a:cubicBezTo>
                      <a:cubicBezTo>
                        <a:pt x="62" y="20"/>
                        <a:pt x="62" y="20"/>
                        <a:pt x="62" y="20"/>
                      </a:cubicBezTo>
                      <a:lnTo>
                        <a:pt x="62" y="30"/>
                      </a:lnTo>
                      <a:close/>
                      <a:moveTo>
                        <a:pt x="134" y="36"/>
                      </a:moveTo>
                      <a:cubicBezTo>
                        <a:pt x="128" y="36"/>
                        <a:pt x="124" y="32"/>
                        <a:pt x="124" y="26"/>
                      </a:cubicBezTo>
                      <a:cubicBezTo>
                        <a:pt x="124" y="21"/>
                        <a:pt x="128" y="17"/>
                        <a:pt x="134" y="17"/>
                      </a:cubicBezTo>
                      <a:cubicBezTo>
                        <a:pt x="139" y="17"/>
                        <a:pt x="143" y="21"/>
                        <a:pt x="143" y="26"/>
                      </a:cubicBezTo>
                      <a:cubicBezTo>
                        <a:pt x="143" y="32"/>
                        <a:pt x="139" y="36"/>
                        <a:pt x="134" y="36"/>
                      </a:cubicBezTo>
                      <a:moveTo>
                        <a:pt x="164" y="36"/>
                      </a:moveTo>
                      <a:cubicBezTo>
                        <a:pt x="159" y="36"/>
                        <a:pt x="155" y="32"/>
                        <a:pt x="155" y="26"/>
                      </a:cubicBezTo>
                      <a:cubicBezTo>
                        <a:pt x="155" y="21"/>
                        <a:pt x="159" y="17"/>
                        <a:pt x="164" y="17"/>
                      </a:cubicBezTo>
                      <a:cubicBezTo>
                        <a:pt x="170" y="17"/>
                        <a:pt x="174" y="21"/>
                        <a:pt x="174" y="26"/>
                      </a:cubicBezTo>
                      <a:cubicBezTo>
                        <a:pt x="174" y="32"/>
                        <a:pt x="170" y="36"/>
                        <a:pt x="164" y="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94" name="Rectangle 111"/>
                <p:cNvSpPr>
                  <a:spLocks noChangeArrowheads="1"/>
                </p:cNvSpPr>
                <p:nvPr/>
              </p:nvSpPr>
              <p:spPr bwMode="auto">
                <a:xfrm>
                  <a:off x="2024063" y="4718050"/>
                  <a:ext cx="38100" cy="809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95" name="Rectangle 112"/>
                <p:cNvSpPr>
                  <a:spLocks noChangeArrowheads="1"/>
                </p:cNvSpPr>
                <p:nvPr/>
              </p:nvSpPr>
              <p:spPr bwMode="auto">
                <a:xfrm>
                  <a:off x="2565400" y="4718050"/>
                  <a:ext cx="41275" cy="809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96" name="Rectangle 113"/>
                <p:cNvSpPr>
                  <a:spLocks noChangeArrowheads="1"/>
                </p:cNvSpPr>
                <p:nvPr/>
              </p:nvSpPr>
              <p:spPr bwMode="auto">
                <a:xfrm>
                  <a:off x="2024063" y="4973638"/>
                  <a:ext cx="38100" cy="809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114"/>
                <p:cNvSpPr>
                  <a:spLocks/>
                </p:cNvSpPr>
                <p:nvPr/>
              </p:nvSpPr>
              <p:spPr bwMode="auto">
                <a:xfrm>
                  <a:off x="2584450" y="4973638"/>
                  <a:ext cx="0" cy="80963"/>
                </a:xfrm>
                <a:custGeom>
                  <a:avLst/>
                  <a:gdLst>
                    <a:gd name="T0" fmla="*/ 0 h 51"/>
                    <a:gd name="T1" fmla="*/ 51 h 51"/>
                    <a:gd name="T2" fmla="*/ 0 h 51"/>
                  </a:gdLst>
                  <a:ahLst/>
                  <a:cxnLst>
                    <a:cxn ang="0">
                      <a:pos x="0" y="T0"/>
                    </a:cxn>
                    <a:cxn ang="0">
                      <a:pos x="0" y="T1"/>
                    </a:cxn>
                    <a:cxn ang="0">
                      <a:pos x="0" y="T2"/>
                    </a:cxn>
                  </a:cxnLst>
                  <a:rect l="0" t="0" r="r" b="b"/>
                  <a:pathLst>
                    <a:path h="51">
                      <a:moveTo>
                        <a:pt x="0" y="0"/>
                      </a:moveTo>
                      <a:lnTo>
                        <a:pt x="0" y="5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99" name="Line 115"/>
                <p:cNvSpPr>
                  <a:spLocks noChangeShapeType="1"/>
                </p:cNvSpPr>
                <p:nvPr/>
              </p:nvSpPr>
              <p:spPr bwMode="auto">
                <a:xfrm>
                  <a:off x="2584450" y="4973638"/>
                  <a:ext cx="0" cy="80963"/>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100" name="Rectangle 116"/>
                <p:cNvSpPr>
                  <a:spLocks noChangeArrowheads="1"/>
                </p:cNvSpPr>
                <p:nvPr/>
              </p:nvSpPr>
              <p:spPr bwMode="auto">
                <a:xfrm>
                  <a:off x="2565400" y="4962525"/>
                  <a:ext cx="41275" cy="952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 name="Group 4"/>
            <p:cNvGrpSpPr/>
            <p:nvPr/>
          </p:nvGrpSpPr>
          <p:grpSpPr>
            <a:xfrm>
              <a:off x="6394897" y="2591121"/>
              <a:ext cx="1674215" cy="826932"/>
              <a:chOff x="8673202" y="3428732"/>
              <a:chExt cx="2232286" cy="1102576"/>
            </a:xfrm>
          </p:grpSpPr>
          <p:sp>
            <p:nvSpPr>
              <p:cNvPr id="203" name="TextBox 202">
                <a:extLst>
                  <a:ext uri="{FF2B5EF4-FFF2-40B4-BE49-F238E27FC236}">
                    <a16:creationId xmlns:a16="http://schemas.microsoft.com/office/drawing/2014/main" id="{A64D60AA-4139-400B-938C-A302FA3B8B4E}"/>
                  </a:ext>
                </a:extLst>
              </p:cNvPr>
              <p:cNvSpPr txBox="1"/>
              <p:nvPr/>
            </p:nvSpPr>
            <p:spPr>
              <a:xfrm>
                <a:off x="8673202" y="4148365"/>
                <a:ext cx="1720934" cy="349200"/>
              </a:xfrm>
              <a:prstGeom prst="roundRect">
                <a:avLst/>
              </a:prstGeom>
              <a:solidFill>
                <a:schemeClr val="accent2">
                  <a:lumMod val="20000"/>
                  <a:lumOff val="80000"/>
                </a:schemeClr>
              </a:solidFill>
            </p:spPr>
            <p:txBody>
              <a:bodyPr vert="horz"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lumMod val="50000"/>
                      </a:prstClr>
                    </a:solidFill>
                    <a:effectLst/>
                    <a:uLnTx/>
                    <a:uFillTx/>
                    <a:latin typeface="Calibri"/>
                    <a:ea typeface="+mn-ea"/>
                    <a:cs typeface="+mn-cs"/>
                  </a:rPr>
                  <a:t>Corporate Security</a:t>
                </a:r>
              </a:p>
            </p:txBody>
          </p:sp>
          <p:sp>
            <p:nvSpPr>
              <p:cNvPr id="98" name="TextBox 97">
                <a:extLst>
                  <a:ext uri="{FF2B5EF4-FFF2-40B4-BE49-F238E27FC236}">
                    <a16:creationId xmlns:a16="http://schemas.microsoft.com/office/drawing/2014/main" id="{AA8B956D-560B-4AE9-AAD7-60AA9D6FFC1D}"/>
                  </a:ext>
                </a:extLst>
              </p:cNvPr>
              <p:cNvSpPr txBox="1"/>
              <p:nvPr/>
            </p:nvSpPr>
            <p:spPr>
              <a:xfrm>
                <a:off x="8673202" y="3471264"/>
                <a:ext cx="1720934" cy="424542"/>
              </a:xfrm>
              <a:prstGeom prst="roundRect">
                <a:avLst/>
              </a:prstGeom>
              <a:solidFill>
                <a:schemeClr val="accent2">
                  <a:lumMod val="20000"/>
                  <a:lumOff val="80000"/>
                </a:schemeClr>
              </a:solidFill>
            </p:spPr>
            <p:txBody>
              <a:bodyPr vert="horz"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50" b="1" i="0" u="none" strike="noStrike" kern="1200" cap="none" spc="0" normalizeH="0" baseline="0" noProof="0" dirty="0">
                    <a:ln>
                      <a:noFill/>
                    </a:ln>
                    <a:solidFill>
                      <a:prstClr val="white">
                        <a:lumMod val="50000"/>
                      </a:prstClr>
                    </a:solidFill>
                    <a:effectLst/>
                    <a:uLnTx/>
                    <a:uFillTx/>
                    <a:latin typeface="Calibri"/>
                    <a:ea typeface="+mn-ea"/>
                    <a:cs typeface="+mn-cs"/>
                  </a:rPr>
                  <a:t>Monitoring &amp; Auditing</a:t>
                </a:r>
                <a:endParaRPr kumimoji="0" lang="en-US" sz="105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grpSp>
            <p:nvGrpSpPr>
              <p:cNvPr id="101" name="Group 27"/>
              <p:cNvGrpSpPr/>
              <p:nvPr/>
            </p:nvGrpSpPr>
            <p:grpSpPr>
              <a:xfrm>
                <a:off x="10518650" y="4157894"/>
                <a:ext cx="386838" cy="373414"/>
                <a:chOff x="4892675" y="1935163"/>
                <a:chExt cx="285750" cy="247650"/>
              </a:xfrm>
              <a:solidFill>
                <a:schemeClr val="accent2"/>
              </a:solidFill>
            </p:grpSpPr>
            <p:sp>
              <p:nvSpPr>
                <p:cNvPr id="102" name="Freeform 185"/>
                <p:cNvSpPr>
                  <a:spLocks noEditPoints="1"/>
                </p:cNvSpPr>
                <p:nvPr/>
              </p:nvSpPr>
              <p:spPr bwMode="auto">
                <a:xfrm>
                  <a:off x="4892675" y="2020888"/>
                  <a:ext cx="66675" cy="114300"/>
                </a:xfrm>
                <a:custGeom>
                  <a:avLst/>
                  <a:gdLst>
                    <a:gd name="T0" fmla="*/ 30 w 210"/>
                    <a:gd name="T1" fmla="*/ 30 h 360"/>
                    <a:gd name="T2" fmla="*/ 180 w 210"/>
                    <a:gd name="T3" fmla="*/ 30 h 360"/>
                    <a:gd name="T4" fmla="*/ 180 w 210"/>
                    <a:gd name="T5" fmla="*/ 123 h 360"/>
                    <a:gd name="T6" fmla="*/ 180 w 210"/>
                    <a:gd name="T7" fmla="*/ 135 h 360"/>
                    <a:gd name="T8" fmla="*/ 180 w 210"/>
                    <a:gd name="T9" fmla="*/ 146 h 360"/>
                    <a:gd name="T10" fmla="*/ 179 w 210"/>
                    <a:gd name="T11" fmla="*/ 157 h 360"/>
                    <a:gd name="T12" fmla="*/ 177 w 210"/>
                    <a:gd name="T13" fmla="*/ 167 h 360"/>
                    <a:gd name="T14" fmla="*/ 174 w 210"/>
                    <a:gd name="T15" fmla="*/ 175 h 360"/>
                    <a:gd name="T16" fmla="*/ 171 w 210"/>
                    <a:gd name="T17" fmla="*/ 178 h 360"/>
                    <a:gd name="T18" fmla="*/ 168 w 210"/>
                    <a:gd name="T19" fmla="*/ 180 h 360"/>
                    <a:gd name="T20" fmla="*/ 165 w 210"/>
                    <a:gd name="T21" fmla="*/ 180 h 360"/>
                    <a:gd name="T22" fmla="*/ 150 w 210"/>
                    <a:gd name="T23" fmla="*/ 180 h 360"/>
                    <a:gd name="T24" fmla="*/ 150 w 210"/>
                    <a:gd name="T25" fmla="*/ 330 h 360"/>
                    <a:gd name="T26" fmla="*/ 60 w 210"/>
                    <a:gd name="T27" fmla="*/ 330 h 360"/>
                    <a:gd name="T28" fmla="*/ 60 w 210"/>
                    <a:gd name="T29" fmla="*/ 180 h 360"/>
                    <a:gd name="T30" fmla="*/ 45 w 210"/>
                    <a:gd name="T31" fmla="*/ 180 h 360"/>
                    <a:gd name="T32" fmla="*/ 40 w 210"/>
                    <a:gd name="T33" fmla="*/ 179 h 360"/>
                    <a:gd name="T34" fmla="*/ 38 w 210"/>
                    <a:gd name="T35" fmla="*/ 178 h 360"/>
                    <a:gd name="T36" fmla="*/ 35 w 210"/>
                    <a:gd name="T37" fmla="*/ 173 h 360"/>
                    <a:gd name="T38" fmla="*/ 33 w 210"/>
                    <a:gd name="T39" fmla="*/ 168 h 360"/>
                    <a:gd name="T40" fmla="*/ 32 w 210"/>
                    <a:gd name="T41" fmla="*/ 162 h 360"/>
                    <a:gd name="T42" fmla="*/ 31 w 210"/>
                    <a:gd name="T43" fmla="*/ 154 h 360"/>
                    <a:gd name="T44" fmla="*/ 30 w 210"/>
                    <a:gd name="T45" fmla="*/ 138 h 360"/>
                    <a:gd name="T46" fmla="*/ 30 w 210"/>
                    <a:gd name="T47" fmla="*/ 123 h 360"/>
                    <a:gd name="T48" fmla="*/ 30 w 210"/>
                    <a:gd name="T49" fmla="*/ 30 h 360"/>
                    <a:gd name="T50" fmla="*/ 0 w 210"/>
                    <a:gd name="T51" fmla="*/ 123 h 360"/>
                    <a:gd name="T52" fmla="*/ 0 w 210"/>
                    <a:gd name="T53" fmla="*/ 143 h 360"/>
                    <a:gd name="T54" fmla="*/ 2 w 210"/>
                    <a:gd name="T55" fmla="*/ 164 h 360"/>
                    <a:gd name="T56" fmla="*/ 4 w 210"/>
                    <a:gd name="T57" fmla="*/ 175 h 360"/>
                    <a:gd name="T58" fmla="*/ 7 w 210"/>
                    <a:gd name="T59" fmla="*/ 183 h 360"/>
                    <a:gd name="T60" fmla="*/ 12 w 210"/>
                    <a:gd name="T61" fmla="*/ 192 h 360"/>
                    <a:gd name="T62" fmla="*/ 17 w 210"/>
                    <a:gd name="T63" fmla="*/ 199 h 360"/>
                    <a:gd name="T64" fmla="*/ 23 w 210"/>
                    <a:gd name="T65" fmla="*/ 203 h 360"/>
                    <a:gd name="T66" fmla="*/ 30 w 210"/>
                    <a:gd name="T67" fmla="*/ 208 h 360"/>
                    <a:gd name="T68" fmla="*/ 30 w 210"/>
                    <a:gd name="T69" fmla="*/ 360 h 360"/>
                    <a:gd name="T70" fmla="*/ 180 w 210"/>
                    <a:gd name="T71" fmla="*/ 360 h 360"/>
                    <a:gd name="T72" fmla="*/ 180 w 210"/>
                    <a:gd name="T73" fmla="*/ 208 h 360"/>
                    <a:gd name="T74" fmla="*/ 184 w 210"/>
                    <a:gd name="T75" fmla="*/ 206 h 360"/>
                    <a:gd name="T76" fmla="*/ 187 w 210"/>
                    <a:gd name="T77" fmla="*/ 203 h 360"/>
                    <a:gd name="T78" fmla="*/ 192 w 210"/>
                    <a:gd name="T79" fmla="*/ 200 h 360"/>
                    <a:gd name="T80" fmla="*/ 195 w 210"/>
                    <a:gd name="T81" fmla="*/ 197 h 360"/>
                    <a:gd name="T82" fmla="*/ 198 w 210"/>
                    <a:gd name="T83" fmla="*/ 193 h 360"/>
                    <a:gd name="T84" fmla="*/ 201 w 210"/>
                    <a:gd name="T85" fmla="*/ 187 h 360"/>
                    <a:gd name="T86" fmla="*/ 203 w 210"/>
                    <a:gd name="T87" fmla="*/ 181 h 360"/>
                    <a:gd name="T88" fmla="*/ 206 w 210"/>
                    <a:gd name="T89" fmla="*/ 175 h 360"/>
                    <a:gd name="T90" fmla="*/ 209 w 210"/>
                    <a:gd name="T91" fmla="*/ 162 h 360"/>
                    <a:gd name="T92" fmla="*/ 210 w 210"/>
                    <a:gd name="T93" fmla="*/ 149 h 360"/>
                    <a:gd name="T94" fmla="*/ 210 w 210"/>
                    <a:gd name="T95" fmla="*/ 136 h 360"/>
                    <a:gd name="T96" fmla="*/ 210 w 210"/>
                    <a:gd name="T97" fmla="*/ 123 h 360"/>
                    <a:gd name="T98" fmla="*/ 210 w 210"/>
                    <a:gd name="T99" fmla="*/ 0 h 360"/>
                    <a:gd name="T100" fmla="*/ 0 w 210"/>
                    <a:gd name="T101" fmla="*/ 0 h 360"/>
                    <a:gd name="T102" fmla="*/ 0 w 210"/>
                    <a:gd name="T103" fmla="*/ 12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360">
                      <a:moveTo>
                        <a:pt x="30" y="30"/>
                      </a:moveTo>
                      <a:lnTo>
                        <a:pt x="180" y="30"/>
                      </a:lnTo>
                      <a:lnTo>
                        <a:pt x="180" y="123"/>
                      </a:lnTo>
                      <a:lnTo>
                        <a:pt x="180" y="135"/>
                      </a:lnTo>
                      <a:lnTo>
                        <a:pt x="180" y="146"/>
                      </a:lnTo>
                      <a:lnTo>
                        <a:pt x="179" y="157"/>
                      </a:lnTo>
                      <a:lnTo>
                        <a:pt x="177" y="167"/>
                      </a:lnTo>
                      <a:lnTo>
                        <a:pt x="174" y="175"/>
                      </a:lnTo>
                      <a:lnTo>
                        <a:pt x="171" y="178"/>
                      </a:lnTo>
                      <a:lnTo>
                        <a:pt x="168" y="180"/>
                      </a:lnTo>
                      <a:lnTo>
                        <a:pt x="165" y="180"/>
                      </a:lnTo>
                      <a:lnTo>
                        <a:pt x="150" y="180"/>
                      </a:lnTo>
                      <a:lnTo>
                        <a:pt x="150" y="330"/>
                      </a:lnTo>
                      <a:lnTo>
                        <a:pt x="60" y="330"/>
                      </a:lnTo>
                      <a:lnTo>
                        <a:pt x="60" y="180"/>
                      </a:lnTo>
                      <a:lnTo>
                        <a:pt x="45" y="180"/>
                      </a:lnTo>
                      <a:lnTo>
                        <a:pt x="40" y="179"/>
                      </a:lnTo>
                      <a:lnTo>
                        <a:pt x="38" y="178"/>
                      </a:lnTo>
                      <a:lnTo>
                        <a:pt x="35" y="173"/>
                      </a:lnTo>
                      <a:lnTo>
                        <a:pt x="33" y="168"/>
                      </a:lnTo>
                      <a:lnTo>
                        <a:pt x="32" y="162"/>
                      </a:lnTo>
                      <a:lnTo>
                        <a:pt x="31" y="154"/>
                      </a:lnTo>
                      <a:lnTo>
                        <a:pt x="30" y="138"/>
                      </a:lnTo>
                      <a:lnTo>
                        <a:pt x="30" y="123"/>
                      </a:lnTo>
                      <a:lnTo>
                        <a:pt x="30" y="30"/>
                      </a:lnTo>
                      <a:close/>
                      <a:moveTo>
                        <a:pt x="0" y="123"/>
                      </a:moveTo>
                      <a:lnTo>
                        <a:pt x="0" y="143"/>
                      </a:lnTo>
                      <a:lnTo>
                        <a:pt x="2" y="164"/>
                      </a:lnTo>
                      <a:lnTo>
                        <a:pt x="4" y="175"/>
                      </a:lnTo>
                      <a:lnTo>
                        <a:pt x="7" y="183"/>
                      </a:lnTo>
                      <a:lnTo>
                        <a:pt x="12" y="192"/>
                      </a:lnTo>
                      <a:lnTo>
                        <a:pt x="17" y="199"/>
                      </a:lnTo>
                      <a:lnTo>
                        <a:pt x="23" y="203"/>
                      </a:lnTo>
                      <a:lnTo>
                        <a:pt x="30" y="208"/>
                      </a:lnTo>
                      <a:lnTo>
                        <a:pt x="30" y="360"/>
                      </a:lnTo>
                      <a:lnTo>
                        <a:pt x="180" y="360"/>
                      </a:lnTo>
                      <a:lnTo>
                        <a:pt x="180" y="208"/>
                      </a:lnTo>
                      <a:lnTo>
                        <a:pt x="184" y="206"/>
                      </a:lnTo>
                      <a:lnTo>
                        <a:pt x="187" y="203"/>
                      </a:lnTo>
                      <a:lnTo>
                        <a:pt x="192" y="200"/>
                      </a:lnTo>
                      <a:lnTo>
                        <a:pt x="195" y="197"/>
                      </a:lnTo>
                      <a:lnTo>
                        <a:pt x="198" y="193"/>
                      </a:lnTo>
                      <a:lnTo>
                        <a:pt x="201" y="187"/>
                      </a:lnTo>
                      <a:lnTo>
                        <a:pt x="203" y="181"/>
                      </a:lnTo>
                      <a:lnTo>
                        <a:pt x="206" y="175"/>
                      </a:lnTo>
                      <a:lnTo>
                        <a:pt x="209" y="162"/>
                      </a:lnTo>
                      <a:lnTo>
                        <a:pt x="210" y="149"/>
                      </a:lnTo>
                      <a:lnTo>
                        <a:pt x="210" y="136"/>
                      </a:lnTo>
                      <a:lnTo>
                        <a:pt x="210" y="123"/>
                      </a:lnTo>
                      <a:lnTo>
                        <a:pt x="210" y="0"/>
                      </a:lnTo>
                      <a:lnTo>
                        <a:pt x="0" y="0"/>
                      </a:lnTo>
                      <a:lnTo>
                        <a:pt x="0"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Freeform 186"/>
                <p:cNvSpPr>
                  <a:spLocks noEditPoints="1"/>
                </p:cNvSpPr>
                <p:nvPr/>
              </p:nvSpPr>
              <p:spPr bwMode="auto">
                <a:xfrm>
                  <a:off x="5111750" y="2020888"/>
                  <a:ext cx="66675" cy="114300"/>
                </a:xfrm>
                <a:custGeom>
                  <a:avLst/>
                  <a:gdLst>
                    <a:gd name="T0" fmla="*/ 181 w 212"/>
                    <a:gd name="T1" fmla="*/ 120 h 360"/>
                    <a:gd name="T2" fmla="*/ 180 w 212"/>
                    <a:gd name="T3" fmla="*/ 130 h 360"/>
                    <a:gd name="T4" fmla="*/ 179 w 212"/>
                    <a:gd name="T5" fmla="*/ 138 h 360"/>
                    <a:gd name="T6" fmla="*/ 177 w 212"/>
                    <a:gd name="T7" fmla="*/ 146 h 360"/>
                    <a:gd name="T8" fmla="*/ 175 w 212"/>
                    <a:gd name="T9" fmla="*/ 152 h 360"/>
                    <a:gd name="T10" fmla="*/ 173 w 212"/>
                    <a:gd name="T11" fmla="*/ 157 h 360"/>
                    <a:gd name="T12" fmla="*/ 170 w 212"/>
                    <a:gd name="T13" fmla="*/ 161 h 360"/>
                    <a:gd name="T14" fmla="*/ 168 w 212"/>
                    <a:gd name="T15" fmla="*/ 164 h 360"/>
                    <a:gd name="T16" fmla="*/ 166 w 212"/>
                    <a:gd name="T17" fmla="*/ 165 h 360"/>
                    <a:gd name="T18" fmla="*/ 151 w 212"/>
                    <a:gd name="T19" fmla="*/ 165 h 360"/>
                    <a:gd name="T20" fmla="*/ 151 w 212"/>
                    <a:gd name="T21" fmla="*/ 330 h 360"/>
                    <a:gd name="T22" fmla="*/ 60 w 212"/>
                    <a:gd name="T23" fmla="*/ 330 h 360"/>
                    <a:gd name="T24" fmla="*/ 60 w 212"/>
                    <a:gd name="T25" fmla="*/ 180 h 360"/>
                    <a:gd name="T26" fmla="*/ 59 w 212"/>
                    <a:gd name="T27" fmla="*/ 166 h 360"/>
                    <a:gd name="T28" fmla="*/ 45 w 212"/>
                    <a:gd name="T29" fmla="*/ 165 h 360"/>
                    <a:gd name="T30" fmla="*/ 44 w 212"/>
                    <a:gd name="T31" fmla="*/ 164 h 360"/>
                    <a:gd name="T32" fmla="*/ 42 w 212"/>
                    <a:gd name="T33" fmla="*/ 162 h 360"/>
                    <a:gd name="T34" fmla="*/ 40 w 212"/>
                    <a:gd name="T35" fmla="*/ 158 h 360"/>
                    <a:gd name="T36" fmla="*/ 37 w 212"/>
                    <a:gd name="T37" fmla="*/ 154 h 360"/>
                    <a:gd name="T38" fmla="*/ 35 w 212"/>
                    <a:gd name="T39" fmla="*/ 148 h 360"/>
                    <a:gd name="T40" fmla="*/ 32 w 212"/>
                    <a:gd name="T41" fmla="*/ 139 h 360"/>
                    <a:gd name="T42" fmla="*/ 31 w 212"/>
                    <a:gd name="T43" fmla="*/ 131 h 360"/>
                    <a:gd name="T44" fmla="*/ 30 w 212"/>
                    <a:gd name="T45" fmla="*/ 120 h 360"/>
                    <a:gd name="T46" fmla="*/ 30 w 212"/>
                    <a:gd name="T47" fmla="*/ 30 h 360"/>
                    <a:gd name="T48" fmla="*/ 181 w 212"/>
                    <a:gd name="T49" fmla="*/ 30 h 360"/>
                    <a:gd name="T50" fmla="*/ 181 w 212"/>
                    <a:gd name="T51" fmla="*/ 120 h 360"/>
                    <a:gd name="T52" fmla="*/ 0 w 212"/>
                    <a:gd name="T53" fmla="*/ 0 h 360"/>
                    <a:gd name="T54" fmla="*/ 0 w 212"/>
                    <a:gd name="T55" fmla="*/ 120 h 360"/>
                    <a:gd name="T56" fmla="*/ 1 w 212"/>
                    <a:gd name="T57" fmla="*/ 133 h 360"/>
                    <a:gd name="T58" fmla="*/ 2 w 212"/>
                    <a:gd name="T59" fmla="*/ 145 h 360"/>
                    <a:gd name="T60" fmla="*/ 6 w 212"/>
                    <a:gd name="T61" fmla="*/ 155 h 360"/>
                    <a:gd name="T62" fmla="*/ 9 w 212"/>
                    <a:gd name="T63" fmla="*/ 165 h 360"/>
                    <a:gd name="T64" fmla="*/ 13 w 212"/>
                    <a:gd name="T65" fmla="*/ 173 h 360"/>
                    <a:gd name="T66" fmla="*/ 19 w 212"/>
                    <a:gd name="T67" fmla="*/ 181 h 360"/>
                    <a:gd name="T68" fmla="*/ 24 w 212"/>
                    <a:gd name="T69" fmla="*/ 186 h 360"/>
                    <a:gd name="T70" fmla="*/ 30 w 212"/>
                    <a:gd name="T71" fmla="*/ 192 h 360"/>
                    <a:gd name="T72" fmla="*/ 30 w 212"/>
                    <a:gd name="T73" fmla="*/ 360 h 360"/>
                    <a:gd name="T74" fmla="*/ 181 w 212"/>
                    <a:gd name="T75" fmla="*/ 360 h 360"/>
                    <a:gd name="T76" fmla="*/ 181 w 212"/>
                    <a:gd name="T77" fmla="*/ 191 h 360"/>
                    <a:gd name="T78" fmla="*/ 188 w 212"/>
                    <a:gd name="T79" fmla="*/ 186 h 360"/>
                    <a:gd name="T80" fmla="*/ 194 w 212"/>
                    <a:gd name="T81" fmla="*/ 180 h 360"/>
                    <a:gd name="T82" fmla="*/ 199 w 212"/>
                    <a:gd name="T83" fmla="*/ 171 h 360"/>
                    <a:gd name="T84" fmla="*/ 203 w 212"/>
                    <a:gd name="T85" fmla="*/ 163 h 360"/>
                    <a:gd name="T86" fmla="*/ 207 w 212"/>
                    <a:gd name="T87" fmla="*/ 152 h 360"/>
                    <a:gd name="T88" fmla="*/ 209 w 212"/>
                    <a:gd name="T89" fmla="*/ 142 h 360"/>
                    <a:gd name="T90" fmla="*/ 210 w 212"/>
                    <a:gd name="T91" fmla="*/ 131 h 360"/>
                    <a:gd name="T92" fmla="*/ 212 w 212"/>
                    <a:gd name="T93" fmla="*/ 120 h 360"/>
                    <a:gd name="T94" fmla="*/ 212 w 212"/>
                    <a:gd name="T95" fmla="*/ 0 h 360"/>
                    <a:gd name="T96" fmla="*/ 0 w 212"/>
                    <a:gd name="T9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360">
                      <a:moveTo>
                        <a:pt x="181" y="120"/>
                      </a:moveTo>
                      <a:lnTo>
                        <a:pt x="180" y="130"/>
                      </a:lnTo>
                      <a:lnTo>
                        <a:pt x="179" y="138"/>
                      </a:lnTo>
                      <a:lnTo>
                        <a:pt x="177" y="146"/>
                      </a:lnTo>
                      <a:lnTo>
                        <a:pt x="175" y="152"/>
                      </a:lnTo>
                      <a:lnTo>
                        <a:pt x="173" y="157"/>
                      </a:lnTo>
                      <a:lnTo>
                        <a:pt x="170" y="161"/>
                      </a:lnTo>
                      <a:lnTo>
                        <a:pt x="168" y="164"/>
                      </a:lnTo>
                      <a:lnTo>
                        <a:pt x="166" y="165"/>
                      </a:lnTo>
                      <a:lnTo>
                        <a:pt x="151" y="165"/>
                      </a:lnTo>
                      <a:lnTo>
                        <a:pt x="151" y="330"/>
                      </a:lnTo>
                      <a:lnTo>
                        <a:pt x="60" y="330"/>
                      </a:lnTo>
                      <a:lnTo>
                        <a:pt x="60" y="180"/>
                      </a:lnTo>
                      <a:lnTo>
                        <a:pt x="59" y="166"/>
                      </a:lnTo>
                      <a:lnTo>
                        <a:pt x="45" y="165"/>
                      </a:lnTo>
                      <a:lnTo>
                        <a:pt x="44" y="164"/>
                      </a:lnTo>
                      <a:lnTo>
                        <a:pt x="42" y="162"/>
                      </a:lnTo>
                      <a:lnTo>
                        <a:pt x="40" y="158"/>
                      </a:lnTo>
                      <a:lnTo>
                        <a:pt x="37" y="154"/>
                      </a:lnTo>
                      <a:lnTo>
                        <a:pt x="35" y="148"/>
                      </a:lnTo>
                      <a:lnTo>
                        <a:pt x="32" y="139"/>
                      </a:lnTo>
                      <a:lnTo>
                        <a:pt x="31" y="131"/>
                      </a:lnTo>
                      <a:lnTo>
                        <a:pt x="30" y="120"/>
                      </a:lnTo>
                      <a:lnTo>
                        <a:pt x="30" y="30"/>
                      </a:lnTo>
                      <a:lnTo>
                        <a:pt x="181" y="30"/>
                      </a:lnTo>
                      <a:lnTo>
                        <a:pt x="181" y="120"/>
                      </a:lnTo>
                      <a:close/>
                      <a:moveTo>
                        <a:pt x="0" y="0"/>
                      </a:moveTo>
                      <a:lnTo>
                        <a:pt x="0" y="120"/>
                      </a:lnTo>
                      <a:lnTo>
                        <a:pt x="1" y="133"/>
                      </a:lnTo>
                      <a:lnTo>
                        <a:pt x="2" y="145"/>
                      </a:lnTo>
                      <a:lnTo>
                        <a:pt x="6" y="155"/>
                      </a:lnTo>
                      <a:lnTo>
                        <a:pt x="9" y="165"/>
                      </a:lnTo>
                      <a:lnTo>
                        <a:pt x="13" y="173"/>
                      </a:lnTo>
                      <a:lnTo>
                        <a:pt x="19" y="181"/>
                      </a:lnTo>
                      <a:lnTo>
                        <a:pt x="24" y="186"/>
                      </a:lnTo>
                      <a:lnTo>
                        <a:pt x="30" y="192"/>
                      </a:lnTo>
                      <a:lnTo>
                        <a:pt x="30" y="360"/>
                      </a:lnTo>
                      <a:lnTo>
                        <a:pt x="181" y="360"/>
                      </a:lnTo>
                      <a:lnTo>
                        <a:pt x="181" y="191"/>
                      </a:lnTo>
                      <a:lnTo>
                        <a:pt x="188" y="186"/>
                      </a:lnTo>
                      <a:lnTo>
                        <a:pt x="194" y="180"/>
                      </a:lnTo>
                      <a:lnTo>
                        <a:pt x="199" y="171"/>
                      </a:lnTo>
                      <a:lnTo>
                        <a:pt x="203" y="163"/>
                      </a:lnTo>
                      <a:lnTo>
                        <a:pt x="207" y="152"/>
                      </a:lnTo>
                      <a:lnTo>
                        <a:pt x="209" y="142"/>
                      </a:lnTo>
                      <a:lnTo>
                        <a:pt x="210" y="131"/>
                      </a:lnTo>
                      <a:lnTo>
                        <a:pt x="212" y="120"/>
                      </a:lnTo>
                      <a:lnTo>
                        <a:pt x="21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Freeform 187"/>
                <p:cNvSpPr>
                  <a:spLocks noEditPoints="1"/>
                </p:cNvSpPr>
                <p:nvPr/>
              </p:nvSpPr>
              <p:spPr bwMode="auto">
                <a:xfrm>
                  <a:off x="4987925" y="2020888"/>
                  <a:ext cx="95250" cy="161925"/>
                </a:xfrm>
                <a:custGeom>
                  <a:avLst/>
                  <a:gdLst>
                    <a:gd name="T0" fmla="*/ 270 w 300"/>
                    <a:gd name="T1" fmla="*/ 30 h 511"/>
                    <a:gd name="T2" fmla="*/ 270 w 300"/>
                    <a:gd name="T3" fmla="*/ 218 h 511"/>
                    <a:gd name="T4" fmla="*/ 266 w 300"/>
                    <a:gd name="T5" fmla="*/ 239 h 511"/>
                    <a:gd name="T6" fmla="*/ 259 w 300"/>
                    <a:gd name="T7" fmla="*/ 253 h 511"/>
                    <a:gd name="T8" fmla="*/ 253 w 300"/>
                    <a:gd name="T9" fmla="*/ 260 h 511"/>
                    <a:gd name="T10" fmla="*/ 244 w 300"/>
                    <a:gd name="T11" fmla="*/ 267 h 511"/>
                    <a:gd name="T12" fmla="*/ 233 w 300"/>
                    <a:gd name="T13" fmla="*/ 270 h 511"/>
                    <a:gd name="T14" fmla="*/ 210 w 300"/>
                    <a:gd name="T15" fmla="*/ 270 h 511"/>
                    <a:gd name="T16" fmla="*/ 90 w 300"/>
                    <a:gd name="T17" fmla="*/ 481 h 511"/>
                    <a:gd name="T18" fmla="*/ 75 w 300"/>
                    <a:gd name="T19" fmla="*/ 270 h 511"/>
                    <a:gd name="T20" fmla="*/ 61 w 300"/>
                    <a:gd name="T21" fmla="*/ 269 h 511"/>
                    <a:gd name="T22" fmla="*/ 51 w 300"/>
                    <a:gd name="T23" fmla="*/ 264 h 511"/>
                    <a:gd name="T24" fmla="*/ 43 w 300"/>
                    <a:gd name="T25" fmla="*/ 257 h 511"/>
                    <a:gd name="T26" fmla="*/ 38 w 300"/>
                    <a:gd name="T27" fmla="*/ 249 h 511"/>
                    <a:gd name="T28" fmla="*/ 31 w 300"/>
                    <a:gd name="T29" fmla="*/ 229 h 511"/>
                    <a:gd name="T30" fmla="*/ 30 w 300"/>
                    <a:gd name="T31" fmla="*/ 210 h 511"/>
                    <a:gd name="T32" fmla="*/ 0 w 300"/>
                    <a:gd name="T33" fmla="*/ 210 h 511"/>
                    <a:gd name="T34" fmla="*/ 1 w 300"/>
                    <a:gd name="T35" fmla="*/ 228 h 511"/>
                    <a:gd name="T36" fmla="*/ 3 w 300"/>
                    <a:gd name="T37" fmla="*/ 244 h 511"/>
                    <a:gd name="T38" fmla="*/ 9 w 300"/>
                    <a:gd name="T39" fmla="*/ 258 h 511"/>
                    <a:gd name="T40" fmla="*/ 16 w 300"/>
                    <a:gd name="T41" fmla="*/ 270 h 511"/>
                    <a:gd name="T42" fmla="*/ 25 w 300"/>
                    <a:gd name="T43" fmla="*/ 281 h 511"/>
                    <a:gd name="T44" fmla="*/ 34 w 300"/>
                    <a:gd name="T45" fmla="*/ 289 h 511"/>
                    <a:gd name="T46" fmla="*/ 46 w 300"/>
                    <a:gd name="T47" fmla="*/ 295 h 511"/>
                    <a:gd name="T48" fmla="*/ 60 w 300"/>
                    <a:gd name="T49" fmla="*/ 299 h 511"/>
                    <a:gd name="T50" fmla="*/ 240 w 300"/>
                    <a:gd name="T51" fmla="*/ 511 h 511"/>
                    <a:gd name="T52" fmla="*/ 247 w 300"/>
                    <a:gd name="T53" fmla="*/ 297 h 511"/>
                    <a:gd name="T54" fmla="*/ 259 w 300"/>
                    <a:gd name="T55" fmla="*/ 292 h 511"/>
                    <a:gd name="T56" fmla="*/ 271 w 300"/>
                    <a:gd name="T57" fmla="*/ 285 h 511"/>
                    <a:gd name="T58" fmla="*/ 280 w 300"/>
                    <a:gd name="T59" fmla="*/ 275 h 511"/>
                    <a:gd name="T60" fmla="*/ 288 w 300"/>
                    <a:gd name="T61" fmla="*/ 265 h 511"/>
                    <a:gd name="T62" fmla="*/ 294 w 300"/>
                    <a:gd name="T63" fmla="*/ 251 h 511"/>
                    <a:gd name="T64" fmla="*/ 298 w 300"/>
                    <a:gd name="T65" fmla="*/ 236 h 511"/>
                    <a:gd name="T66" fmla="*/ 300 w 300"/>
                    <a:gd name="T67" fmla="*/ 220 h 511"/>
                    <a:gd name="T68" fmla="*/ 300 w 300"/>
                    <a:gd name="T69" fmla="*/ 0 h 511"/>
                    <a:gd name="T70" fmla="*/ 0 w 300"/>
                    <a:gd name="T71" fmla="*/ 21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511">
                      <a:moveTo>
                        <a:pt x="30" y="30"/>
                      </a:moveTo>
                      <a:lnTo>
                        <a:pt x="270" y="30"/>
                      </a:lnTo>
                      <a:lnTo>
                        <a:pt x="270" y="210"/>
                      </a:lnTo>
                      <a:lnTo>
                        <a:pt x="270" y="218"/>
                      </a:lnTo>
                      <a:lnTo>
                        <a:pt x="269" y="229"/>
                      </a:lnTo>
                      <a:lnTo>
                        <a:pt x="266" y="239"/>
                      </a:lnTo>
                      <a:lnTo>
                        <a:pt x="263" y="249"/>
                      </a:lnTo>
                      <a:lnTo>
                        <a:pt x="259" y="253"/>
                      </a:lnTo>
                      <a:lnTo>
                        <a:pt x="256" y="257"/>
                      </a:lnTo>
                      <a:lnTo>
                        <a:pt x="253" y="260"/>
                      </a:lnTo>
                      <a:lnTo>
                        <a:pt x="249" y="264"/>
                      </a:lnTo>
                      <a:lnTo>
                        <a:pt x="244" y="267"/>
                      </a:lnTo>
                      <a:lnTo>
                        <a:pt x="238" y="269"/>
                      </a:lnTo>
                      <a:lnTo>
                        <a:pt x="233" y="270"/>
                      </a:lnTo>
                      <a:lnTo>
                        <a:pt x="225" y="270"/>
                      </a:lnTo>
                      <a:lnTo>
                        <a:pt x="210" y="270"/>
                      </a:lnTo>
                      <a:lnTo>
                        <a:pt x="210" y="481"/>
                      </a:lnTo>
                      <a:lnTo>
                        <a:pt x="90" y="481"/>
                      </a:lnTo>
                      <a:lnTo>
                        <a:pt x="90" y="270"/>
                      </a:lnTo>
                      <a:lnTo>
                        <a:pt x="75" y="270"/>
                      </a:lnTo>
                      <a:lnTo>
                        <a:pt x="68" y="270"/>
                      </a:lnTo>
                      <a:lnTo>
                        <a:pt x="61" y="269"/>
                      </a:lnTo>
                      <a:lnTo>
                        <a:pt x="56" y="267"/>
                      </a:lnTo>
                      <a:lnTo>
                        <a:pt x="51" y="264"/>
                      </a:lnTo>
                      <a:lnTo>
                        <a:pt x="47" y="260"/>
                      </a:lnTo>
                      <a:lnTo>
                        <a:pt x="43" y="257"/>
                      </a:lnTo>
                      <a:lnTo>
                        <a:pt x="40" y="253"/>
                      </a:lnTo>
                      <a:lnTo>
                        <a:pt x="38" y="249"/>
                      </a:lnTo>
                      <a:lnTo>
                        <a:pt x="33" y="239"/>
                      </a:lnTo>
                      <a:lnTo>
                        <a:pt x="31" y="229"/>
                      </a:lnTo>
                      <a:lnTo>
                        <a:pt x="30" y="218"/>
                      </a:lnTo>
                      <a:lnTo>
                        <a:pt x="30" y="210"/>
                      </a:lnTo>
                      <a:lnTo>
                        <a:pt x="30" y="30"/>
                      </a:lnTo>
                      <a:close/>
                      <a:moveTo>
                        <a:pt x="0" y="210"/>
                      </a:moveTo>
                      <a:lnTo>
                        <a:pt x="0" y="218"/>
                      </a:lnTo>
                      <a:lnTo>
                        <a:pt x="1" y="228"/>
                      </a:lnTo>
                      <a:lnTo>
                        <a:pt x="2" y="236"/>
                      </a:lnTo>
                      <a:lnTo>
                        <a:pt x="3" y="244"/>
                      </a:lnTo>
                      <a:lnTo>
                        <a:pt x="6" y="251"/>
                      </a:lnTo>
                      <a:lnTo>
                        <a:pt x="9" y="258"/>
                      </a:lnTo>
                      <a:lnTo>
                        <a:pt x="12" y="265"/>
                      </a:lnTo>
                      <a:lnTo>
                        <a:pt x="16" y="270"/>
                      </a:lnTo>
                      <a:lnTo>
                        <a:pt x="19" y="275"/>
                      </a:lnTo>
                      <a:lnTo>
                        <a:pt x="25" y="281"/>
                      </a:lnTo>
                      <a:lnTo>
                        <a:pt x="29" y="285"/>
                      </a:lnTo>
                      <a:lnTo>
                        <a:pt x="34" y="289"/>
                      </a:lnTo>
                      <a:lnTo>
                        <a:pt x="41" y="292"/>
                      </a:lnTo>
                      <a:lnTo>
                        <a:pt x="46" y="295"/>
                      </a:lnTo>
                      <a:lnTo>
                        <a:pt x="53" y="297"/>
                      </a:lnTo>
                      <a:lnTo>
                        <a:pt x="60" y="299"/>
                      </a:lnTo>
                      <a:lnTo>
                        <a:pt x="60" y="511"/>
                      </a:lnTo>
                      <a:lnTo>
                        <a:pt x="240" y="511"/>
                      </a:lnTo>
                      <a:lnTo>
                        <a:pt x="240" y="299"/>
                      </a:lnTo>
                      <a:lnTo>
                        <a:pt x="247" y="297"/>
                      </a:lnTo>
                      <a:lnTo>
                        <a:pt x="254" y="295"/>
                      </a:lnTo>
                      <a:lnTo>
                        <a:pt x="259" y="292"/>
                      </a:lnTo>
                      <a:lnTo>
                        <a:pt x="266" y="289"/>
                      </a:lnTo>
                      <a:lnTo>
                        <a:pt x="271" y="285"/>
                      </a:lnTo>
                      <a:lnTo>
                        <a:pt x="276" y="281"/>
                      </a:lnTo>
                      <a:lnTo>
                        <a:pt x="280" y="275"/>
                      </a:lnTo>
                      <a:lnTo>
                        <a:pt x="284" y="270"/>
                      </a:lnTo>
                      <a:lnTo>
                        <a:pt x="288" y="265"/>
                      </a:lnTo>
                      <a:lnTo>
                        <a:pt x="292" y="258"/>
                      </a:lnTo>
                      <a:lnTo>
                        <a:pt x="294" y="251"/>
                      </a:lnTo>
                      <a:lnTo>
                        <a:pt x="296" y="244"/>
                      </a:lnTo>
                      <a:lnTo>
                        <a:pt x="298" y="236"/>
                      </a:lnTo>
                      <a:lnTo>
                        <a:pt x="299" y="228"/>
                      </a:lnTo>
                      <a:lnTo>
                        <a:pt x="300" y="220"/>
                      </a:lnTo>
                      <a:lnTo>
                        <a:pt x="300" y="210"/>
                      </a:lnTo>
                      <a:lnTo>
                        <a:pt x="300" y="0"/>
                      </a:lnTo>
                      <a:lnTo>
                        <a:pt x="0" y="0"/>
                      </a:lnTo>
                      <a:lnTo>
                        <a:pt x="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Freeform 188"/>
                <p:cNvSpPr>
                  <a:spLocks noEditPoints="1"/>
                </p:cNvSpPr>
                <p:nvPr/>
              </p:nvSpPr>
              <p:spPr bwMode="auto">
                <a:xfrm>
                  <a:off x="5121275" y="1963738"/>
                  <a:ext cx="47625" cy="47625"/>
                </a:xfrm>
                <a:custGeom>
                  <a:avLst/>
                  <a:gdLst>
                    <a:gd name="T0" fmla="*/ 85 w 151"/>
                    <a:gd name="T1" fmla="*/ 31 h 151"/>
                    <a:gd name="T2" fmla="*/ 101 w 151"/>
                    <a:gd name="T3" fmla="*/ 38 h 151"/>
                    <a:gd name="T4" fmla="*/ 113 w 151"/>
                    <a:gd name="T5" fmla="*/ 50 h 151"/>
                    <a:gd name="T6" fmla="*/ 120 w 151"/>
                    <a:gd name="T7" fmla="*/ 66 h 151"/>
                    <a:gd name="T8" fmla="*/ 120 w 151"/>
                    <a:gd name="T9" fmla="*/ 84 h 151"/>
                    <a:gd name="T10" fmla="*/ 113 w 151"/>
                    <a:gd name="T11" fmla="*/ 100 h 151"/>
                    <a:gd name="T12" fmla="*/ 101 w 151"/>
                    <a:gd name="T13" fmla="*/ 112 h 151"/>
                    <a:gd name="T14" fmla="*/ 85 w 151"/>
                    <a:gd name="T15" fmla="*/ 120 h 151"/>
                    <a:gd name="T16" fmla="*/ 67 w 151"/>
                    <a:gd name="T17" fmla="*/ 120 h 151"/>
                    <a:gd name="T18" fmla="*/ 51 w 151"/>
                    <a:gd name="T19" fmla="*/ 112 h 151"/>
                    <a:gd name="T20" fmla="*/ 39 w 151"/>
                    <a:gd name="T21" fmla="*/ 100 h 151"/>
                    <a:gd name="T22" fmla="*/ 31 w 151"/>
                    <a:gd name="T23" fmla="*/ 84 h 151"/>
                    <a:gd name="T24" fmla="*/ 31 w 151"/>
                    <a:gd name="T25" fmla="*/ 66 h 151"/>
                    <a:gd name="T26" fmla="*/ 39 w 151"/>
                    <a:gd name="T27" fmla="*/ 50 h 151"/>
                    <a:gd name="T28" fmla="*/ 51 w 151"/>
                    <a:gd name="T29" fmla="*/ 38 h 151"/>
                    <a:gd name="T30" fmla="*/ 67 w 151"/>
                    <a:gd name="T31" fmla="*/ 31 h 151"/>
                    <a:gd name="T32" fmla="*/ 76 w 151"/>
                    <a:gd name="T33" fmla="*/ 151 h 151"/>
                    <a:gd name="T34" fmla="*/ 91 w 151"/>
                    <a:gd name="T35" fmla="*/ 149 h 151"/>
                    <a:gd name="T36" fmla="*/ 105 w 151"/>
                    <a:gd name="T37" fmla="*/ 144 h 151"/>
                    <a:gd name="T38" fmla="*/ 118 w 151"/>
                    <a:gd name="T39" fmla="*/ 138 h 151"/>
                    <a:gd name="T40" fmla="*/ 129 w 151"/>
                    <a:gd name="T41" fmla="*/ 128 h 151"/>
                    <a:gd name="T42" fmla="*/ 139 w 151"/>
                    <a:gd name="T43" fmla="*/ 118 h 151"/>
                    <a:gd name="T44" fmla="*/ 145 w 151"/>
                    <a:gd name="T45" fmla="*/ 105 h 151"/>
                    <a:gd name="T46" fmla="*/ 149 w 151"/>
                    <a:gd name="T47" fmla="*/ 91 h 151"/>
                    <a:gd name="T48" fmla="*/ 151 w 151"/>
                    <a:gd name="T49" fmla="*/ 75 h 151"/>
                    <a:gd name="T50" fmla="*/ 149 w 151"/>
                    <a:gd name="T51" fmla="*/ 60 h 151"/>
                    <a:gd name="T52" fmla="*/ 145 w 151"/>
                    <a:gd name="T53" fmla="*/ 46 h 151"/>
                    <a:gd name="T54" fmla="*/ 139 w 151"/>
                    <a:gd name="T55" fmla="*/ 33 h 151"/>
                    <a:gd name="T56" fmla="*/ 129 w 151"/>
                    <a:gd name="T57" fmla="*/ 22 h 151"/>
                    <a:gd name="T58" fmla="*/ 118 w 151"/>
                    <a:gd name="T59" fmla="*/ 12 h 151"/>
                    <a:gd name="T60" fmla="*/ 105 w 151"/>
                    <a:gd name="T61" fmla="*/ 6 h 151"/>
                    <a:gd name="T62" fmla="*/ 91 w 151"/>
                    <a:gd name="T63" fmla="*/ 2 h 151"/>
                    <a:gd name="T64" fmla="*/ 76 w 151"/>
                    <a:gd name="T65" fmla="*/ 0 h 151"/>
                    <a:gd name="T66" fmla="*/ 60 w 151"/>
                    <a:gd name="T67" fmla="*/ 2 h 151"/>
                    <a:gd name="T68" fmla="*/ 46 w 151"/>
                    <a:gd name="T69" fmla="*/ 6 h 151"/>
                    <a:gd name="T70" fmla="*/ 34 w 151"/>
                    <a:gd name="T71" fmla="*/ 12 h 151"/>
                    <a:gd name="T72" fmla="*/ 23 w 151"/>
                    <a:gd name="T73" fmla="*/ 22 h 151"/>
                    <a:gd name="T74" fmla="*/ 13 w 151"/>
                    <a:gd name="T75" fmla="*/ 33 h 151"/>
                    <a:gd name="T76" fmla="*/ 7 w 151"/>
                    <a:gd name="T77" fmla="*/ 46 h 151"/>
                    <a:gd name="T78" fmla="*/ 2 w 151"/>
                    <a:gd name="T79" fmla="*/ 60 h 151"/>
                    <a:gd name="T80" fmla="*/ 0 w 151"/>
                    <a:gd name="T81" fmla="*/ 75 h 151"/>
                    <a:gd name="T82" fmla="*/ 2 w 151"/>
                    <a:gd name="T83" fmla="*/ 91 h 151"/>
                    <a:gd name="T84" fmla="*/ 7 w 151"/>
                    <a:gd name="T85" fmla="*/ 105 h 151"/>
                    <a:gd name="T86" fmla="*/ 13 w 151"/>
                    <a:gd name="T87" fmla="*/ 118 h 151"/>
                    <a:gd name="T88" fmla="*/ 23 w 151"/>
                    <a:gd name="T89" fmla="*/ 128 h 151"/>
                    <a:gd name="T90" fmla="*/ 34 w 151"/>
                    <a:gd name="T91" fmla="*/ 138 h 151"/>
                    <a:gd name="T92" fmla="*/ 46 w 151"/>
                    <a:gd name="T93" fmla="*/ 144 h 151"/>
                    <a:gd name="T94" fmla="*/ 60 w 151"/>
                    <a:gd name="T95" fmla="*/ 149 h 151"/>
                    <a:gd name="T96" fmla="*/ 76 w 151"/>
                    <a:gd name="T9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151">
                      <a:moveTo>
                        <a:pt x="76" y="30"/>
                      </a:moveTo>
                      <a:lnTo>
                        <a:pt x="85" y="31"/>
                      </a:lnTo>
                      <a:lnTo>
                        <a:pt x="94" y="34"/>
                      </a:lnTo>
                      <a:lnTo>
                        <a:pt x="101" y="38"/>
                      </a:lnTo>
                      <a:lnTo>
                        <a:pt x="108" y="44"/>
                      </a:lnTo>
                      <a:lnTo>
                        <a:pt x="113" y="50"/>
                      </a:lnTo>
                      <a:lnTo>
                        <a:pt x="117" y="57"/>
                      </a:lnTo>
                      <a:lnTo>
                        <a:pt x="120" y="66"/>
                      </a:lnTo>
                      <a:lnTo>
                        <a:pt x="121" y="75"/>
                      </a:lnTo>
                      <a:lnTo>
                        <a:pt x="120" y="84"/>
                      </a:lnTo>
                      <a:lnTo>
                        <a:pt x="117" y="93"/>
                      </a:lnTo>
                      <a:lnTo>
                        <a:pt x="113" y="100"/>
                      </a:lnTo>
                      <a:lnTo>
                        <a:pt x="108" y="107"/>
                      </a:lnTo>
                      <a:lnTo>
                        <a:pt x="101" y="112"/>
                      </a:lnTo>
                      <a:lnTo>
                        <a:pt x="94" y="116"/>
                      </a:lnTo>
                      <a:lnTo>
                        <a:pt x="85" y="120"/>
                      </a:lnTo>
                      <a:lnTo>
                        <a:pt x="76" y="121"/>
                      </a:lnTo>
                      <a:lnTo>
                        <a:pt x="67" y="120"/>
                      </a:lnTo>
                      <a:lnTo>
                        <a:pt x="58" y="116"/>
                      </a:lnTo>
                      <a:lnTo>
                        <a:pt x="51" y="112"/>
                      </a:lnTo>
                      <a:lnTo>
                        <a:pt x="44" y="107"/>
                      </a:lnTo>
                      <a:lnTo>
                        <a:pt x="39" y="100"/>
                      </a:lnTo>
                      <a:lnTo>
                        <a:pt x="35" y="93"/>
                      </a:lnTo>
                      <a:lnTo>
                        <a:pt x="31" y="84"/>
                      </a:lnTo>
                      <a:lnTo>
                        <a:pt x="30" y="75"/>
                      </a:lnTo>
                      <a:lnTo>
                        <a:pt x="31" y="66"/>
                      </a:lnTo>
                      <a:lnTo>
                        <a:pt x="35" y="57"/>
                      </a:lnTo>
                      <a:lnTo>
                        <a:pt x="39" y="50"/>
                      </a:lnTo>
                      <a:lnTo>
                        <a:pt x="44" y="44"/>
                      </a:lnTo>
                      <a:lnTo>
                        <a:pt x="51" y="38"/>
                      </a:lnTo>
                      <a:lnTo>
                        <a:pt x="58" y="34"/>
                      </a:lnTo>
                      <a:lnTo>
                        <a:pt x="67" y="31"/>
                      </a:lnTo>
                      <a:lnTo>
                        <a:pt x="76" y="30"/>
                      </a:lnTo>
                      <a:close/>
                      <a:moveTo>
                        <a:pt x="76" y="151"/>
                      </a:moveTo>
                      <a:lnTo>
                        <a:pt x="84" y="150"/>
                      </a:lnTo>
                      <a:lnTo>
                        <a:pt x="91" y="149"/>
                      </a:lnTo>
                      <a:lnTo>
                        <a:pt x="98" y="146"/>
                      </a:lnTo>
                      <a:lnTo>
                        <a:pt x="105" y="144"/>
                      </a:lnTo>
                      <a:lnTo>
                        <a:pt x="112" y="141"/>
                      </a:lnTo>
                      <a:lnTo>
                        <a:pt x="118" y="138"/>
                      </a:lnTo>
                      <a:lnTo>
                        <a:pt x="124" y="134"/>
                      </a:lnTo>
                      <a:lnTo>
                        <a:pt x="129" y="128"/>
                      </a:lnTo>
                      <a:lnTo>
                        <a:pt x="134" y="123"/>
                      </a:lnTo>
                      <a:lnTo>
                        <a:pt x="139" y="118"/>
                      </a:lnTo>
                      <a:lnTo>
                        <a:pt x="142" y="111"/>
                      </a:lnTo>
                      <a:lnTo>
                        <a:pt x="145" y="105"/>
                      </a:lnTo>
                      <a:lnTo>
                        <a:pt x="148" y="97"/>
                      </a:lnTo>
                      <a:lnTo>
                        <a:pt x="149" y="91"/>
                      </a:lnTo>
                      <a:lnTo>
                        <a:pt x="150" y="83"/>
                      </a:lnTo>
                      <a:lnTo>
                        <a:pt x="151" y="75"/>
                      </a:lnTo>
                      <a:lnTo>
                        <a:pt x="150" y="67"/>
                      </a:lnTo>
                      <a:lnTo>
                        <a:pt x="149" y="60"/>
                      </a:lnTo>
                      <a:lnTo>
                        <a:pt x="148" y="53"/>
                      </a:lnTo>
                      <a:lnTo>
                        <a:pt x="145" y="46"/>
                      </a:lnTo>
                      <a:lnTo>
                        <a:pt x="142" y="39"/>
                      </a:lnTo>
                      <a:lnTo>
                        <a:pt x="139" y="33"/>
                      </a:lnTo>
                      <a:lnTo>
                        <a:pt x="134" y="27"/>
                      </a:lnTo>
                      <a:lnTo>
                        <a:pt x="129" y="22"/>
                      </a:lnTo>
                      <a:lnTo>
                        <a:pt x="124" y="17"/>
                      </a:lnTo>
                      <a:lnTo>
                        <a:pt x="118" y="12"/>
                      </a:lnTo>
                      <a:lnTo>
                        <a:pt x="112" y="9"/>
                      </a:lnTo>
                      <a:lnTo>
                        <a:pt x="105" y="6"/>
                      </a:lnTo>
                      <a:lnTo>
                        <a:pt x="98" y="4"/>
                      </a:lnTo>
                      <a:lnTo>
                        <a:pt x="91" y="2"/>
                      </a:lnTo>
                      <a:lnTo>
                        <a:pt x="84" y="1"/>
                      </a:lnTo>
                      <a:lnTo>
                        <a:pt x="76" y="0"/>
                      </a:lnTo>
                      <a:lnTo>
                        <a:pt x="68" y="1"/>
                      </a:lnTo>
                      <a:lnTo>
                        <a:pt x="60" y="2"/>
                      </a:lnTo>
                      <a:lnTo>
                        <a:pt x="54" y="4"/>
                      </a:lnTo>
                      <a:lnTo>
                        <a:pt x="46" y="6"/>
                      </a:lnTo>
                      <a:lnTo>
                        <a:pt x="40" y="9"/>
                      </a:lnTo>
                      <a:lnTo>
                        <a:pt x="34" y="12"/>
                      </a:lnTo>
                      <a:lnTo>
                        <a:pt x="28" y="17"/>
                      </a:lnTo>
                      <a:lnTo>
                        <a:pt x="23" y="22"/>
                      </a:lnTo>
                      <a:lnTo>
                        <a:pt x="17" y="27"/>
                      </a:lnTo>
                      <a:lnTo>
                        <a:pt x="13" y="33"/>
                      </a:lnTo>
                      <a:lnTo>
                        <a:pt x="10" y="39"/>
                      </a:lnTo>
                      <a:lnTo>
                        <a:pt x="7" y="46"/>
                      </a:lnTo>
                      <a:lnTo>
                        <a:pt x="5" y="53"/>
                      </a:lnTo>
                      <a:lnTo>
                        <a:pt x="2" y="60"/>
                      </a:lnTo>
                      <a:lnTo>
                        <a:pt x="1" y="67"/>
                      </a:lnTo>
                      <a:lnTo>
                        <a:pt x="0" y="75"/>
                      </a:lnTo>
                      <a:lnTo>
                        <a:pt x="1" y="83"/>
                      </a:lnTo>
                      <a:lnTo>
                        <a:pt x="2" y="91"/>
                      </a:lnTo>
                      <a:lnTo>
                        <a:pt x="5" y="97"/>
                      </a:lnTo>
                      <a:lnTo>
                        <a:pt x="7" y="105"/>
                      </a:lnTo>
                      <a:lnTo>
                        <a:pt x="10" y="111"/>
                      </a:lnTo>
                      <a:lnTo>
                        <a:pt x="13" y="118"/>
                      </a:lnTo>
                      <a:lnTo>
                        <a:pt x="17" y="123"/>
                      </a:lnTo>
                      <a:lnTo>
                        <a:pt x="23" y="128"/>
                      </a:lnTo>
                      <a:lnTo>
                        <a:pt x="28" y="134"/>
                      </a:lnTo>
                      <a:lnTo>
                        <a:pt x="34" y="138"/>
                      </a:lnTo>
                      <a:lnTo>
                        <a:pt x="40" y="141"/>
                      </a:lnTo>
                      <a:lnTo>
                        <a:pt x="46" y="144"/>
                      </a:lnTo>
                      <a:lnTo>
                        <a:pt x="54" y="146"/>
                      </a:lnTo>
                      <a:lnTo>
                        <a:pt x="60" y="149"/>
                      </a:lnTo>
                      <a:lnTo>
                        <a:pt x="68" y="150"/>
                      </a:lnTo>
                      <a:lnTo>
                        <a:pt x="76"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Freeform 189"/>
                <p:cNvSpPr>
                  <a:spLocks noEditPoints="1"/>
                </p:cNvSpPr>
                <p:nvPr/>
              </p:nvSpPr>
              <p:spPr bwMode="auto">
                <a:xfrm>
                  <a:off x="4902200" y="1963738"/>
                  <a:ext cx="47625" cy="47625"/>
                </a:xfrm>
                <a:custGeom>
                  <a:avLst/>
                  <a:gdLst>
                    <a:gd name="T0" fmla="*/ 84 w 150"/>
                    <a:gd name="T1" fmla="*/ 31 h 151"/>
                    <a:gd name="T2" fmla="*/ 101 w 150"/>
                    <a:gd name="T3" fmla="*/ 38 h 151"/>
                    <a:gd name="T4" fmla="*/ 112 w 150"/>
                    <a:gd name="T5" fmla="*/ 50 h 151"/>
                    <a:gd name="T6" fmla="*/ 119 w 150"/>
                    <a:gd name="T7" fmla="*/ 66 h 151"/>
                    <a:gd name="T8" fmla="*/ 119 w 150"/>
                    <a:gd name="T9" fmla="*/ 84 h 151"/>
                    <a:gd name="T10" fmla="*/ 112 w 150"/>
                    <a:gd name="T11" fmla="*/ 100 h 151"/>
                    <a:gd name="T12" fmla="*/ 101 w 150"/>
                    <a:gd name="T13" fmla="*/ 112 h 151"/>
                    <a:gd name="T14" fmla="*/ 84 w 150"/>
                    <a:gd name="T15" fmla="*/ 120 h 151"/>
                    <a:gd name="T16" fmla="*/ 66 w 150"/>
                    <a:gd name="T17" fmla="*/ 120 h 151"/>
                    <a:gd name="T18" fmla="*/ 50 w 150"/>
                    <a:gd name="T19" fmla="*/ 112 h 151"/>
                    <a:gd name="T20" fmla="*/ 37 w 150"/>
                    <a:gd name="T21" fmla="*/ 100 h 151"/>
                    <a:gd name="T22" fmla="*/ 31 w 150"/>
                    <a:gd name="T23" fmla="*/ 84 h 151"/>
                    <a:gd name="T24" fmla="*/ 31 w 150"/>
                    <a:gd name="T25" fmla="*/ 66 h 151"/>
                    <a:gd name="T26" fmla="*/ 37 w 150"/>
                    <a:gd name="T27" fmla="*/ 50 h 151"/>
                    <a:gd name="T28" fmla="*/ 50 w 150"/>
                    <a:gd name="T29" fmla="*/ 38 h 151"/>
                    <a:gd name="T30" fmla="*/ 66 w 150"/>
                    <a:gd name="T31" fmla="*/ 31 h 151"/>
                    <a:gd name="T32" fmla="*/ 75 w 150"/>
                    <a:gd name="T33" fmla="*/ 151 h 151"/>
                    <a:gd name="T34" fmla="*/ 90 w 150"/>
                    <a:gd name="T35" fmla="*/ 149 h 151"/>
                    <a:gd name="T36" fmla="*/ 105 w 150"/>
                    <a:gd name="T37" fmla="*/ 144 h 151"/>
                    <a:gd name="T38" fmla="*/ 117 w 150"/>
                    <a:gd name="T39" fmla="*/ 138 h 151"/>
                    <a:gd name="T40" fmla="*/ 128 w 150"/>
                    <a:gd name="T41" fmla="*/ 128 h 151"/>
                    <a:gd name="T42" fmla="*/ 137 w 150"/>
                    <a:gd name="T43" fmla="*/ 118 h 151"/>
                    <a:gd name="T44" fmla="*/ 144 w 150"/>
                    <a:gd name="T45" fmla="*/ 105 h 151"/>
                    <a:gd name="T46" fmla="*/ 149 w 150"/>
                    <a:gd name="T47" fmla="*/ 91 h 151"/>
                    <a:gd name="T48" fmla="*/ 150 w 150"/>
                    <a:gd name="T49" fmla="*/ 75 h 151"/>
                    <a:gd name="T50" fmla="*/ 149 w 150"/>
                    <a:gd name="T51" fmla="*/ 60 h 151"/>
                    <a:gd name="T52" fmla="*/ 144 w 150"/>
                    <a:gd name="T53" fmla="*/ 46 h 151"/>
                    <a:gd name="T54" fmla="*/ 137 w 150"/>
                    <a:gd name="T55" fmla="*/ 33 h 151"/>
                    <a:gd name="T56" fmla="*/ 128 w 150"/>
                    <a:gd name="T57" fmla="*/ 22 h 151"/>
                    <a:gd name="T58" fmla="*/ 117 w 150"/>
                    <a:gd name="T59" fmla="*/ 12 h 151"/>
                    <a:gd name="T60" fmla="*/ 105 w 150"/>
                    <a:gd name="T61" fmla="*/ 6 h 151"/>
                    <a:gd name="T62" fmla="*/ 90 w 150"/>
                    <a:gd name="T63" fmla="*/ 2 h 151"/>
                    <a:gd name="T64" fmla="*/ 75 w 150"/>
                    <a:gd name="T65" fmla="*/ 0 h 151"/>
                    <a:gd name="T66" fmla="*/ 60 w 150"/>
                    <a:gd name="T67" fmla="*/ 2 h 151"/>
                    <a:gd name="T68" fmla="*/ 46 w 150"/>
                    <a:gd name="T69" fmla="*/ 6 h 151"/>
                    <a:gd name="T70" fmla="*/ 33 w 150"/>
                    <a:gd name="T71" fmla="*/ 12 h 151"/>
                    <a:gd name="T72" fmla="*/ 22 w 150"/>
                    <a:gd name="T73" fmla="*/ 22 h 151"/>
                    <a:gd name="T74" fmla="*/ 13 w 150"/>
                    <a:gd name="T75" fmla="*/ 33 h 151"/>
                    <a:gd name="T76" fmla="*/ 6 w 150"/>
                    <a:gd name="T77" fmla="*/ 46 h 151"/>
                    <a:gd name="T78" fmla="*/ 2 w 150"/>
                    <a:gd name="T79" fmla="*/ 60 h 151"/>
                    <a:gd name="T80" fmla="*/ 0 w 150"/>
                    <a:gd name="T81" fmla="*/ 75 h 151"/>
                    <a:gd name="T82" fmla="*/ 2 w 150"/>
                    <a:gd name="T83" fmla="*/ 91 h 151"/>
                    <a:gd name="T84" fmla="*/ 6 w 150"/>
                    <a:gd name="T85" fmla="*/ 105 h 151"/>
                    <a:gd name="T86" fmla="*/ 13 w 150"/>
                    <a:gd name="T87" fmla="*/ 118 h 151"/>
                    <a:gd name="T88" fmla="*/ 22 w 150"/>
                    <a:gd name="T89" fmla="*/ 128 h 151"/>
                    <a:gd name="T90" fmla="*/ 33 w 150"/>
                    <a:gd name="T91" fmla="*/ 138 h 151"/>
                    <a:gd name="T92" fmla="*/ 46 w 150"/>
                    <a:gd name="T93" fmla="*/ 144 h 151"/>
                    <a:gd name="T94" fmla="*/ 60 w 150"/>
                    <a:gd name="T95" fmla="*/ 149 h 151"/>
                    <a:gd name="T96" fmla="*/ 75 w 150"/>
                    <a:gd name="T9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51">
                      <a:moveTo>
                        <a:pt x="75" y="30"/>
                      </a:moveTo>
                      <a:lnTo>
                        <a:pt x="84" y="31"/>
                      </a:lnTo>
                      <a:lnTo>
                        <a:pt x="93" y="34"/>
                      </a:lnTo>
                      <a:lnTo>
                        <a:pt x="101" y="38"/>
                      </a:lnTo>
                      <a:lnTo>
                        <a:pt x="107" y="44"/>
                      </a:lnTo>
                      <a:lnTo>
                        <a:pt x="112" y="50"/>
                      </a:lnTo>
                      <a:lnTo>
                        <a:pt x="117" y="57"/>
                      </a:lnTo>
                      <a:lnTo>
                        <a:pt x="119" y="66"/>
                      </a:lnTo>
                      <a:lnTo>
                        <a:pt x="120" y="75"/>
                      </a:lnTo>
                      <a:lnTo>
                        <a:pt x="119" y="84"/>
                      </a:lnTo>
                      <a:lnTo>
                        <a:pt x="117" y="93"/>
                      </a:lnTo>
                      <a:lnTo>
                        <a:pt x="112" y="100"/>
                      </a:lnTo>
                      <a:lnTo>
                        <a:pt x="107" y="107"/>
                      </a:lnTo>
                      <a:lnTo>
                        <a:pt x="101" y="112"/>
                      </a:lnTo>
                      <a:lnTo>
                        <a:pt x="93" y="116"/>
                      </a:lnTo>
                      <a:lnTo>
                        <a:pt x="84" y="120"/>
                      </a:lnTo>
                      <a:lnTo>
                        <a:pt x="75" y="121"/>
                      </a:lnTo>
                      <a:lnTo>
                        <a:pt x="66" y="120"/>
                      </a:lnTo>
                      <a:lnTo>
                        <a:pt x="58" y="116"/>
                      </a:lnTo>
                      <a:lnTo>
                        <a:pt x="50" y="112"/>
                      </a:lnTo>
                      <a:lnTo>
                        <a:pt x="44" y="107"/>
                      </a:lnTo>
                      <a:lnTo>
                        <a:pt x="37" y="100"/>
                      </a:lnTo>
                      <a:lnTo>
                        <a:pt x="33" y="93"/>
                      </a:lnTo>
                      <a:lnTo>
                        <a:pt x="31" y="84"/>
                      </a:lnTo>
                      <a:lnTo>
                        <a:pt x="30" y="75"/>
                      </a:lnTo>
                      <a:lnTo>
                        <a:pt x="31" y="66"/>
                      </a:lnTo>
                      <a:lnTo>
                        <a:pt x="33" y="57"/>
                      </a:lnTo>
                      <a:lnTo>
                        <a:pt x="37" y="50"/>
                      </a:lnTo>
                      <a:lnTo>
                        <a:pt x="44" y="44"/>
                      </a:lnTo>
                      <a:lnTo>
                        <a:pt x="50" y="38"/>
                      </a:lnTo>
                      <a:lnTo>
                        <a:pt x="58" y="34"/>
                      </a:lnTo>
                      <a:lnTo>
                        <a:pt x="66" y="31"/>
                      </a:lnTo>
                      <a:lnTo>
                        <a:pt x="75" y="30"/>
                      </a:lnTo>
                      <a:close/>
                      <a:moveTo>
                        <a:pt x="75" y="151"/>
                      </a:moveTo>
                      <a:lnTo>
                        <a:pt x="82" y="150"/>
                      </a:lnTo>
                      <a:lnTo>
                        <a:pt x="90" y="149"/>
                      </a:lnTo>
                      <a:lnTo>
                        <a:pt x="97" y="146"/>
                      </a:lnTo>
                      <a:lnTo>
                        <a:pt x="105" y="144"/>
                      </a:lnTo>
                      <a:lnTo>
                        <a:pt x="111" y="141"/>
                      </a:lnTo>
                      <a:lnTo>
                        <a:pt x="117" y="138"/>
                      </a:lnTo>
                      <a:lnTo>
                        <a:pt x="123" y="134"/>
                      </a:lnTo>
                      <a:lnTo>
                        <a:pt x="128" y="128"/>
                      </a:lnTo>
                      <a:lnTo>
                        <a:pt x="133" y="123"/>
                      </a:lnTo>
                      <a:lnTo>
                        <a:pt x="137" y="118"/>
                      </a:lnTo>
                      <a:lnTo>
                        <a:pt x="141" y="111"/>
                      </a:lnTo>
                      <a:lnTo>
                        <a:pt x="144" y="105"/>
                      </a:lnTo>
                      <a:lnTo>
                        <a:pt x="147" y="97"/>
                      </a:lnTo>
                      <a:lnTo>
                        <a:pt x="149" y="91"/>
                      </a:lnTo>
                      <a:lnTo>
                        <a:pt x="150" y="83"/>
                      </a:lnTo>
                      <a:lnTo>
                        <a:pt x="150" y="75"/>
                      </a:lnTo>
                      <a:lnTo>
                        <a:pt x="150" y="67"/>
                      </a:lnTo>
                      <a:lnTo>
                        <a:pt x="149" y="60"/>
                      </a:lnTo>
                      <a:lnTo>
                        <a:pt x="147" y="53"/>
                      </a:lnTo>
                      <a:lnTo>
                        <a:pt x="144" y="46"/>
                      </a:lnTo>
                      <a:lnTo>
                        <a:pt x="141" y="39"/>
                      </a:lnTo>
                      <a:lnTo>
                        <a:pt x="137" y="33"/>
                      </a:lnTo>
                      <a:lnTo>
                        <a:pt x="133" y="27"/>
                      </a:lnTo>
                      <a:lnTo>
                        <a:pt x="128" y="22"/>
                      </a:lnTo>
                      <a:lnTo>
                        <a:pt x="123" y="17"/>
                      </a:lnTo>
                      <a:lnTo>
                        <a:pt x="117" y="12"/>
                      </a:lnTo>
                      <a:lnTo>
                        <a:pt x="111" y="9"/>
                      </a:lnTo>
                      <a:lnTo>
                        <a:pt x="105" y="6"/>
                      </a:lnTo>
                      <a:lnTo>
                        <a:pt x="97" y="4"/>
                      </a:lnTo>
                      <a:lnTo>
                        <a:pt x="90" y="2"/>
                      </a:lnTo>
                      <a:lnTo>
                        <a:pt x="82" y="1"/>
                      </a:lnTo>
                      <a:lnTo>
                        <a:pt x="75" y="0"/>
                      </a:lnTo>
                      <a:lnTo>
                        <a:pt x="67" y="1"/>
                      </a:lnTo>
                      <a:lnTo>
                        <a:pt x="60" y="2"/>
                      </a:lnTo>
                      <a:lnTo>
                        <a:pt x="52" y="4"/>
                      </a:lnTo>
                      <a:lnTo>
                        <a:pt x="46" y="6"/>
                      </a:lnTo>
                      <a:lnTo>
                        <a:pt x="39" y="9"/>
                      </a:lnTo>
                      <a:lnTo>
                        <a:pt x="33" y="12"/>
                      </a:lnTo>
                      <a:lnTo>
                        <a:pt x="28" y="17"/>
                      </a:lnTo>
                      <a:lnTo>
                        <a:pt x="22" y="22"/>
                      </a:lnTo>
                      <a:lnTo>
                        <a:pt x="17" y="27"/>
                      </a:lnTo>
                      <a:lnTo>
                        <a:pt x="13" y="33"/>
                      </a:lnTo>
                      <a:lnTo>
                        <a:pt x="9" y="39"/>
                      </a:lnTo>
                      <a:lnTo>
                        <a:pt x="6" y="46"/>
                      </a:lnTo>
                      <a:lnTo>
                        <a:pt x="3" y="53"/>
                      </a:lnTo>
                      <a:lnTo>
                        <a:pt x="2" y="60"/>
                      </a:lnTo>
                      <a:lnTo>
                        <a:pt x="0" y="67"/>
                      </a:lnTo>
                      <a:lnTo>
                        <a:pt x="0" y="75"/>
                      </a:lnTo>
                      <a:lnTo>
                        <a:pt x="0" y="83"/>
                      </a:lnTo>
                      <a:lnTo>
                        <a:pt x="2" y="91"/>
                      </a:lnTo>
                      <a:lnTo>
                        <a:pt x="3" y="97"/>
                      </a:lnTo>
                      <a:lnTo>
                        <a:pt x="6" y="105"/>
                      </a:lnTo>
                      <a:lnTo>
                        <a:pt x="9" y="111"/>
                      </a:lnTo>
                      <a:lnTo>
                        <a:pt x="13" y="118"/>
                      </a:lnTo>
                      <a:lnTo>
                        <a:pt x="17" y="123"/>
                      </a:lnTo>
                      <a:lnTo>
                        <a:pt x="22" y="128"/>
                      </a:lnTo>
                      <a:lnTo>
                        <a:pt x="28" y="134"/>
                      </a:lnTo>
                      <a:lnTo>
                        <a:pt x="33" y="138"/>
                      </a:lnTo>
                      <a:lnTo>
                        <a:pt x="39" y="141"/>
                      </a:lnTo>
                      <a:lnTo>
                        <a:pt x="46" y="144"/>
                      </a:lnTo>
                      <a:lnTo>
                        <a:pt x="52" y="146"/>
                      </a:lnTo>
                      <a:lnTo>
                        <a:pt x="60" y="149"/>
                      </a:lnTo>
                      <a:lnTo>
                        <a:pt x="67" y="150"/>
                      </a:lnTo>
                      <a:lnTo>
                        <a:pt x="75"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Freeform 190"/>
                <p:cNvSpPr>
                  <a:spLocks noEditPoints="1"/>
                </p:cNvSpPr>
                <p:nvPr/>
              </p:nvSpPr>
              <p:spPr bwMode="auto">
                <a:xfrm>
                  <a:off x="4997450" y="1935163"/>
                  <a:ext cx="76200" cy="76200"/>
                </a:xfrm>
                <a:custGeom>
                  <a:avLst/>
                  <a:gdLst>
                    <a:gd name="T0" fmla="*/ 138 w 240"/>
                    <a:gd name="T1" fmla="*/ 32 h 241"/>
                    <a:gd name="T2" fmla="*/ 163 w 240"/>
                    <a:gd name="T3" fmla="*/ 40 h 241"/>
                    <a:gd name="T4" fmla="*/ 183 w 240"/>
                    <a:gd name="T5" fmla="*/ 56 h 241"/>
                    <a:gd name="T6" fmla="*/ 199 w 240"/>
                    <a:gd name="T7" fmla="*/ 77 h 241"/>
                    <a:gd name="T8" fmla="*/ 208 w 240"/>
                    <a:gd name="T9" fmla="*/ 101 h 241"/>
                    <a:gd name="T10" fmla="*/ 210 w 240"/>
                    <a:gd name="T11" fmla="*/ 129 h 241"/>
                    <a:gd name="T12" fmla="*/ 203 w 240"/>
                    <a:gd name="T13" fmla="*/ 155 h 241"/>
                    <a:gd name="T14" fmla="*/ 190 w 240"/>
                    <a:gd name="T15" fmla="*/ 178 h 241"/>
                    <a:gd name="T16" fmla="*/ 171 w 240"/>
                    <a:gd name="T17" fmla="*/ 195 h 241"/>
                    <a:gd name="T18" fmla="*/ 147 w 240"/>
                    <a:gd name="T19" fmla="*/ 206 h 241"/>
                    <a:gd name="T20" fmla="*/ 120 w 240"/>
                    <a:gd name="T21" fmla="*/ 211 h 241"/>
                    <a:gd name="T22" fmla="*/ 93 w 240"/>
                    <a:gd name="T23" fmla="*/ 206 h 241"/>
                    <a:gd name="T24" fmla="*/ 70 w 240"/>
                    <a:gd name="T25" fmla="*/ 195 h 241"/>
                    <a:gd name="T26" fmla="*/ 50 w 240"/>
                    <a:gd name="T27" fmla="*/ 178 h 241"/>
                    <a:gd name="T28" fmla="*/ 36 w 240"/>
                    <a:gd name="T29" fmla="*/ 155 h 241"/>
                    <a:gd name="T30" fmla="*/ 30 w 240"/>
                    <a:gd name="T31" fmla="*/ 129 h 241"/>
                    <a:gd name="T32" fmla="*/ 31 w 240"/>
                    <a:gd name="T33" fmla="*/ 101 h 241"/>
                    <a:gd name="T34" fmla="*/ 41 w 240"/>
                    <a:gd name="T35" fmla="*/ 77 h 241"/>
                    <a:gd name="T36" fmla="*/ 56 w 240"/>
                    <a:gd name="T37" fmla="*/ 56 h 241"/>
                    <a:gd name="T38" fmla="*/ 77 w 240"/>
                    <a:gd name="T39" fmla="*/ 40 h 241"/>
                    <a:gd name="T40" fmla="*/ 102 w 240"/>
                    <a:gd name="T41" fmla="*/ 32 h 241"/>
                    <a:gd name="T42" fmla="*/ 120 w 240"/>
                    <a:gd name="T43" fmla="*/ 241 h 241"/>
                    <a:gd name="T44" fmla="*/ 155 w 240"/>
                    <a:gd name="T45" fmla="*/ 235 h 241"/>
                    <a:gd name="T46" fmla="*/ 188 w 240"/>
                    <a:gd name="T47" fmla="*/ 219 h 241"/>
                    <a:gd name="T48" fmla="*/ 212 w 240"/>
                    <a:gd name="T49" fmla="*/ 197 h 241"/>
                    <a:gd name="T50" fmla="*/ 231 w 240"/>
                    <a:gd name="T51" fmla="*/ 167 h 241"/>
                    <a:gd name="T52" fmla="*/ 240 w 240"/>
                    <a:gd name="T53" fmla="*/ 132 h 241"/>
                    <a:gd name="T54" fmla="*/ 238 w 240"/>
                    <a:gd name="T55" fmla="*/ 96 h 241"/>
                    <a:gd name="T56" fmla="*/ 226 w 240"/>
                    <a:gd name="T57" fmla="*/ 63 h 241"/>
                    <a:gd name="T58" fmla="*/ 205 w 240"/>
                    <a:gd name="T59" fmla="*/ 35 h 241"/>
                    <a:gd name="T60" fmla="*/ 177 w 240"/>
                    <a:gd name="T61" fmla="*/ 15 h 241"/>
                    <a:gd name="T62" fmla="*/ 144 w 240"/>
                    <a:gd name="T63" fmla="*/ 2 h 241"/>
                    <a:gd name="T64" fmla="*/ 107 w 240"/>
                    <a:gd name="T65" fmla="*/ 1 h 241"/>
                    <a:gd name="T66" fmla="*/ 73 w 240"/>
                    <a:gd name="T67" fmla="*/ 9 h 241"/>
                    <a:gd name="T68" fmla="*/ 44 w 240"/>
                    <a:gd name="T69" fmla="*/ 27 h 241"/>
                    <a:gd name="T70" fmla="*/ 20 w 240"/>
                    <a:gd name="T71" fmla="*/ 53 h 241"/>
                    <a:gd name="T72" fmla="*/ 5 w 240"/>
                    <a:gd name="T73" fmla="*/ 84 h 241"/>
                    <a:gd name="T74" fmla="*/ 0 w 240"/>
                    <a:gd name="T75" fmla="*/ 120 h 241"/>
                    <a:gd name="T76" fmla="*/ 5 w 240"/>
                    <a:gd name="T77" fmla="*/ 156 h 241"/>
                    <a:gd name="T78" fmla="*/ 20 w 240"/>
                    <a:gd name="T79" fmla="*/ 187 h 241"/>
                    <a:gd name="T80" fmla="*/ 44 w 240"/>
                    <a:gd name="T81" fmla="*/ 213 h 241"/>
                    <a:gd name="T82" fmla="*/ 73 w 240"/>
                    <a:gd name="T83" fmla="*/ 231 h 241"/>
                    <a:gd name="T84" fmla="*/ 107 w 240"/>
                    <a:gd name="T85" fmla="*/ 24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241">
                      <a:moveTo>
                        <a:pt x="120" y="30"/>
                      </a:moveTo>
                      <a:lnTo>
                        <a:pt x="129" y="31"/>
                      </a:lnTo>
                      <a:lnTo>
                        <a:pt x="138" y="32"/>
                      </a:lnTo>
                      <a:lnTo>
                        <a:pt x="147" y="34"/>
                      </a:lnTo>
                      <a:lnTo>
                        <a:pt x="155" y="37"/>
                      </a:lnTo>
                      <a:lnTo>
                        <a:pt x="163" y="40"/>
                      </a:lnTo>
                      <a:lnTo>
                        <a:pt x="171" y="46"/>
                      </a:lnTo>
                      <a:lnTo>
                        <a:pt x="177" y="50"/>
                      </a:lnTo>
                      <a:lnTo>
                        <a:pt x="183" y="56"/>
                      </a:lnTo>
                      <a:lnTo>
                        <a:pt x="190" y="63"/>
                      </a:lnTo>
                      <a:lnTo>
                        <a:pt x="195" y="69"/>
                      </a:lnTo>
                      <a:lnTo>
                        <a:pt x="199" y="77"/>
                      </a:lnTo>
                      <a:lnTo>
                        <a:pt x="203" y="85"/>
                      </a:lnTo>
                      <a:lnTo>
                        <a:pt x="206" y="93"/>
                      </a:lnTo>
                      <a:lnTo>
                        <a:pt x="208" y="101"/>
                      </a:lnTo>
                      <a:lnTo>
                        <a:pt x="210" y="111"/>
                      </a:lnTo>
                      <a:lnTo>
                        <a:pt x="210" y="120"/>
                      </a:lnTo>
                      <a:lnTo>
                        <a:pt x="210" y="129"/>
                      </a:lnTo>
                      <a:lnTo>
                        <a:pt x="208" y="138"/>
                      </a:lnTo>
                      <a:lnTo>
                        <a:pt x="206" y="146"/>
                      </a:lnTo>
                      <a:lnTo>
                        <a:pt x="203" y="155"/>
                      </a:lnTo>
                      <a:lnTo>
                        <a:pt x="199" y="163"/>
                      </a:lnTo>
                      <a:lnTo>
                        <a:pt x="195" y="170"/>
                      </a:lnTo>
                      <a:lnTo>
                        <a:pt x="190" y="178"/>
                      </a:lnTo>
                      <a:lnTo>
                        <a:pt x="183" y="184"/>
                      </a:lnTo>
                      <a:lnTo>
                        <a:pt x="177" y="189"/>
                      </a:lnTo>
                      <a:lnTo>
                        <a:pt x="171" y="195"/>
                      </a:lnTo>
                      <a:lnTo>
                        <a:pt x="163" y="199"/>
                      </a:lnTo>
                      <a:lnTo>
                        <a:pt x="155" y="203"/>
                      </a:lnTo>
                      <a:lnTo>
                        <a:pt x="147" y="206"/>
                      </a:lnTo>
                      <a:lnTo>
                        <a:pt x="138" y="209"/>
                      </a:lnTo>
                      <a:lnTo>
                        <a:pt x="129" y="210"/>
                      </a:lnTo>
                      <a:lnTo>
                        <a:pt x="120" y="211"/>
                      </a:lnTo>
                      <a:lnTo>
                        <a:pt x="110" y="210"/>
                      </a:lnTo>
                      <a:lnTo>
                        <a:pt x="102" y="209"/>
                      </a:lnTo>
                      <a:lnTo>
                        <a:pt x="93" y="206"/>
                      </a:lnTo>
                      <a:lnTo>
                        <a:pt x="85" y="203"/>
                      </a:lnTo>
                      <a:lnTo>
                        <a:pt x="77" y="199"/>
                      </a:lnTo>
                      <a:lnTo>
                        <a:pt x="70" y="195"/>
                      </a:lnTo>
                      <a:lnTo>
                        <a:pt x="62" y="189"/>
                      </a:lnTo>
                      <a:lnTo>
                        <a:pt x="56" y="184"/>
                      </a:lnTo>
                      <a:lnTo>
                        <a:pt x="50" y="178"/>
                      </a:lnTo>
                      <a:lnTo>
                        <a:pt x="45" y="170"/>
                      </a:lnTo>
                      <a:lnTo>
                        <a:pt x="41" y="164"/>
                      </a:lnTo>
                      <a:lnTo>
                        <a:pt x="36" y="155"/>
                      </a:lnTo>
                      <a:lnTo>
                        <a:pt x="34" y="146"/>
                      </a:lnTo>
                      <a:lnTo>
                        <a:pt x="31" y="138"/>
                      </a:lnTo>
                      <a:lnTo>
                        <a:pt x="30" y="129"/>
                      </a:lnTo>
                      <a:lnTo>
                        <a:pt x="30" y="120"/>
                      </a:lnTo>
                      <a:lnTo>
                        <a:pt x="30" y="111"/>
                      </a:lnTo>
                      <a:lnTo>
                        <a:pt x="31" y="101"/>
                      </a:lnTo>
                      <a:lnTo>
                        <a:pt x="34" y="93"/>
                      </a:lnTo>
                      <a:lnTo>
                        <a:pt x="36" y="85"/>
                      </a:lnTo>
                      <a:lnTo>
                        <a:pt x="41" y="77"/>
                      </a:lnTo>
                      <a:lnTo>
                        <a:pt x="45" y="69"/>
                      </a:lnTo>
                      <a:lnTo>
                        <a:pt x="50" y="63"/>
                      </a:lnTo>
                      <a:lnTo>
                        <a:pt x="56" y="56"/>
                      </a:lnTo>
                      <a:lnTo>
                        <a:pt x="62" y="50"/>
                      </a:lnTo>
                      <a:lnTo>
                        <a:pt x="70" y="46"/>
                      </a:lnTo>
                      <a:lnTo>
                        <a:pt x="77" y="40"/>
                      </a:lnTo>
                      <a:lnTo>
                        <a:pt x="85" y="37"/>
                      </a:lnTo>
                      <a:lnTo>
                        <a:pt x="93" y="34"/>
                      </a:lnTo>
                      <a:lnTo>
                        <a:pt x="102" y="32"/>
                      </a:lnTo>
                      <a:lnTo>
                        <a:pt x="110" y="31"/>
                      </a:lnTo>
                      <a:lnTo>
                        <a:pt x="120" y="30"/>
                      </a:lnTo>
                      <a:close/>
                      <a:moveTo>
                        <a:pt x="120" y="241"/>
                      </a:moveTo>
                      <a:lnTo>
                        <a:pt x="132" y="240"/>
                      </a:lnTo>
                      <a:lnTo>
                        <a:pt x="144" y="238"/>
                      </a:lnTo>
                      <a:lnTo>
                        <a:pt x="155" y="235"/>
                      </a:lnTo>
                      <a:lnTo>
                        <a:pt x="167" y="231"/>
                      </a:lnTo>
                      <a:lnTo>
                        <a:pt x="177" y="226"/>
                      </a:lnTo>
                      <a:lnTo>
                        <a:pt x="188" y="219"/>
                      </a:lnTo>
                      <a:lnTo>
                        <a:pt x="196" y="213"/>
                      </a:lnTo>
                      <a:lnTo>
                        <a:pt x="205" y="205"/>
                      </a:lnTo>
                      <a:lnTo>
                        <a:pt x="212" y="197"/>
                      </a:lnTo>
                      <a:lnTo>
                        <a:pt x="220" y="187"/>
                      </a:lnTo>
                      <a:lnTo>
                        <a:pt x="226" y="178"/>
                      </a:lnTo>
                      <a:lnTo>
                        <a:pt x="231" y="167"/>
                      </a:lnTo>
                      <a:lnTo>
                        <a:pt x="235" y="156"/>
                      </a:lnTo>
                      <a:lnTo>
                        <a:pt x="238" y="144"/>
                      </a:lnTo>
                      <a:lnTo>
                        <a:pt x="240" y="132"/>
                      </a:lnTo>
                      <a:lnTo>
                        <a:pt x="240" y="120"/>
                      </a:lnTo>
                      <a:lnTo>
                        <a:pt x="240" y="108"/>
                      </a:lnTo>
                      <a:lnTo>
                        <a:pt x="238" y="96"/>
                      </a:lnTo>
                      <a:lnTo>
                        <a:pt x="235" y="84"/>
                      </a:lnTo>
                      <a:lnTo>
                        <a:pt x="231" y="74"/>
                      </a:lnTo>
                      <a:lnTo>
                        <a:pt x="226" y="63"/>
                      </a:lnTo>
                      <a:lnTo>
                        <a:pt x="220" y="53"/>
                      </a:lnTo>
                      <a:lnTo>
                        <a:pt x="212" y="43"/>
                      </a:lnTo>
                      <a:lnTo>
                        <a:pt x="205" y="35"/>
                      </a:lnTo>
                      <a:lnTo>
                        <a:pt x="196" y="27"/>
                      </a:lnTo>
                      <a:lnTo>
                        <a:pt x="188" y="20"/>
                      </a:lnTo>
                      <a:lnTo>
                        <a:pt x="177" y="15"/>
                      </a:lnTo>
                      <a:lnTo>
                        <a:pt x="167" y="9"/>
                      </a:lnTo>
                      <a:lnTo>
                        <a:pt x="155" y="5"/>
                      </a:lnTo>
                      <a:lnTo>
                        <a:pt x="144" y="2"/>
                      </a:lnTo>
                      <a:lnTo>
                        <a:pt x="132" y="1"/>
                      </a:lnTo>
                      <a:lnTo>
                        <a:pt x="120" y="0"/>
                      </a:lnTo>
                      <a:lnTo>
                        <a:pt x="107" y="1"/>
                      </a:lnTo>
                      <a:lnTo>
                        <a:pt x="95" y="2"/>
                      </a:lnTo>
                      <a:lnTo>
                        <a:pt x="85" y="5"/>
                      </a:lnTo>
                      <a:lnTo>
                        <a:pt x="73" y="9"/>
                      </a:lnTo>
                      <a:lnTo>
                        <a:pt x="62" y="15"/>
                      </a:lnTo>
                      <a:lnTo>
                        <a:pt x="53" y="20"/>
                      </a:lnTo>
                      <a:lnTo>
                        <a:pt x="44" y="27"/>
                      </a:lnTo>
                      <a:lnTo>
                        <a:pt x="35" y="35"/>
                      </a:lnTo>
                      <a:lnTo>
                        <a:pt x="27" y="43"/>
                      </a:lnTo>
                      <a:lnTo>
                        <a:pt x="20" y="53"/>
                      </a:lnTo>
                      <a:lnTo>
                        <a:pt x="14" y="63"/>
                      </a:lnTo>
                      <a:lnTo>
                        <a:pt x="10" y="74"/>
                      </a:lnTo>
                      <a:lnTo>
                        <a:pt x="5" y="84"/>
                      </a:lnTo>
                      <a:lnTo>
                        <a:pt x="2" y="96"/>
                      </a:lnTo>
                      <a:lnTo>
                        <a:pt x="0" y="108"/>
                      </a:lnTo>
                      <a:lnTo>
                        <a:pt x="0" y="120"/>
                      </a:lnTo>
                      <a:lnTo>
                        <a:pt x="0" y="132"/>
                      </a:lnTo>
                      <a:lnTo>
                        <a:pt x="2" y="144"/>
                      </a:lnTo>
                      <a:lnTo>
                        <a:pt x="5" y="156"/>
                      </a:lnTo>
                      <a:lnTo>
                        <a:pt x="10" y="167"/>
                      </a:lnTo>
                      <a:lnTo>
                        <a:pt x="14" y="178"/>
                      </a:lnTo>
                      <a:lnTo>
                        <a:pt x="20" y="187"/>
                      </a:lnTo>
                      <a:lnTo>
                        <a:pt x="27" y="197"/>
                      </a:lnTo>
                      <a:lnTo>
                        <a:pt x="35" y="205"/>
                      </a:lnTo>
                      <a:lnTo>
                        <a:pt x="44" y="213"/>
                      </a:lnTo>
                      <a:lnTo>
                        <a:pt x="53" y="219"/>
                      </a:lnTo>
                      <a:lnTo>
                        <a:pt x="62" y="226"/>
                      </a:lnTo>
                      <a:lnTo>
                        <a:pt x="73" y="231"/>
                      </a:lnTo>
                      <a:lnTo>
                        <a:pt x="85" y="235"/>
                      </a:lnTo>
                      <a:lnTo>
                        <a:pt x="95" y="238"/>
                      </a:lnTo>
                      <a:lnTo>
                        <a:pt x="107" y="240"/>
                      </a:lnTo>
                      <a:lnTo>
                        <a:pt x="12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08" name="Group 52"/>
              <p:cNvGrpSpPr/>
              <p:nvPr/>
            </p:nvGrpSpPr>
            <p:grpSpPr>
              <a:xfrm>
                <a:off x="10530024" y="3428732"/>
                <a:ext cx="375463" cy="394123"/>
                <a:chOff x="10455275" y="2498725"/>
                <a:chExt cx="285750" cy="287338"/>
              </a:xfrm>
              <a:solidFill>
                <a:schemeClr val="accent1"/>
              </a:solidFill>
            </p:grpSpPr>
            <p:sp>
              <p:nvSpPr>
                <p:cNvPr id="109" name="Freeform 214"/>
                <p:cNvSpPr>
                  <a:spLocks noEditPoints="1"/>
                </p:cNvSpPr>
                <p:nvPr/>
              </p:nvSpPr>
              <p:spPr bwMode="auto">
                <a:xfrm>
                  <a:off x="10455275" y="2593975"/>
                  <a:ext cx="285750" cy="192088"/>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Freeform 215"/>
                <p:cNvSpPr>
                  <a:spLocks noEditPoints="1"/>
                </p:cNvSpPr>
                <p:nvPr/>
              </p:nvSpPr>
              <p:spPr bwMode="auto">
                <a:xfrm>
                  <a:off x="10474325" y="2498725"/>
                  <a:ext cx="252413" cy="157163"/>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grpSp>
        <p:pic>
          <p:nvPicPr>
            <p:cNvPr id="111" name="Picture 110" descr="Image result for gears icon"/>
            <p:cNvPicPr>
              <a:picLocks noChangeAspect="1" noChangeArrowheads="1"/>
            </p:cNvPicPr>
            <p:nvPr/>
          </p:nvPicPr>
          <p:blipFill>
            <a:blip r:embed="rId42" cstate="print">
              <a:lum bright="70000" contrast="-70000"/>
              <a:extLst>
                <a:ext uri="{28A0092B-C50C-407E-A947-70E740481C1C}">
                  <a14:useLocalDpi xmlns:a14="http://schemas.microsoft.com/office/drawing/2010/main" val="0"/>
                </a:ext>
              </a:extLst>
            </a:blip>
            <a:srcRect/>
            <a:stretch>
              <a:fillRect/>
            </a:stretch>
          </p:blipFill>
          <p:spPr bwMode="auto">
            <a:xfrm>
              <a:off x="4493750" y="2978977"/>
              <a:ext cx="457163" cy="442671"/>
            </a:xfrm>
            <a:prstGeom prst="rect">
              <a:avLst/>
            </a:prstGeom>
            <a:noFill/>
            <a:extLst>
              <a:ext uri="{909E8E84-426E-40DD-AFC4-6F175D3DCCD1}">
                <a14:hiddenFill xmlns:a14="http://schemas.microsoft.com/office/drawing/2010/main">
                  <a:solidFill>
                    <a:srgbClr val="FFFFFF"/>
                  </a:solidFill>
                </a14:hiddenFill>
              </a:ext>
            </a:extLst>
          </p:spPr>
        </p:pic>
        <p:pic>
          <p:nvPicPr>
            <p:cNvPr id="112" name="Graphic 39">
              <a:extLst>
                <a:ext uri="{FF2B5EF4-FFF2-40B4-BE49-F238E27FC236}">
                  <a16:creationId xmlns:a16="http://schemas.microsoft.com/office/drawing/2014/main" id="{11B9583D-2D80-428C-9BFA-02CF951561A9}"/>
                </a:ext>
              </a:extLst>
            </p:cNvPr>
            <p:cNvPicPr>
              <a:picLocks noChangeAspect="1"/>
            </p:cNvPicPr>
            <p:nvPr/>
          </p:nvPicPr>
          <p:blipFill>
            <a:blip r:embed="rId43">
              <a:extLst>
                <a:ext uri="{96DAC541-7B7A-43D3-8B79-37D633B846F1}">
                  <asvg:svgBlip xmlns="" xmlns:asvg="http://schemas.microsoft.com/office/drawing/2016/SVG/main" r:embed="rId44"/>
                </a:ext>
              </a:extLst>
            </a:blip>
            <a:stretch>
              <a:fillRect/>
            </a:stretch>
          </p:blipFill>
          <p:spPr>
            <a:xfrm>
              <a:off x="2877561" y="3005249"/>
              <a:ext cx="483315" cy="350340"/>
            </a:xfrm>
            <a:prstGeom prst="rect">
              <a:avLst/>
            </a:prstGeom>
          </p:spPr>
        </p:pic>
        <p:sp>
          <p:nvSpPr>
            <p:cNvPr id="113" name="TextBox 112">
              <a:extLst>
                <a:ext uri="{FF2B5EF4-FFF2-40B4-BE49-F238E27FC236}">
                  <a16:creationId xmlns:a16="http://schemas.microsoft.com/office/drawing/2014/main" id="{4F1C0DF1-607B-4217-9417-086E59DC835A}"/>
                </a:ext>
              </a:extLst>
            </p:cNvPr>
            <p:cNvSpPr txBox="1"/>
            <p:nvPr/>
          </p:nvSpPr>
          <p:spPr>
            <a:xfrm>
              <a:off x="3271139" y="3006948"/>
              <a:ext cx="934589" cy="362395"/>
            </a:xfrm>
            <a:prstGeom prst="rect">
              <a:avLst/>
            </a:prstGeom>
          </p:spPr>
          <p:txBody>
            <a:bodyPr vert="horz" wrap="square" lIns="0" tIns="0" rIns="0" bIns="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EECE1"/>
                  </a:solidFill>
                  <a:effectLst/>
                  <a:uLnTx/>
                  <a:uFillTx/>
                  <a:latin typeface="Calibri"/>
                  <a:ea typeface="+mn-ea"/>
                  <a:cs typeface="+mn-cs"/>
                </a:rPr>
                <a:t>Metadata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EECE1"/>
                  </a:solidFill>
                  <a:effectLst/>
                  <a:uLnTx/>
                  <a:uFillTx/>
                  <a:latin typeface="Calibri"/>
                  <a:ea typeface="+mn-ea"/>
                  <a:cs typeface="+mn-cs"/>
                </a:rPr>
                <a:t>Repository</a:t>
              </a:r>
            </a:p>
          </p:txBody>
        </p:sp>
        <p:sp>
          <p:nvSpPr>
            <p:cNvPr id="114" name="TextBox 113">
              <a:extLst>
                <a:ext uri="{FF2B5EF4-FFF2-40B4-BE49-F238E27FC236}">
                  <a16:creationId xmlns:a16="http://schemas.microsoft.com/office/drawing/2014/main" id="{4F1C0DF1-607B-4217-9417-086E59DC835A}"/>
                </a:ext>
              </a:extLst>
            </p:cNvPr>
            <p:cNvSpPr txBox="1"/>
            <p:nvPr/>
          </p:nvSpPr>
          <p:spPr>
            <a:xfrm>
              <a:off x="4966894" y="2992591"/>
              <a:ext cx="934589" cy="362395"/>
            </a:xfrm>
            <a:prstGeom prst="rect">
              <a:avLst/>
            </a:prstGeom>
          </p:spPr>
          <p:txBody>
            <a:bodyPr vert="horz" wrap="square" lIns="0" tIns="0" rIns="0" bIns="0" rtlCol="0" anchor="t" anchorCtr="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EECE1"/>
                  </a:solidFill>
                  <a:effectLst/>
                  <a:uLnTx/>
                  <a:uFillTx/>
                  <a:latin typeface="Calibri"/>
                  <a:ea typeface="+mn-ea"/>
                  <a:cs typeface="+mn-cs"/>
                </a:rPr>
                <a:t>Execution Engine &amp; Optimizer</a:t>
              </a:r>
            </a:p>
          </p:txBody>
        </p:sp>
        <p:sp>
          <p:nvSpPr>
            <p:cNvPr id="180" name="TextBox 179">
              <a:extLst>
                <a:ext uri="{FF2B5EF4-FFF2-40B4-BE49-F238E27FC236}">
                  <a16:creationId xmlns:a16="http://schemas.microsoft.com/office/drawing/2014/main" id="{99894E68-B80B-4346-8D63-83FD8926779A}"/>
                </a:ext>
              </a:extLst>
            </p:cNvPr>
            <p:cNvSpPr txBox="1"/>
            <p:nvPr/>
          </p:nvSpPr>
          <p:spPr>
            <a:xfrm>
              <a:off x="3203848" y="2442848"/>
              <a:ext cx="2564606" cy="405737"/>
            </a:xfrm>
            <a:prstGeom prst="rect">
              <a:avLst/>
            </a:prstGeom>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Calibri"/>
                  <a:ea typeface="+mn-ea"/>
                  <a:cs typeface="+mn-cs"/>
                </a:rPr>
                <a:t>DATA </a:t>
              </a:r>
              <a:r>
                <a:rPr kumimoji="0" lang="es-ES" sz="2000" b="1" i="0" u="none" strike="noStrike" kern="1200" cap="none" spc="0" normalizeH="0" baseline="0" noProof="0" dirty="0" smtClean="0">
                  <a:ln>
                    <a:noFill/>
                  </a:ln>
                  <a:solidFill>
                    <a:prstClr val="white"/>
                  </a:solidFill>
                  <a:effectLst/>
                  <a:uLnTx/>
                  <a:uFillTx/>
                  <a:latin typeface="Calibri"/>
                  <a:ea typeface="+mn-ea"/>
                  <a:cs typeface="+mn-cs"/>
                </a:rPr>
                <a:t>VIRTUALISATION</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1" name="Group 80"/>
            <p:cNvGrpSpPr/>
            <p:nvPr/>
          </p:nvGrpSpPr>
          <p:grpSpPr>
            <a:xfrm>
              <a:off x="6425054" y="4436236"/>
              <a:ext cx="257753" cy="296903"/>
              <a:chOff x="7054850" y="4933847"/>
              <a:chExt cx="615950" cy="695325"/>
            </a:xfrm>
          </p:grpSpPr>
          <p:sp>
            <p:nvSpPr>
              <p:cNvPr id="82" name="Freeform 91">
                <a:extLst>
                  <a:ext uri="{FF2B5EF4-FFF2-40B4-BE49-F238E27FC236}">
                    <a16:creationId xmlns:a16="http://schemas.microsoft.com/office/drawing/2014/main" id="{4D4D7DF0-CBF1-4A48-9AE4-9EFA0CC3CD1A}"/>
                  </a:ext>
                </a:extLst>
              </p:cNvPr>
              <p:cNvSpPr>
                <a:spLocks noEditPoints="1"/>
              </p:cNvSpPr>
              <p:nvPr/>
            </p:nvSpPr>
            <p:spPr bwMode="auto">
              <a:xfrm>
                <a:off x="7054850" y="4933847"/>
                <a:ext cx="615950" cy="695325"/>
              </a:xfrm>
              <a:custGeom>
                <a:avLst/>
                <a:gdLst>
                  <a:gd name="T0" fmla="*/ 315 w 388"/>
                  <a:gd name="T1" fmla="*/ 0 h 438"/>
                  <a:gd name="T2" fmla="*/ 59 w 388"/>
                  <a:gd name="T3" fmla="*/ 0 h 438"/>
                  <a:gd name="T4" fmla="*/ 59 w 388"/>
                  <a:gd name="T5" fmla="*/ 70 h 438"/>
                  <a:gd name="T6" fmla="*/ 0 w 388"/>
                  <a:gd name="T7" fmla="*/ 70 h 438"/>
                  <a:gd name="T8" fmla="*/ 0 w 388"/>
                  <a:gd name="T9" fmla="*/ 188 h 438"/>
                  <a:gd name="T10" fmla="*/ 59 w 388"/>
                  <a:gd name="T11" fmla="*/ 188 h 438"/>
                  <a:gd name="T12" fmla="*/ 59 w 388"/>
                  <a:gd name="T13" fmla="*/ 438 h 438"/>
                  <a:gd name="T14" fmla="*/ 388 w 388"/>
                  <a:gd name="T15" fmla="*/ 438 h 438"/>
                  <a:gd name="T16" fmla="*/ 388 w 388"/>
                  <a:gd name="T17" fmla="*/ 68 h 438"/>
                  <a:gd name="T18" fmla="*/ 315 w 388"/>
                  <a:gd name="T19" fmla="*/ 0 h 438"/>
                  <a:gd name="T20" fmla="*/ 76 w 388"/>
                  <a:gd name="T21" fmla="*/ 419 h 438"/>
                  <a:gd name="T22" fmla="*/ 76 w 388"/>
                  <a:gd name="T23" fmla="*/ 188 h 438"/>
                  <a:gd name="T24" fmla="*/ 267 w 388"/>
                  <a:gd name="T25" fmla="*/ 188 h 438"/>
                  <a:gd name="T26" fmla="*/ 267 w 388"/>
                  <a:gd name="T27" fmla="*/ 70 h 438"/>
                  <a:gd name="T28" fmla="*/ 76 w 388"/>
                  <a:gd name="T29" fmla="*/ 70 h 438"/>
                  <a:gd name="T30" fmla="*/ 76 w 388"/>
                  <a:gd name="T31" fmla="*/ 17 h 438"/>
                  <a:gd name="T32" fmla="*/ 305 w 388"/>
                  <a:gd name="T33" fmla="*/ 17 h 438"/>
                  <a:gd name="T34" fmla="*/ 305 w 388"/>
                  <a:gd name="T35" fmla="*/ 80 h 438"/>
                  <a:gd name="T36" fmla="*/ 369 w 388"/>
                  <a:gd name="T37" fmla="*/ 80 h 438"/>
                  <a:gd name="T38" fmla="*/ 369 w 388"/>
                  <a:gd name="T39" fmla="*/ 419 h 438"/>
                  <a:gd name="T40" fmla="*/ 76 w 388"/>
                  <a:gd name="T41" fmla="*/ 41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438">
                    <a:moveTo>
                      <a:pt x="315" y="0"/>
                    </a:moveTo>
                    <a:lnTo>
                      <a:pt x="59" y="0"/>
                    </a:lnTo>
                    <a:lnTo>
                      <a:pt x="59" y="70"/>
                    </a:lnTo>
                    <a:lnTo>
                      <a:pt x="0" y="70"/>
                    </a:lnTo>
                    <a:lnTo>
                      <a:pt x="0" y="188"/>
                    </a:lnTo>
                    <a:lnTo>
                      <a:pt x="59" y="188"/>
                    </a:lnTo>
                    <a:lnTo>
                      <a:pt x="59" y="438"/>
                    </a:lnTo>
                    <a:lnTo>
                      <a:pt x="388" y="438"/>
                    </a:lnTo>
                    <a:lnTo>
                      <a:pt x="388" y="68"/>
                    </a:lnTo>
                    <a:lnTo>
                      <a:pt x="315" y="0"/>
                    </a:lnTo>
                    <a:close/>
                    <a:moveTo>
                      <a:pt x="76" y="419"/>
                    </a:moveTo>
                    <a:lnTo>
                      <a:pt x="76" y="188"/>
                    </a:lnTo>
                    <a:lnTo>
                      <a:pt x="267" y="188"/>
                    </a:lnTo>
                    <a:lnTo>
                      <a:pt x="267" y="70"/>
                    </a:lnTo>
                    <a:lnTo>
                      <a:pt x="76" y="70"/>
                    </a:lnTo>
                    <a:lnTo>
                      <a:pt x="76" y="17"/>
                    </a:lnTo>
                    <a:lnTo>
                      <a:pt x="305" y="17"/>
                    </a:lnTo>
                    <a:lnTo>
                      <a:pt x="305" y="80"/>
                    </a:lnTo>
                    <a:lnTo>
                      <a:pt x="369" y="80"/>
                    </a:lnTo>
                    <a:lnTo>
                      <a:pt x="369" y="419"/>
                    </a:lnTo>
                    <a:lnTo>
                      <a:pt x="76" y="419"/>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3" name="TextBox 82"/>
              <p:cNvSpPr txBox="1"/>
              <p:nvPr/>
            </p:nvSpPr>
            <p:spPr>
              <a:xfrm>
                <a:off x="7235354" y="5278334"/>
                <a:ext cx="217487" cy="277813"/>
              </a:xfrm>
              <a:prstGeom prst="rect">
                <a:avLst/>
              </a:prstGeom>
              <a:noFill/>
            </p:spPr>
            <p:txBody>
              <a:bodyPr vert="horz" wrap="non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53A31D">
                        <a:lumMod val="60000"/>
                        <a:lumOff val="40000"/>
                      </a:srgbClr>
                    </a:solidFill>
                    <a:effectLst/>
                    <a:uLnTx/>
                    <a:uFillTx/>
                    <a:latin typeface="Calibri"/>
                    <a:ea typeface="+mn-ea"/>
                    <a:cs typeface="+mn-cs"/>
                  </a:rPr>
                  <a:t>{ }</a:t>
                </a:r>
              </a:p>
            </p:txBody>
          </p:sp>
          <p:sp>
            <p:nvSpPr>
              <p:cNvPr id="84" name="TextBox 83"/>
              <p:cNvSpPr txBox="1"/>
              <p:nvPr/>
            </p:nvSpPr>
            <p:spPr>
              <a:xfrm>
                <a:off x="7097739" y="4958812"/>
                <a:ext cx="450378" cy="246497"/>
              </a:xfrm>
              <a:prstGeom prst="rect">
                <a:avLst/>
              </a:prstGeom>
            </p:spPr>
            <p:txBody>
              <a:bodyPr vert="horz" wrap="none" lIns="0" tIns="0" rIns="0" bIns="0" rtlCol="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5" b="1"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pitchFamily="34" charset="-128"/>
                    <a:cs typeface="Arial" panose="020B0604020202020204" pitchFamily="34" charset="0"/>
                  </a:rPr>
                  <a:t>JSON</a:t>
                </a:r>
                <a:endParaRPr kumimoji="0" lang="en-GB" sz="675" b="1"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grpSp>
        <p:sp>
          <p:nvSpPr>
            <p:cNvPr id="80" name="TextBox 79"/>
            <p:cNvSpPr txBox="1"/>
            <p:nvPr/>
          </p:nvSpPr>
          <p:spPr>
            <a:xfrm rot="16200000">
              <a:off x="6641153" y="2392369"/>
              <a:ext cx="4732193" cy="369332"/>
            </a:xfrm>
            <a:prstGeom prst="rect">
              <a:avLst/>
            </a:prstGeom>
            <a:noFill/>
          </p:spPr>
          <p:txBody>
            <a:bodyPr wrap="none" rtlCol="0">
              <a:spAutoFit/>
            </a:bodyPr>
            <a:lstStyle/>
            <a:p>
              <a:r>
                <a:rPr lang="nl-NL" b="1" dirty="0" smtClean="0">
                  <a:solidFill>
                    <a:schemeClr val="bg1"/>
                  </a:solidFill>
                </a:rPr>
                <a:t>#</a:t>
              </a:r>
              <a:r>
                <a:rPr lang="nl-NL" b="1" dirty="0" err="1" smtClean="0">
                  <a:solidFill>
                    <a:schemeClr val="bg1"/>
                  </a:solidFill>
                </a:rPr>
                <a:t>DatacentricOrganization</a:t>
              </a:r>
              <a:r>
                <a:rPr lang="nl-NL" b="1" dirty="0" smtClean="0">
                  <a:solidFill>
                    <a:schemeClr val="bg1"/>
                  </a:solidFill>
                </a:rPr>
                <a:t>  #</a:t>
              </a:r>
              <a:r>
                <a:rPr lang="nl-NL" b="1" dirty="0" err="1" smtClean="0">
                  <a:solidFill>
                    <a:schemeClr val="bg1"/>
                  </a:solidFill>
                </a:rPr>
                <a:t>MoreDataCoupling</a:t>
              </a:r>
              <a:endParaRPr lang="nl-NL" b="1" dirty="0">
                <a:solidFill>
                  <a:schemeClr val="bg1"/>
                </a:solidFill>
              </a:endParaRPr>
            </a:p>
          </p:txBody>
        </p:sp>
        <p:sp>
          <p:nvSpPr>
            <p:cNvPr id="2" name="TextBox 1"/>
            <p:cNvSpPr txBox="1"/>
            <p:nvPr/>
          </p:nvSpPr>
          <p:spPr>
            <a:xfrm rot="16200000">
              <a:off x="-197129" y="2792457"/>
              <a:ext cx="1542474" cy="353943"/>
            </a:xfrm>
            <a:prstGeom prst="rect">
              <a:avLst/>
            </a:prstGeom>
            <a:noFill/>
          </p:spPr>
          <p:txBody>
            <a:bodyPr wrap="none" rtlCol="0">
              <a:spAutoFit/>
            </a:bodyPr>
            <a:lstStyle/>
            <a:p>
              <a:r>
                <a:rPr lang="nl-NL" sz="1700" dirty="0" smtClean="0">
                  <a:solidFill>
                    <a:srgbClr val="A8A8A8"/>
                  </a:solidFill>
                </a:rPr>
                <a:t>Data Abstractie</a:t>
              </a:r>
              <a:endParaRPr lang="nl-NL" sz="1700" dirty="0">
                <a:solidFill>
                  <a:srgbClr val="A8A8A8"/>
                </a:solidFill>
              </a:endParaRPr>
            </a:p>
          </p:txBody>
        </p:sp>
        <p:sp>
          <p:nvSpPr>
            <p:cNvPr id="6" name="TextBox 5"/>
            <p:cNvSpPr txBox="1"/>
            <p:nvPr/>
          </p:nvSpPr>
          <p:spPr>
            <a:xfrm>
              <a:off x="776192" y="4876006"/>
              <a:ext cx="1995226" cy="276999"/>
            </a:xfrm>
            <a:prstGeom prst="rect">
              <a:avLst/>
            </a:prstGeom>
            <a:noFill/>
          </p:spPr>
          <p:txBody>
            <a:bodyPr wrap="none" rtlCol="0">
              <a:spAutoFit/>
            </a:bodyPr>
            <a:lstStyle/>
            <a:p>
              <a:r>
                <a:rPr lang="nl-NL" sz="1200" dirty="0" smtClean="0"/>
                <a:t>* Massive Parallel Processing</a:t>
              </a:r>
              <a:endParaRPr lang="nl-NL" sz="1200" dirty="0"/>
            </a:p>
          </p:txBody>
        </p:sp>
        <p:sp>
          <p:nvSpPr>
            <p:cNvPr id="9" name="Rounded Rectangle 8"/>
            <p:cNvSpPr/>
            <p:nvPr/>
          </p:nvSpPr>
          <p:spPr>
            <a:xfrm>
              <a:off x="2974973" y="4320160"/>
              <a:ext cx="1230755" cy="504056"/>
            </a:xfrm>
            <a:prstGeom prst="roundRect">
              <a:avLst/>
            </a:prstGeom>
            <a:noFill/>
            <a:ln>
              <a:solidFill>
                <a:srgbClr val="271D6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grpSp>
      <p:sp>
        <p:nvSpPr>
          <p:cNvPr id="85" name="Slide Number Placeholder 1"/>
          <p:cNvSpPr>
            <a:spLocks noGrp="1"/>
          </p:cNvSpPr>
          <p:nvPr>
            <p:ph type="sldNum" sz="quarter" idx="4294967295"/>
          </p:nvPr>
        </p:nvSpPr>
        <p:spPr>
          <a:xfrm>
            <a:off x="8294783" y="4708525"/>
            <a:ext cx="588962" cy="323850"/>
          </a:xfrm>
        </p:spPr>
        <p:txBody>
          <a:bodyPr/>
          <a:lstStyle/>
          <a:p>
            <a:pPr algn="ctr"/>
            <a:fld id="{500FFDEE-3425-4086-B401-D819059D24CB}" type="slidenum">
              <a:rPr lang="nl-NL" sz="1200" smtClean="0"/>
              <a:t>20</a:t>
            </a:fld>
            <a:endParaRPr lang="nl-NL" sz="1200" dirty="0"/>
          </a:p>
        </p:txBody>
      </p:sp>
    </p:spTree>
    <p:extLst>
      <p:ext uri="{BB962C8B-B14F-4D97-AF65-F5344CB8AC3E}">
        <p14:creationId xmlns:p14="http://schemas.microsoft.com/office/powerpoint/2010/main" val="212462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21</a:t>
            </a:fld>
            <a:endParaRPr lang="nl-NL" sz="1200" dirty="0"/>
          </a:p>
        </p:txBody>
      </p:sp>
      <p:sp>
        <p:nvSpPr>
          <p:cNvPr id="4" name="Tijdelijke aanduiding voor tekst 3"/>
          <p:cNvSpPr>
            <a:spLocks noGrp="1"/>
          </p:cNvSpPr>
          <p:nvPr>
            <p:ph type="body" sz="quarter" idx="14"/>
          </p:nvPr>
        </p:nvSpPr>
        <p:spPr/>
        <p:txBody>
          <a:bodyPr/>
          <a:lstStyle/>
          <a:p>
            <a:r>
              <a:rPr lang="en-GB" dirty="0" smtClean="0"/>
              <a:t>Data virtualisation</a:t>
            </a:r>
            <a:endParaRPr lang="en-GB" dirty="0"/>
          </a:p>
        </p:txBody>
      </p:sp>
      <p:grpSp>
        <p:nvGrpSpPr>
          <p:cNvPr id="12" name="Groep 11"/>
          <p:cNvGrpSpPr/>
          <p:nvPr/>
        </p:nvGrpSpPr>
        <p:grpSpPr>
          <a:xfrm>
            <a:off x="1331640" y="317136"/>
            <a:ext cx="5698637" cy="4126822"/>
            <a:chOff x="1817694" y="196784"/>
            <a:chExt cx="5698637" cy="4126822"/>
          </a:xfrm>
        </p:grpSpPr>
        <p:graphicFrame>
          <p:nvGraphicFramePr>
            <p:cNvPr id="5" name="Diagram 4"/>
            <p:cNvGraphicFramePr/>
            <p:nvPr>
              <p:extLst>
                <p:ext uri="{D42A27DB-BD31-4B8C-83A1-F6EECF244321}">
                  <p14:modId xmlns:p14="http://schemas.microsoft.com/office/powerpoint/2010/main" val="1753439396"/>
                </p:ext>
              </p:extLst>
            </p:nvPr>
          </p:nvGraphicFramePr>
          <p:xfrm>
            <a:off x="1817694" y="1275606"/>
            <a:ext cx="5024154"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706331" y="3151940"/>
              <a:ext cx="810000" cy="810000"/>
            </a:xfrm>
            <a:prstGeom prst="rect">
              <a:avLst/>
            </a:prstGeom>
          </p:spPr>
        </p:pic>
        <p:pic>
          <p:nvPicPr>
            <p:cNvPr id="7" name="Afbeelding 6"/>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72210" y="2193708"/>
              <a:ext cx="810000" cy="810000"/>
            </a:xfrm>
            <a:prstGeom prst="rect">
              <a:avLst/>
            </a:prstGeom>
          </p:spPr>
        </p:pic>
        <p:pic>
          <p:nvPicPr>
            <p:cNvPr id="8" name="Afbeelding 7"/>
            <p:cNvPicPr>
              <a:picLocks noChangeAspect="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658710" y="1208477"/>
              <a:ext cx="837000" cy="837000"/>
            </a:xfrm>
            <a:prstGeom prst="rect">
              <a:avLst/>
            </a:prstGeom>
          </p:spPr>
        </p:pic>
        <p:grpSp>
          <p:nvGrpSpPr>
            <p:cNvPr id="9" name="Groep 8"/>
            <p:cNvGrpSpPr/>
            <p:nvPr/>
          </p:nvGrpSpPr>
          <p:grpSpPr>
            <a:xfrm>
              <a:off x="6658710" y="196784"/>
              <a:ext cx="837000" cy="837000"/>
              <a:chOff x="7354280" y="262380"/>
              <a:chExt cx="1057008" cy="1071265"/>
            </a:xfrm>
          </p:grpSpPr>
          <p:sp>
            <p:nvSpPr>
              <p:cNvPr id="10" name="Ovaal 9"/>
              <p:cNvSpPr/>
              <p:nvPr/>
            </p:nvSpPr>
            <p:spPr>
              <a:xfrm>
                <a:off x="7354280" y="325533"/>
                <a:ext cx="1008112" cy="1008112"/>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nl-NL" sz="4500" dirty="0">
                    <a:solidFill>
                      <a:srgbClr val="FF0000"/>
                    </a:solidFill>
                    <a:latin typeface="Corbel"/>
                  </a:rPr>
                  <a:t>C</a:t>
                </a:r>
              </a:p>
            </p:txBody>
          </p:sp>
          <p:sp>
            <p:nvSpPr>
              <p:cNvPr id="11" name="Ovaal 10"/>
              <p:cNvSpPr/>
              <p:nvPr/>
            </p:nvSpPr>
            <p:spPr>
              <a:xfrm>
                <a:off x="8041400" y="262380"/>
                <a:ext cx="369888" cy="432048"/>
              </a:xfrm>
              <a:prstGeom prst="ellipse">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defRPr/>
                </a:pPr>
                <a:r>
                  <a:rPr lang="nl-NL" dirty="0">
                    <a:solidFill>
                      <a:srgbClr val="FFFFFF"/>
                    </a:solidFill>
                    <a:latin typeface="Corbel"/>
                  </a:rPr>
                  <a:t>3</a:t>
                </a:r>
              </a:p>
            </p:txBody>
          </p:sp>
        </p:grpSp>
      </p:grpSp>
    </p:spTree>
    <p:extLst>
      <p:ext uri="{BB962C8B-B14F-4D97-AF65-F5344CB8AC3E}">
        <p14:creationId xmlns:p14="http://schemas.microsoft.com/office/powerpoint/2010/main" val="1410841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24804" y="329606"/>
            <a:ext cx="7718315"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A1CD"/>
                </a:solidFill>
                <a:effectLst/>
                <a:uLnTx/>
                <a:uFillTx/>
                <a:latin typeface="Calibri"/>
                <a:ea typeface="+mn-ea"/>
                <a:cs typeface="+mn-cs"/>
              </a:rPr>
              <a:t>The new SN Data Architecture</a:t>
            </a:r>
            <a:endParaRPr kumimoji="0" lang="nl-NL" sz="3000" b="1" i="0" u="none" strike="noStrike" kern="1200" cap="none" spc="0" normalizeH="0" baseline="0" noProof="0" dirty="0">
              <a:ln>
                <a:noFill/>
              </a:ln>
              <a:solidFill>
                <a:srgbClr val="00A1CD"/>
              </a:solidFill>
              <a:effectLst/>
              <a:uLnTx/>
              <a:uFillTx/>
              <a:latin typeface="Calibri"/>
              <a:ea typeface="+mn-ea"/>
              <a:cs typeface="+mn-cs"/>
            </a:endParaRPr>
          </a:p>
        </p:txBody>
      </p:sp>
      <p:sp>
        <p:nvSpPr>
          <p:cNvPr id="10" name="Rechthoek 9"/>
          <p:cNvSpPr/>
          <p:nvPr/>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white"/>
              </a:solidFill>
              <a:effectLst/>
              <a:uLnTx/>
              <a:uFillTx/>
              <a:latin typeface="Calibri"/>
              <a:ea typeface="+mn-ea"/>
              <a:cs typeface="+mn-cs"/>
            </a:endParaRPr>
          </a:p>
        </p:txBody>
      </p:sp>
      <p:pic>
        <p:nvPicPr>
          <p:cNvPr id="12" name="Afbeelding 11"/>
          <p:cNvPicPr>
            <a:picLocks noChangeAspect="1"/>
          </p:cNvPicPr>
          <p:nvPr/>
        </p:nvPicPr>
        <p:blipFill>
          <a:blip r:embed="rId3"/>
          <a:stretch>
            <a:fillRect/>
          </a:stretch>
        </p:blipFill>
        <p:spPr>
          <a:xfrm>
            <a:off x="8300494" y="4048901"/>
            <a:ext cx="589730" cy="548103"/>
          </a:xfrm>
          <a:prstGeom prst="rect">
            <a:avLst/>
          </a:prstGeom>
        </p:spPr>
      </p:pic>
      <p:sp>
        <p:nvSpPr>
          <p:cNvPr id="7" name="Tijdelijke aanduiding voor dianummer 5"/>
          <p:cNvSpPr>
            <a:spLocks noGrp="1"/>
          </p:cNvSpPr>
          <p:nvPr>
            <p:ph type="sldNum" sz="quarter" idx="10"/>
          </p:nvPr>
        </p:nvSpPr>
        <p:spPr>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845CA951-4815-4987-9CD6-BB5D6648C0B5}" type="slidenum">
              <a:rPr kumimoji="0" lang="nl-NL" sz="1200" b="0" i="0" u="none" strike="noStrike" kern="1200" cap="none" spc="0" normalizeH="0" baseline="0" noProof="0">
                <a:ln>
                  <a:noFill/>
                </a:ln>
                <a:solidFill>
                  <a:srgbClr val="271D6C"/>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dirty="0">
              <a:ln>
                <a:noFill/>
              </a:ln>
              <a:solidFill>
                <a:srgbClr val="271D6C"/>
              </a:solidFill>
              <a:effectLst/>
              <a:uLnTx/>
              <a:uFillTx/>
              <a:latin typeface="Calibri"/>
              <a:ea typeface="+mn-ea"/>
              <a:cs typeface="+mn-cs"/>
            </a:endParaRPr>
          </a:p>
        </p:txBody>
      </p:sp>
      <p:pic>
        <p:nvPicPr>
          <p:cNvPr id="11" name="Picture 4" descr="C:\CBSTEMP\USER\Temporary Internet Files\RRNN\Content.Outlook\7M0RJ5L6\winkelwag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841" y="2245237"/>
            <a:ext cx="435954" cy="353666"/>
          </a:xfrm>
          <a:prstGeom prst="rect">
            <a:avLst/>
          </a:prstGeom>
          <a:noFill/>
          <a:extLst>
            <a:ext uri="{909E8E84-426E-40DD-AFC4-6F175D3DCCD1}">
              <a14:hiddenFill xmlns:a14="http://schemas.microsoft.com/office/drawing/2010/main">
                <a:solidFill>
                  <a:srgbClr val="FFFFFF"/>
                </a:solidFill>
              </a14:hiddenFill>
            </a:ext>
          </a:extLst>
        </p:spPr>
      </p:pic>
      <p:sp>
        <p:nvSpPr>
          <p:cNvPr id="18" name="Stroomdiagram: Proces 17"/>
          <p:cNvSpPr/>
          <p:nvPr/>
        </p:nvSpPr>
        <p:spPr>
          <a:xfrm>
            <a:off x="2561578" y="1916097"/>
            <a:ext cx="3456384" cy="3428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Rechte verbindingslijn met pijl 18"/>
          <p:cNvCxnSpPr/>
          <p:nvPr/>
        </p:nvCxnSpPr>
        <p:spPr>
          <a:xfrm flipV="1">
            <a:off x="3343082" y="2868932"/>
            <a:ext cx="441350" cy="6079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V="1">
            <a:off x="4000455" y="2889268"/>
            <a:ext cx="0" cy="5875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H="1" flipV="1">
            <a:off x="4486508" y="2868934"/>
            <a:ext cx="26864" cy="65044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H="1" flipV="1">
            <a:off x="4804537" y="2868932"/>
            <a:ext cx="236302" cy="6079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 name="Rechteraccolade 22"/>
          <p:cNvSpPr/>
          <p:nvPr/>
        </p:nvSpPr>
        <p:spPr>
          <a:xfrm rot="16200000">
            <a:off x="4295702" y="1979619"/>
            <a:ext cx="246459" cy="137701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24" name="Tekstvak 23"/>
          <p:cNvSpPr txBox="1"/>
          <p:nvPr/>
        </p:nvSpPr>
        <p:spPr>
          <a:xfrm>
            <a:off x="2610567" y="2274868"/>
            <a:ext cx="1176594" cy="507831"/>
          </a:xfrm>
          <a:prstGeom prst="rect">
            <a:avLst/>
          </a:prstGeom>
          <a:noFill/>
          <a:scene3d>
            <a:camera prst="isometricOffAxis1Right"/>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350" b="1" i="0" u="none" strike="noStrike" kern="1200" cap="none" spc="0" normalizeH="0" baseline="0" noProof="0" dirty="0">
                <a:ln>
                  <a:noFill/>
                </a:ln>
                <a:solidFill>
                  <a:prstClr val="black"/>
                </a:solidFill>
                <a:effectLst/>
                <a:uLnTx/>
                <a:uFillTx/>
                <a:latin typeface="Calibri"/>
                <a:ea typeface="+mn-ea"/>
                <a:cs typeface="+mn-cs"/>
              </a:rPr>
              <a:t>Data as a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350" b="1" i="0" u="none" strike="noStrike" kern="1200" cap="none" spc="0" normalizeH="0" baseline="0" noProof="0" dirty="0">
                <a:ln>
                  <a:noFill/>
                </a:ln>
                <a:solidFill>
                  <a:prstClr val="black"/>
                </a:solidFill>
                <a:effectLst/>
                <a:uLnTx/>
                <a:uFillTx/>
                <a:latin typeface="Calibri"/>
                <a:ea typeface="+mn-ea"/>
                <a:cs typeface="+mn-cs"/>
              </a:rPr>
              <a:t>service</a:t>
            </a:r>
            <a:endParaRPr kumimoji="0" lang="en-GB" sz="135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5" name="Rechte verbindingslijn met pijl 24"/>
          <p:cNvCxnSpPr/>
          <p:nvPr/>
        </p:nvCxnSpPr>
        <p:spPr>
          <a:xfrm flipH="1" flipV="1">
            <a:off x="5040838" y="2868932"/>
            <a:ext cx="512041" cy="6079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7" name="Groep 26"/>
          <p:cNvGrpSpPr/>
          <p:nvPr/>
        </p:nvGrpSpPr>
        <p:grpSpPr>
          <a:xfrm>
            <a:off x="3510612" y="1117579"/>
            <a:ext cx="2507351" cy="793786"/>
            <a:chOff x="3677777" y="1490104"/>
            <a:chExt cx="3343135" cy="1058380"/>
          </a:xfrm>
        </p:grpSpPr>
        <p:pic>
          <p:nvPicPr>
            <p:cNvPr id="28" name="Picture 3" descr="C:\Program Files\Microsoft Office 2010\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1201" y="1490104"/>
              <a:ext cx="711479" cy="773726"/>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p:cNvSpPr txBox="1"/>
            <p:nvPr/>
          </p:nvSpPr>
          <p:spPr>
            <a:xfrm>
              <a:off x="3677777" y="2263704"/>
              <a:ext cx="749565" cy="28478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dirty="0" err="1">
                  <a:ln>
                    <a:noFill/>
                  </a:ln>
                  <a:solidFill>
                    <a:prstClr val="black"/>
                  </a:solidFill>
                  <a:effectLst/>
                  <a:uLnTx/>
                  <a:uFillTx/>
                  <a:latin typeface="Calibri"/>
                  <a:ea typeface="+mn-ea"/>
                  <a:cs typeface="+mn-cs"/>
                </a:rPr>
                <a:t>Demand</a:t>
              </a:r>
              <a:endParaRPr kumimoji="0" lang="nl-NL" sz="900" b="0" i="0" u="none" strike="noStrike" kern="0" cap="none" spc="0" normalizeH="0" baseline="0" noProof="0" dirty="0">
                <a:ln>
                  <a:noFill/>
                </a:ln>
                <a:solidFill>
                  <a:prstClr val="black"/>
                </a:solidFill>
                <a:effectLst/>
                <a:uLnTx/>
                <a:uFillTx/>
                <a:latin typeface="Calibri"/>
                <a:ea typeface="+mn-ea"/>
                <a:cs typeface="+mn-cs"/>
              </a:endParaRPr>
            </a:p>
          </p:txBody>
        </p:sp>
        <p:sp>
          <p:nvSpPr>
            <p:cNvPr id="30" name="Tekstvak 29"/>
            <p:cNvSpPr txBox="1"/>
            <p:nvPr/>
          </p:nvSpPr>
          <p:spPr>
            <a:xfrm>
              <a:off x="5148704" y="1733226"/>
              <a:ext cx="1872208" cy="677107"/>
            </a:xfrm>
            <a:prstGeom prst="rect">
              <a:avLst/>
            </a:prstGeom>
            <a:noFill/>
            <a:scene3d>
              <a:camera prst="isometricOffAxis2Left"/>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350" b="1" i="0" u="none" strike="noStrike" kern="1200" cap="none" spc="0" normalizeH="0" baseline="0" noProof="0" dirty="0">
                  <a:ln>
                    <a:noFill/>
                  </a:ln>
                  <a:solidFill>
                    <a:prstClr val="black"/>
                  </a:solidFill>
                  <a:effectLst/>
                  <a:uLnTx/>
                  <a:uFillTx/>
                  <a:latin typeface="Calibri"/>
                  <a:ea typeface="+mn-ea"/>
                  <a:cs typeface="+mn-cs"/>
                </a:rPr>
                <a:t>Data at </a:t>
              </a:r>
              <a:r>
                <a:rPr kumimoji="0" lang="nl-NL" sz="1350" b="1" i="0" u="none" strike="noStrike" kern="1200" cap="none" spc="0" normalizeH="0" baseline="0" noProof="0" dirty="0" err="1">
                  <a:ln>
                    <a:noFill/>
                  </a:ln>
                  <a:solidFill>
                    <a:prstClr val="black"/>
                  </a:solidFill>
                  <a:effectLst/>
                  <a:uLnTx/>
                  <a:uFillTx/>
                  <a:latin typeface="Calibri"/>
                  <a:ea typeface="+mn-ea"/>
                  <a:cs typeface="+mn-cs"/>
                </a:rPr>
                <a:t>your</a:t>
              </a:r>
              <a:r>
                <a:rPr kumimoji="0" lang="nl-NL" sz="135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350" b="1" i="0" u="none" strike="noStrike" kern="1200" cap="none" spc="0" normalizeH="0" baseline="0" noProof="0" dirty="0" err="1">
                  <a:ln>
                    <a:noFill/>
                  </a:ln>
                  <a:solidFill>
                    <a:prstClr val="black"/>
                  </a:solidFill>
                  <a:effectLst/>
                  <a:uLnTx/>
                  <a:uFillTx/>
                  <a:latin typeface="Calibri"/>
                  <a:ea typeface="+mn-ea"/>
                  <a:cs typeface="+mn-cs"/>
                </a:rPr>
                <a:t>fingertips</a:t>
              </a:r>
              <a:endParaRPr kumimoji="0" lang="en-GB" sz="135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1" name="Rechte verbindingslijn met pijl 30"/>
            <p:cNvCxnSpPr/>
            <p:nvPr/>
          </p:nvCxnSpPr>
          <p:spPr>
            <a:xfrm>
              <a:off x="4356616" y="2263830"/>
              <a:ext cx="0" cy="2614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flipV="1">
              <a:off x="4823552" y="2263830"/>
              <a:ext cx="0" cy="2614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3" name="Tekstvak 32"/>
          <p:cNvSpPr txBox="1"/>
          <p:nvPr/>
        </p:nvSpPr>
        <p:spPr>
          <a:xfrm>
            <a:off x="4127752" y="2059575"/>
            <a:ext cx="648072" cy="2135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dirty="0">
                <a:ln>
                  <a:noFill/>
                </a:ln>
                <a:solidFill>
                  <a:prstClr val="black"/>
                </a:solidFill>
                <a:effectLst/>
                <a:uLnTx/>
                <a:uFillTx/>
                <a:latin typeface="Calibri"/>
                <a:ea typeface="+mn-ea"/>
                <a:cs typeface="+mn-cs"/>
              </a:rPr>
              <a:t>Supply </a:t>
            </a:r>
          </a:p>
        </p:txBody>
      </p:sp>
      <p:grpSp>
        <p:nvGrpSpPr>
          <p:cNvPr id="4" name="Group 3"/>
          <p:cNvGrpSpPr/>
          <p:nvPr/>
        </p:nvGrpSpPr>
        <p:grpSpPr>
          <a:xfrm>
            <a:off x="2345073" y="3505710"/>
            <a:ext cx="5798045" cy="891000"/>
            <a:chOff x="2345073" y="3505710"/>
            <a:chExt cx="5798045" cy="891000"/>
          </a:xfrm>
        </p:grpSpPr>
        <p:sp>
          <p:nvSpPr>
            <p:cNvPr id="13" name="Rechthoek 12"/>
            <p:cNvSpPr/>
            <p:nvPr/>
          </p:nvSpPr>
          <p:spPr>
            <a:xfrm>
              <a:off x="5418880" y="3642050"/>
              <a:ext cx="437064"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551" y="3642050"/>
              <a:ext cx="4857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0485" y="3649194"/>
              <a:ext cx="4857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552" y="3642050"/>
              <a:ext cx="4857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6622" y="3642051"/>
              <a:ext cx="492919" cy="40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84845" y="3748851"/>
              <a:ext cx="312077" cy="1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Afgeronde rechthoek 34"/>
            <p:cNvSpPr/>
            <p:nvPr/>
          </p:nvSpPr>
          <p:spPr>
            <a:xfrm>
              <a:off x="2345073" y="3505710"/>
              <a:ext cx="5798045" cy="891000"/>
            </a:xfrm>
            <a:prstGeom prst="roundRect">
              <a:avLst/>
            </a:prstGeom>
          </p:spPr>
          <p:style>
            <a:lnRef idx="2">
              <a:schemeClr val="accent1"/>
            </a:lnRef>
            <a:fillRef idx="1">
              <a:schemeClr val="lt1"/>
            </a:fillRef>
            <a:effectRef idx="0">
              <a:schemeClr val="accent1"/>
            </a:effectRef>
            <a:fontRef idx="minor">
              <a:schemeClr val="dk1"/>
            </a:fontRef>
          </p:style>
          <p:txBody>
            <a:bodyPr vert="vert" lIns="27000" tIns="0" rIns="27000" bIns="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1D6C"/>
                  </a:solidFill>
                  <a:effectLst/>
                  <a:uLnTx/>
                  <a:uFillTx/>
                  <a:latin typeface="Corbel"/>
                  <a:ea typeface="+mn-ea"/>
                  <a:cs typeface="+mn-cs"/>
                </a:rPr>
                <a:t>(Legacy)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71D6C"/>
                  </a:solidFill>
                  <a:effectLst/>
                  <a:uLnTx/>
                  <a:uFillTx/>
                  <a:latin typeface="Corbel"/>
                  <a:ea typeface="+mn-ea"/>
                  <a:cs typeface="+mn-cs"/>
                </a:rPr>
                <a:t>Datasources</a:t>
              </a:r>
              <a:endParaRPr kumimoji="0" lang="en-US" sz="1200" b="0" i="0" u="none" strike="noStrike" kern="1200" cap="none" spc="0" normalizeH="0" baseline="0" noProof="0" dirty="0">
                <a:ln>
                  <a:noFill/>
                </a:ln>
                <a:solidFill>
                  <a:srgbClr val="271D6C"/>
                </a:solidFill>
                <a:effectLst/>
                <a:uLnTx/>
                <a:uFillTx/>
                <a:latin typeface="Corbel"/>
                <a:ea typeface="+mn-ea"/>
                <a:cs typeface="+mn-cs"/>
              </a:endParaRPr>
            </a:p>
          </p:txBody>
        </p:sp>
        <p:sp>
          <p:nvSpPr>
            <p:cNvPr id="36" name="Afgeronde rechthoek 35"/>
            <p:cNvSpPr/>
            <p:nvPr/>
          </p:nvSpPr>
          <p:spPr>
            <a:xfrm>
              <a:off x="2507092" y="3606188"/>
              <a:ext cx="4126216" cy="513000"/>
            </a:xfrm>
            <a:prstGeom prst="roundRect">
              <a:avLst/>
            </a:prstGeom>
            <a:solidFill>
              <a:srgbClr val="00A1CD"/>
            </a:solidFill>
            <a:ln w="10795" cap="flat" cmpd="sng" algn="ctr">
              <a:solidFill>
                <a:srgbClr val="00A1CD">
                  <a:shade val="50000"/>
                </a:srgbClr>
              </a:solidFill>
              <a:prstDash val="solid"/>
            </a:ln>
            <a:effectLst/>
          </p:spPr>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orbel"/>
                  <a:ea typeface="+mn-ea"/>
                  <a:cs typeface="+mn-cs"/>
                </a:rPr>
                <a:t>Data Source Layer</a:t>
              </a:r>
              <a:br>
                <a:rPr kumimoji="0" lang="en-US" sz="1350" b="1" i="0" u="none" strike="noStrike" kern="0" cap="none" spc="0" normalizeH="0" baseline="0" noProof="0" dirty="0">
                  <a:ln>
                    <a:noFill/>
                  </a:ln>
                  <a:solidFill>
                    <a:srgbClr val="FFFFFF"/>
                  </a:solidFill>
                  <a:effectLst/>
                  <a:uLnTx/>
                  <a:uFillTx/>
                  <a:latin typeface="Corbel"/>
                  <a:ea typeface="+mn-ea"/>
                  <a:cs typeface="+mn-cs"/>
                </a:rPr>
              </a:br>
              <a:r>
                <a:rPr kumimoji="0" lang="en-US" sz="1350" b="1" i="0" u="none" strike="noStrike" kern="0" cap="none" spc="0" normalizeH="0" baseline="0" noProof="0" dirty="0">
                  <a:ln>
                    <a:noFill/>
                  </a:ln>
                  <a:solidFill>
                    <a:srgbClr val="FFFFFF"/>
                  </a:solidFill>
                  <a:effectLst/>
                  <a:uLnTx/>
                  <a:uFillTx/>
                  <a:latin typeface="Corbel"/>
                  <a:ea typeface="+mn-ea"/>
                  <a:cs typeface="+mn-cs"/>
                </a:rPr>
                <a:t>(DSL)</a:t>
              </a:r>
            </a:p>
          </p:txBody>
        </p:sp>
        <p:grpSp>
          <p:nvGrpSpPr>
            <p:cNvPr id="37" name="Groep 36"/>
            <p:cNvGrpSpPr/>
            <p:nvPr/>
          </p:nvGrpSpPr>
          <p:grpSpPr>
            <a:xfrm>
              <a:off x="5161481" y="3588408"/>
              <a:ext cx="378042" cy="404988"/>
              <a:chOff x="5321830" y="5437755"/>
              <a:chExt cx="504056" cy="539984"/>
            </a:xfrm>
          </p:grpSpPr>
          <p:sp>
            <p:nvSpPr>
              <p:cNvPr id="58" name="PIJL-OMHOOG 212"/>
              <p:cNvSpPr/>
              <p:nvPr/>
            </p:nvSpPr>
            <p:spPr>
              <a:xfrm>
                <a:off x="5483848" y="5437755"/>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59" name="Rechthoek 58"/>
              <p:cNvSpPr/>
              <p:nvPr/>
            </p:nvSpPr>
            <p:spPr>
              <a:xfrm>
                <a:off x="5321830" y="5617699"/>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271D6C"/>
                    </a:solidFill>
                    <a:effectLst/>
                    <a:uLnTx/>
                    <a:uFillTx/>
                    <a:latin typeface="Corbel"/>
                    <a:ea typeface="+mn-ea"/>
                    <a:cs typeface="+mn-cs"/>
                  </a:rPr>
                  <a:t>CSV</a:t>
                </a:r>
              </a:p>
            </p:txBody>
          </p:sp>
        </p:grpSp>
        <p:grpSp>
          <p:nvGrpSpPr>
            <p:cNvPr id="38" name="Groep 37"/>
            <p:cNvGrpSpPr/>
            <p:nvPr/>
          </p:nvGrpSpPr>
          <p:grpSpPr>
            <a:xfrm>
              <a:off x="6017483" y="3582058"/>
              <a:ext cx="378042" cy="411338"/>
              <a:chOff x="6736435" y="5439450"/>
              <a:chExt cx="504056" cy="548451"/>
            </a:xfrm>
          </p:grpSpPr>
          <p:sp>
            <p:nvSpPr>
              <p:cNvPr id="56" name="PIJL-OMHOOG 210"/>
              <p:cNvSpPr/>
              <p:nvPr/>
            </p:nvSpPr>
            <p:spPr>
              <a:xfrm>
                <a:off x="6891054" y="5439450"/>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57" name="Rechthoek 56"/>
              <p:cNvSpPr/>
              <p:nvPr/>
            </p:nvSpPr>
            <p:spPr>
              <a:xfrm>
                <a:off x="6736435" y="5627861"/>
                <a:ext cx="504056" cy="36004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50" b="1" i="0" u="none" strike="noStrike" kern="0" cap="none" spc="0" normalizeH="0" baseline="0" noProof="0" dirty="0">
                  <a:ln>
                    <a:noFill/>
                  </a:ln>
                  <a:solidFill>
                    <a:srgbClr val="271D6C"/>
                  </a:solidFill>
                  <a:effectLst/>
                  <a:uLnTx/>
                  <a:uFillTx/>
                  <a:latin typeface="Corbel"/>
                  <a:ea typeface="+mn-ea"/>
                  <a:cs typeface="+mn-cs"/>
                </a:endParaRPr>
              </a:p>
            </p:txBody>
          </p:sp>
        </p:grpSp>
        <p:grpSp>
          <p:nvGrpSpPr>
            <p:cNvPr id="39" name="Groep 38"/>
            <p:cNvGrpSpPr/>
            <p:nvPr/>
          </p:nvGrpSpPr>
          <p:grpSpPr>
            <a:xfrm>
              <a:off x="5589482" y="3588408"/>
              <a:ext cx="378042" cy="404988"/>
              <a:chOff x="5321830" y="5437755"/>
              <a:chExt cx="504056" cy="539984"/>
            </a:xfrm>
          </p:grpSpPr>
          <p:sp>
            <p:nvSpPr>
              <p:cNvPr id="54" name="PIJL-OMHOOG 208"/>
              <p:cNvSpPr/>
              <p:nvPr/>
            </p:nvSpPr>
            <p:spPr>
              <a:xfrm>
                <a:off x="5483848" y="5437755"/>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55" name="Rechthoek 54"/>
              <p:cNvSpPr/>
              <p:nvPr/>
            </p:nvSpPr>
            <p:spPr>
              <a:xfrm>
                <a:off x="5321830" y="5617699"/>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271D6C"/>
                    </a:solidFill>
                    <a:effectLst/>
                    <a:uLnTx/>
                    <a:uFillTx/>
                    <a:latin typeface="Corbel"/>
                    <a:ea typeface="+mn-ea"/>
                    <a:cs typeface="+mn-cs"/>
                  </a:rPr>
                  <a:t>SQL DB</a:t>
                </a:r>
              </a:p>
            </p:txBody>
          </p:sp>
        </p:grpSp>
        <p:grpSp>
          <p:nvGrpSpPr>
            <p:cNvPr id="40" name="Groep 39"/>
            <p:cNvGrpSpPr/>
            <p:nvPr/>
          </p:nvGrpSpPr>
          <p:grpSpPr>
            <a:xfrm>
              <a:off x="4305479" y="3588408"/>
              <a:ext cx="378042" cy="404988"/>
              <a:chOff x="5321830" y="5437755"/>
              <a:chExt cx="504056" cy="539984"/>
            </a:xfrm>
          </p:grpSpPr>
          <p:sp>
            <p:nvSpPr>
              <p:cNvPr id="52" name="PIJL-OMHOOG 206"/>
              <p:cNvSpPr/>
              <p:nvPr/>
            </p:nvSpPr>
            <p:spPr>
              <a:xfrm>
                <a:off x="5483848" y="5437755"/>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53" name="Rechthoek 52"/>
              <p:cNvSpPr/>
              <p:nvPr/>
            </p:nvSpPr>
            <p:spPr>
              <a:xfrm>
                <a:off x="5321830" y="5617699"/>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271D6C"/>
                    </a:solidFill>
                    <a:effectLst/>
                    <a:uLnTx/>
                    <a:uFillTx/>
                    <a:latin typeface="Corbel"/>
                    <a:ea typeface="+mn-ea"/>
                    <a:cs typeface="+mn-cs"/>
                  </a:rPr>
                  <a:t>Web </a:t>
                </a:r>
                <a:r>
                  <a:rPr kumimoji="0" lang="en-US" sz="700" b="1" i="0" u="none" strike="noStrike" kern="0" cap="none" spc="0" normalizeH="0" baseline="0" noProof="0" dirty="0" err="1">
                    <a:ln>
                      <a:noFill/>
                    </a:ln>
                    <a:solidFill>
                      <a:srgbClr val="271D6C"/>
                    </a:solidFill>
                    <a:effectLst/>
                    <a:uLnTx/>
                    <a:uFillTx/>
                    <a:latin typeface="Corbel"/>
                    <a:ea typeface="+mn-ea"/>
                    <a:cs typeface="+mn-cs"/>
                  </a:rPr>
                  <a:t>Srv</a:t>
                </a:r>
                <a:endParaRPr kumimoji="0" lang="en-US" sz="700" b="1" i="0" u="none" strike="noStrike" kern="0" cap="none" spc="0" normalizeH="0" baseline="0" noProof="0" dirty="0">
                  <a:ln>
                    <a:noFill/>
                  </a:ln>
                  <a:solidFill>
                    <a:srgbClr val="271D6C"/>
                  </a:solidFill>
                  <a:effectLst/>
                  <a:uLnTx/>
                  <a:uFillTx/>
                  <a:latin typeface="Corbel"/>
                  <a:ea typeface="+mn-ea"/>
                  <a:cs typeface="+mn-cs"/>
                </a:endParaRPr>
              </a:p>
            </p:txBody>
          </p:sp>
        </p:grpSp>
        <p:sp>
          <p:nvSpPr>
            <p:cNvPr id="41" name="Afgeronde rechthoek 40"/>
            <p:cNvSpPr/>
            <p:nvPr/>
          </p:nvSpPr>
          <p:spPr>
            <a:xfrm>
              <a:off x="5161482" y="4143065"/>
              <a:ext cx="1234042" cy="1635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1D6C"/>
                  </a:solidFill>
                  <a:effectLst/>
                  <a:uLnTx/>
                  <a:uFillTx/>
                  <a:latin typeface="Corbel"/>
                  <a:ea typeface="+mn-ea"/>
                  <a:cs typeface="+mn-cs"/>
                </a:rPr>
                <a:t>ETL tooling</a:t>
              </a:r>
            </a:p>
          </p:txBody>
        </p:sp>
        <p:sp>
          <p:nvSpPr>
            <p:cNvPr id="42" name="PIJL-OMHOOG 196"/>
            <p:cNvSpPr/>
            <p:nvPr/>
          </p:nvSpPr>
          <p:spPr>
            <a:xfrm>
              <a:off x="4426988" y="3992125"/>
              <a:ext cx="135015" cy="134958"/>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43" name="PIJL-OMHOOG 197"/>
            <p:cNvSpPr/>
            <p:nvPr/>
          </p:nvSpPr>
          <p:spPr>
            <a:xfrm>
              <a:off x="5280307" y="4000134"/>
              <a:ext cx="135015" cy="134958"/>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44" name="PIJL-OMHOOG 198"/>
            <p:cNvSpPr/>
            <p:nvPr/>
          </p:nvSpPr>
          <p:spPr>
            <a:xfrm>
              <a:off x="6135049" y="4004825"/>
              <a:ext cx="135015" cy="134958"/>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grpSp>
          <p:nvGrpSpPr>
            <p:cNvPr id="45" name="Groep 44"/>
            <p:cNvGrpSpPr/>
            <p:nvPr/>
          </p:nvGrpSpPr>
          <p:grpSpPr>
            <a:xfrm>
              <a:off x="4733480" y="3597864"/>
              <a:ext cx="378042" cy="398952"/>
              <a:chOff x="5321830" y="5445803"/>
              <a:chExt cx="504056" cy="531936"/>
            </a:xfrm>
          </p:grpSpPr>
          <p:sp>
            <p:nvSpPr>
              <p:cNvPr id="50" name="PIJL-OMHOOG 204"/>
              <p:cNvSpPr/>
              <p:nvPr/>
            </p:nvSpPr>
            <p:spPr>
              <a:xfrm>
                <a:off x="5483848" y="5445803"/>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51" name="Rechthoek 50"/>
              <p:cNvSpPr/>
              <p:nvPr/>
            </p:nvSpPr>
            <p:spPr>
              <a:xfrm>
                <a:off x="5321830" y="5617699"/>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271D6C"/>
                    </a:solidFill>
                    <a:effectLst/>
                    <a:uLnTx/>
                    <a:uFillTx/>
                    <a:latin typeface="Corbel"/>
                    <a:ea typeface="+mn-ea"/>
                    <a:cs typeface="+mn-cs"/>
                  </a:rPr>
                  <a:t>XLS</a:t>
                </a:r>
              </a:p>
            </p:txBody>
          </p:sp>
        </p:grpSp>
        <p:pic>
          <p:nvPicPr>
            <p:cNvPr id="4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9234" y="3828533"/>
              <a:ext cx="312077" cy="1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PIJL-OMHOOG 201"/>
            <p:cNvSpPr/>
            <p:nvPr/>
          </p:nvSpPr>
          <p:spPr>
            <a:xfrm>
              <a:off x="5720450" y="3998475"/>
              <a:ext cx="135015" cy="134958"/>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48" name="Afgeronde rechthoek 47"/>
            <p:cNvSpPr/>
            <p:nvPr/>
          </p:nvSpPr>
          <p:spPr>
            <a:xfrm>
              <a:off x="4289291" y="4140777"/>
              <a:ext cx="431670" cy="1635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orbel"/>
                  <a:ea typeface="+mn-ea"/>
                  <a:cs typeface="+mn-cs"/>
                </a:rPr>
                <a:t>App</a:t>
              </a:r>
            </a:p>
          </p:txBody>
        </p:sp>
        <p:sp>
          <p:nvSpPr>
            <p:cNvPr id="49" name="Tekstvak 48"/>
            <p:cNvSpPr txBox="1"/>
            <p:nvPr/>
          </p:nvSpPr>
          <p:spPr>
            <a:xfrm>
              <a:off x="5994893" y="3688508"/>
              <a:ext cx="471604"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71D6C"/>
                  </a:solidFill>
                  <a:effectLst/>
                  <a:uLnTx/>
                  <a:uFillTx/>
                  <a:latin typeface="Corbel"/>
                  <a:ea typeface="+mn-ea"/>
                  <a:cs typeface="+mn-cs"/>
                </a:rPr>
                <a:t>CBDS</a:t>
              </a:r>
              <a:endParaRPr kumimoji="0" lang="en-US" sz="1200" b="1" i="0" u="none" strike="noStrike" kern="1200" cap="none" spc="0" normalizeH="0" baseline="0" noProof="0" dirty="0">
                <a:ln>
                  <a:noFill/>
                </a:ln>
                <a:solidFill>
                  <a:srgbClr val="271D6C"/>
                </a:solidFill>
                <a:effectLst/>
                <a:uLnTx/>
                <a:uFillTx/>
                <a:latin typeface="Corbel"/>
                <a:ea typeface="+mn-ea"/>
                <a:cs typeface="+mn-cs"/>
              </a:endParaRPr>
            </a:p>
          </p:txBody>
        </p:sp>
      </p:grpSp>
      <p:grpSp>
        <p:nvGrpSpPr>
          <p:cNvPr id="60" name="Groep 59"/>
          <p:cNvGrpSpPr/>
          <p:nvPr/>
        </p:nvGrpSpPr>
        <p:grpSpPr>
          <a:xfrm>
            <a:off x="2507092" y="1145756"/>
            <a:ext cx="4126215" cy="611444"/>
            <a:chOff x="2339752" y="1527674"/>
            <a:chExt cx="5501620" cy="815259"/>
          </a:xfrm>
        </p:grpSpPr>
        <p:sp>
          <p:nvSpPr>
            <p:cNvPr id="61" name="Tekstvak 60"/>
            <p:cNvSpPr txBox="1"/>
            <p:nvPr/>
          </p:nvSpPr>
          <p:spPr>
            <a:xfrm>
              <a:off x="3677777" y="2058153"/>
              <a:ext cx="606831" cy="28478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dirty="0">
                  <a:ln>
                    <a:noFill/>
                  </a:ln>
                  <a:solidFill>
                    <a:prstClr val="black"/>
                  </a:solidFill>
                  <a:effectLst/>
                  <a:uLnTx/>
                  <a:uFillTx/>
                  <a:latin typeface="Calibri"/>
                  <a:ea typeface="+mn-ea"/>
                  <a:cs typeface="+mn-cs"/>
                </a:rPr>
                <a:t>Vraag</a:t>
              </a:r>
              <a:endParaRPr kumimoji="0" lang="nl-NL" sz="900" b="0" i="0" u="none" strike="noStrike" kern="0" cap="none" spc="0" normalizeH="0" baseline="0" noProof="0" dirty="0">
                <a:ln>
                  <a:noFill/>
                </a:ln>
                <a:solidFill>
                  <a:prstClr val="black"/>
                </a:solidFill>
                <a:effectLst/>
                <a:uLnTx/>
                <a:uFillTx/>
                <a:latin typeface="Calibri"/>
                <a:ea typeface="+mn-ea"/>
                <a:cs typeface="+mn-cs"/>
              </a:endParaRPr>
            </a:p>
          </p:txBody>
        </p:sp>
        <p:sp>
          <p:nvSpPr>
            <p:cNvPr id="62" name="Tekstvak 61"/>
            <p:cNvSpPr txBox="1"/>
            <p:nvPr/>
          </p:nvSpPr>
          <p:spPr>
            <a:xfrm>
              <a:off x="5148704" y="1527674"/>
              <a:ext cx="1872208" cy="677108"/>
            </a:xfrm>
            <a:prstGeom prst="rect">
              <a:avLst/>
            </a:prstGeom>
            <a:noFill/>
            <a:scene3d>
              <a:camera prst="isometricOffAxis2Left"/>
              <a:lightRig rig="threePt" dir="t"/>
            </a:scene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350" b="1" i="0" u="none" strike="noStrike" kern="1200" cap="none" spc="0" normalizeH="0" baseline="0" noProof="0" dirty="0">
                  <a:ln>
                    <a:noFill/>
                  </a:ln>
                  <a:solidFill>
                    <a:prstClr val="black"/>
                  </a:solidFill>
                  <a:effectLst/>
                  <a:uLnTx/>
                  <a:uFillTx/>
                  <a:latin typeface="Calibri"/>
                  <a:ea typeface="+mn-ea"/>
                  <a:cs typeface="+mn-cs"/>
                </a:rPr>
                <a:t>Data at </a:t>
              </a:r>
              <a:r>
                <a:rPr kumimoji="0" lang="nl-NL" sz="1350" b="1" i="0" u="none" strike="noStrike" kern="1200" cap="none" spc="0" normalizeH="0" baseline="0" noProof="0" dirty="0" err="1">
                  <a:ln>
                    <a:noFill/>
                  </a:ln>
                  <a:solidFill>
                    <a:prstClr val="black"/>
                  </a:solidFill>
                  <a:effectLst/>
                  <a:uLnTx/>
                  <a:uFillTx/>
                  <a:latin typeface="Calibri"/>
                  <a:ea typeface="+mn-ea"/>
                  <a:cs typeface="+mn-cs"/>
                </a:rPr>
                <a:t>your</a:t>
              </a:r>
              <a:r>
                <a:rPr kumimoji="0" lang="nl-NL" sz="135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350" b="1" i="0" u="none" strike="noStrike" kern="1200" cap="none" spc="0" normalizeH="0" baseline="0" noProof="0" dirty="0" err="1">
                  <a:ln>
                    <a:noFill/>
                  </a:ln>
                  <a:solidFill>
                    <a:prstClr val="black"/>
                  </a:solidFill>
                  <a:effectLst/>
                  <a:uLnTx/>
                  <a:uFillTx/>
                  <a:latin typeface="Calibri"/>
                  <a:ea typeface="+mn-ea"/>
                  <a:cs typeface="+mn-cs"/>
                </a:rPr>
                <a:t>fingertips</a:t>
              </a:r>
              <a:endParaRPr kumimoji="0" lang="en-GB" sz="135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3" name="Rechte verbindingslijn met pijl 62"/>
            <p:cNvCxnSpPr/>
            <p:nvPr/>
          </p:nvCxnSpPr>
          <p:spPr>
            <a:xfrm>
              <a:off x="4356616" y="2058278"/>
              <a:ext cx="0" cy="2614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4" name="Rechte verbindingslijn met pijl 63"/>
            <p:cNvCxnSpPr/>
            <p:nvPr/>
          </p:nvCxnSpPr>
          <p:spPr>
            <a:xfrm flipV="1">
              <a:off x="4823552" y="2058278"/>
              <a:ext cx="0" cy="2614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65" name="Groep 64"/>
            <p:cNvGrpSpPr/>
            <p:nvPr/>
          </p:nvGrpSpPr>
          <p:grpSpPr>
            <a:xfrm>
              <a:off x="2339752" y="1580936"/>
              <a:ext cx="5501620" cy="684000"/>
              <a:chOff x="2339752" y="1897915"/>
              <a:chExt cx="5501620" cy="684000"/>
            </a:xfrm>
          </p:grpSpPr>
          <p:sp>
            <p:nvSpPr>
              <p:cNvPr id="70" name="Afgeronde rechthoek 69"/>
              <p:cNvSpPr/>
              <p:nvPr/>
            </p:nvSpPr>
            <p:spPr>
              <a:xfrm>
                <a:off x="2339752" y="1897915"/>
                <a:ext cx="5501620" cy="684000"/>
              </a:xfrm>
              <a:prstGeom prst="roundRect">
                <a:avLst/>
              </a:prstGeom>
              <a:solidFill>
                <a:srgbClr val="0058B8"/>
              </a:solidFill>
              <a:ln w="10795" cap="flat" cmpd="sng" algn="ctr">
                <a:solidFill>
                  <a:srgbClr val="00A1CD">
                    <a:shade val="50000"/>
                  </a:srgbClr>
                </a:solidFill>
                <a:prstDash val="solid"/>
              </a:ln>
              <a:effectLst/>
            </p:spPr>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orbel" pitchFamily="34" charset="0"/>
                    <a:ea typeface="+mn-ea"/>
                    <a:cs typeface="+mn-cs"/>
                  </a:rPr>
                  <a:t>Consumer</a:t>
                </a:r>
                <a:r>
                  <a:rPr kumimoji="0" lang="en-US" sz="1350" b="1" i="0" u="none" strike="noStrike" kern="0" cap="none" spc="0" normalizeH="0" baseline="0" noProof="0" dirty="0">
                    <a:ln>
                      <a:noFill/>
                    </a:ln>
                    <a:solidFill>
                      <a:srgbClr val="FFFFFF"/>
                    </a:solidFill>
                    <a:effectLst/>
                    <a:uLnTx/>
                    <a:uFillTx/>
                    <a:latin typeface="Corbel"/>
                    <a:ea typeface="+mn-ea"/>
                    <a:cs typeface="+mn-cs"/>
                  </a:rPr>
                  <a:t> Layer</a:t>
                </a:r>
                <a:br>
                  <a:rPr kumimoji="0" lang="en-US" sz="1350" b="1" i="0" u="none" strike="noStrike" kern="0" cap="none" spc="0" normalizeH="0" baseline="0" noProof="0" dirty="0">
                    <a:ln>
                      <a:noFill/>
                    </a:ln>
                    <a:solidFill>
                      <a:srgbClr val="FFFFFF"/>
                    </a:solidFill>
                    <a:effectLst/>
                    <a:uLnTx/>
                    <a:uFillTx/>
                    <a:latin typeface="Corbel"/>
                    <a:ea typeface="+mn-ea"/>
                    <a:cs typeface="+mn-cs"/>
                  </a:rPr>
                </a:br>
                <a:r>
                  <a:rPr kumimoji="0" lang="en-US" sz="1350" b="1" i="0" u="none" strike="noStrike" kern="0" cap="none" spc="0" normalizeH="0" baseline="0" noProof="0" dirty="0">
                    <a:ln>
                      <a:noFill/>
                    </a:ln>
                    <a:solidFill>
                      <a:srgbClr val="FFFFFF"/>
                    </a:solidFill>
                    <a:effectLst/>
                    <a:uLnTx/>
                    <a:uFillTx/>
                    <a:latin typeface="Corbel"/>
                    <a:ea typeface="+mn-ea"/>
                    <a:cs typeface="+mn-cs"/>
                  </a:rPr>
                  <a:t>(CL)</a:t>
                </a:r>
              </a:p>
            </p:txBody>
          </p:sp>
          <p:sp>
            <p:nvSpPr>
              <p:cNvPr id="71" name="Rechthoek 70"/>
              <p:cNvSpPr/>
              <p:nvPr/>
            </p:nvSpPr>
            <p:spPr>
              <a:xfrm>
                <a:off x="6833999" y="1984646"/>
                <a:ext cx="883551" cy="498683"/>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271D6C"/>
                    </a:solidFill>
                    <a:effectLst/>
                    <a:uLnTx/>
                    <a:uFillTx/>
                    <a:latin typeface="Corbel"/>
                    <a:ea typeface="+mn-ea"/>
                    <a:cs typeface="+mn-cs"/>
                    <a:sym typeface="Wingdings"/>
                  </a:rPr>
                  <a:t> </a:t>
                </a:r>
                <a:br>
                  <a:rPr kumimoji="0" lang="en-US" sz="1800" b="1" i="0" u="none" strike="noStrike" kern="0" cap="none" spc="0" normalizeH="0" baseline="0" noProof="0" dirty="0">
                    <a:ln>
                      <a:noFill/>
                    </a:ln>
                    <a:solidFill>
                      <a:srgbClr val="271D6C"/>
                    </a:solidFill>
                    <a:effectLst/>
                    <a:uLnTx/>
                    <a:uFillTx/>
                    <a:latin typeface="Corbel"/>
                    <a:ea typeface="+mn-ea"/>
                    <a:cs typeface="+mn-cs"/>
                    <a:sym typeface="Wingdings"/>
                  </a:rPr>
                </a:br>
                <a:r>
                  <a:rPr kumimoji="0" lang="en-US" sz="800" b="1" i="0" u="none" strike="noStrike" kern="0" cap="none" spc="0" normalizeH="0" baseline="0" noProof="0" dirty="0">
                    <a:ln>
                      <a:noFill/>
                    </a:ln>
                    <a:solidFill>
                      <a:srgbClr val="271D6C"/>
                    </a:solidFill>
                    <a:effectLst/>
                    <a:uLnTx/>
                    <a:uFillTx/>
                    <a:latin typeface="Corbel"/>
                    <a:ea typeface="+mn-ea"/>
                    <a:cs typeface="+mn-cs"/>
                    <a:sym typeface="Wingdings"/>
                  </a:rPr>
                  <a:t>Web Page</a:t>
                </a:r>
                <a:endParaRPr kumimoji="0" lang="en-US" sz="600" b="1" i="0" u="none" strike="noStrike" kern="0" cap="none" spc="0" normalizeH="0" baseline="0" noProof="0" dirty="0">
                  <a:ln>
                    <a:noFill/>
                  </a:ln>
                  <a:solidFill>
                    <a:srgbClr val="271D6C"/>
                  </a:solidFill>
                  <a:effectLst/>
                  <a:uLnTx/>
                  <a:uFillTx/>
                  <a:latin typeface="Corbel"/>
                  <a:ea typeface="+mn-ea"/>
                  <a:cs typeface="+mn-cs"/>
                </a:endParaRPr>
              </a:p>
            </p:txBody>
          </p:sp>
          <p:grpSp>
            <p:nvGrpSpPr>
              <p:cNvPr id="72" name="Groep 71"/>
              <p:cNvGrpSpPr/>
              <p:nvPr/>
            </p:nvGrpSpPr>
            <p:grpSpPr>
              <a:xfrm>
                <a:off x="6293937" y="1984645"/>
                <a:ext cx="473307" cy="500572"/>
                <a:chOff x="5832139" y="2103183"/>
                <a:chExt cx="473307" cy="500572"/>
              </a:xfrm>
            </p:grpSpPr>
            <p:sp>
              <p:nvSpPr>
                <p:cNvPr id="75" name="Rechthoek 74"/>
                <p:cNvSpPr/>
                <p:nvPr/>
              </p:nvSpPr>
              <p:spPr>
                <a:xfrm>
                  <a:off x="5832139" y="2103183"/>
                  <a:ext cx="473307" cy="500572"/>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tIns="0" bIns="0" rtlCol="0" anchor="b"/>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71D6C"/>
                      </a:solidFill>
                      <a:effectLst/>
                      <a:uLnTx/>
                      <a:uFillTx/>
                      <a:latin typeface="Corbel"/>
                      <a:ea typeface="+mn-ea"/>
                      <a:cs typeface="+mn-cs"/>
                    </a:rPr>
                    <a:t>S2S</a:t>
                  </a:r>
                  <a:endParaRPr kumimoji="0" lang="en-US" sz="900" b="1" i="0" u="none" strike="noStrike" kern="0" cap="none" spc="0" normalizeH="0" baseline="0" noProof="0" dirty="0">
                    <a:ln>
                      <a:noFill/>
                    </a:ln>
                    <a:solidFill>
                      <a:srgbClr val="271D6C"/>
                    </a:solidFill>
                    <a:effectLst/>
                    <a:uLnTx/>
                    <a:uFillTx/>
                    <a:latin typeface="Corbel"/>
                    <a:ea typeface="+mn-ea"/>
                    <a:cs typeface="+mn-cs"/>
                  </a:endParaRPr>
                </a:p>
              </p:txBody>
            </p:sp>
            <p:grpSp>
              <p:nvGrpSpPr>
                <p:cNvPr id="76" name="Groep 75"/>
                <p:cNvGrpSpPr/>
                <p:nvPr/>
              </p:nvGrpSpPr>
              <p:grpSpPr>
                <a:xfrm>
                  <a:off x="5974020" y="2115922"/>
                  <a:ext cx="206746" cy="360000"/>
                  <a:chOff x="1275536" y="2317964"/>
                  <a:chExt cx="1415790" cy="2188046"/>
                </a:xfrm>
              </p:grpSpPr>
              <p:pic>
                <p:nvPicPr>
                  <p:cNvPr id="77" name="Afbeelding 76"/>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00000">
                    <a:off x="1600654" y="3501008"/>
                    <a:ext cx="1045557" cy="780145"/>
                  </a:xfrm>
                  <a:prstGeom prst="rect">
                    <a:avLst/>
                  </a:prstGeom>
                </p:spPr>
              </p:pic>
              <p:pic>
                <p:nvPicPr>
                  <p:cNvPr id="78" name="Afbeelding 77"/>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5536" y="2317964"/>
                    <a:ext cx="1415790" cy="2188046"/>
                  </a:xfrm>
                  <a:prstGeom prst="rect">
                    <a:avLst/>
                  </a:prstGeom>
                </p:spPr>
              </p:pic>
            </p:grpSp>
          </p:grpSp>
          <p:sp>
            <p:nvSpPr>
              <p:cNvPr id="73" name="Afgeronde rechthoek 72"/>
              <p:cNvSpPr/>
              <p:nvPr/>
            </p:nvSpPr>
            <p:spPr>
              <a:xfrm>
                <a:off x="4680816" y="1984644"/>
                <a:ext cx="1500641" cy="500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FFFFFF"/>
                    </a:solidFill>
                    <a:effectLst/>
                    <a:uLnTx/>
                    <a:uFillTx/>
                    <a:latin typeface="Corbel"/>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FFFFFF"/>
                    </a:solidFill>
                    <a:effectLst/>
                    <a:uLnTx/>
                    <a:uFillTx/>
                    <a:latin typeface="Corbel"/>
                    <a:ea typeface="+mn-ea"/>
                    <a:cs typeface="+mn-cs"/>
                  </a:rPr>
                  <a:t>Tooling </a:t>
                </a:r>
              </a:p>
            </p:txBody>
          </p:sp>
          <p:pic>
            <p:nvPicPr>
              <p:cNvPr id="74"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13720" y="2069640"/>
                <a:ext cx="342280" cy="34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 name="Groep 65"/>
            <p:cNvGrpSpPr/>
            <p:nvPr/>
          </p:nvGrpSpPr>
          <p:grpSpPr>
            <a:xfrm>
              <a:off x="4768288" y="1686621"/>
              <a:ext cx="631456" cy="206062"/>
              <a:chOff x="4548834" y="6009900"/>
              <a:chExt cx="631456" cy="206062"/>
            </a:xfrm>
          </p:grpSpPr>
          <p:sp>
            <p:nvSpPr>
              <p:cNvPr id="67" name="Afgeronde rechthoek 66"/>
              <p:cNvSpPr/>
              <p:nvPr/>
            </p:nvSpPr>
            <p:spPr>
              <a:xfrm>
                <a:off x="4548834" y="6009900"/>
                <a:ext cx="190195" cy="206062"/>
              </a:xfrm>
              <a:prstGeom prst="roundRect">
                <a:avLst/>
              </a:prstGeom>
              <a:solidFill>
                <a:srgbClr val="F94012"/>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orbel"/>
                    <a:ea typeface="+mn-ea"/>
                    <a:cs typeface="+mn-cs"/>
                  </a:rPr>
                  <a:t>P</a:t>
                </a:r>
              </a:p>
            </p:txBody>
          </p:sp>
          <p:sp>
            <p:nvSpPr>
              <p:cNvPr id="68" name="Afgeronde rechthoek 67"/>
              <p:cNvSpPr/>
              <p:nvPr/>
            </p:nvSpPr>
            <p:spPr>
              <a:xfrm>
                <a:off x="4769465" y="6009900"/>
                <a:ext cx="190195" cy="20606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orbel"/>
                    <a:ea typeface="+mn-ea"/>
                    <a:cs typeface="+mn-cs"/>
                  </a:rPr>
                  <a:t>V</a:t>
                </a:r>
              </a:p>
            </p:txBody>
          </p:sp>
          <p:sp>
            <p:nvSpPr>
              <p:cNvPr id="69" name="Afgeronde rechthoek 68"/>
              <p:cNvSpPr/>
              <p:nvPr/>
            </p:nvSpPr>
            <p:spPr>
              <a:xfrm>
                <a:off x="4990095" y="6009900"/>
                <a:ext cx="190195" cy="20606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orbel"/>
                    <a:ea typeface="+mn-ea"/>
                    <a:cs typeface="+mn-cs"/>
                  </a:rPr>
                  <a:t>A</a:t>
                </a:r>
              </a:p>
            </p:txBody>
          </p:sp>
        </p:grpSp>
      </p:grpSp>
      <p:grpSp>
        <p:nvGrpSpPr>
          <p:cNvPr id="79" name="Groep 78"/>
          <p:cNvGrpSpPr/>
          <p:nvPr/>
        </p:nvGrpSpPr>
        <p:grpSpPr>
          <a:xfrm>
            <a:off x="1092435" y="4909958"/>
            <a:ext cx="2876912" cy="219291"/>
            <a:chOff x="453543" y="6451516"/>
            <a:chExt cx="3835882" cy="292388"/>
          </a:xfrm>
        </p:grpSpPr>
        <p:sp>
          <p:nvSpPr>
            <p:cNvPr id="80" name="Afgeronde rechthoek 79"/>
            <p:cNvSpPr/>
            <p:nvPr/>
          </p:nvSpPr>
          <p:spPr>
            <a:xfrm>
              <a:off x="453543" y="6479290"/>
              <a:ext cx="190195" cy="206062"/>
            </a:xfrm>
            <a:prstGeom prst="roundRect">
              <a:avLst/>
            </a:prstGeom>
            <a:solidFill>
              <a:srgbClr val="E9440F"/>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orbel"/>
                  <a:ea typeface="+mn-ea"/>
                  <a:cs typeface="+mn-cs"/>
                </a:rPr>
                <a:t>P</a:t>
              </a:r>
            </a:p>
          </p:txBody>
        </p:sp>
        <p:sp>
          <p:nvSpPr>
            <p:cNvPr id="81" name="Afgeronde rechthoek 80"/>
            <p:cNvSpPr/>
            <p:nvPr/>
          </p:nvSpPr>
          <p:spPr>
            <a:xfrm>
              <a:off x="1462075" y="6479290"/>
              <a:ext cx="190195" cy="20606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orbel"/>
                  <a:ea typeface="+mn-ea"/>
                  <a:cs typeface="+mn-cs"/>
                </a:rPr>
                <a:t>V</a:t>
              </a:r>
            </a:p>
          </p:txBody>
        </p:sp>
        <p:sp>
          <p:nvSpPr>
            <p:cNvPr id="82" name="Afgeronde rechthoek 81"/>
            <p:cNvSpPr/>
            <p:nvPr/>
          </p:nvSpPr>
          <p:spPr>
            <a:xfrm>
              <a:off x="2943061" y="6479290"/>
              <a:ext cx="190195" cy="20606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orbel"/>
                  <a:ea typeface="+mn-ea"/>
                  <a:cs typeface="+mn-cs"/>
                </a:rPr>
                <a:t>A</a:t>
              </a:r>
            </a:p>
          </p:txBody>
        </p:sp>
        <p:sp>
          <p:nvSpPr>
            <p:cNvPr id="83" name="Tekstvak 82"/>
            <p:cNvSpPr txBox="1"/>
            <p:nvPr/>
          </p:nvSpPr>
          <p:spPr>
            <a:xfrm>
              <a:off x="593111" y="6451516"/>
              <a:ext cx="960092" cy="292388"/>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rgbClr val="271D6C"/>
                  </a:solidFill>
                  <a:effectLst/>
                  <a:uLnTx/>
                  <a:uFillTx/>
                  <a:latin typeface="Corbel"/>
                  <a:ea typeface="+mn-ea"/>
                  <a:cs typeface="+mn-cs"/>
                </a:rPr>
                <a:t>= Data Prep</a:t>
              </a:r>
            </a:p>
          </p:txBody>
        </p:sp>
        <p:sp>
          <p:nvSpPr>
            <p:cNvPr id="84" name="Tekstvak 83"/>
            <p:cNvSpPr txBox="1"/>
            <p:nvPr/>
          </p:nvSpPr>
          <p:spPr>
            <a:xfrm>
              <a:off x="1592276" y="6451516"/>
              <a:ext cx="1464504" cy="292388"/>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rgbClr val="271D6C"/>
                  </a:solidFill>
                  <a:effectLst/>
                  <a:uLnTx/>
                  <a:uFillTx/>
                  <a:latin typeface="Corbel"/>
                  <a:ea typeface="+mn-ea"/>
                  <a:cs typeface="+mn-cs"/>
                </a:rPr>
                <a:t>= Data Visualization</a:t>
              </a:r>
            </a:p>
          </p:txBody>
        </p:sp>
        <p:sp>
          <p:nvSpPr>
            <p:cNvPr id="85" name="Tekstvak 84"/>
            <p:cNvSpPr txBox="1"/>
            <p:nvPr/>
          </p:nvSpPr>
          <p:spPr>
            <a:xfrm>
              <a:off x="3061413" y="6451516"/>
              <a:ext cx="1228012" cy="29238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rgbClr val="271D6C"/>
                  </a:solidFill>
                  <a:effectLst/>
                  <a:uLnTx/>
                  <a:uFillTx/>
                  <a:latin typeface="Corbel"/>
                  <a:ea typeface="+mn-ea"/>
                  <a:cs typeface="+mn-cs"/>
                </a:rPr>
                <a:t>= Data Analytics</a:t>
              </a:r>
            </a:p>
          </p:txBody>
        </p:sp>
      </p:grpSp>
      <p:grpSp>
        <p:nvGrpSpPr>
          <p:cNvPr id="86" name="Groep 85"/>
          <p:cNvGrpSpPr/>
          <p:nvPr/>
        </p:nvGrpSpPr>
        <p:grpSpPr>
          <a:xfrm>
            <a:off x="1109456" y="1574433"/>
            <a:ext cx="7911522" cy="2064690"/>
            <a:chOff x="476235" y="2099244"/>
            <a:chExt cx="10548699" cy="2752920"/>
          </a:xfrm>
        </p:grpSpPr>
        <p:sp>
          <p:nvSpPr>
            <p:cNvPr id="87" name="Tekstvak 86"/>
            <p:cNvSpPr txBox="1"/>
            <p:nvPr/>
          </p:nvSpPr>
          <p:spPr>
            <a:xfrm>
              <a:off x="10143023" y="2099244"/>
              <a:ext cx="881911" cy="3077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orbel"/>
                  <a:ea typeface="+mn-ea"/>
                  <a:cs typeface="+mn-cs"/>
                </a:rPr>
                <a:t>Security</a:t>
              </a:r>
              <a:endParaRPr kumimoji="0" lang="en-US" sz="1050" b="1" i="0" u="none" strike="noStrike" kern="1200" cap="none" spc="0" normalizeH="0" baseline="0" noProof="0" dirty="0">
                <a:ln>
                  <a:noFill/>
                </a:ln>
                <a:solidFill>
                  <a:srgbClr val="FF0000"/>
                </a:solidFill>
                <a:effectLst/>
                <a:uLnTx/>
                <a:uFillTx/>
                <a:latin typeface="Corbel"/>
                <a:ea typeface="+mn-ea"/>
                <a:cs typeface="+mn-cs"/>
              </a:endParaRPr>
            </a:p>
          </p:txBody>
        </p:sp>
        <p:cxnSp>
          <p:nvCxnSpPr>
            <p:cNvPr id="88" name="Rechte verbindingslijn 87"/>
            <p:cNvCxnSpPr/>
            <p:nvPr/>
          </p:nvCxnSpPr>
          <p:spPr>
            <a:xfrm flipV="1">
              <a:off x="476235" y="2342933"/>
              <a:ext cx="10374358" cy="16892"/>
            </a:xfrm>
            <a:prstGeom prst="line">
              <a:avLst/>
            </a:prstGeom>
            <a:ln w="38100">
              <a:solidFill>
                <a:srgbClr val="FF0000"/>
              </a:solidFill>
              <a:prstDash val="dashDot"/>
            </a:ln>
          </p:spPr>
          <p:style>
            <a:lnRef idx="2">
              <a:schemeClr val="accent1"/>
            </a:lnRef>
            <a:fillRef idx="0">
              <a:schemeClr val="accent1"/>
            </a:fillRef>
            <a:effectRef idx="1">
              <a:schemeClr val="accent1"/>
            </a:effectRef>
            <a:fontRef idx="minor">
              <a:schemeClr val="tx1"/>
            </a:fontRef>
          </p:style>
        </p:cxnSp>
        <p:grpSp>
          <p:nvGrpSpPr>
            <p:cNvPr id="89" name="Groep 88"/>
            <p:cNvGrpSpPr/>
            <p:nvPr/>
          </p:nvGrpSpPr>
          <p:grpSpPr>
            <a:xfrm>
              <a:off x="2123727" y="2166349"/>
              <a:ext cx="7730726" cy="2329411"/>
              <a:chOff x="2123727" y="2323725"/>
              <a:chExt cx="7730726" cy="2329411"/>
            </a:xfrm>
          </p:grpSpPr>
          <p:sp>
            <p:nvSpPr>
              <p:cNvPr id="100" name="Afgeronde rechthoek 99"/>
              <p:cNvSpPr/>
              <p:nvPr/>
            </p:nvSpPr>
            <p:spPr>
              <a:xfrm>
                <a:off x="2123727" y="2620054"/>
                <a:ext cx="7730726" cy="2033082"/>
              </a:xfrm>
              <a:prstGeom prst="roundRect">
                <a:avLst/>
              </a:prstGeom>
              <a:solidFill>
                <a:schemeClr val="bg1">
                  <a:lumMod val="85000"/>
                </a:schemeClr>
              </a:solidFill>
              <a:ln w="15875">
                <a:solidFill>
                  <a:schemeClr val="bg2">
                    <a:lumMod val="50000"/>
                  </a:schemeClr>
                </a:solidFill>
                <a:prstDash val="dashDot"/>
              </a:ln>
            </p:spPr>
            <p:style>
              <a:lnRef idx="2">
                <a:schemeClr val="accent1"/>
              </a:lnRef>
              <a:fillRef idx="1">
                <a:schemeClr val="lt1"/>
              </a:fillRef>
              <a:effectRef idx="0">
                <a:schemeClr val="accent1"/>
              </a:effectRef>
              <a:fontRef idx="minor">
                <a:schemeClr val="dk1"/>
              </a:fontRef>
            </p:style>
            <p:txBody>
              <a:bodyPr vert="vert"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Corbel"/>
                    <a:ea typeface="+mn-ea"/>
                    <a:cs typeface="+mn-cs"/>
                  </a:rPr>
                  <a:t>Data </a:t>
                </a:r>
                <a:r>
                  <a:rPr kumimoji="0" lang="en-US" sz="1200" b="0" i="0" u="none" strike="noStrike" kern="1200" cap="none" spc="0" normalizeH="0" baseline="0" noProof="0" dirty="0" smtClean="0">
                    <a:ln>
                      <a:noFill/>
                    </a:ln>
                    <a:solidFill>
                      <a:srgbClr val="FFFFFF">
                        <a:lumMod val="50000"/>
                      </a:srgbClr>
                    </a:solidFill>
                    <a:effectLst/>
                    <a:uLnTx/>
                    <a:uFillTx/>
                    <a:latin typeface="Corbel"/>
                    <a:ea typeface="+mn-ea"/>
                    <a:cs typeface="+mn-cs"/>
                  </a:rPr>
                  <a:t>Virtualization</a:t>
                </a:r>
                <a:endParaRPr kumimoji="0" lang="en-US" sz="1200" b="0" i="0" u="none" strike="noStrike" kern="1200" cap="none" spc="0" normalizeH="0" baseline="0" noProof="0" dirty="0">
                  <a:ln>
                    <a:noFill/>
                  </a:ln>
                  <a:solidFill>
                    <a:srgbClr val="FFFFFF">
                      <a:lumMod val="50000"/>
                    </a:srgbClr>
                  </a:solidFill>
                  <a:effectLst/>
                  <a:uLnTx/>
                  <a:uFillTx/>
                  <a:latin typeface="Corbe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lumMod val="50000"/>
                      </a:srgbClr>
                    </a:solidFill>
                    <a:effectLst/>
                    <a:uLnTx/>
                    <a:uFillTx/>
                    <a:latin typeface="Corbel"/>
                    <a:ea typeface="+mn-ea"/>
                    <a:cs typeface="+mn-cs"/>
                  </a:rPr>
                  <a:t>Platform</a:t>
                </a:r>
                <a:endParaRPr kumimoji="0" lang="en-US" sz="1200" b="0" i="0" u="none" strike="noStrike" kern="1200" cap="none" spc="0" normalizeH="0" baseline="0" noProof="0" dirty="0">
                  <a:ln>
                    <a:noFill/>
                  </a:ln>
                  <a:solidFill>
                    <a:srgbClr val="FFFFFF">
                      <a:lumMod val="50000"/>
                    </a:srgbClr>
                  </a:solidFill>
                  <a:effectLst/>
                  <a:uLnTx/>
                  <a:uFillTx/>
                  <a:latin typeface="Corbel"/>
                  <a:ea typeface="+mn-ea"/>
                  <a:cs typeface="+mn-cs"/>
                </a:endParaRPr>
              </a:p>
            </p:txBody>
          </p:sp>
          <p:sp>
            <p:nvSpPr>
              <p:cNvPr id="101" name="Afgeronde rechthoek 100"/>
              <p:cNvSpPr/>
              <p:nvPr/>
            </p:nvSpPr>
            <p:spPr>
              <a:xfrm>
                <a:off x="2339751" y="3850963"/>
                <a:ext cx="5501621" cy="730165"/>
              </a:xfrm>
              <a:prstGeom prst="roundRect">
                <a:avLst/>
              </a:prstGeom>
              <a:solidFill>
                <a:srgbClr val="0058B8"/>
              </a:solidFill>
              <a:ln w="10795" cap="flat" cmpd="sng" algn="ctr">
                <a:solidFill>
                  <a:srgbClr val="00A1CD">
                    <a:shade val="50000"/>
                  </a:srgbClr>
                </a:solidFill>
                <a:prstDash val="solid"/>
              </a:ln>
              <a:effectLst/>
            </p:spPr>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orbel"/>
                    <a:ea typeface="+mn-ea"/>
                    <a:cs typeface="+mn-cs"/>
                  </a:rPr>
                  <a:t>Data Transformation </a:t>
                </a:r>
                <a:br>
                  <a:rPr kumimoji="0" lang="en-US" sz="1350" b="1" i="0" u="none" strike="noStrike" kern="0" cap="none" spc="0" normalizeH="0" baseline="0" noProof="0" dirty="0">
                    <a:ln>
                      <a:noFill/>
                    </a:ln>
                    <a:solidFill>
                      <a:srgbClr val="FFFFFF"/>
                    </a:solidFill>
                    <a:effectLst/>
                    <a:uLnTx/>
                    <a:uFillTx/>
                    <a:latin typeface="Corbel"/>
                    <a:ea typeface="+mn-ea"/>
                    <a:cs typeface="+mn-cs"/>
                  </a:rPr>
                </a:br>
                <a:r>
                  <a:rPr kumimoji="0" lang="en-US" sz="1350" b="1" i="0" u="none" strike="noStrike" kern="0" cap="none" spc="0" normalizeH="0" baseline="0" noProof="0" dirty="0">
                    <a:ln>
                      <a:noFill/>
                    </a:ln>
                    <a:solidFill>
                      <a:srgbClr val="FFFFFF"/>
                    </a:solidFill>
                    <a:effectLst/>
                    <a:uLnTx/>
                    <a:uFillTx/>
                    <a:latin typeface="Corbel"/>
                    <a:ea typeface="+mn-ea"/>
                    <a:cs typeface="+mn-cs"/>
                  </a:rPr>
                  <a:t>Layer  (DTL)</a:t>
                </a:r>
              </a:p>
            </p:txBody>
          </p:sp>
          <p:sp>
            <p:nvSpPr>
              <p:cNvPr id="102" name="Afgeronde rechthoek 101"/>
              <p:cNvSpPr/>
              <p:nvPr/>
            </p:nvSpPr>
            <p:spPr>
              <a:xfrm>
                <a:off x="2339751" y="2662390"/>
                <a:ext cx="5501621" cy="1116489"/>
              </a:xfrm>
              <a:prstGeom prst="roundRect">
                <a:avLst/>
              </a:prstGeom>
              <a:solidFill>
                <a:srgbClr val="0058B8"/>
              </a:solidFill>
              <a:ln w="10795" cap="flat" cmpd="sng" algn="ctr">
                <a:solidFill>
                  <a:srgbClr val="00A1CD">
                    <a:shade val="50000"/>
                  </a:srgbClr>
                </a:solidFill>
                <a:prstDash val="solid"/>
              </a:ln>
              <a:effectLst/>
            </p:spPr>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Corbel"/>
                    <a:ea typeface="+mn-ea"/>
                    <a:cs typeface="+mn-cs"/>
                  </a:rPr>
                  <a:t>Data Provisioning </a:t>
                </a:r>
                <a:br>
                  <a:rPr kumimoji="0" lang="en-US" sz="1350" b="1" i="0" u="none" strike="noStrike" kern="0" cap="none" spc="0" normalizeH="0" baseline="0" noProof="0" dirty="0">
                    <a:ln>
                      <a:noFill/>
                    </a:ln>
                    <a:solidFill>
                      <a:srgbClr val="FFFFFF"/>
                    </a:solidFill>
                    <a:effectLst/>
                    <a:uLnTx/>
                    <a:uFillTx/>
                    <a:latin typeface="Corbel"/>
                    <a:ea typeface="+mn-ea"/>
                    <a:cs typeface="+mn-cs"/>
                  </a:rPr>
                </a:br>
                <a:r>
                  <a:rPr kumimoji="0" lang="en-US" sz="1350" b="1" i="0" u="none" strike="noStrike" kern="0" cap="none" spc="0" normalizeH="0" baseline="0" noProof="0" dirty="0">
                    <a:ln>
                      <a:noFill/>
                    </a:ln>
                    <a:solidFill>
                      <a:srgbClr val="FFFFFF"/>
                    </a:solidFill>
                    <a:effectLst/>
                    <a:uLnTx/>
                    <a:uFillTx/>
                    <a:latin typeface="Corbel"/>
                    <a:ea typeface="+mn-ea"/>
                    <a:cs typeface="+mn-cs"/>
                  </a:rPr>
                  <a:t>Layer (DPL)</a:t>
                </a:r>
              </a:p>
            </p:txBody>
          </p:sp>
          <p:sp>
            <p:nvSpPr>
              <p:cNvPr id="103" name="Rechthoek 102"/>
              <p:cNvSpPr/>
              <p:nvPr/>
            </p:nvSpPr>
            <p:spPr>
              <a:xfrm>
                <a:off x="4680817" y="3309849"/>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271D6C"/>
                    </a:solidFill>
                    <a:effectLst/>
                    <a:uLnTx/>
                    <a:uFillTx/>
                    <a:latin typeface="Corbel"/>
                    <a:ea typeface="+mn-ea"/>
                    <a:cs typeface="+mn-cs"/>
                  </a:rPr>
                  <a:t>Building Block 1</a:t>
                </a:r>
              </a:p>
            </p:txBody>
          </p:sp>
          <p:sp>
            <p:nvSpPr>
              <p:cNvPr id="104" name="Rechthoek 103"/>
              <p:cNvSpPr/>
              <p:nvPr/>
            </p:nvSpPr>
            <p:spPr>
              <a:xfrm>
                <a:off x="5497382" y="3309849"/>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271D6C"/>
                    </a:solidFill>
                    <a:effectLst/>
                    <a:uLnTx/>
                    <a:uFillTx/>
                    <a:latin typeface="Corbel"/>
                    <a:ea typeface="+mn-ea"/>
                    <a:cs typeface="+mn-cs"/>
                  </a:rPr>
                  <a:t>Building Block 2</a:t>
                </a:r>
              </a:p>
            </p:txBody>
          </p:sp>
          <p:sp>
            <p:nvSpPr>
              <p:cNvPr id="105" name="PIJL-OMHOOG 309"/>
              <p:cNvSpPr/>
              <p:nvPr/>
            </p:nvSpPr>
            <p:spPr>
              <a:xfrm>
                <a:off x="4932844" y="3642765"/>
                <a:ext cx="216000" cy="2701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06" name="PIJL-OMHOOG 310"/>
              <p:cNvSpPr/>
              <p:nvPr/>
            </p:nvSpPr>
            <p:spPr>
              <a:xfrm>
                <a:off x="5749409" y="3642765"/>
                <a:ext cx="216000" cy="2701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07" name="Rechthoek 106"/>
              <p:cNvSpPr/>
              <p:nvPr/>
            </p:nvSpPr>
            <p:spPr>
              <a:xfrm>
                <a:off x="6293938" y="3315639"/>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271D6C"/>
                    </a:solidFill>
                    <a:effectLst/>
                    <a:uLnTx/>
                    <a:uFillTx/>
                    <a:latin typeface="Corbel"/>
                    <a:ea typeface="+mn-ea"/>
                    <a:cs typeface="+mn-cs"/>
                  </a:rPr>
                  <a:t>Building Block 3</a:t>
                </a:r>
              </a:p>
            </p:txBody>
          </p:sp>
          <p:sp>
            <p:nvSpPr>
              <p:cNvPr id="108" name="PIJL-OMHOOG 312"/>
              <p:cNvSpPr/>
              <p:nvPr/>
            </p:nvSpPr>
            <p:spPr>
              <a:xfrm>
                <a:off x="6545965" y="3648555"/>
                <a:ext cx="216000" cy="2701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09" name="Rechthoek 108"/>
              <p:cNvSpPr/>
              <p:nvPr/>
            </p:nvSpPr>
            <p:spPr>
              <a:xfrm>
                <a:off x="7107232" y="3319911"/>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271D6C"/>
                    </a:solidFill>
                    <a:effectLst/>
                    <a:uLnTx/>
                    <a:uFillTx/>
                    <a:latin typeface="Corbel"/>
                    <a:ea typeface="+mn-ea"/>
                    <a:cs typeface="+mn-cs"/>
                  </a:rPr>
                  <a:t>Building Block 4</a:t>
                </a:r>
              </a:p>
            </p:txBody>
          </p:sp>
          <p:sp>
            <p:nvSpPr>
              <p:cNvPr id="110" name="PIJL-OMHOOG 314"/>
              <p:cNvSpPr/>
              <p:nvPr/>
            </p:nvSpPr>
            <p:spPr>
              <a:xfrm>
                <a:off x="7359259" y="3652827"/>
                <a:ext cx="216000" cy="2701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11" name="Rechthoek 110"/>
              <p:cNvSpPr/>
              <p:nvPr/>
            </p:nvSpPr>
            <p:spPr>
              <a:xfrm>
                <a:off x="7197242" y="2739654"/>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50" b="1" i="0" u="none" strike="noStrike" kern="0" cap="none" spc="0" normalizeH="0" baseline="0" noProof="0" dirty="0">
                    <a:ln>
                      <a:noFill/>
                    </a:ln>
                    <a:solidFill>
                      <a:srgbClr val="271D6C"/>
                    </a:solidFill>
                    <a:effectLst/>
                    <a:uLnTx/>
                    <a:uFillTx/>
                    <a:latin typeface="Corbel"/>
                    <a:ea typeface="+mn-ea"/>
                    <a:cs typeface="+mn-cs"/>
                  </a:rPr>
                  <a:t>Web-</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50" b="1" i="0" u="none" strike="noStrike" kern="0" cap="none" spc="0" normalizeH="0" baseline="0" noProof="0" dirty="0">
                    <a:ln>
                      <a:noFill/>
                    </a:ln>
                    <a:solidFill>
                      <a:srgbClr val="271D6C"/>
                    </a:solidFill>
                    <a:effectLst/>
                    <a:uLnTx/>
                    <a:uFillTx/>
                    <a:latin typeface="Corbel"/>
                    <a:ea typeface="+mn-ea"/>
                    <a:cs typeface="+mn-cs"/>
                  </a:rPr>
                  <a:t>Service C</a:t>
                </a:r>
              </a:p>
            </p:txBody>
          </p:sp>
          <p:sp>
            <p:nvSpPr>
              <p:cNvPr id="112" name="PIJL-OMLAAG 316"/>
              <p:cNvSpPr/>
              <p:nvPr/>
            </p:nvSpPr>
            <p:spPr>
              <a:xfrm>
                <a:off x="7359270" y="3103572"/>
                <a:ext cx="216000" cy="185583"/>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13" name="Rechthoek 112"/>
              <p:cNvSpPr/>
              <p:nvPr/>
            </p:nvSpPr>
            <p:spPr>
              <a:xfrm>
                <a:off x="6293938" y="2734398"/>
                <a:ext cx="765654"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50" b="1" i="0" u="none" strike="noStrike" kern="0" cap="none" spc="0" normalizeH="0" baseline="0" noProof="0" dirty="0">
                    <a:ln>
                      <a:noFill/>
                    </a:ln>
                    <a:solidFill>
                      <a:srgbClr val="271D6C"/>
                    </a:solidFill>
                    <a:effectLst/>
                    <a:uLnTx/>
                    <a:uFillTx/>
                    <a:latin typeface="Corbel"/>
                    <a:ea typeface="+mn-ea"/>
                    <a:cs typeface="+mn-cs"/>
                  </a:rPr>
                  <a:t>OData Web-</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50" b="1" i="0" u="none" strike="noStrike" kern="0" cap="none" spc="0" normalizeH="0" baseline="0" noProof="0" dirty="0">
                    <a:ln>
                      <a:noFill/>
                    </a:ln>
                    <a:solidFill>
                      <a:srgbClr val="271D6C"/>
                    </a:solidFill>
                    <a:effectLst/>
                    <a:uLnTx/>
                    <a:uFillTx/>
                    <a:latin typeface="Corbel"/>
                    <a:ea typeface="+mn-ea"/>
                    <a:cs typeface="+mn-cs"/>
                  </a:rPr>
                  <a:t>Service B</a:t>
                </a:r>
              </a:p>
            </p:txBody>
          </p:sp>
          <p:sp>
            <p:nvSpPr>
              <p:cNvPr id="114" name="PIJL-OMLAAG 318"/>
              <p:cNvSpPr/>
              <p:nvPr/>
            </p:nvSpPr>
            <p:spPr>
              <a:xfrm>
                <a:off x="6552604" y="3103572"/>
                <a:ext cx="216000" cy="195935"/>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15" name="Rechthoek 114"/>
              <p:cNvSpPr/>
              <p:nvPr/>
            </p:nvSpPr>
            <p:spPr>
              <a:xfrm>
                <a:off x="5497382" y="2738593"/>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50" b="1" i="0" u="none" strike="noStrike" kern="0" cap="none" spc="0" normalizeH="0" baseline="0" noProof="0" dirty="0">
                    <a:ln>
                      <a:noFill/>
                    </a:ln>
                    <a:solidFill>
                      <a:srgbClr val="271D6C"/>
                    </a:solidFill>
                    <a:effectLst/>
                    <a:uLnTx/>
                    <a:uFillTx/>
                    <a:latin typeface="Corbel"/>
                    <a:ea typeface="+mn-ea"/>
                    <a:cs typeface="+mn-cs"/>
                  </a:rPr>
                  <a:t>Web-</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50" b="1" i="0" u="none" strike="noStrike" kern="0" cap="none" spc="0" normalizeH="0" baseline="0" noProof="0" dirty="0">
                    <a:ln>
                      <a:noFill/>
                    </a:ln>
                    <a:solidFill>
                      <a:srgbClr val="271D6C"/>
                    </a:solidFill>
                    <a:effectLst/>
                    <a:uLnTx/>
                    <a:uFillTx/>
                    <a:latin typeface="Corbel"/>
                    <a:ea typeface="+mn-ea"/>
                    <a:cs typeface="+mn-cs"/>
                  </a:rPr>
                  <a:t>Service A</a:t>
                </a:r>
              </a:p>
            </p:txBody>
          </p:sp>
          <p:sp>
            <p:nvSpPr>
              <p:cNvPr id="116" name="PIJL-OMLAAG 320"/>
              <p:cNvSpPr/>
              <p:nvPr/>
            </p:nvSpPr>
            <p:spPr>
              <a:xfrm>
                <a:off x="5722376" y="3119762"/>
                <a:ext cx="216000" cy="195935"/>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17" name="PIJL-OMLAAG 321"/>
              <p:cNvSpPr/>
              <p:nvPr/>
            </p:nvSpPr>
            <p:spPr>
              <a:xfrm>
                <a:off x="5702923" y="2323725"/>
                <a:ext cx="216000" cy="402209"/>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18" name="PIJL-OMLAAG 322"/>
              <p:cNvSpPr/>
              <p:nvPr/>
            </p:nvSpPr>
            <p:spPr>
              <a:xfrm>
                <a:off x="6401950" y="2323725"/>
                <a:ext cx="216000" cy="392641"/>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19" name="PIJL-OMLAAG 323"/>
              <p:cNvSpPr/>
              <p:nvPr/>
            </p:nvSpPr>
            <p:spPr>
              <a:xfrm>
                <a:off x="6860430" y="2325614"/>
                <a:ext cx="216000" cy="408768"/>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20" name="PIJL-OMLAAG 324"/>
              <p:cNvSpPr/>
              <p:nvPr/>
            </p:nvSpPr>
            <p:spPr>
              <a:xfrm>
                <a:off x="7367544" y="2325614"/>
                <a:ext cx="216000" cy="390752"/>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grpSp>
        <p:cxnSp>
          <p:nvCxnSpPr>
            <p:cNvPr id="90" name="Rechte verbindingslijn 89"/>
            <p:cNvCxnSpPr>
              <a:endCxn id="105" idx="2"/>
            </p:cNvCxnSpPr>
            <p:nvPr/>
          </p:nvCxnSpPr>
          <p:spPr>
            <a:xfrm flipH="1" flipV="1">
              <a:off x="5040844" y="3755533"/>
              <a:ext cx="519453" cy="1096631"/>
            </a:xfrm>
            <a:prstGeom prst="line">
              <a:avLst/>
            </a:prstGeom>
          </p:spPr>
          <p:style>
            <a:lnRef idx="1">
              <a:schemeClr val="accent6"/>
            </a:lnRef>
            <a:fillRef idx="0">
              <a:schemeClr val="accent6"/>
            </a:fillRef>
            <a:effectRef idx="0">
              <a:schemeClr val="accent6"/>
            </a:effectRef>
            <a:fontRef idx="minor">
              <a:schemeClr val="tx1"/>
            </a:fontRef>
          </p:style>
        </p:cxnSp>
        <p:cxnSp>
          <p:nvCxnSpPr>
            <p:cNvPr id="91" name="Rechte verbindingslijn 90"/>
            <p:cNvCxnSpPr/>
            <p:nvPr/>
          </p:nvCxnSpPr>
          <p:spPr>
            <a:xfrm flipV="1">
              <a:off x="4989629" y="3784328"/>
              <a:ext cx="2459642" cy="1000216"/>
            </a:xfrm>
            <a:prstGeom prst="line">
              <a:avLst/>
            </a:prstGeom>
          </p:spPr>
          <p:style>
            <a:lnRef idx="1">
              <a:schemeClr val="accent6"/>
            </a:lnRef>
            <a:fillRef idx="0">
              <a:schemeClr val="accent6"/>
            </a:fillRef>
            <a:effectRef idx="0">
              <a:schemeClr val="accent6"/>
            </a:effectRef>
            <a:fontRef idx="minor">
              <a:schemeClr val="tx1"/>
            </a:fontRef>
          </p:style>
        </p:cxnSp>
        <p:cxnSp>
          <p:nvCxnSpPr>
            <p:cNvPr id="92" name="Rechte verbindingslijn 91"/>
            <p:cNvCxnSpPr>
              <a:endCxn id="105" idx="2"/>
            </p:cNvCxnSpPr>
            <p:nvPr/>
          </p:nvCxnSpPr>
          <p:spPr>
            <a:xfrm flipV="1">
              <a:off x="4989629" y="3755533"/>
              <a:ext cx="51215" cy="1092071"/>
            </a:xfrm>
            <a:prstGeom prst="line">
              <a:avLst/>
            </a:prstGeom>
          </p:spPr>
          <p:style>
            <a:lnRef idx="1">
              <a:schemeClr val="accent6"/>
            </a:lnRef>
            <a:fillRef idx="0">
              <a:schemeClr val="accent6"/>
            </a:fillRef>
            <a:effectRef idx="0">
              <a:schemeClr val="accent6"/>
            </a:effectRef>
            <a:fontRef idx="minor">
              <a:schemeClr val="tx1"/>
            </a:fontRef>
          </p:style>
        </p:cxnSp>
        <p:sp>
          <p:nvSpPr>
            <p:cNvPr id="93" name="PIJL-OMLAAG 297"/>
            <p:cNvSpPr/>
            <p:nvPr/>
          </p:nvSpPr>
          <p:spPr>
            <a:xfrm>
              <a:off x="4956399" y="2166350"/>
              <a:ext cx="216000" cy="991913"/>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cxnSp>
          <p:nvCxnSpPr>
            <p:cNvPr id="94" name="Rechte verbindingslijn 93"/>
            <p:cNvCxnSpPr/>
            <p:nvPr/>
          </p:nvCxnSpPr>
          <p:spPr>
            <a:xfrm flipH="1" flipV="1">
              <a:off x="5839421" y="3774266"/>
              <a:ext cx="862212" cy="985558"/>
            </a:xfrm>
            <a:prstGeom prst="line">
              <a:avLst/>
            </a:prstGeom>
          </p:spPr>
          <p:style>
            <a:lnRef idx="1">
              <a:schemeClr val="accent6"/>
            </a:lnRef>
            <a:fillRef idx="0">
              <a:schemeClr val="accent6"/>
            </a:fillRef>
            <a:effectRef idx="0">
              <a:schemeClr val="accent6"/>
            </a:effectRef>
            <a:fontRef idx="minor">
              <a:schemeClr val="tx1"/>
            </a:fontRef>
          </p:style>
        </p:cxnSp>
        <p:cxnSp>
          <p:nvCxnSpPr>
            <p:cNvPr id="95" name="Rechte verbindingslijn 94"/>
            <p:cNvCxnSpPr/>
            <p:nvPr/>
          </p:nvCxnSpPr>
          <p:spPr>
            <a:xfrm flipH="1" flipV="1">
              <a:off x="5839423" y="3774266"/>
              <a:ext cx="291542" cy="985558"/>
            </a:xfrm>
            <a:prstGeom prst="line">
              <a:avLst/>
            </a:prstGeom>
          </p:spPr>
          <p:style>
            <a:lnRef idx="1">
              <a:schemeClr val="accent6"/>
            </a:lnRef>
            <a:fillRef idx="0">
              <a:schemeClr val="accent6"/>
            </a:fillRef>
            <a:effectRef idx="0">
              <a:schemeClr val="accent6"/>
            </a:effectRef>
            <a:fontRef idx="minor">
              <a:schemeClr val="tx1"/>
            </a:fontRef>
          </p:style>
        </p:cxnSp>
        <p:cxnSp>
          <p:nvCxnSpPr>
            <p:cNvPr id="96" name="Rechte verbindingslijn 95"/>
            <p:cNvCxnSpPr/>
            <p:nvPr/>
          </p:nvCxnSpPr>
          <p:spPr>
            <a:xfrm flipH="1" flipV="1">
              <a:off x="6635979" y="3780056"/>
              <a:ext cx="628922" cy="971301"/>
            </a:xfrm>
            <a:prstGeom prst="line">
              <a:avLst/>
            </a:prstGeom>
          </p:spPr>
          <p:style>
            <a:lnRef idx="1">
              <a:schemeClr val="accent6"/>
            </a:lnRef>
            <a:fillRef idx="0">
              <a:schemeClr val="accent6"/>
            </a:fillRef>
            <a:effectRef idx="0">
              <a:schemeClr val="accent6"/>
            </a:effectRef>
            <a:fontRef idx="minor">
              <a:schemeClr val="tx1"/>
            </a:fontRef>
          </p:style>
        </p:cxnSp>
        <p:cxnSp>
          <p:nvCxnSpPr>
            <p:cNvPr id="97" name="Rechte verbindingslijn 96"/>
            <p:cNvCxnSpPr/>
            <p:nvPr/>
          </p:nvCxnSpPr>
          <p:spPr>
            <a:xfrm flipH="1" flipV="1">
              <a:off x="6635977" y="3780056"/>
              <a:ext cx="65656" cy="979768"/>
            </a:xfrm>
            <a:prstGeom prst="line">
              <a:avLst/>
            </a:prstGeom>
          </p:spPr>
          <p:style>
            <a:lnRef idx="1">
              <a:schemeClr val="accent6"/>
            </a:lnRef>
            <a:fillRef idx="0">
              <a:schemeClr val="accent6"/>
            </a:fillRef>
            <a:effectRef idx="0">
              <a:schemeClr val="accent6"/>
            </a:effectRef>
            <a:fontRef idx="minor">
              <a:schemeClr val="tx1"/>
            </a:fontRef>
          </p:style>
        </p:cxnSp>
        <p:cxnSp>
          <p:nvCxnSpPr>
            <p:cNvPr id="98" name="Rechte verbindingslijn 97"/>
            <p:cNvCxnSpPr/>
            <p:nvPr/>
          </p:nvCxnSpPr>
          <p:spPr>
            <a:xfrm>
              <a:off x="2123727" y="4582589"/>
              <a:ext cx="8726865" cy="37575"/>
            </a:xfrm>
            <a:prstGeom prst="line">
              <a:avLst/>
            </a:prstGeom>
            <a:ln w="38100">
              <a:solidFill>
                <a:srgbClr val="FF0000"/>
              </a:solidFill>
              <a:prstDash val="dashDot"/>
            </a:ln>
          </p:spPr>
          <p:style>
            <a:lnRef idx="2">
              <a:schemeClr val="accent1"/>
            </a:lnRef>
            <a:fillRef idx="0">
              <a:schemeClr val="accent1"/>
            </a:fillRef>
            <a:effectRef idx="1">
              <a:schemeClr val="accent1"/>
            </a:effectRef>
            <a:fontRef idx="minor">
              <a:schemeClr val="tx1"/>
            </a:fontRef>
          </p:style>
        </p:cxnSp>
        <p:sp>
          <p:nvSpPr>
            <p:cNvPr id="99" name="Tekstvak 98"/>
            <p:cNvSpPr txBox="1"/>
            <p:nvPr/>
          </p:nvSpPr>
          <p:spPr>
            <a:xfrm>
              <a:off x="10143023" y="4357371"/>
              <a:ext cx="881911" cy="3077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orbel"/>
                  <a:ea typeface="+mn-ea"/>
                  <a:cs typeface="+mn-cs"/>
                </a:rPr>
                <a:t>Security</a:t>
              </a:r>
              <a:endParaRPr kumimoji="0" lang="en-US" sz="1050" b="1" i="0" u="none" strike="noStrike" kern="1200" cap="none" spc="0" normalizeH="0" baseline="0" noProof="0" dirty="0">
                <a:ln>
                  <a:noFill/>
                </a:ln>
                <a:solidFill>
                  <a:srgbClr val="FF0000"/>
                </a:solidFill>
                <a:effectLst/>
                <a:uLnTx/>
                <a:uFillTx/>
                <a:latin typeface="Corbel"/>
                <a:ea typeface="+mn-ea"/>
                <a:cs typeface="+mn-cs"/>
              </a:endParaRPr>
            </a:p>
          </p:txBody>
        </p:sp>
      </p:grpSp>
      <p:sp>
        <p:nvSpPr>
          <p:cNvPr id="140" name="Tekstvak 139"/>
          <p:cNvSpPr txBox="1"/>
          <p:nvPr/>
        </p:nvSpPr>
        <p:spPr>
          <a:xfrm>
            <a:off x="6222530" y="4382857"/>
            <a:ext cx="1242138" cy="2135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rgbClr val="271D6C"/>
                </a:solidFill>
                <a:effectLst/>
                <a:uLnTx/>
                <a:uFillTx/>
                <a:latin typeface="Corbel"/>
                <a:ea typeface="+mn-ea"/>
                <a:cs typeface="+mn-cs"/>
              </a:rPr>
              <a:t>CIO office  | </a:t>
            </a:r>
            <a:r>
              <a:rPr kumimoji="0" lang="en-US" sz="788" b="0" i="0" u="none" strike="noStrike" kern="1200" cap="none" spc="0" normalizeH="0" baseline="0" noProof="0" dirty="0" err="1">
                <a:ln>
                  <a:noFill/>
                </a:ln>
                <a:solidFill>
                  <a:srgbClr val="271D6C"/>
                </a:solidFill>
                <a:effectLst/>
                <a:uLnTx/>
                <a:uFillTx/>
                <a:latin typeface="Corbel"/>
                <a:ea typeface="+mn-ea"/>
                <a:cs typeface="+mn-cs"/>
              </a:rPr>
              <a:t>Versie</a:t>
            </a:r>
            <a:r>
              <a:rPr kumimoji="0" lang="en-US" sz="788" b="0" i="0" u="none" strike="noStrike" kern="1200" cap="none" spc="0" normalizeH="0" baseline="0" noProof="0" dirty="0">
                <a:ln>
                  <a:noFill/>
                </a:ln>
                <a:solidFill>
                  <a:srgbClr val="271D6C"/>
                </a:solidFill>
                <a:effectLst/>
                <a:uLnTx/>
                <a:uFillTx/>
                <a:latin typeface="Corbel"/>
                <a:ea typeface="+mn-ea"/>
                <a:cs typeface="+mn-cs"/>
              </a:rPr>
              <a:t> </a:t>
            </a:r>
            <a:r>
              <a:rPr kumimoji="0" lang="en-US" sz="788" b="0" i="0" u="none" strike="noStrike" kern="1200" cap="none" spc="0" normalizeH="0" baseline="0" noProof="0" dirty="0" smtClean="0">
                <a:ln>
                  <a:noFill/>
                </a:ln>
                <a:solidFill>
                  <a:srgbClr val="271D6C"/>
                </a:solidFill>
                <a:effectLst/>
                <a:uLnTx/>
                <a:uFillTx/>
                <a:latin typeface="Corbel"/>
                <a:ea typeface="+mn-ea"/>
                <a:cs typeface="+mn-cs"/>
              </a:rPr>
              <a:t>1.9</a:t>
            </a:r>
            <a:endParaRPr kumimoji="0" lang="en-US" sz="788" b="0" i="0" u="none" strike="noStrike" kern="1200" cap="none" spc="0" normalizeH="0" baseline="0" noProof="0" dirty="0">
              <a:ln>
                <a:noFill/>
              </a:ln>
              <a:solidFill>
                <a:srgbClr val="271D6C"/>
              </a:solidFill>
              <a:effectLst/>
              <a:uLnTx/>
              <a:uFillTx/>
              <a:latin typeface="Corbel"/>
              <a:ea typeface="+mn-ea"/>
              <a:cs typeface="+mn-cs"/>
            </a:endParaRPr>
          </a:p>
        </p:txBody>
      </p:sp>
      <p:grpSp>
        <p:nvGrpSpPr>
          <p:cNvPr id="9" name="Group 8"/>
          <p:cNvGrpSpPr/>
          <p:nvPr/>
        </p:nvGrpSpPr>
        <p:grpSpPr>
          <a:xfrm>
            <a:off x="1043608" y="814164"/>
            <a:ext cx="8121000" cy="3987691"/>
            <a:chOff x="1043608" y="814164"/>
            <a:chExt cx="8121000" cy="3987691"/>
          </a:xfrm>
        </p:grpSpPr>
        <p:sp>
          <p:nvSpPr>
            <p:cNvPr id="141" name="Afgeronde rechthoek 140"/>
            <p:cNvSpPr/>
            <p:nvPr/>
          </p:nvSpPr>
          <p:spPr>
            <a:xfrm rot="16200000">
              <a:off x="5721527" y="2877312"/>
              <a:ext cx="2287722" cy="310500"/>
            </a:xfrm>
            <a:prstGeom prst="roundRect">
              <a:avLst/>
            </a:prstGeom>
            <a:gradFill flip="none" rotWithShape="1">
              <a:gsLst>
                <a:gs pos="0">
                  <a:srgbClr val="0058B8"/>
                </a:gs>
                <a:gs pos="29000">
                  <a:srgbClr val="0058B8"/>
                </a:gs>
                <a:gs pos="68000">
                  <a:srgbClr val="00A1CD"/>
                </a:gs>
                <a:gs pos="100000">
                  <a:srgbClr val="00A1CD"/>
                </a:gs>
              </a:gsLst>
              <a:lin ang="10800000" scaled="1"/>
              <a:tileRect/>
            </a:gradFill>
            <a:ln>
              <a:solidFill>
                <a:srgbClr val="00A1C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Corbel"/>
                  <a:ea typeface="+mn-ea"/>
                  <a:cs typeface="+mn-cs"/>
                </a:rPr>
                <a:t>Security &amp; </a:t>
              </a:r>
              <a:r>
                <a:rPr kumimoji="0" lang="en-US" sz="1350" b="1" i="0" u="none" strike="noStrike" kern="1200" cap="none" spc="0" normalizeH="0" baseline="0" noProof="0" dirty="0" err="1">
                  <a:ln>
                    <a:noFill/>
                  </a:ln>
                  <a:solidFill>
                    <a:srgbClr val="FFFFFF"/>
                  </a:solidFill>
                  <a:effectLst/>
                  <a:uLnTx/>
                  <a:uFillTx/>
                  <a:latin typeface="Corbel"/>
                  <a:ea typeface="+mn-ea"/>
                  <a:cs typeface="+mn-cs"/>
                </a:rPr>
                <a:t>Autorisation</a:t>
              </a:r>
              <a:endParaRPr kumimoji="0" lang="en-US" sz="1350" b="1" i="0" u="none" strike="noStrike" kern="1200" cap="none" spc="0" normalizeH="0" baseline="0" noProof="0" dirty="0">
                <a:ln>
                  <a:noFill/>
                </a:ln>
                <a:solidFill>
                  <a:srgbClr val="FFFFFF"/>
                </a:solidFill>
                <a:effectLst/>
                <a:uLnTx/>
                <a:uFillTx/>
                <a:latin typeface="Corbel" pitchFamily="34" charset="0"/>
                <a:ea typeface="+mn-ea"/>
                <a:cs typeface="+mn-cs"/>
              </a:endParaRPr>
            </a:p>
          </p:txBody>
        </p:sp>
        <p:grpSp>
          <p:nvGrpSpPr>
            <p:cNvPr id="6" name="Group 5"/>
            <p:cNvGrpSpPr/>
            <p:nvPr/>
          </p:nvGrpSpPr>
          <p:grpSpPr>
            <a:xfrm>
              <a:off x="1043608" y="814164"/>
              <a:ext cx="8121000" cy="3987691"/>
              <a:chOff x="1043608" y="814164"/>
              <a:chExt cx="8121000" cy="3987691"/>
            </a:xfrm>
          </p:grpSpPr>
          <p:grpSp>
            <p:nvGrpSpPr>
              <p:cNvPr id="121" name="Groep 120"/>
              <p:cNvGrpSpPr/>
              <p:nvPr/>
            </p:nvGrpSpPr>
            <p:grpSpPr>
              <a:xfrm>
                <a:off x="1043608" y="814164"/>
                <a:ext cx="8121000" cy="3987691"/>
                <a:chOff x="459246" y="1085551"/>
                <a:chExt cx="10828000" cy="5316921"/>
              </a:xfrm>
            </p:grpSpPr>
            <p:grpSp>
              <p:nvGrpSpPr>
                <p:cNvPr id="122" name="Groep 121"/>
                <p:cNvGrpSpPr/>
                <p:nvPr/>
              </p:nvGrpSpPr>
              <p:grpSpPr>
                <a:xfrm>
                  <a:off x="459246" y="1635692"/>
                  <a:ext cx="3262570" cy="4766780"/>
                  <a:chOff x="459246" y="1635692"/>
                  <a:chExt cx="3262570" cy="4766780"/>
                </a:xfrm>
              </p:grpSpPr>
              <p:grpSp>
                <p:nvGrpSpPr>
                  <p:cNvPr id="124" name="Groep 123"/>
                  <p:cNvGrpSpPr/>
                  <p:nvPr/>
                </p:nvGrpSpPr>
                <p:grpSpPr>
                  <a:xfrm>
                    <a:off x="465292" y="1635692"/>
                    <a:ext cx="3256524" cy="4532430"/>
                    <a:chOff x="465292" y="1635692"/>
                    <a:chExt cx="3256524" cy="4532430"/>
                  </a:xfrm>
                </p:grpSpPr>
                <p:sp>
                  <p:nvSpPr>
                    <p:cNvPr id="127" name="Afgeronde rechthoek 126"/>
                    <p:cNvSpPr/>
                    <p:nvPr/>
                  </p:nvSpPr>
                  <p:spPr>
                    <a:xfrm>
                      <a:off x="476235" y="1635692"/>
                      <a:ext cx="917171" cy="500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FFFFFF"/>
                          </a:solidFill>
                          <a:effectLst/>
                          <a:uLnTx/>
                          <a:uFillTx/>
                          <a:latin typeface="Corbel"/>
                          <a:ea typeface="+mn-ea"/>
                          <a:cs typeface="+mn-cs"/>
                        </a:rPr>
                        <a:t>User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FFFFFF"/>
                          </a:solidFill>
                          <a:effectLst/>
                          <a:uLnTx/>
                          <a:uFillTx/>
                          <a:latin typeface="Corbel"/>
                          <a:ea typeface="+mn-ea"/>
                          <a:cs typeface="+mn-cs"/>
                        </a:rPr>
                        <a:t>Que.</a:t>
                      </a:r>
                    </a:p>
                  </p:txBody>
                </p:sp>
                <p:pic>
                  <p:nvPicPr>
                    <p:cNvPr id="128"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4228" y="1710374"/>
                      <a:ext cx="342280" cy="34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PIJL-OMLAAG 237"/>
                    <p:cNvSpPr/>
                    <p:nvPr/>
                  </p:nvSpPr>
                  <p:spPr>
                    <a:xfrm>
                      <a:off x="1042135" y="2128360"/>
                      <a:ext cx="217497" cy="376654"/>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30" name="PIJL-RECHTS 238"/>
                    <p:cNvSpPr/>
                    <p:nvPr/>
                  </p:nvSpPr>
                  <p:spPr>
                    <a:xfrm rot="19766481">
                      <a:off x="1154035" y="2186830"/>
                      <a:ext cx="1281188" cy="25769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271D6C"/>
                        </a:solidFill>
                        <a:effectLst/>
                        <a:uLnTx/>
                        <a:uFillTx/>
                        <a:latin typeface="Corbel"/>
                        <a:ea typeface="+mn-ea"/>
                        <a:cs typeface="+mn-cs"/>
                      </a:endParaRPr>
                    </a:p>
                  </p:txBody>
                </p:sp>
                <p:sp>
                  <p:nvSpPr>
                    <p:cNvPr id="131" name="Afgeronde rechthoek 130"/>
                    <p:cNvSpPr/>
                    <p:nvPr/>
                  </p:nvSpPr>
                  <p:spPr>
                    <a:xfrm rot="16200000">
                      <a:off x="-841912" y="3823162"/>
                      <a:ext cx="3050296" cy="414000"/>
                    </a:xfrm>
                    <a:prstGeom prst="roundRect">
                      <a:avLst/>
                    </a:prstGeom>
                    <a:gradFill flip="none" rotWithShape="1">
                      <a:gsLst>
                        <a:gs pos="0">
                          <a:srgbClr val="0058B8"/>
                        </a:gs>
                        <a:gs pos="29000">
                          <a:srgbClr val="0058B8"/>
                        </a:gs>
                        <a:gs pos="68000">
                          <a:srgbClr val="00A1CD"/>
                        </a:gs>
                        <a:gs pos="100000">
                          <a:srgbClr val="00A1CD"/>
                        </a:gs>
                      </a:gsLst>
                      <a:lin ang="10800000" scaled="1"/>
                      <a:tileRect/>
                    </a:gradFill>
                    <a:ln>
                      <a:solidFill>
                        <a:srgbClr val="00A1C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Corbel"/>
                          <a:ea typeface="+mn-ea"/>
                          <a:cs typeface="+mn-cs"/>
                        </a:rPr>
                        <a:t>Data </a:t>
                      </a:r>
                      <a:r>
                        <a:rPr kumimoji="0" lang="en-US" sz="1350" b="1" i="0" u="none" strike="noStrike" kern="1200" cap="none" spc="0" normalizeH="0" baseline="0" noProof="0" dirty="0">
                          <a:ln>
                            <a:noFill/>
                          </a:ln>
                          <a:solidFill>
                            <a:srgbClr val="FFFFFF"/>
                          </a:solidFill>
                          <a:effectLst/>
                          <a:uLnTx/>
                          <a:uFillTx/>
                          <a:latin typeface="Corbel" pitchFamily="34" charset="0"/>
                          <a:ea typeface="+mn-ea"/>
                          <a:cs typeface="+mn-cs"/>
                        </a:rPr>
                        <a:t>Governance</a:t>
                      </a:r>
                    </a:p>
                  </p:txBody>
                </p:sp>
                <p:sp>
                  <p:nvSpPr>
                    <p:cNvPr id="132" name="PIJL-LINKS 240"/>
                    <p:cNvSpPr/>
                    <p:nvPr/>
                  </p:nvSpPr>
                  <p:spPr>
                    <a:xfrm>
                      <a:off x="1381329" y="3908444"/>
                      <a:ext cx="958423" cy="303271"/>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271D6C"/>
                        </a:solidFill>
                        <a:effectLst/>
                        <a:uLnTx/>
                        <a:uFillTx/>
                        <a:latin typeface="Corbel"/>
                        <a:ea typeface="+mn-ea"/>
                        <a:cs typeface="+mn-cs"/>
                      </a:endParaRPr>
                    </a:p>
                  </p:txBody>
                </p:sp>
                <p:sp>
                  <p:nvSpPr>
                    <p:cNvPr id="133" name="Tekstvak 132"/>
                    <p:cNvSpPr txBox="1"/>
                    <p:nvPr/>
                  </p:nvSpPr>
                  <p:spPr>
                    <a:xfrm>
                      <a:off x="1511135" y="3441433"/>
                      <a:ext cx="684603" cy="61555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1D6C"/>
                          </a:solidFill>
                          <a:effectLst/>
                          <a:uLnTx/>
                          <a:uFillTx/>
                          <a:latin typeface="Corbel"/>
                          <a:ea typeface="+mn-ea"/>
                          <a:cs typeface="+mn-cs"/>
                        </a:rPr>
                        <a:t>Tech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1D6C"/>
                          </a:solidFill>
                          <a:effectLst/>
                          <a:uLnTx/>
                          <a:uFillTx/>
                          <a:latin typeface="Corbel"/>
                          <a:ea typeface="+mn-ea"/>
                          <a:cs typeface="+mn-cs"/>
                        </a:rPr>
                        <a:t>Meta</a:t>
                      </a:r>
                    </a:p>
                  </p:txBody>
                </p:sp>
                <p:sp>
                  <p:nvSpPr>
                    <p:cNvPr id="134" name="Afgeronde rechthoek 133"/>
                    <p:cNvSpPr/>
                    <p:nvPr/>
                  </p:nvSpPr>
                  <p:spPr>
                    <a:xfrm rot="16200000">
                      <a:off x="-350821" y="3823163"/>
                      <a:ext cx="3050298" cy="414000"/>
                    </a:xfrm>
                    <a:prstGeom prst="roundRect">
                      <a:avLst/>
                    </a:prstGeom>
                    <a:gradFill flip="none" rotWithShape="1">
                      <a:gsLst>
                        <a:gs pos="0">
                          <a:srgbClr val="0058B8"/>
                        </a:gs>
                        <a:gs pos="29000">
                          <a:srgbClr val="0058B8"/>
                        </a:gs>
                        <a:gs pos="68000">
                          <a:srgbClr val="00A1CD"/>
                        </a:gs>
                        <a:gs pos="100000">
                          <a:srgbClr val="00A1CD"/>
                        </a:gs>
                      </a:gsLst>
                      <a:lin ang="10800000" scaled="1"/>
                      <a:tileRect/>
                    </a:gradFill>
                    <a:ln>
                      <a:solidFill>
                        <a:srgbClr val="00A1C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Corbel" pitchFamily="34" charset="0"/>
                          <a:ea typeface="+mn-ea"/>
                          <a:cs typeface="+mn-cs"/>
                        </a:rPr>
                        <a:t>Metadata Management</a:t>
                      </a:r>
                    </a:p>
                  </p:txBody>
                </p:sp>
                <p:sp>
                  <p:nvSpPr>
                    <p:cNvPr id="135" name="PIJL-LINKS 243"/>
                    <p:cNvSpPr/>
                    <p:nvPr/>
                  </p:nvSpPr>
                  <p:spPr>
                    <a:xfrm>
                      <a:off x="1381329" y="3218881"/>
                      <a:ext cx="958423" cy="303271"/>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271D6C"/>
                        </a:solidFill>
                        <a:effectLst/>
                        <a:uLnTx/>
                        <a:uFillTx/>
                        <a:latin typeface="Corbel"/>
                        <a:ea typeface="+mn-ea"/>
                        <a:cs typeface="+mn-cs"/>
                      </a:endParaRPr>
                    </a:p>
                  </p:txBody>
                </p:sp>
                <p:sp>
                  <p:nvSpPr>
                    <p:cNvPr id="136" name="PIJL-OMHOOG 244"/>
                    <p:cNvSpPr/>
                    <p:nvPr/>
                  </p:nvSpPr>
                  <p:spPr>
                    <a:xfrm>
                      <a:off x="1055997" y="5569398"/>
                      <a:ext cx="242523" cy="277262"/>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37" name="Tekstvak 136"/>
                    <p:cNvSpPr txBox="1"/>
                    <p:nvPr/>
                  </p:nvSpPr>
                  <p:spPr>
                    <a:xfrm>
                      <a:off x="465292" y="5798790"/>
                      <a:ext cx="283381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1D6C"/>
                          </a:solidFill>
                          <a:effectLst/>
                          <a:uLnTx/>
                          <a:uFillTx/>
                          <a:latin typeface="Corbel"/>
                          <a:ea typeface="+mn-ea"/>
                          <a:cs typeface="+mn-cs"/>
                        </a:rPr>
                        <a:t>Import Conceptual Meta</a:t>
                      </a:r>
                    </a:p>
                  </p:txBody>
                </p:sp>
                <p:sp>
                  <p:nvSpPr>
                    <p:cNvPr id="138" name="PIJL-LINKS en -OMHOOG 14"/>
                    <p:cNvSpPr/>
                    <p:nvPr/>
                  </p:nvSpPr>
                  <p:spPr>
                    <a:xfrm>
                      <a:off x="2699792" y="5513119"/>
                      <a:ext cx="1022024" cy="559158"/>
                    </a:xfrm>
                    <a:custGeom>
                      <a:avLst/>
                      <a:gdLst>
                        <a:gd name="connsiteX0" fmla="*/ 0 w 1080120"/>
                        <a:gd name="connsiteY0" fmla="*/ 422833 h 549633"/>
                        <a:gd name="connsiteX1" fmla="*/ 137408 w 1080120"/>
                        <a:gd name="connsiteY1" fmla="*/ 296032 h 549633"/>
                        <a:gd name="connsiteX2" fmla="*/ 137408 w 1080120"/>
                        <a:gd name="connsiteY2" fmla="*/ 354129 h 549633"/>
                        <a:gd name="connsiteX3" fmla="*/ 884616 w 1080120"/>
                        <a:gd name="connsiteY3" fmla="*/ 354129 h 549633"/>
                        <a:gd name="connsiteX4" fmla="*/ 884616 w 1080120"/>
                        <a:gd name="connsiteY4" fmla="*/ 137408 h 549633"/>
                        <a:gd name="connsiteX5" fmla="*/ 826519 w 1080120"/>
                        <a:gd name="connsiteY5" fmla="*/ 137408 h 549633"/>
                        <a:gd name="connsiteX6" fmla="*/ 953320 w 1080120"/>
                        <a:gd name="connsiteY6" fmla="*/ 0 h 549633"/>
                        <a:gd name="connsiteX7" fmla="*/ 1080120 w 1080120"/>
                        <a:gd name="connsiteY7" fmla="*/ 137408 h 549633"/>
                        <a:gd name="connsiteX8" fmla="*/ 1022024 w 1080120"/>
                        <a:gd name="connsiteY8" fmla="*/ 137408 h 549633"/>
                        <a:gd name="connsiteX9" fmla="*/ 1022024 w 1080120"/>
                        <a:gd name="connsiteY9" fmla="*/ 491537 h 549633"/>
                        <a:gd name="connsiteX10" fmla="*/ 137408 w 1080120"/>
                        <a:gd name="connsiteY10" fmla="*/ 491537 h 549633"/>
                        <a:gd name="connsiteX11" fmla="*/ 137408 w 1080120"/>
                        <a:gd name="connsiteY11" fmla="*/ 549633 h 549633"/>
                        <a:gd name="connsiteX12" fmla="*/ 0 w 1080120"/>
                        <a:gd name="connsiteY12" fmla="*/ 422833 h 549633"/>
                        <a:gd name="connsiteX0" fmla="*/ 0 w 1080120"/>
                        <a:gd name="connsiteY0" fmla="*/ 286308 h 413108"/>
                        <a:gd name="connsiteX1" fmla="*/ 137408 w 1080120"/>
                        <a:gd name="connsiteY1" fmla="*/ 159507 h 413108"/>
                        <a:gd name="connsiteX2" fmla="*/ 137408 w 1080120"/>
                        <a:gd name="connsiteY2" fmla="*/ 217604 h 413108"/>
                        <a:gd name="connsiteX3" fmla="*/ 884616 w 1080120"/>
                        <a:gd name="connsiteY3" fmla="*/ 217604 h 413108"/>
                        <a:gd name="connsiteX4" fmla="*/ 884616 w 1080120"/>
                        <a:gd name="connsiteY4" fmla="*/ 883 h 413108"/>
                        <a:gd name="connsiteX5" fmla="*/ 826519 w 1080120"/>
                        <a:gd name="connsiteY5" fmla="*/ 883 h 413108"/>
                        <a:gd name="connsiteX6" fmla="*/ 946970 w 1080120"/>
                        <a:gd name="connsiteY6" fmla="*/ 0 h 413108"/>
                        <a:gd name="connsiteX7" fmla="*/ 1080120 w 1080120"/>
                        <a:gd name="connsiteY7" fmla="*/ 883 h 413108"/>
                        <a:gd name="connsiteX8" fmla="*/ 1022024 w 1080120"/>
                        <a:gd name="connsiteY8" fmla="*/ 883 h 413108"/>
                        <a:gd name="connsiteX9" fmla="*/ 1022024 w 1080120"/>
                        <a:gd name="connsiteY9" fmla="*/ 355012 h 413108"/>
                        <a:gd name="connsiteX10" fmla="*/ 137408 w 1080120"/>
                        <a:gd name="connsiteY10" fmla="*/ 355012 h 413108"/>
                        <a:gd name="connsiteX11" fmla="*/ 137408 w 1080120"/>
                        <a:gd name="connsiteY11" fmla="*/ 413108 h 413108"/>
                        <a:gd name="connsiteX12" fmla="*/ 0 w 1080120"/>
                        <a:gd name="connsiteY12" fmla="*/ 286308 h 413108"/>
                        <a:gd name="connsiteX0" fmla="*/ 0 w 1080120"/>
                        <a:gd name="connsiteY0" fmla="*/ 288600 h 415400"/>
                        <a:gd name="connsiteX1" fmla="*/ 137408 w 1080120"/>
                        <a:gd name="connsiteY1" fmla="*/ 161799 h 415400"/>
                        <a:gd name="connsiteX2" fmla="*/ 137408 w 1080120"/>
                        <a:gd name="connsiteY2" fmla="*/ 219896 h 415400"/>
                        <a:gd name="connsiteX3" fmla="*/ 884616 w 1080120"/>
                        <a:gd name="connsiteY3" fmla="*/ 219896 h 415400"/>
                        <a:gd name="connsiteX4" fmla="*/ 884616 w 1080120"/>
                        <a:gd name="connsiteY4" fmla="*/ 3175 h 415400"/>
                        <a:gd name="connsiteX5" fmla="*/ 870969 w 1080120"/>
                        <a:gd name="connsiteY5" fmla="*/ 0 h 415400"/>
                        <a:gd name="connsiteX6" fmla="*/ 946970 w 1080120"/>
                        <a:gd name="connsiteY6" fmla="*/ 2292 h 415400"/>
                        <a:gd name="connsiteX7" fmla="*/ 1080120 w 1080120"/>
                        <a:gd name="connsiteY7" fmla="*/ 3175 h 415400"/>
                        <a:gd name="connsiteX8" fmla="*/ 1022024 w 1080120"/>
                        <a:gd name="connsiteY8" fmla="*/ 3175 h 415400"/>
                        <a:gd name="connsiteX9" fmla="*/ 1022024 w 1080120"/>
                        <a:gd name="connsiteY9" fmla="*/ 357304 h 415400"/>
                        <a:gd name="connsiteX10" fmla="*/ 137408 w 1080120"/>
                        <a:gd name="connsiteY10" fmla="*/ 357304 h 415400"/>
                        <a:gd name="connsiteX11" fmla="*/ 137408 w 1080120"/>
                        <a:gd name="connsiteY11" fmla="*/ 415400 h 415400"/>
                        <a:gd name="connsiteX12" fmla="*/ 0 w 1080120"/>
                        <a:gd name="connsiteY12" fmla="*/ 288600 h 415400"/>
                        <a:gd name="connsiteX0" fmla="*/ 0 w 1022970"/>
                        <a:gd name="connsiteY0" fmla="*/ 288600 h 415400"/>
                        <a:gd name="connsiteX1" fmla="*/ 137408 w 1022970"/>
                        <a:gd name="connsiteY1" fmla="*/ 161799 h 415400"/>
                        <a:gd name="connsiteX2" fmla="*/ 137408 w 1022970"/>
                        <a:gd name="connsiteY2" fmla="*/ 219896 h 415400"/>
                        <a:gd name="connsiteX3" fmla="*/ 884616 w 1022970"/>
                        <a:gd name="connsiteY3" fmla="*/ 219896 h 415400"/>
                        <a:gd name="connsiteX4" fmla="*/ 884616 w 1022970"/>
                        <a:gd name="connsiteY4" fmla="*/ 3175 h 415400"/>
                        <a:gd name="connsiteX5" fmla="*/ 870969 w 1022970"/>
                        <a:gd name="connsiteY5" fmla="*/ 0 h 415400"/>
                        <a:gd name="connsiteX6" fmla="*/ 946970 w 1022970"/>
                        <a:gd name="connsiteY6" fmla="*/ 2292 h 415400"/>
                        <a:gd name="connsiteX7" fmla="*/ 1022970 w 1022970"/>
                        <a:gd name="connsiteY7" fmla="*/ 3175 h 415400"/>
                        <a:gd name="connsiteX8" fmla="*/ 1022024 w 1022970"/>
                        <a:gd name="connsiteY8" fmla="*/ 3175 h 415400"/>
                        <a:gd name="connsiteX9" fmla="*/ 1022024 w 1022970"/>
                        <a:gd name="connsiteY9" fmla="*/ 357304 h 415400"/>
                        <a:gd name="connsiteX10" fmla="*/ 137408 w 1022970"/>
                        <a:gd name="connsiteY10" fmla="*/ 357304 h 415400"/>
                        <a:gd name="connsiteX11" fmla="*/ 137408 w 1022970"/>
                        <a:gd name="connsiteY11" fmla="*/ 415400 h 415400"/>
                        <a:gd name="connsiteX12" fmla="*/ 0 w 1022970"/>
                        <a:gd name="connsiteY12" fmla="*/ 288600 h 415400"/>
                        <a:gd name="connsiteX0" fmla="*/ 0 w 1022970"/>
                        <a:gd name="connsiteY0" fmla="*/ 288600 h 415400"/>
                        <a:gd name="connsiteX1" fmla="*/ 137408 w 1022970"/>
                        <a:gd name="connsiteY1" fmla="*/ 161799 h 415400"/>
                        <a:gd name="connsiteX2" fmla="*/ 137408 w 1022970"/>
                        <a:gd name="connsiteY2" fmla="*/ 219896 h 415400"/>
                        <a:gd name="connsiteX3" fmla="*/ 884616 w 1022970"/>
                        <a:gd name="connsiteY3" fmla="*/ 219896 h 415400"/>
                        <a:gd name="connsiteX4" fmla="*/ 884616 w 1022970"/>
                        <a:gd name="connsiteY4" fmla="*/ 3175 h 415400"/>
                        <a:gd name="connsiteX5" fmla="*/ 886844 w 1022970"/>
                        <a:gd name="connsiteY5" fmla="*/ 0 h 415400"/>
                        <a:gd name="connsiteX6" fmla="*/ 946970 w 1022970"/>
                        <a:gd name="connsiteY6" fmla="*/ 2292 h 415400"/>
                        <a:gd name="connsiteX7" fmla="*/ 1022970 w 1022970"/>
                        <a:gd name="connsiteY7" fmla="*/ 3175 h 415400"/>
                        <a:gd name="connsiteX8" fmla="*/ 1022024 w 1022970"/>
                        <a:gd name="connsiteY8" fmla="*/ 3175 h 415400"/>
                        <a:gd name="connsiteX9" fmla="*/ 1022024 w 1022970"/>
                        <a:gd name="connsiteY9" fmla="*/ 357304 h 415400"/>
                        <a:gd name="connsiteX10" fmla="*/ 137408 w 1022970"/>
                        <a:gd name="connsiteY10" fmla="*/ 357304 h 415400"/>
                        <a:gd name="connsiteX11" fmla="*/ 137408 w 1022970"/>
                        <a:gd name="connsiteY11" fmla="*/ 415400 h 415400"/>
                        <a:gd name="connsiteX12" fmla="*/ 0 w 1022970"/>
                        <a:gd name="connsiteY12" fmla="*/ 288600 h 415400"/>
                        <a:gd name="connsiteX0" fmla="*/ 0 w 1022970"/>
                        <a:gd name="connsiteY0" fmla="*/ 432358 h 559158"/>
                        <a:gd name="connsiteX1" fmla="*/ 137408 w 1022970"/>
                        <a:gd name="connsiteY1" fmla="*/ 305557 h 559158"/>
                        <a:gd name="connsiteX2" fmla="*/ 137408 w 1022970"/>
                        <a:gd name="connsiteY2" fmla="*/ 363654 h 559158"/>
                        <a:gd name="connsiteX3" fmla="*/ 884616 w 1022970"/>
                        <a:gd name="connsiteY3" fmla="*/ 363654 h 559158"/>
                        <a:gd name="connsiteX4" fmla="*/ 884616 w 1022970"/>
                        <a:gd name="connsiteY4" fmla="*/ 146933 h 559158"/>
                        <a:gd name="connsiteX5" fmla="*/ 886844 w 1022970"/>
                        <a:gd name="connsiteY5" fmla="*/ 143758 h 559158"/>
                        <a:gd name="connsiteX6" fmla="*/ 946970 w 1022970"/>
                        <a:gd name="connsiteY6" fmla="*/ 0 h 559158"/>
                        <a:gd name="connsiteX7" fmla="*/ 1022970 w 1022970"/>
                        <a:gd name="connsiteY7" fmla="*/ 146933 h 559158"/>
                        <a:gd name="connsiteX8" fmla="*/ 1022024 w 1022970"/>
                        <a:gd name="connsiteY8" fmla="*/ 146933 h 559158"/>
                        <a:gd name="connsiteX9" fmla="*/ 1022024 w 1022970"/>
                        <a:gd name="connsiteY9" fmla="*/ 501062 h 559158"/>
                        <a:gd name="connsiteX10" fmla="*/ 137408 w 1022970"/>
                        <a:gd name="connsiteY10" fmla="*/ 501062 h 559158"/>
                        <a:gd name="connsiteX11" fmla="*/ 137408 w 1022970"/>
                        <a:gd name="connsiteY11" fmla="*/ 559158 h 559158"/>
                        <a:gd name="connsiteX12" fmla="*/ 0 w 1022970"/>
                        <a:gd name="connsiteY12" fmla="*/ 432358 h 559158"/>
                        <a:gd name="connsiteX0" fmla="*/ 0 w 1022970"/>
                        <a:gd name="connsiteY0" fmla="*/ 432358 h 559158"/>
                        <a:gd name="connsiteX1" fmla="*/ 137408 w 1022970"/>
                        <a:gd name="connsiteY1" fmla="*/ 305557 h 559158"/>
                        <a:gd name="connsiteX2" fmla="*/ 137408 w 1022970"/>
                        <a:gd name="connsiteY2" fmla="*/ 363654 h 559158"/>
                        <a:gd name="connsiteX3" fmla="*/ 884616 w 1022970"/>
                        <a:gd name="connsiteY3" fmla="*/ 363654 h 559158"/>
                        <a:gd name="connsiteX4" fmla="*/ 884616 w 1022970"/>
                        <a:gd name="connsiteY4" fmla="*/ 146933 h 559158"/>
                        <a:gd name="connsiteX5" fmla="*/ 883669 w 1022970"/>
                        <a:gd name="connsiteY5" fmla="*/ 883 h 559158"/>
                        <a:gd name="connsiteX6" fmla="*/ 946970 w 1022970"/>
                        <a:gd name="connsiteY6" fmla="*/ 0 h 559158"/>
                        <a:gd name="connsiteX7" fmla="*/ 1022970 w 1022970"/>
                        <a:gd name="connsiteY7" fmla="*/ 146933 h 559158"/>
                        <a:gd name="connsiteX8" fmla="*/ 1022024 w 1022970"/>
                        <a:gd name="connsiteY8" fmla="*/ 146933 h 559158"/>
                        <a:gd name="connsiteX9" fmla="*/ 1022024 w 1022970"/>
                        <a:gd name="connsiteY9" fmla="*/ 501062 h 559158"/>
                        <a:gd name="connsiteX10" fmla="*/ 137408 w 1022970"/>
                        <a:gd name="connsiteY10" fmla="*/ 501062 h 559158"/>
                        <a:gd name="connsiteX11" fmla="*/ 137408 w 1022970"/>
                        <a:gd name="connsiteY11" fmla="*/ 559158 h 559158"/>
                        <a:gd name="connsiteX12" fmla="*/ 0 w 1022970"/>
                        <a:gd name="connsiteY12" fmla="*/ 432358 h 559158"/>
                        <a:gd name="connsiteX0" fmla="*/ 0 w 1022970"/>
                        <a:gd name="connsiteY0" fmla="*/ 432358 h 559158"/>
                        <a:gd name="connsiteX1" fmla="*/ 137408 w 1022970"/>
                        <a:gd name="connsiteY1" fmla="*/ 305557 h 559158"/>
                        <a:gd name="connsiteX2" fmla="*/ 137408 w 1022970"/>
                        <a:gd name="connsiteY2" fmla="*/ 363654 h 559158"/>
                        <a:gd name="connsiteX3" fmla="*/ 884616 w 1022970"/>
                        <a:gd name="connsiteY3" fmla="*/ 363654 h 559158"/>
                        <a:gd name="connsiteX4" fmla="*/ 884616 w 1022970"/>
                        <a:gd name="connsiteY4" fmla="*/ 146933 h 559158"/>
                        <a:gd name="connsiteX5" fmla="*/ 883669 w 1022970"/>
                        <a:gd name="connsiteY5" fmla="*/ 883 h 559158"/>
                        <a:gd name="connsiteX6" fmla="*/ 946970 w 1022970"/>
                        <a:gd name="connsiteY6" fmla="*/ 0 h 559158"/>
                        <a:gd name="connsiteX7" fmla="*/ 1022970 w 1022970"/>
                        <a:gd name="connsiteY7" fmla="*/ 146933 h 559158"/>
                        <a:gd name="connsiteX8" fmla="*/ 1015674 w 1022970"/>
                        <a:gd name="connsiteY8" fmla="*/ 4058 h 559158"/>
                        <a:gd name="connsiteX9" fmla="*/ 1022024 w 1022970"/>
                        <a:gd name="connsiteY9" fmla="*/ 501062 h 559158"/>
                        <a:gd name="connsiteX10" fmla="*/ 137408 w 1022970"/>
                        <a:gd name="connsiteY10" fmla="*/ 501062 h 559158"/>
                        <a:gd name="connsiteX11" fmla="*/ 137408 w 1022970"/>
                        <a:gd name="connsiteY11" fmla="*/ 559158 h 559158"/>
                        <a:gd name="connsiteX12" fmla="*/ 0 w 1022970"/>
                        <a:gd name="connsiteY12" fmla="*/ 432358 h 559158"/>
                        <a:gd name="connsiteX0" fmla="*/ 0 w 1022024"/>
                        <a:gd name="connsiteY0" fmla="*/ 432358 h 559158"/>
                        <a:gd name="connsiteX1" fmla="*/ 137408 w 1022024"/>
                        <a:gd name="connsiteY1" fmla="*/ 305557 h 559158"/>
                        <a:gd name="connsiteX2" fmla="*/ 137408 w 1022024"/>
                        <a:gd name="connsiteY2" fmla="*/ 363654 h 559158"/>
                        <a:gd name="connsiteX3" fmla="*/ 884616 w 1022024"/>
                        <a:gd name="connsiteY3" fmla="*/ 363654 h 559158"/>
                        <a:gd name="connsiteX4" fmla="*/ 884616 w 1022024"/>
                        <a:gd name="connsiteY4" fmla="*/ 146933 h 559158"/>
                        <a:gd name="connsiteX5" fmla="*/ 883669 w 1022024"/>
                        <a:gd name="connsiteY5" fmla="*/ 883 h 559158"/>
                        <a:gd name="connsiteX6" fmla="*/ 946970 w 1022024"/>
                        <a:gd name="connsiteY6" fmla="*/ 0 h 559158"/>
                        <a:gd name="connsiteX7" fmla="*/ 978520 w 1022024"/>
                        <a:gd name="connsiteY7" fmla="*/ 883 h 559158"/>
                        <a:gd name="connsiteX8" fmla="*/ 1015674 w 1022024"/>
                        <a:gd name="connsiteY8" fmla="*/ 4058 h 559158"/>
                        <a:gd name="connsiteX9" fmla="*/ 1022024 w 1022024"/>
                        <a:gd name="connsiteY9" fmla="*/ 501062 h 559158"/>
                        <a:gd name="connsiteX10" fmla="*/ 137408 w 1022024"/>
                        <a:gd name="connsiteY10" fmla="*/ 501062 h 559158"/>
                        <a:gd name="connsiteX11" fmla="*/ 137408 w 1022024"/>
                        <a:gd name="connsiteY11" fmla="*/ 559158 h 559158"/>
                        <a:gd name="connsiteX12" fmla="*/ 0 w 1022024"/>
                        <a:gd name="connsiteY12" fmla="*/ 432358 h 5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024" h="559158">
                          <a:moveTo>
                            <a:pt x="0" y="432358"/>
                          </a:moveTo>
                          <a:lnTo>
                            <a:pt x="137408" y="305557"/>
                          </a:lnTo>
                          <a:lnTo>
                            <a:pt x="137408" y="363654"/>
                          </a:lnTo>
                          <a:lnTo>
                            <a:pt x="884616" y="363654"/>
                          </a:lnTo>
                          <a:lnTo>
                            <a:pt x="884616" y="146933"/>
                          </a:lnTo>
                          <a:cubicBezTo>
                            <a:pt x="884300" y="98250"/>
                            <a:pt x="883985" y="49566"/>
                            <a:pt x="883669" y="883"/>
                          </a:cubicBezTo>
                          <a:lnTo>
                            <a:pt x="946970" y="0"/>
                          </a:lnTo>
                          <a:lnTo>
                            <a:pt x="978520" y="883"/>
                          </a:lnTo>
                          <a:lnTo>
                            <a:pt x="1015674" y="4058"/>
                          </a:lnTo>
                          <a:cubicBezTo>
                            <a:pt x="1017791" y="169726"/>
                            <a:pt x="1019907" y="335394"/>
                            <a:pt x="1022024" y="501062"/>
                          </a:cubicBezTo>
                          <a:lnTo>
                            <a:pt x="137408" y="501062"/>
                          </a:lnTo>
                          <a:lnTo>
                            <a:pt x="137408" y="559158"/>
                          </a:lnTo>
                          <a:lnTo>
                            <a:pt x="0" y="432358"/>
                          </a:lnTo>
                          <a:close/>
                        </a:path>
                      </a:pathLst>
                    </a:cu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71D6C"/>
                        </a:solidFill>
                        <a:effectLst/>
                        <a:uLnTx/>
                        <a:uFillTx/>
                        <a:latin typeface="Corbel"/>
                        <a:ea typeface="+mn-ea"/>
                        <a:cs typeface="+mn-cs"/>
                      </a:endParaRPr>
                    </a:p>
                  </p:txBody>
                </p:sp>
                <p:sp>
                  <p:nvSpPr>
                    <p:cNvPr id="139" name="Tekstvak 138"/>
                    <p:cNvSpPr txBox="1"/>
                    <p:nvPr/>
                  </p:nvSpPr>
                  <p:spPr>
                    <a:xfrm>
                      <a:off x="1619675" y="1713241"/>
                      <a:ext cx="792087" cy="61555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71D6C"/>
                          </a:solidFill>
                          <a:effectLst/>
                          <a:uLnTx/>
                          <a:uFillTx/>
                          <a:latin typeface="Corbel"/>
                          <a:ea typeface="+mn-ea"/>
                          <a:cs typeface="+mn-cs"/>
                        </a:rPr>
                        <a:t>Conn.</a:t>
                      </a:r>
                      <a:br>
                        <a:rPr kumimoji="0" lang="en-US" sz="1200" b="0" i="0" u="none" strike="noStrike" kern="1200" cap="none" spc="0" normalizeH="0" baseline="0" noProof="0" dirty="0">
                          <a:ln>
                            <a:noFill/>
                          </a:ln>
                          <a:solidFill>
                            <a:srgbClr val="271D6C"/>
                          </a:solidFill>
                          <a:effectLst/>
                          <a:uLnTx/>
                          <a:uFillTx/>
                          <a:latin typeface="Corbel"/>
                          <a:ea typeface="+mn-ea"/>
                          <a:cs typeface="+mn-cs"/>
                        </a:rPr>
                      </a:br>
                      <a:r>
                        <a:rPr kumimoji="0" lang="en-US" sz="1200" b="0" i="0" u="none" strike="noStrike" kern="1200" cap="none" spc="0" normalizeH="0" baseline="0" noProof="0" dirty="0">
                          <a:ln>
                            <a:noFill/>
                          </a:ln>
                          <a:solidFill>
                            <a:srgbClr val="271D6C"/>
                          </a:solidFill>
                          <a:effectLst/>
                          <a:uLnTx/>
                          <a:uFillTx/>
                          <a:latin typeface="Corbel"/>
                          <a:ea typeface="+mn-ea"/>
                          <a:cs typeface="+mn-cs"/>
                        </a:rPr>
                        <a:t>String</a:t>
                      </a:r>
                    </a:p>
                  </p:txBody>
                </p:sp>
              </p:grpSp>
              <p:sp>
                <p:nvSpPr>
                  <p:cNvPr id="125" name="Afgeronde rechthoek 124"/>
                  <p:cNvSpPr/>
                  <p:nvPr/>
                </p:nvSpPr>
                <p:spPr>
                  <a:xfrm>
                    <a:off x="459246" y="6186448"/>
                    <a:ext cx="979880" cy="216024"/>
                  </a:xfrm>
                  <a:prstGeom prst="roundRect">
                    <a:avLst/>
                  </a:prstGeom>
                  <a:solidFill>
                    <a:srgbClr val="00A1CD"/>
                  </a:solidFill>
                  <a:ln w="10795" cap="flat" cmpd="sng" algn="ctr">
                    <a:solidFill>
                      <a:srgbClr val="00A1CD">
                        <a:shade val="50000"/>
                      </a:srgb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Corbel"/>
                        <a:ea typeface="+mn-ea"/>
                        <a:cs typeface="+mn-cs"/>
                      </a:rPr>
                      <a:t>Existing</a:t>
                    </a:r>
                  </a:p>
                </p:txBody>
              </p:sp>
              <p:sp>
                <p:nvSpPr>
                  <p:cNvPr id="126" name="Afgeronde rechthoek 125"/>
                  <p:cNvSpPr/>
                  <p:nvPr/>
                </p:nvSpPr>
                <p:spPr>
                  <a:xfrm>
                    <a:off x="1503888" y="6186448"/>
                    <a:ext cx="979880" cy="216024"/>
                  </a:xfrm>
                  <a:prstGeom prst="roundRect">
                    <a:avLst/>
                  </a:prstGeom>
                  <a:solidFill>
                    <a:srgbClr val="0058B8"/>
                  </a:solidFill>
                  <a:ln w="10795" cap="flat" cmpd="sng" algn="ctr">
                    <a:solidFill>
                      <a:srgbClr val="00A1CD"/>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Corbel"/>
                        <a:ea typeface="+mn-ea"/>
                        <a:cs typeface="+mn-cs"/>
                      </a:rPr>
                      <a:t>New</a:t>
                    </a:r>
                  </a:p>
                </p:txBody>
              </p:sp>
            </p:grpSp>
            <p:sp>
              <p:nvSpPr>
                <p:cNvPr id="123" name="Rechthoek 122"/>
                <p:cNvSpPr/>
                <p:nvPr/>
              </p:nvSpPr>
              <p:spPr>
                <a:xfrm rot="16200000">
                  <a:off x="9927472" y="1983660"/>
                  <a:ext cx="2257883" cy="461665"/>
                </a:xfrm>
                <a:prstGeom prst="rect">
                  <a:avLst/>
                </a:prstGeom>
                <a:noFill/>
              </p:spPr>
              <p:txBody>
                <a:bodyPr wrap="none" lIns="68580" tIns="34290" rIns="68580" b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rbel"/>
                      <a:ea typeface="+mn-ea"/>
                      <a:cs typeface="+mn-cs"/>
                    </a:rPr>
                    <a:t>supply | demand</a:t>
                  </a:r>
                </a:p>
              </p:txBody>
            </p:sp>
          </p:grpSp>
          <p:sp>
            <p:nvSpPr>
              <p:cNvPr id="142" name="Afgeronde rechthoek 187"/>
              <p:cNvSpPr/>
              <p:nvPr/>
            </p:nvSpPr>
            <p:spPr>
              <a:xfrm rot="16200000">
                <a:off x="6542230" y="2454613"/>
                <a:ext cx="1429275" cy="309600"/>
              </a:xfrm>
              <a:prstGeom prst="roundRect">
                <a:avLst/>
              </a:prstGeom>
              <a:gradFill flip="none" rotWithShape="1">
                <a:gsLst>
                  <a:gs pos="0">
                    <a:srgbClr val="0058B8"/>
                  </a:gs>
                  <a:gs pos="100000">
                    <a:srgbClr val="0058B8"/>
                  </a:gs>
                  <a:gs pos="100000">
                    <a:srgbClr val="00A1CD"/>
                  </a:gs>
                </a:gsLst>
                <a:lin ang="10800000" scaled="1"/>
                <a:tileRect/>
              </a:gradFill>
              <a:ln>
                <a:solidFill>
                  <a:srgbClr val="00A1C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orbel"/>
                    <a:ea typeface="+mn-ea"/>
                    <a:cs typeface="+mn-cs"/>
                  </a:rPr>
                  <a:t>HPC</a:t>
                </a:r>
                <a:endParaRPr kumimoji="0" lang="en-US" sz="1400" b="1" i="0" u="none" strike="noStrike" kern="1200" cap="none" spc="0" normalizeH="0" baseline="0" noProof="0" dirty="0">
                  <a:ln>
                    <a:noFill/>
                  </a:ln>
                  <a:solidFill>
                    <a:srgbClr val="FFFFFF"/>
                  </a:solidFill>
                  <a:effectLst/>
                  <a:uLnTx/>
                  <a:uFillTx/>
                  <a:latin typeface="Corbel" pitchFamily="34" charset="0"/>
                  <a:ea typeface="+mn-ea"/>
                  <a:cs typeface="+mn-cs"/>
                </a:endParaRPr>
              </a:p>
            </p:txBody>
          </p:sp>
        </p:grpSp>
      </p:grpSp>
    </p:spTree>
    <p:extLst>
      <p:ext uri="{BB962C8B-B14F-4D97-AF65-F5344CB8AC3E}">
        <p14:creationId xmlns:p14="http://schemas.microsoft.com/office/powerpoint/2010/main" val="22277505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xit" presetSubtype="0" fill="hold"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lgn="ctr"/>
            <a:fld id="{845CA951-4815-4987-9CD6-BB5D6648C0B5}" type="slidenum">
              <a:rPr lang="nl-NL" sz="1200" smtClean="0">
                <a:solidFill>
                  <a:schemeClr val="bg1"/>
                </a:solidFill>
              </a:rPr>
              <a:pPr algn="ctr"/>
              <a:t>23</a:t>
            </a:fld>
            <a:endParaRPr lang="nl-NL" sz="1200" dirty="0">
              <a:solidFill>
                <a:schemeClr val="bg1"/>
              </a:solidFill>
            </a:endParaRPr>
          </a:p>
        </p:txBody>
      </p:sp>
      <p:sp>
        <p:nvSpPr>
          <p:cNvPr id="3" name="Titel 2"/>
          <p:cNvSpPr>
            <a:spLocks noGrp="1"/>
          </p:cNvSpPr>
          <p:nvPr>
            <p:ph type="title"/>
          </p:nvPr>
        </p:nvSpPr>
        <p:spPr/>
        <p:txBody>
          <a:bodyPr/>
          <a:lstStyle/>
          <a:p>
            <a:r>
              <a:rPr lang="en-GB" dirty="0" smtClean="0"/>
              <a:t>PoC Family Businesses and the Data Lake</a:t>
            </a:r>
            <a:endParaRPr lang="en-GB" dirty="0"/>
          </a:p>
        </p:txBody>
      </p:sp>
    </p:spTree>
    <p:extLst>
      <p:ext uri="{BB962C8B-B14F-4D97-AF65-F5344CB8AC3E}">
        <p14:creationId xmlns:p14="http://schemas.microsoft.com/office/powerpoint/2010/main" val="2806764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24</a:t>
            </a:fld>
            <a:endParaRPr lang="nl-NL" sz="1200" dirty="0"/>
          </a:p>
        </p:txBody>
      </p:sp>
      <p:sp>
        <p:nvSpPr>
          <p:cNvPr id="3" name="Tijdelijke aanduiding voor tekst 2"/>
          <p:cNvSpPr>
            <a:spLocks noGrp="1"/>
          </p:cNvSpPr>
          <p:nvPr>
            <p:ph type="body" sz="quarter" idx="11"/>
          </p:nvPr>
        </p:nvSpPr>
        <p:spPr>
          <a:xfrm>
            <a:off x="468313" y="1131590"/>
            <a:ext cx="8280151" cy="3455715"/>
          </a:xfrm>
        </p:spPr>
        <p:txBody>
          <a:bodyPr/>
          <a:lstStyle/>
          <a:p>
            <a:pPr>
              <a:buFontTx/>
              <a:buChar char="-"/>
            </a:pPr>
            <a:r>
              <a:rPr lang="en-US" dirty="0" smtClean="0"/>
              <a:t>Make </a:t>
            </a:r>
            <a:r>
              <a:rPr lang="en-US" dirty="0"/>
              <a:t>up between 65 to 80% of all European companies, </a:t>
            </a:r>
          </a:p>
          <a:p>
            <a:pPr>
              <a:buFontTx/>
              <a:buChar char="-"/>
            </a:pPr>
            <a:r>
              <a:rPr lang="en-US" dirty="0"/>
              <a:t>A</a:t>
            </a:r>
            <a:r>
              <a:rPr lang="en-US" dirty="0" smtClean="0"/>
              <a:t>ccount </a:t>
            </a:r>
            <a:r>
              <a:rPr lang="en-US" dirty="0"/>
              <a:t>for on average more than 40 to 50% of all jobs </a:t>
            </a:r>
          </a:p>
          <a:p>
            <a:pPr>
              <a:buFontTx/>
              <a:buChar char="-"/>
            </a:pPr>
            <a:r>
              <a:rPr lang="en-US" dirty="0"/>
              <a:t>H</a:t>
            </a:r>
            <a:r>
              <a:rPr lang="en-US" dirty="0" smtClean="0"/>
              <a:t>ave </a:t>
            </a:r>
            <a:r>
              <a:rPr lang="en-US" dirty="0"/>
              <a:t>a significant role to play in the strength and dynamism of the real economy.</a:t>
            </a:r>
          </a:p>
          <a:p>
            <a:pPr>
              <a:buFontTx/>
              <a:buChar char="-"/>
            </a:pPr>
            <a:r>
              <a:rPr lang="en-US" dirty="0" smtClean="0"/>
              <a:t>Are </a:t>
            </a:r>
            <a:r>
              <a:rPr lang="en-US" dirty="0"/>
              <a:t>important because of the long-term stability they bring, </a:t>
            </a:r>
          </a:p>
          <a:p>
            <a:pPr>
              <a:buFontTx/>
              <a:buChar char="-"/>
            </a:pPr>
            <a:r>
              <a:rPr lang="en-US" dirty="0"/>
              <a:t>S</a:t>
            </a:r>
            <a:r>
              <a:rPr lang="en-US" dirty="0" smtClean="0"/>
              <a:t>how </a:t>
            </a:r>
            <a:r>
              <a:rPr lang="en-US" dirty="0" smtClean="0"/>
              <a:t>specific commitment to local </a:t>
            </a:r>
            <a:r>
              <a:rPr lang="en-US" dirty="0"/>
              <a:t>communities, </a:t>
            </a:r>
          </a:p>
          <a:p>
            <a:pPr>
              <a:buFontTx/>
              <a:buChar char="-"/>
            </a:pPr>
            <a:r>
              <a:rPr lang="en-US" dirty="0"/>
              <a:t>F</a:t>
            </a:r>
            <a:r>
              <a:rPr lang="en-US" dirty="0" smtClean="0"/>
              <a:t>eel </a:t>
            </a:r>
            <a:r>
              <a:rPr lang="en-US" dirty="0" smtClean="0"/>
              <a:t>the </a:t>
            </a:r>
            <a:r>
              <a:rPr lang="en-US" dirty="0"/>
              <a:t>responsibility </a:t>
            </a:r>
            <a:r>
              <a:rPr lang="en-US" dirty="0" smtClean="0"/>
              <a:t>as </a:t>
            </a:r>
            <a:r>
              <a:rPr lang="en-US" dirty="0"/>
              <a:t>owners and the values they stand for</a:t>
            </a:r>
            <a:endParaRPr lang="en-GB" dirty="0"/>
          </a:p>
        </p:txBody>
      </p:sp>
      <p:sp>
        <p:nvSpPr>
          <p:cNvPr id="4" name="Tijdelijke aanduiding voor tekst 3"/>
          <p:cNvSpPr>
            <a:spLocks noGrp="1"/>
          </p:cNvSpPr>
          <p:nvPr>
            <p:ph type="body" sz="quarter" idx="14"/>
          </p:nvPr>
        </p:nvSpPr>
        <p:spPr/>
        <p:txBody>
          <a:bodyPr/>
          <a:lstStyle/>
          <a:p>
            <a:r>
              <a:rPr lang="en-GB" dirty="0" smtClean="0"/>
              <a:t>Family </a:t>
            </a:r>
            <a:r>
              <a:rPr lang="en-GB" dirty="0" smtClean="0"/>
              <a:t>Businesses</a:t>
            </a:r>
            <a:r>
              <a:rPr lang="en-GB" dirty="0" smtClean="0"/>
              <a:t>:</a:t>
            </a:r>
            <a:endParaRPr lang="en-GB" dirty="0"/>
          </a:p>
        </p:txBody>
      </p:sp>
    </p:spTree>
    <p:extLst>
      <p:ext uri="{BB962C8B-B14F-4D97-AF65-F5344CB8AC3E}">
        <p14:creationId xmlns:p14="http://schemas.microsoft.com/office/powerpoint/2010/main" val="4209079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185" y="3219797"/>
            <a:ext cx="2543175" cy="1800225"/>
          </a:xfrm>
          <a:prstGeom prst="rect">
            <a:avLst/>
          </a:prstGeom>
          <a:effectLst>
            <a:softEdge rad="317500"/>
          </a:effectLst>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25</a:t>
            </a:fld>
            <a:endParaRPr lang="nl-NL" sz="1200" dirty="0"/>
          </a:p>
        </p:txBody>
      </p:sp>
      <p:sp>
        <p:nvSpPr>
          <p:cNvPr id="3" name="Tijdelijke aanduiding voor tekst 2"/>
          <p:cNvSpPr>
            <a:spLocks noGrp="1"/>
          </p:cNvSpPr>
          <p:nvPr>
            <p:ph type="body" sz="quarter" idx="11"/>
          </p:nvPr>
        </p:nvSpPr>
        <p:spPr>
          <a:xfrm>
            <a:off x="539552" y="987574"/>
            <a:ext cx="7632848" cy="2664296"/>
          </a:xfrm>
        </p:spPr>
        <p:txBody>
          <a:bodyPr>
            <a:normAutofit/>
          </a:bodyPr>
          <a:lstStyle/>
          <a:p>
            <a:r>
              <a:rPr lang="en-GB" dirty="0" smtClean="0"/>
              <a:t>Data collection: </a:t>
            </a:r>
          </a:p>
          <a:p>
            <a:pPr>
              <a:buFontTx/>
              <a:buChar char="-"/>
            </a:pPr>
            <a:r>
              <a:rPr lang="en-GB" dirty="0" smtClean="0"/>
              <a:t> </a:t>
            </a:r>
            <a:r>
              <a:rPr lang="en-GB" dirty="0" smtClean="0"/>
              <a:t>Not </a:t>
            </a:r>
            <a:r>
              <a:rPr lang="en-GB" dirty="0"/>
              <a:t>based on sampling </a:t>
            </a:r>
            <a:r>
              <a:rPr lang="en-GB" dirty="0" smtClean="0"/>
              <a:t>or surveys</a:t>
            </a:r>
          </a:p>
          <a:p>
            <a:pPr>
              <a:buFontTx/>
              <a:buChar char="-"/>
            </a:pPr>
            <a:r>
              <a:rPr lang="en-GB" dirty="0" smtClean="0"/>
              <a:t> </a:t>
            </a:r>
            <a:r>
              <a:rPr lang="en-GB" dirty="0" smtClean="0"/>
              <a:t>Linking </a:t>
            </a:r>
            <a:r>
              <a:rPr lang="en-GB" dirty="0"/>
              <a:t>extra information from </a:t>
            </a:r>
            <a:r>
              <a:rPr lang="en-GB" dirty="0" smtClean="0"/>
              <a:t>administrative</a:t>
            </a:r>
          </a:p>
          <a:p>
            <a:r>
              <a:rPr lang="en-GB" dirty="0" smtClean="0"/>
              <a:t>  registrations </a:t>
            </a:r>
            <a:r>
              <a:rPr lang="en-GB" dirty="0"/>
              <a:t>to characterize a FB in the </a:t>
            </a:r>
            <a:r>
              <a:rPr lang="en-GB" dirty="0" smtClean="0"/>
              <a:t>SBR </a:t>
            </a:r>
          </a:p>
          <a:p>
            <a:pPr>
              <a:buFontTx/>
              <a:buChar char="-"/>
            </a:pPr>
            <a:r>
              <a:rPr lang="en-GB" dirty="0" smtClean="0"/>
              <a:t> </a:t>
            </a:r>
            <a:r>
              <a:rPr lang="en-GB" dirty="0" smtClean="0"/>
              <a:t>Indicators </a:t>
            </a:r>
            <a:r>
              <a:rPr lang="en-GB" dirty="0" smtClean="0"/>
              <a:t>produced </a:t>
            </a:r>
            <a:r>
              <a:rPr lang="en-GB" dirty="0"/>
              <a:t>with information already </a:t>
            </a:r>
            <a:endParaRPr lang="en-GB" dirty="0" smtClean="0"/>
          </a:p>
          <a:p>
            <a:r>
              <a:rPr lang="en-GB" dirty="0" smtClean="0"/>
              <a:t>  collected</a:t>
            </a:r>
            <a:r>
              <a:rPr lang="en-GB" dirty="0"/>
              <a:t>.</a:t>
            </a:r>
          </a:p>
        </p:txBody>
      </p:sp>
      <p:sp>
        <p:nvSpPr>
          <p:cNvPr id="4" name="Tijdelijke aanduiding voor tekst 3"/>
          <p:cNvSpPr>
            <a:spLocks noGrp="1"/>
          </p:cNvSpPr>
          <p:nvPr>
            <p:ph type="body" sz="quarter" idx="14"/>
          </p:nvPr>
        </p:nvSpPr>
        <p:spPr/>
        <p:txBody>
          <a:bodyPr/>
          <a:lstStyle/>
          <a:p>
            <a:r>
              <a:rPr lang="en-GB" dirty="0" smtClean="0"/>
              <a:t>Characterize </a:t>
            </a:r>
            <a:r>
              <a:rPr lang="en-GB" dirty="0" smtClean="0"/>
              <a:t>Enterprises </a:t>
            </a:r>
            <a:r>
              <a:rPr lang="en-GB" dirty="0" smtClean="0"/>
              <a:t>in SBR as FB or not</a:t>
            </a:r>
            <a:endParaRPr lang="en-GB" dirty="0"/>
          </a:p>
        </p:txBody>
      </p:sp>
      <p:sp>
        <p:nvSpPr>
          <p:cNvPr id="5" name="Rechthoek 4"/>
          <p:cNvSpPr/>
          <p:nvPr/>
        </p:nvSpPr>
        <p:spPr>
          <a:xfrm>
            <a:off x="3923928" y="3507854"/>
            <a:ext cx="4392488" cy="1477328"/>
          </a:xfrm>
          <a:prstGeom prst="rect">
            <a:avLst/>
          </a:prstGeom>
        </p:spPr>
        <p:txBody>
          <a:bodyPr wrap="square">
            <a:spAutoFit/>
          </a:bodyPr>
          <a:lstStyle/>
          <a:p>
            <a:pPr algn="ctr"/>
            <a:r>
              <a:rPr lang="nl-NL" b="1" i="1" dirty="0" err="1" smtClean="0">
                <a:solidFill>
                  <a:schemeClr val="tx2">
                    <a:lumMod val="50000"/>
                  </a:schemeClr>
                </a:solidFill>
              </a:rPr>
              <a:t>Ownership</a:t>
            </a:r>
            <a:r>
              <a:rPr lang="nl-NL" b="1" i="1" dirty="0">
                <a:solidFill>
                  <a:schemeClr val="tx2">
                    <a:lumMod val="50000"/>
                  </a:schemeClr>
                </a:solidFill>
              </a:rPr>
              <a:t> </a:t>
            </a:r>
            <a:r>
              <a:rPr lang="nl-NL" b="1" i="1" dirty="0" smtClean="0">
                <a:solidFill>
                  <a:schemeClr val="tx2">
                    <a:lumMod val="50000"/>
                  </a:schemeClr>
                </a:solidFill>
              </a:rPr>
              <a:t>– </a:t>
            </a:r>
            <a:r>
              <a:rPr lang="nl-NL" b="1" i="1" dirty="0" err="1" smtClean="0">
                <a:solidFill>
                  <a:schemeClr val="tx2">
                    <a:lumMod val="50000"/>
                  </a:schemeClr>
                </a:solidFill>
              </a:rPr>
              <a:t>Governance</a:t>
            </a:r>
            <a:r>
              <a:rPr lang="nl-NL" b="1" i="1" dirty="0" smtClean="0">
                <a:solidFill>
                  <a:schemeClr val="tx2">
                    <a:lumMod val="50000"/>
                  </a:schemeClr>
                </a:solidFill>
              </a:rPr>
              <a:t> – Profit –</a:t>
            </a:r>
          </a:p>
          <a:p>
            <a:pPr algn="ctr"/>
            <a:endParaRPr lang="nl-NL" b="1" i="1" dirty="0" smtClean="0">
              <a:solidFill>
                <a:schemeClr val="tx2">
                  <a:lumMod val="50000"/>
                </a:schemeClr>
              </a:solidFill>
            </a:endParaRPr>
          </a:p>
          <a:p>
            <a:pPr algn="ctr"/>
            <a:r>
              <a:rPr lang="nl-NL" b="1" i="1" dirty="0" err="1" smtClean="0">
                <a:solidFill>
                  <a:schemeClr val="tx2">
                    <a:lumMod val="50000"/>
                  </a:schemeClr>
                </a:solidFill>
              </a:rPr>
              <a:t>Reward</a:t>
            </a:r>
            <a:r>
              <a:rPr lang="nl-NL" b="1" i="1" dirty="0" smtClean="0">
                <a:solidFill>
                  <a:schemeClr val="tx2">
                    <a:lumMod val="50000"/>
                  </a:schemeClr>
                </a:solidFill>
              </a:rPr>
              <a:t> – Network – </a:t>
            </a:r>
            <a:r>
              <a:rPr lang="nl-NL" b="1" i="1" dirty="0" err="1" smtClean="0">
                <a:solidFill>
                  <a:schemeClr val="tx2">
                    <a:lumMod val="50000"/>
                  </a:schemeClr>
                </a:solidFill>
              </a:rPr>
              <a:t>Leadership</a:t>
            </a:r>
            <a:r>
              <a:rPr lang="nl-NL" b="1" i="1" dirty="0" smtClean="0">
                <a:solidFill>
                  <a:schemeClr val="tx2">
                    <a:lumMod val="50000"/>
                  </a:schemeClr>
                </a:solidFill>
              </a:rPr>
              <a:t> – Carrier</a:t>
            </a:r>
          </a:p>
          <a:p>
            <a:pPr algn="ctr"/>
            <a:endParaRPr lang="nl-NL" b="1" i="1" dirty="0">
              <a:solidFill>
                <a:schemeClr val="tx2">
                  <a:lumMod val="50000"/>
                </a:schemeClr>
              </a:solidFill>
            </a:endParaRPr>
          </a:p>
          <a:p>
            <a:pPr algn="ctr"/>
            <a:r>
              <a:rPr lang="nl-NL" b="1" i="1" dirty="0">
                <a:solidFill>
                  <a:schemeClr val="tx2">
                    <a:lumMod val="50000"/>
                  </a:schemeClr>
                </a:solidFill>
              </a:rPr>
              <a:t>Management</a:t>
            </a:r>
          </a:p>
        </p:txBody>
      </p:sp>
    </p:spTree>
    <p:extLst>
      <p:ext uri="{BB962C8B-B14F-4D97-AF65-F5344CB8AC3E}">
        <p14:creationId xmlns:p14="http://schemas.microsoft.com/office/powerpoint/2010/main" val="2926782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26</a:t>
            </a:fld>
            <a:endParaRPr lang="nl-NL" sz="1200" dirty="0"/>
          </a:p>
        </p:txBody>
      </p:sp>
      <p:sp>
        <p:nvSpPr>
          <p:cNvPr id="3" name="Tijdelijke aanduiding voor tekst 2"/>
          <p:cNvSpPr>
            <a:spLocks noGrp="1"/>
          </p:cNvSpPr>
          <p:nvPr>
            <p:ph type="body" sz="quarter" idx="11"/>
          </p:nvPr>
        </p:nvSpPr>
        <p:spPr/>
        <p:txBody>
          <a:bodyPr/>
          <a:lstStyle/>
          <a:p>
            <a:pPr>
              <a:buFontTx/>
              <a:buChar char="-"/>
            </a:pPr>
            <a:r>
              <a:rPr lang="en-GB" dirty="0"/>
              <a:t>Statistical Business Register (SP,LL,PA)</a:t>
            </a:r>
          </a:p>
          <a:p>
            <a:pPr>
              <a:buFontTx/>
              <a:buChar char="-"/>
            </a:pPr>
            <a:r>
              <a:rPr lang="en-GB" dirty="0"/>
              <a:t>Trade Register (LL,PA)</a:t>
            </a:r>
          </a:p>
          <a:p>
            <a:pPr>
              <a:buFontTx/>
              <a:buChar char="-"/>
            </a:pPr>
            <a:r>
              <a:rPr lang="en-GB" dirty="0"/>
              <a:t>Payroll Tax Register (LL)</a:t>
            </a:r>
          </a:p>
          <a:p>
            <a:pPr>
              <a:buFontTx/>
              <a:buChar char="-"/>
            </a:pPr>
            <a:r>
              <a:rPr lang="en-GB" dirty="0"/>
              <a:t>Management of relations of tax authorities (LL)</a:t>
            </a:r>
          </a:p>
          <a:p>
            <a:pPr>
              <a:buFontTx/>
              <a:buChar char="-"/>
            </a:pPr>
            <a:r>
              <a:rPr lang="fr-FR" dirty="0"/>
              <a:t>Satellite Self-</a:t>
            </a:r>
            <a:r>
              <a:rPr lang="fr-FR" dirty="0" err="1"/>
              <a:t>Employed</a:t>
            </a:r>
            <a:r>
              <a:rPr lang="fr-FR" dirty="0"/>
              <a:t> Entrepreneurs (LL)</a:t>
            </a:r>
            <a:endParaRPr lang="en-GB" dirty="0"/>
          </a:p>
          <a:p>
            <a:pPr>
              <a:buFontTx/>
              <a:buChar char="-"/>
            </a:pPr>
            <a:r>
              <a:rPr lang="en-GB" dirty="0"/>
              <a:t>Household register (LL,PA)</a:t>
            </a:r>
          </a:p>
          <a:p>
            <a:pPr>
              <a:buFontTx/>
              <a:buChar char="-"/>
            </a:pPr>
            <a:r>
              <a:rPr lang="en-GB" dirty="0"/>
              <a:t>Alliance register (LL,PA)</a:t>
            </a:r>
          </a:p>
          <a:p>
            <a:pPr>
              <a:buFontTx/>
              <a:buChar char="-"/>
            </a:pPr>
            <a:r>
              <a:rPr lang="en-GB" dirty="0"/>
              <a:t>Child-parent register (LL,PA)</a:t>
            </a:r>
          </a:p>
        </p:txBody>
      </p:sp>
      <p:sp>
        <p:nvSpPr>
          <p:cNvPr id="4" name="Tijdelijke aanduiding voor tekst 3"/>
          <p:cNvSpPr>
            <a:spLocks noGrp="1"/>
          </p:cNvSpPr>
          <p:nvPr>
            <p:ph type="body" sz="quarter" idx="14"/>
          </p:nvPr>
        </p:nvSpPr>
        <p:spPr/>
        <p:txBody>
          <a:bodyPr/>
          <a:lstStyle/>
          <a:p>
            <a:r>
              <a:rPr lang="en-GB" sz="3200" dirty="0" smtClean="0"/>
              <a:t>Sources used to detect Dutch FB’s</a:t>
            </a:r>
            <a:endParaRPr lang="en-GB" sz="3200" dirty="0"/>
          </a:p>
        </p:txBody>
      </p:sp>
    </p:spTree>
    <p:extLst>
      <p:ext uri="{BB962C8B-B14F-4D97-AF65-F5344CB8AC3E}">
        <p14:creationId xmlns:p14="http://schemas.microsoft.com/office/powerpoint/2010/main" val="3444012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27</a:t>
            </a:fld>
            <a:endParaRPr lang="nl-NL" sz="1200" dirty="0"/>
          </a:p>
        </p:txBody>
      </p:sp>
      <p:grpSp>
        <p:nvGrpSpPr>
          <p:cNvPr id="5" name="Papier 172"/>
          <p:cNvGrpSpPr>
            <a:grpSpLocks noChangeAspect="1"/>
          </p:cNvGrpSpPr>
          <p:nvPr/>
        </p:nvGrpSpPr>
        <p:grpSpPr bwMode="auto">
          <a:xfrm>
            <a:off x="107504" y="1275606"/>
            <a:ext cx="3109431" cy="3268187"/>
            <a:chOff x="2148" y="7032"/>
            <a:chExt cx="5680" cy="5970"/>
          </a:xfrm>
        </p:grpSpPr>
        <p:sp>
          <p:nvSpPr>
            <p:cNvPr id="6" name="AutoShape 40"/>
            <p:cNvSpPr>
              <a:spLocks noChangeAspect="1" noChangeArrowheads="1"/>
            </p:cNvSpPr>
            <p:nvPr/>
          </p:nvSpPr>
          <p:spPr bwMode="auto">
            <a:xfrm>
              <a:off x="2148" y="7032"/>
              <a:ext cx="5680" cy="59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Ovaal 110"/>
            <p:cNvSpPr>
              <a:spLocks noChangeArrowheads="1"/>
            </p:cNvSpPr>
            <p:nvPr/>
          </p:nvSpPr>
          <p:spPr bwMode="auto">
            <a:xfrm>
              <a:off x="6082" y="9320"/>
              <a:ext cx="1248" cy="1073"/>
            </a:xfrm>
            <a:prstGeom prst="ellipse">
              <a:avLst/>
            </a:prstGeom>
            <a:noFill/>
            <a:ln w="12700">
              <a:solidFill>
                <a:srgbClr val="000000"/>
              </a:solidFill>
              <a:round/>
              <a:headEnd/>
              <a:tailEnd/>
            </a:ln>
            <a:extLst>
              <a:ext uri="{909E8E84-426E-40DD-AFC4-6F175D3DCCD1}">
                <a14:hiddenFill xmlns:a14="http://schemas.microsoft.com/office/drawing/2010/main">
                  <a:solidFill>
                    <a:srgbClr val="953735"/>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77"/>
            <p:cNvSpPr txBox="1">
              <a:spLocks noChangeArrowheads="1"/>
            </p:cNvSpPr>
            <p:nvPr/>
          </p:nvSpPr>
          <p:spPr bwMode="auto">
            <a:xfrm>
              <a:off x="6115" y="9556"/>
              <a:ext cx="1278"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Private / </a:t>
              </a:r>
              <a:endParaRPr kumimoji="0" 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Public </a:t>
              </a:r>
              <a:endParaRPr kumimoji="0" 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Limited</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fgeronde rechthoek 120"/>
            <p:cNvSpPr>
              <a:spLocks noChangeArrowheads="1"/>
            </p:cNvSpPr>
            <p:nvPr/>
          </p:nvSpPr>
          <p:spPr bwMode="auto">
            <a:xfrm>
              <a:off x="4307" y="7262"/>
              <a:ext cx="1504" cy="807"/>
            </a:xfrm>
            <a:prstGeom prst="roundRect">
              <a:avLst>
                <a:gd name="adj" fmla="val 16667"/>
              </a:avLst>
            </a:prstGeom>
            <a:noFill/>
            <a:ln w="12700">
              <a:solidFill>
                <a:srgbClr val="000000"/>
              </a:solidFill>
              <a:round/>
              <a:headEnd/>
              <a:tailEnd/>
            </a:ln>
            <a:extLst>
              <a:ext uri="{909E8E84-426E-40DD-AFC4-6F175D3DCCD1}">
                <a14:hiddenFill xmlns:a14="http://schemas.microsoft.com/office/drawing/2010/main">
                  <a:solidFill>
                    <a:srgbClr val="4F81BD"/>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EG </a:t>
              </a:r>
              <a:b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br>
              <a: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(LL)</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al 110"/>
            <p:cNvSpPr>
              <a:spLocks noChangeArrowheads="1"/>
            </p:cNvSpPr>
            <p:nvPr/>
          </p:nvSpPr>
          <p:spPr bwMode="auto">
            <a:xfrm>
              <a:off x="2906" y="9305"/>
              <a:ext cx="1248" cy="1073"/>
            </a:xfrm>
            <a:prstGeom prst="ellipse">
              <a:avLst/>
            </a:prstGeom>
            <a:noFill/>
            <a:ln w="12700">
              <a:solidFill>
                <a:srgbClr val="000000"/>
              </a:solidFill>
              <a:round/>
              <a:headEnd/>
              <a:tailEnd/>
            </a:ln>
            <a:extLst>
              <a:ext uri="{909E8E84-426E-40DD-AFC4-6F175D3DCCD1}">
                <a14:hiddenFill xmlns:a14="http://schemas.microsoft.com/office/drawing/2010/main">
                  <a:solidFill>
                    <a:srgbClr val="953735"/>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77"/>
            <p:cNvSpPr txBox="1">
              <a:spLocks noChangeArrowheads="1"/>
            </p:cNvSpPr>
            <p:nvPr/>
          </p:nvSpPr>
          <p:spPr bwMode="auto">
            <a:xfrm>
              <a:off x="2921" y="9556"/>
              <a:ext cx="1278"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Private / </a:t>
              </a:r>
              <a:endParaRPr kumimoji="0" 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Public </a:t>
              </a:r>
              <a:endParaRPr kumimoji="0" 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Limited</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32"/>
            <p:cNvGrpSpPr>
              <a:grpSpLocks/>
            </p:cNvGrpSpPr>
            <p:nvPr/>
          </p:nvGrpSpPr>
          <p:grpSpPr bwMode="auto">
            <a:xfrm>
              <a:off x="2148" y="10994"/>
              <a:ext cx="851" cy="826"/>
              <a:chOff x="3218" y="10919"/>
              <a:chExt cx="851" cy="826"/>
            </a:xfrm>
          </p:grpSpPr>
          <p:sp>
            <p:nvSpPr>
              <p:cNvPr id="43" name="AutoShape 34"/>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C2D69B"/>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44" name="Text Box 33"/>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B1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 name="Group 29"/>
            <p:cNvGrpSpPr>
              <a:grpSpLocks/>
            </p:cNvGrpSpPr>
            <p:nvPr/>
          </p:nvGrpSpPr>
          <p:grpSpPr bwMode="auto">
            <a:xfrm>
              <a:off x="3113" y="10994"/>
              <a:ext cx="851" cy="826"/>
              <a:chOff x="3218" y="10919"/>
              <a:chExt cx="851" cy="826"/>
            </a:xfrm>
          </p:grpSpPr>
          <p:sp>
            <p:nvSpPr>
              <p:cNvPr id="41" name="AutoShape 31"/>
              <p:cNvSpPr>
                <a:spLocks noChangeArrowheads="1"/>
              </p:cNvSpPr>
              <p:nvPr/>
            </p:nvSpPr>
            <p:spPr bwMode="auto">
              <a:xfrm>
                <a:off x="3218" y="10919"/>
                <a:ext cx="851" cy="826"/>
              </a:xfrm>
              <a:prstGeom prst="triangle">
                <a:avLst>
                  <a:gd name="adj" fmla="val 50000"/>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nl-NL"/>
              </a:p>
            </p:txBody>
          </p:sp>
          <p:sp>
            <p:nvSpPr>
              <p:cNvPr id="42" name="Text Box 30"/>
              <p:cNvSpPr txBox="1">
                <a:spLocks noChangeArrowheads="1"/>
              </p:cNvSpPr>
              <p:nvPr/>
            </p:nvSpPr>
            <p:spPr bwMode="auto">
              <a:xfrm>
                <a:off x="3431" y="11359"/>
                <a:ext cx="463" cy="3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B2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 name="Group 26"/>
            <p:cNvGrpSpPr>
              <a:grpSpLocks/>
            </p:cNvGrpSpPr>
            <p:nvPr/>
          </p:nvGrpSpPr>
          <p:grpSpPr bwMode="auto">
            <a:xfrm>
              <a:off x="4068" y="11000"/>
              <a:ext cx="851" cy="826"/>
              <a:chOff x="3218" y="10919"/>
              <a:chExt cx="851" cy="826"/>
            </a:xfrm>
          </p:grpSpPr>
          <p:sp>
            <p:nvSpPr>
              <p:cNvPr id="39" name="AutoShape 28"/>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C2D69B"/>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40" name="Text Box 27"/>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B3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5" name="Group 23"/>
            <p:cNvGrpSpPr>
              <a:grpSpLocks/>
            </p:cNvGrpSpPr>
            <p:nvPr/>
          </p:nvGrpSpPr>
          <p:grpSpPr bwMode="auto">
            <a:xfrm>
              <a:off x="5838" y="11008"/>
              <a:ext cx="851" cy="826"/>
              <a:chOff x="3218" y="10919"/>
              <a:chExt cx="851" cy="826"/>
            </a:xfrm>
          </p:grpSpPr>
          <p:sp>
            <p:nvSpPr>
              <p:cNvPr id="37" name="AutoShape 25"/>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C2D69B"/>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38" name="Text Box 24"/>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B4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6" name="Group 20"/>
            <p:cNvGrpSpPr>
              <a:grpSpLocks/>
            </p:cNvGrpSpPr>
            <p:nvPr/>
          </p:nvGrpSpPr>
          <p:grpSpPr bwMode="auto">
            <a:xfrm>
              <a:off x="6770" y="11002"/>
              <a:ext cx="851" cy="826"/>
              <a:chOff x="3218" y="10919"/>
              <a:chExt cx="851" cy="826"/>
            </a:xfrm>
          </p:grpSpPr>
          <p:sp>
            <p:nvSpPr>
              <p:cNvPr id="35" name="AutoShape 22"/>
              <p:cNvSpPr>
                <a:spLocks noChangeArrowheads="1"/>
              </p:cNvSpPr>
              <p:nvPr/>
            </p:nvSpPr>
            <p:spPr bwMode="auto">
              <a:xfrm>
                <a:off x="3218" y="10919"/>
                <a:ext cx="851" cy="826"/>
              </a:xfrm>
              <a:prstGeom prst="triangle">
                <a:avLst>
                  <a:gd name="adj" fmla="val 50000"/>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nl-NL"/>
              </a:p>
            </p:txBody>
          </p:sp>
          <p:sp>
            <p:nvSpPr>
              <p:cNvPr id="36" name="Text Box 21"/>
              <p:cNvSpPr txBox="1">
                <a:spLocks noChangeArrowheads="1"/>
              </p:cNvSpPr>
              <p:nvPr/>
            </p:nvSpPr>
            <p:spPr bwMode="auto">
              <a:xfrm>
                <a:off x="3431" y="11359"/>
                <a:ext cx="463" cy="3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B5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7" name="AutoShape 19"/>
            <p:cNvSpPr>
              <a:spLocks noChangeShapeType="1"/>
            </p:cNvSpPr>
            <p:nvPr/>
          </p:nvSpPr>
          <p:spPr bwMode="auto">
            <a:xfrm>
              <a:off x="5059" y="8069"/>
              <a:ext cx="1" cy="67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AutoShape 18"/>
            <p:cNvSpPr>
              <a:spLocks noChangeShapeType="1"/>
            </p:cNvSpPr>
            <p:nvPr/>
          </p:nvSpPr>
          <p:spPr bwMode="auto">
            <a:xfrm>
              <a:off x="3523" y="8765"/>
              <a:ext cx="3166"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AutoShape 17"/>
            <p:cNvSpPr>
              <a:spLocks noChangeShapeType="1"/>
            </p:cNvSpPr>
            <p:nvPr/>
          </p:nvSpPr>
          <p:spPr bwMode="auto">
            <a:xfrm>
              <a:off x="3522" y="8785"/>
              <a:ext cx="8" cy="5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AutoShape 16"/>
            <p:cNvSpPr>
              <a:spLocks noChangeShapeType="1"/>
            </p:cNvSpPr>
            <p:nvPr/>
          </p:nvSpPr>
          <p:spPr bwMode="auto">
            <a:xfrm>
              <a:off x="6705" y="8786"/>
              <a:ext cx="1" cy="53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AutoShape 15"/>
            <p:cNvSpPr>
              <a:spLocks noChangeShapeType="1"/>
            </p:cNvSpPr>
            <p:nvPr/>
          </p:nvSpPr>
          <p:spPr bwMode="auto">
            <a:xfrm flipH="1">
              <a:off x="2574" y="10378"/>
              <a:ext cx="940" cy="6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AutoShape 14"/>
            <p:cNvSpPr>
              <a:spLocks noChangeShapeType="1"/>
            </p:cNvSpPr>
            <p:nvPr/>
          </p:nvSpPr>
          <p:spPr bwMode="auto">
            <a:xfrm>
              <a:off x="3530" y="10378"/>
              <a:ext cx="9" cy="6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AutoShape 13"/>
            <p:cNvSpPr>
              <a:spLocks noChangeShapeType="1"/>
            </p:cNvSpPr>
            <p:nvPr/>
          </p:nvSpPr>
          <p:spPr bwMode="auto">
            <a:xfrm>
              <a:off x="3530" y="10378"/>
              <a:ext cx="964" cy="62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AutoShape 12"/>
            <p:cNvSpPr>
              <a:spLocks noChangeShapeType="1"/>
            </p:cNvSpPr>
            <p:nvPr/>
          </p:nvSpPr>
          <p:spPr bwMode="auto">
            <a:xfrm flipH="1">
              <a:off x="6264" y="10393"/>
              <a:ext cx="442" cy="6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 name="AutoShape 11"/>
            <p:cNvSpPr>
              <a:spLocks noChangeShapeType="1"/>
            </p:cNvSpPr>
            <p:nvPr/>
          </p:nvSpPr>
          <p:spPr bwMode="auto">
            <a:xfrm>
              <a:off x="6706" y="10393"/>
              <a:ext cx="490" cy="60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Text Box 10"/>
            <p:cNvSpPr txBox="1">
              <a:spLocks noChangeArrowheads="1"/>
            </p:cNvSpPr>
            <p:nvPr/>
          </p:nvSpPr>
          <p:spPr bwMode="auto">
            <a:xfrm>
              <a:off x="4744" y="12181"/>
              <a:ext cx="1200" cy="59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Majority in family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AutoShape 9"/>
            <p:cNvSpPr>
              <a:spLocks noChangeShapeType="1"/>
            </p:cNvSpPr>
            <p:nvPr/>
          </p:nvSpPr>
          <p:spPr bwMode="auto">
            <a:xfrm flipH="1">
              <a:off x="3540" y="12479"/>
              <a:ext cx="1204"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AutoShape 8"/>
            <p:cNvSpPr>
              <a:spLocks noChangeShapeType="1"/>
            </p:cNvSpPr>
            <p:nvPr/>
          </p:nvSpPr>
          <p:spPr bwMode="auto">
            <a:xfrm>
              <a:off x="3539" y="11820"/>
              <a:ext cx="1" cy="6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 name="AutoShape 7"/>
            <p:cNvSpPr>
              <a:spLocks noChangeShapeType="1"/>
            </p:cNvSpPr>
            <p:nvPr/>
          </p:nvSpPr>
          <p:spPr bwMode="auto">
            <a:xfrm flipH="1" flipV="1">
              <a:off x="5944" y="12479"/>
              <a:ext cx="1253"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AutoShape 6"/>
            <p:cNvSpPr>
              <a:spLocks noChangeShapeType="1"/>
            </p:cNvSpPr>
            <p:nvPr/>
          </p:nvSpPr>
          <p:spPr bwMode="auto">
            <a:xfrm>
              <a:off x="7196" y="11834"/>
              <a:ext cx="1" cy="6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Text Box 5"/>
            <p:cNvSpPr txBox="1">
              <a:spLocks noChangeArrowheads="1"/>
            </p:cNvSpPr>
            <p:nvPr/>
          </p:nvSpPr>
          <p:spPr bwMode="auto">
            <a:xfrm>
              <a:off x="3462" y="10716"/>
              <a:ext cx="5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Text Box 4"/>
            <p:cNvSpPr txBox="1">
              <a:spLocks noChangeArrowheads="1"/>
            </p:cNvSpPr>
            <p:nvPr/>
          </p:nvSpPr>
          <p:spPr bwMode="auto">
            <a:xfrm>
              <a:off x="6937" y="10626"/>
              <a:ext cx="5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Text Box 3"/>
            <p:cNvSpPr txBox="1">
              <a:spLocks noChangeArrowheads="1"/>
            </p:cNvSpPr>
            <p:nvPr/>
          </p:nvSpPr>
          <p:spPr bwMode="auto">
            <a:xfrm>
              <a:off x="3351" y="11112"/>
              <a:ext cx="36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Text Box 2"/>
            <p:cNvSpPr txBox="1">
              <a:spLocks noChangeArrowheads="1"/>
            </p:cNvSpPr>
            <p:nvPr/>
          </p:nvSpPr>
          <p:spPr bwMode="auto">
            <a:xfrm>
              <a:off x="7010" y="11118"/>
              <a:ext cx="36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5" name="Papier 172"/>
          <p:cNvGrpSpPr>
            <a:grpSpLocks/>
          </p:cNvGrpSpPr>
          <p:nvPr/>
        </p:nvGrpSpPr>
        <p:grpSpPr bwMode="auto">
          <a:xfrm>
            <a:off x="6068392" y="1519584"/>
            <a:ext cx="2032000" cy="3500438"/>
            <a:chOff x="3682" y="6988"/>
            <a:chExt cx="3201" cy="5512"/>
          </a:xfrm>
        </p:grpSpPr>
        <p:sp>
          <p:nvSpPr>
            <p:cNvPr id="46" name="AutoShape 25"/>
            <p:cNvSpPr>
              <a:spLocks noChangeAspect="1" noChangeArrowheads="1"/>
            </p:cNvSpPr>
            <p:nvPr/>
          </p:nvSpPr>
          <p:spPr bwMode="auto">
            <a:xfrm>
              <a:off x="3682" y="6988"/>
              <a:ext cx="3201" cy="55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7" name="Afgeronde rechthoek 120"/>
            <p:cNvSpPr>
              <a:spLocks noChangeArrowheads="1"/>
            </p:cNvSpPr>
            <p:nvPr/>
          </p:nvSpPr>
          <p:spPr bwMode="auto">
            <a:xfrm>
              <a:off x="4307" y="7262"/>
              <a:ext cx="1504" cy="807"/>
            </a:xfrm>
            <a:prstGeom prst="roundRect">
              <a:avLst>
                <a:gd name="adj" fmla="val 16667"/>
              </a:avLst>
            </a:prstGeom>
            <a:noFill/>
            <a:ln w="12700">
              <a:solidFill>
                <a:srgbClr val="000000"/>
              </a:solidFill>
              <a:round/>
              <a:headEnd/>
              <a:tailEnd/>
            </a:ln>
            <a:extLst>
              <a:ext uri="{909E8E84-426E-40DD-AFC4-6F175D3DCCD1}">
                <a14:hiddenFill xmlns:a14="http://schemas.microsoft.com/office/drawing/2010/main">
                  <a:solidFill>
                    <a:srgbClr val="4F81BD"/>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EG </a:t>
              </a:r>
              <a:b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br>
              <a: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(PA)</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Ovaal 110"/>
            <p:cNvSpPr>
              <a:spLocks noChangeArrowheads="1"/>
            </p:cNvSpPr>
            <p:nvPr/>
          </p:nvSpPr>
          <p:spPr bwMode="auto">
            <a:xfrm>
              <a:off x="4440" y="8811"/>
              <a:ext cx="1248" cy="1073"/>
            </a:xfrm>
            <a:prstGeom prst="ellipse">
              <a:avLst/>
            </a:prstGeom>
            <a:noFill/>
            <a:ln w="12700">
              <a:solidFill>
                <a:srgbClr val="000000"/>
              </a:solidFill>
              <a:round/>
              <a:headEnd/>
              <a:tailEnd/>
            </a:ln>
            <a:extLst>
              <a:ext uri="{909E8E84-426E-40DD-AFC4-6F175D3DCCD1}">
                <a14:hiddenFill xmlns:a14="http://schemas.microsoft.com/office/drawing/2010/main">
                  <a:solidFill>
                    <a:srgbClr val="953735"/>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Text Box 77"/>
            <p:cNvSpPr txBox="1">
              <a:spLocks noChangeArrowheads="1"/>
            </p:cNvSpPr>
            <p:nvPr/>
          </p:nvSpPr>
          <p:spPr bwMode="auto">
            <a:xfrm>
              <a:off x="4455" y="9024"/>
              <a:ext cx="1278"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General / </a:t>
              </a:r>
              <a:endParaRPr kumimoji="0" 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Limited</a:t>
              </a:r>
              <a:endParaRPr kumimoji="0" 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Partnership</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0" name="Group 19"/>
            <p:cNvGrpSpPr>
              <a:grpSpLocks/>
            </p:cNvGrpSpPr>
            <p:nvPr/>
          </p:nvGrpSpPr>
          <p:grpSpPr bwMode="auto">
            <a:xfrm>
              <a:off x="3682" y="10500"/>
              <a:ext cx="851" cy="826"/>
              <a:chOff x="3218" y="10919"/>
              <a:chExt cx="851" cy="826"/>
            </a:xfrm>
          </p:grpSpPr>
          <p:sp>
            <p:nvSpPr>
              <p:cNvPr id="66" name="AutoShape 21"/>
              <p:cNvSpPr>
                <a:spLocks noChangeArrowheads="1"/>
              </p:cNvSpPr>
              <p:nvPr/>
            </p:nvSpPr>
            <p:spPr bwMode="auto">
              <a:xfrm>
                <a:off x="3218" y="10919"/>
                <a:ext cx="851" cy="826"/>
              </a:xfrm>
              <a:prstGeom prst="triangle">
                <a:avLst>
                  <a:gd name="adj" fmla="val 50000"/>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nl-NL"/>
              </a:p>
            </p:txBody>
          </p:sp>
          <p:sp>
            <p:nvSpPr>
              <p:cNvPr id="67" name="Text Box 20"/>
              <p:cNvSpPr txBox="1">
                <a:spLocks noChangeArrowheads="1"/>
              </p:cNvSpPr>
              <p:nvPr/>
            </p:nvSpPr>
            <p:spPr bwMode="auto">
              <a:xfrm>
                <a:off x="3431" y="11359"/>
                <a:ext cx="463" cy="3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P1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1" name="Group 16"/>
            <p:cNvGrpSpPr>
              <a:grpSpLocks/>
            </p:cNvGrpSpPr>
            <p:nvPr/>
          </p:nvGrpSpPr>
          <p:grpSpPr bwMode="auto">
            <a:xfrm>
              <a:off x="4647" y="10500"/>
              <a:ext cx="851" cy="826"/>
              <a:chOff x="3218" y="10919"/>
              <a:chExt cx="851" cy="826"/>
            </a:xfrm>
          </p:grpSpPr>
          <p:sp>
            <p:nvSpPr>
              <p:cNvPr id="64" name="AutoShape 18"/>
              <p:cNvSpPr>
                <a:spLocks noChangeArrowheads="1"/>
              </p:cNvSpPr>
              <p:nvPr/>
            </p:nvSpPr>
            <p:spPr bwMode="auto">
              <a:xfrm>
                <a:off x="3218" y="10919"/>
                <a:ext cx="851" cy="826"/>
              </a:xfrm>
              <a:prstGeom prst="triangle">
                <a:avLst>
                  <a:gd name="adj" fmla="val 50000"/>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nl-NL"/>
              </a:p>
            </p:txBody>
          </p:sp>
          <p:sp>
            <p:nvSpPr>
              <p:cNvPr id="65" name="Text Box 17"/>
              <p:cNvSpPr txBox="1">
                <a:spLocks noChangeArrowheads="1"/>
              </p:cNvSpPr>
              <p:nvPr/>
            </p:nvSpPr>
            <p:spPr bwMode="auto">
              <a:xfrm>
                <a:off x="3431" y="11359"/>
                <a:ext cx="463" cy="3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P2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2" name="Group 13"/>
            <p:cNvGrpSpPr>
              <a:grpSpLocks/>
            </p:cNvGrpSpPr>
            <p:nvPr/>
          </p:nvGrpSpPr>
          <p:grpSpPr bwMode="auto">
            <a:xfrm>
              <a:off x="5602" y="10506"/>
              <a:ext cx="851" cy="826"/>
              <a:chOff x="3218" y="10919"/>
              <a:chExt cx="851" cy="826"/>
            </a:xfrm>
          </p:grpSpPr>
          <p:sp>
            <p:nvSpPr>
              <p:cNvPr id="62" name="AutoShape 15"/>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C2D69B"/>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63" name="Text Box 14"/>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P3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3" name="AutoShape 12"/>
            <p:cNvSpPr>
              <a:spLocks noChangeShapeType="1"/>
            </p:cNvSpPr>
            <p:nvPr/>
          </p:nvSpPr>
          <p:spPr bwMode="auto">
            <a:xfrm>
              <a:off x="5059" y="8069"/>
              <a:ext cx="5" cy="7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AutoShape 11"/>
            <p:cNvSpPr>
              <a:spLocks noChangeShapeType="1"/>
            </p:cNvSpPr>
            <p:nvPr/>
          </p:nvSpPr>
          <p:spPr bwMode="auto">
            <a:xfrm flipH="1">
              <a:off x="4108" y="9884"/>
              <a:ext cx="940" cy="6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AutoShape 10"/>
            <p:cNvSpPr>
              <a:spLocks noChangeShapeType="1"/>
            </p:cNvSpPr>
            <p:nvPr/>
          </p:nvSpPr>
          <p:spPr bwMode="auto">
            <a:xfrm>
              <a:off x="5064" y="9884"/>
              <a:ext cx="9" cy="6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AutoShape 9"/>
            <p:cNvSpPr>
              <a:spLocks noChangeShapeType="1"/>
            </p:cNvSpPr>
            <p:nvPr/>
          </p:nvSpPr>
          <p:spPr bwMode="auto">
            <a:xfrm>
              <a:off x="5064" y="9884"/>
              <a:ext cx="964" cy="62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Text Box 8"/>
            <p:cNvSpPr txBox="1">
              <a:spLocks noChangeArrowheads="1"/>
            </p:cNvSpPr>
            <p:nvPr/>
          </p:nvSpPr>
          <p:spPr bwMode="auto">
            <a:xfrm>
              <a:off x="3986" y="11687"/>
              <a:ext cx="1200" cy="59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Majority in family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AutoShape 7"/>
            <p:cNvSpPr>
              <a:spLocks noChangeShapeType="1"/>
            </p:cNvSpPr>
            <p:nvPr/>
          </p:nvSpPr>
          <p:spPr bwMode="auto">
            <a:xfrm flipH="1">
              <a:off x="4586" y="11326"/>
              <a:ext cx="487" cy="3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AutoShape 6"/>
            <p:cNvSpPr>
              <a:spLocks noChangeShapeType="1"/>
            </p:cNvSpPr>
            <p:nvPr/>
          </p:nvSpPr>
          <p:spPr bwMode="auto">
            <a:xfrm>
              <a:off x="4107" y="11341"/>
              <a:ext cx="479" cy="34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Text Box 5"/>
            <p:cNvSpPr txBox="1">
              <a:spLocks noChangeArrowheads="1"/>
            </p:cNvSpPr>
            <p:nvPr/>
          </p:nvSpPr>
          <p:spPr bwMode="auto">
            <a:xfrm>
              <a:off x="4892" y="10621"/>
              <a:ext cx="36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 Box 4"/>
            <p:cNvSpPr txBox="1">
              <a:spLocks noChangeArrowheads="1"/>
            </p:cNvSpPr>
            <p:nvPr/>
          </p:nvSpPr>
          <p:spPr bwMode="auto">
            <a:xfrm>
              <a:off x="3929" y="10623"/>
              <a:ext cx="36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8" name="Papier 172"/>
          <p:cNvGrpSpPr>
            <a:grpSpLocks/>
          </p:cNvGrpSpPr>
          <p:nvPr/>
        </p:nvGrpSpPr>
        <p:grpSpPr bwMode="auto">
          <a:xfrm>
            <a:off x="6974457" y="-164554"/>
            <a:ext cx="2278063" cy="3594100"/>
            <a:chOff x="3214" y="6814"/>
            <a:chExt cx="3587" cy="5659"/>
          </a:xfrm>
        </p:grpSpPr>
        <p:sp>
          <p:nvSpPr>
            <p:cNvPr id="69" name="AutoShape 18"/>
            <p:cNvSpPr>
              <a:spLocks noChangeAspect="1" noChangeArrowheads="1"/>
            </p:cNvSpPr>
            <p:nvPr/>
          </p:nvSpPr>
          <p:spPr bwMode="auto">
            <a:xfrm>
              <a:off x="3214" y="6814"/>
              <a:ext cx="3587" cy="56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Afgeronde rechthoek 120"/>
            <p:cNvSpPr>
              <a:spLocks noChangeArrowheads="1"/>
            </p:cNvSpPr>
            <p:nvPr/>
          </p:nvSpPr>
          <p:spPr bwMode="auto">
            <a:xfrm>
              <a:off x="4307" y="7262"/>
              <a:ext cx="1504" cy="807"/>
            </a:xfrm>
            <a:prstGeom prst="roundRect">
              <a:avLst>
                <a:gd name="adj" fmla="val 16667"/>
              </a:avLst>
            </a:prstGeom>
            <a:noFill/>
            <a:ln w="12700">
              <a:solidFill>
                <a:srgbClr val="000000"/>
              </a:solidFill>
              <a:round/>
              <a:headEnd/>
              <a:tailEnd/>
            </a:ln>
            <a:extLst>
              <a:ext uri="{909E8E84-426E-40DD-AFC4-6F175D3DCCD1}">
                <a14:hiddenFill xmlns:a14="http://schemas.microsoft.com/office/drawing/2010/main">
                  <a:solidFill>
                    <a:srgbClr val="4F81BD"/>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EG </a:t>
              </a:r>
              <a:b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br>
              <a:r>
                <a:rPr kumimoji="0" lang="nl-NL" sz="11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(SP)</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Ovaal 110"/>
            <p:cNvSpPr>
              <a:spLocks noChangeArrowheads="1"/>
            </p:cNvSpPr>
            <p:nvPr/>
          </p:nvSpPr>
          <p:spPr bwMode="auto">
            <a:xfrm>
              <a:off x="4440" y="8811"/>
              <a:ext cx="1248" cy="1073"/>
            </a:xfrm>
            <a:prstGeom prst="ellipse">
              <a:avLst/>
            </a:prstGeom>
            <a:solidFill>
              <a:srgbClr val="D8D8D8"/>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Text Box 77"/>
            <p:cNvSpPr txBox="1">
              <a:spLocks noChangeArrowheads="1"/>
            </p:cNvSpPr>
            <p:nvPr/>
          </p:nvSpPr>
          <p:spPr bwMode="auto">
            <a:xfrm>
              <a:off x="4451" y="8995"/>
              <a:ext cx="1271" cy="951"/>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7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Sole</a:t>
              </a: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7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Proprietor</a:t>
              </a: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r>
              <a:b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br>
              <a:r>
                <a:rPr kumimoji="0" lang="nl-NL" sz="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as </a:t>
              </a:r>
              <a:r>
                <a:rPr kumimoji="0" lang="nl-NL" sz="7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Owner</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3" name="Group 12"/>
            <p:cNvGrpSpPr>
              <a:grpSpLocks/>
            </p:cNvGrpSpPr>
            <p:nvPr/>
          </p:nvGrpSpPr>
          <p:grpSpPr bwMode="auto">
            <a:xfrm>
              <a:off x="3682" y="10500"/>
              <a:ext cx="851" cy="826"/>
              <a:chOff x="3218" y="10919"/>
              <a:chExt cx="851" cy="826"/>
            </a:xfrm>
          </p:grpSpPr>
          <p:sp>
            <p:nvSpPr>
              <p:cNvPr id="84" name="AutoShape 14"/>
              <p:cNvSpPr>
                <a:spLocks noChangeArrowheads="1"/>
              </p:cNvSpPr>
              <p:nvPr/>
            </p:nvSpPr>
            <p:spPr bwMode="auto">
              <a:xfrm>
                <a:off x="3218" y="10919"/>
                <a:ext cx="851" cy="826"/>
              </a:xfrm>
              <a:prstGeom prst="triangle">
                <a:avLst>
                  <a:gd name="adj" fmla="val 50000"/>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nl-NL"/>
              </a:p>
            </p:txBody>
          </p:sp>
          <p:sp>
            <p:nvSpPr>
              <p:cNvPr id="85" name="Text Box 13"/>
              <p:cNvSpPr txBox="1">
                <a:spLocks noChangeArrowheads="1"/>
              </p:cNvSpPr>
              <p:nvPr/>
            </p:nvSpPr>
            <p:spPr bwMode="auto">
              <a:xfrm>
                <a:off x="3431" y="11359"/>
                <a:ext cx="463" cy="3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E1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4" name="Group 9"/>
            <p:cNvGrpSpPr>
              <a:grpSpLocks/>
            </p:cNvGrpSpPr>
            <p:nvPr/>
          </p:nvGrpSpPr>
          <p:grpSpPr bwMode="auto">
            <a:xfrm>
              <a:off x="5375" y="10500"/>
              <a:ext cx="851" cy="826"/>
              <a:chOff x="3218" y="10919"/>
              <a:chExt cx="851" cy="826"/>
            </a:xfrm>
          </p:grpSpPr>
          <p:sp>
            <p:nvSpPr>
              <p:cNvPr id="82" name="AutoShape 11"/>
              <p:cNvSpPr>
                <a:spLocks noChangeArrowheads="1"/>
              </p:cNvSpPr>
              <p:nvPr/>
            </p:nvSpPr>
            <p:spPr bwMode="auto">
              <a:xfrm>
                <a:off x="3218" y="10919"/>
                <a:ext cx="851" cy="826"/>
              </a:xfrm>
              <a:prstGeom prst="triangle">
                <a:avLst>
                  <a:gd name="adj" fmla="val 50000"/>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nl-NL"/>
              </a:p>
            </p:txBody>
          </p:sp>
          <p:sp>
            <p:nvSpPr>
              <p:cNvPr id="83" name="Text Box 10"/>
              <p:cNvSpPr txBox="1">
                <a:spLocks noChangeArrowheads="1"/>
              </p:cNvSpPr>
              <p:nvPr/>
            </p:nvSpPr>
            <p:spPr bwMode="auto">
              <a:xfrm>
                <a:off x="3431" y="11359"/>
                <a:ext cx="463" cy="3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5" name="AutoShape 8"/>
            <p:cNvSpPr>
              <a:spLocks noChangeShapeType="1"/>
            </p:cNvSpPr>
            <p:nvPr/>
          </p:nvSpPr>
          <p:spPr bwMode="auto">
            <a:xfrm>
              <a:off x="5059" y="8069"/>
              <a:ext cx="5" cy="7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AutoShape 7"/>
            <p:cNvSpPr>
              <a:spLocks noChangeShapeType="1"/>
            </p:cNvSpPr>
            <p:nvPr/>
          </p:nvSpPr>
          <p:spPr bwMode="auto">
            <a:xfrm flipH="1">
              <a:off x="4108" y="9884"/>
              <a:ext cx="940" cy="6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AutoShape 6"/>
            <p:cNvSpPr>
              <a:spLocks noChangeShapeType="1"/>
            </p:cNvSpPr>
            <p:nvPr/>
          </p:nvSpPr>
          <p:spPr bwMode="auto">
            <a:xfrm>
              <a:off x="5064" y="9884"/>
              <a:ext cx="737" cy="6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Text Box 5"/>
            <p:cNvSpPr txBox="1">
              <a:spLocks noChangeArrowheads="1"/>
            </p:cNvSpPr>
            <p:nvPr/>
          </p:nvSpPr>
          <p:spPr bwMode="auto">
            <a:xfrm>
              <a:off x="4324" y="11687"/>
              <a:ext cx="1459" cy="59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Legal person Transferrable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AutoShape 4"/>
            <p:cNvSpPr>
              <a:spLocks noChangeShapeType="1"/>
            </p:cNvSpPr>
            <p:nvPr/>
          </p:nvSpPr>
          <p:spPr bwMode="auto">
            <a:xfrm>
              <a:off x="4108" y="11326"/>
              <a:ext cx="946" cy="3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AutoShape 3"/>
            <p:cNvSpPr>
              <a:spLocks noChangeShapeType="1"/>
            </p:cNvSpPr>
            <p:nvPr/>
          </p:nvSpPr>
          <p:spPr bwMode="auto">
            <a:xfrm flipH="1">
              <a:off x="5054" y="9884"/>
              <a:ext cx="10" cy="18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1" name="AutoShape 2"/>
            <p:cNvSpPr>
              <a:spLocks noChangeShapeType="1"/>
            </p:cNvSpPr>
            <p:nvPr/>
          </p:nvSpPr>
          <p:spPr bwMode="auto">
            <a:xfrm flipH="1">
              <a:off x="5054" y="11326"/>
              <a:ext cx="747" cy="3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152" name="Papier 172"/>
          <p:cNvGrpSpPr>
            <a:grpSpLocks/>
          </p:cNvGrpSpPr>
          <p:nvPr/>
        </p:nvGrpSpPr>
        <p:grpSpPr bwMode="auto">
          <a:xfrm>
            <a:off x="2987824" y="567208"/>
            <a:ext cx="3368675" cy="4668838"/>
            <a:chOff x="3682" y="6988"/>
            <a:chExt cx="5304" cy="7353"/>
          </a:xfrm>
        </p:grpSpPr>
        <p:sp>
          <p:nvSpPr>
            <p:cNvPr id="153" name="AutoShape 122"/>
            <p:cNvSpPr>
              <a:spLocks noChangeAspect="1" noChangeArrowheads="1"/>
            </p:cNvSpPr>
            <p:nvPr/>
          </p:nvSpPr>
          <p:spPr bwMode="auto">
            <a:xfrm>
              <a:off x="3682" y="6988"/>
              <a:ext cx="5304" cy="73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4" name="Rectangle 121"/>
            <p:cNvSpPr>
              <a:spLocks noChangeArrowheads="1"/>
            </p:cNvSpPr>
            <p:nvPr/>
          </p:nvSpPr>
          <p:spPr bwMode="auto">
            <a:xfrm>
              <a:off x="3963" y="7366"/>
              <a:ext cx="1028" cy="6768"/>
            </a:xfrm>
            <a:prstGeom prst="rect">
              <a:avLst/>
            </a:prstGeom>
            <a:gradFill rotWithShape="1">
              <a:gsLst>
                <a:gs pos="0">
                  <a:srgbClr val="D8D8D8"/>
                </a:gs>
                <a:gs pos="100000">
                  <a:srgbClr val="FFFFFF"/>
                </a:gs>
              </a:gsLst>
              <a:lin ang="5400000" scaled="1"/>
            </a:gradFill>
            <a:ln w="25400">
              <a:solidFill>
                <a:srgbClr val="808080"/>
              </a:solidFill>
              <a:miter lim="800000"/>
              <a:headEnd/>
              <a:tailEnd/>
            </a:ln>
          </p:spPr>
          <p:txBody>
            <a:bodyPr vert="horz" wrap="square" lIns="74295" tIns="8890" rIns="74295" bIns="8890" numCol="1" anchor="t" anchorCtr="0" compatLnSpc="1">
              <a:prstTxWarp prst="textNoShape">
                <a:avLst/>
              </a:prstTxWarp>
            </a:bodyPr>
            <a:lstStyle/>
            <a:p>
              <a:endParaRPr lang="nl-NL"/>
            </a:p>
          </p:txBody>
        </p:sp>
        <p:grpSp>
          <p:nvGrpSpPr>
            <p:cNvPr id="155" name="Group 118"/>
            <p:cNvGrpSpPr>
              <a:grpSpLocks/>
            </p:cNvGrpSpPr>
            <p:nvPr/>
          </p:nvGrpSpPr>
          <p:grpSpPr bwMode="auto">
            <a:xfrm>
              <a:off x="7718" y="8081"/>
              <a:ext cx="674" cy="586"/>
              <a:chOff x="3218" y="10919"/>
              <a:chExt cx="851" cy="826"/>
            </a:xfrm>
          </p:grpSpPr>
          <p:sp>
            <p:nvSpPr>
              <p:cNvPr id="216" name="AutoShape 120"/>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217" name="Text Box 119"/>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56" name="Group 115"/>
            <p:cNvGrpSpPr>
              <a:grpSpLocks/>
            </p:cNvGrpSpPr>
            <p:nvPr/>
          </p:nvGrpSpPr>
          <p:grpSpPr bwMode="auto">
            <a:xfrm>
              <a:off x="7731" y="9028"/>
              <a:ext cx="674" cy="586"/>
              <a:chOff x="3218" y="10919"/>
              <a:chExt cx="851" cy="826"/>
            </a:xfrm>
          </p:grpSpPr>
          <p:sp>
            <p:nvSpPr>
              <p:cNvPr id="214" name="AutoShape 117"/>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215" name="Text Box 116"/>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57" name="Group 112"/>
            <p:cNvGrpSpPr>
              <a:grpSpLocks/>
            </p:cNvGrpSpPr>
            <p:nvPr/>
          </p:nvGrpSpPr>
          <p:grpSpPr bwMode="auto">
            <a:xfrm>
              <a:off x="4107" y="7730"/>
              <a:ext cx="674" cy="586"/>
              <a:chOff x="3218" y="10919"/>
              <a:chExt cx="851" cy="826"/>
            </a:xfrm>
          </p:grpSpPr>
          <p:sp>
            <p:nvSpPr>
              <p:cNvPr id="212" name="AutoShape 114"/>
              <p:cNvSpPr>
                <a:spLocks noChangeArrowheads="1"/>
              </p:cNvSpPr>
              <p:nvPr/>
            </p:nvSpPr>
            <p:spPr bwMode="auto">
              <a:xfrm>
                <a:off x="3218" y="10919"/>
                <a:ext cx="851" cy="826"/>
              </a:xfrm>
              <a:prstGeom prst="triangle">
                <a:avLst>
                  <a:gd name="adj" fmla="val 50000"/>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nl-NL"/>
              </a:p>
            </p:txBody>
          </p:sp>
          <p:sp>
            <p:nvSpPr>
              <p:cNvPr id="213" name="Text Box 113"/>
              <p:cNvSpPr txBox="1">
                <a:spLocks noChangeArrowheads="1"/>
              </p:cNvSpPr>
              <p:nvPr/>
            </p:nvSpPr>
            <p:spPr bwMode="auto">
              <a:xfrm>
                <a:off x="3431" y="11359"/>
                <a:ext cx="463" cy="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bg1"/>
                    </a:solidFill>
                    <a:effectLst/>
                    <a:latin typeface="Calibri" pitchFamily="34" charset="0"/>
                    <a:ea typeface="MS Mincho" pitchFamily="49" charset="-128"/>
                    <a:cs typeface="Calibri" pitchFamily="34" charset="0"/>
                  </a:rPr>
                  <a:t>B1</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58" name="Group 109"/>
            <p:cNvGrpSpPr>
              <a:grpSpLocks/>
            </p:cNvGrpSpPr>
            <p:nvPr/>
          </p:nvGrpSpPr>
          <p:grpSpPr bwMode="auto">
            <a:xfrm>
              <a:off x="4107" y="10147"/>
              <a:ext cx="674" cy="586"/>
              <a:chOff x="3218" y="10919"/>
              <a:chExt cx="851" cy="826"/>
            </a:xfrm>
          </p:grpSpPr>
          <p:sp>
            <p:nvSpPr>
              <p:cNvPr id="210" name="AutoShape 111"/>
              <p:cNvSpPr>
                <a:spLocks noChangeArrowheads="1"/>
              </p:cNvSpPr>
              <p:nvPr/>
            </p:nvSpPr>
            <p:spPr bwMode="auto">
              <a:xfrm>
                <a:off x="3218" y="10919"/>
                <a:ext cx="851" cy="826"/>
              </a:xfrm>
              <a:prstGeom prst="triangle">
                <a:avLst>
                  <a:gd name="adj" fmla="val 50000"/>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nl-NL"/>
              </a:p>
            </p:txBody>
          </p:sp>
          <p:sp>
            <p:nvSpPr>
              <p:cNvPr id="211" name="Text Box 110"/>
              <p:cNvSpPr txBox="1">
                <a:spLocks noChangeArrowheads="1"/>
              </p:cNvSpPr>
              <p:nvPr/>
            </p:nvSpPr>
            <p:spPr bwMode="auto">
              <a:xfrm>
                <a:off x="3431" y="11359"/>
                <a:ext cx="463" cy="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bg1"/>
                    </a:solidFill>
                    <a:effectLst/>
                    <a:latin typeface="Calibri" pitchFamily="34" charset="0"/>
                    <a:ea typeface="MS Mincho" pitchFamily="49" charset="-128"/>
                    <a:cs typeface="Calibri" pitchFamily="34" charset="0"/>
                  </a:rPr>
                  <a:t>B2</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grpSp>
        <p:grpSp>
          <p:nvGrpSpPr>
            <p:cNvPr id="159" name="Group 106"/>
            <p:cNvGrpSpPr>
              <a:grpSpLocks/>
            </p:cNvGrpSpPr>
            <p:nvPr/>
          </p:nvGrpSpPr>
          <p:grpSpPr bwMode="auto">
            <a:xfrm>
              <a:off x="4150" y="13041"/>
              <a:ext cx="674" cy="586"/>
              <a:chOff x="3218" y="10919"/>
              <a:chExt cx="851" cy="826"/>
            </a:xfrm>
          </p:grpSpPr>
          <p:sp>
            <p:nvSpPr>
              <p:cNvPr id="208" name="AutoShape 108"/>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C2D69B"/>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209" name="Text Box 107"/>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B3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60" name="Group 103"/>
            <p:cNvGrpSpPr>
              <a:grpSpLocks/>
            </p:cNvGrpSpPr>
            <p:nvPr/>
          </p:nvGrpSpPr>
          <p:grpSpPr bwMode="auto">
            <a:xfrm>
              <a:off x="6146" y="7144"/>
              <a:ext cx="674" cy="586"/>
              <a:chOff x="3218" y="10919"/>
              <a:chExt cx="851" cy="826"/>
            </a:xfrm>
          </p:grpSpPr>
          <p:sp>
            <p:nvSpPr>
              <p:cNvPr id="206" name="AutoShape 105"/>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207" name="Text Box 104"/>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61" name="AutoShape 102"/>
            <p:cNvSpPr>
              <a:spLocks noChangeShapeType="1"/>
            </p:cNvSpPr>
            <p:nvPr/>
          </p:nvSpPr>
          <p:spPr bwMode="auto">
            <a:xfrm flipV="1">
              <a:off x="4444" y="7437"/>
              <a:ext cx="1871" cy="29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2" name="AutoShape 101"/>
            <p:cNvSpPr>
              <a:spLocks noChangeShapeType="1"/>
            </p:cNvSpPr>
            <p:nvPr/>
          </p:nvSpPr>
          <p:spPr bwMode="auto">
            <a:xfrm>
              <a:off x="4781" y="8316"/>
              <a:ext cx="2937" cy="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3" name="AutoShape 100"/>
            <p:cNvSpPr>
              <a:spLocks noChangeShapeType="1"/>
            </p:cNvSpPr>
            <p:nvPr/>
          </p:nvSpPr>
          <p:spPr bwMode="auto">
            <a:xfrm>
              <a:off x="4781" y="8316"/>
              <a:ext cx="2950" cy="12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4" name="AutoShape 99"/>
            <p:cNvSpPr>
              <a:spLocks noChangeShapeType="1"/>
            </p:cNvSpPr>
            <p:nvPr/>
          </p:nvSpPr>
          <p:spPr bwMode="auto">
            <a:xfrm flipV="1">
              <a:off x="4444" y="10041"/>
              <a:ext cx="2010" cy="10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5" name="Group 96"/>
            <p:cNvGrpSpPr>
              <a:grpSpLocks/>
            </p:cNvGrpSpPr>
            <p:nvPr/>
          </p:nvGrpSpPr>
          <p:grpSpPr bwMode="auto">
            <a:xfrm>
              <a:off x="6285" y="9748"/>
              <a:ext cx="674" cy="586"/>
              <a:chOff x="3218" y="10919"/>
              <a:chExt cx="851" cy="826"/>
            </a:xfrm>
          </p:grpSpPr>
          <p:sp>
            <p:nvSpPr>
              <p:cNvPr id="204" name="AutoShape 98"/>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205" name="Text Box 97"/>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66" name="Group 93"/>
            <p:cNvGrpSpPr>
              <a:grpSpLocks/>
            </p:cNvGrpSpPr>
            <p:nvPr/>
          </p:nvGrpSpPr>
          <p:grpSpPr bwMode="auto">
            <a:xfrm>
              <a:off x="6315" y="10812"/>
              <a:ext cx="674" cy="586"/>
              <a:chOff x="3218" y="10919"/>
              <a:chExt cx="851" cy="826"/>
            </a:xfrm>
          </p:grpSpPr>
          <p:sp>
            <p:nvSpPr>
              <p:cNvPr id="202" name="AutoShape 95"/>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203" name="Text Box 94"/>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67" name="Group 90"/>
            <p:cNvGrpSpPr>
              <a:grpSpLocks/>
            </p:cNvGrpSpPr>
            <p:nvPr/>
          </p:nvGrpSpPr>
          <p:grpSpPr bwMode="auto">
            <a:xfrm>
              <a:off x="6315" y="11591"/>
              <a:ext cx="674" cy="586"/>
              <a:chOff x="3218" y="10919"/>
              <a:chExt cx="851" cy="826"/>
            </a:xfrm>
          </p:grpSpPr>
          <p:sp>
            <p:nvSpPr>
              <p:cNvPr id="200" name="AutoShape 92"/>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201" name="Text Box 91"/>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68" name="AutoShape 89"/>
            <p:cNvSpPr>
              <a:spLocks noChangeShapeType="1"/>
            </p:cNvSpPr>
            <p:nvPr/>
          </p:nvSpPr>
          <p:spPr bwMode="auto">
            <a:xfrm>
              <a:off x="4781" y="10733"/>
              <a:ext cx="1871" cy="7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9" name="AutoShape 88"/>
            <p:cNvSpPr>
              <a:spLocks noChangeShapeType="1"/>
            </p:cNvSpPr>
            <p:nvPr/>
          </p:nvSpPr>
          <p:spPr bwMode="auto">
            <a:xfrm>
              <a:off x="4781" y="10733"/>
              <a:ext cx="1871" cy="85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70" name="Group 85"/>
            <p:cNvGrpSpPr>
              <a:grpSpLocks/>
            </p:cNvGrpSpPr>
            <p:nvPr/>
          </p:nvGrpSpPr>
          <p:grpSpPr bwMode="auto">
            <a:xfrm>
              <a:off x="5960" y="12614"/>
              <a:ext cx="824" cy="586"/>
              <a:chOff x="3218" y="10919"/>
              <a:chExt cx="851" cy="826"/>
            </a:xfrm>
          </p:grpSpPr>
          <p:sp>
            <p:nvSpPr>
              <p:cNvPr id="198" name="AutoShape 87"/>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199" name="Text Box 86"/>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1" name="Group 82"/>
            <p:cNvGrpSpPr>
              <a:grpSpLocks/>
            </p:cNvGrpSpPr>
            <p:nvPr/>
          </p:nvGrpSpPr>
          <p:grpSpPr bwMode="auto">
            <a:xfrm>
              <a:off x="5960" y="13548"/>
              <a:ext cx="824" cy="586"/>
              <a:chOff x="3218" y="10919"/>
              <a:chExt cx="851" cy="826"/>
            </a:xfrm>
          </p:grpSpPr>
          <p:sp>
            <p:nvSpPr>
              <p:cNvPr id="196" name="AutoShape 84"/>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197" name="Text Box 83"/>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2" name="Group 79"/>
            <p:cNvGrpSpPr>
              <a:grpSpLocks/>
            </p:cNvGrpSpPr>
            <p:nvPr/>
          </p:nvGrpSpPr>
          <p:grpSpPr bwMode="auto">
            <a:xfrm>
              <a:off x="7645" y="13004"/>
              <a:ext cx="824" cy="586"/>
              <a:chOff x="3218" y="10919"/>
              <a:chExt cx="851" cy="826"/>
            </a:xfrm>
          </p:grpSpPr>
          <p:sp>
            <p:nvSpPr>
              <p:cNvPr id="194" name="AutoShape 81"/>
              <p:cNvSpPr>
                <a:spLocks noChangeArrowheads="1"/>
              </p:cNvSpPr>
              <p:nvPr/>
            </p:nvSpPr>
            <p:spPr bwMode="auto">
              <a:xfrm>
                <a:off x="3218" y="10919"/>
                <a:ext cx="851" cy="82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D8D8D8"/>
                    </a:solidFill>
                  </a14:hiddenFill>
                </a:ext>
              </a:extLst>
            </p:spPr>
            <p:txBody>
              <a:bodyPr vert="horz" wrap="square" lIns="74295" tIns="8890" rIns="74295" bIns="8890" numCol="1" anchor="t" anchorCtr="0" compatLnSpc="1">
                <a:prstTxWarp prst="textNoShape">
                  <a:avLst/>
                </a:prstTxWarp>
              </a:bodyPr>
              <a:lstStyle/>
              <a:p>
                <a:endParaRPr lang="nl-NL"/>
              </a:p>
            </p:txBody>
          </p:sp>
          <p:sp>
            <p:nvSpPr>
              <p:cNvPr id="195" name="Text Box 80"/>
              <p:cNvSpPr txBox="1">
                <a:spLocks noChangeArrowheads="1"/>
              </p:cNvSpPr>
              <p:nvPr/>
            </p:nvSpPr>
            <p:spPr bwMode="auto">
              <a:xfrm>
                <a:off x="3431" y="11359"/>
                <a:ext cx="463" cy="31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P12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73" name="AutoShape 78"/>
            <p:cNvSpPr>
              <a:spLocks noChangeShapeType="1"/>
            </p:cNvSpPr>
            <p:nvPr/>
          </p:nvSpPr>
          <p:spPr bwMode="auto">
            <a:xfrm flipV="1">
              <a:off x="4824" y="12614"/>
              <a:ext cx="1548" cy="10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4" name="AutoShape 77"/>
            <p:cNvSpPr>
              <a:spLocks noChangeShapeType="1"/>
            </p:cNvSpPr>
            <p:nvPr/>
          </p:nvSpPr>
          <p:spPr bwMode="auto">
            <a:xfrm flipV="1">
              <a:off x="4824" y="13548"/>
              <a:ext cx="1548" cy="7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5" name="AutoShape 76"/>
            <p:cNvSpPr>
              <a:spLocks noChangeShapeType="1"/>
            </p:cNvSpPr>
            <p:nvPr/>
          </p:nvSpPr>
          <p:spPr bwMode="auto">
            <a:xfrm flipH="1" flipV="1">
              <a:off x="6372" y="12614"/>
              <a:ext cx="1273" cy="97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6" name="AutoShape 75"/>
            <p:cNvSpPr>
              <a:spLocks noChangeShapeType="1"/>
            </p:cNvSpPr>
            <p:nvPr/>
          </p:nvSpPr>
          <p:spPr bwMode="auto">
            <a:xfrm flipH="1" flipV="1">
              <a:off x="6372" y="13548"/>
              <a:ext cx="1273" cy="4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7" name="Text Box 74"/>
            <p:cNvSpPr txBox="1">
              <a:spLocks noChangeArrowheads="1"/>
            </p:cNvSpPr>
            <p:nvPr/>
          </p:nvSpPr>
          <p:spPr bwMode="auto">
            <a:xfrm>
              <a:off x="6166" y="8391"/>
              <a:ext cx="610"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Father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 name="Text Box 73"/>
            <p:cNvSpPr txBox="1">
              <a:spLocks noChangeArrowheads="1"/>
            </p:cNvSpPr>
            <p:nvPr/>
          </p:nvSpPr>
          <p:spPr bwMode="auto">
            <a:xfrm>
              <a:off x="5291" y="10972"/>
              <a:ext cx="669"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Mother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 name="Text Box 72"/>
            <p:cNvSpPr txBox="1">
              <a:spLocks noChangeArrowheads="1"/>
            </p:cNvSpPr>
            <p:nvPr/>
          </p:nvSpPr>
          <p:spPr bwMode="auto">
            <a:xfrm>
              <a:off x="5126" y="9982"/>
              <a:ext cx="717"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Married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 name="Text Box 71"/>
            <p:cNvSpPr txBox="1">
              <a:spLocks noChangeArrowheads="1"/>
            </p:cNvSpPr>
            <p:nvPr/>
          </p:nvSpPr>
          <p:spPr bwMode="auto">
            <a:xfrm>
              <a:off x="5113" y="7456"/>
              <a:ext cx="717"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Married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 name="AutoShape 70"/>
            <p:cNvSpPr>
              <a:spLocks noChangeShapeType="1"/>
            </p:cNvSpPr>
            <p:nvPr/>
          </p:nvSpPr>
          <p:spPr bwMode="auto">
            <a:xfrm flipV="1">
              <a:off x="6622" y="8667"/>
              <a:ext cx="1770" cy="10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2" name="AutoShape 69"/>
            <p:cNvSpPr>
              <a:spLocks noChangeShapeType="1"/>
            </p:cNvSpPr>
            <p:nvPr/>
          </p:nvSpPr>
          <p:spPr bwMode="auto">
            <a:xfrm flipV="1">
              <a:off x="6959" y="9614"/>
              <a:ext cx="1446" cy="72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3" name="Text Box 68"/>
            <p:cNvSpPr txBox="1">
              <a:spLocks noChangeArrowheads="1"/>
            </p:cNvSpPr>
            <p:nvPr/>
          </p:nvSpPr>
          <p:spPr bwMode="auto">
            <a:xfrm>
              <a:off x="7222" y="9086"/>
              <a:ext cx="610"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Father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 name="Text Box 67"/>
            <p:cNvSpPr txBox="1">
              <a:spLocks noChangeArrowheads="1"/>
            </p:cNvSpPr>
            <p:nvPr/>
          </p:nvSpPr>
          <p:spPr bwMode="auto">
            <a:xfrm>
              <a:off x="7300" y="9879"/>
              <a:ext cx="669"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Mother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5" name="Text Box 66"/>
            <p:cNvSpPr txBox="1">
              <a:spLocks noChangeArrowheads="1"/>
            </p:cNvSpPr>
            <p:nvPr/>
          </p:nvSpPr>
          <p:spPr bwMode="auto">
            <a:xfrm>
              <a:off x="5360" y="10608"/>
              <a:ext cx="610"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Father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6" name="Text Box 65"/>
            <p:cNvSpPr txBox="1">
              <a:spLocks noChangeArrowheads="1"/>
            </p:cNvSpPr>
            <p:nvPr/>
          </p:nvSpPr>
          <p:spPr bwMode="auto">
            <a:xfrm>
              <a:off x="5998" y="8878"/>
              <a:ext cx="669"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Mother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7" name="Text Box 64"/>
            <p:cNvSpPr txBox="1">
              <a:spLocks noChangeArrowheads="1"/>
            </p:cNvSpPr>
            <p:nvPr/>
          </p:nvSpPr>
          <p:spPr bwMode="auto">
            <a:xfrm>
              <a:off x="4279" y="10229"/>
              <a:ext cx="36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FFFFFF"/>
                  </a:solidFill>
                  <a:effectLst/>
                  <a:latin typeface="Calibri" pitchFamily="34" charset="0"/>
                  <a:ea typeface="MS Mincho" pitchFamily="49" charset="-128"/>
                  <a:cs typeface="Calibri"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8" name="Text Box 63"/>
            <p:cNvSpPr txBox="1">
              <a:spLocks noChangeArrowheads="1"/>
            </p:cNvSpPr>
            <p:nvPr/>
          </p:nvSpPr>
          <p:spPr bwMode="auto">
            <a:xfrm>
              <a:off x="4285" y="7791"/>
              <a:ext cx="36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FFFFFF"/>
                  </a:solidFill>
                  <a:effectLst/>
                  <a:latin typeface="Calibri" pitchFamily="34" charset="0"/>
                  <a:ea typeface="MS Mincho" pitchFamily="49" charset="-128"/>
                  <a:cs typeface="Calibri"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 name="Text Box 62"/>
            <p:cNvSpPr txBox="1">
              <a:spLocks noChangeArrowheads="1"/>
            </p:cNvSpPr>
            <p:nvPr/>
          </p:nvSpPr>
          <p:spPr bwMode="auto">
            <a:xfrm>
              <a:off x="4324" y="13121"/>
              <a:ext cx="36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0" name="Text Box 61"/>
            <p:cNvSpPr txBox="1">
              <a:spLocks noChangeArrowheads="1"/>
            </p:cNvSpPr>
            <p:nvPr/>
          </p:nvSpPr>
          <p:spPr bwMode="auto">
            <a:xfrm>
              <a:off x="5220" y="13041"/>
              <a:ext cx="610"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Father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1" name="Text Box 60"/>
            <p:cNvSpPr txBox="1">
              <a:spLocks noChangeArrowheads="1"/>
            </p:cNvSpPr>
            <p:nvPr/>
          </p:nvSpPr>
          <p:spPr bwMode="auto">
            <a:xfrm>
              <a:off x="5347" y="13462"/>
              <a:ext cx="669"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Mother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 name="Text Box 59"/>
            <p:cNvSpPr txBox="1">
              <a:spLocks noChangeArrowheads="1"/>
            </p:cNvSpPr>
            <p:nvPr/>
          </p:nvSpPr>
          <p:spPr bwMode="auto">
            <a:xfrm>
              <a:off x="6877" y="13112"/>
              <a:ext cx="610"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Father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3" name="Text Box 58"/>
            <p:cNvSpPr txBox="1">
              <a:spLocks noChangeArrowheads="1"/>
            </p:cNvSpPr>
            <p:nvPr/>
          </p:nvSpPr>
          <p:spPr bwMode="auto">
            <a:xfrm>
              <a:off x="6666" y="13468"/>
              <a:ext cx="669" cy="20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Calibri" pitchFamily="34" charset="0"/>
                  <a:ea typeface="MS Mincho" pitchFamily="49" charset="-128"/>
                  <a:cs typeface="Calibri" pitchFamily="34" charset="0"/>
                </a:rPr>
                <a:t>Mother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18" name="Afbeelding 2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406" y="447451"/>
            <a:ext cx="6357938" cy="4500563"/>
          </a:xfrm>
          <a:prstGeom prst="rect">
            <a:avLst/>
          </a:prstGeom>
        </p:spPr>
      </p:pic>
      <p:pic>
        <p:nvPicPr>
          <p:cNvPr id="219" name="Afbeelding 2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288" y="123478"/>
            <a:ext cx="5715000" cy="4914900"/>
          </a:xfrm>
          <a:prstGeom prst="rect">
            <a:avLst/>
          </a:prstGeom>
        </p:spPr>
      </p:pic>
      <p:sp>
        <p:nvSpPr>
          <p:cNvPr id="4" name="Tijdelijke aanduiding voor tekst 3"/>
          <p:cNvSpPr>
            <a:spLocks noGrp="1"/>
          </p:cNvSpPr>
          <p:nvPr>
            <p:ph type="body" sz="quarter" idx="14"/>
          </p:nvPr>
        </p:nvSpPr>
        <p:spPr/>
        <p:txBody>
          <a:bodyPr/>
          <a:lstStyle/>
          <a:p>
            <a:r>
              <a:rPr lang="en-GB" dirty="0" smtClean="0"/>
              <a:t>Detection of FB</a:t>
            </a:r>
            <a:endParaRPr lang="en-GB" dirty="0"/>
          </a:p>
        </p:txBody>
      </p:sp>
    </p:spTree>
    <p:extLst>
      <p:ext uri="{BB962C8B-B14F-4D97-AF65-F5344CB8AC3E}">
        <p14:creationId xmlns:p14="http://schemas.microsoft.com/office/powerpoint/2010/main" val="3396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52"/>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5"/>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68"/>
                                        </p:tgtEl>
                                        <p:attrNameLst>
                                          <p:attrName>r</p:attrName>
                                        </p:attrNameLst>
                                      </p:cBhvr>
                                    </p:animRot>
                                  </p:childTnLst>
                                </p:cTn>
                              </p:par>
                            </p:childTnLst>
                          </p:cTn>
                        </p:par>
                        <p:par>
                          <p:cTn id="13" fill="hold">
                            <p:stCondLst>
                              <p:cond delay="2000"/>
                            </p:stCondLst>
                            <p:childTnLst>
                              <p:par>
                                <p:cTn id="14" presetID="31" presetClass="exit" presetSubtype="0" fill="hold" nodeType="afterEffect">
                                  <p:stCondLst>
                                    <p:cond delay="0"/>
                                  </p:stCondLst>
                                  <p:childTnLst>
                                    <p:anim calcmode="lin" valueType="num">
                                      <p:cBhvr>
                                        <p:cTn id="15" dur="1000"/>
                                        <p:tgtEl>
                                          <p:spTgt spid="5"/>
                                        </p:tgtEl>
                                        <p:attrNameLst>
                                          <p:attrName>ppt_w</p:attrName>
                                        </p:attrNameLst>
                                      </p:cBhvr>
                                      <p:tavLst>
                                        <p:tav tm="0">
                                          <p:val>
                                            <p:strVal val="ppt_w"/>
                                          </p:val>
                                        </p:tav>
                                        <p:tav tm="100000">
                                          <p:val>
                                            <p:fltVal val="0"/>
                                          </p:val>
                                        </p:tav>
                                      </p:tavLst>
                                    </p:anim>
                                    <p:anim calcmode="lin" valueType="num">
                                      <p:cBhvr>
                                        <p:cTn id="16" dur="1000"/>
                                        <p:tgtEl>
                                          <p:spTgt spid="5"/>
                                        </p:tgtEl>
                                        <p:attrNameLst>
                                          <p:attrName>ppt_h</p:attrName>
                                        </p:attrNameLst>
                                      </p:cBhvr>
                                      <p:tavLst>
                                        <p:tav tm="0">
                                          <p:val>
                                            <p:strVal val="ppt_h"/>
                                          </p:val>
                                        </p:tav>
                                        <p:tav tm="100000">
                                          <p:val>
                                            <p:fltVal val="0"/>
                                          </p:val>
                                        </p:tav>
                                      </p:tavLst>
                                    </p:anim>
                                    <p:anim calcmode="lin" valueType="num">
                                      <p:cBhvr>
                                        <p:cTn id="17" dur="1000"/>
                                        <p:tgtEl>
                                          <p:spTgt spid="5"/>
                                        </p:tgtEl>
                                        <p:attrNameLst>
                                          <p:attrName>style.rotation</p:attrName>
                                        </p:attrNameLst>
                                      </p:cBhvr>
                                      <p:tavLst>
                                        <p:tav tm="0">
                                          <p:val>
                                            <p:fltVal val="0"/>
                                          </p:val>
                                        </p:tav>
                                        <p:tav tm="100000">
                                          <p:val>
                                            <p:fltVal val="90"/>
                                          </p:val>
                                        </p:tav>
                                      </p:tavLst>
                                    </p:anim>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par>
                                <p:cTn id="20" presetID="31" presetClass="exit" presetSubtype="0" fill="hold" nodeType="withEffect">
                                  <p:stCondLst>
                                    <p:cond delay="0"/>
                                  </p:stCondLst>
                                  <p:childTnLst>
                                    <p:anim calcmode="lin" valueType="num">
                                      <p:cBhvr>
                                        <p:cTn id="21" dur="1000"/>
                                        <p:tgtEl>
                                          <p:spTgt spid="152"/>
                                        </p:tgtEl>
                                        <p:attrNameLst>
                                          <p:attrName>ppt_w</p:attrName>
                                        </p:attrNameLst>
                                      </p:cBhvr>
                                      <p:tavLst>
                                        <p:tav tm="0">
                                          <p:val>
                                            <p:strVal val="ppt_w"/>
                                          </p:val>
                                        </p:tav>
                                        <p:tav tm="100000">
                                          <p:val>
                                            <p:fltVal val="0"/>
                                          </p:val>
                                        </p:tav>
                                      </p:tavLst>
                                    </p:anim>
                                    <p:anim calcmode="lin" valueType="num">
                                      <p:cBhvr>
                                        <p:cTn id="22" dur="1000"/>
                                        <p:tgtEl>
                                          <p:spTgt spid="152"/>
                                        </p:tgtEl>
                                        <p:attrNameLst>
                                          <p:attrName>ppt_h</p:attrName>
                                        </p:attrNameLst>
                                      </p:cBhvr>
                                      <p:tavLst>
                                        <p:tav tm="0">
                                          <p:val>
                                            <p:strVal val="ppt_h"/>
                                          </p:val>
                                        </p:tav>
                                        <p:tav tm="100000">
                                          <p:val>
                                            <p:fltVal val="0"/>
                                          </p:val>
                                        </p:tav>
                                      </p:tavLst>
                                    </p:anim>
                                    <p:anim calcmode="lin" valueType="num">
                                      <p:cBhvr>
                                        <p:cTn id="23" dur="1000"/>
                                        <p:tgtEl>
                                          <p:spTgt spid="152"/>
                                        </p:tgtEl>
                                        <p:attrNameLst>
                                          <p:attrName>style.rotation</p:attrName>
                                        </p:attrNameLst>
                                      </p:cBhvr>
                                      <p:tavLst>
                                        <p:tav tm="0">
                                          <p:val>
                                            <p:fltVal val="0"/>
                                          </p:val>
                                        </p:tav>
                                        <p:tav tm="100000">
                                          <p:val>
                                            <p:fltVal val="90"/>
                                          </p:val>
                                        </p:tav>
                                      </p:tavLst>
                                    </p:anim>
                                    <p:animEffect transition="out" filter="fade">
                                      <p:cBhvr>
                                        <p:cTn id="24" dur="1000"/>
                                        <p:tgtEl>
                                          <p:spTgt spid="152"/>
                                        </p:tgtEl>
                                      </p:cBhvr>
                                    </p:animEffect>
                                    <p:set>
                                      <p:cBhvr>
                                        <p:cTn id="25" dur="1" fill="hold">
                                          <p:stCondLst>
                                            <p:cond delay="999"/>
                                          </p:stCondLst>
                                        </p:cTn>
                                        <p:tgtEl>
                                          <p:spTgt spid="152"/>
                                        </p:tgtEl>
                                        <p:attrNameLst>
                                          <p:attrName>style.visibility</p:attrName>
                                        </p:attrNameLst>
                                      </p:cBhvr>
                                      <p:to>
                                        <p:strVal val="hidden"/>
                                      </p:to>
                                    </p:set>
                                  </p:childTnLst>
                                </p:cTn>
                              </p:par>
                              <p:par>
                                <p:cTn id="26" presetID="31" presetClass="exit" presetSubtype="0" fill="hold" nodeType="withEffect">
                                  <p:stCondLst>
                                    <p:cond delay="0"/>
                                  </p:stCondLst>
                                  <p:childTnLst>
                                    <p:anim calcmode="lin" valueType="num">
                                      <p:cBhvr>
                                        <p:cTn id="27" dur="1000"/>
                                        <p:tgtEl>
                                          <p:spTgt spid="45"/>
                                        </p:tgtEl>
                                        <p:attrNameLst>
                                          <p:attrName>ppt_w</p:attrName>
                                        </p:attrNameLst>
                                      </p:cBhvr>
                                      <p:tavLst>
                                        <p:tav tm="0">
                                          <p:val>
                                            <p:strVal val="ppt_w"/>
                                          </p:val>
                                        </p:tav>
                                        <p:tav tm="100000">
                                          <p:val>
                                            <p:fltVal val="0"/>
                                          </p:val>
                                        </p:tav>
                                      </p:tavLst>
                                    </p:anim>
                                    <p:anim calcmode="lin" valueType="num">
                                      <p:cBhvr>
                                        <p:cTn id="28" dur="1000"/>
                                        <p:tgtEl>
                                          <p:spTgt spid="45"/>
                                        </p:tgtEl>
                                        <p:attrNameLst>
                                          <p:attrName>ppt_h</p:attrName>
                                        </p:attrNameLst>
                                      </p:cBhvr>
                                      <p:tavLst>
                                        <p:tav tm="0">
                                          <p:val>
                                            <p:strVal val="ppt_h"/>
                                          </p:val>
                                        </p:tav>
                                        <p:tav tm="100000">
                                          <p:val>
                                            <p:fltVal val="0"/>
                                          </p:val>
                                        </p:tav>
                                      </p:tavLst>
                                    </p:anim>
                                    <p:anim calcmode="lin" valueType="num">
                                      <p:cBhvr>
                                        <p:cTn id="29" dur="1000"/>
                                        <p:tgtEl>
                                          <p:spTgt spid="45"/>
                                        </p:tgtEl>
                                        <p:attrNameLst>
                                          <p:attrName>style.rotation</p:attrName>
                                        </p:attrNameLst>
                                      </p:cBhvr>
                                      <p:tavLst>
                                        <p:tav tm="0">
                                          <p:val>
                                            <p:fltVal val="0"/>
                                          </p:val>
                                        </p:tav>
                                        <p:tav tm="100000">
                                          <p:val>
                                            <p:fltVal val="90"/>
                                          </p:val>
                                        </p:tav>
                                      </p:tavLst>
                                    </p:anim>
                                    <p:animEffect transition="out" filter="fade">
                                      <p:cBhvr>
                                        <p:cTn id="30" dur="1000"/>
                                        <p:tgtEl>
                                          <p:spTgt spid="45"/>
                                        </p:tgtEl>
                                      </p:cBhvr>
                                    </p:animEffect>
                                    <p:set>
                                      <p:cBhvr>
                                        <p:cTn id="31" dur="1" fill="hold">
                                          <p:stCondLst>
                                            <p:cond delay="999"/>
                                          </p:stCondLst>
                                        </p:cTn>
                                        <p:tgtEl>
                                          <p:spTgt spid="45"/>
                                        </p:tgtEl>
                                        <p:attrNameLst>
                                          <p:attrName>style.visibility</p:attrName>
                                        </p:attrNameLst>
                                      </p:cBhvr>
                                      <p:to>
                                        <p:strVal val="hidden"/>
                                      </p:to>
                                    </p:set>
                                  </p:childTnLst>
                                </p:cTn>
                              </p:par>
                              <p:par>
                                <p:cTn id="32" presetID="31" presetClass="exit" presetSubtype="0" fill="hold" nodeType="withEffect">
                                  <p:stCondLst>
                                    <p:cond delay="0"/>
                                  </p:stCondLst>
                                  <p:childTnLst>
                                    <p:anim calcmode="lin" valueType="num">
                                      <p:cBhvr>
                                        <p:cTn id="33" dur="1000"/>
                                        <p:tgtEl>
                                          <p:spTgt spid="68"/>
                                        </p:tgtEl>
                                        <p:attrNameLst>
                                          <p:attrName>ppt_w</p:attrName>
                                        </p:attrNameLst>
                                      </p:cBhvr>
                                      <p:tavLst>
                                        <p:tav tm="0">
                                          <p:val>
                                            <p:strVal val="ppt_w"/>
                                          </p:val>
                                        </p:tav>
                                        <p:tav tm="100000">
                                          <p:val>
                                            <p:fltVal val="0"/>
                                          </p:val>
                                        </p:tav>
                                      </p:tavLst>
                                    </p:anim>
                                    <p:anim calcmode="lin" valueType="num">
                                      <p:cBhvr>
                                        <p:cTn id="34" dur="1000"/>
                                        <p:tgtEl>
                                          <p:spTgt spid="68"/>
                                        </p:tgtEl>
                                        <p:attrNameLst>
                                          <p:attrName>ppt_h</p:attrName>
                                        </p:attrNameLst>
                                      </p:cBhvr>
                                      <p:tavLst>
                                        <p:tav tm="0">
                                          <p:val>
                                            <p:strVal val="ppt_h"/>
                                          </p:val>
                                        </p:tav>
                                        <p:tav tm="100000">
                                          <p:val>
                                            <p:fltVal val="0"/>
                                          </p:val>
                                        </p:tav>
                                      </p:tavLst>
                                    </p:anim>
                                    <p:anim calcmode="lin" valueType="num">
                                      <p:cBhvr>
                                        <p:cTn id="35" dur="1000"/>
                                        <p:tgtEl>
                                          <p:spTgt spid="68"/>
                                        </p:tgtEl>
                                        <p:attrNameLst>
                                          <p:attrName>style.rotation</p:attrName>
                                        </p:attrNameLst>
                                      </p:cBhvr>
                                      <p:tavLst>
                                        <p:tav tm="0">
                                          <p:val>
                                            <p:fltVal val="0"/>
                                          </p:val>
                                        </p:tav>
                                        <p:tav tm="100000">
                                          <p:val>
                                            <p:fltVal val="90"/>
                                          </p:val>
                                        </p:tav>
                                      </p:tavLst>
                                    </p:anim>
                                    <p:animEffect transition="out" filter="fade">
                                      <p:cBhvr>
                                        <p:cTn id="36" dur="1000"/>
                                        <p:tgtEl>
                                          <p:spTgt spid="68"/>
                                        </p:tgtEl>
                                      </p:cBhvr>
                                    </p:animEffect>
                                    <p:set>
                                      <p:cBhvr>
                                        <p:cTn id="37" dur="1" fill="hold">
                                          <p:stCondLst>
                                            <p:cond delay="999"/>
                                          </p:stCondLst>
                                        </p:cTn>
                                        <p:tgtEl>
                                          <p:spTgt spid="68"/>
                                        </p:tgtEl>
                                        <p:attrNameLst>
                                          <p:attrName>style.visibility</p:attrName>
                                        </p:attrNameLst>
                                      </p:cBhvr>
                                      <p:to>
                                        <p:strVal val="hidden"/>
                                      </p:to>
                                    </p:set>
                                  </p:childTnLst>
                                </p:cTn>
                              </p:par>
                            </p:childTnLst>
                          </p:cTn>
                        </p:par>
                        <p:par>
                          <p:cTn id="38" fill="hold">
                            <p:stCondLst>
                              <p:cond delay="3000"/>
                            </p:stCondLst>
                            <p:childTnLst>
                              <p:par>
                                <p:cTn id="39" presetID="35" presetClass="entr" presetSubtype="0" fill="hold" nodeType="after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fade">
                                      <p:cBhvr>
                                        <p:cTn id="41" dur="3000"/>
                                        <p:tgtEl>
                                          <p:spTgt spid="218"/>
                                        </p:tgtEl>
                                      </p:cBhvr>
                                    </p:animEffect>
                                    <p:anim calcmode="lin" valueType="num">
                                      <p:cBhvr>
                                        <p:cTn id="42" dur="3000" fill="hold"/>
                                        <p:tgtEl>
                                          <p:spTgt spid="218"/>
                                        </p:tgtEl>
                                        <p:attrNameLst>
                                          <p:attrName>style.rotation</p:attrName>
                                        </p:attrNameLst>
                                      </p:cBhvr>
                                      <p:tavLst>
                                        <p:tav tm="0">
                                          <p:val>
                                            <p:fltVal val="720"/>
                                          </p:val>
                                        </p:tav>
                                        <p:tav tm="100000">
                                          <p:val>
                                            <p:fltVal val="0"/>
                                          </p:val>
                                        </p:tav>
                                      </p:tavLst>
                                    </p:anim>
                                    <p:anim calcmode="lin" valueType="num">
                                      <p:cBhvr>
                                        <p:cTn id="43" dur="3000" fill="hold"/>
                                        <p:tgtEl>
                                          <p:spTgt spid="218"/>
                                        </p:tgtEl>
                                        <p:attrNameLst>
                                          <p:attrName>ppt_h</p:attrName>
                                        </p:attrNameLst>
                                      </p:cBhvr>
                                      <p:tavLst>
                                        <p:tav tm="0">
                                          <p:val>
                                            <p:fltVal val="0"/>
                                          </p:val>
                                        </p:tav>
                                        <p:tav tm="100000">
                                          <p:val>
                                            <p:strVal val="#ppt_h"/>
                                          </p:val>
                                        </p:tav>
                                      </p:tavLst>
                                    </p:anim>
                                    <p:anim calcmode="lin" valueType="num">
                                      <p:cBhvr>
                                        <p:cTn id="44" dur="3000" fill="hold"/>
                                        <p:tgtEl>
                                          <p:spTgt spid="218"/>
                                        </p:tgtEl>
                                        <p:attrNameLst>
                                          <p:attrName>ppt_w</p:attrName>
                                        </p:attrNameLst>
                                      </p:cBhvr>
                                      <p:tavLst>
                                        <p:tav tm="0">
                                          <p:val>
                                            <p:fltVal val="0"/>
                                          </p:val>
                                        </p:tav>
                                        <p:tav tm="100000">
                                          <p:val>
                                            <p:strVal val="#ppt_w"/>
                                          </p:val>
                                        </p:tav>
                                      </p:tavLst>
                                    </p:anim>
                                  </p:childTnLst>
                                </p:cTn>
                              </p:par>
                            </p:childTnLst>
                          </p:cTn>
                        </p:par>
                        <p:par>
                          <p:cTn id="45" fill="hold">
                            <p:stCondLst>
                              <p:cond delay="6000"/>
                            </p:stCondLst>
                            <p:childTnLst>
                              <p:par>
                                <p:cTn id="46" presetID="35" presetClass="exit" presetSubtype="0" fill="hold" nodeType="afterEffect">
                                  <p:stCondLst>
                                    <p:cond delay="0"/>
                                  </p:stCondLst>
                                  <p:childTnLst>
                                    <p:animEffect transition="out" filter="fade">
                                      <p:cBhvr>
                                        <p:cTn id="47" dur="2000"/>
                                        <p:tgtEl>
                                          <p:spTgt spid="218"/>
                                        </p:tgtEl>
                                      </p:cBhvr>
                                    </p:animEffect>
                                    <p:anim calcmode="lin" valueType="num">
                                      <p:cBhvr>
                                        <p:cTn id="48" dur="2000"/>
                                        <p:tgtEl>
                                          <p:spTgt spid="218"/>
                                        </p:tgtEl>
                                        <p:attrNameLst>
                                          <p:attrName>style.rotation</p:attrName>
                                        </p:attrNameLst>
                                      </p:cBhvr>
                                      <p:tavLst>
                                        <p:tav tm="0">
                                          <p:val>
                                            <p:fltVal val="0"/>
                                          </p:val>
                                        </p:tav>
                                        <p:tav tm="100000">
                                          <p:val>
                                            <p:fltVal val="720"/>
                                          </p:val>
                                        </p:tav>
                                      </p:tavLst>
                                    </p:anim>
                                    <p:anim calcmode="lin" valueType="num">
                                      <p:cBhvr>
                                        <p:cTn id="49" dur="2000"/>
                                        <p:tgtEl>
                                          <p:spTgt spid="218"/>
                                        </p:tgtEl>
                                        <p:attrNameLst>
                                          <p:attrName>ppt_h</p:attrName>
                                        </p:attrNameLst>
                                      </p:cBhvr>
                                      <p:tavLst>
                                        <p:tav tm="0">
                                          <p:val>
                                            <p:strVal val="ppt_h"/>
                                          </p:val>
                                        </p:tav>
                                        <p:tav tm="100000">
                                          <p:val>
                                            <p:fltVal val="0"/>
                                          </p:val>
                                        </p:tav>
                                      </p:tavLst>
                                    </p:anim>
                                    <p:anim calcmode="lin" valueType="num">
                                      <p:cBhvr>
                                        <p:cTn id="50" dur="2000"/>
                                        <p:tgtEl>
                                          <p:spTgt spid="218"/>
                                        </p:tgtEl>
                                        <p:attrNameLst>
                                          <p:attrName>ppt_w</p:attrName>
                                        </p:attrNameLst>
                                      </p:cBhvr>
                                      <p:tavLst>
                                        <p:tav tm="0">
                                          <p:val>
                                            <p:strVal val="ppt_w"/>
                                          </p:val>
                                        </p:tav>
                                        <p:tav tm="100000">
                                          <p:val>
                                            <p:fltVal val="0"/>
                                          </p:val>
                                        </p:tav>
                                      </p:tavLst>
                                    </p:anim>
                                    <p:set>
                                      <p:cBhvr>
                                        <p:cTn id="51" dur="1" fill="hold">
                                          <p:stCondLst>
                                            <p:cond delay="1999"/>
                                          </p:stCondLst>
                                        </p:cTn>
                                        <p:tgtEl>
                                          <p:spTgt spid="218"/>
                                        </p:tgtEl>
                                        <p:attrNameLst>
                                          <p:attrName>style.visibility</p:attrName>
                                        </p:attrNameLst>
                                      </p:cBhvr>
                                      <p:to>
                                        <p:strVal val="hidden"/>
                                      </p:to>
                                    </p:set>
                                  </p:childTnLst>
                                </p:cTn>
                              </p:par>
                            </p:childTnLst>
                          </p:cTn>
                        </p:par>
                        <p:par>
                          <p:cTn id="52" fill="hold">
                            <p:stCondLst>
                              <p:cond delay="8000"/>
                            </p:stCondLst>
                            <p:childTnLst>
                              <p:par>
                                <p:cTn id="53" presetID="6" presetClass="entr" presetSubtype="16" fill="hold" nodeType="after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circle(in)">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28</a:t>
            </a:fld>
            <a:endParaRPr lang="nl-NL" sz="1200" dirty="0"/>
          </a:p>
        </p:txBody>
      </p:sp>
      <p:sp>
        <p:nvSpPr>
          <p:cNvPr id="4" name="Tijdelijke aanduiding voor tekst 3"/>
          <p:cNvSpPr>
            <a:spLocks noGrp="1"/>
          </p:cNvSpPr>
          <p:nvPr>
            <p:ph type="body" sz="quarter" idx="14"/>
          </p:nvPr>
        </p:nvSpPr>
        <p:spPr/>
        <p:txBody>
          <a:bodyPr/>
          <a:lstStyle/>
          <a:p>
            <a:r>
              <a:rPr lang="en-GB" dirty="0" smtClean="0"/>
              <a:t>FB </a:t>
            </a:r>
            <a:r>
              <a:rPr lang="en-GB" dirty="0" smtClean="0"/>
              <a:t>Satellite</a:t>
            </a:r>
            <a:endParaRPr lang="en-GB" dirty="0"/>
          </a:p>
        </p:txBody>
      </p:sp>
      <p:sp>
        <p:nvSpPr>
          <p:cNvPr id="6" name="Stroomdiagram: Meerdere documenten 5"/>
          <p:cNvSpPr>
            <a:spLocks noChangeAspect="1"/>
          </p:cNvSpPr>
          <p:nvPr/>
        </p:nvSpPr>
        <p:spPr>
          <a:xfrm flipH="1">
            <a:off x="6429806" y="2283718"/>
            <a:ext cx="1670586" cy="1267341"/>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16 VIEWS</a:t>
            </a:r>
            <a:endParaRPr lang="en-GB" dirty="0"/>
          </a:p>
        </p:txBody>
      </p:sp>
      <p:grpSp>
        <p:nvGrpSpPr>
          <p:cNvPr id="14" name="Groep 13"/>
          <p:cNvGrpSpPr>
            <a:grpSpLocks noChangeAspect="1"/>
          </p:cNvGrpSpPr>
          <p:nvPr/>
        </p:nvGrpSpPr>
        <p:grpSpPr>
          <a:xfrm>
            <a:off x="4744819" y="123478"/>
            <a:ext cx="2707501" cy="1306118"/>
            <a:chOff x="2771800" y="1011111"/>
            <a:chExt cx="3384376" cy="1632647"/>
          </a:xfrm>
        </p:grpSpPr>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324" y="1011111"/>
              <a:ext cx="2080852" cy="1560639"/>
            </a:xfrm>
            <a:prstGeom prst="rect">
              <a:avLst/>
            </a:prstGeom>
          </p:spPr>
        </p:pic>
        <p:sp>
          <p:nvSpPr>
            <p:cNvPr id="11" name="Stroomdiagram: Magnetische schijf 10"/>
            <p:cNvSpPr/>
            <p:nvPr/>
          </p:nvSpPr>
          <p:spPr>
            <a:xfrm>
              <a:off x="2843808" y="2067694"/>
              <a:ext cx="1728192" cy="576064"/>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roomdiagram: Meerdere documenten 9"/>
            <p:cNvSpPr/>
            <p:nvPr/>
          </p:nvSpPr>
          <p:spPr>
            <a:xfrm flipH="1">
              <a:off x="2771800" y="1131590"/>
              <a:ext cx="1564760" cy="1152128"/>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 VIEWS</a:t>
              </a:r>
              <a:endParaRPr lang="en-GB" dirty="0"/>
            </a:p>
          </p:txBody>
        </p:sp>
      </p:grpSp>
      <p:sp>
        <p:nvSpPr>
          <p:cNvPr id="13" name="Pijl-links, -rechts en -omhoog 12"/>
          <p:cNvSpPr>
            <a:spLocks noChangeAspect="1"/>
          </p:cNvSpPr>
          <p:nvPr/>
        </p:nvSpPr>
        <p:spPr>
          <a:xfrm flipV="1">
            <a:off x="6573822" y="1491630"/>
            <a:ext cx="1382554" cy="652500"/>
          </a:xfrm>
          <a:prstGeom prst="leftRigh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ep 16"/>
          <p:cNvGrpSpPr/>
          <p:nvPr/>
        </p:nvGrpSpPr>
        <p:grpSpPr>
          <a:xfrm>
            <a:off x="253213" y="2182289"/>
            <a:ext cx="5326899" cy="2549701"/>
            <a:chOff x="1261325" y="1851670"/>
            <a:chExt cx="5326899" cy="2549701"/>
          </a:xfrm>
        </p:grpSpPr>
        <p:grpSp>
          <p:nvGrpSpPr>
            <p:cNvPr id="18" name="Groep 17"/>
            <p:cNvGrpSpPr/>
            <p:nvPr/>
          </p:nvGrpSpPr>
          <p:grpSpPr>
            <a:xfrm>
              <a:off x="1261325" y="1851670"/>
              <a:ext cx="5326899" cy="2549701"/>
              <a:chOff x="2735797" y="1847009"/>
              <a:chExt cx="5326899" cy="2549701"/>
            </a:xfrm>
          </p:grpSpPr>
          <p:grpSp>
            <p:nvGrpSpPr>
              <p:cNvPr id="21" name="Groep 20"/>
              <p:cNvGrpSpPr/>
              <p:nvPr/>
            </p:nvGrpSpPr>
            <p:grpSpPr>
              <a:xfrm>
                <a:off x="2735797" y="3505710"/>
                <a:ext cx="5326898" cy="891000"/>
                <a:chOff x="2123727" y="4674280"/>
                <a:chExt cx="7102531" cy="1188000"/>
              </a:xfrm>
            </p:grpSpPr>
            <p:sp>
              <p:nvSpPr>
                <p:cNvPr id="47" name="Afgeronde rechthoek 46"/>
                <p:cNvSpPr/>
                <p:nvPr/>
              </p:nvSpPr>
              <p:spPr>
                <a:xfrm>
                  <a:off x="2123727" y="4674280"/>
                  <a:ext cx="7102531" cy="1188000"/>
                </a:xfrm>
                <a:prstGeom prst="roundRect">
                  <a:avLst/>
                </a:prstGeom>
              </p:spPr>
              <p:style>
                <a:lnRef idx="2">
                  <a:schemeClr val="accent1"/>
                </a:lnRef>
                <a:fillRef idx="1">
                  <a:schemeClr val="lt1"/>
                </a:fillRef>
                <a:effectRef idx="0">
                  <a:schemeClr val="accent1"/>
                </a:effectRef>
                <a:fontRef idx="minor">
                  <a:schemeClr val="dk1"/>
                </a:fontRef>
              </p:style>
              <p:txBody>
                <a:bodyPr vert="vert" lIns="27000" tIns="0" rIns="27000" bIns="0" rtlCol="0" anchor="t"/>
                <a:lstStyle/>
                <a:p>
                  <a:pPr algn="ctr" defTabSz="685783">
                    <a:defRPr/>
                  </a:pPr>
                  <a:r>
                    <a:rPr lang="en-US" sz="1200" dirty="0">
                      <a:solidFill>
                        <a:srgbClr val="271D6C"/>
                      </a:solidFill>
                      <a:latin typeface="Corbel"/>
                    </a:rPr>
                    <a:t>(Legacy)</a:t>
                  </a:r>
                </a:p>
                <a:p>
                  <a:pPr algn="ctr" defTabSz="685783">
                    <a:defRPr/>
                  </a:pPr>
                  <a:r>
                    <a:rPr lang="en-US" sz="1200" dirty="0" err="1">
                      <a:solidFill>
                        <a:srgbClr val="271D6C"/>
                      </a:solidFill>
                      <a:latin typeface="Corbel"/>
                    </a:rPr>
                    <a:t>Datasources</a:t>
                  </a:r>
                  <a:endParaRPr lang="en-US" sz="1200" dirty="0">
                    <a:solidFill>
                      <a:srgbClr val="271D6C"/>
                    </a:solidFill>
                    <a:latin typeface="Corbel"/>
                  </a:endParaRPr>
                </a:p>
              </p:txBody>
            </p:sp>
            <p:sp>
              <p:nvSpPr>
                <p:cNvPr id="48" name="Afgeronde rechthoek 47"/>
                <p:cNvSpPr/>
                <p:nvPr/>
              </p:nvSpPr>
              <p:spPr>
                <a:xfrm>
                  <a:off x="2339751" y="4808250"/>
                  <a:ext cx="5501621" cy="684000"/>
                </a:xfrm>
                <a:prstGeom prst="roundRect">
                  <a:avLst/>
                </a:prstGeom>
                <a:solidFill>
                  <a:srgbClr val="00A1CD"/>
                </a:solidFill>
                <a:ln w="10795" cap="flat" cmpd="sng" algn="ctr">
                  <a:solidFill>
                    <a:srgbClr val="00A1CD">
                      <a:shade val="50000"/>
                    </a:srgbClr>
                  </a:solidFill>
                  <a:prstDash val="solid"/>
                </a:ln>
                <a:effectLst/>
              </p:spPr>
              <p:txBody>
                <a:bodyPr rtlCol="0" anchor="t"/>
                <a:lstStyle/>
                <a:p>
                  <a:pPr defTabSz="685783">
                    <a:defRPr/>
                  </a:pPr>
                  <a:r>
                    <a:rPr lang="en-US" sz="1350" b="1" kern="0" dirty="0">
                      <a:solidFill>
                        <a:srgbClr val="FFFFFF"/>
                      </a:solidFill>
                      <a:latin typeface="Corbel"/>
                    </a:rPr>
                    <a:t>Data Source Layer</a:t>
                  </a:r>
                  <a:br>
                    <a:rPr lang="en-US" sz="1350" b="1" kern="0" dirty="0">
                      <a:solidFill>
                        <a:srgbClr val="FFFFFF"/>
                      </a:solidFill>
                      <a:latin typeface="Corbel"/>
                    </a:rPr>
                  </a:br>
                  <a:r>
                    <a:rPr lang="en-US" sz="1350" b="1" kern="0" dirty="0">
                      <a:solidFill>
                        <a:srgbClr val="FFFFFF"/>
                      </a:solidFill>
                      <a:latin typeface="Corbel"/>
                    </a:rPr>
                    <a:t>(DSL)</a:t>
                  </a:r>
                </a:p>
              </p:txBody>
            </p:sp>
            <p:grpSp>
              <p:nvGrpSpPr>
                <p:cNvPr id="49" name="Groep 48"/>
                <p:cNvGrpSpPr/>
                <p:nvPr/>
              </p:nvGrpSpPr>
              <p:grpSpPr>
                <a:xfrm>
                  <a:off x="5878937" y="4784544"/>
                  <a:ext cx="504056" cy="539984"/>
                  <a:chOff x="5321830" y="5437755"/>
                  <a:chExt cx="504056" cy="539984"/>
                </a:xfrm>
              </p:grpSpPr>
              <p:sp>
                <p:nvSpPr>
                  <p:cNvPr id="59" name="PIJL-OMHOOG 212"/>
                  <p:cNvSpPr/>
                  <p:nvPr/>
                </p:nvSpPr>
                <p:spPr>
                  <a:xfrm>
                    <a:off x="5483848" y="5437755"/>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60" name="Rechthoek 59"/>
                  <p:cNvSpPr/>
                  <p:nvPr/>
                </p:nvSpPr>
                <p:spPr>
                  <a:xfrm>
                    <a:off x="5321830" y="5617699"/>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788" b="1" kern="0" dirty="0">
                      <a:solidFill>
                        <a:srgbClr val="271D6C"/>
                      </a:solidFill>
                      <a:latin typeface="Corbel"/>
                    </a:endParaRPr>
                  </a:p>
                </p:txBody>
              </p:sp>
            </p:grpSp>
            <p:grpSp>
              <p:nvGrpSpPr>
                <p:cNvPr id="50" name="Groep 49"/>
                <p:cNvGrpSpPr/>
                <p:nvPr/>
              </p:nvGrpSpPr>
              <p:grpSpPr>
                <a:xfrm>
                  <a:off x="6449605" y="4784544"/>
                  <a:ext cx="504056" cy="539984"/>
                  <a:chOff x="5321830" y="5437755"/>
                  <a:chExt cx="504056" cy="539984"/>
                </a:xfrm>
              </p:grpSpPr>
              <p:sp>
                <p:nvSpPr>
                  <p:cNvPr id="57" name="PIJL-OMHOOG 208"/>
                  <p:cNvSpPr/>
                  <p:nvPr/>
                </p:nvSpPr>
                <p:spPr>
                  <a:xfrm>
                    <a:off x="5483848" y="5437755"/>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58" name="Rechthoek 57"/>
                  <p:cNvSpPr/>
                  <p:nvPr/>
                </p:nvSpPr>
                <p:spPr>
                  <a:xfrm>
                    <a:off x="5321830" y="5617699"/>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788" b="1" kern="0" dirty="0">
                      <a:solidFill>
                        <a:srgbClr val="271D6C"/>
                      </a:solidFill>
                      <a:latin typeface="Corbel"/>
                    </a:endParaRPr>
                  </a:p>
                </p:txBody>
              </p:sp>
            </p:grpSp>
            <p:grpSp>
              <p:nvGrpSpPr>
                <p:cNvPr id="51" name="Groep 50"/>
                <p:cNvGrpSpPr/>
                <p:nvPr/>
              </p:nvGrpSpPr>
              <p:grpSpPr>
                <a:xfrm>
                  <a:off x="4737601" y="4784544"/>
                  <a:ext cx="504056" cy="539984"/>
                  <a:chOff x="5321830" y="5437755"/>
                  <a:chExt cx="504056" cy="539984"/>
                </a:xfrm>
              </p:grpSpPr>
              <p:sp>
                <p:nvSpPr>
                  <p:cNvPr id="55" name="PIJL-OMHOOG 206"/>
                  <p:cNvSpPr/>
                  <p:nvPr/>
                </p:nvSpPr>
                <p:spPr>
                  <a:xfrm>
                    <a:off x="5483848" y="5437755"/>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56" name="Rechthoek 55"/>
                  <p:cNvSpPr/>
                  <p:nvPr/>
                </p:nvSpPr>
                <p:spPr>
                  <a:xfrm>
                    <a:off x="5321830" y="5617699"/>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788" b="1" kern="0" dirty="0">
                      <a:solidFill>
                        <a:srgbClr val="271D6C"/>
                      </a:solidFill>
                      <a:latin typeface="Corbel"/>
                    </a:endParaRPr>
                  </a:p>
                </p:txBody>
              </p:sp>
            </p:grpSp>
            <p:grpSp>
              <p:nvGrpSpPr>
                <p:cNvPr id="52" name="Groep 51"/>
                <p:cNvGrpSpPr/>
                <p:nvPr/>
              </p:nvGrpSpPr>
              <p:grpSpPr>
                <a:xfrm>
                  <a:off x="5308269" y="4797152"/>
                  <a:ext cx="504056" cy="531936"/>
                  <a:chOff x="5321830" y="5445803"/>
                  <a:chExt cx="504056" cy="531936"/>
                </a:xfrm>
              </p:grpSpPr>
              <p:sp>
                <p:nvSpPr>
                  <p:cNvPr id="53" name="PIJL-OMHOOG 204"/>
                  <p:cNvSpPr/>
                  <p:nvPr/>
                </p:nvSpPr>
                <p:spPr>
                  <a:xfrm>
                    <a:off x="5483848" y="5445803"/>
                    <a:ext cx="180020" cy="1799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54" name="Rechthoek 53"/>
                  <p:cNvSpPr/>
                  <p:nvPr/>
                </p:nvSpPr>
                <p:spPr>
                  <a:xfrm>
                    <a:off x="5321830" y="5617699"/>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788" b="1" kern="0" dirty="0">
                      <a:solidFill>
                        <a:srgbClr val="271D6C"/>
                      </a:solidFill>
                      <a:latin typeface="Corbel"/>
                    </a:endParaRPr>
                  </a:p>
                </p:txBody>
              </p:sp>
            </p:grpSp>
          </p:grpSp>
          <p:grpSp>
            <p:nvGrpSpPr>
              <p:cNvPr id="22" name="Groep 21"/>
              <p:cNvGrpSpPr/>
              <p:nvPr/>
            </p:nvGrpSpPr>
            <p:grpSpPr>
              <a:xfrm>
                <a:off x="2735798" y="1847009"/>
                <a:ext cx="5326898" cy="1792115"/>
                <a:chOff x="2123727" y="2462678"/>
                <a:chExt cx="7102531" cy="2389486"/>
              </a:xfrm>
            </p:grpSpPr>
            <p:grpSp>
              <p:nvGrpSpPr>
                <p:cNvPr id="23" name="Groep 22"/>
                <p:cNvGrpSpPr/>
                <p:nvPr/>
              </p:nvGrpSpPr>
              <p:grpSpPr>
                <a:xfrm>
                  <a:off x="2123727" y="2462678"/>
                  <a:ext cx="7102531" cy="2033082"/>
                  <a:chOff x="2123727" y="2620054"/>
                  <a:chExt cx="7102531" cy="2033082"/>
                </a:xfrm>
              </p:grpSpPr>
              <p:sp>
                <p:nvSpPr>
                  <p:cNvPr id="30" name="Afgeronde rechthoek 29"/>
                  <p:cNvSpPr/>
                  <p:nvPr/>
                </p:nvSpPr>
                <p:spPr>
                  <a:xfrm>
                    <a:off x="2123727" y="2620054"/>
                    <a:ext cx="7102531" cy="2033082"/>
                  </a:xfrm>
                  <a:prstGeom prst="roundRect">
                    <a:avLst/>
                  </a:prstGeom>
                  <a:solidFill>
                    <a:schemeClr val="bg1">
                      <a:lumMod val="85000"/>
                    </a:schemeClr>
                  </a:solidFill>
                  <a:ln w="15875">
                    <a:solidFill>
                      <a:schemeClr val="bg2">
                        <a:lumMod val="50000"/>
                      </a:schemeClr>
                    </a:solidFill>
                    <a:prstDash val="dashDot"/>
                  </a:ln>
                </p:spPr>
                <p:style>
                  <a:lnRef idx="2">
                    <a:schemeClr val="accent1"/>
                  </a:lnRef>
                  <a:fillRef idx="1">
                    <a:schemeClr val="lt1"/>
                  </a:fillRef>
                  <a:effectRef idx="0">
                    <a:schemeClr val="accent1"/>
                  </a:effectRef>
                  <a:fontRef idx="minor">
                    <a:schemeClr val="dk1"/>
                  </a:fontRef>
                </p:style>
                <p:txBody>
                  <a:bodyPr vert="vert" rtlCol="0" anchor="t"/>
                  <a:lstStyle/>
                  <a:p>
                    <a:pPr algn="ctr" defTabSz="685783">
                      <a:defRPr/>
                    </a:pPr>
                    <a:r>
                      <a:rPr lang="en-US" sz="1200" dirty="0">
                        <a:solidFill>
                          <a:srgbClr val="FFFFFF">
                            <a:lumMod val="50000"/>
                          </a:srgbClr>
                        </a:solidFill>
                        <a:latin typeface="Corbel"/>
                      </a:rPr>
                      <a:t>Data Virtualization</a:t>
                    </a:r>
                  </a:p>
                  <a:p>
                    <a:pPr algn="ctr" defTabSz="685783">
                      <a:defRPr/>
                    </a:pPr>
                    <a:r>
                      <a:rPr lang="en-US" sz="1200" dirty="0">
                        <a:solidFill>
                          <a:srgbClr val="FFFFFF">
                            <a:lumMod val="50000"/>
                          </a:srgbClr>
                        </a:solidFill>
                        <a:latin typeface="Corbel"/>
                      </a:rPr>
                      <a:t>Platform</a:t>
                    </a:r>
                  </a:p>
                </p:txBody>
              </p:sp>
              <p:sp>
                <p:nvSpPr>
                  <p:cNvPr id="31" name="Afgeronde rechthoek 30"/>
                  <p:cNvSpPr/>
                  <p:nvPr/>
                </p:nvSpPr>
                <p:spPr>
                  <a:xfrm>
                    <a:off x="2339751" y="3850963"/>
                    <a:ext cx="5501621" cy="730165"/>
                  </a:xfrm>
                  <a:prstGeom prst="roundRect">
                    <a:avLst/>
                  </a:prstGeom>
                  <a:solidFill>
                    <a:srgbClr val="0058B8"/>
                  </a:solidFill>
                  <a:ln w="10795" cap="flat" cmpd="sng" algn="ctr">
                    <a:solidFill>
                      <a:srgbClr val="00A1CD">
                        <a:shade val="50000"/>
                      </a:srgbClr>
                    </a:solidFill>
                    <a:prstDash val="solid"/>
                  </a:ln>
                  <a:effectLst/>
                </p:spPr>
                <p:txBody>
                  <a:bodyPr rtlCol="0" anchor="t"/>
                  <a:lstStyle/>
                  <a:p>
                    <a:pPr defTabSz="685783">
                      <a:defRPr/>
                    </a:pPr>
                    <a:r>
                      <a:rPr lang="en-US" sz="1350" b="1" kern="0" dirty="0">
                        <a:solidFill>
                          <a:srgbClr val="FFFFFF"/>
                        </a:solidFill>
                        <a:latin typeface="Corbel"/>
                      </a:rPr>
                      <a:t>Data Transformation </a:t>
                    </a:r>
                    <a:br>
                      <a:rPr lang="en-US" sz="1350" b="1" kern="0" dirty="0">
                        <a:solidFill>
                          <a:srgbClr val="FFFFFF"/>
                        </a:solidFill>
                        <a:latin typeface="Corbel"/>
                      </a:rPr>
                    </a:br>
                    <a:r>
                      <a:rPr lang="en-US" sz="1350" b="1" kern="0" dirty="0">
                        <a:solidFill>
                          <a:srgbClr val="FFFFFF"/>
                        </a:solidFill>
                        <a:latin typeface="Corbel"/>
                      </a:rPr>
                      <a:t>Layer  (DTL)</a:t>
                    </a:r>
                  </a:p>
                </p:txBody>
              </p:sp>
              <p:sp>
                <p:nvSpPr>
                  <p:cNvPr id="32" name="Afgeronde rechthoek 31"/>
                  <p:cNvSpPr/>
                  <p:nvPr/>
                </p:nvSpPr>
                <p:spPr>
                  <a:xfrm>
                    <a:off x="2339751" y="2662390"/>
                    <a:ext cx="5501621" cy="1116489"/>
                  </a:xfrm>
                  <a:prstGeom prst="roundRect">
                    <a:avLst/>
                  </a:prstGeom>
                  <a:solidFill>
                    <a:srgbClr val="0058B8"/>
                  </a:solidFill>
                  <a:ln w="10795" cap="flat" cmpd="sng" algn="ctr">
                    <a:solidFill>
                      <a:srgbClr val="00A1CD">
                        <a:shade val="50000"/>
                      </a:srgbClr>
                    </a:solidFill>
                    <a:prstDash val="solid"/>
                  </a:ln>
                  <a:effectLst/>
                </p:spPr>
                <p:txBody>
                  <a:bodyPr rtlCol="0" anchor="t"/>
                  <a:lstStyle/>
                  <a:p>
                    <a:pPr defTabSz="685783">
                      <a:defRPr/>
                    </a:pPr>
                    <a:r>
                      <a:rPr lang="en-US" sz="1350" b="1" kern="0" dirty="0">
                        <a:solidFill>
                          <a:srgbClr val="FFFFFF"/>
                        </a:solidFill>
                        <a:latin typeface="Corbel"/>
                      </a:rPr>
                      <a:t>Data Provisioning </a:t>
                    </a:r>
                    <a:br>
                      <a:rPr lang="en-US" sz="1350" b="1" kern="0" dirty="0">
                        <a:solidFill>
                          <a:srgbClr val="FFFFFF"/>
                        </a:solidFill>
                        <a:latin typeface="Corbel"/>
                      </a:rPr>
                    </a:br>
                    <a:r>
                      <a:rPr lang="en-US" sz="1350" b="1" kern="0" dirty="0">
                        <a:solidFill>
                          <a:srgbClr val="FFFFFF"/>
                        </a:solidFill>
                        <a:latin typeface="Corbel"/>
                      </a:rPr>
                      <a:t>Layer (DPL)</a:t>
                    </a:r>
                  </a:p>
                </p:txBody>
              </p:sp>
              <p:sp>
                <p:nvSpPr>
                  <p:cNvPr id="33" name="Rechthoek 32"/>
                  <p:cNvSpPr/>
                  <p:nvPr/>
                </p:nvSpPr>
                <p:spPr>
                  <a:xfrm>
                    <a:off x="4680817" y="3309849"/>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r>
                      <a:rPr lang="en-US" sz="600" b="1" kern="0" dirty="0">
                        <a:solidFill>
                          <a:srgbClr val="271D6C"/>
                        </a:solidFill>
                        <a:latin typeface="Corbel"/>
                      </a:rPr>
                      <a:t>Building Block 1</a:t>
                    </a:r>
                  </a:p>
                </p:txBody>
              </p:sp>
              <p:sp>
                <p:nvSpPr>
                  <p:cNvPr id="34" name="Rechthoek 33"/>
                  <p:cNvSpPr/>
                  <p:nvPr/>
                </p:nvSpPr>
                <p:spPr>
                  <a:xfrm>
                    <a:off x="5497382" y="3309849"/>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r>
                      <a:rPr lang="en-US" sz="600" b="1" kern="0" dirty="0">
                        <a:solidFill>
                          <a:srgbClr val="271D6C"/>
                        </a:solidFill>
                        <a:latin typeface="Corbel"/>
                      </a:rPr>
                      <a:t>Building Block 2</a:t>
                    </a:r>
                  </a:p>
                </p:txBody>
              </p:sp>
              <p:sp>
                <p:nvSpPr>
                  <p:cNvPr id="35" name="PIJL-OMHOOG 309"/>
                  <p:cNvSpPr/>
                  <p:nvPr/>
                </p:nvSpPr>
                <p:spPr>
                  <a:xfrm>
                    <a:off x="4932844" y="3642765"/>
                    <a:ext cx="216000" cy="2701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36" name="PIJL-OMHOOG 310"/>
                  <p:cNvSpPr/>
                  <p:nvPr/>
                </p:nvSpPr>
                <p:spPr>
                  <a:xfrm>
                    <a:off x="5749409" y="3642765"/>
                    <a:ext cx="216000" cy="2701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37" name="Rechthoek 36"/>
                  <p:cNvSpPr/>
                  <p:nvPr/>
                </p:nvSpPr>
                <p:spPr>
                  <a:xfrm>
                    <a:off x="6293938" y="3315639"/>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r>
                      <a:rPr lang="en-US" sz="600" b="1" kern="0" dirty="0">
                        <a:solidFill>
                          <a:srgbClr val="271D6C"/>
                        </a:solidFill>
                        <a:latin typeface="Corbel"/>
                      </a:rPr>
                      <a:t>Building Block 3</a:t>
                    </a:r>
                  </a:p>
                </p:txBody>
              </p:sp>
              <p:sp>
                <p:nvSpPr>
                  <p:cNvPr id="38" name="PIJL-OMHOOG 312"/>
                  <p:cNvSpPr/>
                  <p:nvPr/>
                </p:nvSpPr>
                <p:spPr>
                  <a:xfrm>
                    <a:off x="6545965" y="3648555"/>
                    <a:ext cx="216000" cy="2701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39" name="Rechthoek 38"/>
                  <p:cNvSpPr/>
                  <p:nvPr/>
                </p:nvSpPr>
                <p:spPr>
                  <a:xfrm>
                    <a:off x="7107232" y="3319911"/>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r>
                      <a:rPr lang="en-US" sz="600" b="1" kern="0" dirty="0">
                        <a:solidFill>
                          <a:srgbClr val="271D6C"/>
                        </a:solidFill>
                        <a:latin typeface="Corbel"/>
                      </a:rPr>
                      <a:t>Building Block 4</a:t>
                    </a:r>
                  </a:p>
                </p:txBody>
              </p:sp>
              <p:sp>
                <p:nvSpPr>
                  <p:cNvPr id="40" name="PIJL-OMHOOG 314"/>
                  <p:cNvSpPr/>
                  <p:nvPr/>
                </p:nvSpPr>
                <p:spPr>
                  <a:xfrm>
                    <a:off x="7359259" y="3652827"/>
                    <a:ext cx="216000" cy="270144"/>
                  </a:xfrm>
                  <a:prstGeom prst="up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41" name="Rechthoek 40"/>
                  <p:cNvSpPr/>
                  <p:nvPr/>
                </p:nvSpPr>
                <p:spPr>
                  <a:xfrm>
                    <a:off x="7197242" y="2739654"/>
                    <a:ext cx="50405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r>
                      <a:rPr lang="en-US" sz="450" b="1" kern="0" dirty="0">
                        <a:solidFill>
                          <a:srgbClr val="271D6C"/>
                        </a:solidFill>
                        <a:latin typeface="Corbel"/>
                      </a:rPr>
                      <a:t>Web-</a:t>
                    </a:r>
                  </a:p>
                  <a:p>
                    <a:pPr algn="ctr" defTabSz="685783">
                      <a:defRPr/>
                    </a:pPr>
                    <a:r>
                      <a:rPr lang="en-US" sz="450" b="1" kern="0" dirty="0">
                        <a:solidFill>
                          <a:srgbClr val="271D6C"/>
                        </a:solidFill>
                        <a:latin typeface="Corbel"/>
                      </a:rPr>
                      <a:t>Service C</a:t>
                    </a:r>
                  </a:p>
                </p:txBody>
              </p:sp>
              <p:sp>
                <p:nvSpPr>
                  <p:cNvPr id="42" name="PIJL-OMLAAG 316"/>
                  <p:cNvSpPr/>
                  <p:nvPr/>
                </p:nvSpPr>
                <p:spPr>
                  <a:xfrm>
                    <a:off x="7359270" y="3103572"/>
                    <a:ext cx="216000" cy="185583"/>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43" name="Rechthoek 42"/>
                  <p:cNvSpPr/>
                  <p:nvPr/>
                </p:nvSpPr>
                <p:spPr>
                  <a:xfrm>
                    <a:off x="6293938" y="2734398"/>
                    <a:ext cx="765654"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r>
                      <a:rPr lang="en-US" sz="450" b="1" kern="0" dirty="0">
                        <a:solidFill>
                          <a:srgbClr val="271D6C"/>
                        </a:solidFill>
                        <a:latin typeface="Corbel"/>
                      </a:rPr>
                      <a:t>OData Web-</a:t>
                    </a:r>
                  </a:p>
                  <a:p>
                    <a:pPr algn="ctr" defTabSz="685783">
                      <a:defRPr/>
                    </a:pPr>
                    <a:r>
                      <a:rPr lang="en-US" sz="450" b="1" kern="0" dirty="0">
                        <a:solidFill>
                          <a:srgbClr val="271D6C"/>
                        </a:solidFill>
                        <a:latin typeface="Corbel"/>
                      </a:rPr>
                      <a:t>Service B</a:t>
                    </a:r>
                  </a:p>
                </p:txBody>
              </p:sp>
              <p:sp>
                <p:nvSpPr>
                  <p:cNvPr id="44" name="PIJL-OMLAAG 318"/>
                  <p:cNvSpPr/>
                  <p:nvPr/>
                </p:nvSpPr>
                <p:spPr>
                  <a:xfrm>
                    <a:off x="6552604" y="3103572"/>
                    <a:ext cx="216000" cy="195935"/>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sp>
                <p:nvSpPr>
                  <p:cNvPr id="45" name="Rechthoek 44"/>
                  <p:cNvSpPr/>
                  <p:nvPr/>
                </p:nvSpPr>
                <p:spPr>
                  <a:xfrm>
                    <a:off x="5497382" y="2738593"/>
                    <a:ext cx="684076" cy="360040"/>
                  </a:xfrm>
                  <a:prstGeom prst="rect">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r>
                      <a:rPr lang="en-US" sz="450" b="1" kern="0" dirty="0">
                        <a:solidFill>
                          <a:srgbClr val="271D6C"/>
                        </a:solidFill>
                        <a:latin typeface="Corbel"/>
                      </a:rPr>
                      <a:t>Web-</a:t>
                    </a:r>
                  </a:p>
                  <a:p>
                    <a:pPr algn="ctr" defTabSz="685783">
                      <a:defRPr/>
                    </a:pPr>
                    <a:r>
                      <a:rPr lang="en-US" sz="450" b="1" kern="0" dirty="0">
                        <a:solidFill>
                          <a:srgbClr val="271D6C"/>
                        </a:solidFill>
                        <a:latin typeface="Corbel"/>
                      </a:rPr>
                      <a:t>Service A</a:t>
                    </a:r>
                  </a:p>
                </p:txBody>
              </p:sp>
              <p:sp>
                <p:nvSpPr>
                  <p:cNvPr id="46" name="PIJL-OMLAAG 320"/>
                  <p:cNvSpPr/>
                  <p:nvPr/>
                </p:nvSpPr>
                <p:spPr>
                  <a:xfrm>
                    <a:off x="5722376" y="3119762"/>
                    <a:ext cx="216000" cy="195935"/>
                  </a:xfrm>
                  <a:prstGeom prst="downArrow">
                    <a:avLst/>
                  </a:prstGeom>
                  <a:gradFill rotWithShape="1">
                    <a:gsLst>
                      <a:gs pos="0">
                        <a:srgbClr val="00A1CD">
                          <a:tint val="83000"/>
                          <a:shade val="100000"/>
                          <a:satMod val="100000"/>
                        </a:srgbClr>
                      </a:gs>
                      <a:gs pos="100000">
                        <a:srgbClr val="00A1CD">
                          <a:tint val="61000"/>
                          <a:alpha val="100000"/>
                          <a:satMod val="200000"/>
                        </a:srgbClr>
                      </a:gs>
                    </a:gsLst>
                    <a:path path="circle">
                      <a:fillToRect l="100000" t="100000" r="100000" b="100000"/>
                    </a:path>
                  </a:gradFill>
                  <a:ln w="9525" cap="flat" cmpd="sng" algn="ctr">
                    <a:solidFill>
                      <a:srgbClr val="00A1CD"/>
                    </a:solidFill>
                    <a:prstDash val="solid"/>
                  </a:ln>
                  <a:effectLst>
                    <a:outerShdw blurRad="38100" dist="25400" dir="5400000" rotWithShape="0">
                      <a:srgbClr val="000000">
                        <a:alpha val="40000"/>
                      </a:srgbClr>
                    </a:outerShdw>
                  </a:effectLst>
                </p:spPr>
                <p:txBody>
                  <a:bodyPr rtlCol="0" anchor="ctr"/>
                  <a:lstStyle/>
                  <a:p>
                    <a:pPr algn="ctr" defTabSz="685783">
                      <a:defRPr/>
                    </a:pPr>
                    <a:endParaRPr lang="en-US" sz="1350" kern="0" dirty="0">
                      <a:solidFill>
                        <a:srgbClr val="271D6C"/>
                      </a:solidFill>
                      <a:latin typeface="Corbel"/>
                    </a:endParaRPr>
                  </a:p>
                </p:txBody>
              </p:sp>
            </p:grpSp>
            <p:cxnSp>
              <p:nvCxnSpPr>
                <p:cNvPr id="24" name="Rechte verbindingslijn 23"/>
                <p:cNvCxnSpPr>
                  <a:endCxn id="35" idx="2"/>
                </p:cNvCxnSpPr>
                <p:nvPr/>
              </p:nvCxnSpPr>
              <p:spPr>
                <a:xfrm flipH="1" flipV="1">
                  <a:off x="5040844" y="3755533"/>
                  <a:ext cx="519453" cy="1096631"/>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Rechte verbindingslijn 24"/>
                <p:cNvCxnSpPr/>
                <p:nvPr/>
              </p:nvCxnSpPr>
              <p:spPr>
                <a:xfrm flipV="1">
                  <a:off x="4989629" y="3784328"/>
                  <a:ext cx="2459642" cy="1000216"/>
                </a:xfrm>
                <a:prstGeom prst="line">
                  <a:avLst/>
                </a:prstGeom>
              </p:spPr>
              <p:style>
                <a:lnRef idx="2">
                  <a:schemeClr val="accent4"/>
                </a:lnRef>
                <a:fillRef idx="0">
                  <a:schemeClr val="accent4"/>
                </a:fillRef>
                <a:effectRef idx="1">
                  <a:schemeClr val="accent4"/>
                </a:effectRef>
                <a:fontRef idx="minor">
                  <a:schemeClr val="tx1"/>
                </a:fontRef>
              </p:style>
            </p:cxnSp>
            <p:cxnSp>
              <p:nvCxnSpPr>
                <p:cNvPr id="26" name="Rechte verbindingslijn 25"/>
                <p:cNvCxnSpPr>
                  <a:endCxn id="35" idx="2"/>
                </p:cNvCxnSpPr>
                <p:nvPr/>
              </p:nvCxnSpPr>
              <p:spPr>
                <a:xfrm flipV="1">
                  <a:off x="4989629" y="3755533"/>
                  <a:ext cx="51215" cy="1092071"/>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Rechte verbindingslijn 26"/>
                <p:cNvCxnSpPr/>
                <p:nvPr/>
              </p:nvCxnSpPr>
              <p:spPr>
                <a:xfrm flipH="1" flipV="1">
                  <a:off x="5839421" y="3774266"/>
                  <a:ext cx="862212" cy="985558"/>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Rechte verbindingslijn 27"/>
                <p:cNvCxnSpPr/>
                <p:nvPr/>
              </p:nvCxnSpPr>
              <p:spPr>
                <a:xfrm flipH="1" flipV="1">
                  <a:off x="5839423" y="3774266"/>
                  <a:ext cx="291542" cy="985558"/>
                </a:xfrm>
                <a:prstGeom prst="line">
                  <a:avLst/>
                </a:prstGeom>
              </p:spPr>
              <p:style>
                <a:lnRef idx="2">
                  <a:schemeClr val="accent4"/>
                </a:lnRef>
                <a:fillRef idx="0">
                  <a:schemeClr val="accent4"/>
                </a:fillRef>
                <a:effectRef idx="1">
                  <a:schemeClr val="accent4"/>
                </a:effectRef>
                <a:fontRef idx="minor">
                  <a:schemeClr val="tx1"/>
                </a:fontRef>
              </p:style>
            </p:cxnSp>
            <p:cxnSp>
              <p:nvCxnSpPr>
                <p:cNvPr id="29" name="Rechte verbindingslijn 28"/>
                <p:cNvCxnSpPr/>
                <p:nvPr/>
              </p:nvCxnSpPr>
              <p:spPr>
                <a:xfrm flipH="1" flipV="1">
                  <a:off x="6635977" y="3780056"/>
                  <a:ext cx="65656" cy="979768"/>
                </a:xfrm>
                <a:prstGeom prst="line">
                  <a:avLst/>
                </a:prstGeom>
              </p:spPr>
              <p:style>
                <a:lnRef idx="2">
                  <a:schemeClr val="accent4"/>
                </a:lnRef>
                <a:fillRef idx="0">
                  <a:schemeClr val="accent4"/>
                </a:fillRef>
                <a:effectRef idx="1">
                  <a:schemeClr val="accent4"/>
                </a:effectRef>
                <a:fontRef idx="minor">
                  <a:schemeClr val="tx1"/>
                </a:fontRef>
              </p:style>
            </p:cxnSp>
          </p:grpSp>
        </p:grpSp>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678" y="3818201"/>
              <a:ext cx="672410" cy="55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Afbeelding 19"/>
            <p:cNvPicPr>
              <a:picLocks noChangeAspect="1"/>
            </p:cNvPicPr>
            <p:nvPr/>
          </p:nvPicPr>
          <p:blipFill>
            <a:blip r:embed="rId4"/>
            <a:stretch>
              <a:fillRect/>
            </a:stretch>
          </p:blipFill>
          <p:spPr>
            <a:xfrm>
              <a:off x="5292080" y="3584426"/>
              <a:ext cx="762000" cy="571500"/>
            </a:xfrm>
            <a:prstGeom prst="rect">
              <a:avLst/>
            </a:prstGeom>
          </p:spPr>
        </p:pic>
      </p:grpSp>
      <p:sp>
        <p:nvSpPr>
          <p:cNvPr id="9" name="Stroomdiagram: Meerdere documenten 8"/>
          <p:cNvSpPr>
            <a:spLocks noChangeAspect="1"/>
          </p:cNvSpPr>
          <p:nvPr/>
        </p:nvSpPr>
        <p:spPr>
          <a:xfrm flipH="1">
            <a:off x="7236296" y="497920"/>
            <a:ext cx="1440160" cy="92170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9 VIEWS</a:t>
            </a:r>
            <a:endParaRPr lang="en-GB" dirty="0"/>
          </a:p>
        </p:txBody>
      </p:sp>
    </p:spTree>
    <p:extLst>
      <p:ext uri="{BB962C8B-B14F-4D97-AF65-F5344CB8AC3E}">
        <p14:creationId xmlns:p14="http://schemas.microsoft.com/office/powerpoint/2010/main" val="208570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lgn="ctr"/>
            <a:fld id="{845CA951-4815-4987-9CD6-BB5D6648C0B5}" type="slidenum">
              <a:rPr lang="nl-NL" sz="1200" smtClean="0">
                <a:solidFill>
                  <a:schemeClr val="bg1"/>
                </a:solidFill>
              </a:rPr>
              <a:pPr algn="ctr"/>
              <a:t>29</a:t>
            </a:fld>
            <a:endParaRPr lang="nl-NL" sz="1200" dirty="0">
              <a:solidFill>
                <a:schemeClr val="bg1"/>
              </a:solidFill>
            </a:endParaRPr>
          </a:p>
        </p:txBody>
      </p:sp>
      <p:sp>
        <p:nvSpPr>
          <p:cNvPr id="3" name="Titel 2"/>
          <p:cNvSpPr>
            <a:spLocks noGrp="1"/>
          </p:cNvSpPr>
          <p:nvPr>
            <p:ph type="title"/>
          </p:nvPr>
        </p:nvSpPr>
        <p:spPr/>
        <p:txBody>
          <a:bodyPr/>
          <a:lstStyle/>
          <a:p>
            <a:r>
              <a:rPr lang="en-GB" dirty="0" smtClean="0"/>
              <a:t>Benefits and Challenges</a:t>
            </a:r>
            <a:endParaRPr lang="en-GB" dirty="0"/>
          </a:p>
        </p:txBody>
      </p:sp>
    </p:spTree>
    <p:extLst>
      <p:ext uri="{BB962C8B-B14F-4D97-AF65-F5344CB8AC3E}">
        <p14:creationId xmlns:p14="http://schemas.microsoft.com/office/powerpoint/2010/main" val="2542734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a:t>
            </a:fld>
            <a:endParaRPr lang="nl-NL" sz="1200" dirty="0"/>
          </a:p>
        </p:txBody>
      </p:sp>
      <p:sp>
        <p:nvSpPr>
          <p:cNvPr id="4" name="Tijdelijke aanduiding voor tekst 3"/>
          <p:cNvSpPr>
            <a:spLocks noGrp="1"/>
          </p:cNvSpPr>
          <p:nvPr>
            <p:ph type="body" sz="quarter" idx="14"/>
          </p:nvPr>
        </p:nvSpPr>
        <p:spPr/>
        <p:txBody>
          <a:bodyPr/>
          <a:lstStyle/>
          <a:p>
            <a:r>
              <a:rPr lang="en-GB" dirty="0" smtClean="0"/>
              <a:t>Statistics Netherlands Mission</a:t>
            </a:r>
            <a:endParaRPr lang="en-GB" dirty="0"/>
          </a:p>
        </p:txBody>
      </p:sp>
      <p:grpSp>
        <p:nvGrpSpPr>
          <p:cNvPr id="7" name="Groep 6"/>
          <p:cNvGrpSpPr/>
          <p:nvPr/>
        </p:nvGrpSpPr>
        <p:grpSpPr>
          <a:xfrm>
            <a:off x="323528" y="843558"/>
            <a:ext cx="7992887" cy="4170440"/>
            <a:chOff x="323528" y="1484784"/>
            <a:chExt cx="7992887" cy="417044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7992887" cy="417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rot="20884648">
              <a:off x="1924260" y="2070135"/>
              <a:ext cx="4646990" cy="2862322"/>
            </a:xfrm>
            <a:prstGeom prst="rect">
              <a:avLst/>
            </a:prstGeom>
            <a:noFill/>
          </p:spPr>
          <p:txBody>
            <a:bodyPr wrap="square" rtlCol="0">
              <a:spAutoFit/>
            </a:bodyPr>
            <a:lstStyle/>
            <a:p>
              <a:r>
                <a:rPr lang="en-US" sz="3600" b="1" dirty="0" smtClean="0">
                  <a:solidFill>
                    <a:schemeClr val="tx2"/>
                  </a:solidFill>
                  <a:latin typeface="Bradley Hand ITC" pitchFamily="66" charset="0"/>
                </a:rPr>
                <a:t>To provide reliable </a:t>
              </a:r>
            </a:p>
            <a:p>
              <a:r>
                <a:rPr lang="en-US" sz="3600" b="1" dirty="0" smtClean="0">
                  <a:solidFill>
                    <a:schemeClr val="tx2"/>
                  </a:solidFill>
                  <a:latin typeface="Bradley Hand ITC" pitchFamily="66" charset="0"/>
                </a:rPr>
                <a:t>and coherent statistical information that adapts to the need of society. </a:t>
              </a:r>
              <a:endParaRPr lang="nl-NL" sz="3600" b="1" dirty="0">
                <a:solidFill>
                  <a:schemeClr val="tx2"/>
                </a:solidFill>
                <a:latin typeface="Bradley Hand ITC" pitchFamily="66" charset="0"/>
              </a:endParaRPr>
            </a:p>
          </p:txBody>
        </p:sp>
      </p:grpSp>
    </p:spTree>
    <p:extLst>
      <p:ext uri="{BB962C8B-B14F-4D97-AF65-F5344CB8AC3E}">
        <p14:creationId xmlns:p14="http://schemas.microsoft.com/office/powerpoint/2010/main" val="1999869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30</a:t>
            </a:fld>
            <a:endParaRPr lang="nl-NL" sz="1200" dirty="0"/>
          </a:p>
        </p:txBody>
      </p:sp>
      <p:sp>
        <p:nvSpPr>
          <p:cNvPr id="3" name="Tijdelijke aanduiding voor tekst 2"/>
          <p:cNvSpPr>
            <a:spLocks noGrp="1"/>
          </p:cNvSpPr>
          <p:nvPr>
            <p:ph type="body" sz="quarter" idx="11"/>
          </p:nvPr>
        </p:nvSpPr>
        <p:spPr/>
        <p:txBody>
          <a:bodyPr/>
          <a:lstStyle/>
          <a:p>
            <a:r>
              <a:rPr lang="en-GB" dirty="0" smtClean="0"/>
              <a:t>Increases accessibility to data sets stored at different locations</a:t>
            </a:r>
          </a:p>
          <a:p>
            <a:r>
              <a:rPr lang="en-GB" dirty="0" smtClean="0"/>
              <a:t>Flexibility for adding new data sources </a:t>
            </a:r>
          </a:p>
          <a:p>
            <a:r>
              <a:rPr lang="en-GB" dirty="0" smtClean="0"/>
              <a:t>Reduces development time</a:t>
            </a:r>
          </a:p>
          <a:p>
            <a:r>
              <a:rPr lang="en-GB" dirty="0" smtClean="0"/>
              <a:t>Fostering re-use</a:t>
            </a:r>
          </a:p>
          <a:p>
            <a:r>
              <a:rPr lang="en-GB" dirty="0" smtClean="0"/>
              <a:t>Faster phenomenon-based analysis and reporting</a:t>
            </a:r>
          </a:p>
          <a:p>
            <a:endParaRPr lang="en-GB" dirty="0"/>
          </a:p>
        </p:txBody>
      </p:sp>
      <p:sp>
        <p:nvSpPr>
          <p:cNvPr id="4" name="Tijdelijke aanduiding voor tekst 3"/>
          <p:cNvSpPr>
            <a:spLocks noGrp="1"/>
          </p:cNvSpPr>
          <p:nvPr>
            <p:ph type="body" sz="quarter" idx="14"/>
          </p:nvPr>
        </p:nvSpPr>
        <p:spPr>
          <a:xfrm>
            <a:off x="467544" y="411510"/>
            <a:ext cx="7632848" cy="576064"/>
          </a:xfrm>
        </p:spPr>
        <p:txBody>
          <a:bodyPr/>
          <a:lstStyle/>
          <a:p>
            <a:r>
              <a:rPr lang="en-GB" dirty="0" smtClean="0"/>
              <a:t>Benefits Data Lake approach </a:t>
            </a:r>
            <a:endParaRPr lang="en-GB" dirty="0"/>
          </a:p>
        </p:txBody>
      </p:sp>
    </p:spTree>
    <p:extLst>
      <p:ext uri="{BB962C8B-B14F-4D97-AF65-F5344CB8AC3E}">
        <p14:creationId xmlns:p14="http://schemas.microsoft.com/office/powerpoint/2010/main" val="1476756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31</a:t>
            </a:fld>
            <a:endParaRPr lang="nl-NL" sz="1200" dirty="0"/>
          </a:p>
        </p:txBody>
      </p:sp>
      <p:sp>
        <p:nvSpPr>
          <p:cNvPr id="3" name="Tijdelijke aanduiding voor tekst 2"/>
          <p:cNvSpPr>
            <a:spLocks noGrp="1"/>
          </p:cNvSpPr>
          <p:nvPr>
            <p:ph type="body" sz="quarter" idx="11"/>
          </p:nvPr>
        </p:nvSpPr>
        <p:spPr/>
        <p:txBody>
          <a:bodyPr/>
          <a:lstStyle/>
          <a:p>
            <a:r>
              <a:rPr lang="en-GB" dirty="0" smtClean="0"/>
              <a:t>Data governance</a:t>
            </a:r>
          </a:p>
          <a:p>
            <a:r>
              <a:rPr lang="en-GB" dirty="0" smtClean="0"/>
              <a:t>Security</a:t>
            </a:r>
          </a:p>
          <a:p>
            <a:r>
              <a:rPr lang="en-GB" dirty="0" smtClean="0"/>
              <a:t>Confidentiality control</a:t>
            </a:r>
          </a:p>
          <a:p>
            <a:r>
              <a:rPr lang="en-GB" dirty="0" smtClean="0"/>
              <a:t>Metadata enrichment</a:t>
            </a:r>
            <a:endParaRPr lang="en-GB" dirty="0"/>
          </a:p>
        </p:txBody>
      </p:sp>
      <p:sp>
        <p:nvSpPr>
          <p:cNvPr id="4" name="Tijdelijke aanduiding voor tekst 3"/>
          <p:cNvSpPr>
            <a:spLocks noGrp="1"/>
          </p:cNvSpPr>
          <p:nvPr>
            <p:ph type="body" sz="quarter" idx="14"/>
          </p:nvPr>
        </p:nvSpPr>
        <p:spPr/>
        <p:txBody>
          <a:bodyPr/>
          <a:lstStyle/>
          <a:p>
            <a:r>
              <a:rPr lang="en-GB" dirty="0" smtClean="0"/>
              <a:t>Additional work to be done</a:t>
            </a:r>
            <a:endParaRPr lang="en-GB" dirty="0"/>
          </a:p>
        </p:txBody>
      </p:sp>
    </p:spTree>
    <p:extLst>
      <p:ext uri="{BB962C8B-B14F-4D97-AF65-F5344CB8AC3E}">
        <p14:creationId xmlns:p14="http://schemas.microsoft.com/office/powerpoint/2010/main" val="566086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758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defTabSz="914378"/>
            <a:fld id="{845CA951-4815-4987-9CD6-BB5D6648C0B5}" type="slidenum">
              <a:rPr lang="nl-NL" sz="1200">
                <a:latin typeface="Calibri"/>
              </a:rPr>
              <a:pPr algn="ctr" defTabSz="914378"/>
              <a:t>33</a:t>
            </a:fld>
            <a:endParaRPr lang="nl-NL" sz="1200" dirty="0">
              <a:latin typeface="Calibri"/>
            </a:endParaRPr>
          </a:p>
        </p:txBody>
      </p:sp>
      <p:sp>
        <p:nvSpPr>
          <p:cNvPr id="10" name="Text Placeholder 9"/>
          <p:cNvSpPr>
            <a:spLocks noGrp="1"/>
          </p:cNvSpPr>
          <p:nvPr>
            <p:ph type="body" sz="quarter" idx="14"/>
          </p:nvPr>
        </p:nvSpPr>
        <p:spPr/>
        <p:txBody>
          <a:bodyPr/>
          <a:lstStyle/>
          <a:p>
            <a:r>
              <a:rPr lang="nl-NL" dirty="0" err="1" smtClean="0"/>
              <a:t>Questions</a:t>
            </a:r>
            <a:r>
              <a:rPr lang="nl-NL" dirty="0" smtClean="0"/>
              <a:t>?</a:t>
            </a:r>
            <a:endParaRPr lang="nl-NL" dirty="0"/>
          </a:p>
        </p:txBody>
      </p:sp>
      <p:sp>
        <p:nvSpPr>
          <p:cNvPr id="7" name="TextBox 6"/>
          <p:cNvSpPr txBox="1"/>
          <p:nvPr/>
        </p:nvSpPr>
        <p:spPr>
          <a:xfrm>
            <a:off x="4560371" y="1131591"/>
            <a:ext cx="2848408" cy="954107"/>
          </a:xfrm>
          <a:prstGeom prst="rect">
            <a:avLst/>
          </a:prstGeom>
          <a:noFill/>
        </p:spPr>
        <p:txBody>
          <a:bodyPr wrap="none" rtlCol="0">
            <a:spAutoFit/>
          </a:bodyPr>
          <a:lstStyle/>
          <a:p>
            <a:pPr defTabSz="914378"/>
            <a:r>
              <a:rPr lang="nl-NL" sz="2000" b="1" dirty="0">
                <a:solidFill>
                  <a:srgbClr val="271D6C"/>
                </a:solidFill>
                <a:latin typeface="Calibri"/>
              </a:rPr>
              <a:t>Irene Salemink</a:t>
            </a:r>
          </a:p>
          <a:p>
            <a:pPr defTabSz="914378"/>
            <a:r>
              <a:rPr lang="nl-NL" dirty="0">
                <a:solidFill>
                  <a:srgbClr val="271D6C"/>
                </a:solidFill>
              </a:rPr>
              <a:t>Director </a:t>
            </a:r>
            <a:r>
              <a:rPr lang="nl-NL" dirty="0" err="1">
                <a:solidFill>
                  <a:srgbClr val="271D6C"/>
                </a:solidFill>
              </a:rPr>
              <a:t>Production</a:t>
            </a:r>
            <a:r>
              <a:rPr lang="nl-NL" dirty="0">
                <a:solidFill>
                  <a:srgbClr val="271D6C"/>
                </a:solidFill>
              </a:rPr>
              <a:t> Services</a:t>
            </a:r>
            <a:endParaRPr lang="nl-NL" dirty="0">
              <a:solidFill>
                <a:srgbClr val="271D6C"/>
              </a:solidFill>
              <a:latin typeface="Calibri"/>
            </a:endParaRPr>
          </a:p>
          <a:p>
            <a:pPr defTabSz="914378"/>
            <a:r>
              <a:rPr lang="nl-NL" dirty="0">
                <a:solidFill>
                  <a:srgbClr val="271D6C"/>
                </a:solidFill>
                <a:latin typeface="Calibri"/>
              </a:rPr>
              <a:t>CBS / </a:t>
            </a:r>
            <a:r>
              <a:rPr lang="nl-NL" dirty="0" err="1">
                <a:solidFill>
                  <a:srgbClr val="271D6C"/>
                </a:solidFill>
                <a:latin typeface="Calibri"/>
              </a:rPr>
              <a:t>Statistics</a:t>
            </a:r>
            <a:r>
              <a:rPr lang="nl-NL" dirty="0">
                <a:solidFill>
                  <a:srgbClr val="271D6C"/>
                </a:solidFill>
                <a:latin typeface="Calibri"/>
              </a:rPr>
              <a:t> Netherlands</a:t>
            </a: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608" y="1060850"/>
            <a:ext cx="3240360" cy="32289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964" y="2062663"/>
            <a:ext cx="2143125" cy="2143125"/>
          </a:xfrm>
          <a:prstGeom prst="rect">
            <a:avLst/>
          </a:prstGeom>
        </p:spPr>
      </p:pic>
    </p:spTree>
    <p:extLst>
      <p:ext uri="{BB962C8B-B14F-4D97-AF65-F5344CB8AC3E}">
        <p14:creationId xmlns:p14="http://schemas.microsoft.com/office/powerpoint/2010/main" val="257825701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a:t>
            </a:fld>
            <a:endParaRPr lang="nl-NL" sz="1200" dirty="0"/>
          </a:p>
        </p:txBody>
      </p:sp>
      <p:sp>
        <p:nvSpPr>
          <p:cNvPr id="4" name="Tijdelijke aanduiding voor tekst 3"/>
          <p:cNvSpPr>
            <a:spLocks noGrp="1"/>
          </p:cNvSpPr>
          <p:nvPr>
            <p:ph type="body" sz="quarter" idx="14"/>
          </p:nvPr>
        </p:nvSpPr>
        <p:spPr/>
        <p:txBody>
          <a:bodyPr/>
          <a:lstStyle/>
          <a:p>
            <a:r>
              <a:rPr lang="en-GB" dirty="0" smtClean="0"/>
              <a:t>More and complex </a:t>
            </a:r>
            <a:r>
              <a:rPr lang="en-GB" dirty="0"/>
              <a:t>s</a:t>
            </a:r>
            <a:r>
              <a:rPr lang="en-GB" dirty="0" smtClean="0"/>
              <a:t>upply of data</a:t>
            </a:r>
            <a:endParaRPr lang="en-GB" dirty="0"/>
          </a:p>
        </p:txBody>
      </p:sp>
      <p:grpSp>
        <p:nvGrpSpPr>
          <p:cNvPr id="5" name="Groep 4"/>
          <p:cNvGrpSpPr/>
          <p:nvPr/>
        </p:nvGrpSpPr>
        <p:grpSpPr>
          <a:xfrm>
            <a:off x="467544" y="1329616"/>
            <a:ext cx="7776870" cy="3534408"/>
            <a:chOff x="467544" y="1329616"/>
            <a:chExt cx="7776870" cy="3534408"/>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29616"/>
              <a:ext cx="3312368" cy="226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9.jpg"/>
            <p:cNvPicPr/>
            <p:nvPr/>
          </p:nvPicPr>
          <p:blipFill>
            <a:blip r:embed="rId3">
              <a:extLst/>
            </a:blip>
            <a:stretch>
              <a:fillRect/>
            </a:stretch>
          </p:blipFill>
          <p:spPr>
            <a:xfrm>
              <a:off x="3923935" y="1329616"/>
              <a:ext cx="4320479" cy="2262277"/>
            </a:xfrm>
            <a:prstGeom prst="rect">
              <a:avLst/>
            </a:prstGeom>
            <a:ln w="12700">
              <a:miter lim="400000"/>
            </a:ln>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956" y="3813893"/>
              <a:ext cx="3267075" cy="105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24504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9856"/>
            <a:ext cx="8280920" cy="349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5</a:t>
            </a:fld>
            <a:endParaRPr lang="nl-NL" sz="1200" dirty="0"/>
          </a:p>
        </p:txBody>
      </p:sp>
      <p:sp>
        <p:nvSpPr>
          <p:cNvPr id="4" name="Tijdelijke aanduiding voor tekst 3"/>
          <p:cNvSpPr>
            <a:spLocks noGrp="1"/>
          </p:cNvSpPr>
          <p:nvPr>
            <p:ph type="body" sz="quarter" idx="14"/>
          </p:nvPr>
        </p:nvSpPr>
        <p:spPr/>
        <p:txBody>
          <a:bodyPr/>
          <a:lstStyle/>
          <a:p>
            <a:r>
              <a:rPr lang="en-GB" dirty="0" smtClean="0"/>
              <a:t>More and complex demand for information</a:t>
            </a:r>
            <a:endParaRPr lang="en-GB" dirty="0"/>
          </a:p>
        </p:txBody>
      </p:sp>
    </p:spTree>
    <p:extLst>
      <p:ext uri="{BB962C8B-B14F-4D97-AF65-F5344CB8AC3E}">
        <p14:creationId xmlns:p14="http://schemas.microsoft.com/office/powerpoint/2010/main" val="3462417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35496" y="921020"/>
            <a:ext cx="8830421" cy="4243018"/>
          </a:xfrm>
          <a:prstGeom prst="rect">
            <a:avLst/>
          </a:prstGeom>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6</a:t>
            </a:fld>
            <a:endParaRPr lang="nl-NL" sz="1200" dirty="0"/>
          </a:p>
        </p:txBody>
      </p:sp>
      <p:sp>
        <p:nvSpPr>
          <p:cNvPr id="4" name="Tijdelijke aanduiding voor tekst 3"/>
          <p:cNvSpPr>
            <a:spLocks noGrp="1"/>
          </p:cNvSpPr>
          <p:nvPr>
            <p:ph type="body" sz="quarter" idx="14"/>
          </p:nvPr>
        </p:nvSpPr>
        <p:spPr/>
        <p:txBody>
          <a:bodyPr/>
          <a:lstStyle/>
          <a:p>
            <a:r>
              <a:rPr lang="en-GB" dirty="0"/>
              <a:t>More and complex demand for information</a:t>
            </a:r>
          </a:p>
        </p:txBody>
      </p:sp>
    </p:spTree>
    <p:extLst>
      <p:ext uri="{BB962C8B-B14F-4D97-AF65-F5344CB8AC3E}">
        <p14:creationId xmlns:p14="http://schemas.microsoft.com/office/powerpoint/2010/main" val="238599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7</a:t>
            </a:fld>
            <a:endParaRPr lang="nl-NL" sz="1200" dirty="0"/>
          </a:p>
        </p:txBody>
      </p:sp>
      <p:sp>
        <p:nvSpPr>
          <p:cNvPr id="4" name="Tijdelijke aanduiding voor tekst 3"/>
          <p:cNvSpPr>
            <a:spLocks noGrp="1"/>
          </p:cNvSpPr>
          <p:nvPr>
            <p:ph type="body" sz="quarter" idx="14"/>
          </p:nvPr>
        </p:nvSpPr>
        <p:spPr/>
        <p:txBody>
          <a:bodyPr/>
          <a:lstStyle/>
          <a:p>
            <a:r>
              <a:rPr lang="en-GB" dirty="0"/>
              <a:t>Example data use at SN</a:t>
            </a:r>
            <a:endParaRPr lang="en-GB" dirty="0"/>
          </a:p>
        </p:txBody>
      </p:sp>
      <p:sp>
        <p:nvSpPr>
          <p:cNvPr id="6" name="Rounded Rectangle 2"/>
          <p:cNvSpPr/>
          <p:nvPr/>
        </p:nvSpPr>
        <p:spPr>
          <a:xfrm>
            <a:off x="1691680" y="991267"/>
            <a:ext cx="5544616" cy="4068000"/>
          </a:xfrm>
          <a:prstGeom prst="roundRect">
            <a:avLst>
              <a:gd name="adj" fmla="val 518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pic>
        <p:nvPicPr>
          <p:cNvPr id="9" name="Picture 5"/>
          <p:cNvPicPr>
            <a:picLocks noChangeAspect="1"/>
          </p:cNvPicPr>
          <p:nvPr/>
        </p:nvPicPr>
        <p:blipFill rotWithShape="1">
          <a:blip r:embed="rId2">
            <a:extLst>
              <a:ext uri="{28A0092B-C50C-407E-A947-70E740481C1C}">
                <a14:useLocalDpi xmlns:a14="http://schemas.microsoft.com/office/drawing/2010/main" val="0"/>
              </a:ext>
            </a:extLst>
          </a:blip>
          <a:srcRect l="17712" t="5201" r="20075" b="2401"/>
          <a:stretch/>
        </p:blipFill>
        <p:spPr>
          <a:xfrm>
            <a:off x="2206856" y="1013039"/>
            <a:ext cx="4740001" cy="3960000"/>
          </a:xfrm>
          <a:prstGeom prst="rect">
            <a:avLst/>
          </a:prstGeom>
        </p:spPr>
      </p:pic>
      <p:pic>
        <p:nvPicPr>
          <p:cNvPr id="10" name="Picture 6"/>
          <p:cNvPicPr>
            <a:picLocks noChangeAspect="1"/>
          </p:cNvPicPr>
          <p:nvPr/>
        </p:nvPicPr>
        <p:blipFill rotWithShape="1">
          <a:blip r:embed="rId3">
            <a:extLst>
              <a:ext uri="{28A0092B-C50C-407E-A947-70E740481C1C}">
                <a14:useLocalDpi xmlns:a14="http://schemas.microsoft.com/office/drawing/2010/main" val="0"/>
              </a:ext>
            </a:extLst>
          </a:blip>
          <a:srcRect l="19288" t="6601" r="19288" b="2401"/>
          <a:stretch/>
        </p:blipFill>
        <p:spPr>
          <a:xfrm>
            <a:off x="2204528" y="1033205"/>
            <a:ext cx="4752000" cy="3960000"/>
          </a:xfrm>
          <a:prstGeom prst="rect">
            <a:avLst/>
          </a:prstGeom>
        </p:spPr>
      </p:pic>
      <p:pic>
        <p:nvPicPr>
          <p:cNvPr id="11" name="Picture 11"/>
          <p:cNvPicPr>
            <a:picLocks noChangeAspect="1"/>
          </p:cNvPicPr>
          <p:nvPr/>
        </p:nvPicPr>
        <p:blipFill rotWithShape="1">
          <a:blip r:embed="rId4">
            <a:extLst>
              <a:ext uri="{28A0092B-C50C-407E-A947-70E740481C1C}">
                <a14:useLocalDpi xmlns:a14="http://schemas.microsoft.com/office/drawing/2010/main" val="0"/>
              </a:ext>
            </a:extLst>
          </a:blip>
          <a:srcRect l="18500" t="6601" r="18500" b="2401"/>
          <a:stretch/>
        </p:blipFill>
        <p:spPr>
          <a:xfrm>
            <a:off x="2142984" y="1028941"/>
            <a:ext cx="4873846" cy="3964263"/>
          </a:xfrm>
          <a:prstGeom prst="rect">
            <a:avLst/>
          </a:prstGeom>
        </p:spPr>
      </p:pic>
    </p:spTree>
    <p:extLst>
      <p:ext uri="{BB962C8B-B14F-4D97-AF65-F5344CB8AC3E}">
        <p14:creationId xmlns:p14="http://schemas.microsoft.com/office/powerpoint/2010/main" val="53909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8</a:t>
            </a:fld>
            <a:endParaRPr lang="nl-NL" sz="1200" dirty="0"/>
          </a:p>
        </p:txBody>
      </p:sp>
      <p:sp>
        <p:nvSpPr>
          <p:cNvPr id="4" name="Tijdelijke aanduiding voor tekst 3"/>
          <p:cNvSpPr>
            <a:spLocks noGrp="1"/>
          </p:cNvSpPr>
          <p:nvPr>
            <p:ph type="body" sz="quarter" idx="14"/>
          </p:nvPr>
        </p:nvSpPr>
        <p:spPr/>
        <p:txBody>
          <a:bodyPr/>
          <a:lstStyle/>
          <a:p>
            <a:r>
              <a:rPr lang="en-GB" dirty="0" smtClean="0"/>
              <a:t>SN Data Hub</a:t>
            </a:r>
            <a:endParaRPr lang="en-GB"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915566"/>
            <a:ext cx="7643218" cy="415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105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9</a:t>
            </a:fld>
            <a:endParaRPr lang="nl-NL" sz="1200" dirty="0"/>
          </a:p>
        </p:txBody>
      </p:sp>
      <p:sp>
        <p:nvSpPr>
          <p:cNvPr id="4" name="Tijdelijke aanduiding voor tekst 3"/>
          <p:cNvSpPr>
            <a:spLocks noGrp="1"/>
          </p:cNvSpPr>
          <p:nvPr>
            <p:ph type="body" sz="quarter" idx="14"/>
          </p:nvPr>
        </p:nvSpPr>
        <p:spPr/>
        <p:txBody>
          <a:bodyPr/>
          <a:lstStyle/>
          <a:p>
            <a:r>
              <a:rPr lang="en-GB" dirty="0" smtClean="0"/>
              <a:t>Aspect of data needs</a:t>
            </a:r>
            <a:endParaRPr lang="en-GB" dirty="0"/>
          </a:p>
        </p:txBody>
      </p:sp>
      <p:pic>
        <p:nvPicPr>
          <p:cNvPr id="11" name="Afbeelding 10"/>
          <p:cNvPicPr>
            <a:picLocks noChangeAspect="1"/>
          </p:cNvPicPr>
          <p:nvPr/>
        </p:nvPicPr>
        <p:blipFill>
          <a:blip r:embed="rId2"/>
          <a:stretch>
            <a:fillRect/>
          </a:stretch>
        </p:blipFill>
        <p:spPr>
          <a:xfrm>
            <a:off x="716885" y="783706"/>
            <a:ext cx="7167483" cy="4308324"/>
          </a:xfrm>
          <a:prstGeom prst="rect">
            <a:avLst/>
          </a:prstGeom>
        </p:spPr>
      </p:pic>
    </p:spTree>
    <p:extLst>
      <p:ext uri="{BB962C8B-B14F-4D97-AF65-F5344CB8AC3E}">
        <p14:creationId xmlns:p14="http://schemas.microsoft.com/office/powerpoint/2010/main" val="3123633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CBS Powerpoint sjabloon</Template>
  <TotalTime>0</TotalTime>
  <Words>1292</Words>
  <Application>Microsoft Office PowerPoint</Application>
  <PresentationFormat>Diavoorstelling (16:9)</PresentationFormat>
  <Paragraphs>431</Paragraphs>
  <Slides>33</Slides>
  <Notes>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33</vt:i4>
      </vt:variant>
    </vt:vector>
  </HeadingPairs>
  <TitlesOfParts>
    <vt:vector size="42" baseType="lpstr">
      <vt:lpstr>Arial</vt:lpstr>
      <vt:lpstr>Arial Unicode MS</vt:lpstr>
      <vt:lpstr>Bradley Hand ITC</vt:lpstr>
      <vt:lpstr>Calibri</vt:lpstr>
      <vt:lpstr>Corbel</vt:lpstr>
      <vt:lpstr>MS Mincho</vt:lpstr>
      <vt:lpstr>Times New Roman</vt:lpstr>
      <vt:lpstr>Wingdings</vt:lpstr>
      <vt:lpstr>1_Aangepast ontwerp</vt:lpstr>
      <vt:lpstr>PowerPoint-presentatie</vt:lpstr>
      <vt:lpstr>SN data strategy and Data Lake solution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SN Data Lake design and architecture</vt:lpstr>
      <vt:lpstr>PowerPoint-presentatie</vt:lpstr>
      <vt:lpstr>PowerPoint-presentatie</vt:lpstr>
      <vt:lpstr>PowerPoint-presentatie</vt:lpstr>
      <vt:lpstr>PowerPoint-presentatie</vt:lpstr>
      <vt:lpstr>PowerPoint-presentatie</vt:lpstr>
      <vt:lpstr>Building blocks of the Data Lake</vt:lpstr>
      <vt:lpstr>PowerPoint-presentatie</vt:lpstr>
      <vt:lpstr>PowerPoint-presentatie</vt:lpstr>
      <vt:lpstr>PowerPoint-presentatie</vt:lpstr>
      <vt:lpstr>PowerPoint-presentatie</vt:lpstr>
      <vt:lpstr>PoC Family Businesses and the Data Lake</vt:lpstr>
      <vt:lpstr>PowerPoint-presentatie</vt:lpstr>
      <vt:lpstr>PowerPoint-presentatie</vt:lpstr>
      <vt:lpstr>PowerPoint-presentatie</vt:lpstr>
      <vt:lpstr>PowerPoint-presentatie</vt:lpstr>
      <vt:lpstr>PowerPoint-presentatie</vt:lpstr>
      <vt:lpstr>Benefits and Challenges</vt:lpstr>
      <vt:lpstr>PowerPoint-presentatie</vt:lpstr>
      <vt:lpstr>PowerPoint-presentatie</vt:lpstr>
      <vt:lpstr>PowerPoint-presentatie</vt:lpstr>
      <vt:lpstr>PowerPoint-presentatie</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Salemink, I. (Irene)</dc:creator>
  <cp:lastModifiedBy>Salemink, I. (Irene)</cp:lastModifiedBy>
  <cp:revision>35</cp:revision>
  <dcterms:created xsi:type="dcterms:W3CDTF">2018-09-09T14:42:03Z</dcterms:created>
  <dcterms:modified xsi:type="dcterms:W3CDTF">2018-09-16T12:58:08Z</dcterms:modified>
</cp:coreProperties>
</file>