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500" r:id="rId1"/>
  </p:sldMasterIdLst>
  <p:notesMasterIdLst>
    <p:notesMasterId r:id="rId13"/>
  </p:notesMasterIdLst>
  <p:handoutMasterIdLst>
    <p:handoutMasterId r:id="rId14"/>
  </p:handoutMasterIdLst>
  <p:sldIdLst>
    <p:sldId id="342" r:id="rId2"/>
    <p:sldId id="379" r:id="rId3"/>
    <p:sldId id="386" r:id="rId4"/>
    <p:sldId id="332" r:id="rId5"/>
    <p:sldId id="385" r:id="rId6"/>
    <p:sldId id="356" r:id="rId7"/>
    <p:sldId id="361" r:id="rId8"/>
    <p:sldId id="380" r:id="rId9"/>
    <p:sldId id="381" r:id="rId10"/>
    <p:sldId id="382" r:id="rId11"/>
    <p:sldId id="384" r:id="rId12"/>
  </p:sldIdLst>
  <p:sldSz cx="9144000" cy="6858000" type="screen4x3"/>
  <p:notesSz cx="6805613" cy="9944100"/>
  <p:defaultTextStyle>
    <a:defPPr>
      <a:defRPr lang="nl-NL"/>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E7"/>
    <a:srgbClr val="000000"/>
    <a:srgbClr val="07387F"/>
    <a:srgbClr val="488225"/>
    <a:srgbClr val="FF8481"/>
    <a:srgbClr val="FE2F2A"/>
    <a:srgbClr val="A31111"/>
    <a:srgbClr val="B23D02"/>
    <a:srgbClr val="82045E"/>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87" autoAdjust="0"/>
    <p:restoredTop sz="85528" autoAdjust="0"/>
  </p:normalViewPr>
  <p:slideViewPr>
    <p:cSldViewPr>
      <p:cViewPr varScale="1">
        <p:scale>
          <a:sx n="79" d="100"/>
          <a:sy n="79" d="100"/>
        </p:scale>
        <p:origin x="96" y="444"/>
      </p:cViewPr>
      <p:guideLst>
        <p:guide orient="horz" pos="2160"/>
        <p:guide pos="2880"/>
      </p:guideLst>
    </p:cSldViewPr>
  </p:slideViewPr>
  <p:outlineViewPr>
    <p:cViewPr>
      <p:scale>
        <a:sx n="33" d="100"/>
        <a:sy n="33" d="100"/>
      </p:scale>
      <p:origin x="0" y="24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E6C2BC78-A1F2-4786-B290-AD1858F8E9A2}" type="datetimeFigureOut">
              <a:rPr lang="nl-NL" smtClean="0"/>
              <a:t>31-8-2018</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0A92525F-5BA6-4DDD-9A4B-6FA9D9BDD9A3}" type="slidenum">
              <a:rPr lang="nl-NL" smtClean="0"/>
              <a:t>‹nr.›</a:t>
            </a:fld>
            <a:endParaRPr lang="nl-NL"/>
          </a:p>
        </p:txBody>
      </p:sp>
    </p:spTree>
    <p:extLst>
      <p:ext uri="{BB962C8B-B14F-4D97-AF65-F5344CB8AC3E}">
        <p14:creationId xmlns:p14="http://schemas.microsoft.com/office/powerpoint/2010/main" val="76510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84735DD-2F99-4ABA-88A3-0E5FF8FECA62}" type="datetimeFigureOut">
              <a:rPr lang="nl-NL"/>
              <a:pPr>
                <a:defRPr/>
              </a:pPr>
              <a:t>31-8-2018</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5D09376-78A0-484F-81EC-FF8EDF0D58F3}" type="slidenum">
              <a:rPr lang="nl-NL"/>
              <a:pPr>
                <a:defRPr/>
              </a:pPr>
              <a:t>‹nr.›</a:t>
            </a:fld>
            <a:endParaRPr lang="nl-NL"/>
          </a:p>
        </p:txBody>
      </p:sp>
    </p:spTree>
    <p:extLst>
      <p:ext uri="{BB962C8B-B14F-4D97-AF65-F5344CB8AC3E}">
        <p14:creationId xmlns:p14="http://schemas.microsoft.com/office/powerpoint/2010/main" val="4014172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corporate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elastingdienst.nl/wps/wcm/connect/bldcontentnl/belastingdienst/zakelijk/aangifte_betalen_en_toezicht/aansprakelijkheid/bestuurdersaansprakelijkheid/" TargetMode="External"/><Relationship Id="rId5" Type="http://schemas.openxmlformats.org/officeDocument/2006/relationships/hyperlink" Target="https://www.bloomberg.com/europe" TargetMode="External"/><Relationship Id="rId4" Type="http://schemas.openxmlformats.org/officeDocument/2006/relationships/hyperlink" Target="https://www.sec.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smtClean="0"/>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0EC1BFB-D743-4A1F-AF5B-7B494F14EA94}" type="slidenum">
              <a:rPr lang="nl-NL">
                <a:latin typeface="Calibri" pitchFamily="34" charset="0"/>
              </a:rPr>
              <a:pPr fontAlgn="base">
                <a:spcBef>
                  <a:spcPct val="0"/>
                </a:spcBef>
                <a:spcAft>
                  <a:spcPct val="0"/>
                </a:spcAft>
              </a:pPr>
              <a:t>1</a:t>
            </a:fld>
            <a:endParaRPr lang="nl-N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2</a:t>
            </a:fld>
            <a:endParaRPr lang="nl-NL"/>
          </a:p>
        </p:txBody>
      </p:sp>
    </p:spTree>
    <p:extLst>
      <p:ext uri="{BB962C8B-B14F-4D97-AF65-F5344CB8AC3E}">
        <p14:creationId xmlns:p14="http://schemas.microsoft.com/office/powerpoint/2010/main" val="94641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3</a:t>
            </a:fld>
            <a:endParaRPr lang="nl-NL"/>
          </a:p>
        </p:txBody>
      </p:sp>
    </p:spTree>
    <p:extLst>
      <p:ext uri="{BB962C8B-B14F-4D97-AF65-F5344CB8AC3E}">
        <p14:creationId xmlns:p14="http://schemas.microsoft.com/office/powerpoint/2010/main" val="1865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5</a:t>
            </a:fld>
            <a:endParaRPr lang="nl-NL"/>
          </a:p>
        </p:txBody>
      </p:sp>
    </p:spTree>
    <p:extLst>
      <p:ext uri="{BB962C8B-B14F-4D97-AF65-F5344CB8AC3E}">
        <p14:creationId xmlns:p14="http://schemas.microsoft.com/office/powerpoint/2010/main" val="320620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7</a:t>
            </a:fld>
            <a:endParaRPr lang="nl-NL"/>
          </a:p>
        </p:txBody>
      </p:sp>
    </p:spTree>
    <p:extLst>
      <p:ext uri="{BB962C8B-B14F-4D97-AF65-F5344CB8AC3E}">
        <p14:creationId xmlns:p14="http://schemas.microsoft.com/office/powerpoint/2010/main" val="65147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8</a:t>
            </a:fld>
            <a:endParaRPr lang="nl-NL"/>
          </a:p>
        </p:txBody>
      </p:sp>
    </p:spTree>
    <p:extLst>
      <p:ext uri="{BB962C8B-B14F-4D97-AF65-F5344CB8AC3E}">
        <p14:creationId xmlns:p14="http://schemas.microsoft.com/office/powerpoint/2010/main" val="375289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9</a:t>
            </a:fld>
            <a:endParaRPr lang="nl-NL"/>
          </a:p>
        </p:txBody>
      </p:sp>
    </p:spTree>
    <p:extLst>
      <p:ext uri="{BB962C8B-B14F-4D97-AF65-F5344CB8AC3E}">
        <p14:creationId xmlns:p14="http://schemas.microsoft.com/office/powerpoint/2010/main" val="92931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r>
              <a:rPr lang="en-GB" sz="1200" kern="1200" dirty="0" smtClean="0">
                <a:solidFill>
                  <a:schemeClr val="tx1"/>
                </a:solidFill>
                <a:effectLst/>
                <a:latin typeface="+mn-lt"/>
                <a:ea typeface="+mn-ea"/>
                <a:cs typeface="+mn-cs"/>
              </a:rPr>
              <a:t>Research on the structure of the enterprise group gives information about the legal units and their legal names. The legal name often comprises foreign phrases of the original country where the ‘GDC’ is located (Like Siemens Luxembourg S.A.R.L.). Googling the name of an arbitrary subsidiary often leads to </a:t>
            </a:r>
            <a:r>
              <a:rPr lang="en-GB" sz="1200" u="sng" kern="1200" dirty="0" smtClean="0">
                <a:solidFill>
                  <a:schemeClr val="tx1"/>
                </a:solidFill>
                <a:effectLst/>
                <a:latin typeface="+mn-lt"/>
                <a:ea typeface="+mn-ea"/>
                <a:cs typeface="+mn-cs"/>
                <a:hlinkClick r:id="rId3"/>
              </a:rPr>
              <a:t>https://opencorporates.com/</a:t>
            </a:r>
            <a:r>
              <a:rPr lang="en-GB" sz="1200" kern="1200" dirty="0" smtClean="0">
                <a:solidFill>
                  <a:schemeClr val="tx1"/>
                </a:solidFill>
                <a:effectLst/>
                <a:latin typeface="+mn-lt"/>
                <a:ea typeface="+mn-ea"/>
                <a:cs typeface="+mn-cs"/>
              </a:rPr>
              <a:t>. This website provides information about the organization and the structure of many GEGs, including the link to the company’s website. It often occurs that a GDC outside of Europe will open a corporate as a Luxembourgian Limited, recognized with the wording ‘SARL’ in its legal name. </a:t>
            </a:r>
            <a:r>
              <a:rPr lang="en-US" sz="1200" kern="1200" dirty="0" smtClean="0">
                <a:solidFill>
                  <a:schemeClr val="tx1"/>
                </a:solidFill>
                <a:effectLst/>
                <a:latin typeface="+mn-lt"/>
                <a:ea typeface="+mn-ea"/>
                <a:cs typeface="+mn-cs"/>
              </a:rPr>
              <a:t>The corporate structures of American GEGs are often reported on </a:t>
            </a:r>
            <a:r>
              <a:rPr lang="en-US" sz="1200" u="sng" kern="1200" dirty="0" smtClean="0">
                <a:solidFill>
                  <a:schemeClr val="tx1"/>
                </a:solidFill>
                <a:effectLst/>
                <a:latin typeface="+mn-lt"/>
                <a:ea typeface="+mn-ea"/>
                <a:cs typeface="+mn-cs"/>
                <a:hlinkClick r:id="rId4"/>
              </a:rPr>
              <a:t>https://www.sec.gov/</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5"/>
              </a:rPr>
              <a:t>https://www.bloomberg.com/europe</a:t>
            </a:r>
            <a:r>
              <a:rPr lang="en-US" sz="1200" kern="1200" dirty="0" smtClean="0">
                <a:solidFill>
                  <a:schemeClr val="tx1"/>
                </a:solidFill>
                <a:effectLst/>
                <a:latin typeface="+mn-lt"/>
                <a:ea typeface="+mn-ea"/>
                <a:cs typeface="+mn-cs"/>
              </a:rPr>
              <a:t>. American GEGs often establish a legal entity in Ireland (IE) to support their activities in Europe.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According to Dutch law, a board member of an incorporated enterprise might be held responsible for his or her policy when the business cannot fulfil its obligations regarding the payments of taxes and contributions as a consequence of mismanagement.  Therefore some leading board members will establish an official legal holding entity in England to by-pass this risk. These entities can often be recognized by the addition ‘Limited (LTD)’ in their legal name. In these cases it is not likely that the country of the GDC is the UK, but NL. Go</a:t>
            </a:r>
            <a:r>
              <a:rPr lang="en-GB" sz="1200" kern="1200" dirty="0" smtClean="0">
                <a:solidFill>
                  <a:schemeClr val="tx1"/>
                </a:solidFill>
                <a:effectLst/>
                <a:latin typeface="+mn-lt"/>
                <a:ea typeface="+mn-ea"/>
                <a:cs typeface="+mn-cs"/>
              </a:rPr>
              <a:t>ogling the name of this particular board member often results in a Dutch home address, which more or less proves that the board member operates from NL.</a:t>
            </a:r>
            <a:r>
              <a:rPr lang="nl-NL" dirty="0" smtClean="0">
                <a:effectLst/>
              </a:rPr>
              <a:t> </a:t>
            </a:r>
            <a:r>
              <a:rPr lang="nl-NL" sz="1200" kern="1200" dirty="0" smtClean="0">
                <a:solidFill>
                  <a:schemeClr val="tx1"/>
                </a:solidFill>
                <a:effectLst/>
                <a:latin typeface="+mn-lt"/>
                <a:ea typeface="+mn-ea"/>
                <a:cs typeface="+mn-cs"/>
              </a:rPr>
              <a:t>See Dutch </a:t>
            </a:r>
            <a:r>
              <a:rPr lang="nl-NL" sz="1200" kern="1200" dirty="0" err="1" smtClean="0">
                <a:solidFill>
                  <a:schemeClr val="tx1"/>
                </a:solidFill>
                <a:effectLst/>
                <a:latin typeface="+mn-lt"/>
                <a:ea typeface="+mn-ea"/>
                <a:cs typeface="+mn-cs"/>
              </a:rPr>
              <a:t>law</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about</a:t>
            </a:r>
            <a:r>
              <a:rPr lang="nl-NL" sz="1200" kern="1200" dirty="0" smtClean="0">
                <a:solidFill>
                  <a:schemeClr val="tx1"/>
                </a:solidFill>
                <a:effectLst/>
                <a:latin typeface="+mn-lt"/>
                <a:ea typeface="+mn-ea"/>
                <a:cs typeface="+mn-cs"/>
              </a:rPr>
              <a:t> “Bestuurdersaansprakelijkheid”: </a:t>
            </a:r>
            <a:r>
              <a:rPr lang="nl-NL" sz="1200" u="sng" kern="1200" dirty="0" smtClean="0">
                <a:solidFill>
                  <a:schemeClr val="tx1"/>
                </a:solidFill>
                <a:effectLst/>
                <a:latin typeface="+mn-lt"/>
                <a:ea typeface="+mn-ea"/>
                <a:cs typeface="+mn-cs"/>
                <a:hlinkClick r:id="rId6"/>
              </a:rPr>
              <a:t>https://www.belastingdienst.nl/wps/wcm/connect/bldcontentnl/belastingdienst/zakelijk/aangifte_betalen_en_toezicht/aansprakelijkheid/bestuurdersaansprakelijkheid/</a:t>
            </a:r>
            <a:endParaRPr lang="nl-NL" sz="1200" u="sng"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nl-NL" sz="1200" kern="1200" dirty="0" smtClean="0">
              <a:solidFill>
                <a:schemeClr val="tx1"/>
              </a:solidFill>
              <a:effectLst/>
              <a:latin typeface="+mn-lt"/>
              <a:ea typeface="+mn-ea"/>
              <a:cs typeface="+mn-cs"/>
            </a:endParaRPr>
          </a:p>
          <a:p>
            <a:pPr marL="171450" lvl="0" indent="-171450">
              <a:buFontTx/>
              <a:buChar cha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10</a:t>
            </a:fld>
            <a:endParaRPr lang="nl-NL"/>
          </a:p>
        </p:txBody>
      </p:sp>
    </p:spTree>
    <p:extLst>
      <p:ext uri="{BB962C8B-B14F-4D97-AF65-F5344CB8AC3E}">
        <p14:creationId xmlns:p14="http://schemas.microsoft.com/office/powerpoint/2010/main" val="358581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D5D09376-78A0-484F-81EC-FF8EDF0D58F3}" type="slidenum">
              <a:rPr lang="nl-NL" smtClean="0"/>
              <a:pPr>
                <a:defRPr/>
              </a:pPr>
              <a:t>11</a:t>
            </a:fld>
            <a:endParaRPr lang="nl-NL"/>
          </a:p>
        </p:txBody>
      </p:sp>
    </p:spTree>
    <p:extLst>
      <p:ext uri="{BB962C8B-B14F-4D97-AF65-F5344CB8AC3E}">
        <p14:creationId xmlns:p14="http://schemas.microsoft.com/office/powerpoint/2010/main" val="250250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4" name="Rechthoek 3"/>
          <p:cNvSpPr/>
          <p:nvPr/>
        </p:nvSpPr>
        <p:spPr>
          <a:xfrm>
            <a:off x="0" y="0"/>
            <a:ext cx="87788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grpSp>
        <p:nvGrpSpPr>
          <p:cNvPr id="5" name="Groep 20"/>
          <p:cNvGrpSpPr>
            <a:grpSpLocks/>
          </p:cNvGrpSpPr>
          <p:nvPr userDrawn="1"/>
        </p:nvGrpSpPr>
        <p:grpSpPr bwMode="auto">
          <a:xfrm>
            <a:off x="809625" y="3024188"/>
            <a:ext cx="7974013" cy="3384550"/>
            <a:chOff x="810000" y="3024000"/>
            <a:chExt cx="7974000" cy="3383999"/>
          </a:xfrm>
        </p:grpSpPr>
        <p:sp>
          <p:nvSpPr>
            <p:cNvPr id="6" name="Rond hoek zelfde zijde rechthoek 5"/>
            <p:cNvSpPr/>
            <p:nvPr userDrawn="1"/>
          </p:nvSpPr>
          <p:spPr>
            <a:xfrm rot="16200000">
              <a:off x="3966872" y="-132872"/>
              <a:ext cx="1655492" cy="7969237"/>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nd hoek zelfde zijde rechthoek 6"/>
            <p:cNvSpPr/>
            <p:nvPr userDrawn="1"/>
          </p:nvSpPr>
          <p:spPr>
            <a:xfrm rot="16200000">
              <a:off x="4769288" y="1529828"/>
              <a:ext cx="865047" cy="7164376"/>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nd hoek zelfde zijde rechthoek 7"/>
            <p:cNvSpPr/>
            <p:nvPr userDrawn="1"/>
          </p:nvSpPr>
          <p:spPr>
            <a:xfrm rot="16200000">
              <a:off x="7429934" y="5058696"/>
              <a:ext cx="863459" cy="1835147"/>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9" name="Afbeelding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5634038"/>
            <a:ext cx="14335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54000" y="4679999"/>
            <a:ext cx="6943344" cy="864001"/>
          </a:xfrm>
        </p:spPr>
        <p:txBody>
          <a:bodyPr tIns="18000" anchor="ctr">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spTree>
    <p:extLst>
      <p:ext uri="{BB962C8B-B14F-4D97-AF65-F5344CB8AC3E}">
        <p14:creationId xmlns:p14="http://schemas.microsoft.com/office/powerpoint/2010/main" val="103285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grpSp>
        <p:nvGrpSpPr>
          <p:cNvPr id="4" name="Groep 15"/>
          <p:cNvGrpSpPr>
            <a:grpSpLocks/>
          </p:cNvGrpSpPr>
          <p:nvPr userDrawn="1"/>
        </p:nvGrpSpPr>
        <p:grpSpPr bwMode="auto">
          <a:xfrm>
            <a:off x="809625" y="3024188"/>
            <a:ext cx="7974013" cy="3384550"/>
            <a:chOff x="810000" y="3024000"/>
            <a:chExt cx="7974000" cy="3383999"/>
          </a:xfrm>
        </p:grpSpPr>
        <p:sp>
          <p:nvSpPr>
            <p:cNvPr id="5" name="Rond hoek zelfde zijde rechthoek 4"/>
            <p:cNvSpPr/>
            <p:nvPr userDrawn="1"/>
          </p:nvSpPr>
          <p:spPr>
            <a:xfrm rot="16200000">
              <a:off x="3966872" y="-132872"/>
              <a:ext cx="1655492" cy="7969237"/>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nd hoek zelfde zijde rechthoek 5"/>
            <p:cNvSpPr/>
            <p:nvPr userDrawn="1"/>
          </p:nvSpPr>
          <p:spPr>
            <a:xfrm rot="16200000">
              <a:off x="4769288" y="1529828"/>
              <a:ext cx="865047" cy="7164376"/>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nd hoek zelfde zijde rechthoek 6"/>
            <p:cNvSpPr/>
            <p:nvPr userDrawn="1"/>
          </p:nvSpPr>
          <p:spPr>
            <a:xfrm rot="16200000">
              <a:off x="7429934" y="5058696"/>
              <a:ext cx="863459" cy="1835147"/>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Afbeelding 2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5634038"/>
            <a:ext cx="14335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87741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54000" y="4679999"/>
            <a:ext cx="6943344" cy="864001"/>
          </a:xfrm>
        </p:spPr>
        <p:txBody>
          <a:bodyPr tIns="18000" anchor="ctr">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spTree>
    <p:extLst>
      <p:ext uri="{BB962C8B-B14F-4D97-AF65-F5344CB8AC3E}">
        <p14:creationId xmlns:p14="http://schemas.microsoft.com/office/powerpoint/2010/main" val="17879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Afgeronde rechthoek 3"/>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Afgeronde rechthoek 4"/>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Afgeronde rechthoek 5"/>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Afgeronde rechthoek 6"/>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Afgeronde rechthoek 7"/>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Afgeronde rechthoek 8"/>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Afgeronde rechthoek 9"/>
          <p:cNvSpPr/>
          <p:nvPr userDrawn="1"/>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918000" y="1566000"/>
            <a:ext cx="7596000" cy="4467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12"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13"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E63D360E-6F30-4ACD-88A6-7139D7D3DC91}" type="slidenum">
              <a:rPr lang="nl-NL"/>
              <a:pPr>
                <a:defRPr/>
              </a:pPr>
              <a:t>‹nr.›</a:t>
            </a:fld>
            <a:endParaRPr lang="nl-NL" dirty="0"/>
          </a:p>
        </p:txBody>
      </p:sp>
    </p:spTree>
    <p:extLst>
      <p:ext uri="{BB962C8B-B14F-4D97-AF65-F5344CB8AC3E}">
        <p14:creationId xmlns:p14="http://schemas.microsoft.com/office/powerpoint/2010/main" val="261401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4" name="Afgeronde rechthoek 3"/>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Afgeronde rechthoek 4"/>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Afgeronde rechthoek 5"/>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Afgeronde rechthoek 6"/>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Afgeronde rechthoek 7"/>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Afgeronde rechthoek 8"/>
          <p:cNvSpPr/>
          <p:nvPr/>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Afgeronde rechthoek 9"/>
          <p:cNvSpPr/>
          <p:nvPr userDrawn="1"/>
        </p:nvSpPr>
        <p:spPr>
          <a:xfrm>
            <a:off x="449263" y="449263"/>
            <a:ext cx="8586787" cy="1260475"/>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title"/>
          </p:nvPr>
        </p:nvSpPr>
        <p:spPr>
          <a:xfrm>
            <a:off x="594000" y="450000"/>
            <a:ext cx="8298480" cy="1260000"/>
          </a:xfrm>
        </p:spPr>
        <p:txBody>
          <a:bodyPr/>
          <a:lstStyle/>
          <a:p>
            <a:r>
              <a:rPr lang="nl-NL" smtClean="0"/>
              <a:t>Klik om de stijl te bewerken</a:t>
            </a:r>
            <a:endParaRPr lang="en-US"/>
          </a:p>
        </p:txBody>
      </p:sp>
      <p:sp>
        <p:nvSpPr>
          <p:cNvPr id="3" name="Content Placeholder 2"/>
          <p:cNvSpPr>
            <a:spLocks noGrp="1"/>
          </p:cNvSpPr>
          <p:nvPr>
            <p:ph idx="1"/>
          </p:nvPr>
        </p:nvSpPr>
        <p:spPr>
          <a:xfrm>
            <a:off x="918000" y="2070000"/>
            <a:ext cx="7596000" cy="3951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12"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13"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A2BBECBB-B635-4CFD-84AD-E1FA20CC820F}" type="slidenum">
              <a:rPr lang="nl-NL"/>
              <a:pPr>
                <a:defRPr/>
              </a:pPr>
              <a:t>‹nr.›</a:t>
            </a:fld>
            <a:endParaRPr lang="nl-NL" dirty="0"/>
          </a:p>
        </p:txBody>
      </p:sp>
    </p:spTree>
    <p:extLst>
      <p:ext uri="{BB962C8B-B14F-4D97-AF65-F5344CB8AC3E}">
        <p14:creationId xmlns:p14="http://schemas.microsoft.com/office/powerpoint/2010/main" val="64653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Afgeronde rechthoek 4"/>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Afgeronde rechthoek 5"/>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Afgeronde rechthoek 6"/>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Afgeronde rechthoek 7"/>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Afgeronde rechthoek 8"/>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Afgeronde rechthoek 9"/>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Afgeronde rechthoek 10"/>
          <p:cNvSpPr/>
          <p:nvPr userDrawn="1"/>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1566000"/>
            <a:ext cx="3657600" cy="4383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566000"/>
            <a:ext cx="3657600" cy="4383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13"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14"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3669CDC5-150A-4258-AA74-41630901F3D8}" type="slidenum">
              <a:rPr lang="nl-NL"/>
              <a:pPr>
                <a:defRPr/>
              </a:pPr>
              <a:t>‹nr.›</a:t>
            </a:fld>
            <a:endParaRPr lang="nl-NL" dirty="0"/>
          </a:p>
        </p:txBody>
      </p:sp>
    </p:spTree>
    <p:extLst>
      <p:ext uri="{BB962C8B-B14F-4D97-AF65-F5344CB8AC3E}">
        <p14:creationId xmlns:p14="http://schemas.microsoft.com/office/powerpoint/2010/main" val="288719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Afgeronde rechthoek 6"/>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8" name="Straight Connector 10"/>
          <p:cNvCxnSpPr/>
          <p:nvPr/>
        </p:nvCxnSpPr>
        <p:spPr>
          <a:xfrm>
            <a:off x="758825" y="2205038"/>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4645025" y="2205038"/>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Afgeronde rechthoek 9"/>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Afgeronde rechthoek 10"/>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Afgeronde rechthoek 11"/>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Afgeronde rechthoek 12"/>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Afgeronde rechthoek 13"/>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Afgeronde rechthoek 14"/>
          <p:cNvSpPr/>
          <p:nvPr userDrawn="1"/>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15660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2276872"/>
            <a:ext cx="3657600"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15660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276872"/>
            <a:ext cx="3657600"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17"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18"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5B292750-9B7A-4EAF-9B2E-38AEF78A63BE}" type="slidenum">
              <a:rPr lang="nl-NL"/>
              <a:pPr>
                <a:defRPr/>
              </a:pPr>
              <a:t>‹nr.›</a:t>
            </a:fld>
            <a:endParaRPr lang="nl-NL" dirty="0"/>
          </a:p>
        </p:txBody>
      </p:sp>
    </p:spTree>
    <p:extLst>
      <p:ext uri="{BB962C8B-B14F-4D97-AF65-F5344CB8AC3E}">
        <p14:creationId xmlns:p14="http://schemas.microsoft.com/office/powerpoint/2010/main" val="207398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Afgeronde rechthoek 2"/>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 name="Afgeronde rechthoek 3"/>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Afgeronde rechthoek 4"/>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Afgeronde rechthoek 5"/>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Afgeronde rechthoek 6"/>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Afgeronde rechthoek 7"/>
          <p:cNvSpPr/>
          <p:nvPr/>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Afgeronde rechthoek 8"/>
          <p:cNvSpPr/>
          <p:nvPr userDrawn="1"/>
        </p:nvSpPr>
        <p:spPr>
          <a:xfrm>
            <a:off x="449263" y="449263"/>
            <a:ext cx="8586787" cy="757237"/>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10"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11"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12"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38F229B6-B900-4352-897A-17B06F88CD63}" type="slidenum">
              <a:rPr lang="nl-NL"/>
              <a:pPr>
                <a:defRPr/>
              </a:pPr>
              <a:t>‹nr.›</a:t>
            </a:fld>
            <a:endParaRPr lang="nl-NL" dirty="0"/>
          </a:p>
        </p:txBody>
      </p:sp>
    </p:spTree>
    <p:extLst>
      <p:ext uri="{BB962C8B-B14F-4D97-AF65-F5344CB8AC3E}">
        <p14:creationId xmlns:p14="http://schemas.microsoft.com/office/powerpoint/2010/main" val="323580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r">
              <a:defRPr sz="2000" b="0" dirty="0">
                <a:solidFill>
                  <a:srgbClr val="B23D02"/>
                </a:solidFill>
                <a:latin typeface="Corbel" pitchFamily="34" charset="0"/>
              </a:defRPr>
            </a:lvl1pPr>
          </a:lstStyle>
          <a:p>
            <a:pPr>
              <a:defRPr/>
            </a:pPr>
            <a:endParaRPr lang="nl-NL"/>
          </a:p>
        </p:txBody>
      </p:sp>
      <p:sp>
        <p:nvSpPr>
          <p:cNvPr id="3" name="Footer Placeholder 4"/>
          <p:cNvSpPr>
            <a:spLocks noGrp="1"/>
          </p:cNvSpPr>
          <p:nvPr>
            <p:ph type="ftr" sz="quarter" idx="11"/>
          </p:nvPr>
        </p:nvSpPr>
        <p:spPr/>
        <p:txBody>
          <a:bodyPr/>
          <a:lstStyle>
            <a:lvl1pPr algn="l">
              <a:defRPr sz="2000" b="0" dirty="0">
                <a:solidFill>
                  <a:srgbClr val="B23D02"/>
                </a:solidFill>
                <a:latin typeface="Corbel" pitchFamily="34" charset="0"/>
              </a:defRPr>
            </a:lvl1pPr>
          </a:lstStyle>
          <a:p>
            <a:pPr>
              <a:defRPr/>
            </a:pPr>
            <a:endParaRPr lang="nl-NL"/>
          </a:p>
        </p:txBody>
      </p:sp>
      <p:sp>
        <p:nvSpPr>
          <p:cNvPr id="4" name="Slide Number Placeholder 5"/>
          <p:cNvSpPr>
            <a:spLocks noGrp="1"/>
          </p:cNvSpPr>
          <p:nvPr>
            <p:ph type="sldNum" sz="quarter" idx="12"/>
          </p:nvPr>
        </p:nvSpPr>
        <p:spPr/>
        <p:txBody>
          <a:bodyPr/>
          <a:lstStyle>
            <a:lvl1pPr algn="r">
              <a:defRPr sz="2000" b="1" smtClean="0">
                <a:solidFill>
                  <a:srgbClr val="B23D02"/>
                </a:solidFill>
                <a:latin typeface="Corbel" pitchFamily="34" charset="0"/>
              </a:defRPr>
            </a:lvl1pPr>
          </a:lstStyle>
          <a:p>
            <a:pPr>
              <a:defRPr/>
            </a:pPr>
            <a:fld id="{24FBE90A-E650-4424-AC15-BAB174D720C2}" type="slidenum">
              <a:rPr lang="nl-NL"/>
              <a:pPr>
                <a:defRPr/>
              </a:pPr>
              <a:t>‹nr.›</a:t>
            </a:fld>
            <a:endParaRPr lang="nl-NL" dirty="0"/>
          </a:p>
        </p:txBody>
      </p:sp>
    </p:spTree>
    <p:extLst>
      <p:ext uri="{BB962C8B-B14F-4D97-AF65-F5344CB8AC3E}">
        <p14:creationId xmlns:p14="http://schemas.microsoft.com/office/powerpoint/2010/main" val="115210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6263" y="449263"/>
            <a:ext cx="82978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72000" rIns="90000" bIns="45720" numCol="1" anchor="t" anchorCtr="0" compatLnSpc="1">
            <a:prstTxWarp prst="textNoShape">
              <a:avLst/>
            </a:prstTxWarp>
          </a:bodyPr>
          <a:lstStyle/>
          <a:p>
            <a:pPr lvl="0"/>
            <a:r>
              <a:rPr lang="en-US" smtClean="0"/>
              <a:t>Klik om de stijl te bewerken</a:t>
            </a:r>
          </a:p>
        </p:txBody>
      </p:sp>
      <p:sp>
        <p:nvSpPr>
          <p:cNvPr id="1027" name="Text Placeholder 2"/>
          <p:cNvSpPr>
            <a:spLocks noGrp="1"/>
          </p:cNvSpPr>
          <p:nvPr>
            <p:ph type="body" idx="1"/>
          </p:nvPr>
        </p:nvSpPr>
        <p:spPr bwMode="auto">
          <a:xfrm>
            <a:off x="917575" y="1565275"/>
            <a:ext cx="7543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modelstijlen te bewerken</a:t>
            </a:r>
          </a:p>
          <a:p>
            <a:pPr lvl="1"/>
            <a:r>
              <a:rPr lang="en-US" smtClean="0"/>
              <a:t>Tweede niveau</a:t>
            </a:r>
          </a:p>
          <a:p>
            <a:pPr lvl="2"/>
            <a:r>
              <a:rPr lang="en-US" smtClean="0"/>
              <a:t>Derde niveau</a:t>
            </a:r>
          </a:p>
          <a:p>
            <a:pPr lvl="3"/>
            <a:r>
              <a:rPr lang="en-US" smtClean="0"/>
              <a:t>Vierde niveau</a:t>
            </a:r>
          </a:p>
          <a:p>
            <a:pPr lvl="4"/>
            <a:r>
              <a:rPr lang="en-US" smtClean="0"/>
              <a:t>Vijfde niveau</a:t>
            </a:r>
          </a:p>
          <a:p>
            <a:pPr lvl="4"/>
            <a:endParaRPr lang="en-US" smtClean="0"/>
          </a:p>
        </p:txBody>
      </p:sp>
      <p:sp>
        <p:nvSpPr>
          <p:cNvPr id="11" name="Rechthoek 10"/>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hthoek 11"/>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hthoek 14"/>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hthoek 16"/>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hthoek 17"/>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hthoek 18"/>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hthoek 19"/>
          <p:cNvSpPr/>
          <p:nvPr/>
        </p:nvSpPr>
        <p:spPr>
          <a:xfrm>
            <a:off x="8783638" y="0"/>
            <a:ext cx="3603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ond hoek zelfde zijde rechthoek 22"/>
          <p:cNvSpPr/>
          <p:nvPr/>
        </p:nvSpPr>
        <p:spPr>
          <a:xfrm rot="16200000">
            <a:off x="8099426" y="5903912"/>
            <a:ext cx="684212" cy="684213"/>
          </a:xfrm>
          <a:prstGeom prst="round2SameRect">
            <a:avLst>
              <a:gd name="adj1" fmla="val 1358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Date Placeholder 3"/>
          <p:cNvSpPr>
            <a:spLocks noGrp="1"/>
          </p:cNvSpPr>
          <p:nvPr>
            <p:ph type="dt" sz="half" idx="2"/>
          </p:nvPr>
        </p:nvSpPr>
        <p:spPr>
          <a:xfrm>
            <a:off x="6011863" y="6065838"/>
            <a:ext cx="1247775" cy="431800"/>
          </a:xfrm>
          <a:prstGeom prst="rect">
            <a:avLst/>
          </a:prstGeom>
        </p:spPr>
        <p:txBody>
          <a:bodyPr vert="horz" lIns="0" tIns="0" rIns="0" bIns="0" rtlCol="0" anchor="ctr"/>
          <a:lstStyle>
            <a:lvl1pPr algn="r" fontAlgn="auto">
              <a:spcBef>
                <a:spcPts val="0"/>
              </a:spcBef>
              <a:spcAft>
                <a:spcPts val="0"/>
              </a:spcAft>
              <a:defRPr sz="2000" b="0" dirty="0">
                <a:solidFill>
                  <a:srgbClr val="B23D02"/>
                </a:solidFill>
                <a:latin typeface="Corbel" pitchFamily="34" charset="0"/>
                <a:cs typeface="+mn-cs"/>
              </a:defRPr>
            </a:lvl1pPr>
          </a:lstStyle>
          <a:p>
            <a:pPr>
              <a:defRPr/>
            </a:pPr>
            <a:endParaRPr lang="en-US"/>
          </a:p>
        </p:txBody>
      </p:sp>
      <p:sp>
        <p:nvSpPr>
          <p:cNvPr id="25" name="Footer Placeholder 4"/>
          <p:cNvSpPr>
            <a:spLocks noGrp="1"/>
          </p:cNvSpPr>
          <p:nvPr>
            <p:ph type="ftr" sz="quarter" idx="3"/>
          </p:nvPr>
        </p:nvSpPr>
        <p:spPr>
          <a:xfrm>
            <a:off x="917575" y="6065838"/>
            <a:ext cx="6342063" cy="431800"/>
          </a:xfrm>
          <a:prstGeom prst="rect">
            <a:avLst/>
          </a:prstGeom>
        </p:spPr>
        <p:txBody>
          <a:bodyPr vert="horz" lIns="0" tIns="0" rIns="0" bIns="0" rtlCol="0" anchor="ctr"/>
          <a:lstStyle>
            <a:lvl1pPr algn="l" fontAlgn="auto">
              <a:spcBef>
                <a:spcPts val="0"/>
              </a:spcBef>
              <a:spcAft>
                <a:spcPts val="0"/>
              </a:spcAft>
              <a:defRPr sz="2000" b="0" dirty="0">
                <a:solidFill>
                  <a:srgbClr val="B23D02"/>
                </a:solidFill>
                <a:latin typeface="Corbel" pitchFamily="34" charset="0"/>
                <a:cs typeface="+mn-cs"/>
              </a:defRPr>
            </a:lvl1pPr>
          </a:lstStyle>
          <a:p>
            <a:pPr>
              <a:defRPr/>
            </a:pPr>
            <a:endParaRPr lang="en-US"/>
          </a:p>
        </p:txBody>
      </p:sp>
      <p:sp>
        <p:nvSpPr>
          <p:cNvPr id="26" name="Slide Number Placeholder 5"/>
          <p:cNvSpPr>
            <a:spLocks noGrp="1"/>
          </p:cNvSpPr>
          <p:nvPr>
            <p:ph type="sldNum" sz="quarter" idx="4"/>
          </p:nvPr>
        </p:nvSpPr>
        <p:spPr>
          <a:xfrm>
            <a:off x="7308850" y="6065838"/>
            <a:ext cx="568325" cy="431800"/>
          </a:xfrm>
          <a:prstGeom prst="rect">
            <a:avLst/>
          </a:prstGeom>
        </p:spPr>
        <p:txBody>
          <a:bodyPr vert="horz" lIns="0" tIns="0" rIns="0" bIns="0" rtlCol="0" anchor="ctr"/>
          <a:lstStyle>
            <a:lvl1pPr algn="r" fontAlgn="auto">
              <a:spcBef>
                <a:spcPts val="0"/>
              </a:spcBef>
              <a:spcAft>
                <a:spcPts val="0"/>
              </a:spcAft>
              <a:defRPr sz="2000" b="1" smtClean="0">
                <a:solidFill>
                  <a:srgbClr val="B23D02"/>
                </a:solidFill>
                <a:latin typeface="Corbel" pitchFamily="34" charset="0"/>
                <a:cs typeface="+mn-cs"/>
              </a:defRPr>
            </a:lvl1pPr>
          </a:lstStyle>
          <a:p>
            <a:pPr>
              <a:defRPr/>
            </a:pPr>
            <a:fld id="{B3862D8B-8261-499B-8EF4-1596B4767630}" type="slidenum">
              <a:rPr lang="en-US"/>
              <a:pPr>
                <a:defRPr/>
              </a:pPr>
              <a:t>‹nr.›</a:t>
            </a:fld>
            <a:endParaRPr lang="en-US" dirty="0"/>
          </a:p>
        </p:txBody>
      </p:sp>
      <p:pic>
        <p:nvPicPr>
          <p:cNvPr id="1039" name="Afbeelding 26"/>
          <p:cNvPicPr>
            <a:picLocks noChangeAspect="1"/>
          </p:cNvPicPr>
          <p:nvPr/>
        </p:nvPicPr>
        <p:blipFill>
          <a:blip r:embed="rId10">
            <a:extLst>
              <a:ext uri="{28A0092B-C50C-407E-A947-70E740481C1C}">
                <a14:useLocalDpi xmlns:a14="http://schemas.microsoft.com/office/drawing/2010/main" val="0"/>
              </a:ext>
            </a:extLst>
          </a:blip>
          <a:srcRect r="79185"/>
          <a:stretch>
            <a:fillRect/>
          </a:stretch>
        </p:blipFill>
        <p:spPr bwMode="auto">
          <a:xfrm>
            <a:off x="8243888" y="5983288"/>
            <a:ext cx="317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Lst>
  <p:timing>
    <p:tnLst>
      <p:par>
        <p:cTn id="1" dur="indefinite" restart="never" nodeType="tmRoot"/>
      </p:par>
    </p:tnLst>
  </p:timing>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Cambria" pitchFamily="18" charset="0"/>
        </a:defRPr>
      </a:lvl2pPr>
      <a:lvl3pPr algn="l" rtl="0" fontAlgn="base">
        <a:spcBef>
          <a:spcPct val="0"/>
        </a:spcBef>
        <a:spcAft>
          <a:spcPct val="0"/>
        </a:spcAft>
        <a:defRPr sz="3400" b="1">
          <a:solidFill>
            <a:schemeClr val="bg1"/>
          </a:solidFill>
          <a:latin typeface="Cambria" pitchFamily="18" charset="0"/>
        </a:defRPr>
      </a:lvl3pPr>
      <a:lvl4pPr algn="l" rtl="0" fontAlgn="base">
        <a:spcBef>
          <a:spcPct val="0"/>
        </a:spcBef>
        <a:spcAft>
          <a:spcPct val="0"/>
        </a:spcAft>
        <a:defRPr sz="3400" b="1">
          <a:solidFill>
            <a:schemeClr val="bg1"/>
          </a:solidFill>
          <a:latin typeface="Cambria" pitchFamily="18" charset="0"/>
        </a:defRPr>
      </a:lvl4pPr>
      <a:lvl5pPr algn="l" rtl="0" fontAlgn="base">
        <a:spcBef>
          <a:spcPct val="0"/>
        </a:spcBef>
        <a:spcAft>
          <a:spcPct val="0"/>
        </a:spcAft>
        <a:defRPr sz="3400" b="1">
          <a:solidFill>
            <a:schemeClr val="bg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lnSpc>
          <a:spcPct val="115000"/>
        </a:lnSpc>
        <a:spcBef>
          <a:spcPct val="0"/>
        </a:spcBef>
        <a:spcAft>
          <a:spcPct val="0"/>
        </a:spcAft>
        <a:buFont typeface="Corbel" pitchFamily="34" charset="0"/>
        <a:buChar char="–"/>
        <a:defRPr sz="2400" kern="1200">
          <a:solidFill>
            <a:srgbClr val="000000"/>
          </a:solidFill>
          <a:latin typeface="Corbel" pitchFamily="34" charset="0"/>
          <a:ea typeface="+mn-ea"/>
          <a:cs typeface="+mn-cs"/>
        </a:defRPr>
      </a:lvl1pPr>
      <a:lvl2pPr marL="593725" indent="-273050" algn="l" rtl="0" fontAlgn="base">
        <a:lnSpc>
          <a:spcPct val="115000"/>
        </a:lnSpc>
        <a:spcBef>
          <a:spcPct val="0"/>
        </a:spcBef>
        <a:spcAft>
          <a:spcPct val="0"/>
        </a:spcAft>
        <a:buFont typeface="Corbel" pitchFamily="34" charset="0"/>
        <a:buChar char="‐"/>
        <a:defRPr sz="2400" kern="1200">
          <a:solidFill>
            <a:srgbClr val="000000"/>
          </a:solidFill>
          <a:latin typeface="Corbel" pitchFamily="34" charset="0"/>
          <a:ea typeface="+mn-ea"/>
          <a:cs typeface="+mn-cs"/>
        </a:defRPr>
      </a:lvl2pPr>
      <a:lvl3pPr marL="868363" indent="-228600" algn="l" rtl="0" fontAlgn="base">
        <a:lnSpc>
          <a:spcPct val="115000"/>
        </a:lnSpc>
        <a:spcBef>
          <a:spcPct val="0"/>
        </a:spcBef>
        <a:spcAft>
          <a:spcPct val="0"/>
        </a:spcAft>
        <a:buFont typeface="Arial" charset="0"/>
        <a:buChar char="•"/>
        <a:defRPr sz="2400" kern="1200">
          <a:solidFill>
            <a:srgbClr val="000000"/>
          </a:solidFill>
          <a:latin typeface="Corbel" pitchFamily="34" charset="0"/>
          <a:ea typeface="+mn-ea"/>
          <a:cs typeface="+mn-cs"/>
        </a:defRPr>
      </a:lvl3pPr>
      <a:lvl4pPr marL="1143000" indent="-228600" algn="l" rtl="0" fontAlgn="base">
        <a:lnSpc>
          <a:spcPct val="115000"/>
        </a:lnSpc>
        <a:spcBef>
          <a:spcPct val="0"/>
        </a:spcBef>
        <a:spcAft>
          <a:spcPct val="0"/>
        </a:spcAft>
        <a:buFont typeface="Arial" charset="0"/>
        <a:buChar char="•"/>
        <a:defRPr sz="2400" kern="1200">
          <a:solidFill>
            <a:srgbClr val="000000"/>
          </a:solidFill>
          <a:latin typeface="Corbel" pitchFamily="34" charset="0"/>
          <a:ea typeface="+mn-ea"/>
          <a:cs typeface="+mn-cs"/>
        </a:defRPr>
      </a:lvl4pPr>
      <a:lvl5pPr marL="1371600" indent="-228600" algn="l" rtl="0" fontAlgn="base">
        <a:lnSpc>
          <a:spcPct val="115000"/>
        </a:lnSpc>
        <a:spcBef>
          <a:spcPct val="0"/>
        </a:spcBef>
        <a:spcAft>
          <a:spcPct val="0"/>
        </a:spcAft>
        <a:buFont typeface="Arial" charset="0"/>
        <a:buChar char="•"/>
        <a:defRPr lang="nl-NL" sz="2400" kern="1200">
          <a:solidFill>
            <a:srgbClr val="000000"/>
          </a:solidFill>
          <a:latin typeface="Corbel"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7.jpeg"/><Relationship Id="rId7" Type="http://schemas.openxmlformats.org/officeDocument/2006/relationships/image" Target="../media/image14.gif"/><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11.gif"/><Relationship Id="rId5" Type="http://schemas.openxmlformats.org/officeDocument/2006/relationships/image" Target="../media/image7.gif"/><Relationship Id="rId10" Type="http://schemas.openxmlformats.org/officeDocument/2006/relationships/image" Target="../media/image8.gif"/><Relationship Id="rId4" Type="http://schemas.openxmlformats.org/officeDocument/2006/relationships/image" Target="../media/image6.gif"/><Relationship Id="rId9" Type="http://schemas.openxmlformats.org/officeDocument/2006/relationships/image" Target="../media/image7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18" Type="http://schemas.openxmlformats.org/officeDocument/2006/relationships/image" Target="../media/image19.jpeg"/><Relationship Id="rId3" Type="http://schemas.openxmlformats.org/officeDocument/2006/relationships/image" Target="../media/image5.jpeg"/><Relationship Id="rId21" Type="http://schemas.openxmlformats.org/officeDocument/2006/relationships/image" Target="../media/image22.png"/><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gif"/><Relationship Id="rId19" Type="http://schemas.openxmlformats.org/officeDocument/2006/relationships/image" Target="../media/image20.jpeg"/><Relationship Id="rId4" Type="http://schemas.microsoft.com/office/2007/relationships/hdphoto" Target="../media/hdphoto1.wdp"/><Relationship Id="rId9" Type="http://schemas.openxmlformats.org/officeDocument/2006/relationships/image" Target="../media/image10.gif"/><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eurostat/documents/3859598/5922981/KS-RA-12-016-EN.PDF/c93cdf48-5efa-459f-b218-731a9a5476e9?version=1.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hyperlink" Target="http://ec.europa.eu/eurostat/documents/3859598/5922981/KS-RA-12-016-EN.PDF/c93cdf48-5efa-459f-b218-731a9a5476e9?version=1.0" TargetMode="Externa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jpe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jpe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0.png"/><Relationship Id="rId3" Type="http://schemas.openxmlformats.org/officeDocument/2006/relationships/image" Target="../media/image63.png"/><Relationship Id="rId7" Type="http://schemas.openxmlformats.org/officeDocument/2006/relationships/hyperlink" Target="http://ec.europa.eu/eurostat/documents/3859598/5922981/KS-RA-12-016-EN.PDF/c93cdf48-5efa-459f-b218-731a9a5476e9?version=1.0" TargetMode="External"/><Relationship Id="rId12" Type="http://schemas.openxmlformats.org/officeDocument/2006/relationships/image" Target="../media/image59.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58.png"/><Relationship Id="rId5" Type="http://schemas.openxmlformats.org/officeDocument/2006/relationships/image" Target="../media/image65.jpeg"/><Relationship Id="rId10" Type="http://schemas.openxmlformats.org/officeDocument/2006/relationships/image" Target="../media/image57.png"/><Relationship Id="rId4" Type="http://schemas.openxmlformats.org/officeDocument/2006/relationships/image" Target="../media/image64.png"/><Relationship Id="rId9" Type="http://schemas.openxmlformats.org/officeDocument/2006/relationships/image" Target="../media/image67.jpeg"/><Relationship Id="rId1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a:off x="1683280" y="4679950"/>
            <a:ext cx="7044319" cy="863600"/>
          </a:xfrm>
        </p:spPr>
        <p:txBody>
          <a:bodyPr rtlCol="0"/>
          <a:lstStyle/>
          <a:p>
            <a:pPr fontAlgn="auto">
              <a:spcBef>
                <a:spcPts val="0"/>
              </a:spcBef>
              <a:spcAft>
                <a:spcPts val="0"/>
              </a:spcAft>
              <a:defRPr/>
            </a:pPr>
            <a:r>
              <a:rPr lang="en-US" dirty="0" err="1" smtClean="0"/>
              <a:t>Wiesbadengroup</a:t>
            </a:r>
            <a:r>
              <a:rPr lang="en-US" dirty="0" smtClean="0"/>
              <a:t> 2018, Neuchâtel (CH)</a:t>
            </a:r>
            <a:endParaRPr lang="nl-NL" dirty="0"/>
          </a:p>
        </p:txBody>
      </p:sp>
      <p:sp>
        <p:nvSpPr>
          <p:cNvPr id="5" name="Tijdelijke aanduiding voor tekst 4"/>
          <p:cNvSpPr>
            <a:spLocks noGrp="1"/>
          </p:cNvSpPr>
          <p:nvPr>
            <p:ph type="body" sz="quarter" idx="10"/>
          </p:nvPr>
        </p:nvSpPr>
        <p:spPr>
          <a:xfrm>
            <a:off x="1035050" y="3024188"/>
            <a:ext cx="7743825" cy="1474787"/>
          </a:xfrm>
        </p:spPr>
        <p:txBody>
          <a:bodyPr rtlCol="0"/>
          <a:lstStyle/>
          <a:p>
            <a:pPr fontAlgn="auto">
              <a:spcBef>
                <a:spcPts val="0"/>
              </a:spcBef>
              <a:spcAft>
                <a:spcPts val="0"/>
              </a:spcAft>
              <a:defRPr/>
            </a:pPr>
            <a:r>
              <a:rPr lang="nl-NL" dirty="0" smtClean="0"/>
              <a:t>Statistical </a:t>
            </a:r>
            <a:r>
              <a:rPr lang="nl-NL" dirty="0"/>
              <a:t>Business </a:t>
            </a:r>
            <a:r>
              <a:rPr lang="nl-NL" dirty="0" smtClean="0"/>
              <a:t>Registers</a:t>
            </a:r>
            <a:br>
              <a:rPr lang="nl-NL" dirty="0" smtClean="0"/>
            </a:br>
            <a:r>
              <a:rPr lang="nl-NL" sz="3200" dirty="0" smtClean="0"/>
              <a:t>Rico Konen (NL)</a:t>
            </a:r>
            <a:endParaRPr lang="nl-NL" dirty="0"/>
          </a:p>
        </p:txBody>
      </p:sp>
    </p:spTree>
    <p:extLst>
      <p:ext uri="{BB962C8B-B14F-4D97-AF65-F5344CB8AC3E}">
        <p14:creationId xmlns:p14="http://schemas.microsoft.com/office/powerpoint/2010/main" val="1856924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10</a:t>
            </a:fld>
            <a:endParaRPr lang="nl-NL" dirty="0"/>
          </a:p>
        </p:txBody>
      </p:sp>
      <p:sp>
        <p:nvSpPr>
          <p:cNvPr id="8" name="Titel 1"/>
          <p:cNvSpPr>
            <a:spLocks noGrp="1"/>
          </p:cNvSpPr>
          <p:nvPr>
            <p:ph type="title"/>
          </p:nvPr>
        </p:nvSpPr>
        <p:spPr>
          <a:xfrm>
            <a:off x="576263" y="449263"/>
            <a:ext cx="8297862" cy="757237"/>
          </a:xfrm>
        </p:spPr>
        <p:txBody>
          <a:bodyPr/>
          <a:lstStyle/>
          <a:p>
            <a:r>
              <a:rPr lang="nl-NL" dirty="0" smtClean="0"/>
              <a:t>EGR-</a:t>
            </a:r>
            <a:r>
              <a:rPr lang="nl-NL" dirty="0" err="1" smtClean="0"/>
              <a:t>quality</a:t>
            </a:r>
            <a:r>
              <a:rPr lang="nl-NL" dirty="0" smtClean="0"/>
              <a:t> </a:t>
            </a:r>
            <a:r>
              <a:rPr lang="nl-NL" dirty="0" smtClean="0"/>
              <a:t>issue </a:t>
            </a:r>
            <a:r>
              <a:rPr lang="nl-NL" dirty="0" err="1" smtClean="0"/>
              <a:t>for</a:t>
            </a:r>
            <a:r>
              <a:rPr lang="nl-NL" dirty="0" smtClean="0"/>
              <a:t> Dutch IFATS</a:t>
            </a:r>
            <a:endParaRPr lang="nl-NL" dirty="0"/>
          </a:p>
        </p:txBody>
      </p:sp>
      <p:sp>
        <p:nvSpPr>
          <p:cNvPr id="6" name="Rounded Rectangle 8"/>
          <p:cNvSpPr>
            <a:spLocks noChangeArrowheads="1"/>
          </p:cNvSpPr>
          <p:nvPr/>
        </p:nvSpPr>
        <p:spPr bwMode="auto">
          <a:xfrm>
            <a:off x="2961290" y="5387255"/>
            <a:ext cx="782638" cy="4540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smtClean="0">
                <a:solidFill>
                  <a:schemeClr val="lt1"/>
                </a:solidFill>
                <a:latin typeface="+mn-lt"/>
                <a:ea typeface="+mn-ea"/>
              </a:rPr>
              <a:t>LEU</a:t>
            </a:r>
            <a:r>
              <a:rPr lang="en-GB" sz="1600" dirty="0" smtClean="0">
                <a:solidFill>
                  <a:schemeClr val="lt1"/>
                </a:solidFill>
                <a:latin typeface="+mn-lt"/>
                <a:ea typeface="+mn-ea"/>
              </a:rPr>
              <a:t>3</a:t>
            </a:r>
            <a:endParaRPr lang="en-GB" dirty="0">
              <a:solidFill>
                <a:schemeClr val="lt1"/>
              </a:solidFill>
              <a:latin typeface="+mn-lt"/>
              <a:ea typeface="+mn-ea"/>
            </a:endParaRPr>
          </a:p>
          <a:p>
            <a:pPr algn="ctr">
              <a:defRPr/>
            </a:pPr>
            <a:r>
              <a:rPr lang="en-GB" sz="1200" dirty="0" smtClean="0">
                <a:solidFill>
                  <a:schemeClr val="lt1"/>
                </a:solidFill>
                <a:latin typeface="+mn-lt"/>
                <a:ea typeface="+mn-ea"/>
              </a:rPr>
              <a:t>(BE)</a:t>
            </a:r>
            <a:endParaRPr lang="en-GB" sz="1200" dirty="0">
              <a:solidFill>
                <a:schemeClr val="lt1"/>
              </a:solidFill>
              <a:latin typeface="+mn-lt"/>
              <a:ea typeface="+mn-ea"/>
            </a:endParaRPr>
          </a:p>
        </p:txBody>
      </p:sp>
      <p:sp>
        <p:nvSpPr>
          <p:cNvPr id="7" name="Rounded Rectangle 52"/>
          <p:cNvSpPr>
            <a:spLocks noChangeArrowheads="1"/>
          </p:cNvSpPr>
          <p:nvPr/>
        </p:nvSpPr>
        <p:spPr bwMode="auto">
          <a:xfrm>
            <a:off x="2177065" y="4166508"/>
            <a:ext cx="784225" cy="4540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nl-NL" dirty="0" smtClean="0">
                <a:solidFill>
                  <a:schemeClr val="lt1"/>
                </a:solidFill>
                <a:latin typeface="+mn-lt"/>
                <a:ea typeface="+mn-ea"/>
              </a:rPr>
              <a:t>LEU</a:t>
            </a:r>
            <a:r>
              <a:rPr lang="nl-NL" sz="1600" dirty="0" smtClean="0">
                <a:solidFill>
                  <a:schemeClr val="lt1"/>
                </a:solidFill>
                <a:latin typeface="+mn-lt"/>
                <a:ea typeface="+mn-ea"/>
              </a:rPr>
              <a:t>1</a:t>
            </a:r>
            <a:endParaRPr lang="nl-NL" dirty="0" smtClean="0">
              <a:solidFill>
                <a:schemeClr val="lt1"/>
              </a:solidFill>
              <a:latin typeface="+mn-lt"/>
              <a:ea typeface="+mn-ea"/>
            </a:endParaRPr>
          </a:p>
          <a:p>
            <a:pPr algn="ctr">
              <a:defRPr/>
            </a:pPr>
            <a:r>
              <a:rPr lang="nl-NL" sz="1200" dirty="0" smtClean="0">
                <a:solidFill>
                  <a:schemeClr val="lt1"/>
                </a:solidFill>
                <a:latin typeface="+mn-lt"/>
                <a:ea typeface="+mn-ea"/>
              </a:rPr>
              <a:t>(DE)</a:t>
            </a:r>
            <a:endParaRPr lang="nl-NL" dirty="0">
              <a:solidFill>
                <a:schemeClr val="lt1"/>
              </a:solidFill>
              <a:latin typeface="+mn-lt"/>
              <a:ea typeface="+mn-ea"/>
            </a:endParaRPr>
          </a:p>
        </p:txBody>
      </p:sp>
      <p:sp>
        <p:nvSpPr>
          <p:cNvPr id="9" name="Rounded Rectangle 55"/>
          <p:cNvSpPr>
            <a:spLocks noChangeArrowheads="1"/>
          </p:cNvSpPr>
          <p:nvPr/>
        </p:nvSpPr>
        <p:spPr bwMode="auto">
          <a:xfrm>
            <a:off x="2177065" y="3032265"/>
            <a:ext cx="784225" cy="45561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sz="1600" dirty="0" smtClean="0">
                <a:solidFill>
                  <a:schemeClr val="lt1"/>
                </a:solidFill>
                <a:latin typeface="+mn-lt"/>
                <a:ea typeface="+mn-ea"/>
              </a:rPr>
              <a:t>GGH1</a:t>
            </a:r>
            <a:endParaRPr lang="en-GB" dirty="0">
              <a:solidFill>
                <a:schemeClr val="lt1"/>
              </a:solidFill>
              <a:latin typeface="+mn-lt"/>
              <a:ea typeface="+mn-ea"/>
            </a:endParaRPr>
          </a:p>
          <a:p>
            <a:pPr algn="ctr">
              <a:defRPr/>
            </a:pPr>
            <a:r>
              <a:rPr lang="en-GB" sz="1200" dirty="0" smtClean="0">
                <a:solidFill>
                  <a:schemeClr val="lt1"/>
                </a:solidFill>
                <a:latin typeface="+mn-lt"/>
                <a:ea typeface="+mn-ea"/>
              </a:rPr>
              <a:t>(NL)</a:t>
            </a:r>
            <a:endParaRPr lang="en-GB" sz="1200" dirty="0">
              <a:solidFill>
                <a:schemeClr val="lt1"/>
              </a:solidFill>
              <a:latin typeface="+mn-lt"/>
              <a:ea typeface="+mn-ea"/>
            </a:endParaRPr>
          </a:p>
        </p:txBody>
      </p:sp>
      <p:cxnSp>
        <p:nvCxnSpPr>
          <p:cNvPr id="10" name="Straight Arrow Connector 11"/>
          <p:cNvCxnSpPr>
            <a:cxnSpLocks noChangeShapeType="1"/>
            <a:stCxn id="9" idx="2"/>
            <a:endCxn id="7" idx="0"/>
          </p:cNvCxnSpPr>
          <p:nvPr/>
        </p:nvCxnSpPr>
        <p:spPr bwMode="auto">
          <a:xfrm>
            <a:off x="2569178" y="3487878"/>
            <a:ext cx="0" cy="678630"/>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ounded Rectangle 18"/>
          <p:cNvSpPr>
            <a:spLocks noChangeArrowheads="1"/>
          </p:cNvSpPr>
          <p:nvPr/>
        </p:nvSpPr>
        <p:spPr bwMode="auto">
          <a:xfrm>
            <a:off x="1392840" y="5387255"/>
            <a:ext cx="784225" cy="45561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smtClean="0">
                <a:solidFill>
                  <a:schemeClr val="lt1"/>
                </a:solidFill>
                <a:latin typeface="+mn-lt"/>
                <a:ea typeface="+mn-ea"/>
              </a:rPr>
              <a:t>LEU</a:t>
            </a:r>
            <a:r>
              <a:rPr lang="en-GB" sz="1600" dirty="0" smtClean="0">
                <a:solidFill>
                  <a:schemeClr val="lt1"/>
                </a:solidFill>
                <a:latin typeface="+mn-lt"/>
                <a:ea typeface="+mn-ea"/>
              </a:rPr>
              <a:t>2</a:t>
            </a:r>
            <a:endParaRPr lang="en-GB" dirty="0" smtClean="0">
              <a:solidFill>
                <a:schemeClr val="lt1"/>
              </a:solidFill>
              <a:latin typeface="+mn-lt"/>
              <a:ea typeface="+mn-ea"/>
            </a:endParaRPr>
          </a:p>
          <a:p>
            <a:pPr algn="ctr">
              <a:defRPr/>
            </a:pPr>
            <a:r>
              <a:rPr lang="en-GB" sz="1200" dirty="0" smtClean="0">
                <a:solidFill>
                  <a:schemeClr val="lt1"/>
                </a:solidFill>
                <a:latin typeface="+mn-lt"/>
                <a:ea typeface="+mn-ea"/>
              </a:rPr>
              <a:t>(SP)</a:t>
            </a:r>
            <a:endParaRPr lang="en-GB" sz="1200" dirty="0">
              <a:solidFill>
                <a:schemeClr val="lt1"/>
              </a:solidFill>
              <a:latin typeface="+mn-lt"/>
              <a:ea typeface="+mn-ea"/>
            </a:endParaRPr>
          </a:p>
        </p:txBody>
      </p:sp>
      <p:sp>
        <p:nvSpPr>
          <p:cNvPr id="15" name="Rounded Rectangle 55"/>
          <p:cNvSpPr>
            <a:spLocks noChangeArrowheads="1"/>
          </p:cNvSpPr>
          <p:nvPr/>
        </p:nvSpPr>
        <p:spPr bwMode="auto">
          <a:xfrm>
            <a:off x="2177065" y="1884229"/>
            <a:ext cx="784225" cy="455613"/>
          </a:xfrm>
          <a:prstGeom prst="roundRect">
            <a:avLst>
              <a:gd name="adj" fmla="val 16667"/>
            </a:avLst>
          </a:prstGeom>
          <a:gradFill rotWithShape="1">
            <a:gsLst>
              <a:gs pos="0">
                <a:schemeClr val="accent4">
                  <a:lumMod val="60000"/>
                  <a:lumOff val="40000"/>
                </a:schemeClr>
              </a:gs>
              <a:gs pos="100000">
                <a:schemeClr val="accent4">
                  <a:lumMod val="75000"/>
                </a:schemeClr>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sz="1600" dirty="0" smtClean="0">
                <a:solidFill>
                  <a:schemeClr val="lt1"/>
                </a:solidFill>
                <a:latin typeface="+mn-lt"/>
                <a:ea typeface="+mn-ea"/>
              </a:rPr>
              <a:t>UCI</a:t>
            </a:r>
            <a:r>
              <a:rPr lang="en-GB" sz="1400" dirty="0" smtClean="0">
                <a:solidFill>
                  <a:schemeClr val="lt1"/>
                </a:solidFill>
                <a:latin typeface="+mn-lt"/>
                <a:ea typeface="+mn-ea"/>
              </a:rPr>
              <a:t>1</a:t>
            </a:r>
            <a:endParaRPr lang="en-GB" sz="1600" dirty="0" smtClean="0">
              <a:solidFill>
                <a:schemeClr val="lt1"/>
              </a:solidFill>
              <a:latin typeface="+mn-lt"/>
              <a:ea typeface="+mn-ea"/>
            </a:endParaRPr>
          </a:p>
          <a:p>
            <a:pPr algn="ctr">
              <a:defRPr/>
            </a:pPr>
            <a:r>
              <a:rPr lang="en-GB" sz="1200" dirty="0" smtClean="0">
                <a:solidFill>
                  <a:schemeClr val="lt1"/>
                </a:solidFill>
                <a:latin typeface="+mn-lt"/>
                <a:ea typeface="+mn-ea"/>
              </a:rPr>
              <a:t>(CA)</a:t>
            </a:r>
            <a:endParaRPr lang="en-GB" sz="1200" dirty="0">
              <a:solidFill>
                <a:schemeClr val="lt1"/>
              </a:solidFill>
              <a:latin typeface="+mn-lt"/>
              <a:ea typeface="+mn-ea"/>
            </a:endParaRPr>
          </a:p>
        </p:txBody>
      </p:sp>
      <p:cxnSp>
        <p:nvCxnSpPr>
          <p:cNvPr id="28" name="Straight Arrow Connector 11"/>
          <p:cNvCxnSpPr>
            <a:cxnSpLocks noChangeShapeType="1"/>
            <a:stCxn id="7" idx="2"/>
          </p:cNvCxnSpPr>
          <p:nvPr/>
        </p:nvCxnSpPr>
        <p:spPr bwMode="auto">
          <a:xfrm flipH="1">
            <a:off x="2569177" y="4620533"/>
            <a:ext cx="1" cy="432048"/>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Arrow Connector 11"/>
          <p:cNvCxnSpPr>
            <a:cxnSpLocks noChangeShapeType="1"/>
          </p:cNvCxnSpPr>
          <p:nvPr/>
        </p:nvCxnSpPr>
        <p:spPr bwMode="auto">
          <a:xfrm flipH="1" flipV="1">
            <a:off x="1784952" y="5052581"/>
            <a:ext cx="1567658" cy="1"/>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11"/>
          <p:cNvCxnSpPr>
            <a:cxnSpLocks noChangeShapeType="1"/>
            <a:endCxn id="6" idx="0"/>
          </p:cNvCxnSpPr>
          <p:nvPr/>
        </p:nvCxnSpPr>
        <p:spPr bwMode="auto">
          <a:xfrm flipH="1">
            <a:off x="3352609" y="5052582"/>
            <a:ext cx="1" cy="334673"/>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11"/>
          <p:cNvCxnSpPr>
            <a:cxnSpLocks noChangeShapeType="1"/>
            <a:endCxn id="13" idx="0"/>
          </p:cNvCxnSpPr>
          <p:nvPr/>
        </p:nvCxnSpPr>
        <p:spPr bwMode="auto">
          <a:xfrm>
            <a:off x="1784952" y="5052581"/>
            <a:ext cx="1" cy="334674"/>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11"/>
          <p:cNvCxnSpPr>
            <a:cxnSpLocks noChangeShapeType="1"/>
          </p:cNvCxnSpPr>
          <p:nvPr/>
        </p:nvCxnSpPr>
        <p:spPr bwMode="auto">
          <a:xfrm>
            <a:off x="2568781" y="2339842"/>
            <a:ext cx="0" cy="678630"/>
          </a:xfrm>
          <a:prstGeom prst="straightConnector1">
            <a:avLst/>
          </a:prstGeom>
          <a:noFill/>
          <a:ln w="25400">
            <a:solidFill>
              <a:schemeClr val="accent5">
                <a:lumMod val="75000"/>
              </a:schemeClr>
            </a:solidFill>
            <a:prstDash val="dash"/>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Rounded Rectangle 8"/>
          <p:cNvSpPr>
            <a:spLocks noChangeArrowheads="1"/>
          </p:cNvSpPr>
          <p:nvPr/>
        </p:nvSpPr>
        <p:spPr bwMode="auto">
          <a:xfrm>
            <a:off x="6561690" y="5389056"/>
            <a:ext cx="782638" cy="4540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smtClean="0">
                <a:solidFill>
                  <a:schemeClr val="lt1"/>
                </a:solidFill>
                <a:latin typeface="+mn-lt"/>
                <a:ea typeface="+mn-ea"/>
              </a:rPr>
              <a:t>LEU</a:t>
            </a:r>
            <a:r>
              <a:rPr lang="en-GB" sz="1600" dirty="0" smtClean="0">
                <a:solidFill>
                  <a:schemeClr val="lt1"/>
                </a:solidFill>
                <a:latin typeface="+mn-lt"/>
                <a:ea typeface="+mn-ea"/>
              </a:rPr>
              <a:t>6</a:t>
            </a:r>
            <a:endParaRPr lang="en-GB" dirty="0">
              <a:solidFill>
                <a:schemeClr val="lt1"/>
              </a:solidFill>
              <a:latin typeface="+mn-lt"/>
              <a:ea typeface="+mn-ea"/>
            </a:endParaRPr>
          </a:p>
          <a:p>
            <a:pPr algn="ctr">
              <a:defRPr/>
            </a:pPr>
            <a:r>
              <a:rPr lang="en-GB" sz="1200" dirty="0" smtClean="0">
                <a:solidFill>
                  <a:schemeClr val="lt1"/>
                </a:solidFill>
                <a:latin typeface="+mn-lt"/>
                <a:ea typeface="+mn-ea"/>
              </a:rPr>
              <a:t>(BG)</a:t>
            </a:r>
            <a:endParaRPr lang="en-GB" sz="1200" dirty="0">
              <a:solidFill>
                <a:schemeClr val="lt1"/>
              </a:solidFill>
              <a:latin typeface="+mn-lt"/>
              <a:ea typeface="+mn-ea"/>
            </a:endParaRPr>
          </a:p>
        </p:txBody>
      </p:sp>
      <p:sp>
        <p:nvSpPr>
          <p:cNvPr id="41" name="Rounded Rectangle 52"/>
          <p:cNvSpPr>
            <a:spLocks noChangeArrowheads="1"/>
          </p:cNvSpPr>
          <p:nvPr/>
        </p:nvSpPr>
        <p:spPr bwMode="auto">
          <a:xfrm>
            <a:off x="5777465" y="4168309"/>
            <a:ext cx="784225" cy="45402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nl-NL" dirty="0" smtClean="0">
                <a:solidFill>
                  <a:schemeClr val="lt1"/>
                </a:solidFill>
                <a:latin typeface="+mn-lt"/>
                <a:ea typeface="+mn-ea"/>
              </a:rPr>
              <a:t>LEU</a:t>
            </a:r>
            <a:r>
              <a:rPr lang="nl-NL" sz="1600" dirty="0" smtClean="0">
                <a:solidFill>
                  <a:schemeClr val="lt1"/>
                </a:solidFill>
                <a:latin typeface="+mn-lt"/>
                <a:ea typeface="+mn-ea"/>
              </a:rPr>
              <a:t>4</a:t>
            </a:r>
            <a:endParaRPr lang="nl-NL" dirty="0" smtClean="0">
              <a:solidFill>
                <a:schemeClr val="lt1"/>
              </a:solidFill>
              <a:latin typeface="+mn-lt"/>
              <a:ea typeface="+mn-ea"/>
            </a:endParaRPr>
          </a:p>
          <a:p>
            <a:pPr algn="ctr">
              <a:defRPr/>
            </a:pPr>
            <a:r>
              <a:rPr lang="nl-NL" sz="1200" dirty="0" smtClean="0">
                <a:solidFill>
                  <a:schemeClr val="lt1"/>
                </a:solidFill>
                <a:latin typeface="+mn-lt"/>
                <a:ea typeface="+mn-ea"/>
              </a:rPr>
              <a:t>(DK)</a:t>
            </a:r>
            <a:endParaRPr lang="nl-NL" dirty="0">
              <a:solidFill>
                <a:schemeClr val="lt1"/>
              </a:solidFill>
              <a:latin typeface="+mn-lt"/>
              <a:ea typeface="+mn-ea"/>
            </a:endParaRPr>
          </a:p>
        </p:txBody>
      </p:sp>
      <p:sp>
        <p:nvSpPr>
          <p:cNvPr id="42" name="Rounded Rectangle 55"/>
          <p:cNvSpPr>
            <a:spLocks noChangeArrowheads="1"/>
          </p:cNvSpPr>
          <p:nvPr/>
        </p:nvSpPr>
        <p:spPr bwMode="auto">
          <a:xfrm>
            <a:off x="5777465" y="3034066"/>
            <a:ext cx="784225" cy="45561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sz="1600" dirty="0" smtClean="0">
                <a:solidFill>
                  <a:schemeClr val="lt1"/>
                </a:solidFill>
                <a:latin typeface="+mn-lt"/>
                <a:ea typeface="+mn-ea"/>
              </a:rPr>
              <a:t>GGH2</a:t>
            </a:r>
            <a:endParaRPr lang="en-GB" dirty="0">
              <a:solidFill>
                <a:schemeClr val="lt1"/>
              </a:solidFill>
              <a:latin typeface="+mn-lt"/>
              <a:ea typeface="+mn-ea"/>
            </a:endParaRPr>
          </a:p>
          <a:p>
            <a:pPr algn="ctr">
              <a:defRPr/>
            </a:pPr>
            <a:r>
              <a:rPr lang="en-GB" sz="1200" dirty="0" smtClean="0">
                <a:solidFill>
                  <a:schemeClr val="lt1"/>
                </a:solidFill>
                <a:latin typeface="+mn-lt"/>
                <a:ea typeface="+mn-ea"/>
              </a:rPr>
              <a:t>(GB)</a:t>
            </a:r>
            <a:endParaRPr lang="en-GB" sz="1200" dirty="0">
              <a:solidFill>
                <a:schemeClr val="lt1"/>
              </a:solidFill>
              <a:latin typeface="+mn-lt"/>
              <a:ea typeface="+mn-ea"/>
            </a:endParaRPr>
          </a:p>
        </p:txBody>
      </p:sp>
      <p:cxnSp>
        <p:nvCxnSpPr>
          <p:cNvPr id="43" name="Straight Arrow Connector 11"/>
          <p:cNvCxnSpPr>
            <a:cxnSpLocks noChangeShapeType="1"/>
            <a:stCxn id="42" idx="2"/>
            <a:endCxn id="41" idx="0"/>
          </p:cNvCxnSpPr>
          <p:nvPr/>
        </p:nvCxnSpPr>
        <p:spPr bwMode="auto">
          <a:xfrm>
            <a:off x="6169578" y="3489679"/>
            <a:ext cx="0" cy="678630"/>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 name="Rounded Rectangle 18"/>
          <p:cNvSpPr>
            <a:spLocks noChangeArrowheads="1"/>
          </p:cNvSpPr>
          <p:nvPr/>
        </p:nvSpPr>
        <p:spPr bwMode="auto">
          <a:xfrm>
            <a:off x="4993240" y="5389056"/>
            <a:ext cx="784225" cy="45561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smtClean="0">
                <a:solidFill>
                  <a:schemeClr val="lt1"/>
                </a:solidFill>
                <a:latin typeface="+mn-lt"/>
                <a:ea typeface="+mn-ea"/>
              </a:rPr>
              <a:t>LEU</a:t>
            </a:r>
            <a:r>
              <a:rPr lang="en-GB" sz="1600" dirty="0" smtClean="0">
                <a:solidFill>
                  <a:schemeClr val="lt1"/>
                </a:solidFill>
                <a:latin typeface="+mn-lt"/>
                <a:ea typeface="+mn-ea"/>
              </a:rPr>
              <a:t>5</a:t>
            </a:r>
            <a:endParaRPr lang="en-GB" dirty="0" smtClean="0">
              <a:solidFill>
                <a:schemeClr val="lt1"/>
              </a:solidFill>
              <a:latin typeface="+mn-lt"/>
              <a:ea typeface="+mn-ea"/>
            </a:endParaRPr>
          </a:p>
          <a:p>
            <a:pPr algn="ctr">
              <a:defRPr/>
            </a:pPr>
            <a:r>
              <a:rPr lang="en-GB" sz="1200" dirty="0" smtClean="0">
                <a:solidFill>
                  <a:schemeClr val="lt1"/>
                </a:solidFill>
                <a:latin typeface="+mn-lt"/>
                <a:ea typeface="+mn-ea"/>
              </a:rPr>
              <a:t>(FR)</a:t>
            </a:r>
            <a:endParaRPr lang="en-GB" sz="1200" dirty="0">
              <a:solidFill>
                <a:schemeClr val="lt1"/>
              </a:solidFill>
              <a:latin typeface="+mn-lt"/>
              <a:ea typeface="+mn-ea"/>
            </a:endParaRPr>
          </a:p>
        </p:txBody>
      </p:sp>
      <p:sp>
        <p:nvSpPr>
          <p:cNvPr id="45" name="Rounded Rectangle 55"/>
          <p:cNvSpPr>
            <a:spLocks noChangeArrowheads="1"/>
          </p:cNvSpPr>
          <p:nvPr/>
        </p:nvSpPr>
        <p:spPr bwMode="auto">
          <a:xfrm>
            <a:off x="5777465" y="1886030"/>
            <a:ext cx="784225" cy="455613"/>
          </a:xfrm>
          <a:prstGeom prst="roundRect">
            <a:avLst>
              <a:gd name="adj" fmla="val 16667"/>
            </a:avLst>
          </a:prstGeom>
          <a:gradFill rotWithShape="1">
            <a:gsLst>
              <a:gs pos="0">
                <a:schemeClr val="accent4">
                  <a:lumMod val="60000"/>
                  <a:lumOff val="40000"/>
                </a:schemeClr>
              </a:gs>
              <a:gs pos="100000">
                <a:schemeClr val="accent4">
                  <a:lumMod val="75000"/>
                </a:schemeClr>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sz="1600" dirty="0" smtClean="0">
                <a:solidFill>
                  <a:schemeClr val="lt1"/>
                </a:solidFill>
                <a:latin typeface="+mn-lt"/>
                <a:ea typeface="+mn-ea"/>
              </a:rPr>
              <a:t>UCI</a:t>
            </a:r>
            <a:r>
              <a:rPr lang="en-GB" sz="1400" dirty="0" smtClean="0">
                <a:solidFill>
                  <a:schemeClr val="lt1"/>
                </a:solidFill>
                <a:latin typeface="+mn-lt"/>
                <a:ea typeface="+mn-ea"/>
              </a:rPr>
              <a:t>2</a:t>
            </a:r>
            <a:endParaRPr lang="en-GB" sz="1600" dirty="0">
              <a:solidFill>
                <a:schemeClr val="lt1"/>
              </a:solidFill>
              <a:latin typeface="+mn-lt"/>
              <a:ea typeface="+mn-ea"/>
            </a:endParaRPr>
          </a:p>
          <a:p>
            <a:pPr algn="ctr">
              <a:defRPr/>
            </a:pPr>
            <a:r>
              <a:rPr lang="en-GB" sz="1200" dirty="0" smtClean="0">
                <a:solidFill>
                  <a:schemeClr val="lt1"/>
                </a:solidFill>
                <a:latin typeface="+mn-lt"/>
                <a:ea typeface="+mn-ea"/>
              </a:rPr>
              <a:t>(NL)</a:t>
            </a:r>
            <a:endParaRPr lang="en-GB" sz="1200" dirty="0">
              <a:solidFill>
                <a:schemeClr val="lt1"/>
              </a:solidFill>
              <a:latin typeface="+mn-lt"/>
              <a:ea typeface="+mn-ea"/>
            </a:endParaRPr>
          </a:p>
        </p:txBody>
      </p:sp>
      <p:cxnSp>
        <p:nvCxnSpPr>
          <p:cNvPr id="46" name="Straight Arrow Connector 11"/>
          <p:cNvCxnSpPr>
            <a:cxnSpLocks noChangeShapeType="1"/>
            <a:stCxn id="41" idx="2"/>
          </p:cNvCxnSpPr>
          <p:nvPr/>
        </p:nvCxnSpPr>
        <p:spPr bwMode="auto">
          <a:xfrm flipH="1">
            <a:off x="6169577" y="4622334"/>
            <a:ext cx="1" cy="432048"/>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11"/>
          <p:cNvCxnSpPr>
            <a:cxnSpLocks noChangeShapeType="1"/>
          </p:cNvCxnSpPr>
          <p:nvPr/>
        </p:nvCxnSpPr>
        <p:spPr bwMode="auto">
          <a:xfrm flipH="1" flipV="1">
            <a:off x="5385352" y="5054382"/>
            <a:ext cx="1567658" cy="1"/>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11"/>
          <p:cNvCxnSpPr>
            <a:cxnSpLocks noChangeShapeType="1"/>
            <a:endCxn id="40" idx="0"/>
          </p:cNvCxnSpPr>
          <p:nvPr/>
        </p:nvCxnSpPr>
        <p:spPr bwMode="auto">
          <a:xfrm flipH="1">
            <a:off x="6953009" y="5054383"/>
            <a:ext cx="1" cy="334673"/>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11"/>
          <p:cNvCxnSpPr>
            <a:cxnSpLocks noChangeShapeType="1"/>
            <a:endCxn id="44" idx="0"/>
          </p:cNvCxnSpPr>
          <p:nvPr/>
        </p:nvCxnSpPr>
        <p:spPr bwMode="auto">
          <a:xfrm>
            <a:off x="5385352" y="5054382"/>
            <a:ext cx="1" cy="334674"/>
          </a:xfrm>
          <a:prstGeom prst="straightConnector1">
            <a:avLst/>
          </a:prstGeom>
          <a:noFill/>
          <a:ln w="25400">
            <a:solidFill>
              <a:schemeClr val="accent1"/>
            </a:solidFill>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11"/>
          <p:cNvCxnSpPr>
            <a:cxnSpLocks noChangeShapeType="1"/>
          </p:cNvCxnSpPr>
          <p:nvPr/>
        </p:nvCxnSpPr>
        <p:spPr bwMode="auto">
          <a:xfrm>
            <a:off x="6169181" y="2341643"/>
            <a:ext cx="0" cy="678630"/>
          </a:xfrm>
          <a:prstGeom prst="straightConnector1">
            <a:avLst/>
          </a:prstGeom>
          <a:noFill/>
          <a:ln w="25400">
            <a:solidFill>
              <a:schemeClr val="accent5">
                <a:lumMod val="75000"/>
              </a:schemeClr>
            </a:solidFill>
            <a:prstDash val="lgDashDot"/>
            <a:round/>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1" name="Picture 31" descr="Q:\Eurostat\EGR\Alg\Flags\canada.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864" y="2172285"/>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3" name="Picture 2" descr="Q:\Eurostat\EGR\Alg\Flags\nederla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290" y="3363145"/>
            <a:ext cx="360000" cy="237447"/>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54" name="Picture 19" descr="Q:\Eurostat\EGR\Alg\Flags\belgie.gif"/>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6720" y="5713183"/>
            <a:ext cx="360000" cy="216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5" name="Picture 23" descr="Q:\Eurostat\EGR\Alg\Flags\duitslan.gif"/>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7346" y="4495345"/>
            <a:ext cx="360000" cy="216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7" name="Picture 28" descr="Q:\Eurostat\EGR\Alg\Flags\uk.gif"/>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0010" y="3373868"/>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9" name="Picture 26" descr="Q:\Eurostat\EGR\Alg\Flags\spanje1.gif"/>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2840" y="5713954"/>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0" name="Picture 2" descr="Q:\Eurostat\EGR\Alg\Flags\nederla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898" y="2217355"/>
            <a:ext cx="360000" cy="237447"/>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cxnSp>
        <p:nvCxnSpPr>
          <p:cNvPr id="64" name="Rechte verbindingslijn 63"/>
          <p:cNvCxnSpPr/>
          <p:nvPr/>
        </p:nvCxnSpPr>
        <p:spPr>
          <a:xfrm flipV="1">
            <a:off x="576263" y="2666300"/>
            <a:ext cx="7668145" cy="10017"/>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Afbeelding 7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5835" y="3026095"/>
            <a:ext cx="1165248" cy="839900"/>
          </a:xfrm>
          <a:prstGeom prst="rect">
            <a:avLst/>
          </a:prstGeom>
          <a:noFill/>
          <a:ln>
            <a:solidFill>
              <a:schemeClr val="tx1"/>
            </a:solidFill>
          </a:ln>
        </p:spPr>
      </p:pic>
      <p:pic>
        <p:nvPicPr>
          <p:cNvPr id="72" name="Picture 20" descr="Q:\Eurostat\EGR\Alg\Flags\bulgarij.gif"/>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164328" y="5713183"/>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73" name="Picture 24" descr="Q:\Eurostat\EGR\Alg\Flags\frankrij.gif"/>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1184" y="5713183"/>
            <a:ext cx="360000" cy="21600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74" name="Picture 337" descr="denemark"/>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3405" y="4512533"/>
            <a:ext cx="360000" cy="2160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45776" y="2296968"/>
            <a:ext cx="1440160" cy="369332"/>
          </a:xfrm>
          <a:prstGeom prst="rect">
            <a:avLst/>
          </a:prstGeom>
          <a:noFill/>
        </p:spPr>
        <p:txBody>
          <a:bodyPr wrap="square" rtlCol="0">
            <a:spAutoFit/>
          </a:bodyPr>
          <a:lstStyle/>
          <a:p>
            <a:pPr algn="ctr"/>
            <a:r>
              <a:rPr lang="nl-NL" dirty="0" smtClean="0"/>
              <a:t>Missing link?</a:t>
            </a:r>
            <a:endParaRPr lang="nl-NL" dirty="0"/>
          </a:p>
        </p:txBody>
      </p:sp>
      <p:sp>
        <p:nvSpPr>
          <p:cNvPr id="52" name="Tekstvak 51"/>
          <p:cNvSpPr txBox="1"/>
          <p:nvPr/>
        </p:nvSpPr>
        <p:spPr>
          <a:xfrm>
            <a:off x="6988456" y="2286920"/>
            <a:ext cx="1440160" cy="369332"/>
          </a:xfrm>
          <a:prstGeom prst="rect">
            <a:avLst/>
          </a:prstGeom>
          <a:noFill/>
        </p:spPr>
        <p:txBody>
          <a:bodyPr wrap="square" rtlCol="0">
            <a:spAutoFit/>
          </a:bodyPr>
          <a:lstStyle/>
          <a:p>
            <a:pPr algn="ctr"/>
            <a:r>
              <a:rPr lang="nl-NL" dirty="0" err="1" smtClean="0"/>
              <a:t>Legislation</a:t>
            </a:r>
            <a:r>
              <a:rPr lang="nl-NL" dirty="0" smtClean="0"/>
              <a:t>?</a:t>
            </a:r>
            <a:endParaRPr lang="nl-NL" dirty="0"/>
          </a:p>
        </p:txBody>
      </p:sp>
    </p:spTree>
    <p:extLst>
      <p:ext uri="{BB962C8B-B14F-4D97-AF65-F5344CB8AC3E}">
        <p14:creationId xmlns:p14="http://schemas.microsoft.com/office/powerpoint/2010/main" val="25564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1" grpId="0" animBg="1"/>
      <p:bldP spid="42" grpId="0" animBg="1"/>
      <p:bldP spid="44" grpId="0" animBg="1"/>
      <p:bldP spid="45" grpId="0" animBg="1"/>
      <p:bldP spid="2"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11</a:t>
            </a:fld>
            <a:endParaRPr lang="nl-NL" dirty="0"/>
          </a:p>
        </p:txBody>
      </p:sp>
      <p:sp>
        <p:nvSpPr>
          <p:cNvPr id="8" name="Titel 1"/>
          <p:cNvSpPr>
            <a:spLocks noGrp="1"/>
          </p:cNvSpPr>
          <p:nvPr>
            <p:ph type="title"/>
          </p:nvPr>
        </p:nvSpPr>
        <p:spPr>
          <a:xfrm>
            <a:off x="576263" y="449263"/>
            <a:ext cx="8297862" cy="757237"/>
          </a:xfrm>
        </p:spPr>
        <p:txBody>
          <a:bodyPr/>
          <a:lstStyle/>
          <a:p>
            <a:r>
              <a:rPr lang="nl-NL" dirty="0" err="1" smtClean="0"/>
              <a:t>Future</a:t>
            </a:r>
            <a:r>
              <a:rPr lang="nl-NL" dirty="0" smtClean="0"/>
              <a:t> </a:t>
            </a:r>
            <a:r>
              <a:rPr lang="nl-NL" dirty="0" err="1" smtClean="0"/>
              <a:t>plans</a:t>
            </a:r>
            <a:endParaRPr lang="nl-NL" dirty="0"/>
          </a:p>
        </p:txBody>
      </p:sp>
      <p:sp>
        <p:nvSpPr>
          <p:cNvPr id="4" name="Rechthoek 3"/>
          <p:cNvSpPr/>
          <p:nvPr/>
        </p:nvSpPr>
        <p:spPr>
          <a:xfrm>
            <a:off x="467543" y="3142710"/>
            <a:ext cx="7409631" cy="1200329"/>
          </a:xfrm>
          <a:prstGeom prst="rect">
            <a:avLst/>
          </a:prstGeom>
        </p:spPr>
        <p:txBody>
          <a:bodyPr wrap="square">
            <a:spAutoFit/>
          </a:bodyPr>
          <a:lstStyle/>
          <a:p>
            <a:pPr marL="285750" indent="-285750">
              <a:buFontTx/>
              <a:buChar char="-"/>
            </a:pPr>
            <a:r>
              <a:rPr lang="en-US" sz="2400" dirty="0" smtClean="0"/>
              <a:t>Improve the quality of the EGR-information by intensifying the use of the </a:t>
            </a:r>
            <a:r>
              <a:rPr lang="en-US" sz="2400" b="1" dirty="0" smtClean="0"/>
              <a:t>EGR applications</a:t>
            </a:r>
            <a:r>
              <a:rPr lang="en-US" sz="2400" dirty="0" smtClean="0"/>
              <a:t>, like the EGR-IM</a:t>
            </a:r>
          </a:p>
        </p:txBody>
      </p:sp>
      <p:sp>
        <p:nvSpPr>
          <p:cNvPr id="7" name="Rechthoek 6"/>
          <p:cNvSpPr/>
          <p:nvPr/>
        </p:nvSpPr>
        <p:spPr>
          <a:xfrm>
            <a:off x="467543" y="4758243"/>
            <a:ext cx="7409631" cy="830997"/>
          </a:xfrm>
          <a:prstGeom prst="rect">
            <a:avLst/>
          </a:prstGeom>
        </p:spPr>
        <p:txBody>
          <a:bodyPr wrap="square">
            <a:spAutoFit/>
          </a:bodyPr>
          <a:lstStyle/>
          <a:p>
            <a:pPr marL="285750" indent="-285750">
              <a:buFontTx/>
              <a:buChar char="-"/>
            </a:pPr>
            <a:r>
              <a:rPr lang="en-US" sz="2400" dirty="0" smtClean="0"/>
              <a:t>Support IFATS Statisticians to detect the country of the GDC by using </a:t>
            </a:r>
            <a:r>
              <a:rPr lang="en-US" sz="2400" b="1" dirty="0" smtClean="0"/>
              <a:t>Web Scraping</a:t>
            </a:r>
            <a:r>
              <a:rPr lang="en-US" sz="2400" dirty="0" smtClean="0"/>
              <a:t> and </a:t>
            </a:r>
            <a:r>
              <a:rPr lang="en-US" sz="2400" b="1" dirty="0" smtClean="0"/>
              <a:t>Graph Databases</a:t>
            </a:r>
            <a:r>
              <a:rPr lang="en-US" sz="2400" dirty="0" smtClean="0"/>
              <a:t>.</a:t>
            </a:r>
            <a:endParaRPr lang="nl-NL" sz="2400" dirty="0"/>
          </a:p>
        </p:txBody>
      </p:sp>
      <p:sp>
        <p:nvSpPr>
          <p:cNvPr id="9" name="Rechthoek 8"/>
          <p:cNvSpPr/>
          <p:nvPr/>
        </p:nvSpPr>
        <p:spPr>
          <a:xfrm>
            <a:off x="467543" y="1772816"/>
            <a:ext cx="7409631" cy="830997"/>
          </a:xfrm>
          <a:prstGeom prst="rect">
            <a:avLst/>
          </a:prstGeom>
        </p:spPr>
        <p:txBody>
          <a:bodyPr wrap="square">
            <a:spAutoFit/>
          </a:bodyPr>
          <a:lstStyle/>
          <a:p>
            <a:pPr marL="285750" indent="-285750">
              <a:buFontTx/>
              <a:buChar char="-"/>
            </a:pPr>
            <a:r>
              <a:rPr lang="en-US" sz="2400" dirty="0" smtClean="0"/>
              <a:t>Optimize collaboration between the SBR and the EGR by adding new or improving the features of the </a:t>
            </a:r>
            <a:r>
              <a:rPr lang="en-US" sz="2400" b="1" dirty="0" smtClean="0"/>
              <a:t>CBR</a:t>
            </a:r>
          </a:p>
        </p:txBody>
      </p:sp>
    </p:spTree>
    <p:extLst>
      <p:ext uri="{BB962C8B-B14F-4D97-AF65-F5344CB8AC3E}">
        <p14:creationId xmlns:p14="http://schemas.microsoft.com/office/powerpoint/2010/main" val="339216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al 34"/>
          <p:cNvSpPr/>
          <p:nvPr/>
        </p:nvSpPr>
        <p:spPr>
          <a:xfrm>
            <a:off x="3024016" y="2632720"/>
            <a:ext cx="2160240" cy="2088232"/>
          </a:xfrm>
          <a:prstGeom prst="ellipse">
            <a:avLst/>
          </a:prstGeom>
          <a:blipFill>
            <a:blip r:embed="rId3">
              <a:extLst>
                <a:ext uri="{BEBA8EAE-BF5A-486C-A8C5-ECC9F3942E4B}">
                  <a14:imgProps xmlns:a14="http://schemas.microsoft.com/office/drawing/2010/main">
                    <a14:imgLayer r:embed="rId4">
                      <a14:imgEffect>
                        <a14:sharpenSoften amount="-100000"/>
                      </a14:imgEffect>
                      <a14:imgEffect>
                        <a14:brightnessContrast bright="-20000" contrast="-40000"/>
                      </a14:imgEffect>
                    </a14:imgLayer>
                  </a14:imgProps>
                </a:ext>
              </a:extLst>
            </a:blip>
            <a:stretch>
              <a:fillRect/>
            </a:stretch>
          </a:blip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err="1" smtClean="0"/>
              <a:t>Globalisation</a:t>
            </a:r>
            <a:r>
              <a:rPr lang="nl-NL" dirty="0" smtClean="0"/>
              <a:t> in business </a:t>
            </a:r>
            <a:r>
              <a:rPr lang="nl-NL" dirty="0" err="1" smtClean="0"/>
              <a:t>statistics</a:t>
            </a:r>
            <a:endParaRPr lang="nl-NL" dirty="0"/>
          </a:p>
        </p:txBody>
      </p:sp>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2</a:t>
            </a:fld>
            <a:endParaRPr lang="nl-NL" dirty="0"/>
          </a:p>
        </p:txBody>
      </p:sp>
      <p:sp>
        <p:nvSpPr>
          <p:cNvPr id="4" name="Ovaal 3"/>
          <p:cNvSpPr/>
          <p:nvPr/>
        </p:nvSpPr>
        <p:spPr>
          <a:xfrm>
            <a:off x="3779912" y="3356992"/>
            <a:ext cx="648072" cy="648072"/>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Q:\Eurostat\EGR\Alg\Flags\nederla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61" y="3520479"/>
            <a:ext cx="491225" cy="324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cxnSp>
        <p:nvCxnSpPr>
          <p:cNvPr id="27" name="Rechte verbindingslijn met pijl 26"/>
          <p:cNvCxnSpPr>
            <a:stCxn id="35" idx="7"/>
            <a:endCxn id="4" idx="7"/>
          </p:cNvCxnSpPr>
          <p:nvPr/>
        </p:nvCxnSpPr>
        <p:spPr>
          <a:xfrm flipH="1">
            <a:off x="4333076" y="2938534"/>
            <a:ext cx="534820" cy="513366"/>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a:stCxn id="35" idx="6"/>
            <a:endCxn id="4" idx="6"/>
          </p:cNvCxnSpPr>
          <p:nvPr/>
        </p:nvCxnSpPr>
        <p:spPr>
          <a:xfrm flipH="1">
            <a:off x="4427984" y="3676836"/>
            <a:ext cx="756272" cy="4192"/>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35" idx="5"/>
            <a:endCxn id="4" idx="5"/>
          </p:cNvCxnSpPr>
          <p:nvPr/>
        </p:nvCxnSpPr>
        <p:spPr>
          <a:xfrm flipH="1" flipV="1">
            <a:off x="4333076" y="3910156"/>
            <a:ext cx="534820" cy="504982"/>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a:endCxn id="4" idx="4"/>
          </p:cNvCxnSpPr>
          <p:nvPr/>
        </p:nvCxnSpPr>
        <p:spPr>
          <a:xfrm flipH="1" flipV="1">
            <a:off x="4103948" y="4005064"/>
            <a:ext cx="8825" cy="715888"/>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35" idx="0"/>
            <a:endCxn id="4" idx="0"/>
          </p:cNvCxnSpPr>
          <p:nvPr/>
        </p:nvCxnSpPr>
        <p:spPr>
          <a:xfrm flipH="1">
            <a:off x="4103948" y="2632720"/>
            <a:ext cx="188" cy="724272"/>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p:nvPr/>
        </p:nvCxnSpPr>
        <p:spPr>
          <a:xfrm>
            <a:off x="3363236" y="2923294"/>
            <a:ext cx="534444" cy="513366"/>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a:stCxn id="35" idx="2"/>
            <a:endCxn id="4" idx="2"/>
          </p:cNvCxnSpPr>
          <p:nvPr/>
        </p:nvCxnSpPr>
        <p:spPr>
          <a:xfrm>
            <a:off x="3024016" y="3676836"/>
            <a:ext cx="755896" cy="4192"/>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flipV="1">
            <a:off x="3363236" y="3917776"/>
            <a:ext cx="534444" cy="504982"/>
          </a:xfrm>
          <a:prstGeom prst="straightConnector1">
            <a:avLst/>
          </a:prstGeom>
          <a:ln w="15875"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2131348" y="1700808"/>
            <a:ext cx="3960000" cy="3960000"/>
          </a:xfrm>
          <a:prstGeom prst="ellipse">
            <a:avLst/>
          </a:prstGeom>
          <a:noFill/>
          <a:ln w="73025">
            <a:gradFill>
              <a:gsLst>
                <a:gs pos="0">
                  <a:srgbClr val="FF0000"/>
                </a:gs>
                <a:gs pos="50000">
                  <a:schemeClr val="accent3">
                    <a:lumMod val="75000"/>
                  </a:schemeClr>
                </a:gs>
                <a:gs pos="100000">
                  <a:schemeClr val="bg1"/>
                </a:gs>
              </a:gsLst>
              <a:lin ang="5400000" scaled="0"/>
            </a:gra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2" name="Rechte verbindingslijn met pijl 61"/>
          <p:cNvCxnSpPr/>
          <p:nvPr/>
        </p:nvCxnSpPr>
        <p:spPr>
          <a:xfrm flipH="1">
            <a:off x="4408344" y="2837696"/>
            <a:ext cx="1452180" cy="733188"/>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3" name="Rechte verbindingslijn met pijl 72"/>
          <p:cNvCxnSpPr/>
          <p:nvPr/>
        </p:nvCxnSpPr>
        <p:spPr>
          <a:xfrm flipH="1" flipV="1">
            <a:off x="4400724" y="3813999"/>
            <a:ext cx="1547048" cy="601139"/>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p:cNvCxnSpPr/>
          <p:nvPr/>
        </p:nvCxnSpPr>
        <p:spPr>
          <a:xfrm flipH="1" flipV="1">
            <a:off x="4219580" y="3966400"/>
            <a:ext cx="648316" cy="1550832"/>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p:cNvCxnSpPr/>
          <p:nvPr/>
        </p:nvCxnSpPr>
        <p:spPr>
          <a:xfrm flipV="1">
            <a:off x="3401964" y="3974584"/>
            <a:ext cx="571112" cy="1542648"/>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p:cNvCxnSpPr/>
          <p:nvPr/>
        </p:nvCxnSpPr>
        <p:spPr>
          <a:xfrm flipV="1">
            <a:off x="2275364" y="3798760"/>
            <a:ext cx="1519788" cy="616378"/>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p:cNvCxnSpPr/>
          <p:nvPr/>
        </p:nvCxnSpPr>
        <p:spPr>
          <a:xfrm>
            <a:off x="2275364" y="2938534"/>
            <a:ext cx="1527408" cy="619242"/>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8" name="Rechte verbindingslijn met pijl 87"/>
          <p:cNvCxnSpPr/>
          <p:nvPr/>
        </p:nvCxnSpPr>
        <p:spPr>
          <a:xfrm>
            <a:off x="3340376" y="1844824"/>
            <a:ext cx="629272" cy="1542648"/>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Rechte verbindingslijn met pijl 91"/>
          <p:cNvCxnSpPr/>
          <p:nvPr/>
        </p:nvCxnSpPr>
        <p:spPr>
          <a:xfrm flipH="1">
            <a:off x="4241636" y="1844824"/>
            <a:ext cx="626260" cy="1546116"/>
          </a:xfrm>
          <a:prstGeom prst="straightConnector1">
            <a:avLst/>
          </a:prstGeom>
          <a:ln w="15875" cap="rnd">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p:cNvCxnSpPr/>
          <p:nvPr/>
        </p:nvCxnSpPr>
        <p:spPr>
          <a:xfrm flipV="1">
            <a:off x="4371176" y="2564904"/>
            <a:ext cx="1360572" cy="940336"/>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6" name="Rechte verbindingslijn met pijl 105"/>
          <p:cNvCxnSpPr/>
          <p:nvPr/>
        </p:nvCxnSpPr>
        <p:spPr>
          <a:xfrm flipH="1" flipV="1">
            <a:off x="3039068" y="1988840"/>
            <a:ext cx="884900" cy="1399436"/>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1" name="Rechte verbindingslijn met pijl 110"/>
          <p:cNvCxnSpPr/>
          <p:nvPr/>
        </p:nvCxnSpPr>
        <p:spPr>
          <a:xfrm>
            <a:off x="4427944" y="3744084"/>
            <a:ext cx="1663404" cy="370485"/>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4" name="Rechte verbindingslijn met pijl 113"/>
          <p:cNvCxnSpPr/>
          <p:nvPr/>
        </p:nvCxnSpPr>
        <p:spPr>
          <a:xfrm flipH="1">
            <a:off x="2411760" y="3876288"/>
            <a:ext cx="1406252" cy="844664"/>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8" name="Rechte verbindingslijn met pijl 117"/>
          <p:cNvCxnSpPr/>
          <p:nvPr/>
        </p:nvCxnSpPr>
        <p:spPr>
          <a:xfrm flipV="1">
            <a:off x="4302596" y="2807216"/>
            <a:ext cx="390560" cy="614204"/>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2" name="Rechte verbindingslijn met pijl 121"/>
          <p:cNvCxnSpPr/>
          <p:nvPr/>
        </p:nvCxnSpPr>
        <p:spPr>
          <a:xfrm flipH="1" flipV="1">
            <a:off x="3874820" y="2632720"/>
            <a:ext cx="153732" cy="716652"/>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1043" name="Picture 19" descr="Q:\Eurostat\EGR\Alg\Flags\belgie.gif"/>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2661" y="2466608"/>
            <a:ext cx="234000" cy="144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44" name="Picture 20" descr="Q:\Eurostat\EGR\Alg\Flags\bulgarij.gif"/>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76976" y="2712026"/>
            <a:ext cx="234000" cy="144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145" name="Rechte verbindingslijn met pijl 144"/>
          <p:cNvCxnSpPr/>
          <p:nvPr/>
        </p:nvCxnSpPr>
        <p:spPr>
          <a:xfrm flipV="1">
            <a:off x="4187040" y="1765196"/>
            <a:ext cx="356698" cy="1584176"/>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8" name="Rechte verbindingslijn met pijl 147"/>
          <p:cNvCxnSpPr/>
          <p:nvPr/>
        </p:nvCxnSpPr>
        <p:spPr>
          <a:xfrm flipH="1" flipV="1">
            <a:off x="2203356" y="3204290"/>
            <a:ext cx="1576556" cy="423398"/>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6" name="Rechte verbindingslijn met pijl 155"/>
          <p:cNvCxnSpPr/>
          <p:nvPr/>
        </p:nvCxnSpPr>
        <p:spPr>
          <a:xfrm flipH="1">
            <a:off x="3687520" y="4005064"/>
            <a:ext cx="357564" cy="1655744"/>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1" name="Rechte verbindingslijn met pijl 160"/>
          <p:cNvCxnSpPr/>
          <p:nvPr/>
        </p:nvCxnSpPr>
        <p:spPr>
          <a:xfrm>
            <a:off x="4294976" y="3940636"/>
            <a:ext cx="839458" cy="1463060"/>
          </a:xfrm>
          <a:prstGeom prst="straightConnector1">
            <a:avLst/>
          </a:prstGeom>
          <a:ln w="15875" cap="rnd">
            <a:solidFill>
              <a:schemeClr val="accent3"/>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6" name="Rechte verbindingslijn met pijl 165"/>
          <p:cNvCxnSpPr/>
          <p:nvPr/>
        </p:nvCxnSpPr>
        <p:spPr>
          <a:xfrm flipH="1" flipV="1">
            <a:off x="3196228" y="3114318"/>
            <a:ext cx="625172" cy="371450"/>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8" name="Rechte verbindingslijn met pijl 167"/>
          <p:cNvCxnSpPr/>
          <p:nvPr/>
        </p:nvCxnSpPr>
        <p:spPr>
          <a:xfrm flipH="1">
            <a:off x="3020018" y="3726748"/>
            <a:ext cx="744654" cy="163451"/>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1" name="Rechte verbindingslijn met pijl 170"/>
          <p:cNvCxnSpPr/>
          <p:nvPr/>
        </p:nvCxnSpPr>
        <p:spPr>
          <a:xfrm flipH="1">
            <a:off x="3527238" y="3948256"/>
            <a:ext cx="393302" cy="632872"/>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7" name="Rechte verbindingslijn met pijl 176"/>
          <p:cNvCxnSpPr/>
          <p:nvPr/>
        </p:nvCxnSpPr>
        <p:spPr>
          <a:xfrm>
            <a:off x="4164908" y="4005064"/>
            <a:ext cx="168168" cy="715888"/>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1" name="Rechte verbindingslijn met pijl 180"/>
          <p:cNvCxnSpPr/>
          <p:nvPr/>
        </p:nvCxnSpPr>
        <p:spPr>
          <a:xfrm>
            <a:off x="4371176" y="3864436"/>
            <a:ext cx="646916" cy="400256"/>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5" name="Rechte verbindingslijn met pijl 184"/>
          <p:cNvCxnSpPr/>
          <p:nvPr/>
        </p:nvCxnSpPr>
        <p:spPr>
          <a:xfrm flipV="1">
            <a:off x="4447376" y="3436660"/>
            <a:ext cx="687058" cy="182880"/>
          </a:xfrm>
          <a:prstGeom prst="straightConnector1">
            <a:avLst/>
          </a:prstGeom>
          <a:ln w="15875" cap="rnd">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1046" name="Picture 22" descr="Q:\Eurostat\EGR\Alg\Flags\finland.gif"/>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2949" y="2902100"/>
            <a:ext cx="234000" cy="14400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1047" name="Picture 23" descr="Q:\Eurostat\EGR\Alg\Flags\duitslan.gif"/>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9420" y="3717048"/>
            <a:ext cx="234000" cy="144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48" name="Picture 24" descr="Q:\Eurostat\EGR\Alg\Flags\frankrij.gif"/>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5736" y="4509136"/>
            <a:ext cx="234000" cy="14400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1049" name="Picture 25" descr="Q:\Eurostat\EGR\Alg\Flags\portugal.gif"/>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9952" y="4740400"/>
            <a:ext cx="234000" cy="1440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1050" name="Picture 26" descr="Q:\Eurostat\EGR\Alg\Flags\spanje1.gif"/>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0400" y="4342260"/>
            <a:ext cx="234000" cy="144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2" name="Picture 28" descr="Q:\Eurostat\EGR\Alg\Flags\uk.gif"/>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86856" y="3462924"/>
            <a:ext cx="234000" cy="144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3" name="Picture 29" descr="Q:\Eurostat\EGR\Alg\Flags\255px-Flag_of_the_People's_Republic_of_China_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00044" y="2485276"/>
            <a:ext cx="351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4" name="Picture 30" descr="Q:\Eurostat\EGR\Alg\Flags\australia.png"/>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84208" y="4179560"/>
            <a:ext cx="360000" cy="216000"/>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1055" name="Picture 31" descr="Q:\Eurostat\EGR\Alg\Flags\canada.jpg"/>
          <p:cNvPicPr preferRelativeResize="0">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78928" y="2924968"/>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6" name="Picture 32" descr="Q:\Eurostat\EGR\Alg\Flags\Mexico.jpg"/>
          <p:cNvPicPr preferRelativeResize="0">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77120" y="5529044"/>
            <a:ext cx="360000" cy="216000"/>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57" name="Picture 33" descr="Q:\Eurostat\EGR\Alg\Flags\japan.jpg"/>
          <p:cNvPicPr preferRelativeResize="0">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62320" y="5661272"/>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8" name="Picture 34" descr="Q:\Eurostat\EGR\Alg\Flags\mongolia.jpg"/>
          <p:cNvPicPr preferRelativeResize="0">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15364" y="4539624"/>
            <a:ext cx="360000" cy="216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9" name="Picture 35" descr="Q:\Eurostat\EGR\Alg\Flags\russia.jpg"/>
          <p:cNvPicPr preferRelativeResize="0">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5708" y="1659280"/>
            <a:ext cx="360000" cy="2160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60" name="Picture 36" descr="Q:\Eurostat\EGR\Alg\Flags\south africa.png"/>
          <p:cNvPicPr preferRelativeResize="0">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38916" y="1522884"/>
            <a:ext cx="360000" cy="2160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5" name="Rechthoek 4"/>
          <p:cNvSpPr/>
          <p:nvPr/>
        </p:nvSpPr>
        <p:spPr>
          <a:xfrm>
            <a:off x="1835696" y="6093296"/>
            <a:ext cx="4968552" cy="523220"/>
          </a:xfrm>
          <a:prstGeom prst="rect">
            <a:avLst/>
          </a:prstGeom>
        </p:spPr>
        <p:txBody>
          <a:bodyPr wrap="square">
            <a:spAutoFit/>
          </a:bodyPr>
          <a:lstStyle/>
          <a:p>
            <a:r>
              <a:rPr lang="en-US" sz="1400" b="1" dirty="0" err="1" smtClean="0">
                <a:latin typeface="Calibri" panose="020F0502020204030204" pitchFamily="34" charset="0"/>
                <a:ea typeface="Calibri" panose="020F0502020204030204" pitchFamily="34" charset="0"/>
                <a:cs typeface="Times New Roman" panose="02020603050405020304" pitchFamily="18" charset="0"/>
              </a:rPr>
              <a:t>Globalisation</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in business statistics is </a:t>
            </a:r>
            <a:r>
              <a:rPr lang="en-US" sz="1400" dirty="0">
                <a:latin typeface="Calibri" panose="020F0502020204030204" pitchFamily="34" charset="0"/>
                <a:ea typeface="Calibri" panose="020F0502020204030204" pitchFamily="34" charset="0"/>
                <a:cs typeface="Times New Roman" panose="02020603050405020304" pitchFamily="18" charset="0"/>
              </a:rPr>
              <a:t>the existence of interactions between enterprises residing in different </a:t>
            </a:r>
            <a:r>
              <a:rPr lang="en-US" sz="1400" dirty="0" smtClean="0">
                <a:latin typeface="Calibri" panose="020F0502020204030204" pitchFamily="34" charset="0"/>
                <a:ea typeface="Calibri" panose="020F0502020204030204" pitchFamily="34" charset="0"/>
                <a:cs typeface="Times New Roman" panose="02020603050405020304" pitchFamily="18" charset="0"/>
              </a:rPr>
              <a:t>countries.</a:t>
            </a:r>
            <a:endParaRPr lang="nl-NL" sz="1400" dirty="0"/>
          </a:p>
        </p:txBody>
      </p:sp>
    </p:spTree>
    <p:extLst>
      <p:ext uri="{BB962C8B-B14F-4D97-AF65-F5344CB8AC3E}">
        <p14:creationId xmlns:p14="http://schemas.microsoft.com/office/powerpoint/2010/main" val="24732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4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6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3</a:t>
            </a:fld>
            <a:endParaRPr lang="nl-NL" dirty="0"/>
          </a:p>
        </p:txBody>
      </p:sp>
      <p:sp>
        <p:nvSpPr>
          <p:cNvPr id="8" name="Titel 1"/>
          <p:cNvSpPr>
            <a:spLocks noGrp="1"/>
          </p:cNvSpPr>
          <p:nvPr>
            <p:ph type="title"/>
          </p:nvPr>
        </p:nvSpPr>
        <p:spPr>
          <a:xfrm>
            <a:off x="576263" y="449263"/>
            <a:ext cx="8297862" cy="757237"/>
          </a:xfrm>
        </p:spPr>
        <p:txBody>
          <a:bodyPr/>
          <a:lstStyle/>
          <a:p>
            <a:r>
              <a:rPr lang="nl-NL" dirty="0" err="1" smtClean="0"/>
              <a:t>Inward</a:t>
            </a:r>
            <a:r>
              <a:rPr lang="nl-NL" dirty="0" smtClean="0"/>
              <a:t> FATS &amp; </a:t>
            </a:r>
            <a:r>
              <a:rPr lang="nl-NL" dirty="0" err="1" smtClean="0"/>
              <a:t>Outward</a:t>
            </a:r>
            <a:r>
              <a:rPr lang="nl-NL" dirty="0" smtClean="0"/>
              <a:t> FATS</a:t>
            </a:r>
            <a:endParaRPr lang="nl-NL" dirty="0"/>
          </a:p>
        </p:txBody>
      </p:sp>
      <p:pic>
        <p:nvPicPr>
          <p:cNvPr id="5"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47" y="1717900"/>
            <a:ext cx="2859892" cy="4032448"/>
          </a:xfrm>
          <a:prstGeom prst="rect">
            <a:avLst/>
          </a:prstGeom>
          <a:noFill/>
          <a:ln w="9525">
            <a:solidFill>
              <a:schemeClr val="tx2">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672407" y="1602666"/>
            <a:ext cx="4204768" cy="2031325"/>
          </a:xfrm>
          <a:prstGeom prst="rect">
            <a:avLst/>
          </a:prstGeom>
        </p:spPr>
        <p:txBody>
          <a:bodyPr wrap="square">
            <a:spAutoFit/>
          </a:bodyPr>
          <a:lstStyle/>
          <a:p>
            <a:pPr marL="285750" indent="-285750">
              <a:buFontTx/>
              <a:buChar char="-"/>
            </a:pPr>
            <a:r>
              <a:rPr lang="en-US" b="1" dirty="0" smtClean="0"/>
              <a:t>Inward </a:t>
            </a:r>
            <a:r>
              <a:rPr lang="en-US" dirty="0" smtClean="0"/>
              <a:t>FATS indicators </a:t>
            </a:r>
            <a:r>
              <a:rPr lang="en-US" dirty="0"/>
              <a:t>describe </a:t>
            </a:r>
            <a:r>
              <a:rPr lang="en-US" dirty="0" smtClean="0"/>
              <a:t>the production factors generated </a:t>
            </a:r>
            <a:r>
              <a:rPr lang="en-US" dirty="0"/>
              <a:t>by </a:t>
            </a:r>
            <a:r>
              <a:rPr lang="en-US" b="1" dirty="0"/>
              <a:t>foreign </a:t>
            </a:r>
            <a:r>
              <a:rPr lang="en-US" b="1" dirty="0" smtClean="0"/>
              <a:t>‘</a:t>
            </a:r>
            <a:r>
              <a:rPr lang="en-US" dirty="0" smtClean="0"/>
              <a:t>investors’ in a </a:t>
            </a:r>
            <a:r>
              <a:rPr lang="en-US" b="1" dirty="0" smtClean="0"/>
              <a:t>domestic </a:t>
            </a:r>
            <a:r>
              <a:rPr lang="en-US" dirty="0" smtClean="0"/>
              <a:t>economy. For IFATS the </a:t>
            </a:r>
            <a:r>
              <a:rPr lang="en-US" b="1" dirty="0" smtClean="0"/>
              <a:t>country of the </a:t>
            </a:r>
            <a:r>
              <a:rPr lang="en-US" dirty="0" smtClean="0"/>
              <a:t>(foreign)</a:t>
            </a:r>
            <a:r>
              <a:rPr lang="en-US" b="1" dirty="0" smtClean="0"/>
              <a:t> GDC/UCI</a:t>
            </a:r>
            <a:r>
              <a:rPr lang="en-US" dirty="0" smtClean="0"/>
              <a:t> for each domestic enterprise is needed to compile the IFATS-indicators. </a:t>
            </a:r>
          </a:p>
        </p:txBody>
      </p:sp>
      <p:sp>
        <p:nvSpPr>
          <p:cNvPr id="7" name="Rechthoek 6"/>
          <p:cNvSpPr/>
          <p:nvPr/>
        </p:nvSpPr>
        <p:spPr>
          <a:xfrm>
            <a:off x="3672407" y="3723997"/>
            <a:ext cx="4204768" cy="2585323"/>
          </a:xfrm>
          <a:prstGeom prst="rect">
            <a:avLst/>
          </a:prstGeom>
        </p:spPr>
        <p:txBody>
          <a:bodyPr wrap="square">
            <a:spAutoFit/>
          </a:bodyPr>
          <a:lstStyle/>
          <a:p>
            <a:pPr marL="285750" indent="-285750">
              <a:buFontTx/>
              <a:buChar char="-"/>
            </a:pPr>
            <a:r>
              <a:rPr lang="en-US" b="1" dirty="0" smtClean="0"/>
              <a:t>Outward </a:t>
            </a:r>
            <a:r>
              <a:rPr lang="en-US" dirty="0"/>
              <a:t>FATS </a:t>
            </a:r>
            <a:r>
              <a:rPr lang="en-US" dirty="0" smtClean="0"/>
              <a:t>indicators describe </a:t>
            </a:r>
            <a:r>
              <a:rPr lang="en-US" dirty="0"/>
              <a:t>the </a:t>
            </a:r>
            <a:r>
              <a:rPr lang="en-US" dirty="0" smtClean="0"/>
              <a:t>production factors generated by </a:t>
            </a:r>
            <a:r>
              <a:rPr lang="en-US" b="1" dirty="0" smtClean="0"/>
              <a:t>domestic ‘</a:t>
            </a:r>
            <a:r>
              <a:rPr lang="en-US" dirty="0" smtClean="0"/>
              <a:t>investors’ in a </a:t>
            </a:r>
            <a:r>
              <a:rPr lang="en-US" b="1" dirty="0" smtClean="0"/>
              <a:t>foreign </a:t>
            </a:r>
            <a:r>
              <a:rPr lang="en-US" dirty="0" smtClean="0"/>
              <a:t>economy. For OFATS, the GDC/UCI could be surveyed to obtain information about those affiliates, that reside outside of the EU. This implies that the </a:t>
            </a:r>
            <a:r>
              <a:rPr lang="en-US" b="1" dirty="0" smtClean="0"/>
              <a:t>national identification of the </a:t>
            </a:r>
            <a:r>
              <a:rPr lang="en-US" dirty="0" smtClean="0"/>
              <a:t>(domestic) </a:t>
            </a:r>
            <a:r>
              <a:rPr lang="en-US" b="1" dirty="0" smtClean="0"/>
              <a:t>GDC/UCI </a:t>
            </a:r>
            <a:r>
              <a:rPr lang="en-US" dirty="0" smtClean="0"/>
              <a:t>is known.</a:t>
            </a:r>
            <a:endParaRPr lang="nl-NL" dirty="0"/>
          </a:p>
        </p:txBody>
      </p:sp>
    </p:spTree>
    <p:extLst>
      <p:ext uri="{BB962C8B-B14F-4D97-AF65-F5344CB8AC3E}">
        <p14:creationId xmlns:p14="http://schemas.microsoft.com/office/powerpoint/2010/main" val="328319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414586" y="412432"/>
            <a:ext cx="3466729" cy="6924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9" name="Segnaposto numero diapositiva 17"/>
          <p:cNvSpPr>
            <a:spLocks noGrp="1"/>
          </p:cNvSpPr>
          <p:nvPr>
            <p:ph type="sldNum" sz="quarter" idx="12"/>
          </p:nvPr>
        </p:nvSpPr>
        <p:spPr/>
        <p:txBody>
          <a:bodyPr/>
          <a:lstStyle/>
          <a:p>
            <a:pPr>
              <a:defRPr/>
            </a:pPr>
            <a:fld id="{F2D4CD74-6281-4327-992F-D3BBD5FEAEB9}" type="slidenum">
              <a:rPr lang="it-IT"/>
              <a:pPr>
                <a:defRPr/>
              </a:pPr>
              <a:t>4</a:t>
            </a:fld>
            <a:endParaRPr lang="it-IT"/>
          </a:p>
        </p:txBody>
      </p:sp>
      <p:grpSp>
        <p:nvGrpSpPr>
          <p:cNvPr id="170300" name="Group 316"/>
          <p:cNvGrpSpPr>
            <a:grpSpLocks noChangeAspect="1"/>
          </p:cNvGrpSpPr>
          <p:nvPr/>
        </p:nvGrpSpPr>
        <p:grpSpPr bwMode="auto">
          <a:xfrm>
            <a:off x="4603792" y="548680"/>
            <a:ext cx="3496600" cy="5362395"/>
            <a:chOff x="2784" y="2677"/>
            <a:chExt cx="5400" cy="10440"/>
          </a:xfrm>
        </p:grpSpPr>
        <p:sp>
          <p:nvSpPr>
            <p:cNvPr id="170301" name="AutoShape 317"/>
            <p:cNvSpPr>
              <a:spLocks noChangeAspect="1" noChangeArrowheads="1"/>
            </p:cNvSpPr>
            <p:nvPr/>
          </p:nvSpPr>
          <p:spPr bwMode="auto">
            <a:xfrm>
              <a:off x="2784" y="2677"/>
              <a:ext cx="5400" cy="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70302" name="Rectangle 318"/>
            <p:cNvSpPr>
              <a:spLocks noChangeArrowheads="1"/>
            </p:cNvSpPr>
            <p:nvPr/>
          </p:nvSpPr>
          <p:spPr bwMode="auto">
            <a:xfrm>
              <a:off x="5124" y="3397"/>
              <a:ext cx="28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03" name="Rectangle 319"/>
            <p:cNvSpPr>
              <a:spLocks noChangeArrowheads="1"/>
            </p:cNvSpPr>
            <p:nvPr/>
          </p:nvSpPr>
          <p:spPr bwMode="auto">
            <a:xfrm>
              <a:off x="5736" y="3397"/>
              <a:ext cx="2268"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05" name="Picture 321"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 y="33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06" name="Rectangle 322"/>
            <p:cNvSpPr>
              <a:spLocks noChangeArrowheads="1"/>
            </p:cNvSpPr>
            <p:nvPr/>
          </p:nvSpPr>
          <p:spPr bwMode="auto">
            <a:xfrm>
              <a:off x="3684" y="3710"/>
              <a:ext cx="431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07" name="Rectangle 323"/>
            <p:cNvSpPr>
              <a:spLocks noChangeArrowheads="1"/>
            </p:cNvSpPr>
            <p:nvPr/>
          </p:nvSpPr>
          <p:spPr bwMode="auto">
            <a:xfrm>
              <a:off x="4299" y="3710"/>
              <a:ext cx="368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09" name="Picture 325" descr="belgi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 y="371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310" name="Line 326"/>
            <p:cNvSpPr>
              <a:spLocks noChangeShapeType="1"/>
            </p:cNvSpPr>
            <p:nvPr/>
          </p:nvSpPr>
          <p:spPr bwMode="auto">
            <a:xfrm>
              <a:off x="8003" y="3037"/>
              <a:ext cx="1" cy="9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pic>
          <p:nvPicPr>
            <p:cNvPr id="170311" name="Picture 327"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 y="371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12" name="Rectangle 328"/>
            <p:cNvSpPr>
              <a:spLocks noChangeArrowheads="1"/>
            </p:cNvSpPr>
            <p:nvPr/>
          </p:nvSpPr>
          <p:spPr bwMode="auto">
            <a:xfrm>
              <a:off x="5304" y="4310"/>
              <a:ext cx="26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13" name="Rectangle 329"/>
            <p:cNvSpPr>
              <a:spLocks noChangeArrowheads="1"/>
            </p:cNvSpPr>
            <p:nvPr/>
          </p:nvSpPr>
          <p:spPr bwMode="auto">
            <a:xfrm>
              <a:off x="6232" y="4310"/>
              <a:ext cx="1757"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15" name="Picture 331"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 y="42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16" name="Rectangle 332"/>
            <p:cNvSpPr>
              <a:spLocks noChangeArrowheads="1"/>
            </p:cNvSpPr>
            <p:nvPr/>
          </p:nvSpPr>
          <p:spPr bwMode="auto">
            <a:xfrm>
              <a:off x="4224" y="4623"/>
              <a:ext cx="37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17" name="Rectangle 333"/>
            <p:cNvSpPr>
              <a:spLocks noChangeArrowheads="1"/>
            </p:cNvSpPr>
            <p:nvPr/>
          </p:nvSpPr>
          <p:spPr bwMode="auto">
            <a:xfrm>
              <a:off x="5154" y="4623"/>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19" name="Picture 335"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4625"/>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320" name="Picture 336" descr="bulgarij"/>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 y="431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21" name="Picture 337" descr="denemark"/>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9" y="462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322" name="Rectangle 338"/>
            <p:cNvSpPr>
              <a:spLocks noChangeArrowheads="1"/>
            </p:cNvSpPr>
            <p:nvPr/>
          </p:nvSpPr>
          <p:spPr bwMode="auto">
            <a:xfrm>
              <a:off x="6204" y="4940"/>
              <a:ext cx="17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23" name="Rectangle 339"/>
            <p:cNvSpPr>
              <a:spLocks noChangeArrowheads="1"/>
            </p:cNvSpPr>
            <p:nvPr/>
          </p:nvSpPr>
          <p:spPr bwMode="auto">
            <a:xfrm>
              <a:off x="6757" y="4940"/>
              <a:ext cx="1247"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25" name="Picture 341"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 y="494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26" name="Rectangle 342"/>
            <p:cNvSpPr>
              <a:spLocks noChangeArrowheads="1"/>
            </p:cNvSpPr>
            <p:nvPr/>
          </p:nvSpPr>
          <p:spPr bwMode="auto">
            <a:xfrm>
              <a:off x="4224" y="5253"/>
              <a:ext cx="37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27" name="Rectangle 343"/>
            <p:cNvSpPr>
              <a:spLocks noChangeArrowheads="1"/>
            </p:cNvSpPr>
            <p:nvPr/>
          </p:nvSpPr>
          <p:spPr bwMode="auto">
            <a:xfrm>
              <a:off x="5510" y="5253"/>
              <a:ext cx="249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29" name="Picture 345"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5255"/>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30" name="Rectangle 346"/>
            <p:cNvSpPr>
              <a:spLocks noChangeArrowheads="1"/>
            </p:cNvSpPr>
            <p:nvPr/>
          </p:nvSpPr>
          <p:spPr bwMode="auto">
            <a:xfrm>
              <a:off x="4404" y="5568"/>
              <a:ext cx="35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31" name="Rectangle 347"/>
            <p:cNvSpPr>
              <a:spLocks noChangeArrowheads="1"/>
            </p:cNvSpPr>
            <p:nvPr/>
          </p:nvSpPr>
          <p:spPr bwMode="auto">
            <a:xfrm>
              <a:off x="5154" y="5568"/>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33" name="Picture 349"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 y="5555"/>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34" name="Rectangle 350"/>
            <p:cNvSpPr>
              <a:spLocks noChangeArrowheads="1"/>
            </p:cNvSpPr>
            <p:nvPr/>
          </p:nvSpPr>
          <p:spPr bwMode="auto">
            <a:xfrm>
              <a:off x="3864" y="5881"/>
              <a:ext cx="413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35" name="Rectangle 351"/>
            <p:cNvSpPr>
              <a:spLocks noChangeArrowheads="1"/>
            </p:cNvSpPr>
            <p:nvPr/>
          </p:nvSpPr>
          <p:spPr bwMode="auto">
            <a:xfrm>
              <a:off x="4599" y="5881"/>
              <a:ext cx="3402"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37" name="Picture 353"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5883"/>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38" name="Rectangle 354"/>
            <p:cNvSpPr>
              <a:spLocks noChangeArrowheads="1"/>
            </p:cNvSpPr>
            <p:nvPr/>
          </p:nvSpPr>
          <p:spPr bwMode="auto">
            <a:xfrm>
              <a:off x="5304" y="6187"/>
              <a:ext cx="26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39" name="Rectangle 355"/>
            <p:cNvSpPr>
              <a:spLocks noChangeArrowheads="1"/>
            </p:cNvSpPr>
            <p:nvPr/>
          </p:nvSpPr>
          <p:spPr bwMode="auto">
            <a:xfrm>
              <a:off x="6175" y="6187"/>
              <a:ext cx="181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41" name="Picture 357"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4" y="6189"/>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42" name="Rectangle 358"/>
            <p:cNvSpPr>
              <a:spLocks noChangeArrowheads="1"/>
            </p:cNvSpPr>
            <p:nvPr/>
          </p:nvSpPr>
          <p:spPr bwMode="auto">
            <a:xfrm>
              <a:off x="4584" y="6500"/>
              <a:ext cx="341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43" name="Rectangle 359"/>
            <p:cNvSpPr>
              <a:spLocks noChangeArrowheads="1"/>
            </p:cNvSpPr>
            <p:nvPr/>
          </p:nvSpPr>
          <p:spPr bwMode="auto">
            <a:xfrm>
              <a:off x="5154" y="6500"/>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45" name="Picture 361"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650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46" name="Rectangle 362"/>
            <p:cNvSpPr>
              <a:spLocks noChangeArrowheads="1"/>
            </p:cNvSpPr>
            <p:nvPr/>
          </p:nvSpPr>
          <p:spPr bwMode="auto">
            <a:xfrm>
              <a:off x="4224" y="6815"/>
              <a:ext cx="37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47" name="Rectangle 363"/>
            <p:cNvSpPr>
              <a:spLocks noChangeArrowheads="1"/>
            </p:cNvSpPr>
            <p:nvPr/>
          </p:nvSpPr>
          <p:spPr bwMode="auto">
            <a:xfrm>
              <a:off x="4764" y="6815"/>
              <a:ext cx="3231"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49" name="Picture 365"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 y="680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50" name="Rectangle 366"/>
            <p:cNvSpPr>
              <a:spLocks noChangeArrowheads="1"/>
            </p:cNvSpPr>
            <p:nvPr/>
          </p:nvSpPr>
          <p:spPr bwMode="auto">
            <a:xfrm>
              <a:off x="6204" y="7128"/>
              <a:ext cx="17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51" name="Rectangle 367"/>
            <p:cNvSpPr>
              <a:spLocks noChangeArrowheads="1"/>
            </p:cNvSpPr>
            <p:nvPr/>
          </p:nvSpPr>
          <p:spPr bwMode="auto">
            <a:xfrm>
              <a:off x="6855" y="7128"/>
              <a:ext cx="113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53" name="Picture 369"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 y="7130"/>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354" name="Picture 370" descr="duitslan"/>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9" y="492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55" name="Picture 371" descr="estland"/>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9" y="617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56" name="Picture 372" descr="finland"/>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9" y="587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57" name="Picture 373" descr="frankrij"/>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9" y="648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58" name="Picture 374" descr="griekenl"/>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9" y="555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59" name="Picture 375" descr="hongarij"/>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9" y="524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60" name="Picture 376" descr="ierland"/>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9" y="680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361" name="Rectangle 377"/>
            <p:cNvSpPr>
              <a:spLocks noChangeArrowheads="1"/>
            </p:cNvSpPr>
            <p:nvPr/>
          </p:nvSpPr>
          <p:spPr bwMode="auto">
            <a:xfrm>
              <a:off x="4404" y="7444"/>
              <a:ext cx="35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62" name="Rectangle 378"/>
            <p:cNvSpPr>
              <a:spLocks noChangeArrowheads="1"/>
            </p:cNvSpPr>
            <p:nvPr/>
          </p:nvSpPr>
          <p:spPr bwMode="auto">
            <a:xfrm>
              <a:off x="5084" y="7444"/>
              <a:ext cx="2920"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64" name="Picture 380"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 y="7446"/>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65" name="Rectangle 381"/>
            <p:cNvSpPr>
              <a:spLocks noChangeArrowheads="1"/>
            </p:cNvSpPr>
            <p:nvPr/>
          </p:nvSpPr>
          <p:spPr bwMode="auto">
            <a:xfrm>
              <a:off x="5304" y="7759"/>
              <a:ext cx="26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66" name="Rectangle 382"/>
            <p:cNvSpPr>
              <a:spLocks noChangeArrowheads="1"/>
            </p:cNvSpPr>
            <p:nvPr/>
          </p:nvSpPr>
          <p:spPr bwMode="auto">
            <a:xfrm>
              <a:off x="6232" y="7759"/>
              <a:ext cx="1757"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68" name="Picture 384"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 y="7746"/>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69" name="Rectangle 385"/>
            <p:cNvSpPr>
              <a:spLocks noChangeArrowheads="1"/>
            </p:cNvSpPr>
            <p:nvPr/>
          </p:nvSpPr>
          <p:spPr bwMode="auto">
            <a:xfrm>
              <a:off x="3864" y="8072"/>
              <a:ext cx="413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70" name="Rectangle 386"/>
            <p:cNvSpPr>
              <a:spLocks noChangeArrowheads="1"/>
            </p:cNvSpPr>
            <p:nvPr/>
          </p:nvSpPr>
          <p:spPr bwMode="auto">
            <a:xfrm>
              <a:off x="4432" y="8072"/>
              <a:ext cx="3572"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72" name="Picture 388"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8074"/>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73" name="Rectangle 389"/>
            <p:cNvSpPr>
              <a:spLocks noChangeArrowheads="1"/>
            </p:cNvSpPr>
            <p:nvPr/>
          </p:nvSpPr>
          <p:spPr bwMode="auto">
            <a:xfrm>
              <a:off x="4044" y="8389"/>
              <a:ext cx="395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74" name="Rectangle 390"/>
            <p:cNvSpPr>
              <a:spLocks noChangeArrowheads="1"/>
            </p:cNvSpPr>
            <p:nvPr/>
          </p:nvSpPr>
          <p:spPr bwMode="auto">
            <a:xfrm>
              <a:off x="5154" y="8389"/>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76" name="Picture 392"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4" y="8391"/>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77" name="Rectangle 393"/>
            <p:cNvSpPr>
              <a:spLocks noChangeArrowheads="1"/>
            </p:cNvSpPr>
            <p:nvPr/>
          </p:nvSpPr>
          <p:spPr bwMode="auto">
            <a:xfrm>
              <a:off x="5304" y="8702"/>
              <a:ext cx="26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78" name="Rectangle 394"/>
            <p:cNvSpPr>
              <a:spLocks noChangeArrowheads="1"/>
            </p:cNvSpPr>
            <p:nvPr/>
          </p:nvSpPr>
          <p:spPr bwMode="auto">
            <a:xfrm>
              <a:off x="6020" y="8702"/>
              <a:ext cx="198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80" name="Picture 396"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 y="8704"/>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81" name="Rectangle 397"/>
            <p:cNvSpPr>
              <a:spLocks noChangeArrowheads="1"/>
            </p:cNvSpPr>
            <p:nvPr/>
          </p:nvSpPr>
          <p:spPr bwMode="auto">
            <a:xfrm>
              <a:off x="5124" y="9017"/>
              <a:ext cx="28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82" name="Rectangle 398"/>
            <p:cNvSpPr>
              <a:spLocks noChangeArrowheads="1"/>
            </p:cNvSpPr>
            <p:nvPr/>
          </p:nvSpPr>
          <p:spPr bwMode="auto">
            <a:xfrm>
              <a:off x="5850" y="9017"/>
              <a:ext cx="215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84" name="Picture 400"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 y="9004"/>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85" name="Rectangle 401"/>
            <p:cNvSpPr>
              <a:spLocks noChangeArrowheads="1"/>
            </p:cNvSpPr>
            <p:nvPr/>
          </p:nvSpPr>
          <p:spPr bwMode="auto">
            <a:xfrm>
              <a:off x="4224" y="9330"/>
              <a:ext cx="377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86" name="Rectangle 402"/>
            <p:cNvSpPr>
              <a:spLocks noChangeArrowheads="1"/>
            </p:cNvSpPr>
            <p:nvPr/>
          </p:nvSpPr>
          <p:spPr bwMode="auto">
            <a:xfrm>
              <a:off x="4989" y="9330"/>
              <a:ext cx="300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88" name="Picture 404"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933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89" name="Rectangle 405"/>
            <p:cNvSpPr>
              <a:spLocks noChangeArrowheads="1"/>
            </p:cNvSpPr>
            <p:nvPr/>
          </p:nvSpPr>
          <p:spPr bwMode="auto">
            <a:xfrm>
              <a:off x="3864" y="9636"/>
              <a:ext cx="413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90" name="Rectangle 406"/>
            <p:cNvSpPr>
              <a:spLocks noChangeArrowheads="1"/>
            </p:cNvSpPr>
            <p:nvPr/>
          </p:nvSpPr>
          <p:spPr bwMode="auto">
            <a:xfrm>
              <a:off x="4419" y="9636"/>
              <a:ext cx="3572"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92" name="Picture 408"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4" y="9638"/>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93" name="Rectangle 409"/>
            <p:cNvSpPr>
              <a:spLocks noChangeArrowheads="1"/>
            </p:cNvSpPr>
            <p:nvPr/>
          </p:nvSpPr>
          <p:spPr bwMode="auto">
            <a:xfrm>
              <a:off x="4584" y="9949"/>
              <a:ext cx="341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94" name="Rectangle 410"/>
            <p:cNvSpPr>
              <a:spLocks noChangeArrowheads="1"/>
            </p:cNvSpPr>
            <p:nvPr/>
          </p:nvSpPr>
          <p:spPr bwMode="auto">
            <a:xfrm>
              <a:off x="5154" y="9949"/>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396" name="Picture 412"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9951"/>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397" name="Rectangle 413"/>
            <p:cNvSpPr>
              <a:spLocks noChangeArrowheads="1"/>
            </p:cNvSpPr>
            <p:nvPr/>
          </p:nvSpPr>
          <p:spPr bwMode="auto">
            <a:xfrm>
              <a:off x="4044" y="10264"/>
              <a:ext cx="395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398" name="Rectangle 414"/>
            <p:cNvSpPr>
              <a:spLocks noChangeArrowheads="1"/>
            </p:cNvSpPr>
            <p:nvPr/>
          </p:nvSpPr>
          <p:spPr bwMode="auto">
            <a:xfrm>
              <a:off x="4584" y="10264"/>
              <a:ext cx="3402"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00" name="Picture 416"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 y="10251"/>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401" name="Rectangle 417"/>
            <p:cNvSpPr>
              <a:spLocks noChangeArrowheads="1"/>
            </p:cNvSpPr>
            <p:nvPr/>
          </p:nvSpPr>
          <p:spPr bwMode="auto">
            <a:xfrm>
              <a:off x="5844" y="10577"/>
              <a:ext cx="215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02" name="Rectangle 418"/>
            <p:cNvSpPr>
              <a:spLocks noChangeArrowheads="1"/>
            </p:cNvSpPr>
            <p:nvPr/>
          </p:nvSpPr>
          <p:spPr bwMode="auto">
            <a:xfrm>
              <a:off x="6700" y="10577"/>
              <a:ext cx="1304"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04" name="Picture 420"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 y="10579"/>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05" name="Picture 421" descr="italie"/>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9" y="807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06" name="Picture 422" descr="letland"/>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9" y="776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07" name="Picture 423" descr="litouwen"/>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79" y="744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08" name="Picture 424" descr="luxembur"/>
            <p:cNvPicPr preferRelativeResize="0">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79" y="839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09" name="Picture 425" descr="malta"/>
            <p:cNvPicPr preferRelativeResize="0">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79" y="713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0" name="Picture 426" descr="nederlan"/>
            <p:cNvPicPr preferRelativeResize="0">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69" y="963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1" name="Picture 427" descr="oostenrk"/>
            <p:cNvPicPr preferRelativeResize="0">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79" y="900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2" name="Picture 428" descr="polen"/>
            <p:cNvPicPr preferRelativeResize="0">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79" y="1058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3" name="Picture 429" descr="portugal"/>
            <p:cNvPicPr preferRelativeResize="0">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79" y="870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4" name="Picture 430" descr="roemenie"/>
            <p:cNvPicPr preferRelativeResize="0">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79" y="993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5" name="Picture 431" descr="spanje1"/>
            <p:cNvPicPr preferRelativeResize="0">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79" y="932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16" name="Picture 432" descr="zweden"/>
            <p:cNvPicPr preferRelativeResize="0">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79" y="1025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417" name="Rectangle 433"/>
            <p:cNvSpPr>
              <a:spLocks noChangeArrowheads="1"/>
            </p:cNvSpPr>
            <p:nvPr/>
          </p:nvSpPr>
          <p:spPr bwMode="auto">
            <a:xfrm>
              <a:off x="4404" y="10895"/>
              <a:ext cx="35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18" name="Rectangle 434"/>
            <p:cNvSpPr>
              <a:spLocks noChangeArrowheads="1"/>
            </p:cNvSpPr>
            <p:nvPr/>
          </p:nvSpPr>
          <p:spPr bwMode="auto">
            <a:xfrm>
              <a:off x="4943" y="10895"/>
              <a:ext cx="3061"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20" name="Picture 436"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108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421" name="Rectangle 437"/>
            <p:cNvSpPr>
              <a:spLocks noChangeArrowheads="1"/>
            </p:cNvSpPr>
            <p:nvPr/>
          </p:nvSpPr>
          <p:spPr bwMode="auto">
            <a:xfrm>
              <a:off x="4404" y="11210"/>
              <a:ext cx="359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22" name="Rectangle 438"/>
            <p:cNvSpPr>
              <a:spLocks noChangeArrowheads="1"/>
            </p:cNvSpPr>
            <p:nvPr/>
          </p:nvSpPr>
          <p:spPr bwMode="auto">
            <a:xfrm>
              <a:off x="5154" y="11210"/>
              <a:ext cx="2835"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24" name="Picture 440"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 y="111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sp>
          <p:nvSpPr>
            <p:cNvPr id="170425" name="Rectangle 441"/>
            <p:cNvSpPr>
              <a:spLocks noChangeArrowheads="1"/>
            </p:cNvSpPr>
            <p:nvPr/>
          </p:nvSpPr>
          <p:spPr bwMode="auto">
            <a:xfrm>
              <a:off x="4944" y="11523"/>
              <a:ext cx="305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26" name="Rectangle 442"/>
            <p:cNvSpPr>
              <a:spLocks noChangeArrowheads="1"/>
            </p:cNvSpPr>
            <p:nvPr/>
          </p:nvSpPr>
          <p:spPr bwMode="auto">
            <a:xfrm>
              <a:off x="5566" y="11523"/>
              <a:ext cx="2438"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28" name="Picture 444"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 y="11525"/>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29" name="Picture 445" descr="tsjechie"/>
            <p:cNvPicPr preferRelativeResize="0">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79" y="108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30" name="Picture 446" descr="slovenie"/>
            <p:cNvPicPr preferRelativeResize="0">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79" y="1152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31" name="Picture 447" descr="slowakij"/>
            <p:cNvPicPr preferRelativeResize="0">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979" y="1121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432" name="Line 448"/>
            <p:cNvSpPr>
              <a:spLocks noChangeShapeType="1"/>
            </p:cNvSpPr>
            <p:nvPr/>
          </p:nvSpPr>
          <p:spPr bwMode="auto">
            <a:xfrm>
              <a:off x="2949" y="3037"/>
              <a:ext cx="15" cy="9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pic>
          <p:nvPicPr>
            <p:cNvPr id="170433" name="Picture 449" descr="illustrator-world-map"/>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64" y="3397"/>
              <a:ext cx="340" cy="22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0434" name="Text Box 450"/>
            <p:cNvSpPr txBox="1">
              <a:spLocks noChangeArrowheads="1"/>
            </p:cNvSpPr>
            <p:nvPr/>
          </p:nvSpPr>
          <p:spPr bwMode="auto">
            <a:xfrm>
              <a:off x="3333" y="2737"/>
              <a:ext cx="1701" cy="369"/>
            </a:xfrm>
            <a:prstGeom prst="rect">
              <a:avLst/>
            </a:prstGeom>
            <a:solidFill>
              <a:srgbClr val="FFFF99">
                <a:alpha val="60001"/>
              </a:srgbClr>
            </a:solidFill>
            <a:ln w="19050">
              <a:solidFill>
                <a:srgbClr val="808080"/>
              </a:solidFill>
              <a:miter lim="800000"/>
              <a:headEnd/>
              <a:tailEnd/>
            </a:ln>
          </p:spPr>
          <p:txBody>
            <a:bodyPr/>
            <a:lstStyle/>
            <a:p>
              <a:r>
                <a:rPr lang="nl-NL" sz="800">
                  <a:latin typeface="Calibri" pitchFamily="34" charset="0"/>
                </a:rPr>
                <a:t>Domestic Control</a:t>
              </a:r>
              <a:endParaRPr lang="nl-NL"/>
            </a:p>
          </p:txBody>
        </p:sp>
        <p:sp>
          <p:nvSpPr>
            <p:cNvPr id="170435" name="Text Box 451"/>
            <p:cNvSpPr txBox="1">
              <a:spLocks noChangeArrowheads="1"/>
            </p:cNvSpPr>
            <p:nvPr/>
          </p:nvSpPr>
          <p:spPr bwMode="auto">
            <a:xfrm>
              <a:off x="6084" y="2737"/>
              <a:ext cx="1701" cy="369"/>
            </a:xfrm>
            <a:prstGeom prst="rect">
              <a:avLst/>
            </a:prstGeom>
            <a:solidFill>
              <a:srgbClr val="3366FF">
                <a:alpha val="39999"/>
              </a:srgbClr>
            </a:solidFill>
            <a:ln w="19050">
              <a:solidFill>
                <a:srgbClr val="808080"/>
              </a:solidFill>
              <a:miter lim="800000"/>
              <a:headEnd/>
              <a:tailEnd/>
            </a:ln>
          </p:spPr>
          <p:txBody>
            <a:bodyPr/>
            <a:lstStyle/>
            <a:p>
              <a:r>
                <a:rPr lang="nl-NL" sz="800">
                  <a:latin typeface="Calibri" pitchFamily="34" charset="0"/>
                </a:rPr>
                <a:t>Foreign Control</a:t>
              </a:r>
              <a:endParaRPr lang="nl-NL"/>
            </a:p>
          </p:txBody>
        </p:sp>
        <p:sp>
          <p:nvSpPr>
            <p:cNvPr id="170436" name="Rectangle 452"/>
            <p:cNvSpPr>
              <a:spLocks noChangeArrowheads="1"/>
            </p:cNvSpPr>
            <p:nvPr/>
          </p:nvSpPr>
          <p:spPr bwMode="auto">
            <a:xfrm>
              <a:off x="5844" y="4010"/>
              <a:ext cx="2150" cy="227"/>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37" name="Rectangle 453"/>
            <p:cNvSpPr>
              <a:spLocks noChangeArrowheads="1"/>
            </p:cNvSpPr>
            <p:nvPr/>
          </p:nvSpPr>
          <p:spPr bwMode="auto">
            <a:xfrm>
              <a:off x="6798" y="4010"/>
              <a:ext cx="1191" cy="227"/>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39" name="Picture 455" descr="uk"/>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 y="3997"/>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40" name="Picture 456" descr="cyprus"/>
            <p:cNvPicPr preferRelativeResize="0">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79" y="4012"/>
              <a:ext cx="34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441" name="Rectangle 457"/>
            <p:cNvSpPr>
              <a:spLocks noChangeArrowheads="1"/>
            </p:cNvSpPr>
            <p:nvPr/>
          </p:nvSpPr>
          <p:spPr bwMode="auto">
            <a:xfrm>
              <a:off x="3864" y="11838"/>
              <a:ext cx="4130" cy="559"/>
            </a:xfrm>
            <a:prstGeom prst="rect">
              <a:avLst/>
            </a:prstGeom>
            <a:solidFill>
              <a:srgbClr val="FFFF99">
                <a:alpha val="60001"/>
              </a:srgbClr>
            </a:solidFill>
            <a:ln w="19050">
              <a:solidFill>
                <a:srgbClr val="808080"/>
              </a:solidFill>
              <a:miter lim="800000"/>
              <a:headEnd/>
              <a:tailEnd/>
            </a:ln>
          </p:spPr>
          <p:txBody>
            <a:bodyPr/>
            <a:lstStyle/>
            <a:p>
              <a:endParaRPr lang="nl-NL"/>
            </a:p>
          </p:txBody>
        </p:sp>
        <p:sp>
          <p:nvSpPr>
            <p:cNvPr id="170442" name="Rectangle 458"/>
            <p:cNvSpPr>
              <a:spLocks noChangeArrowheads="1"/>
            </p:cNvSpPr>
            <p:nvPr/>
          </p:nvSpPr>
          <p:spPr bwMode="auto">
            <a:xfrm>
              <a:off x="5566" y="11838"/>
              <a:ext cx="2438" cy="559"/>
            </a:xfrm>
            <a:prstGeom prst="rect">
              <a:avLst/>
            </a:prstGeom>
            <a:solidFill>
              <a:srgbClr val="3366FF">
                <a:alpha val="60001"/>
              </a:srgbClr>
            </a:solidFill>
            <a:ln w="19050">
              <a:solidFill>
                <a:srgbClr val="808080"/>
              </a:solidFill>
              <a:miter lim="800000"/>
              <a:headEnd/>
              <a:tailEnd/>
            </a:ln>
          </p:spPr>
          <p:txBody>
            <a:bodyPr/>
            <a:lstStyle/>
            <a:p>
              <a:endParaRPr lang="nl-NL"/>
            </a:p>
          </p:txBody>
        </p:sp>
        <p:pic>
          <p:nvPicPr>
            <p:cNvPr id="170444" name="Picture 460" descr="uk"/>
            <p:cNvPicPr preferRelativeResize="0">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584" y="11840"/>
              <a:ext cx="700"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45" name="Picture 461" descr="100px-EFTA_logo_svg"/>
            <p:cNvPicPr preferRelativeResize="0">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94" y="11857"/>
              <a:ext cx="6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446" name="Text Box 462"/>
            <p:cNvSpPr txBox="1">
              <a:spLocks noChangeArrowheads="1"/>
            </p:cNvSpPr>
            <p:nvPr/>
          </p:nvSpPr>
          <p:spPr bwMode="auto">
            <a:xfrm>
              <a:off x="6711" y="12577"/>
              <a:ext cx="1260" cy="360"/>
            </a:xfrm>
            <a:prstGeom prst="rect">
              <a:avLst/>
            </a:prstGeom>
            <a:solidFill>
              <a:srgbClr val="FFFFFF"/>
            </a:solidFill>
            <a:ln w="9525">
              <a:solidFill>
                <a:srgbClr val="808080"/>
              </a:solidFill>
              <a:miter lim="800000"/>
              <a:headEnd/>
              <a:tailEnd/>
            </a:ln>
          </p:spPr>
          <p:txBody>
            <a:bodyPr/>
            <a:lstStyle/>
            <a:p>
              <a:r>
                <a:rPr lang="nl-NL" sz="800" b="0">
                  <a:latin typeface="Calibri" pitchFamily="34" charset="0"/>
                </a:rPr>
                <a:t>% of ENT</a:t>
              </a:r>
              <a:endParaRPr lang="nl-NL"/>
            </a:p>
          </p:txBody>
        </p:sp>
        <p:sp>
          <p:nvSpPr>
            <p:cNvPr id="170447" name="Line 463"/>
            <p:cNvSpPr>
              <a:spLocks noChangeShapeType="1"/>
            </p:cNvSpPr>
            <p:nvPr/>
          </p:nvSpPr>
          <p:spPr bwMode="auto">
            <a:xfrm>
              <a:off x="2961" y="12757"/>
              <a:ext cx="3750" cy="1"/>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sp>
        <p:nvSpPr>
          <p:cNvPr id="170454" name="Rectangle 470"/>
          <p:cNvSpPr>
            <a:spLocks/>
          </p:cNvSpPr>
          <p:nvPr/>
        </p:nvSpPr>
        <p:spPr bwMode="auto">
          <a:xfrm>
            <a:off x="457199" y="476672"/>
            <a:ext cx="3394075" cy="542503"/>
          </a:xfrm>
          <a:prstGeom prst="rect">
            <a:avLst/>
          </a:prstGeom>
          <a:solidFill>
            <a:schemeClr val="accent1"/>
          </a:solidFill>
          <a:ln>
            <a:solidFill>
              <a:schemeClr val="accent1"/>
            </a:solidFill>
          </a:ln>
        </p:spPr>
        <p:txBody>
          <a:bodyPr anchor="ctr"/>
          <a:lstStyle/>
          <a:p>
            <a:pPr algn="ctr"/>
            <a:r>
              <a:rPr lang="en-GB" sz="3200" b="1" dirty="0" smtClean="0">
                <a:solidFill>
                  <a:schemeClr val="bg1"/>
                </a:solidFill>
                <a:latin typeface="+mj-lt"/>
              </a:rPr>
              <a:t>FATS Statistics</a:t>
            </a:r>
            <a:endParaRPr lang="en-GB" sz="3200" b="1" dirty="0">
              <a:solidFill>
                <a:schemeClr val="bg1"/>
              </a:solidFill>
              <a:latin typeface="+mj-lt"/>
            </a:endParaRPr>
          </a:p>
        </p:txBody>
      </p:sp>
      <p:grpSp>
        <p:nvGrpSpPr>
          <p:cNvPr id="170470" name="Group 486"/>
          <p:cNvGrpSpPr>
            <a:grpSpLocks noChangeAspect="1"/>
          </p:cNvGrpSpPr>
          <p:nvPr/>
        </p:nvGrpSpPr>
        <p:grpSpPr bwMode="auto">
          <a:xfrm>
            <a:off x="323850" y="1383301"/>
            <a:ext cx="3527425" cy="2499882"/>
            <a:chOff x="5874" y="2572"/>
            <a:chExt cx="4500" cy="2160"/>
          </a:xfrm>
        </p:grpSpPr>
        <p:sp>
          <p:nvSpPr>
            <p:cNvPr id="170471" name="AutoShape 487"/>
            <p:cNvSpPr>
              <a:spLocks noChangeAspect="1" noChangeArrowheads="1"/>
            </p:cNvSpPr>
            <p:nvPr/>
          </p:nvSpPr>
          <p:spPr bwMode="auto">
            <a:xfrm>
              <a:off x="5874" y="2572"/>
              <a:ext cx="450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pic>
          <p:nvPicPr>
            <p:cNvPr id="170473" name="Picture 489" descr="illustrator-world-map"/>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54" y="2572"/>
              <a:ext cx="4320" cy="1536"/>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70475" name="Picture 491"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594" y="293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76" name="Picture 492"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834" y="317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77" name="Picture 493"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074" y="341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78" name="Picture 494"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314" y="3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79" name="Picture 495"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454" y="3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0" name="Picture 496"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94" y="341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1" name="Picture 497"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934" y="3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2" name="Picture 498"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114" y="293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3" name="Picture 499"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354" y="317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4" name="Picture 500"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94" y="341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5" name="Picture 501"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34" y="3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6" name="Picture 502"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214" y="336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7" name="Picture 503"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314" y="263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8" name="Picture 504"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84" y="2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89" name="Picture 505"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84" y="302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90" name="Picture 506"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314" y="311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91" name="Picture 507"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774" y="36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92" name="Picture 508"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234" y="383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93" name="Picture 509"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654" y="275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pic>
          <p:nvPicPr>
            <p:cNvPr id="170494" name="Picture 510" descr="uk"/>
            <p:cNvPicPr preferRelativeResize="0">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674" y="3292"/>
              <a:ext cx="1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808080"/>
                  </a:solidFill>
                  <a:miter lim="800000"/>
                  <a:headEnd/>
                  <a:tailEnd/>
                </a14:hiddenLine>
              </a:ext>
            </a:extLst>
          </p:spPr>
        </p:pic>
      </p:grpSp>
      <p:pic>
        <p:nvPicPr>
          <p:cNvPr id="13314" name="Picture 2">
            <a:hlinkClick r:id="rId34"/>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312723" y="3532431"/>
            <a:ext cx="1675101" cy="2361891"/>
          </a:xfrm>
          <a:prstGeom prst="rect">
            <a:avLst/>
          </a:prstGeom>
          <a:noFill/>
          <a:ln w="9525">
            <a:solidFill>
              <a:schemeClr val="accent3">
                <a:lumMod val="75000"/>
              </a:schemeClr>
            </a:solidFill>
            <a:miter lim="800000"/>
            <a:headEnd/>
            <a:tailEnd/>
          </a:ln>
          <a:effectLst>
            <a:outerShdw blurRad="50800" dist="38100" dir="8100000" algn="tr" rotWithShape="0">
              <a:schemeClr val="accent3">
                <a:lumMod val="75000"/>
                <a:alpha val="40000"/>
              </a:schemeClr>
            </a:outerShdw>
            <a:reflection blurRad="6350" stA="60000" endPos="41000" dir="5400000" sy="-100000" algn="bl" rotWithShape="0"/>
          </a:effectLst>
          <a:extLst>
            <a:ext uri="{909E8E84-426E-40DD-AFC4-6F175D3DCCD1}">
              <a14:hiddenFill xmlns:a14="http://schemas.microsoft.com/office/drawing/2010/main">
                <a:solidFill>
                  <a:schemeClr val="accent1"/>
                </a:solidFill>
              </a14:hiddenFill>
            </a:ext>
          </a:extLst>
        </p:spPr>
      </p:pic>
      <p:sp>
        <p:nvSpPr>
          <p:cNvPr id="3" name="Ovaal 2"/>
          <p:cNvSpPr/>
          <p:nvPr/>
        </p:nvSpPr>
        <p:spPr>
          <a:xfrm>
            <a:off x="1980737" y="1886688"/>
            <a:ext cx="161585" cy="12761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1880338" y="1702480"/>
            <a:ext cx="407502" cy="230832"/>
          </a:xfrm>
          <a:prstGeom prst="rect">
            <a:avLst/>
          </a:prstGeom>
          <a:noFill/>
        </p:spPr>
        <p:txBody>
          <a:bodyPr wrap="square" rtlCol="0">
            <a:spAutoFit/>
          </a:bodyPr>
          <a:lstStyle/>
          <a:p>
            <a:r>
              <a:rPr lang="nl-NL" sz="900" b="1" dirty="0" smtClean="0"/>
              <a:t>UCI</a:t>
            </a:r>
            <a:endParaRPr lang="nl-NL" sz="900" b="1" dirty="0"/>
          </a:p>
        </p:txBody>
      </p:sp>
    </p:spTree>
    <p:extLst>
      <p:ext uri="{BB962C8B-B14F-4D97-AF65-F5344CB8AC3E}">
        <p14:creationId xmlns:p14="http://schemas.microsoft.com/office/powerpoint/2010/main" val="1089818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5</a:t>
            </a:fld>
            <a:endParaRPr lang="nl-NL" dirty="0"/>
          </a:p>
        </p:txBody>
      </p:sp>
      <p:sp>
        <p:nvSpPr>
          <p:cNvPr id="8" name="Titel 1"/>
          <p:cNvSpPr>
            <a:spLocks noGrp="1"/>
          </p:cNvSpPr>
          <p:nvPr>
            <p:ph type="title"/>
          </p:nvPr>
        </p:nvSpPr>
        <p:spPr>
          <a:xfrm>
            <a:off x="576263" y="449263"/>
            <a:ext cx="8297862" cy="757237"/>
          </a:xfrm>
        </p:spPr>
        <p:txBody>
          <a:bodyPr/>
          <a:lstStyle/>
          <a:p>
            <a:r>
              <a:rPr lang="nl-NL" dirty="0" smtClean="0"/>
              <a:t>FATS </a:t>
            </a:r>
            <a:r>
              <a:rPr lang="nl-NL" dirty="0" err="1" smtClean="0"/>
              <a:t>Statistics</a:t>
            </a:r>
            <a:endParaRPr lang="nl-NL" dirty="0"/>
          </a:p>
        </p:txBody>
      </p:sp>
      <p:grpSp>
        <p:nvGrpSpPr>
          <p:cNvPr id="10" name="Papier 563"/>
          <p:cNvGrpSpPr/>
          <p:nvPr/>
        </p:nvGrpSpPr>
        <p:grpSpPr>
          <a:xfrm>
            <a:off x="251520" y="1484784"/>
            <a:ext cx="6120680" cy="4824536"/>
            <a:chOff x="0" y="0"/>
            <a:chExt cx="4867275" cy="4013835"/>
          </a:xfrm>
        </p:grpSpPr>
        <p:sp>
          <p:nvSpPr>
            <p:cNvPr id="11" name="Rechthoek 10"/>
            <p:cNvSpPr/>
            <p:nvPr/>
          </p:nvSpPr>
          <p:spPr>
            <a:xfrm>
              <a:off x="0" y="0"/>
              <a:ext cx="4867275" cy="4013835"/>
            </a:xfrm>
            <a:prstGeom prst="rect">
              <a:avLst/>
            </a:prstGeom>
            <a:noFill/>
            <a:ln>
              <a:noFill/>
            </a:ln>
          </p:spPr>
        </p:sp>
        <p:pic>
          <p:nvPicPr>
            <p:cNvPr id="12" name="Picture 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415" y="389890"/>
              <a:ext cx="446405" cy="302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830" y="1175385"/>
              <a:ext cx="446405" cy="2965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710" y="2543810"/>
              <a:ext cx="446405" cy="2870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565" y="1863090"/>
              <a:ext cx="44704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2135" y="3242310"/>
              <a:ext cx="446405" cy="2762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AutoShape 12"/>
            <p:cNvCxnSpPr>
              <a:cxnSpLocks noChangeShapeType="1"/>
            </p:cNvCxnSpPr>
            <p:nvPr/>
          </p:nvCxnSpPr>
          <p:spPr bwMode="auto">
            <a:xfrm>
              <a:off x="405765" y="95758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3"/>
            <p:cNvCxnSpPr>
              <a:cxnSpLocks noChangeShapeType="1"/>
            </p:cNvCxnSpPr>
            <p:nvPr/>
          </p:nvCxnSpPr>
          <p:spPr bwMode="auto">
            <a:xfrm>
              <a:off x="433705" y="165227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14"/>
            <p:cNvCxnSpPr>
              <a:cxnSpLocks noChangeShapeType="1"/>
            </p:cNvCxnSpPr>
            <p:nvPr/>
          </p:nvCxnSpPr>
          <p:spPr bwMode="auto">
            <a:xfrm>
              <a:off x="424815" y="233680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15"/>
            <p:cNvCxnSpPr>
              <a:cxnSpLocks noChangeShapeType="1"/>
            </p:cNvCxnSpPr>
            <p:nvPr/>
          </p:nvCxnSpPr>
          <p:spPr bwMode="auto">
            <a:xfrm>
              <a:off x="424815" y="303911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6"/>
            <p:cNvCxnSpPr>
              <a:cxnSpLocks noChangeShapeType="1"/>
              <a:stCxn id="13" idx="3"/>
              <a:endCxn id="12" idx="1"/>
            </p:cNvCxnSpPr>
            <p:nvPr/>
          </p:nvCxnSpPr>
          <p:spPr bwMode="auto">
            <a:xfrm flipV="1">
              <a:off x="1372235" y="541655"/>
              <a:ext cx="805180" cy="782320"/>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17"/>
            <p:cNvCxnSpPr>
              <a:cxnSpLocks noChangeShapeType="1"/>
              <a:stCxn id="15" idx="0"/>
              <a:endCxn id="12" idx="3"/>
            </p:cNvCxnSpPr>
            <p:nvPr/>
          </p:nvCxnSpPr>
          <p:spPr bwMode="auto">
            <a:xfrm flipH="1" flipV="1">
              <a:off x="2623820" y="541655"/>
              <a:ext cx="1231265" cy="132143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8"/>
            <p:cNvCxnSpPr>
              <a:cxnSpLocks noChangeShapeType="1"/>
              <a:stCxn id="14" idx="0"/>
            </p:cNvCxnSpPr>
            <p:nvPr/>
          </p:nvCxnSpPr>
          <p:spPr bwMode="auto">
            <a:xfrm flipV="1">
              <a:off x="1586230" y="694055"/>
              <a:ext cx="743585" cy="184975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19"/>
            <p:cNvCxnSpPr>
              <a:cxnSpLocks noChangeShapeType="1"/>
              <a:stCxn id="16" idx="0"/>
            </p:cNvCxnSpPr>
            <p:nvPr/>
          </p:nvCxnSpPr>
          <p:spPr bwMode="auto">
            <a:xfrm flipH="1" flipV="1">
              <a:off x="2472055" y="692785"/>
              <a:ext cx="863600" cy="254952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20"/>
            <p:cNvCxnSpPr>
              <a:cxnSpLocks noChangeShapeType="1"/>
            </p:cNvCxnSpPr>
            <p:nvPr/>
          </p:nvCxnSpPr>
          <p:spPr bwMode="auto">
            <a:xfrm>
              <a:off x="452755" y="373380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 Box 21"/>
            <p:cNvSpPr txBox="1">
              <a:spLocks noChangeArrowheads="1"/>
            </p:cNvSpPr>
            <p:nvPr/>
          </p:nvSpPr>
          <p:spPr bwMode="auto">
            <a:xfrm>
              <a:off x="387985" y="474345"/>
              <a:ext cx="33718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100">
                  <a:effectLst/>
                  <a:latin typeface="Calibri" panose="020F0502020204030204" pitchFamily="34" charset="0"/>
                  <a:ea typeface="MS Mincho"/>
                  <a:cs typeface="Times New Roman" panose="02020603050405020304" pitchFamily="18" charset="0"/>
                </a:rPr>
                <a:t>NL</a:t>
              </a:r>
            </a:p>
          </p:txBody>
        </p:sp>
        <p:sp>
          <p:nvSpPr>
            <p:cNvPr id="27" name="Text Box 22"/>
            <p:cNvSpPr txBox="1">
              <a:spLocks noChangeArrowheads="1"/>
            </p:cNvSpPr>
            <p:nvPr/>
          </p:nvSpPr>
          <p:spPr bwMode="auto">
            <a:xfrm>
              <a:off x="380365" y="1186815"/>
              <a:ext cx="33718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100">
                  <a:effectLst/>
                  <a:latin typeface="Calibri" panose="020F0502020204030204" pitchFamily="34" charset="0"/>
                  <a:ea typeface="MS Mincho"/>
                  <a:cs typeface="Times New Roman" panose="02020603050405020304" pitchFamily="18" charset="0"/>
                </a:rPr>
                <a:t>BE</a:t>
              </a:r>
            </a:p>
          </p:txBody>
        </p:sp>
        <p:sp>
          <p:nvSpPr>
            <p:cNvPr id="28" name="Text Box 23"/>
            <p:cNvSpPr txBox="1">
              <a:spLocks noChangeArrowheads="1"/>
            </p:cNvSpPr>
            <p:nvPr/>
          </p:nvSpPr>
          <p:spPr bwMode="auto">
            <a:xfrm>
              <a:off x="389255" y="1809115"/>
              <a:ext cx="33718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100">
                  <a:effectLst/>
                  <a:latin typeface="Calibri" panose="020F0502020204030204" pitchFamily="34" charset="0"/>
                  <a:ea typeface="MS Mincho"/>
                  <a:cs typeface="Times New Roman" panose="02020603050405020304" pitchFamily="18" charset="0"/>
                </a:rPr>
                <a:t>FR</a:t>
              </a:r>
            </a:p>
          </p:txBody>
        </p:sp>
        <p:sp>
          <p:nvSpPr>
            <p:cNvPr id="29" name="Text Box 24"/>
            <p:cNvSpPr txBox="1">
              <a:spLocks noChangeArrowheads="1"/>
            </p:cNvSpPr>
            <p:nvPr/>
          </p:nvSpPr>
          <p:spPr bwMode="auto">
            <a:xfrm>
              <a:off x="398145" y="2520315"/>
              <a:ext cx="33718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100">
                  <a:effectLst/>
                  <a:latin typeface="Calibri" panose="020F0502020204030204" pitchFamily="34" charset="0"/>
                  <a:ea typeface="MS Mincho"/>
                  <a:cs typeface="Times New Roman" panose="02020603050405020304" pitchFamily="18" charset="0"/>
                </a:rPr>
                <a:t>DE</a:t>
              </a:r>
            </a:p>
          </p:txBody>
        </p:sp>
        <p:sp>
          <p:nvSpPr>
            <p:cNvPr id="30" name="Text Box 25"/>
            <p:cNvSpPr txBox="1">
              <a:spLocks noChangeArrowheads="1"/>
            </p:cNvSpPr>
            <p:nvPr/>
          </p:nvSpPr>
          <p:spPr bwMode="auto">
            <a:xfrm>
              <a:off x="371475" y="3249295"/>
              <a:ext cx="39751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100">
                  <a:effectLst/>
                  <a:latin typeface="Calibri" panose="020F0502020204030204" pitchFamily="34" charset="0"/>
                  <a:ea typeface="MS Mincho"/>
                  <a:cs typeface="Times New Roman" panose="02020603050405020304" pitchFamily="18" charset="0"/>
                </a:rPr>
                <a:t>CN</a:t>
              </a:r>
            </a:p>
          </p:txBody>
        </p:sp>
        <p:cxnSp>
          <p:nvCxnSpPr>
            <p:cNvPr id="31" name="AutoShape 26"/>
            <p:cNvCxnSpPr>
              <a:cxnSpLocks noChangeShapeType="1"/>
            </p:cNvCxnSpPr>
            <p:nvPr/>
          </p:nvCxnSpPr>
          <p:spPr bwMode="auto">
            <a:xfrm>
              <a:off x="407035" y="203200"/>
              <a:ext cx="4114165" cy="63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 Box 27"/>
            <p:cNvSpPr txBox="1">
              <a:spLocks noChangeArrowheads="1"/>
            </p:cNvSpPr>
            <p:nvPr/>
          </p:nvSpPr>
          <p:spPr bwMode="auto">
            <a:xfrm>
              <a:off x="2091512" y="178320"/>
              <a:ext cx="642018" cy="1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1200" b="1" dirty="0" smtClean="0">
                  <a:effectLst/>
                  <a:latin typeface="Calibri" panose="020F0502020204030204" pitchFamily="34" charset="0"/>
                  <a:ea typeface="MS Mincho"/>
                  <a:cs typeface="Times New Roman" panose="02020603050405020304" pitchFamily="18" charset="0"/>
                </a:rPr>
                <a:t>GDC/UCI</a:t>
              </a:r>
              <a:endParaRPr lang="nl-NL" sz="2000" b="1" dirty="0">
                <a:effectLst/>
                <a:latin typeface="Calibri" panose="020F0502020204030204" pitchFamily="34" charset="0"/>
                <a:ea typeface="MS Mincho"/>
                <a:cs typeface="Times New Roman" panose="02020603050405020304" pitchFamily="18" charset="0"/>
              </a:endParaRPr>
            </a:p>
          </p:txBody>
        </p:sp>
        <p:sp>
          <p:nvSpPr>
            <p:cNvPr id="33" name="Text Box 28"/>
            <p:cNvSpPr txBox="1">
              <a:spLocks noChangeArrowheads="1"/>
            </p:cNvSpPr>
            <p:nvPr/>
          </p:nvSpPr>
          <p:spPr bwMode="auto">
            <a:xfrm>
              <a:off x="960120" y="1236738"/>
              <a:ext cx="374015" cy="1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800" b="1" dirty="0">
                  <a:effectLst/>
                  <a:latin typeface="Calibri" panose="020F0502020204030204" pitchFamily="34" charset="0"/>
                  <a:ea typeface="MS Mincho"/>
                  <a:cs typeface="Times New Roman" panose="02020603050405020304" pitchFamily="18" charset="0"/>
                </a:rPr>
                <a:t>E2</a:t>
              </a:r>
              <a:endParaRPr lang="nl-NL" sz="1100" b="1" dirty="0">
                <a:effectLst/>
                <a:latin typeface="Calibri" panose="020F0502020204030204" pitchFamily="34" charset="0"/>
                <a:ea typeface="MS Mincho"/>
                <a:cs typeface="Times New Roman" panose="02020603050405020304" pitchFamily="18" charset="0"/>
              </a:endParaRPr>
            </a:p>
          </p:txBody>
        </p:sp>
        <p:sp>
          <p:nvSpPr>
            <p:cNvPr id="34" name="Text Box 29"/>
            <p:cNvSpPr txBox="1">
              <a:spLocks noChangeArrowheads="1"/>
            </p:cNvSpPr>
            <p:nvPr/>
          </p:nvSpPr>
          <p:spPr bwMode="auto">
            <a:xfrm>
              <a:off x="3670111" y="1909946"/>
              <a:ext cx="374015" cy="1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800" b="1" dirty="0">
                  <a:effectLst/>
                  <a:latin typeface="Calibri" panose="020F0502020204030204" pitchFamily="34" charset="0"/>
                  <a:ea typeface="MS Mincho"/>
                  <a:cs typeface="Times New Roman" panose="02020603050405020304" pitchFamily="18" charset="0"/>
                </a:rPr>
                <a:t>E3</a:t>
              </a:r>
              <a:endParaRPr lang="nl-NL" sz="1100" b="1" dirty="0">
                <a:effectLst/>
                <a:latin typeface="Calibri" panose="020F0502020204030204" pitchFamily="34" charset="0"/>
                <a:ea typeface="MS Mincho"/>
                <a:cs typeface="Times New Roman" panose="02020603050405020304" pitchFamily="18" charset="0"/>
              </a:endParaRPr>
            </a:p>
          </p:txBody>
        </p:sp>
        <p:sp>
          <p:nvSpPr>
            <p:cNvPr id="35" name="Text Box 30"/>
            <p:cNvSpPr txBox="1">
              <a:spLocks noChangeArrowheads="1"/>
            </p:cNvSpPr>
            <p:nvPr/>
          </p:nvSpPr>
          <p:spPr bwMode="auto">
            <a:xfrm>
              <a:off x="1397635" y="2597373"/>
              <a:ext cx="374015" cy="1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800" b="1" dirty="0">
                  <a:solidFill>
                    <a:schemeClr val="tx2"/>
                  </a:solidFill>
                  <a:effectLst/>
                  <a:latin typeface="Calibri" panose="020F0502020204030204" pitchFamily="34" charset="0"/>
                  <a:ea typeface="MS Mincho"/>
                  <a:cs typeface="Times New Roman" panose="02020603050405020304" pitchFamily="18" charset="0"/>
                </a:rPr>
                <a:t>E4</a:t>
              </a:r>
              <a:endParaRPr lang="nl-NL" sz="1100" b="1" dirty="0">
                <a:solidFill>
                  <a:schemeClr val="tx2"/>
                </a:solidFill>
                <a:effectLst/>
                <a:latin typeface="Calibri" panose="020F0502020204030204" pitchFamily="34" charset="0"/>
                <a:ea typeface="MS Mincho"/>
                <a:cs typeface="Times New Roman" panose="02020603050405020304" pitchFamily="18" charset="0"/>
              </a:endParaRPr>
            </a:p>
          </p:txBody>
        </p:sp>
        <p:sp>
          <p:nvSpPr>
            <p:cNvPr id="36" name="Text Box 31"/>
            <p:cNvSpPr txBox="1">
              <a:spLocks noChangeArrowheads="1"/>
            </p:cNvSpPr>
            <p:nvPr/>
          </p:nvSpPr>
          <p:spPr bwMode="auto">
            <a:xfrm>
              <a:off x="3148141" y="3294939"/>
              <a:ext cx="374015" cy="1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800" b="1" dirty="0">
                  <a:solidFill>
                    <a:schemeClr val="tx2"/>
                  </a:solidFill>
                  <a:effectLst/>
                  <a:latin typeface="Calibri" panose="020F0502020204030204" pitchFamily="34" charset="0"/>
                  <a:ea typeface="MS Mincho"/>
                  <a:cs typeface="Times New Roman" panose="02020603050405020304" pitchFamily="18" charset="0"/>
                </a:rPr>
                <a:t>E5</a:t>
              </a:r>
              <a:endParaRPr lang="nl-NL" sz="1100" b="1" dirty="0">
                <a:solidFill>
                  <a:schemeClr val="tx2"/>
                </a:solidFill>
                <a:effectLst/>
                <a:latin typeface="Calibri" panose="020F0502020204030204" pitchFamily="34" charset="0"/>
                <a:ea typeface="MS Mincho"/>
                <a:cs typeface="Times New Roman" panose="02020603050405020304" pitchFamily="18" charset="0"/>
              </a:endParaRPr>
            </a:p>
          </p:txBody>
        </p:sp>
      </p:grpSp>
      <p:sp>
        <p:nvSpPr>
          <p:cNvPr id="37" name="Text Box 29"/>
          <p:cNvSpPr txBox="1">
            <a:spLocks noChangeArrowheads="1"/>
          </p:cNvSpPr>
          <p:nvPr/>
        </p:nvSpPr>
        <p:spPr bwMode="auto">
          <a:xfrm>
            <a:off x="3042740" y="2014478"/>
            <a:ext cx="470330" cy="238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nl-NL" sz="800" b="1" dirty="0" smtClean="0">
                <a:effectLst/>
                <a:latin typeface="Calibri" panose="020F0502020204030204" pitchFamily="34" charset="0"/>
                <a:ea typeface="MS Mincho"/>
                <a:cs typeface="Times New Roman" panose="02020603050405020304" pitchFamily="18" charset="0"/>
              </a:rPr>
              <a:t>E1</a:t>
            </a:r>
            <a:endParaRPr lang="nl-NL" sz="1100" b="1" dirty="0">
              <a:effectLst/>
              <a:latin typeface="Calibri" panose="020F0502020204030204" pitchFamily="34" charset="0"/>
              <a:ea typeface="MS Mincho"/>
              <a:cs typeface="Times New Roman" panose="02020603050405020304" pitchFamily="18" charset="0"/>
            </a:endParaRPr>
          </a:p>
        </p:txBody>
      </p:sp>
      <p:sp>
        <p:nvSpPr>
          <p:cNvPr id="6" name="Rechthoek 5"/>
          <p:cNvSpPr/>
          <p:nvPr/>
        </p:nvSpPr>
        <p:spPr>
          <a:xfrm>
            <a:off x="6193508" y="1606441"/>
            <a:ext cx="2324675" cy="1408078"/>
          </a:xfrm>
          <a:prstGeom prst="rect">
            <a:avLst/>
          </a:prstGeom>
        </p:spPr>
        <p:txBody>
          <a:bodyPr wrap="none">
            <a:spAutoFit/>
          </a:bodyPr>
          <a:lstStyle/>
          <a:p>
            <a:pPr>
              <a:spcBef>
                <a:spcPts val="600"/>
              </a:spcBef>
              <a:spcAft>
                <a:spcPts val="600"/>
              </a:spcAft>
            </a:pPr>
            <a:r>
              <a:rPr lang="nl-NL" sz="1400" dirty="0" smtClean="0">
                <a:latin typeface="Calibri" panose="020F0502020204030204" pitchFamily="34" charset="0"/>
                <a:ea typeface="MS Mincho"/>
                <a:cs typeface="Times New Roman" panose="02020603050405020304" pitchFamily="18" charset="0"/>
              </a:rPr>
              <a:t>Global </a:t>
            </a:r>
            <a:r>
              <a:rPr lang="nl-NL" sz="1400" dirty="0" err="1" smtClean="0">
                <a:latin typeface="Calibri" panose="020F0502020204030204" pitchFamily="34" charset="0"/>
                <a:ea typeface="MS Mincho"/>
                <a:cs typeface="Times New Roman" panose="02020603050405020304" pitchFamily="18" charset="0"/>
              </a:rPr>
              <a:t>Decision</a:t>
            </a:r>
            <a:r>
              <a:rPr lang="nl-NL" sz="1400" dirty="0" smtClean="0">
                <a:latin typeface="Calibri" panose="020F0502020204030204" pitchFamily="34" charset="0"/>
                <a:ea typeface="MS Mincho"/>
                <a:cs typeface="Times New Roman" panose="02020603050405020304" pitchFamily="18" charset="0"/>
              </a:rPr>
              <a:t> Center </a:t>
            </a:r>
            <a:br>
              <a:rPr lang="nl-NL" sz="1400" dirty="0" smtClean="0">
                <a:latin typeface="Calibri" panose="020F0502020204030204" pitchFamily="34" charset="0"/>
                <a:ea typeface="MS Mincho"/>
                <a:cs typeface="Times New Roman" panose="02020603050405020304" pitchFamily="18" charset="0"/>
              </a:rPr>
            </a:br>
            <a:r>
              <a:rPr lang="nl-NL" sz="1050" dirty="0" smtClean="0">
                <a:latin typeface="Calibri" panose="020F0502020204030204" pitchFamily="34" charset="0"/>
                <a:ea typeface="MS Mincho"/>
                <a:cs typeface="Times New Roman" panose="02020603050405020304" pitchFamily="18" charset="0"/>
              </a:rPr>
              <a:t>(Ultimate Controlling </a:t>
            </a:r>
            <a:r>
              <a:rPr lang="nl-NL" sz="1050" dirty="0" err="1" smtClean="0">
                <a:latin typeface="Calibri" panose="020F0502020204030204" pitchFamily="34" charset="0"/>
                <a:ea typeface="MS Mincho"/>
                <a:cs typeface="Times New Roman" panose="02020603050405020304" pitchFamily="18" charset="0"/>
              </a:rPr>
              <a:t>Institutional</a:t>
            </a:r>
            <a:r>
              <a:rPr lang="nl-NL" sz="1050" dirty="0" smtClean="0">
                <a:latin typeface="Calibri" panose="020F0502020204030204" pitchFamily="34" charset="0"/>
                <a:ea typeface="MS Mincho"/>
                <a:cs typeface="Times New Roman" panose="02020603050405020304" pitchFamily="18" charset="0"/>
              </a:rPr>
              <a:t> Unit)</a:t>
            </a:r>
            <a:endParaRPr lang="nl-NL" sz="1400" dirty="0" smtClean="0">
              <a:latin typeface="Calibri" panose="020F0502020204030204" pitchFamily="34" charset="0"/>
              <a:ea typeface="MS Mincho"/>
              <a:cs typeface="Times New Roman" panose="02020603050405020304" pitchFamily="18" charset="0"/>
            </a:endParaRPr>
          </a:p>
          <a:p>
            <a:pPr marL="285750" indent="-285750">
              <a:spcAft>
                <a:spcPts val="0"/>
              </a:spcAft>
              <a:buFontTx/>
              <a:buChar char="-"/>
            </a:pPr>
            <a:r>
              <a:rPr lang="nl-NL" sz="1400" dirty="0" smtClean="0">
                <a:solidFill>
                  <a:schemeClr val="tx2"/>
                </a:solidFill>
                <a:latin typeface="Calibri" panose="020F0502020204030204" pitchFamily="34" charset="0"/>
                <a:ea typeface="MS Mincho"/>
                <a:cs typeface="Times New Roman" panose="02020603050405020304" pitchFamily="18" charset="0"/>
              </a:rPr>
              <a:t>General Policy</a:t>
            </a:r>
          </a:p>
          <a:p>
            <a:pPr marL="285750" indent="-285750">
              <a:spcAft>
                <a:spcPts val="0"/>
              </a:spcAft>
              <a:buFontTx/>
              <a:buChar char="-"/>
            </a:pPr>
            <a:r>
              <a:rPr lang="nl-NL" sz="1400" dirty="0" err="1" smtClean="0">
                <a:solidFill>
                  <a:schemeClr val="tx2"/>
                </a:solidFill>
                <a:latin typeface="Calibri" panose="020F0502020204030204" pitchFamily="34" charset="0"/>
                <a:ea typeface="MS Mincho"/>
                <a:cs typeface="Times New Roman" panose="02020603050405020304" pitchFamily="18" charset="0"/>
              </a:rPr>
              <a:t>Appoint</a:t>
            </a:r>
            <a:r>
              <a:rPr lang="nl-NL" sz="1400" dirty="0" smtClean="0">
                <a:solidFill>
                  <a:schemeClr val="tx2"/>
                </a:solidFill>
                <a:latin typeface="Calibri" panose="020F0502020204030204" pitchFamily="34" charset="0"/>
                <a:ea typeface="MS Mincho"/>
                <a:cs typeface="Times New Roman" panose="02020603050405020304" pitchFamily="18" charset="0"/>
              </a:rPr>
              <a:t> directors</a:t>
            </a:r>
          </a:p>
          <a:p>
            <a:pPr marL="285750" indent="-285750">
              <a:spcAft>
                <a:spcPts val="0"/>
              </a:spcAft>
              <a:buFontTx/>
              <a:buChar char="-"/>
            </a:pPr>
            <a:r>
              <a:rPr lang="nl-NL" sz="1400" dirty="0" err="1" smtClean="0">
                <a:solidFill>
                  <a:schemeClr val="tx2"/>
                </a:solidFill>
                <a:latin typeface="Calibri" panose="020F0502020204030204" pitchFamily="34" charset="0"/>
                <a:ea typeface="MS Mincho"/>
                <a:cs typeface="Times New Roman" panose="02020603050405020304" pitchFamily="18" charset="0"/>
              </a:rPr>
              <a:t>Suggest</a:t>
            </a:r>
            <a:r>
              <a:rPr lang="nl-NL" sz="1400" dirty="0" smtClean="0">
                <a:solidFill>
                  <a:schemeClr val="tx2"/>
                </a:solidFill>
                <a:latin typeface="Calibri" panose="020F0502020204030204" pitchFamily="34" charset="0"/>
                <a:ea typeface="MS Mincho"/>
                <a:cs typeface="Times New Roman" panose="02020603050405020304" pitchFamily="18" charset="0"/>
              </a:rPr>
              <a:t> </a:t>
            </a:r>
            <a:r>
              <a:rPr lang="nl-NL" sz="1400" dirty="0" err="1" smtClean="0">
                <a:solidFill>
                  <a:schemeClr val="tx2"/>
                </a:solidFill>
                <a:latin typeface="Calibri" panose="020F0502020204030204" pitchFamily="34" charset="0"/>
                <a:ea typeface="MS Mincho"/>
                <a:cs typeface="Times New Roman" panose="02020603050405020304" pitchFamily="18" charset="0"/>
              </a:rPr>
              <a:t>Investments</a:t>
            </a:r>
            <a:endParaRPr lang="nl-NL" sz="1400" dirty="0" smtClean="0">
              <a:solidFill>
                <a:schemeClr val="tx2"/>
              </a:solidFill>
              <a:latin typeface="Calibri" panose="020F0502020204030204" pitchFamily="34" charset="0"/>
              <a:ea typeface="MS Mincho"/>
              <a:cs typeface="Times New Roman" panose="02020603050405020304" pitchFamily="18" charset="0"/>
            </a:endParaRPr>
          </a:p>
          <a:p>
            <a:pPr marL="285750" indent="-285750">
              <a:spcAft>
                <a:spcPts val="0"/>
              </a:spcAft>
              <a:buFontTx/>
              <a:buChar char="-"/>
            </a:pPr>
            <a:r>
              <a:rPr lang="nl-NL" sz="1400" dirty="0" smtClean="0">
                <a:solidFill>
                  <a:schemeClr val="tx2"/>
                </a:solidFill>
                <a:latin typeface="Calibri" panose="020F0502020204030204" pitchFamily="34" charset="0"/>
                <a:ea typeface="MS Mincho"/>
                <a:cs typeface="Times New Roman" panose="02020603050405020304" pitchFamily="18" charset="0"/>
              </a:rPr>
              <a:t>Share </a:t>
            </a:r>
            <a:r>
              <a:rPr lang="nl-NL" sz="1400" dirty="0" err="1" smtClean="0">
                <a:solidFill>
                  <a:schemeClr val="tx2"/>
                </a:solidFill>
                <a:latin typeface="Calibri" panose="020F0502020204030204" pitchFamily="34" charset="0"/>
                <a:ea typeface="MS Mincho"/>
                <a:cs typeface="Times New Roman" panose="02020603050405020304" pitchFamily="18" charset="0"/>
              </a:rPr>
              <a:t>Profits</a:t>
            </a:r>
            <a:endParaRPr lang="nl-NL" sz="1400" dirty="0" smtClean="0">
              <a:solidFill>
                <a:schemeClr val="tx2"/>
              </a:solidFill>
              <a:latin typeface="Calibri" panose="020F0502020204030204" pitchFamily="34" charset="0"/>
              <a:ea typeface="MS Mincho"/>
              <a:cs typeface="Times New Roman" panose="02020603050405020304" pitchFamily="18" charset="0"/>
            </a:endParaRPr>
          </a:p>
        </p:txBody>
      </p:sp>
      <p:sp>
        <p:nvSpPr>
          <p:cNvPr id="40" name="Rechthoek 39"/>
          <p:cNvSpPr/>
          <p:nvPr/>
        </p:nvSpPr>
        <p:spPr>
          <a:xfrm>
            <a:off x="6149492" y="3356992"/>
            <a:ext cx="2538684" cy="2185214"/>
          </a:xfrm>
          <a:prstGeom prst="rect">
            <a:avLst/>
          </a:prstGeom>
        </p:spPr>
        <p:txBody>
          <a:bodyPr wrap="square">
            <a:spAutoFit/>
          </a:bodyPr>
          <a:lstStyle/>
          <a:p>
            <a:pPr marL="0" indent="0">
              <a:spcBef>
                <a:spcPts val="600"/>
              </a:spcBef>
              <a:spcAft>
                <a:spcPts val="600"/>
              </a:spcAft>
              <a:buNone/>
            </a:pPr>
            <a:r>
              <a:rPr lang="en-GB" sz="1400" dirty="0" smtClean="0">
                <a:latin typeface="Calibri" panose="020F0502020204030204" pitchFamily="34" charset="0"/>
              </a:rPr>
              <a:t>Data collection</a:t>
            </a:r>
          </a:p>
          <a:p>
            <a:pPr marL="0" indent="0">
              <a:spcBef>
                <a:spcPts val="600"/>
              </a:spcBef>
              <a:spcAft>
                <a:spcPts val="600"/>
              </a:spcAft>
              <a:buNone/>
            </a:pPr>
            <a:r>
              <a:rPr lang="en-GB" sz="1400" dirty="0" smtClean="0">
                <a:solidFill>
                  <a:schemeClr val="tx2"/>
                </a:solidFill>
                <a:latin typeface="Calibri" panose="020F0502020204030204" pitchFamily="34" charset="0"/>
              </a:rPr>
              <a:t>The </a:t>
            </a:r>
            <a:r>
              <a:rPr lang="en-GB" sz="1400" dirty="0">
                <a:solidFill>
                  <a:schemeClr val="tx2"/>
                </a:solidFill>
                <a:latin typeface="Calibri" panose="020F0502020204030204" pitchFamily="34" charset="0"/>
              </a:rPr>
              <a:t>aggregated value of the production factors </a:t>
            </a:r>
            <a:r>
              <a:rPr lang="en-GB" sz="1400" dirty="0" smtClean="0">
                <a:solidFill>
                  <a:schemeClr val="tx2"/>
                </a:solidFill>
                <a:latin typeface="Calibri" panose="020F0502020204030204" pitchFamily="34" charset="0"/>
              </a:rPr>
              <a:t>collected with the UCI </a:t>
            </a:r>
            <a:r>
              <a:rPr lang="en-GB" sz="1400" dirty="0">
                <a:solidFill>
                  <a:schemeClr val="tx2"/>
                </a:solidFill>
                <a:latin typeface="Calibri" panose="020F0502020204030204" pitchFamily="34" charset="0"/>
              </a:rPr>
              <a:t>in the Outward FATS should be the same when grossing up the single values </a:t>
            </a:r>
            <a:r>
              <a:rPr lang="en-GB" sz="1400" dirty="0" smtClean="0">
                <a:solidFill>
                  <a:schemeClr val="tx2"/>
                </a:solidFill>
                <a:latin typeface="Calibri" panose="020F0502020204030204" pitchFamily="34" charset="0"/>
              </a:rPr>
              <a:t>of  </a:t>
            </a:r>
            <a:r>
              <a:rPr lang="en-GB" sz="1400" dirty="0">
                <a:solidFill>
                  <a:schemeClr val="tx2"/>
                </a:solidFill>
                <a:latin typeface="Calibri" panose="020F0502020204030204" pitchFamily="34" charset="0"/>
              </a:rPr>
              <a:t>the production factors </a:t>
            </a:r>
            <a:r>
              <a:rPr lang="en-GB" sz="1400" dirty="0" smtClean="0">
                <a:solidFill>
                  <a:schemeClr val="tx2"/>
                </a:solidFill>
                <a:latin typeface="Calibri" panose="020F0502020204030204" pitchFamily="34" charset="0"/>
              </a:rPr>
              <a:t>collected with all ‘affiliates’ </a:t>
            </a:r>
            <a:r>
              <a:rPr lang="en-GB" sz="1400" dirty="0">
                <a:solidFill>
                  <a:schemeClr val="tx2"/>
                </a:solidFill>
                <a:latin typeface="Calibri" panose="020F0502020204030204" pitchFamily="34" charset="0"/>
              </a:rPr>
              <a:t>in the Inward FATS. </a:t>
            </a:r>
            <a:endParaRPr lang="nl-NL" sz="1400" dirty="0">
              <a:solidFill>
                <a:schemeClr val="tx2"/>
              </a:solidFill>
              <a:latin typeface="Calibri" panose="020F0502020204030204" pitchFamily="34" charset="0"/>
            </a:endParaRPr>
          </a:p>
        </p:txBody>
      </p:sp>
      <p:sp>
        <p:nvSpPr>
          <p:cNvPr id="38" name="Ovaal 37"/>
          <p:cNvSpPr/>
          <p:nvPr/>
        </p:nvSpPr>
        <p:spPr>
          <a:xfrm rot="21122363">
            <a:off x="1007186" y="1641873"/>
            <a:ext cx="4738539" cy="3660831"/>
          </a:xfrm>
          <a:prstGeom prst="ellipse">
            <a:avLst/>
          </a:prstGeom>
          <a:noFill/>
          <a:ln>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43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EuroGroups</a:t>
            </a:r>
            <a:r>
              <a:rPr lang="nl-NL" dirty="0" smtClean="0"/>
              <a:t> Register (EGR)</a:t>
            </a:r>
            <a:endParaRPr lang="nl-NL" dirty="0"/>
          </a:p>
        </p:txBody>
      </p:sp>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6</a:t>
            </a:fld>
            <a:endParaRPr lang="nl-NL" dirty="0"/>
          </a:p>
        </p:txBody>
      </p:sp>
      <p:grpSp>
        <p:nvGrpSpPr>
          <p:cNvPr id="5" name="Group 4"/>
          <p:cNvGrpSpPr>
            <a:grpSpLocks noChangeAspect="1"/>
          </p:cNvGrpSpPr>
          <p:nvPr/>
        </p:nvGrpSpPr>
        <p:grpSpPr bwMode="auto">
          <a:xfrm>
            <a:off x="1403449" y="1412776"/>
            <a:ext cx="5184775" cy="4914900"/>
            <a:chOff x="2628" y="2448"/>
            <a:chExt cx="7758" cy="7740"/>
          </a:xfrm>
        </p:grpSpPr>
        <p:sp>
          <p:nvSpPr>
            <p:cNvPr id="30" name="Text Box 29"/>
            <p:cNvSpPr txBox="1">
              <a:spLocks noChangeArrowheads="1"/>
            </p:cNvSpPr>
            <p:nvPr/>
          </p:nvSpPr>
          <p:spPr bwMode="auto">
            <a:xfrm>
              <a:off x="7218" y="3243"/>
              <a:ext cx="1871" cy="794"/>
            </a:xfrm>
            <a:prstGeom prst="rect">
              <a:avLst/>
            </a:prstGeom>
            <a:solidFill>
              <a:srgbClr val="FFFFFF"/>
            </a:solidFill>
            <a:ln w="12700">
              <a:solidFill>
                <a:srgbClr val="808080"/>
              </a:solidFill>
              <a:miter lim="800000"/>
              <a:headEnd/>
              <a:tailEnd/>
            </a:ln>
          </p:spPr>
          <p:txBody>
            <a:bodyPr/>
            <a:lstStyle/>
            <a:p>
              <a:endParaRPr lang="nl-NL"/>
            </a:p>
          </p:txBody>
        </p:sp>
        <p:sp>
          <p:nvSpPr>
            <p:cNvPr id="6" name="AutoShape 5"/>
            <p:cNvSpPr>
              <a:spLocks noChangeAspect="1" noChangeArrowheads="1"/>
            </p:cNvSpPr>
            <p:nvPr/>
          </p:nvSpPr>
          <p:spPr bwMode="auto">
            <a:xfrm>
              <a:off x="2628" y="2448"/>
              <a:ext cx="7758" cy="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Text Box 6"/>
            <p:cNvSpPr txBox="1">
              <a:spLocks noChangeArrowheads="1"/>
            </p:cNvSpPr>
            <p:nvPr/>
          </p:nvSpPr>
          <p:spPr bwMode="auto">
            <a:xfrm>
              <a:off x="8304" y="4203"/>
              <a:ext cx="1328" cy="720"/>
            </a:xfrm>
            <a:prstGeom prst="rect">
              <a:avLst/>
            </a:prstGeom>
            <a:solidFill>
              <a:srgbClr val="FFFFFF"/>
            </a:solidFill>
            <a:ln w="6350">
              <a:solidFill>
                <a:srgbClr val="000000"/>
              </a:solidFill>
              <a:miter lim="800000"/>
              <a:headEnd/>
              <a:tailEnd/>
            </a:ln>
          </p:spPr>
          <p:txBody>
            <a:bodyPr/>
            <a:lstStyle/>
            <a:p>
              <a:pPr algn="ctr"/>
              <a:r>
                <a:rPr lang="nl-NL" sz="800" b="1" dirty="0"/>
                <a:t>Data-Import</a:t>
              </a:r>
            </a:p>
            <a:p>
              <a:pPr algn="ctr"/>
              <a:r>
                <a:rPr lang="nl-NL" sz="800" dirty="0" smtClean="0"/>
                <a:t>(Commercial Data Providers)</a:t>
              </a:r>
              <a:endParaRPr lang="nl-NL" dirty="0"/>
            </a:p>
          </p:txBody>
        </p:sp>
        <p:sp>
          <p:nvSpPr>
            <p:cNvPr id="9" name="Text Box 8"/>
            <p:cNvSpPr txBox="1">
              <a:spLocks noChangeArrowheads="1"/>
            </p:cNvSpPr>
            <p:nvPr/>
          </p:nvSpPr>
          <p:spPr bwMode="auto">
            <a:xfrm>
              <a:off x="4404" y="7211"/>
              <a:ext cx="1080" cy="540"/>
            </a:xfrm>
            <a:prstGeom prst="rect">
              <a:avLst/>
            </a:prstGeom>
            <a:solidFill>
              <a:srgbClr val="FFFFFF"/>
            </a:solidFill>
            <a:ln w="6350">
              <a:solidFill>
                <a:srgbClr val="000000"/>
              </a:solidFill>
              <a:miter lim="800000"/>
              <a:headEnd/>
              <a:tailEnd/>
            </a:ln>
          </p:spPr>
          <p:txBody>
            <a:bodyPr/>
            <a:lstStyle/>
            <a:p>
              <a:pPr algn="ctr"/>
              <a:r>
                <a:rPr lang="nl-NL" sz="800" b="1" dirty="0" err="1"/>
                <a:t>Retrieve</a:t>
              </a:r>
              <a:endParaRPr lang="nl-NL" sz="800" b="1" dirty="0"/>
            </a:p>
            <a:p>
              <a:pPr algn="ctr"/>
              <a:r>
                <a:rPr lang="nl-NL" sz="800" b="1" dirty="0"/>
                <a:t>Data</a:t>
              </a:r>
              <a:endParaRPr lang="nl-NL" b="1" dirty="0"/>
            </a:p>
          </p:txBody>
        </p:sp>
        <p:sp>
          <p:nvSpPr>
            <p:cNvPr id="10" name="Text Box 9"/>
            <p:cNvSpPr txBox="1">
              <a:spLocks noChangeArrowheads="1"/>
            </p:cNvSpPr>
            <p:nvPr/>
          </p:nvSpPr>
          <p:spPr bwMode="auto">
            <a:xfrm>
              <a:off x="4453" y="4218"/>
              <a:ext cx="1290" cy="578"/>
            </a:xfrm>
            <a:prstGeom prst="rect">
              <a:avLst/>
            </a:prstGeom>
            <a:solidFill>
              <a:srgbClr val="FFFFFF"/>
            </a:solidFill>
            <a:ln w="6350">
              <a:solidFill>
                <a:srgbClr val="000000"/>
              </a:solidFill>
              <a:miter lim="800000"/>
              <a:headEnd/>
              <a:tailEnd/>
            </a:ln>
          </p:spPr>
          <p:txBody>
            <a:bodyPr/>
            <a:lstStyle/>
            <a:p>
              <a:pPr algn="ctr"/>
              <a:r>
                <a:rPr lang="nl-NL" sz="800" b="1" dirty="0" smtClean="0"/>
                <a:t>Data-Import</a:t>
              </a:r>
              <a:r>
                <a:rPr lang="nl-NL" sz="800" b="1" dirty="0"/>
                <a:t/>
              </a:r>
              <a:br>
                <a:rPr lang="nl-NL" sz="800" b="1" dirty="0"/>
              </a:br>
              <a:r>
                <a:rPr lang="nl-NL" sz="800" b="1" dirty="0" smtClean="0"/>
                <a:t>(</a:t>
              </a:r>
              <a:r>
                <a:rPr lang="nl-NL" sz="800" dirty="0" smtClean="0"/>
                <a:t>EU-</a:t>
              </a:r>
              <a:r>
                <a:rPr lang="nl-NL" sz="800" dirty="0" err="1" smtClean="0"/>
                <a:t>States</a:t>
              </a:r>
              <a:r>
                <a:rPr lang="nl-NL" sz="800" dirty="0" smtClean="0"/>
                <a:t>)</a:t>
              </a:r>
              <a:endParaRPr lang="nl-NL" dirty="0"/>
            </a:p>
          </p:txBody>
        </p:sp>
        <p:sp>
          <p:nvSpPr>
            <p:cNvPr id="11" name="Rectangle 10"/>
            <p:cNvSpPr>
              <a:spLocks noChangeArrowheads="1"/>
            </p:cNvSpPr>
            <p:nvPr/>
          </p:nvSpPr>
          <p:spPr bwMode="auto">
            <a:xfrm>
              <a:off x="3550" y="5163"/>
              <a:ext cx="5645" cy="1800"/>
            </a:xfrm>
            <a:prstGeom prst="rect">
              <a:avLst/>
            </a:prstGeom>
            <a:solidFill>
              <a:srgbClr val="FFFF99"/>
            </a:solidFill>
            <a:ln w="9525">
              <a:solidFill>
                <a:schemeClr val="accent3">
                  <a:lumMod val="75000"/>
                </a:schemeClr>
              </a:solidFill>
              <a:miter lim="800000"/>
              <a:headEnd/>
              <a:tailEnd/>
            </a:ln>
          </p:spPr>
          <p:txBody>
            <a:bodyPr/>
            <a:lstStyle/>
            <a:p>
              <a:endParaRPr lang="nl-NL"/>
            </a:p>
          </p:txBody>
        </p:sp>
        <p:pic>
          <p:nvPicPr>
            <p:cNvPr id="12" name="Picture 11" descr="flagsEU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 y="2673"/>
              <a:ext cx="3105" cy="1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 y="5274"/>
              <a:ext cx="2245" cy="154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ext Box 13"/>
            <p:cNvSpPr txBox="1">
              <a:spLocks noChangeArrowheads="1"/>
            </p:cNvSpPr>
            <p:nvPr/>
          </p:nvSpPr>
          <p:spPr bwMode="auto">
            <a:xfrm>
              <a:off x="4433" y="5850"/>
              <a:ext cx="729" cy="29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nl-NL" sz="1000" b="1" dirty="0">
                  <a:solidFill>
                    <a:srgbClr val="FFFF00"/>
                  </a:solidFill>
                </a:rPr>
                <a:t>EGR</a:t>
              </a:r>
              <a:endParaRPr lang="nl-NL" sz="1200" b="1" dirty="0"/>
            </a:p>
          </p:txBody>
        </p:sp>
        <p:sp>
          <p:nvSpPr>
            <p:cNvPr id="15" name="Line 14"/>
            <p:cNvSpPr>
              <a:spLocks noChangeShapeType="1"/>
            </p:cNvSpPr>
            <p:nvPr/>
          </p:nvSpPr>
          <p:spPr bwMode="auto">
            <a:xfrm>
              <a:off x="6048" y="4038"/>
              <a:ext cx="1" cy="108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6" name="Line 15"/>
            <p:cNvSpPr>
              <a:spLocks noChangeShapeType="1"/>
            </p:cNvSpPr>
            <p:nvPr/>
          </p:nvSpPr>
          <p:spPr bwMode="auto">
            <a:xfrm flipV="1">
              <a:off x="4247" y="4038"/>
              <a:ext cx="1" cy="108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7" name="Line 16"/>
            <p:cNvSpPr>
              <a:spLocks noChangeShapeType="1"/>
            </p:cNvSpPr>
            <p:nvPr/>
          </p:nvSpPr>
          <p:spPr bwMode="auto">
            <a:xfrm>
              <a:off x="5628" y="7008"/>
              <a:ext cx="1" cy="108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pic>
          <p:nvPicPr>
            <p:cNvPr id="19" name="Picture 18" descr="worldwidenetwor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 y="2583"/>
              <a:ext cx="19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20"/>
            <p:cNvSpPr>
              <a:spLocks noChangeShapeType="1"/>
            </p:cNvSpPr>
            <p:nvPr/>
          </p:nvSpPr>
          <p:spPr bwMode="auto">
            <a:xfrm>
              <a:off x="8073" y="4053"/>
              <a:ext cx="1" cy="108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pic>
          <p:nvPicPr>
            <p:cNvPr id="23" name="Picture 22" descr="eu-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8" y="8118"/>
              <a:ext cx="2028" cy="184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000000">
                      <a:alpha val="14999"/>
                    </a:srgbClr>
                  </a:solidFill>
                </a14:hiddenFill>
              </a:ext>
            </a:extLst>
          </p:spPr>
        </p:pic>
        <p:sp>
          <p:nvSpPr>
            <p:cNvPr id="24" name="Rectangle 23"/>
            <p:cNvSpPr>
              <a:spLocks noChangeArrowheads="1"/>
            </p:cNvSpPr>
            <p:nvPr/>
          </p:nvSpPr>
          <p:spPr bwMode="auto">
            <a:xfrm>
              <a:off x="4128" y="8133"/>
              <a:ext cx="2055" cy="1875"/>
            </a:xfrm>
            <a:prstGeom prst="rect">
              <a:avLst/>
            </a:prstGeom>
            <a:solidFill>
              <a:srgbClr val="FFFFFF">
                <a:alpha val="48000"/>
              </a:srgbClr>
            </a:solidFill>
            <a:ln w="15875">
              <a:solidFill>
                <a:srgbClr val="808080"/>
              </a:solidFill>
              <a:miter lim="800000"/>
              <a:headEnd/>
              <a:tailEnd/>
            </a:ln>
          </p:spPr>
          <p:txBody>
            <a:bodyPr/>
            <a:lstStyle/>
            <a:p>
              <a:endParaRPr lang="nl-NL"/>
            </a:p>
          </p:txBody>
        </p:sp>
        <p:pic>
          <p:nvPicPr>
            <p:cNvPr id="25" name="Picture 24" descr="luxembu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3" y="8167"/>
              <a:ext cx="540" cy="37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C0C0C0"/>
                  </a:solidFill>
                </a14:hiddenFill>
              </a:ext>
            </a:extLst>
          </p:spPr>
        </p:pic>
        <p:sp>
          <p:nvSpPr>
            <p:cNvPr id="26" name="Line 25"/>
            <p:cNvSpPr>
              <a:spLocks noChangeShapeType="1"/>
            </p:cNvSpPr>
            <p:nvPr/>
          </p:nvSpPr>
          <p:spPr bwMode="auto">
            <a:xfrm flipV="1">
              <a:off x="4938" y="8613"/>
              <a:ext cx="600" cy="5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28" name="Line 27"/>
            <p:cNvSpPr>
              <a:spLocks noChangeShapeType="1"/>
            </p:cNvSpPr>
            <p:nvPr/>
          </p:nvSpPr>
          <p:spPr bwMode="auto">
            <a:xfrm>
              <a:off x="6588" y="9108"/>
              <a:ext cx="720" cy="1"/>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pic>
        <p:nvPicPr>
          <p:cNvPr id="31" name="Picture 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6085" y="4994076"/>
            <a:ext cx="845836" cy="1192629"/>
          </a:xfrm>
          <a:prstGeom prst="rect">
            <a:avLst/>
          </a:prstGeom>
          <a:noFill/>
          <a:ln w="9525">
            <a:solidFill>
              <a:schemeClr val="tx2">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4393" y="1932460"/>
            <a:ext cx="1238681" cy="47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8"/>
          <p:cNvSpPr>
            <a:spLocks noChangeArrowheads="1"/>
          </p:cNvSpPr>
          <p:nvPr/>
        </p:nvSpPr>
        <p:spPr bwMode="auto">
          <a:xfrm>
            <a:off x="0" y="1433162"/>
            <a:ext cx="2907549" cy="9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pSp>
        <p:nvGrpSpPr>
          <p:cNvPr id="32" name="Papier 563"/>
          <p:cNvGrpSpPr/>
          <p:nvPr/>
        </p:nvGrpSpPr>
        <p:grpSpPr>
          <a:xfrm>
            <a:off x="3530522" y="3120236"/>
            <a:ext cx="2270520" cy="1225647"/>
            <a:chOff x="0" y="0"/>
            <a:chExt cx="4867275" cy="4013835"/>
          </a:xfrm>
        </p:grpSpPr>
        <p:sp>
          <p:nvSpPr>
            <p:cNvPr id="35" name="Rechthoek 34"/>
            <p:cNvSpPr/>
            <p:nvPr/>
          </p:nvSpPr>
          <p:spPr>
            <a:xfrm>
              <a:off x="0" y="0"/>
              <a:ext cx="4867275" cy="4013835"/>
            </a:xfrm>
            <a:prstGeom prst="rect">
              <a:avLst/>
            </a:prstGeom>
            <a:noFill/>
            <a:ln>
              <a:noFill/>
            </a:ln>
          </p:spPr>
        </p:sp>
        <p:pic>
          <p:nvPicPr>
            <p:cNvPr id="36" name="Picture 7"/>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7415" y="389890"/>
              <a:ext cx="446405" cy="3028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830" y="1175385"/>
              <a:ext cx="446405" cy="2965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2710" y="2543810"/>
              <a:ext cx="446405" cy="2870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1565" y="1863090"/>
              <a:ext cx="447040" cy="279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2135" y="3242310"/>
              <a:ext cx="446405" cy="276225"/>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AutoShape 12"/>
            <p:cNvCxnSpPr>
              <a:cxnSpLocks noChangeShapeType="1"/>
            </p:cNvCxnSpPr>
            <p:nvPr/>
          </p:nvCxnSpPr>
          <p:spPr bwMode="auto">
            <a:xfrm>
              <a:off x="405765" y="957580"/>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13"/>
            <p:cNvCxnSpPr>
              <a:cxnSpLocks noChangeShapeType="1"/>
            </p:cNvCxnSpPr>
            <p:nvPr/>
          </p:nvCxnSpPr>
          <p:spPr bwMode="auto">
            <a:xfrm>
              <a:off x="433705" y="1652270"/>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14"/>
            <p:cNvCxnSpPr>
              <a:cxnSpLocks noChangeShapeType="1"/>
            </p:cNvCxnSpPr>
            <p:nvPr/>
          </p:nvCxnSpPr>
          <p:spPr bwMode="auto">
            <a:xfrm>
              <a:off x="424815" y="2336800"/>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15"/>
            <p:cNvCxnSpPr>
              <a:cxnSpLocks noChangeShapeType="1"/>
            </p:cNvCxnSpPr>
            <p:nvPr/>
          </p:nvCxnSpPr>
          <p:spPr bwMode="auto">
            <a:xfrm>
              <a:off x="424815" y="3039110"/>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AutoShape 16"/>
            <p:cNvCxnSpPr>
              <a:cxnSpLocks noChangeShapeType="1"/>
              <a:stCxn id="37" idx="3"/>
              <a:endCxn id="36" idx="1"/>
            </p:cNvCxnSpPr>
            <p:nvPr/>
          </p:nvCxnSpPr>
          <p:spPr bwMode="auto">
            <a:xfrm flipV="1">
              <a:off x="1372235" y="541655"/>
              <a:ext cx="805180" cy="782320"/>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17"/>
            <p:cNvCxnSpPr>
              <a:cxnSpLocks noChangeShapeType="1"/>
              <a:stCxn id="39" idx="0"/>
              <a:endCxn id="36" idx="3"/>
            </p:cNvCxnSpPr>
            <p:nvPr/>
          </p:nvCxnSpPr>
          <p:spPr bwMode="auto">
            <a:xfrm flipH="1" flipV="1">
              <a:off x="2623820" y="541655"/>
              <a:ext cx="1231265" cy="132143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18"/>
            <p:cNvCxnSpPr>
              <a:cxnSpLocks noChangeShapeType="1"/>
              <a:stCxn id="38" idx="0"/>
            </p:cNvCxnSpPr>
            <p:nvPr/>
          </p:nvCxnSpPr>
          <p:spPr bwMode="auto">
            <a:xfrm flipV="1">
              <a:off x="1586230" y="694055"/>
              <a:ext cx="743585" cy="184975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19"/>
            <p:cNvCxnSpPr>
              <a:cxnSpLocks noChangeShapeType="1"/>
              <a:stCxn id="40" idx="0"/>
            </p:cNvCxnSpPr>
            <p:nvPr/>
          </p:nvCxnSpPr>
          <p:spPr bwMode="auto">
            <a:xfrm flipH="1" flipV="1">
              <a:off x="2472055" y="692785"/>
              <a:ext cx="863600" cy="2549525"/>
            </a:xfrm>
            <a:prstGeom prst="straightConnector1">
              <a:avLst/>
            </a:prstGeom>
            <a:noFill/>
            <a:ln w="19050">
              <a:solidFill>
                <a:srgbClr val="2E74B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20"/>
            <p:cNvCxnSpPr>
              <a:cxnSpLocks noChangeShapeType="1"/>
            </p:cNvCxnSpPr>
            <p:nvPr/>
          </p:nvCxnSpPr>
          <p:spPr bwMode="auto">
            <a:xfrm>
              <a:off x="452754" y="3677827"/>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26"/>
            <p:cNvCxnSpPr>
              <a:cxnSpLocks noChangeShapeType="1"/>
            </p:cNvCxnSpPr>
            <p:nvPr/>
          </p:nvCxnSpPr>
          <p:spPr bwMode="auto">
            <a:xfrm>
              <a:off x="407034" y="231186"/>
              <a:ext cx="4114165" cy="635"/>
            </a:xfrm>
            <a:prstGeom prst="straightConnector1">
              <a:avLst/>
            </a:prstGeom>
            <a:noFill/>
            <a:ln w="9525">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3" name="Rounded Rectangle 52"/>
          <p:cNvSpPr>
            <a:spLocks noChangeArrowheads="1"/>
          </p:cNvSpPr>
          <p:nvPr/>
        </p:nvSpPr>
        <p:spPr bwMode="auto">
          <a:xfrm>
            <a:off x="5027034" y="3183218"/>
            <a:ext cx="579342" cy="232774"/>
          </a:xfrm>
          <a:prstGeom prst="roundRect">
            <a:avLst>
              <a:gd name="adj" fmla="val 16667"/>
            </a:avLst>
          </a:prstGeom>
          <a:noFill/>
          <a:ln w="9525">
            <a:noFill/>
            <a:round/>
            <a:headEnd/>
            <a:tailEnd/>
          </a:ln>
          <a:effectLst>
            <a:outerShdw blurRad="40000" dist="23000" dir="5400000" rotWithShape="0">
              <a:srgbClr val="808080">
                <a:alpha val="34999"/>
              </a:srgbClr>
            </a:outerShdw>
          </a:effectLst>
        </p:spPr>
        <p:txBody>
          <a:bodyPr anchor="ctr"/>
          <a:lstStyle/>
          <a:p>
            <a:pPr algn="ctr">
              <a:defRPr/>
            </a:pPr>
            <a:r>
              <a:rPr lang="nl-NL" sz="700" dirty="0" smtClean="0">
                <a:solidFill>
                  <a:schemeClr val="tx2"/>
                </a:solidFill>
                <a:latin typeface="+mn-lt"/>
                <a:ea typeface="+mn-ea"/>
              </a:rPr>
              <a:t>GEG</a:t>
            </a:r>
          </a:p>
        </p:txBody>
      </p:sp>
      <p:sp>
        <p:nvSpPr>
          <p:cNvPr id="54" name="Rounded Rectangle 52"/>
          <p:cNvSpPr>
            <a:spLocks noChangeArrowheads="1"/>
          </p:cNvSpPr>
          <p:nvPr/>
        </p:nvSpPr>
        <p:spPr bwMode="auto">
          <a:xfrm>
            <a:off x="3528437" y="4039248"/>
            <a:ext cx="1359615" cy="232774"/>
          </a:xfrm>
          <a:prstGeom prst="roundRect">
            <a:avLst>
              <a:gd name="adj" fmla="val 16667"/>
            </a:avLst>
          </a:prstGeom>
          <a:noFill/>
          <a:ln w="9525">
            <a:noFill/>
            <a:round/>
            <a:headEnd/>
            <a:tailEnd/>
          </a:ln>
          <a:effectLst>
            <a:outerShdw blurRad="40000" dist="23000" dir="5400000" rotWithShape="0">
              <a:srgbClr val="808080">
                <a:alpha val="34999"/>
              </a:srgbClr>
            </a:outerShdw>
          </a:effectLst>
        </p:spPr>
        <p:txBody>
          <a:bodyPr anchor="ctr"/>
          <a:lstStyle/>
          <a:p>
            <a:pPr algn="ctr">
              <a:defRPr/>
            </a:pPr>
            <a:r>
              <a:rPr lang="nl-NL" sz="700" dirty="0" smtClean="0">
                <a:solidFill>
                  <a:schemeClr val="tx2"/>
                </a:solidFill>
                <a:latin typeface="+mn-lt"/>
                <a:ea typeface="+mn-ea"/>
              </a:rPr>
              <a:t>CLUSTER OF CONTROL</a:t>
            </a:r>
          </a:p>
        </p:txBody>
      </p:sp>
      <p:sp>
        <p:nvSpPr>
          <p:cNvPr id="59" name="Text Box 9"/>
          <p:cNvSpPr txBox="1">
            <a:spLocks noChangeArrowheads="1"/>
          </p:cNvSpPr>
          <p:nvPr/>
        </p:nvSpPr>
        <p:spPr bwMode="auto">
          <a:xfrm>
            <a:off x="3656628" y="2428653"/>
            <a:ext cx="384324" cy="558839"/>
          </a:xfrm>
          <a:prstGeom prst="rect">
            <a:avLst/>
          </a:prstGeom>
          <a:noFill/>
          <a:ln w="6350">
            <a:noFill/>
            <a:miter lim="800000"/>
            <a:headEnd/>
            <a:tailEnd/>
          </a:ln>
        </p:spPr>
        <p:txBody>
          <a:bodyPr/>
          <a:lstStyle/>
          <a:p>
            <a:pPr algn="ctr"/>
            <a:r>
              <a:rPr lang="nl-NL" sz="700" dirty="0" smtClean="0"/>
              <a:t>LEU</a:t>
            </a:r>
            <a:br>
              <a:rPr lang="nl-NL" sz="700" dirty="0" smtClean="0"/>
            </a:br>
            <a:r>
              <a:rPr lang="nl-NL" sz="700" dirty="0" smtClean="0"/>
              <a:t>REL</a:t>
            </a:r>
            <a:br>
              <a:rPr lang="nl-NL" sz="700" dirty="0" smtClean="0"/>
            </a:br>
            <a:r>
              <a:rPr lang="nl-NL" sz="700" dirty="0" smtClean="0"/>
              <a:t>ENT</a:t>
            </a:r>
            <a:br>
              <a:rPr lang="nl-NL" sz="700" dirty="0" smtClean="0"/>
            </a:br>
            <a:r>
              <a:rPr lang="nl-NL" sz="700" dirty="0" smtClean="0"/>
              <a:t>LEL</a:t>
            </a:r>
            <a:br>
              <a:rPr lang="nl-NL" sz="700" dirty="0" smtClean="0"/>
            </a:br>
            <a:endParaRPr lang="nl-NL" sz="1600" dirty="0"/>
          </a:p>
        </p:txBody>
      </p:sp>
      <p:sp>
        <p:nvSpPr>
          <p:cNvPr id="60" name="Text Box 9"/>
          <p:cNvSpPr txBox="1">
            <a:spLocks noChangeArrowheads="1"/>
          </p:cNvSpPr>
          <p:nvPr/>
        </p:nvSpPr>
        <p:spPr bwMode="auto">
          <a:xfrm>
            <a:off x="4719656" y="2564904"/>
            <a:ext cx="384324" cy="278813"/>
          </a:xfrm>
          <a:prstGeom prst="rect">
            <a:avLst/>
          </a:prstGeom>
          <a:noFill/>
          <a:ln w="6350">
            <a:noFill/>
            <a:miter lim="800000"/>
            <a:headEnd/>
            <a:tailEnd/>
          </a:ln>
        </p:spPr>
        <p:txBody>
          <a:bodyPr/>
          <a:lstStyle/>
          <a:p>
            <a:pPr algn="ctr"/>
            <a:r>
              <a:rPr lang="nl-NL" sz="700" dirty="0" smtClean="0"/>
              <a:t>LEUREL</a:t>
            </a:r>
            <a:endParaRPr lang="nl-NL" sz="1600" dirty="0"/>
          </a:p>
        </p:txBody>
      </p:sp>
      <p:sp>
        <p:nvSpPr>
          <p:cNvPr id="62" name="Rounded Rectangle 52"/>
          <p:cNvSpPr>
            <a:spLocks noChangeArrowheads="1"/>
          </p:cNvSpPr>
          <p:nvPr/>
        </p:nvSpPr>
        <p:spPr bwMode="auto">
          <a:xfrm>
            <a:off x="4063425" y="5077888"/>
            <a:ext cx="345368" cy="563988"/>
          </a:xfrm>
          <a:prstGeom prst="roundRect">
            <a:avLst>
              <a:gd name="adj" fmla="val 16667"/>
            </a:avLst>
          </a:prstGeom>
          <a:noFill/>
          <a:ln w="9525">
            <a:noFill/>
            <a:round/>
            <a:headEnd/>
            <a:tailEnd/>
          </a:ln>
          <a:effectLst>
            <a:outerShdw blurRad="40000" dist="23000" dir="5400000" rotWithShape="0">
              <a:srgbClr val="808080">
                <a:alpha val="34999"/>
              </a:srgbClr>
            </a:outerShdw>
          </a:effectLst>
        </p:spPr>
        <p:txBody>
          <a:bodyPr anchor="ctr"/>
          <a:lstStyle/>
          <a:p>
            <a:pPr algn="ctr">
              <a:defRPr/>
            </a:pPr>
            <a:r>
              <a:rPr lang="nl-NL" sz="4000" dirty="0" smtClean="0">
                <a:solidFill>
                  <a:srgbClr val="FF0000"/>
                </a:solidFill>
                <a:latin typeface="+mn-lt"/>
                <a:ea typeface="+mn-ea"/>
              </a:rPr>
              <a:t>!</a:t>
            </a:r>
            <a:endParaRPr lang="nl-NL" sz="700" dirty="0" smtClean="0">
              <a:solidFill>
                <a:srgbClr val="FF0000"/>
              </a:solidFill>
              <a:latin typeface="+mn-lt"/>
              <a:ea typeface="+mn-ea"/>
            </a:endParaRPr>
          </a:p>
        </p:txBody>
      </p:sp>
    </p:spTree>
    <p:extLst>
      <p:ext uri="{BB962C8B-B14F-4D97-AF65-F5344CB8AC3E}">
        <p14:creationId xmlns:p14="http://schemas.microsoft.com/office/powerpoint/2010/main" val="4007874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7</a:t>
            </a:fld>
            <a:endParaRPr lang="nl-NL" dirty="0"/>
          </a:p>
        </p:txBody>
      </p:sp>
      <p:pic>
        <p:nvPicPr>
          <p:cNvPr id="13315" name="Picture 3" descr="Q:\Eurostat\Statistics India\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4" y="1302668"/>
            <a:ext cx="2677959"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Q:\Eurostat\Statistics India\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092" y="1302668"/>
            <a:ext cx="280360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Q:\Eurostat\Statistics India\H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352" y="1302668"/>
            <a:ext cx="2652154" cy="532859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576263" y="449263"/>
            <a:ext cx="8297862" cy="757237"/>
          </a:xfrm>
        </p:spPr>
        <p:txBody>
          <a:bodyPr/>
          <a:lstStyle/>
          <a:p>
            <a:r>
              <a:rPr lang="nl-NL" dirty="0" err="1" smtClean="0"/>
              <a:t>EuroGroups</a:t>
            </a:r>
            <a:r>
              <a:rPr lang="nl-NL" dirty="0" smtClean="0"/>
              <a:t> Register (EGR)</a:t>
            </a:r>
            <a:endParaRPr lang="nl-NL" dirty="0"/>
          </a:p>
        </p:txBody>
      </p:sp>
      <p:pic>
        <p:nvPicPr>
          <p:cNvPr id="7"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5445550" y="5949280"/>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9"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5023327" y="5957826"/>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0"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4590013" y="5949280"/>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1"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4167790" y="5957826"/>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2"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3721356" y="5949280"/>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3" name="Picture 2" descr="Q:\Eurostat\Statistics India\00 Glas Heinek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3299133" y="5957826"/>
            <a:ext cx="652070" cy="652070"/>
          </a:xfrm>
          <a:prstGeom prst="rect">
            <a:avLst/>
          </a:prstGeom>
          <a:noFill/>
          <a:ln w="571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9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8</a:t>
            </a:fld>
            <a:endParaRPr lang="nl-NL" dirty="0"/>
          </a:p>
        </p:txBody>
      </p:sp>
      <p:sp>
        <p:nvSpPr>
          <p:cNvPr id="8" name="Titel 1"/>
          <p:cNvSpPr>
            <a:spLocks noGrp="1"/>
          </p:cNvSpPr>
          <p:nvPr>
            <p:ph type="title"/>
          </p:nvPr>
        </p:nvSpPr>
        <p:spPr>
          <a:xfrm>
            <a:off x="576263" y="449263"/>
            <a:ext cx="8297862" cy="757237"/>
          </a:xfrm>
        </p:spPr>
        <p:txBody>
          <a:bodyPr/>
          <a:lstStyle/>
          <a:p>
            <a:r>
              <a:rPr lang="nl-NL" dirty="0" err="1" smtClean="0"/>
              <a:t>EuroGroups</a:t>
            </a:r>
            <a:r>
              <a:rPr lang="nl-NL" dirty="0" smtClean="0"/>
              <a:t> Register (EGR)</a:t>
            </a:r>
            <a:endParaRPr lang="nl-NL" dirty="0"/>
          </a:p>
        </p:txBody>
      </p:sp>
      <p:pic>
        <p:nvPicPr>
          <p:cNvPr id="14" name="Afbeelding 13"/>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7200802" cy="4111352"/>
          </a:xfrm>
          <a:prstGeom prst="rect">
            <a:avLst/>
          </a:prstGeom>
          <a:noFill/>
          <a:ln>
            <a:solidFill>
              <a:schemeClr val="tx1"/>
            </a:solidFill>
          </a:ln>
        </p:spPr>
      </p:pic>
      <p:graphicFrame>
        <p:nvGraphicFramePr>
          <p:cNvPr id="2" name="Tabel 1"/>
          <p:cNvGraphicFramePr>
            <a:graphicFrameLocks noGrp="1"/>
          </p:cNvGraphicFramePr>
          <p:nvPr>
            <p:extLst>
              <p:ext uri="{D42A27DB-BD31-4B8C-83A1-F6EECF244321}">
                <p14:modId xmlns:p14="http://schemas.microsoft.com/office/powerpoint/2010/main" val="1521946032"/>
              </p:ext>
            </p:extLst>
          </p:nvPr>
        </p:nvGraphicFramePr>
        <p:xfrm>
          <a:off x="467545" y="5740152"/>
          <a:ext cx="7200800" cy="771144"/>
        </p:xfrm>
        <a:graphic>
          <a:graphicData uri="http://schemas.openxmlformats.org/drawingml/2006/table">
            <a:tbl>
              <a:tblPr firstRow="1" firstCol="1" bandRow="1">
                <a:tableStyleId>{5C22544A-7EE6-4342-B048-85BDC9FD1C3A}</a:tableStyleId>
              </a:tblPr>
              <a:tblGrid>
                <a:gridCol w="858902">
                  <a:extLst>
                    <a:ext uri="{9D8B030D-6E8A-4147-A177-3AD203B41FA5}">
                      <a16:colId xmlns:a16="http://schemas.microsoft.com/office/drawing/2014/main" val="3118948228"/>
                    </a:ext>
                  </a:extLst>
                </a:gridCol>
                <a:gridCol w="6341898">
                  <a:extLst>
                    <a:ext uri="{9D8B030D-6E8A-4147-A177-3AD203B41FA5}">
                      <a16:colId xmlns:a16="http://schemas.microsoft.com/office/drawing/2014/main" val="3276468625"/>
                    </a:ext>
                  </a:extLst>
                </a:gridCol>
              </a:tblGrid>
              <a:tr h="0">
                <a:tc>
                  <a:txBody>
                    <a:bodyPr/>
                    <a:lstStyle/>
                    <a:p>
                      <a:pPr>
                        <a:lnSpc>
                          <a:spcPct val="115000"/>
                        </a:lnSpc>
                        <a:spcAft>
                          <a:spcPts val="600"/>
                        </a:spcAft>
                      </a:pPr>
                      <a:r>
                        <a:rPr lang="en-US" sz="1100" dirty="0" smtClean="0">
                          <a:effectLst/>
                        </a:rPr>
                        <a:t>EGR IS</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nSpc>
                          <a:spcPct val="115000"/>
                        </a:lnSpc>
                        <a:spcAft>
                          <a:spcPts val="600"/>
                        </a:spcAft>
                      </a:pPr>
                      <a:r>
                        <a:rPr lang="en-US" sz="1100" b="0" dirty="0" smtClean="0">
                          <a:solidFill>
                            <a:schemeClr val="tx1"/>
                          </a:solidFill>
                          <a:effectLst/>
                        </a:rPr>
                        <a:t>Identifying </a:t>
                      </a:r>
                      <a:r>
                        <a:rPr lang="en-US" sz="1100" b="0" dirty="0">
                          <a:solidFill>
                            <a:schemeClr val="tx1"/>
                          </a:solidFill>
                          <a:effectLst/>
                        </a:rPr>
                        <a:t>legal units globally by a Legal Entity Identifier (LEID).</a:t>
                      </a:r>
                      <a:endParaRPr lang="nl-NL" sz="1100" b="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solidFill>
                      <a:srgbClr val="FBE9E7"/>
                    </a:solidFill>
                  </a:tcPr>
                </a:tc>
                <a:extLst>
                  <a:ext uri="{0D108BD9-81ED-4DB2-BD59-A6C34878D82A}">
                    <a16:rowId xmlns:a16="http://schemas.microsoft.com/office/drawing/2014/main" val="3520422447"/>
                  </a:ext>
                </a:extLst>
              </a:tr>
              <a:tr h="0">
                <a:tc>
                  <a:txBody>
                    <a:bodyPr/>
                    <a:lstStyle/>
                    <a:p>
                      <a:pPr>
                        <a:lnSpc>
                          <a:spcPct val="115000"/>
                        </a:lnSpc>
                        <a:spcAft>
                          <a:spcPts val="600"/>
                        </a:spcAft>
                      </a:pPr>
                      <a:r>
                        <a:rPr lang="en-US" sz="1100" dirty="0" smtClean="0">
                          <a:effectLst/>
                        </a:rPr>
                        <a:t>EGR CORE</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nSpc>
                          <a:spcPct val="115000"/>
                        </a:lnSpc>
                        <a:spcAft>
                          <a:spcPts val="600"/>
                        </a:spcAft>
                      </a:pPr>
                      <a:r>
                        <a:rPr lang="en-US" sz="1100" dirty="0" smtClean="0">
                          <a:effectLst/>
                        </a:rPr>
                        <a:t>Input data of different sources is stored, transformed </a:t>
                      </a:r>
                      <a:r>
                        <a:rPr lang="en-US" sz="1100" dirty="0">
                          <a:effectLst/>
                        </a:rPr>
                        <a:t>and </a:t>
                      </a:r>
                      <a:r>
                        <a:rPr lang="en-US" sz="1100" dirty="0" smtClean="0">
                          <a:effectLst/>
                        </a:rPr>
                        <a:t>consolidated and EGR frames derived.</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893829199"/>
                  </a:ext>
                </a:extLst>
              </a:tr>
              <a:tr h="0">
                <a:tc>
                  <a:txBody>
                    <a:bodyPr/>
                    <a:lstStyle/>
                    <a:p>
                      <a:pPr>
                        <a:lnSpc>
                          <a:spcPct val="115000"/>
                        </a:lnSpc>
                        <a:spcAft>
                          <a:spcPts val="600"/>
                        </a:spcAft>
                      </a:pPr>
                      <a:r>
                        <a:rPr lang="en-US" sz="1100" dirty="0" smtClean="0">
                          <a:effectLst/>
                        </a:rPr>
                        <a:t>EGR IM</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nSpc>
                          <a:spcPct val="115000"/>
                        </a:lnSpc>
                        <a:spcAft>
                          <a:spcPts val="600"/>
                        </a:spcAft>
                      </a:pPr>
                      <a:r>
                        <a:rPr lang="en-US" sz="1100" dirty="0">
                          <a:effectLst/>
                        </a:rPr>
                        <a:t>Interactive web interface to browse, validate and update data in the live area of EGR </a:t>
                      </a:r>
                      <a:r>
                        <a:rPr lang="en-US" sz="1100" dirty="0" smtClean="0">
                          <a:effectLst/>
                        </a:rPr>
                        <a:t>CORE</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solidFill>
                      <a:srgbClr val="FBE9E7"/>
                    </a:solidFill>
                  </a:tcPr>
                </a:tc>
                <a:extLst>
                  <a:ext uri="{0D108BD9-81ED-4DB2-BD59-A6C34878D82A}">
                    <a16:rowId xmlns:a16="http://schemas.microsoft.com/office/drawing/2014/main" val="2785922833"/>
                  </a:ext>
                </a:extLst>
              </a:tr>
              <a:tr h="0">
                <a:tc>
                  <a:txBody>
                    <a:bodyPr/>
                    <a:lstStyle/>
                    <a:p>
                      <a:pPr>
                        <a:lnSpc>
                          <a:spcPct val="115000"/>
                        </a:lnSpc>
                        <a:spcAft>
                          <a:spcPts val="600"/>
                        </a:spcAft>
                      </a:pPr>
                      <a:r>
                        <a:rPr lang="en-US" sz="1100" dirty="0" smtClean="0">
                          <a:effectLst/>
                        </a:rPr>
                        <a:t>EGR FATS</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nSpc>
                          <a:spcPct val="115000"/>
                        </a:lnSpc>
                        <a:spcAft>
                          <a:spcPts val="600"/>
                        </a:spcAft>
                      </a:pPr>
                      <a:r>
                        <a:rPr lang="en-US" sz="1100" dirty="0">
                          <a:effectLst/>
                        </a:rPr>
                        <a:t>Application providing users a web interface to browse and download coordinated EGR </a:t>
                      </a:r>
                      <a:r>
                        <a:rPr lang="en-US" sz="1100" dirty="0" smtClean="0">
                          <a:effectLst/>
                        </a:rPr>
                        <a:t>frames</a:t>
                      </a:r>
                      <a:endParaRPr lang="nl-NL"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50121635"/>
                  </a:ext>
                </a:extLst>
              </a:tr>
            </a:tbl>
          </a:graphicData>
        </a:graphic>
      </p:graphicFrame>
      <p:sp>
        <p:nvSpPr>
          <p:cNvPr id="4" name="Rectangle 1"/>
          <p:cNvSpPr>
            <a:spLocks noChangeArrowheads="1"/>
          </p:cNvSpPr>
          <p:nvPr/>
        </p:nvSpPr>
        <p:spPr bwMode="auto">
          <a:xfrm>
            <a:off x="396552" y="44418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smtClean="0">
                <a:ln>
                  <a:noFill/>
                </a:ln>
                <a:solidFill>
                  <a:schemeClr val="tx1"/>
                </a:solidFill>
                <a:effectLst/>
                <a:latin typeface="Arial" panose="020B0604020202020204" pitchFamily="34" charset="0"/>
              </a:rPr>
              <a:t/>
            </a:r>
            <a:br>
              <a:rPr kumimoji="0" lang="nl-NL" altLang="nl-NL" sz="1800" b="0" i="0" u="none" strike="noStrike" cap="none" normalizeH="0" baseline="0" smtClean="0">
                <a:ln>
                  <a:noFill/>
                </a:ln>
                <a:solidFill>
                  <a:schemeClr val="tx1"/>
                </a:solidFill>
                <a:effectLst/>
                <a:latin typeface="Arial" panose="020B0604020202020204" pitchFamily="34" charset="0"/>
              </a:rPr>
            </a:br>
            <a:endParaRPr kumimoji="0" lang="nl-NL" altLang="nl-N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130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38F229B6-B900-4352-897A-17B06F88CD63}" type="slidenum">
              <a:rPr lang="nl-NL" smtClean="0"/>
              <a:pPr>
                <a:defRPr/>
              </a:pPr>
              <a:t>9</a:t>
            </a:fld>
            <a:endParaRPr lang="nl-NL" dirty="0"/>
          </a:p>
        </p:txBody>
      </p:sp>
      <p:sp>
        <p:nvSpPr>
          <p:cNvPr id="8" name="Titel 1"/>
          <p:cNvSpPr>
            <a:spLocks noGrp="1"/>
          </p:cNvSpPr>
          <p:nvPr>
            <p:ph type="title"/>
          </p:nvPr>
        </p:nvSpPr>
        <p:spPr>
          <a:xfrm>
            <a:off x="576263" y="449263"/>
            <a:ext cx="8297862" cy="757237"/>
          </a:xfrm>
        </p:spPr>
        <p:txBody>
          <a:bodyPr/>
          <a:lstStyle/>
          <a:p>
            <a:r>
              <a:rPr lang="nl-NL" dirty="0" smtClean="0"/>
              <a:t>Cross-Border Register (CBR)</a:t>
            </a:r>
            <a:endParaRPr lang="nl-NL" dirty="0"/>
          </a:p>
        </p:txBody>
      </p:sp>
      <p:pic>
        <p:nvPicPr>
          <p:cNvPr id="2" name="Afbeelding 1"/>
          <p:cNvPicPr>
            <a:picLocks noChangeAspect="1"/>
          </p:cNvPicPr>
          <p:nvPr/>
        </p:nvPicPr>
        <p:blipFill>
          <a:blip r:embed="rId3"/>
          <a:stretch>
            <a:fillRect/>
          </a:stretch>
        </p:blipFill>
        <p:spPr>
          <a:xfrm>
            <a:off x="1403648" y="1243122"/>
            <a:ext cx="5328592" cy="5564478"/>
          </a:xfrm>
          <a:prstGeom prst="rect">
            <a:avLst/>
          </a:prstGeom>
          <a:ln>
            <a:solidFill>
              <a:schemeClr val="tx1"/>
            </a:solidFill>
          </a:ln>
        </p:spPr>
      </p:pic>
    </p:spTree>
    <p:extLst>
      <p:ext uri="{BB962C8B-B14F-4D97-AF65-F5344CB8AC3E}">
        <p14:creationId xmlns:p14="http://schemas.microsoft.com/office/powerpoint/2010/main" val="1424121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BS Oranje_EN">
  <a:themeElements>
    <a:clrScheme name="CBS_4">
      <a:dk1>
        <a:srgbClr val="B23D02"/>
      </a:dk1>
      <a:lt1>
        <a:srgbClr val="FFFFFF"/>
      </a:lt1>
      <a:dk2>
        <a:srgbClr val="000000"/>
      </a:dk2>
      <a:lt2>
        <a:srgbClr val="D8D8D8"/>
      </a:lt2>
      <a:accent1>
        <a:srgbClr val="E94C0A"/>
      </a:accent1>
      <a:accent2>
        <a:srgbClr val="00A1CD"/>
      </a:accent2>
      <a:accent3>
        <a:srgbClr val="0058B8"/>
      </a:accent3>
      <a:accent4>
        <a:srgbClr val="53A31D"/>
      </a:accent4>
      <a:accent5>
        <a:srgbClr val="AF0E80"/>
      </a:accent5>
      <a:accent6>
        <a:srgbClr val="FFCC00"/>
      </a:accent6>
      <a:hlink>
        <a:srgbClr val="B23D02"/>
      </a:hlink>
      <a:folHlink>
        <a:srgbClr val="B23D02"/>
      </a:folHlink>
    </a:clrScheme>
    <a:fontScheme name="CBS_1">
      <a:majorFont>
        <a:latin typeface="Cambria"/>
        <a:ea typeface=""/>
        <a:cs typeface=""/>
      </a:majorFont>
      <a:minorFont>
        <a:latin typeface="Corbe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CBS Powerpoint oranje 130912 - EN.potx" id="{19162A15-907D-47E9-B2B5-0221FE1CC57A}" vid="{D64189DA-4FBF-411E-86A6-760F00C85A6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CBS Oranje_EN</Template>
  <TotalTime>0</TotalTime>
  <Words>712</Words>
  <Application>Microsoft Office PowerPoint</Application>
  <PresentationFormat>Diavoorstelling (4:3)</PresentationFormat>
  <Paragraphs>104</Paragraphs>
  <Slides>11</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Cambria</vt:lpstr>
      <vt:lpstr>Corbel</vt:lpstr>
      <vt:lpstr>MS Mincho</vt:lpstr>
      <vt:lpstr>Times New Roman</vt:lpstr>
      <vt:lpstr>CBS Oranje_EN</vt:lpstr>
      <vt:lpstr>PowerPoint-presentatie</vt:lpstr>
      <vt:lpstr>Globalisation in business statistics</vt:lpstr>
      <vt:lpstr>Inward FATS &amp; Outward FATS</vt:lpstr>
      <vt:lpstr>PowerPoint-presentatie</vt:lpstr>
      <vt:lpstr>FATS Statistics</vt:lpstr>
      <vt:lpstr>EuroGroups Register (EGR)</vt:lpstr>
      <vt:lpstr>EuroGroups Register (EGR)</vt:lpstr>
      <vt:lpstr>EuroGroups Register (EGR)</vt:lpstr>
      <vt:lpstr>Cross-Border Register (CBR)</vt:lpstr>
      <vt:lpstr>EGR-quality issue for Dutch IFATS</vt:lpstr>
      <vt:lpstr>Future plans</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CBS PowerPoint sjabloon</dc:subject>
  <dc:creator>Konen, Ir H.J.</dc:creator>
  <cp:lastModifiedBy>Konen, H.J. (Rico)</cp:lastModifiedBy>
  <cp:revision>371</cp:revision>
  <cp:lastPrinted>2015-10-13T11:21:10Z</cp:lastPrinted>
  <dcterms:created xsi:type="dcterms:W3CDTF">2014-01-27T14:36:20Z</dcterms:created>
  <dcterms:modified xsi:type="dcterms:W3CDTF">2018-08-31T14:41:10Z</dcterms:modified>
</cp:coreProperties>
</file>