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3" r:id="rId16"/>
    <p:sldId id="274" r:id="rId17"/>
  </p:sldIdLst>
  <p:sldSz cx="9144000" cy="6858000" type="screen4x3"/>
  <p:notesSz cx="6858000" cy="91440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218"/>
    <a:srgbClr val="1F7EE7"/>
    <a:srgbClr val="7DD330"/>
    <a:srgbClr val="00CC00"/>
    <a:srgbClr val="0C7CD2"/>
    <a:srgbClr val="AE1517"/>
    <a:srgbClr val="CC0000"/>
    <a:srgbClr val="CA69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69" autoAdjust="0"/>
    <p:restoredTop sz="94660"/>
  </p:normalViewPr>
  <p:slideViewPr>
    <p:cSldViewPr>
      <p:cViewPr varScale="1">
        <p:scale>
          <a:sx n="103" d="100"/>
          <a:sy n="103" d="100"/>
        </p:scale>
        <p:origin x="115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89BDB22B-4922-4147-926F-0CD6B505D641}" type="datetimeFigureOut">
              <a:rPr lang="en-US"/>
              <a:pPr>
                <a:defRPr/>
              </a:pPr>
              <a:t>9/25/2018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4B629FA-2248-4CC5-A469-B569B41B24D0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3218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E9E2A28-34C8-4717-98FB-F2979492A7ED}" type="slidenum">
              <a:rPr lang="en-US" altLang="en-US" smtClean="0"/>
              <a:pPr/>
              <a:t>15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990002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18251"/>
      </p:ext>
    </p:extLst>
  </p:cSld>
  <p:clrMapOvr>
    <a:masterClrMapping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784529"/>
      </p:ext>
    </p:extLst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968577"/>
      </p:ext>
    </p:extLst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482362"/>
      </p:ext>
    </p:extLst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6143880"/>
      </p:ext>
    </p:extLst>
  </p:cSld>
  <p:clrMapOvr>
    <a:masterClrMapping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658275"/>
      </p:ext>
    </p:extLst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647368"/>
      </p:ext>
    </p:extLst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768473"/>
      </p:ext>
    </p:extLst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1150068"/>
      </p:ext>
    </p:extLst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6444386"/>
      </p:ext>
    </p:extLst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61582047"/>
      </p:ext>
    </p:extLst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powerpointstyles.com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Box 29"/>
          <p:cNvSpPr txBox="1">
            <a:spLocks noChangeArrowheads="1"/>
          </p:cNvSpPr>
          <p:nvPr userDrawn="1"/>
        </p:nvSpPr>
        <p:spPr bwMode="auto">
          <a:xfrm>
            <a:off x="3348038" y="6237288"/>
            <a:ext cx="29908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fr-FR" altLang="en-US" smtClean="0">
                <a:hlinkClick r:id="rId13"/>
              </a:rPr>
              <a:t>Free Powerpoint Templates</a:t>
            </a:r>
            <a:endParaRPr lang="fr-FR" altLang="en-US" smtClean="0"/>
          </a:p>
        </p:txBody>
      </p:sp>
      <p:pic>
        <p:nvPicPr>
          <p:cNvPr id="1027" name="Picture 28" descr="S dsqkh iehaf dsofa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ext Box 8"/>
          <p:cNvSpPr txBox="1">
            <a:spLocks noChangeArrowheads="1"/>
          </p:cNvSpPr>
          <p:nvPr userDrawn="1"/>
        </p:nvSpPr>
        <p:spPr bwMode="auto">
          <a:xfrm>
            <a:off x="7962900" y="6375400"/>
            <a:ext cx="1073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fr-FR" altLang="en-US" b="1" smtClean="0">
                <a:solidFill>
                  <a:schemeClr val="bg1"/>
                </a:solidFill>
              </a:rPr>
              <a:t>Page </a:t>
            </a:r>
            <a:fld id="{25EA33E8-0C7C-4AEF-B405-D69654379499}" type="slidenum">
              <a:rPr lang="fr-FR" altLang="en-US" b="1" smtClean="0">
                <a:solidFill>
                  <a:schemeClr val="bg1"/>
                </a:solidFill>
              </a:rPr>
              <a:pPr eaLnBrk="1" hangingPunct="1">
                <a:defRPr/>
              </a:pPr>
              <a:t>‹N°›</a:t>
            </a:fld>
            <a:endParaRPr lang="fr-FR" altLang="en-US" b="1" smtClean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circl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powerpointstyles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12" Type="http://schemas.openxmlformats.org/officeDocument/2006/relationships/image" Target="../media/image1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11" Type="http://schemas.openxmlformats.org/officeDocument/2006/relationships/image" Target="../media/image14.jpeg"/><Relationship Id="rId5" Type="http://schemas.openxmlformats.org/officeDocument/2006/relationships/image" Target="../media/image8.jpeg"/><Relationship Id="rId10" Type="http://schemas.openxmlformats.org/officeDocument/2006/relationships/image" Target="../media/image13.jpeg"/><Relationship Id="rId4" Type="http://schemas.openxmlformats.org/officeDocument/2006/relationships/image" Target="../media/image7.jpeg"/><Relationship Id="rId9" Type="http://schemas.openxmlformats.org/officeDocument/2006/relationships/image" Target="../media/image12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mailto:marijana.popovic@monstat.or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5"/>
          <p:cNvSpPr txBox="1">
            <a:spLocks noChangeArrowheads="1"/>
          </p:cNvSpPr>
          <p:nvPr/>
        </p:nvSpPr>
        <p:spPr bwMode="auto">
          <a:xfrm>
            <a:off x="3348038" y="6237288"/>
            <a:ext cx="29908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en-US">
                <a:hlinkClick r:id="rId2"/>
              </a:rPr>
              <a:t>Free Powerpoint Templates</a:t>
            </a:r>
            <a:endParaRPr lang="fr-FR" altLang="en-US"/>
          </a:p>
        </p:txBody>
      </p:sp>
      <p:pic>
        <p:nvPicPr>
          <p:cNvPr id="3075" name="Picture 23" descr="fdsf fdskja eopfs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0"/>
            <a:ext cx="914400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Text Box 6"/>
          <p:cNvSpPr txBox="1">
            <a:spLocks noChangeArrowheads="1"/>
          </p:cNvSpPr>
          <p:nvPr/>
        </p:nvSpPr>
        <p:spPr bwMode="auto">
          <a:xfrm>
            <a:off x="395288" y="188913"/>
            <a:ext cx="8569325" cy="1101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0000" tIns="180000" rIns="180000" bIns="18000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solidFill>
                  <a:schemeClr val="bg1"/>
                </a:solidFill>
                <a:latin typeface="Verdana" panose="020B0604030504040204" pitchFamily="34" charset="0"/>
              </a:rPr>
              <a:t>Outputs of the Montenegrin Statistical Business Register</a:t>
            </a:r>
            <a:endParaRPr lang="fr-FR" altLang="en-US" sz="2400" i="1">
              <a:solidFill>
                <a:schemeClr val="bg1"/>
              </a:solidFill>
            </a:endParaRPr>
          </a:p>
        </p:txBody>
      </p:sp>
      <p:sp>
        <p:nvSpPr>
          <p:cNvPr id="3077" name="TextBox 1"/>
          <p:cNvSpPr txBox="1">
            <a:spLocks noChangeArrowheads="1"/>
          </p:cNvSpPr>
          <p:nvPr/>
        </p:nvSpPr>
        <p:spPr bwMode="auto">
          <a:xfrm>
            <a:off x="4686300" y="6053138"/>
            <a:ext cx="46799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sr-Latn-ME" altLang="en-US" b="1">
                <a:solidFill>
                  <a:schemeClr val="accent2"/>
                </a:solidFill>
              </a:rPr>
              <a:t>By Marijana Popovic-Roncevic, MSc.</a:t>
            </a:r>
            <a:endParaRPr lang="en-US" altLang="en-US" b="1">
              <a:solidFill>
                <a:schemeClr val="accent2"/>
              </a:solidFill>
            </a:endParaRPr>
          </a:p>
        </p:txBody>
      </p:sp>
      <p:pic>
        <p:nvPicPr>
          <p:cNvPr id="3078" name="Picture 5" descr="IMG_18052010_114039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213" y="3644900"/>
            <a:ext cx="482600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6" descr="IMG_18052010_114039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1563" y="2832100"/>
            <a:ext cx="482600" cy="52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7" descr="IMG_18052010_114039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1175" y="3570288"/>
            <a:ext cx="560388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8" descr="IMG_18052010_114039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3013" y="2786063"/>
            <a:ext cx="449262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7" descr="IMG_18052010_114039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938" y="1989138"/>
            <a:ext cx="4318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6159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sr-Latn-ME" altLang="en-US" sz="2800" b="1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Continuation:</a:t>
            </a:r>
            <a:endParaRPr lang="en-US" altLang="en-US" sz="2800" smtClean="0"/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 bwMode="auto">
          <a:xfrm>
            <a:off x="628650" y="1125538"/>
            <a:ext cx="7886700" cy="47513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en-US" altLang="en-US" sz="2400" smtClean="0">
                <a:solidFill>
                  <a:srgbClr val="FFFF00"/>
                </a:solidFill>
                <a:latin typeface="Baskerville Old Face" panose="02020602080505020303" pitchFamily="18" charset="0"/>
              </a:rPr>
              <a:t>One of the most important outputs </a:t>
            </a:r>
            <a:r>
              <a:rPr lang="en-US" altLang="en-US" sz="240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of SBR is a </a:t>
            </a:r>
            <a:r>
              <a:rPr lang="en-US" altLang="en-US" sz="2400" smtClean="0">
                <a:solidFill>
                  <a:srgbClr val="FFFF00"/>
                </a:solidFill>
                <a:latin typeface="Baskerville Old Face" panose="02020602080505020303" pitchFamily="18" charset="0"/>
              </a:rPr>
              <a:t>frozen frame </a:t>
            </a:r>
            <a:r>
              <a:rPr lang="en-US" altLang="en-US" sz="240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produced at the end of each year which is using by all statistical surveys.</a:t>
            </a:r>
            <a:endParaRPr lang="sr-Latn-ME" altLang="en-US" sz="2400" smtClean="0">
              <a:solidFill>
                <a:schemeClr val="bg1"/>
              </a:solidFill>
              <a:latin typeface="Baskerville Old Face" panose="02020602080505020303" pitchFamily="18" charset="0"/>
            </a:endParaRPr>
          </a:p>
          <a:p>
            <a:pPr algn="just"/>
            <a:r>
              <a:rPr lang="en-US" altLang="en-US" sz="240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From the Statistical Business Register we have outputs, which are available through publication</a:t>
            </a:r>
            <a:r>
              <a:rPr lang="sr-Latn-ME" altLang="en-US" sz="240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: </a:t>
            </a:r>
            <a:r>
              <a:rPr lang="sr-Latn-ME" altLang="en-US" sz="2400" smtClean="0">
                <a:solidFill>
                  <a:srgbClr val="FFFF00"/>
                </a:solidFill>
                <a:latin typeface="Baskerville Old Face" panose="02020602080505020303" pitchFamily="18" charset="0"/>
              </a:rPr>
              <a:t>N</a:t>
            </a:r>
            <a:r>
              <a:rPr lang="en-US" altLang="en-US" sz="2400" smtClean="0">
                <a:solidFill>
                  <a:srgbClr val="FFFF00"/>
                </a:solidFill>
                <a:latin typeface="Baskerville Old Face" panose="02020602080505020303" pitchFamily="18" charset="0"/>
              </a:rPr>
              <a:t>umber and structure of business entities in Montenegro</a:t>
            </a:r>
            <a:r>
              <a:rPr lang="en-US" altLang="en-US" sz="240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, </a:t>
            </a:r>
            <a:r>
              <a:rPr lang="sr-Latn-ME" altLang="en-US" sz="240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(</a:t>
            </a:r>
            <a:r>
              <a:rPr lang="en-US" altLang="en-US" sz="240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in March of the current year for the previous year</a:t>
            </a:r>
            <a:r>
              <a:rPr lang="sr-Latn-ME" altLang="en-US" sz="240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); </a:t>
            </a:r>
            <a:r>
              <a:rPr lang="sr-Latn-ME" altLang="en-US" sz="2400" smtClean="0">
                <a:solidFill>
                  <a:srgbClr val="FFFF00"/>
                </a:solidFill>
                <a:latin typeface="Baskerville Old Face" panose="02020602080505020303" pitchFamily="18" charset="0"/>
              </a:rPr>
              <a:t>N</a:t>
            </a:r>
            <a:r>
              <a:rPr lang="en-US" altLang="en-US" sz="2400" smtClean="0">
                <a:solidFill>
                  <a:srgbClr val="FFFF00"/>
                </a:solidFill>
                <a:latin typeface="Baskerville Old Face" panose="02020602080505020303" pitchFamily="18" charset="0"/>
              </a:rPr>
              <a:t>umber and structure of enterprises which has foreign owners</a:t>
            </a:r>
            <a:r>
              <a:rPr lang="en-US" altLang="en-US" sz="240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, </a:t>
            </a:r>
            <a:r>
              <a:rPr lang="sr-Latn-ME" altLang="en-US" sz="240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(</a:t>
            </a:r>
            <a:r>
              <a:rPr lang="en-US" altLang="en-US" sz="240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in July of the current year for the previous year</a:t>
            </a:r>
            <a:r>
              <a:rPr lang="sr-Latn-ME" altLang="en-US" sz="240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).</a:t>
            </a:r>
          </a:p>
          <a:p>
            <a:pPr algn="just"/>
            <a:r>
              <a:rPr lang="sr-Latn-ME" altLang="en-US" sz="240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W</a:t>
            </a:r>
            <a:r>
              <a:rPr lang="en-US" altLang="en-US" sz="240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e publish from the Statistical Business Register, </a:t>
            </a:r>
            <a:r>
              <a:rPr lang="en-US" altLang="en-US" sz="2400" smtClean="0">
                <a:solidFill>
                  <a:srgbClr val="FFFF00"/>
                </a:solidFill>
                <a:latin typeface="Baskerville Old Face" panose="02020602080505020303" pitchFamily="18" charset="0"/>
              </a:rPr>
              <a:t>release about newborn and inactive enterprises.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6873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sr-Latn-ME" altLang="en-US" sz="2800" b="1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Continuation:</a:t>
            </a:r>
            <a:endParaRPr lang="en-US" altLang="en-US" sz="2800" smtClean="0"/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 bwMode="auto">
          <a:xfrm>
            <a:off x="617538" y="1196975"/>
            <a:ext cx="7886700" cy="4351338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just">
              <a:buFontTx/>
              <a:buNone/>
              <a:defRPr/>
            </a:pPr>
            <a:r>
              <a:rPr lang="en-US" altLang="en-US" sz="2400" dirty="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In previous years, driven by the demand of users, we published data on owners of active enterprises, observed by gender. </a:t>
            </a:r>
          </a:p>
          <a:p>
            <a:pPr>
              <a:defRPr/>
            </a:pPr>
            <a:endParaRPr lang="en-US" altLang="en-US" dirty="0" smtClean="0"/>
          </a:p>
        </p:txBody>
      </p:sp>
      <p:pic>
        <p:nvPicPr>
          <p:cNvPr id="1331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3013" y="3184525"/>
            <a:ext cx="598170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3013" y="2451100"/>
            <a:ext cx="59912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6159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sr-Latn-ME" altLang="en-US" sz="2800" b="1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Continuation</a:t>
            </a:r>
            <a:r>
              <a:rPr lang="sr-Latn-ME" altLang="en-US" sz="2400" b="1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:</a:t>
            </a:r>
            <a:endParaRPr lang="en-US" altLang="en-US" sz="2400" smtClean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 bwMode="auto">
          <a:xfrm>
            <a:off x="617538" y="996950"/>
            <a:ext cx="7886700" cy="43513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en-US" altLang="en-US" sz="240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In order to comply with international standards, MONSTAT insists that the entire process of organizing, collecting, processing and disseminating data be accompanied by clearly defined procedures adopted at MONSTAT level.</a:t>
            </a:r>
          </a:p>
          <a:p>
            <a:pPr algn="just"/>
            <a:endParaRPr lang="sr-Latn-ME" altLang="en-US" sz="800" smtClean="0">
              <a:solidFill>
                <a:schemeClr val="bg1"/>
              </a:solidFill>
              <a:latin typeface="Baskerville Old Face" panose="02020602080505020303" pitchFamily="18" charset="0"/>
            </a:endParaRPr>
          </a:p>
          <a:p>
            <a:pPr algn="just"/>
            <a:r>
              <a:rPr lang="sr-Latn-ME" altLang="en-US" sz="240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We made </a:t>
            </a:r>
            <a:r>
              <a:rPr lang="en-US" altLang="en-US" sz="240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the </a:t>
            </a:r>
            <a:r>
              <a:rPr lang="en-US" altLang="en-US" sz="2400" smtClean="0">
                <a:solidFill>
                  <a:srgbClr val="FFFF00"/>
                </a:solidFill>
                <a:latin typeface="Baskerville Old Face" panose="02020602080505020303" pitchFamily="18" charset="0"/>
              </a:rPr>
              <a:t>Dissemination Strategy </a:t>
            </a:r>
            <a:r>
              <a:rPr lang="sr-Latn-ME" altLang="en-US" sz="240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.</a:t>
            </a:r>
            <a:endParaRPr lang="en-US" altLang="en-US" sz="2400" smtClean="0">
              <a:solidFill>
                <a:schemeClr val="bg1"/>
              </a:solidFill>
              <a:latin typeface="Baskerville Old Face" panose="02020602080505020303" pitchFamily="18" charset="0"/>
            </a:endParaRPr>
          </a:p>
          <a:p>
            <a:pPr algn="just"/>
            <a:endParaRPr lang="sr-Latn-ME" altLang="en-US" sz="800" smtClean="0">
              <a:solidFill>
                <a:schemeClr val="bg1"/>
              </a:solidFill>
              <a:latin typeface="Baskerville Old Face" panose="02020602080505020303" pitchFamily="18" charset="0"/>
            </a:endParaRPr>
          </a:p>
          <a:p>
            <a:pPr algn="just"/>
            <a:r>
              <a:rPr lang="en-US" altLang="en-US" sz="240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The goal of the Dissemination Strategy is to make the statistics available to all users in a comprehensible manner at the same time and under the same conditions.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6873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sr-Latn-ME" altLang="en-US" sz="2800" b="1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Continuation:</a:t>
            </a:r>
            <a:endParaRPr lang="en-US" altLang="en-US" sz="280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52513"/>
            <a:ext cx="7886700" cy="4105275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sz="2400" dirty="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The dissemination policy in MONSTAT is implemented through </a:t>
            </a:r>
            <a:r>
              <a:rPr lang="en-US" sz="2400" dirty="0" smtClean="0">
                <a:solidFill>
                  <a:srgbClr val="FFFF00"/>
                </a:solidFill>
                <a:latin typeface="Baskerville Old Face" panose="02020602080505020303" pitchFamily="18" charset="0"/>
              </a:rPr>
              <a:t>five strategic </a:t>
            </a:r>
            <a:r>
              <a:rPr lang="en-US" sz="2400" dirty="0">
                <a:solidFill>
                  <a:srgbClr val="FFFF00"/>
                </a:solidFill>
                <a:latin typeface="Baskerville Old Face" panose="02020602080505020303" pitchFamily="18" charset="0"/>
              </a:rPr>
              <a:t>objectives</a:t>
            </a:r>
            <a:r>
              <a:rPr lang="en-US" sz="2400" dirty="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:</a:t>
            </a:r>
          </a:p>
          <a:p>
            <a:pPr marL="0" indent="0">
              <a:buFontTx/>
              <a:buNone/>
              <a:defRPr/>
            </a:pPr>
            <a:endParaRPr lang="en-US" sz="2400" dirty="0" smtClean="0">
              <a:solidFill>
                <a:schemeClr val="bg1"/>
              </a:solidFill>
              <a:latin typeface="Baskerville Old Face" panose="02020602080505020303" pitchFamily="18" charset="0"/>
            </a:endParaRPr>
          </a:p>
          <a:p>
            <a:pPr marL="406400" indent="0">
              <a:buFontTx/>
              <a:buNone/>
              <a:defRPr/>
            </a:pPr>
            <a:r>
              <a:rPr lang="en-US" sz="2400" dirty="0">
                <a:solidFill>
                  <a:schemeClr val="bg1"/>
                </a:solidFill>
                <a:latin typeface="Baskerville Old Face" panose="02020602080505020303" pitchFamily="18" charset="0"/>
              </a:rPr>
              <a:t>1. Creating a demand for MONSTAT data (recognition and image)</a:t>
            </a:r>
          </a:p>
          <a:p>
            <a:pPr marL="406400" indent="0">
              <a:buFontTx/>
              <a:buNone/>
              <a:defRPr/>
            </a:pPr>
            <a:r>
              <a:rPr lang="en-US" sz="2400" dirty="0">
                <a:solidFill>
                  <a:schemeClr val="bg1"/>
                </a:solidFill>
                <a:latin typeface="Baskerville Old Face" panose="02020602080505020303" pitchFamily="18" charset="0"/>
              </a:rPr>
              <a:t>2. Continuous availability of data</a:t>
            </a:r>
          </a:p>
          <a:p>
            <a:pPr marL="406400" indent="0">
              <a:buFontTx/>
              <a:buNone/>
              <a:defRPr/>
            </a:pPr>
            <a:r>
              <a:rPr lang="en-US" sz="2400" dirty="0">
                <a:solidFill>
                  <a:schemeClr val="bg1"/>
                </a:solidFill>
                <a:latin typeface="Baskerville Old Face" panose="02020602080505020303" pitchFamily="18" charset="0"/>
              </a:rPr>
              <a:t>3. Clarity of data</a:t>
            </a:r>
          </a:p>
          <a:p>
            <a:pPr marL="406400" indent="0">
              <a:buFontTx/>
              <a:buNone/>
              <a:defRPr/>
            </a:pPr>
            <a:r>
              <a:rPr lang="en-US" sz="2400" dirty="0">
                <a:solidFill>
                  <a:schemeClr val="bg1"/>
                </a:solidFill>
                <a:latin typeface="Baskerville Old Face" panose="02020602080505020303" pitchFamily="18" charset="0"/>
              </a:rPr>
              <a:t>4. Data distribution channels</a:t>
            </a:r>
          </a:p>
          <a:p>
            <a:pPr marL="406400" indent="0">
              <a:buFontTx/>
              <a:buNone/>
              <a:defRPr/>
            </a:pPr>
            <a:r>
              <a:rPr lang="en-US" sz="2400" dirty="0">
                <a:solidFill>
                  <a:schemeClr val="bg1"/>
                </a:solidFill>
                <a:latin typeface="Baskerville Old Face" panose="02020602080505020303" pitchFamily="18" charset="0"/>
              </a:rPr>
              <a:t>5. Communication with users / User type and type of needs.</a:t>
            </a:r>
          </a:p>
          <a:p>
            <a:pPr marL="0" indent="0">
              <a:buFontTx/>
              <a:buNone/>
              <a:defRPr/>
            </a:pPr>
            <a:r>
              <a:rPr lang="en-US" dirty="0">
                <a:solidFill>
                  <a:schemeClr val="bg1"/>
                </a:solidFill>
              </a:rPr>
              <a:t> </a:t>
            </a:r>
          </a:p>
          <a:p>
            <a:pPr>
              <a:defRPr/>
            </a:pPr>
            <a:endParaRPr lang="en-US" sz="2400" dirty="0">
              <a:solidFill>
                <a:schemeClr val="bg1"/>
              </a:solidFill>
              <a:latin typeface="Baskerville Old Face" panose="02020602080505020303" pitchFamily="18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6873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sr-Latn-ME" altLang="en-US" sz="2800" b="1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Continuation:</a:t>
            </a:r>
            <a:endParaRPr lang="en-US" altLang="en-US" sz="280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52513"/>
            <a:ext cx="7886700" cy="403225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sz="2800" dirty="0">
                <a:solidFill>
                  <a:srgbClr val="FFFF00"/>
                </a:solidFill>
                <a:latin typeface="Baskerville Old Face" panose="02020602080505020303" pitchFamily="18" charset="0"/>
              </a:rPr>
              <a:t>Distribution Channels </a:t>
            </a:r>
            <a:r>
              <a:rPr lang="en-US" sz="2800" dirty="0">
                <a:solidFill>
                  <a:schemeClr val="bg1"/>
                </a:solidFill>
                <a:latin typeface="Baskerville Old Face" panose="02020602080505020303" pitchFamily="18" charset="0"/>
              </a:rPr>
              <a:t>are</a:t>
            </a:r>
            <a:r>
              <a:rPr lang="en-US" sz="2800" dirty="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:</a:t>
            </a:r>
          </a:p>
          <a:p>
            <a:pPr marL="0" indent="0">
              <a:buFontTx/>
              <a:buNone/>
              <a:defRPr/>
            </a:pPr>
            <a:endParaRPr lang="en-US" sz="800" dirty="0">
              <a:solidFill>
                <a:schemeClr val="bg1"/>
              </a:solidFill>
              <a:latin typeface="Baskerville Old Face" panose="02020602080505020303" pitchFamily="18" charset="0"/>
            </a:endParaRPr>
          </a:p>
          <a:p>
            <a:pPr marL="406400" indent="0">
              <a:buFontTx/>
              <a:buNone/>
              <a:defRPr/>
            </a:pPr>
            <a:r>
              <a:rPr lang="en-US" sz="2800" dirty="0">
                <a:solidFill>
                  <a:schemeClr val="bg1"/>
                </a:solidFill>
                <a:latin typeface="Baskerville Old Face" panose="02020602080505020303" pitchFamily="18" charset="0"/>
              </a:rPr>
              <a:t> </a:t>
            </a:r>
            <a:r>
              <a:rPr lang="en-US" sz="2800" dirty="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• </a:t>
            </a:r>
            <a:r>
              <a:rPr lang="en-US" sz="2800" dirty="0">
                <a:solidFill>
                  <a:schemeClr val="bg1"/>
                </a:solidFill>
                <a:latin typeface="Baskerville Old Face" panose="02020602080505020303" pitchFamily="18" charset="0"/>
              </a:rPr>
              <a:t>WEB site</a:t>
            </a:r>
          </a:p>
          <a:p>
            <a:pPr marL="508000" indent="0">
              <a:buFontTx/>
              <a:buNone/>
              <a:defRPr/>
            </a:pPr>
            <a:r>
              <a:rPr lang="en-US" sz="2800" dirty="0">
                <a:solidFill>
                  <a:schemeClr val="bg1"/>
                </a:solidFill>
                <a:latin typeface="Baskerville Old Face" panose="02020602080505020303" pitchFamily="18" charset="0"/>
              </a:rPr>
              <a:t>• E-mail, telephone and mail</a:t>
            </a:r>
          </a:p>
          <a:p>
            <a:pPr marL="508000" indent="0">
              <a:buFontTx/>
              <a:buNone/>
              <a:defRPr/>
            </a:pPr>
            <a:r>
              <a:rPr lang="en-US" sz="2800" dirty="0">
                <a:solidFill>
                  <a:schemeClr val="bg1"/>
                </a:solidFill>
                <a:latin typeface="Baskerville Old Face" panose="02020602080505020303" pitchFamily="18" charset="0"/>
              </a:rPr>
              <a:t>• Information line</a:t>
            </a:r>
          </a:p>
          <a:p>
            <a:pPr marL="508000" indent="0">
              <a:buFontTx/>
              <a:buNone/>
              <a:defRPr/>
            </a:pPr>
            <a:r>
              <a:rPr lang="en-US" sz="2800" dirty="0">
                <a:solidFill>
                  <a:schemeClr val="bg1"/>
                </a:solidFill>
                <a:latin typeface="Baskerville Old Face" panose="02020602080505020303" pitchFamily="18" charset="0"/>
              </a:rPr>
              <a:t>• Publications and Communications</a:t>
            </a:r>
          </a:p>
          <a:p>
            <a:pPr marL="508000" indent="0">
              <a:buFontTx/>
              <a:buNone/>
              <a:defRPr/>
            </a:pPr>
            <a:r>
              <a:rPr lang="en-US" sz="2800" dirty="0">
                <a:solidFill>
                  <a:schemeClr val="bg1"/>
                </a:solidFill>
                <a:latin typeface="Baskerville Old Face" panose="02020602080505020303" pitchFamily="18" charset="0"/>
              </a:rPr>
              <a:t>• Combined distribution channels</a:t>
            </a:r>
          </a:p>
          <a:p>
            <a:pPr marL="508000" indent="0">
              <a:buFontTx/>
              <a:buNone/>
              <a:defRPr/>
            </a:pPr>
            <a:r>
              <a:rPr lang="en-US" sz="2800" dirty="0">
                <a:solidFill>
                  <a:schemeClr val="bg1"/>
                </a:solidFill>
                <a:latin typeface="Baskerville Old Face" panose="02020602080505020303" pitchFamily="18" charset="0"/>
              </a:rPr>
              <a:t>• The library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99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sr-Latn-ME" altLang="en-US" sz="320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MONTENEGRO</a:t>
            </a:r>
            <a:r>
              <a:rPr lang="sr-Latn-ME" altLang="en-US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 </a:t>
            </a:r>
            <a:endParaRPr lang="en-US" altLang="en-US" smtClean="0">
              <a:solidFill>
                <a:schemeClr val="bg1"/>
              </a:solidFill>
              <a:latin typeface="Baskerville Old Face" panose="02020602080505020303" pitchFamily="18" charset="0"/>
            </a:endParaRPr>
          </a:p>
        </p:txBody>
      </p:sp>
      <p:pic>
        <p:nvPicPr>
          <p:cNvPr id="17411" name="Content Placeholder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1347788"/>
            <a:ext cx="2932112" cy="19224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2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63663"/>
            <a:ext cx="2759075" cy="191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3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1138" y="1363663"/>
            <a:ext cx="1749425" cy="192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4" name="Pictur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70250"/>
            <a:ext cx="2760663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5" name="Picture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526"/>
          <a:stretch>
            <a:fillRect/>
          </a:stretch>
        </p:blipFill>
        <p:spPr bwMode="auto">
          <a:xfrm>
            <a:off x="4500563" y="1347788"/>
            <a:ext cx="1727200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6" name="Picture 1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3550" y="3257550"/>
            <a:ext cx="3622675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7" name="Picture 1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3550" y="5005388"/>
            <a:ext cx="3616325" cy="190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8" name="Picture 17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05388"/>
            <a:ext cx="2751138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9" name="Picture 18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4788" y="5022850"/>
            <a:ext cx="3482975" cy="183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0" name="Picture 19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1138" y="3257550"/>
            <a:ext cx="3476625" cy="174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5"/>
          <p:cNvSpPr>
            <a:spLocks noGrp="1" noChangeArrowheads="1" noChangeShapeType="1" noTextEdit="1"/>
          </p:cNvSpPr>
          <p:nvPr/>
        </p:nvSpPr>
        <p:spPr bwMode="gray">
          <a:xfrm>
            <a:off x="827584" y="1988840"/>
            <a:ext cx="7886700" cy="115201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tx2"/>
                    </a:gs>
                    <a:gs pos="100000">
                      <a:schemeClr val="hlink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bg1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Deflate">
              <a:avLst>
                <a:gd name="adj" fmla="val 6005"/>
              </a:avLst>
            </a:prstTxWarp>
          </a:bodyPr>
          <a:lstStyle/>
          <a:p>
            <a:pPr algn="ctr">
              <a:defRPr/>
            </a:pPr>
            <a:r>
              <a:rPr lang="en-US" sz="3600" kern="10" dirty="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FF9218"/>
                </a:solidFill>
                <a:effectLst>
                  <a:outerShdw dist="63500" dir="2212194" algn="ctr" rotWithShape="0">
                    <a:srgbClr val="868686">
                      <a:alpha val="50000"/>
                    </a:srgbClr>
                  </a:outerShdw>
                </a:effectLst>
                <a:latin typeface="Curlz MT" panose="04040404050702020202" pitchFamily="82" charset="0"/>
                <a:cs typeface="Arial"/>
              </a:rPr>
              <a:t>Thank You </a:t>
            </a:r>
            <a:r>
              <a:rPr lang="en-US" sz="3600" kern="10" dirty="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FF9218"/>
                </a:solidFill>
                <a:effectLst>
                  <a:outerShdw dist="63500" dir="2212194" algn="ctr" rotWithShape="0">
                    <a:srgbClr val="868686">
                      <a:alpha val="50000"/>
                    </a:srgbClr>
                  </a:outerShdw>
                </a:effectLst>
                <a:latin typeface="Bell MT" panose="02020503060305020303" pitchFamily="18" charset="0"/>
                <a:cs typeface="Arial"/>
              </a:rPr>
              <a:t>!</a:t>
            </a:r>
          </a:p>
        </p:txBody>
      </p:sp>
      <p:sp>
        <p:nvSpPr>
          <p:cNvPr id="19459" name="Rectangle 1"/>
          <p:cNvSpPr>
            <a:spLocks noChangeArrowheads="1"/>
          </p:cNvSpPr>
          <p:nvPr/>
        </p:nvSpPr>
        <p:spPr bwMode="auto">
          <a:xfrm>
            <a:off x="2484438" y="3500438"/>
            <a:ext cx="4572000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sr-Latn-ME" altLang="en-US" b="1"/>
              <a:t>e-mail: </a:t>
            </a:r>
            <a:r>
              <a:rPr lang="sr-Latn-ME" altLang="en-US" b="1">
                <a:solidFill>
                  <a:srgbClr val="FF0000"/>
                </a:solidFill>
                <a:hlinkClick r:id="rId2"/>
              </a:rPr>
              <a:t>marijana.popovic</a:t>
            </a:r>
            <a:r>
              <a:rPr lang="en-US" altLang="en-US" b="1">
                <a:solidFill>
                  <a:srgbClr val="FF0000"/>
                </a:solidFill>
                <a:hlinkClick r:id="rId2"/>
              </a:rPr>
              <a:t>@monstat.org</a:t>
            </a:r>
            <a:endParaRPr lang="en-US" altLang="en-US" b="1">
              <a:solidFill>
                <a:srgbClr val="FF0000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en-US" altLang="en-US" b="1">
                <a:solidFill>
                  <a:srgbClr val="FF0000"/>
                </a:solidFill>
              </a:rPr>
              <a:t>www.</a:t>
            </a:r>
            <a:r>
              <a:rPr lang="sr-Latn-ME" altLang="en-US" b="1">
                <a:solidFill>
                  <a:srgbClr val="FF0000"/>
                </a:solidFill>
              </a:rPr>
              <a:t>monstat</a:t>
            </a:r>
            <a:r>
              <a:rPr lang="en-US" altLang="en-US" b="1">
                <a:solidFill>
                  <a:srgbClr val="FF0000"/>
                </a:solidFill>
              </a:rPr>
              <a:t>.</a:t>
            </a:r>
            <a:r>
              <a:rPr lang="sr-Latn-ME" altLang="en-US" b="1">
                <a:solidFill>
                  <a:srgbClr val="FF0000"/>
                </a:solidFill>
              </a:rPr>
              <a:t>org</a:t>
            </a:r>
            <a:endParaRPr lang="en-US" altLang="en-US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7"/>
          <p:cNvSpPr txBox="1">
            <a:spLocks noChangeArrowheads="1"/>
          </p:cNvSpPr>
          <p:nvPr/>
        </p:nvSpPr>
        <p:spPr bwMode="auto">
          <a:xfrm>
            <a:off x="611188" y="692150"/>
            <a:ext cx="1773237" cy="585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r-Latn-ME" altLang="en-US" sz="3200" b="1">
                <a:solidFill>
                  <a:schemeClr val="bg1"/>
                </a:solidFill>
                <a:latin typeface="Baskerville Old Face" panose="02020602080505020303" pitchFamily="18" charset="0"/>
              </a:rPr>
              <a:t>Content</a:t>
            </a:r>
            <a:r>
              <a:rPr lang="sr-Latn-ME" altLang="en-US" sz="3200">
                <a:solidFill>
                  <a:schemeClr val="bg1"/>
                </a:solidFill>
              </a:rPr>
              <a:t> </a:t>
            </a:r>
            <a:r>
              <a:rPr lang="fr-FR" altLang="en-US" sz="3200" b="1">
                <a:solidFill>
                  <a:schemeClr val="bg1"/>
                </a:solidFill>
                <a:latin typeface="Verdana" panose="020B0604030504040204" pitchFamily="34" charset="0"/>
              </a:rPr>
              <a:t>:</a:t>
            </a:r>
            <a:endParaRPr lang="fr-FR" altLang="en-US" sz="3200">
              <a:solidFill>
                <a:schemeClr val="bg1"/>
              </a:solidFill>
            </a:endParaRPr>
          </a:p>
        </p:txBody>
      </p:sp>
      <p:sp>
        <p:nvSpPr>
          <p:cNvPr id="4099" name="Text Box 8"/>
          <p:cNvSpPr txBox="1">
            <a:spLocks noChangeArrowheads="1"/>
          </p:cNvSpPr>
          <p:nvPr/>
        </p:nvSpPr>
        <p:spPr bwMode="auto">
          <a:xfrm>
            <a:off x="395288" y="1412875"/>
            <a:ext cx="8569325" cy="431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79999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0000" tIns="180000" rIns="180000" bIns="180000"/>
          <a:lstStyle>
            <a:lvl1pPr marL="457200" indent="-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altLang="en-US" sz="2800" b="1">
                <a:solidFill>
                  <a:schemeClr val="bg1"/>
                </a:solidFill>
                <a:latin typeface="Baskerville Old Face" panose="02020602080505020303" pitchFamily="18" charset="0"/>
              </a:rPr>
              <a:t>Introduction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2800" b="1">
                <a:solidFill>
                  <a:schemeClr val="bg1"/>
                </a:solidFill>
                <a:latin typeface="Baskerville Old Face" panose="02020602080505020303" pitchFamily="18" charset="0"/>
              </a:rPr>
              <a:t>The sources of the statistical business register maintenance</a:t>
            </a:r>
            <a:endParaRPr lang="sr-Latn-ME" altLang="en-US" sz="2800" b="1">
              <a:solidFill>
                <a:schemeClr val="bg1"/>
              </a:solidFill>
              <a:latin typeface="Baskerville Old Face" panose="02020602080505020303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2800" b="1">
                <a:solidFill>
                  <a:schemeClr val="bg1"/>
                </a:solidFill>
                <a:latin typeface="Baskerville Old Face" panose="02020602080505020303" pitchFamily="18" charset="0"/>
              </a:rPr>
              <a:t>The users of Statistical Business Register data</a:t>
            </a:r>
            <a:endParaRPr lang="sr-Latn-ME" altLang="en-US" sz="2800" b="1">
              <a:solidFill>
                <a:schemeClr val="bg1"/>
              </a:solidFill>
              <a:latin typeface="Baskerville Old Face" panose="02020602080505020303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2800" b="1">
                <a:solidFill>
                  <a:schemeClr val="bg1"/>
                </a:solidFill>
                <a:latin typeface="Baskerville Old Face" panose="02020602080505020303" pitchFamily="18" charset="0"/>
              </a:rPr>
              <a:t>Outputs of the Montenegrin Statistical Business Register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179388" y="293688"/>
            <a:ext cx="2400300" cy="585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u="sng">
                <a:solidFill>
                  <a:schemeClr val="bg1"/>
                </a:solidFill>
                <a:latin typeface="Baskerville Old Face" panose="02020602080505020303" pitchFamily="18" charset="0"/>
              </a:rPr>
              <a:t>Introduction</a:t>
            </a:r>
            <a:r>
              <a:rPr lang="fr-FR" altLang="en-US" sz="3200" b="1" u="sng">
                <a:solidFill>
                  <a:schemeClr val="bg1"/>
                </a:solidFill>
                <a:latin typeface="Verdana" panose="020B0604030504040204" pitchFamily="34" charset="0"/>
              </a:rPr>
              <a:t>:</a:t>
            </a:r>
            <a:endParaRPr lang="fr-FR" altLang="en-US" sz="3200" u="sng">
              <a:solidFill>
                <a:schemeClr val="bg1"/>
              </a:solidFill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900113" y="908050"/>
            <a:ext cx="7704137" cy="431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79999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0000" tIns="180000" rIns="180000" bIns="180000"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>
              <a:buFont typeface="Arial" panose="020B0604020202020204" pitchFamily="34" charset="0"/>
              <a:buChar char="•"/>
            </a:pPr>
            <a:r>
              <a:rPr lang="en-US" altLang="en-US" sz="2400">
                <a:solidFill>
                  <a:srgbClr val="FFFF00"/>
                </a:solidFill>
                <a:latin typeface="Baskerville Old Face" panose="02020602080505020303" pitchFamily="18" charset="0"/>
              </a:rPr>
              <a:t>Statistical Business Register </a:t>
            </a:r>
            <a:r>
              <a:rPr lang="en-US" altLang="en-US" sz="2400">
                <a:solidFill>
                  <a:schemeClr val="bg1"/>
                </a:solidFill>
                <a:latin typeface="Baskerville Old Face" panose="02020602080505020303" pitchFamily="18" charset="0"/>
              </a:rPr>
              <a:t>of</a:t>
            </a:r>
            <a:r>
              <a:rPr lang="sr-Latn-ME" altLang="en-US" sz="2400">
                <a:solidFill>
                  <a:schemeClr val="bg1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sz="2400">
                <a:solidFill>
                  <a:schemeClr val="bg1"/>
                </a:solidFill>
                <a:latin typeface="Baskerville Old Face" panose="02020602080505020303" pitchFamily="18" charset="0"/>
              </a:rPr>
              <a:t>Statistical Office of Montenegro was created in early year 2007. </a:t>
            </a:r>
            <a:endParaRPr lang="sr-Latn-ME" altLang="en-US" sz="2400">
              <a:solidFill>
                <a:schemeClr val="bg1"/>
              </a:solidFill>
              <a:latin typeface="Baskerville Old Face" panose="02020602080505020303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altLang="en-US" sz="2400">
                <a:solidFill>
                  <a:srgbClr val="FFFF00"/>
                </a:solidFill>
                <a:latin typeface="Baskerville Old Face" panose="02020602080505020303" pitchFamily="18" charset="0"/>
              </a:rPr>
              <a:t>A few years ago</a:t>
            </a:r>
            <a:r>
              <a:rPr lang="en-US" altLang="en-US" sz="2400">
                <a:solidFill>
                  <a:schemeClr val="bg1"/>
                </a:solidFill>
                <a:latin typeface="Baskerville Old Face" panose="02020602080505020303" pitchFamily="18" charset="0"/>
              </a:rPr>
              <a:t>, Statistical Business Register has served only as directory for finding a list of legal and statistical units and their addresses. </a:t>
            </a:r>
            <a:endParaRPr lang="sr-Latn-ME" altLang="en-US" sz="2400">
              <a:solidFill>
                <a:schemeClr val="bg1"/>
              </a:solidFill>
              <a:latin typeface="Baskerville Old Face" panose="02020602080505020303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altLang="en-US" sz="2400">
                <a:solidFill>
                  <a:srgbClr val="FFFF00"/>
                </a:solidFill>
                <a:latin typeface="Baskerville Old Face" panose="02020602080505020303" pitchFamily="18" charset="0"/>
              </a:rPr>
              <a:t>Today</a:t>
            </a:r>
            <a:r>
              <a:rPr lang="en-US" altLang="en-US" sz="2400">
                <a:solidFill>
                  <a:schemeClr val="bg1"/>
                </a:solidFill>
                <a:latin typeface="Baskerville Old Face" panose="02020602080505020303" pitchFamily="18" charset="0"/>
              </a:rPr>
              <a:t>, we have, as a main goal, the tendency that Statistical Business Register be a backbone in the production of economic statistics. </a:t>
            </a:r>
            <a:endParaRPr lang="sr-Latn-ME" altLang="en-US" sz="2400">
              <a:solidFill>
                <a:schemeClr val="bg1"/>
              </a:solidFill>
              <a:latin typeface="Baskerville Old Face" panose="02020602080505020303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2400">
                <a:solidFill>
                  <a:srgbClr val="FFFF00"/>
                </a:solidFill>
                <a:latin typeface="Baskerville Old Face" panose="02020602080505020303" pitchFamily="18" charset="0"/>
              </a:rPr>
              <a:t>Statistical business register </a:t>
            </a:r>
            <a:r>
              <a:rPr lang="en-US" altLang="en-US" sz="2400">
                <a:solidFill>
                  <a:schemeClr val="bg1"/>
                </a:solidFill>
                <a:latin typeface="Baskerville Old Face" panose="02020602080505020303" pitchFamily="18" charset="0"/>
              </a:rPr>
              <a:t>is a live register in which the composition and characteristics of units continuously change over time.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9750" y="981075"/>
            <a:ext cx="7993063" cy="44005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bg1"/>
                </a:solidFill>
                <a:latin typeface="Baskerville Old Face" panose="02020602080505020303" pitchFamily="18" charset="0"/>
              </a:rPr>
              <a:t>Statistical business register is composed of two parts: the administrative and statistical part. </a:t>
            </a:r>
            <a:endParaRPr lang="sr-Latn-ME" sz="2000" dirty="0">
              <a:solidFill>
                <a:schemeClr val="bg1"/>
              </a:solidFill>
              <a:latin typeface="Baskerville Old Face" panose="02020602080505020303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en-US" sz="2000" dirty="0">
              <a:solidFill>
                <a:schemeClr val="bg1"/>
              </a:solidFill>
              <a:latin typeface="Baskerville Old Face" panose="02020602080505020303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bg1"/>
                </a:solidFill>
                <a:latin typeface="Baskerville Old Face" panose="02020602080505020303" pitchFamily="18" charset="0"/>
              </a:rPr>
              <a:t>The administrative section consists of legal units </a:t>
            </a:r>
            <a:r>
              <a:rPr lang="sr-Latn-ME" sz="2000" dirty="0">
                <a:solidFill>
                  <a:schemeClr val="bg1"/>
                </a:solidFill>
                <a:latin typeface="Baskerville Old Face" panose="02020602080505020303" pitchFamily="18" charset="0"/>
              </a:rPr>
              <a:t>;</a:t>
            </a:r>
            <a:r>
              <a:rPr lang="en-US" sz="2000" dirty="0">
                <a:solidFill>
                  <a:schemeClr val="bg1"/>
                </a:solidFill>
                <a:latin typeface="Baskerville Old Face" panose="02020602080505020303" pitchFamily="18" charset="0"/>
              </a:rPr>
              <a:t> </a:t>
            </a:r>
            <a:endParaRPr lang="sr-Latn-ME" sz="2000" dirty="0">
              <a:solidFill>
                <a:schemeClr val="bg1"/>
              </a:solidFill>
              <a:latin typeface="Baskerville Old Face" panose="02020602080505020303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en-US" sz="2000" dirty="0">
              <a:solidFill>
                <a:schemeClr val="bg1"/>
              </a:solidFill>
              <a:latin typeface="Baskerville Old Face" panose="02020602080505020303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bg1"/>
                </a:solidFill>
                <a:latin typeface="Baskerville Old Face" panose="02020602080505020303" pitchFamily="18" charset="0"/>
              </a:rPr>
              <a:t>Statistical section consists of statistical units such as: Enterprise (the biggest number of cases in BR are where is legal unit = enterprise but lately we had more cases where is more than one legal unit create an enterprise); local units; KAU units and Enterprise Group.</a:t>
            </a:r>
            <a:endParaRPr lang="sr-Latn-ME" sz="2000" dirty="0">
              <a:solidFill>
                <a:schemeClr val="bg1"/>
              </a:solidFill>
              <a:latin typeface="Baskerville Old Face" panose="02020602080505020303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en-US" sz="2000" dirty="0">
              <a:solidFill>
                <a:schemeClr val="bg1"/>
              </a:solidFill>
              <a:latin typeface="Baskerville Old Face" panose="02020602080505020303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bg1"/>
                </a:solidFill>
                <a:latin typeface="Baskerville Old Face" panose="02020602080505020303" pitchFamily="18" charset="0"/>
              </a:rPr>
              <a:t>There is always a consistency between these two parts of the registry. Administrative sources and different statistical surveys are used for updating this register. Statistical Business Register provides the link between administrative data input</a:t>
            </a:r>
            <a:r>
              <a:rPr lang="sr-Latn-ME" sz="2000" dirty="0">
                <a:solidFill>
                  <a:schemeClr val="bg1"/>
                </a:solidFill>
                <a:latin typeface="Baskerville Old Face" panose="02020602080505020303" pitchFamily="18" charset="0"/>
              </a:rPr>
              <a:t>s</a:t>
            </a:r>
            <a:r>
              <a:rPr lang="en-US" sz="2000" dirty="0">
                <a:solidFill>
                  <a:schemeClr val="bg1"/>
                </a:solidFill>
                <a:latin typeface="Baskerville Old Face" panose="02020602080505020303" pitchFamily="18" charset="0"/>
              </a:rPr>
              <a:t> and statistical data output</a:t>
            </a:r>
            <a:r>
              <a:rPr lang="sr-Latn-ME" sz="2000" dirty="0">
                <a:solidFill>
                  <a:schemeClr val="bg1"/>
                </a:solidFill>
                <a:latin typeface="Baskerville Old Face" panose="02020602080505020303" pitchFamily="18" charset="0"/>
              </a:rPr>
              <a:t>s</a:t>
            </a:r>
            <a:r>
              <a:rPr lang="en-US" sz="2000" dirty="0">
                <a:solidFill>
                  <a:schemeClr val="bg1"/>
                </a:solidFill>
                <a:latin typeface="Baskerville Old Face" panose="02020602080505020303" pitchFamily="18" charset="0"/>
              </a:rPr>
              <a:t>.</a:t>
            </a:r>
          </a:p>
        </p:txBody>
      </p:sp>
      <p:sp>
        <p:nvSpPr>
          <p:cNvPr id="6147" name="TextBox 2"/>
          <p:cNvSpPr txBox="1">
            <a:spLocks noChangeArrowheads="1"/>
          </p:cNvSpPr>
          <p:nvPr/>
        </p:nvSpPr>
        <p:spPr bwMode="auto">
          <a:xfrm>
            <a:off x="971550" y="260350"/>
            <a:ext cx="2952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>
                <a:solidFill>
                  <a:schemeClr val="bg1"/>
                </a:solidFill>
                <a:latin typeface="Baskerville Old Face" panose="02020602080505020303" pitchFamily="18" charset="0"/>
              </a:rPr>
              <a:t>Continuation</a:t>
            </a:r>
            <a:r>
              <a:rPr lang="sr-Latn-ME" altLang="en-US" sz="2400">
                <a:solidFill>
                  <a:schemeClr val="bg1"/>
                </a:solidFill>
                <a:latin typeface="Baskerville Old Face" panose="02020602080505020303" pitchFamily="18" charset="0"/>
              </a:rPr>
              <a:t>:</a:t>
            </a:r>
            <a:endParaRPr lang="en-US" altLang="en-US" sz="2400">
              <a:solidFill>
                <a:schemeClr val="bg1"/>
              </a:solidFill>
              <a:latin typeface="Baskerville Old Face" panose="02020602080505020303" pitchFamily="18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6873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sr-Latn-ME" altLang="en-US" sz="2400" b="1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Continuation:</a:t>
            </a:r>
            <a:endParaRPr lang="en-US" altLang="en-US" sz="2400" b="1" smtClean="0">
              <a:solidFill>
                <a:schemeClr val="bg1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52513"/>
            <a:ext cx="7886700" cy="5124450"/>
          </a:xfrm>
        </p:spPr>
        <p:txBody>
          <a:bodyPr/>
          <a:lstStyle/>
          <a:p>
            <a:pPr algn="just">
              <a:defRPr/>
            </a:pPr>
            <a:r>
              <a:rPr lang="en-US" sz="2400" dirty="0">
                <a:solidFill>
                  <a:schemeClr val="bg1"/>
                </a:solidFill>
                <a:latin typeface="Baskerville Old Face" panose="02020602080505020303" pitchFamily="18" charset="0"/>
              </a:rPr>
              <a:t>All data changes along with the date changes and data sources are stored in the historical database tables in the statistical business register</a:t>
            </a:r>
            <a:r>
              <a:rPr lang="en-US" sz="2400" dirty="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.</a:t>
            </a:r>
            <a:endParaRPr lang="sr-Latn-ME" sz="2400" dirty="0" smtClean="0">
              <a:solidFill>
                <a:schemeClr val="bg1"/>
              </a:solidFill>
              <a:latin typeface="Baskerville Old Face" panose="02020602080505020303" pitchFamily="18" charset="0"/>
            </a:endParaRPr>
          </a:p>
          <a:p>
            <a:pPr marL="0" indent="0" algn="just">
              <a:buFontTx/>
              <a:buNone/>
              <a:defRPr/>
            </a:pPr>
            <a:endParaRPr lang="sr-Latn-ME" sz="2400" dirty="0" smtClean="0">
              <a:solidFill>
                <a:schemeClr val="bg1"/>
              </a:solidFill>
              <a:latin typeface="Baskerville Old Face" panose="02020602080505020303" pitchFamily="18" charset="0"/>
            </a:endParaRPr>
          </a:p>
          <a:p>
            <a:pPr algn="just">
              <a:defRPr/>
            </a:pPr>
            <a:r>
              <a:rPr lang="en-US" sz="2400" dirty="0">
                <a:solidFill>
                  <a:schemeClr val="bg1"/>
                </a:solidFill>
                <a:latin typeface="Baskerville Old Face" panose="02020602080505020303" pitchFamily="18" charset="0"/>
              </a:rPr>
              <a:t>The impact of globalization imposes more extensive coverage of statistical units and their coverage. </a:t>
            </a:r>
            <a:endParaRPr lang="sr-Latn-ME" sz="2400" dirty="0" smtClean="0">
              <a:solidFill>
                <a:schemeClr val="bg1"/>
              </a:solidFill>
              <a:latin typeface="Baskerville Old Face" panose="02020602080505020303" pitchFamily="18" charset="0"/>
            </a:endParaRPr>
          </a:p>
          <a:p>
            <a:pPr marL="0" indent="0" algn="just">
              <a:buFontTx/>
              <a:buNone/>
              <a:defRPr/>
            </a:pPr>
            <a:endParaRPr lang="en-US" sz="2400" dirty="0">
              <a:solidFill>
                <a:schemeClr val="bg1"/>
              </a:solidFill>
              <a:latin typeface="Baskerville Old Face" panose="02020602080505020303" pitchFamily="18" charset="0"/>
            </a:endParaRPr>
          </a:p>
          <a:p>
            <a:pPr algn="just">
              <a:defRPr/>
            </a:pPr>
            <a:r>
              <a:rPr lang="en-US" sz="2400" dirty="0">
                <a:solidFill>
                  <a:schemeClr val="bg1"/>
                </a:solidFill>
                <a:latin typeface="Baskerville Old Face" panose="02020602080505020303" pitchFamily="18" charset="0"/>
              </a:rPr>
              <a:t>For years, there is a growing need for a geospatial analysis. The geospatial information needs to be updated regularly.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 bwMode="auto">
          <a:xfrm>
            <a:off x="606425" y="260350"/>
            <a:ext cx="7886700" cy="10810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b="1" smtClean="0"/>
              <a:t> </a:t>
            </a:r>
            <a:r>
              <a:rPr lang="en-US" altLang="en-US" sz="2800" b="1" u="sng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The sources of the statistical business register maintenance</a:t>
            </a:r>
            <a:endParaRPr lang="en-US" altLang="en-US" sz="2800" u="sng" smtClean="0">
              <a:solidFill>
                <a:schemeClr val="bg1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 bwMode="auto">
          <a:xfrm>
            <a:off x="755650" y="1916113"/>
            <a:ext cx="7886700" cy="34575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en-US" altLang="en-US" sz="2400" smtClean="0">
                <a:solidFill>
                  <a:srgbClr val="FFFF00"/>
                </a:solidFill>
                <a:latin typeface="Baskerville Old Face" panose="02020602080505020303" pitchFamily="18" charset="0"/>
              </a:rPr>
              <a:t>Maintenance</a:t>
            </a:r>
            <a:r>
              <a:rPr lang="en-US" altLang="en-US" sz="240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 of statistical business register is not a single process. It is continuous activity. The frequency of the register maintenance is a crucial point in the timeliness of the register. </a:t>
            </a:r>
            <a:endParaRPr lang="sr-Latn-ME" altLang="en-US" sz="2400" smtClean="0">
              <a:solidFill>
                <a:schemeClr val="bg1"/>
              </a:solidFill>
              <a:latin typeface="Baskerville Old Face" panose="02020602080505020303" pitchFamily="18" charset="0"/>
            </a:endParaRPr>
          </a:p>
          <a:p>
            <a:pPr algn="just"/>
            <a:r>
              <a:rPr lang="en-US" altLang="en-US" sz="2400" smtClean="0">
                <a:solidFill>
                  <a:srgbClr val="FFFF00"/>
                </a:solidFill>
                <a:latin typeface="Baskerville Old Face" panose="02020602080505020303" pitchFamily="18" charset="0"/>
              </a:rPr>
              <a:t>The register sources </a:t>
            </a:r>
            <a:r>
              <a:rPr lang="en-US" altLang="en-US" sz="240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can be administrative registers, register surveys, feedbacks from survey results and other sources.</a:t>
            </a:r>
            <a:endParaRPr lang="sr-Latn-ME" altLang="en-US" sz="2400" smtClean="0">
              <a:solidFill>
                <a:schemeClr val="bg1"/>
              </a:solidFill>
              <a:latin typeface="Baskerville Old Face" panose="02020602080505020303" pitchFamily="18" charset="0"/>
            </a:endParaRPr>
          </a:p>
          <a:p>
            <a:pPr algn="just"/>
            <a:r>
              <a:rPr lang="en-US" altLang="en-US" sz="240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In Montenegro the registration is operated by a so called “one-window” system 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6159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sr-Latn-ME" altLang="en-US" sz="2800" b="1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Continuation</a:t>
            </a:r>
            <a:r>
              <a:rPr lang="sr-Latn-ME" altLang="en-US" sz="2400" b="1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:</a:t>
            </a:r>
            <a:endParaRPr lang="en-US" altLang="en-US" sz="2400" smtClean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 bwMode="auto">
          <a:xfrm>
            <a:off x="628650" y="1484313"/>
            <a:ext cx="7886700" cy="43513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>
                <a:solidFill>
                  <a:srgbClr val="FFFF00"/>
                </a:solidFill>
              </a:rPr>
              <a:t>T</a:t>
            </a:r>
            <a:r>
              <a:rPr lang="en-US" altLang="en-US" sz="2400" smtClean="0">
                <a:solidFill>
                  <a:srgbClr val="FFFF00"/>
                </a:solidFill>
                <a:latin typeface="Baskerville Old Face" panose="02020602080505020303" pitchFamily="18" charset="0"/>
              </a:rPr>
              <a:t>he main sources </a:t>
            </a:r>
            <a:r>
              <a:rPr lang="en-US" altLang="en-US" sz="240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of the statistical registers are the administrative sources.</a:t>
            </a:r>
            <a:endParaRPr lang="sr-Latn-ME" altLang="en-US" sz="2400" smtClean="0">
              <a:solidFill>
                <a:schemeClr val="bg1"/>
              </a:solidFill>
              <a:latin typeface="Baskerville Old Face" panose="02020602080505020303" pitchFamily="18" charset="0"/>
            </a:endParaRPr>
          </a:p>
          <a:p>
            <a:r>
              <a:rPr lang="en-US" altLang="en-US" sz="2400" smtClean="0">
                <a:solidFill>
                  <a:srgbClr val="FFFF00"/>
                </a:solidFill>
                <a:latin typeface="Baskerville Old Face" panose="02020602080505020303" pitchFamily="18" charset="0"/>
              </a:rPr>
              <a:t>Second source </a:t>
            </a:r>
            <a:r>
              <a:rPr lang="en-US" altLang="en-US" sz="240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for maintaining of Business register are business register surveys</a:t>
            </a:r>
            <a:r>
              <a:rPr lang="sr-Latn-ME" altLang="en-US" sz="240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.</a:t>
            </a:r>
          </a:p>
          <a:p>
            <a:r>
              <a:rPr lang="en-US" altLang="en-US" sz="240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We have t</a:t>
            </a:r>
            <a:r>
              <a:rPr lang="sr-Latn-ME" altLang="en-US" sz="240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hree </a:t>
            </a:r>
            <a:r>
              <a:rPr lang="en-US" altLang="en-US" sz="240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regular BR surveys</a:t>
            </a:r>
            <a:r>
              <a:rPr lang="sr-Latn-ME" altLang="en-US" sz="240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.</a:t>
            </a:r>
          </a:p>
          <a:p>
            <a:r>
              <a:rPr lang="en-US" altLang="en-US" sz="2400" smtClean="0">
                <a:solidFill>
                  <a:srgbClr val="FFFF00"/>
                </a:solidFill>
                <a:latin typeface="Baskerville Old Face" panose="02020602080505020303" pitchFamily="18" charset="0"/>
              </a:rPr>
              <a:t>Very important </a:t>
            </a:r>
            <a:r>
              <a:rPr lang="sr-Latn-ME" altLang="en-US" sz="2400" smtClean="0">
                <a:solidFill>
                  <a:srgbClr val="FFFF00"/>
                </a:solidFill>
                <a:latin typeface="Baskerville Old Face" panose="02020602080505020303" pitchFamily="18" charset="0"/>
              </a:rPr>
              <a:t>source </a:t>
            </a:r>
            <a:r>
              <a:rPr lang="en-US" altLang="en-US" sz="240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for maintenance of business register are feedbacks from statistical surveys. </a:t>
            </a:r>
            <a:endParaRPr lang="sr-Latn-ME" altLang="en-US" sz="2400" smtClean="0">
              <a:solidFill>
                <a:schemeClr val="bg1"/>
              </a:solidFill>
              <a:latin typeface="Baskerville Old Face" panose="02020602080505020303" pitchFamily="18" charset="0"/>
            </a:endParaRPr>
          </a:p>
          <a:p>
            <a:endParaRPr lang="en-US" altLang="en-US" sz="2400" smtClean="0">
              <a:solidFill>
                <a:schemeClr val="bg1"/>
              </a:solidFill>
              <a:latin typeface="Baskerville Old Face" panose="02020602080505020303" pitchFamily="18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6159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z="2800" b="1" u="sng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The users of Statistical Business Register data</a:t>
            </a:r>
            <a:r>
              <a:rPr lang="en-US" altLang="en-US" sz="280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/>
            </a:r>
            <a:br>
              <a:rPr lang="en-US" altLang="en-US" sz="2800" smtClean="0">
                <a:solidFill>
                  <a:schemeClr val="bg1"/>
                </a:solidFill>
                <a:latin typeface="Baskerville Old Face" panose="02020602080505020303" pitchFamily="18" charset="0"/>
              </a:rPr>
            </a:br>
            <a:endParaRPr lang="en-US" altLang="en-US" sz="2800" smtClean="0">
              <a:solidFill>
                <a:schemeClr val="bg1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650" y="1016000"/>
            <a:ext cx="7993063" cy="4860925"/>
          </a:xfrm>
        </p:spPr>
        <p:txBody>
          <a:bodyPr/>
          <a:lstStyle/>
          <a:p>
            <a:pPr>
              <a:defRPr/>
            </a:pPr>
            <a:r>
              <a:rPr lang="en-US" sz="2400" dirty="0">
                <a:solidFill>
                  <a:schemeClr val="bg1"/>
                </a:solidFill>
                <a:latin typeface="Baskerville Old Face" panose="02020602080505020303" pitchFamily="18" charset="0"/>
              </a:rPr>
              <a:t>Different types of </a:t>
            </a:r>
            <a:r>
              <a:rPr lang="en-US" sz="2400" dirty="0">
                <a:solidFill>
                  <a:srgbClr val="FFFF00"/>
                </a:solidFill>
                <a:latin typeface="Baskerville Old Face" panose="02020602080505020303" pitchFamily="18" charset="0"/>
              </a:rPr>
              <a:t>users</a:t>
            </a:r>
            <a:r>
              <a:rPr lang="en-US" sz="2400" dirty="0">
                <a:solidFill>
                  <a:schemeClr val="bg1"/>
                </a:solidFill>
                <a:latin typeface="Baskerville Old Face" panose="02020602080505020303" pitchFamily="18" charset="0"/>
              </a:rPr>
              <a:t> who need different statistical data for different purposes define different needs for statistical data</a:t>
            </a:r>
            <a:r>
              <a:rPr lang="en-US" sz="2400" dirty="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.</a:t>
            </a:r>
            <a:endParaRPr lang="sr-Latn-ME" sz="2400" dirty="0" smtClean="0">
              <a:solidFill>
                <a:schemeClr val="bg1"/>
              </a:solidFill>
              <a:latin typeface="Baskerville Old Face" panose="02020602080505020303" pitchFamily="18" charset="0"/>
            </a:endParaRPr>
          </a:p>
          <a:p>
            <a:pPr>
              <a:defRPr/>
            </a:pPr>
            <a:r>
              <a:rPr lang="en-US" sz="2400" dirty="0">
                <a:solidFill>
                  <a:schemeClr val="bg1"/>
                </a:solidFill>
                <a:latin typeface="Baskerville Old Face" panose="02020602080505020303" pitchFamily="18" charset="0"/>
              </a:rPr>
              <a:t>We can divided users </a:t>
            </a:r>
            <a:r>
              <a:rPr lang="en-US" sz="2400" dirty="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on </a:t>
            </a:r>
            <a:r>
              <a:rPr lang="en-US" sz="2400" dirty="0">
                <a:solidFill>
                  <a:schemeClr val="bg1"/>
                </a:solidFill>
                <a:latin typeface="Baskerville Old Face" panose="02020602080505020303" pitchFamily="18" charset="0"/>
              </a:rPr>
              <a:t>the </a:t>
            </a:r>
            <a:r>
              <a:rPr lang="en-US" sz="2400" dirty="0">
                <a:solidFill>
                  <a:srgbClr val="FFFF00"/>
                </a:solidFill>
                <a:latin typeface="Baskerville Old Face" panose="02020602080505020303" pitchFamily="18" charset="0"/>
              </a:rPr>
              <a:t>internal and external users</a:t>
            </a:r>
            <a:r>
              <a:rPr lang="en-US" sz="2400" dirty="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.</a:t>
            </a:r>
            <a:endParaRPr lang="sr-Latn-ME" sz="2400" dirty="0" smtClean="0">
              <a:solidFill>
                <a:schemeClr val="bg1"/>
              </a:solidFill>
              <a:latin typeface="Baskerville Old Face" panose="02020602080505020303" pitchFamily="18" charset="0"/>
            </a:endParaRPr>
          </a:p>
          <a:p>
            <a:pPr algn="just">
              <a:defRPr/>
            </a:pPr>
            <a:r>
              <a:rPr lang="en-US" sz="2400" dirty="0">
                <a:solidFill>
                  <a:srgbClr val="FFFF00"/>
                </a:solidFill>
                <a:latin typeface="Baskerville Old Face" panose="02020602080505020303" pitchFamily="18" charset="0"/>
              </a:rPr>
              <a:t>The external users </a:t>
            </a:r>
            <a:r>
              <a:rPr lang="en-US" sz="2400" dirty="0">
                <a:solidFill>
                  <a:schemeClr val="bg1"/>
                </a:solidFill>
                <a:latin typeface="Baskerville Old Face" panose="02020602080505020303" pitchFamily="18" charset="0"/>
              </a:rPr>
              <a:t>of Statistical Business Register data can generally be divided into seven </a:t>
            </a:r>
            <a:r>
              <a:rPr lang="en-US" sz="2400" dirty="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groups:</a:t>
            </a:r>
            <a:r>
              <a:rPr lang="sr-Latn-ME" sz="2400" dirty="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 g</a:t>
            </a:r>
            <a:r>
              <a:rPr lang="en-US" sz="2400" dirty="0" err="1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overnment</a:t>
            </a:r>
            <a:r>
              <a:rPr lang="en-US" sz="2400" dirty="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 </a:t>
            </a:r>
            <a:r>
              <a:rPr lang="sr-Latn-ME" sz="2400" dirty="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i</a:t>
            </a:r>
            <a:r>
              <a:rPr lang="en-US" sz="2400" dirty="0" err="1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nstitutions</a:t>
            </a:r>
            <a:r>
              <a:rPr lang="sr-Latn-ME" sz="2400" dirty="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, l</a:t>
            </a:r>
            <a:r>
              <a:rPr lang="en-US" sz="2400" dirty="0" err="1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ocal</a:t>
            </a:r>
            <a:r>
              <a:rPr lang="en-US" sz="2400" dirty="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 </a:t>
            </a:r>
            <a:r>
              <a:rPr lang="en-US" sz="2400" dirty="0">
                <a:solidFill>
                  <a:schemeClr val="bg1"/>
                </a:solidFill>
                <a:latin typeface="Baskerville Old Face" panose="02020602080505020303" pitchFamily="18" charset="0"/>
              </a:rPr>
              <a:t>government </a:t>
            </a:r>
            <a:r>
              <a:rPr lang="en-US" sz="2400" dirty="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units</a:t>
            </a:r>
            <a:r>
              <a:rPr lang="sr-Latn-ME" sz="2400" dirty="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, </a:t>
            </a:r>
            <a:r>
              <a:rPr lang="en-US" sz="2400" dirty="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NGOs</a:t>
            </a:r>
            <a:r>
              <a:rPr lang="en-US" sz="2400" dirty="0">
                <a:solidFill>
                  <a:schemeClr val="bg1"/>
                </a:solidFill>
                <a:latin typeface="Baskerville Old Face" panose="02020602080505020303" pitchFamily="18" charset="0"/>
              </a:rPr>
              <a:t>, research centers national and international</a:t>
            </a:r>
            <a:r>
              <a:rPr lang="en-US" sz="2400" dirty="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)</a:t>
            </a:r>
            <a:r>
              <a:rPr lang="sr-Latn-ME" sz="2400" dirty="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, i</a:t>
            </a:r>
            <a:r>
              <a:rPr lang="en-US" sz="2400" dirty="0" err="1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nternational</a:t>
            </a:r>
            <a:r>
              <a:rPr lang="en-US" sz="2400" dirty="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 </a:t>
            </a:r>
            <a:r>
              <a:rPr lang="en-US" sz="2400" dirty="0">
                <a:solidFill>
                  <a:schemeClr val="bg1"/>
                </a:solidFill>
                <a:latin typeface="Baskerville Old Face" panose="02020602080505020303" pitchFamily="18" charset="0"/>
              </a:rPr>
              <a:t>organizations and </a:t>
            </a:r>
            <a:r>
              <a:rPr lang="en-US" sz="2400" dirty="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embassies</a:t>
            </a:r>
            <a:r>
              <a:rPr lang="sr-Latn-ME" sz="2400" dirty="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, f</a:t>
            </a:r>
            <a:r>
              <a:rPr lang="en-US" sz="2400" dirty="0" err="1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inancial</a:t>
            </a:r>
            <a:r>
              <a:rPr lang="en-US" sz="2400" dirty="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 institutions</a:t>
            </a:r>
            <a:r>
              <a:rPr lang="sr-Latn-ME" sz="2400" dirty="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, e</a:t>
            </a:r>
            <a:r>
              <a:rPr lang="en-US" sz="2400" dirty="0" err="1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nterprises</a:t>
            </a:r>
            <a:r>
              <a:rPr lang="en-US" sz="2400" dirty="0">
                <a:solidFill>
                  <a:schemeClr val="bg1"/>
                </a:solidFill>
                <a:latin typeface="Baskerville Old Face" panose="02020602080505020303" pitchFamily="18" charset="0"/>
              </a:rPr>
              <a:t>, associations, </a:t>
            </a:r>
            <a:r>
              <a:rPr lang="en-US" sz="2400" dirty="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chambers</a:t>
            </a:r>
            <a:r>
              <a:rPr lang="sr-Latn-ME" sz="2400" dirty="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 and t</a:t>
            </a:r>
            <a:r>
              <a:rPr lang="en-US" sz="2400" dirty="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he </a:t>
            </a:r>
            <a:r>
              <a:rPr lang="en-US" sz="2400" dirty="0">
                <a:solidFill>
                  <a:schemeClr val="bg1"/>
                </a:solidFill>
                <a:latin typeface="Baskerville Old Face" panose="02020602080505020303" pitchFamily="18" charset="0"/>
              </a:rPr>
              <a:t>public (media, educational institutions and citizens</a:t>
            </a:r>
            <a:r>
              <a:rPr lang="en-US" sz="2400" dirty="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)</a:t>
            </a:r>
            <a:r>
              <a:rPr lang="sr-Latn-ME" sz="2400" dirty="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.</a:t>
            </a:r>
          </a:p>
          <a:p>
            <a:pPr algn="just">
              <a:defRPr/>
            </a:pPr>
            <a:r>
              <a:rPr lang="en-US" sz="2400" dirty="0">
                <a:solidFill>
                  <a:srgbClr val="FFFF00"/>
                </a:solidFill>
                <a:latin typeface="Baskerville Old Face" panose="02020602080505020303" pitchFamily="18" charset="0"/>
              </a:rPr>
              <a:t>Internal users </a:t>
            </a:r>
            <a:r>
              <a:rPr lang="en-US" sz="2400" dirty="0">
                <a:solidFill>
                  <a:schemeClr val="bg1"/>
                </a:solidFill>
                <a:latin typeface="Baskerville Old Face" panose="02020602080505020303" pitchFamily="18" charset="0"/>
              </a:rPr>
              <a:t>are all statistical surveys.</a:t>
            </a:r>
          </a:p>
          <a:p>
            <a:pPr algn="just">
              <a:defRPr/>
            </a:pPr>
            <a:endParaRPr lang="sr-Latn-ME" sz="2400" dirty="0" smtClean="0">
              <a:solidFill>
                <a:schemeClr val="bg1"/>
              </a:solidFill>
              <a:latin typeface="Baskerville Old Face" panose="02020602080505020303" pitchFamily="18" charset="0"/>
            </a:endParaRPr>
          </a:p>
          <a:p>
            <a:pPr algn="just">
              <a:defRPr/>
            </a:pPr>
            <a:endParaRPr lang="en-US" sz="2400" dirty="0">
              <a:solidFill>
                <a:schemeClr val="bg1"/>
              </a:solidFill>
              <a:latin typeface="Baskerville Old Face" panose="02020602080505020303" pitchFamily="18" charset="0"/>
            </a:endParaRPr>
          </a:p>
          <a:p>
            <a:pPr marL="0" indent="0">
              <a:buFontTx/>
              <a:buNone/>
              <a:defRPr/>
            </a:pPr>
            <a:r>
              <a:rPr lang="en-US" b="1" dirty="0"/>
              <a:t> </a:t>
            </a:r>
            <a:endParaRPr lang="en-US" dirty="0"/>
          </a:p>
          <a:p>
            <a:pPr>
              <a:defRPr/>
            </a:pPr>
            <a:endParaRPr lang="en-US" sz="2400" dirty="0">
              <a:solidFill>
                <a:schemeClr val="bg1"/>
              </a:solidFill>
              <a:latin typeface="Baskerville Old Face" panose="02020602080505020303" pitchFamily="18" charset="0"/>
            </a:endParaRPr>
          </a:p>
          <a:p>
            <a:pPr>
              <a:defRPr/>
            </a:pPr>
            <a:endParaRPr lang="en-US" sz="2400" dirty="0">
              <a:solidFill>
                <a:schemeClr val="bg1"/>
              </a:solidFill>
              <a:latin typeface="Baskerville Old Face" panose="02020602080505020303" pitchFamily="18" charset="0"/>
            </a:endParaRPr>
          </a:p>
          <a:p>
            <a:pPr>
              <a:defRPr/>
            </a:pPr>
            <a:endParaRPr lang="sr-Latn-ME" sz="2400" dirty="0" smtClean="0">
              <a:solidFill>
                <a:schemeClr val="bg1"/>
              </a:solidFill>
              <a:latin typeface="Baskerville Old Face" panose="02020602080505020303" pitchFamily="18" charset="0"/>
            </a:endParaRPr>
          </a:p>
          <a:p>
            <a:pPr>
              <a:defRPr/>
            </a:pPr>
            <a:endParaRPr lang="en-US" sz="2400" dirty="0">
              <a:solidFill>
                <a:schemeClr val="bg1"/>
              </a:solidFill>
              <a:latin typeface="Baskerville Old Face" panose="02020602080505020303" pitchFamily="18" charset="0"/>
            </a:endParaRP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6159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z="2400" b="1" u="sng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Outputs of the Montenegrin Statistical Business Register</a:t>
            </a:r>
            <a:r>
              <a:rPr lang="en-US" altLang="en-US" u="sng" smtClean="0"/>
              <a:t/>
            </a:r>
            <a:br>
              <a:rPr lang="en-US" altLang="en-US" u="sng" smtClean="0"/>
            </a:br>
            <a:endParaRPr lang="en-US" altLang="en-US" u="sng" smtClean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 bwMode="auto">
          <a:xfrm>
            <a:off x="628650" y="1125538"/>
            <a:ext cx="7886700" cy="48244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en-US" altLang="en-US" sz="2400" smtClean="0">
                <a:solidFill>
                  <a:srgbClr val="FFFF00"/>
                </a:solidFill>
                <a:latin typeface="Baskerville Old Face" panose="02020602080505020303" pitchFamily="18" charset="0"/>
              </a:rPr>
              <a:t>The basic products of dissemination </a:t>
            </a:r>
            <a:r>
              <a:rPr lang="en-US" altLang="en-US" sz="240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of statistical data are printed and electronic publications, statistical data organized in databases that are available on the website, or internally within the databases available to the statisticians.</a:t>
            </a:r>
            <a:endParaRPr lang="sr-Latn-ME" altLang="en-US" sz="2400" smtClean="0">
              <a:solidFill>
                <a:schemeClr val="bg1"/>
              </a:solidFill>
              <a:latin typeface="Baskerville Old Face" panose="02020602080505020303" pitchFamily="18" charset="0"/>
            </a:endParaRPr>
          </a:p>
          <a:p>
            <a:pPr algn="just"/>
            <a:r>
              <a:rPr lang="en-US" altLang="en-US" sz="240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MONSTAT is aware of the obligation to present statistics to the public in a systematized and classified manner.</a:t>
            </a:r>
            <a:endParaRPr lang="sr-Latn-ME" altLang="en-US" sz="2400" smtClean="0">
              <a:solidFill>
                <a:schemeClr val="bg1"/>
              </a:solidFill>
              <a:latin typeface="Baskerville Old Face" panose="02020602080505020303" pitchFamily="18" charset="0"/>
            </a:endParaRPr>
          </a:p>
          <a:p>
            <a:pPr algn="just"/>
            <a:r>
              <a:rPr lang="en-US" altLang="en-US" sz="240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The main role of the SBR is that it represents a base used to carry out statistical surveys. As each year, its significance grew, so more and more outputs began to grow.</a:t>
            </a:r>
            <a:endParaRPr lang="sr-Latn-ME" altLang="en-US" sz="2400" smtClean="0">
              <a:solidFill>
                <a:schemeClr val="bg1"/>
              </a:solidFill>
              <a:latin typeface="Baskerville Old Face" panose="02020602080505020303" pitchFamily="18" charset="0"/>
            </a:endParaRPr>
          </a:p>
          <a:p>
            <a:pPr algn="just"/>
            <a:r>
              <a:rPr lang="en-US" altLang="en-US" sz="240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For years, from our Statistical Business Register produced outputs for the purpose of satisfying different user needs.</a:t>
            </a:r>
          </a:p>
          <a:p>
            <a:pPr algn="just"/>
            <a:endParaRPr lang="sr-Latn-ME" altLang="en-US" smtClean="0">
              <a:solidFill>
                <a:schemeClr val="bg1"/>
              </a:solidFill>
              <a:latin typeface="Baskerville Old Face" panose="02020602080505020303" pitchFamily="18" charset="0"/>
            </a:endParaRPr>
          </a:p>
          <a:p>
            <a:pPr algn="just"/>
            <a:endParaRPr lang="en-US" altLang="en-US" sz="2400" smtClean="0">
              <a:solidFill>
                <a:schemeClr val="bg1"/>
              </a:solidFill>
              <a:latin typeface="Baskerville Old Face" panose="02020602080505020303" pitchFamily="18" charset="0"/>
            </a:endParaRPr>
          </a:p>
          <a:p>
            <a:endParaRPr lang="en-US" altLang="en-US" smtClean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3389</TotalTime>
  <Words>937</Words>
  <Application>Microsoft Office PowerPoint</Application>
  <PresentationFormat>Affichage à l'écran (4:3)</PresentationFormat>
  <Paragraphs>88</Paragraphs>
  <Slides>16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1" baseType="lpstr">
      <vt:lpstr>Arial</vt:lpstr>
      <vt:lpstr>Calibri</vt:lpstr>
      <vt:lpstr>Verdana</vt:lpstr>
      <vt:lpstr>Baskerville Old Face</vt:lpstr>
      <vt:lpstr>Modèle par défaut</vt:lpstr>
      <vt:lpstr>Présentation PowerPoint</vt:lpstr>
      <vt:lpstr>Présentation PowerPoint</vt:lpstr>
      <vt:lpstr>Présentation PowerPoint</vt:lpstr>
      <vt:lpstr>Présentation PowerPoint</vt:lpstr>
      <vt:lpstr>Continuation:</vt:lpstr>
      <vt:lpstr> The sources of the statistical business register maintenance</vt:lpstr>
      <vt:lpstr>Continuation:</vt:lpstr>
      <vt:lpstr>The users of Statistical Business Register data </vt:lpstr>
      <vt:lpstr>Outputs of the Montenegrin Statistical Business Register </vt:lpstr>
      <vt:lpstr>Continuation:</vt:lpstr>
      <vt:lpstr>Continuation:</vt:lpstr>
      <vt:lpstr>Continuation:</vt:lpstr>
      <vt:lpstr>Continuation:</vt:lpstr>
      <vt:lpstr>Continuation:</vt:lpstr>
      <vt:lpstr>MONTENEGRO 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Cube Disaggregation over a Blue Sky</dc:title>
  <dc:creator>www.powerpointstyles.com</dc:creator>
  <dc:description>Image credit to Danilo Rizzuti / FreeDigitalPhotos.net</dc:description>
  <cp:lastModifiedBy>Joubert Lucy BFS</cp:lastModifiedBy>
  <cp:revision>72</cp:revision>
  <dcterms:created xsi:type="dcterms:W3CDTF">2009-03-23T15:23:24Z</dcterms:created>
  <dcterms:modified xsi:type="dcterms:W3CDTF">2018-09-25T08:15:37Z</dcterms:modified>
</cp:coreProperties>
</file>