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18"/>
  </p:notesMasterIdLst>
  <p:sldIdLst>
    <p:sldId id="256" r:id="rId6"/>
    <p:sldId id="258" r:id="rId7"/>
    <p:sldId id="260" r:id="rId8"/>
    <p:sldId id="262" r:id="rId9"/>
    <p:sldId id="263" r:id="rId10"/>
    <p:sldId id="257" r:id="rId11"/>
    <p:sldId id="265" r:id="rId12"/>
    <p:sldId id="266" r:id="rId13"/>
    <p:sldId id="26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462668816039986E-1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9E-3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55555555555555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185067526415994E-16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Lapas1!$B$2:$N$2</c:f>
              <c:numCache>
                <c:formatCode>General</c:formatCode>
                <c:ptCount val="13"/>
                <c:pt idx="0">
                  <c:v>3.6</c:v>
                </c:pt>
                <c:pt idx="1">
                  <c:v>3.5</c:v>
                </c:pt>
                <c:pt idx="2">
                  <c:v>3.4</c:v>
                </c:pt>
                <c:pt idx="3">
                  <c:v>3.3</c:v>
                </c:pt>
                <c:pt idx="4">
                  <c:v>3.2</c:v>
                </c:pt>
                <c:pt idx="5">
                  <c:v>2.94</c:v>
                </c:pt>
                <c:pt idx="6">
                  <c:v>2.85</c:v>
                </c:pt>
                <c:pt idx="7">
                  <c:v>2.9</c:v>
                </c:pt>
                <c:pt idx="8">
                  <c:v>2.89</c:v>
                </c:pt>
                <c:pt idx="9">
                  <c:v>2.68</c:v>
                </c:pt>
                <c:pt idx="10">
                  <c:v>2.76</c:v>
                </c:pt>
                <c:pt idx="11">
                  <c:v>2.46</c:v>
                </c:pt>
                <c:pt idx="12">
                  <c:v>2.69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340592"/>
        <c:axId val="157142440"/>
      </c:lineChart>
      <c:catAx>
        <c:axId val="15734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142440"/>
        <c:crosses val="autoZero"/>
        <c:auto val="1"/>
        <c:lblAlgn val="ctr"/>
        <c:lblOffset val="100"/>
        <c:noMultiLvlLbl val="0"/>
      </c:catAx>
      <c:valAx>
        <c:axId val="157142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7340592"/>
        <c:crosses val="autoZero"/>
        <c:crossBetween val="between"/>
      </c:valAx>
      <c:spPr>
        <a:solidFill>
          <a:srgbClr val="ED7D31">
            <a:lumMod val="20000"/>
            <a:lumOff val="80000"/>
          </a:srgbClr>
        </a:solidFill>
      </c:spPr>
    </c:plotArea>
    <c:plotVisOnly val="1"/>
    <c:dispBlanksAs val="gap"/>
    <c:showDLblsOverMax val="0"/>
  </c:chart>
  <c:spPr>
    <a:solidFill>
      <a:srgbClr val="5B9BD5">
        <a:lumMod val="40000"/>
        <a:lumOff val="60000"/>
      </a:srgbClr>
    </a:solidFill>
    <a:ln w="15875">
      <a:solidFill>
        <a:srgbClr val="5B9BD5">
          <a:lumMod val="50000"/>
        </a:srgbClr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9E3B19-740E-48E3-AEC0-BB2E9E1D803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EDCDBE-B5A5-4E0A-95DA-9E9A6C3BC7D0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290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lt-LT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68522E-26B2-4F5D-82DD-F820F7B3B927}" type="slidenum">
              <a:rPr lang="en-US" altLang="lt-LT"/>
              <a:pPr/>
              <a:t>1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2767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lt-LT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70B9F9-0E20-4659-9889-593386B6441B}" type="slidenum">
              <a:rPr lang="en-US" altLang="lt-LT"/>
              <a:pPr/>
              <a:t>6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70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80B0-E15B-40D1-8A95-D4B2BCB884FC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741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8E08-93A3-4B1E-9B21-7153CE384A76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77953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38C4-182D-49AE-AC9B-58BF15E202D0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4856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751EC-D9F7-4C40-A198-CA673C634071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8076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27607"/>
            <a:ext cx="7886700" cy="1041928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181600"/>
            <a:ext cx="7886700" cy="9080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336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E942-0E88-4FF5-B2F8-3913E5EA52FE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673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77C3-4647-407B-8450-F601D2F1133F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718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3272-1EF9-4467-84B2-67DCE001DD14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847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41B8-FC64-45D0-98FF-0F594A156AB6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6042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4665-3EA9-4928-8470-7FD27716B74D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002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F5EF-31B6-415F-B752-9734D74FF8E3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8549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7E37-F44A-42D9-AF47-23D0BF0010EE}" type="slidenum">
              <a:rPr lang="en-US" altLang="lt-LT"/>
              <a:pPr/>
              <a:t>‹N°›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360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AFD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64275"/>
            <a:ext cx="9144000" cy="593725"/>
          </a:xfrm>
          <a:prstGeom prst="rect">
            <a:avLst/>
          </a:prstGeom>
          <a:solidFill>
            <a:srgbClr val="AFD4D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lt1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extBox 13"/>
          <p:cNvSpPr txBox="1">
            <a:spLocks noChangeArrowheads="1"/>
          </p:cNvSpPr>
          <p:nvPr userDrawn="1"/>
        </p:nvSpPr>
        <p:spPr bwMode="auto">
          <a:xfrm>
            <a:off x="6570663" y="200025"/>
            <a:ext cx="1944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lt-LT" sz="1200" dirty="0" smtClean="0">
                <a:solidFill>
                  <a:srgbClr val="133660"/>
                </a:solidFill>
                <a:cs typeface="Arial" panose="020B0604020202020204" pitchFamily="34" charset="0"/>
              </a:rPr>
              <a:t>www.stat.gov.lt</a:t>
            </a:r>
            <a:endParaRPr lang="en-US" dirty="0" smtClean="0">
              <a:solidFill>
                <a:srgbClr val="13366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641350"/>
            <a:ext cx="78867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133660"/>
                </a:solidFill>
              </a:defRPr>
            </a:lvl1pPr>
          </a:lstStyle>
          <a:p>
            <a:r>
              <a:rPr lang="lt-LT" altLang="en-US"/>
              <a:t>Neuchâtel, Switzerland, 24–27 September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cap="all" spc="300" baseline="0">
                <a:solidFill>
                  <a:srgbClr val="13366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133660"/>
                </a:solidFill>
              </a:defRPr>
            </a:lvl1pPr>
          </a:lstStyle>
          <a:p>
            <a:fld id="{8555F1F0-81B7-477C-B61B-64E6FD69D17E}" type="slidenum">
              <a:rPr lang="en-US" altLang="lt-LT"/>
              <a:pPr/>
              <a:t>‹N°›</a:t>
            </a:fld>
            <a:endParaRPr lang="en-US" altLang="lt-LT"/>
          </a:p>
        </p:txBody>
      </p:sp>
      <p:pic>
        <p:nvPicPr>
          <p:cNvPr id="1034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863"/>
            <a:ext cx="7842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336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336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3366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336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336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336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336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786063"/>
            <a:ext cx="5243512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0"/>
          <p:cNvSpPr>
            <a:spLocks noGrp="1"/>
          </p:cNvSpPr>
          <p:nvPr>
            <p:ph type="title"/>
          </p:nvPr>
        </p:nvSpPr>
        <p:spPr>
          <a:xfrm>
            <a:off x="628650" y="1049338"/>
            <a:ext cx="7886700" cy="1890712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Statistical businesses register as a bridge between statisticians and respondents</a:t>
            </a:r>
            <a:endParaRPr lang="lt-LT" altLang="lt-LT" sz="3600" i="1" dirty="0" smtClean="0">
              <a:latin typeface="+mn-lt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778125" y="3008313"/>
            <a:ext cx="372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t-LT" sz="1600" b="1" i="1" noProof="1">
                <a:latin typeface="Calibri Light" panose="020F0302020204030204" pitchFamily="34" charset="0"/>
              </a:rPr>
              <a:t>Daliut</a:t>
            </a:r>
            <a:r>
              <a:rPr lang="lt-LT" altLang="lt-LT" sz="1600" b="1" i="1" dirty="0">
                <a:latin typeface="Calibri Light" panose="020F0302020204030204" pitchFamily="34" charset="0"/>
              </a:rPr>
              <a:t>ė Kavaliauskienė</a:t>
            </a:r>
            <a:r>
              <a:rPr lang="en-US" altLang="lt-LT" sz="1600" b="1" i="1" dirty="0">
                <a:latin typeface="Calibri Light" panose="020F0302020204030204" pitchFamily="34" charset="0"/>
              </a:rPr>
              <a:t/>
            </a:r>
            <a:br>
              <a:rPr lang="en-US" altLang="lt-LT" sz="1600" b="1" i="1" dirty="0">
                <a:latin typeface="Calibri Light" panose="020F0302020204030204" pitchFamily="34" charset="0"/>
              </a:rPr>
            </a:br>
            <a:r>
              <a:rPr lang="en-GB" altLang="lt-LT" sz="1600" b="1" i="1" dirty="0">
                <a:latin typeface="Calibri Light" panose="020F0302020204030204" pitchFamily="34" charset="0"/>
              </a:rPr>
              <a:t>Statistics Lithuania</a:t>
            </a:r>
            <a:endParaRPr lang="en-GB" altLang="lt-LT" sz="1200" b="1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2450" y="885825"/>
            <a:ext cx="7886700" cy="104933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latin typeface="+mn-lt"/>
              </a:rPr>
              <a:t>Ongoing and future developments</a:t>
            </a:r>
            <a:endParaRPr lang="en-GB" sz="2800" b="1" dirty="0">
              <a:latin typeface="+mn-lt"/>
            </a:endParaRPr>
          </a:p>
        </p:txBody>
      </p:sp>
      <p:sp>
        <p:nvSpPr>
          <p:cNvPr id="11267" name="Turinio vietos rezervavimo ženklas 2"/>
          <p:cNvSpPr>
            <a:spLocks noGrp="1"/>
          </p:cNvSpPr>
          <p:nvPr>
            <p:ph idx="1"/>
          </p:nvPr>
        </p:nvSpPr>
        <p:spPr>
          <a:xfrm>
            <a:off x="1366838" y="2243138"/>
            <a:ext cx="7148512" cy="38496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lt-LT" sz="2400" b="1" smtClean="0"/>
              <a:t>Profiling and LCU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lt-LT" sz="2400" b="1" smtClean="0"/>
              <a:t>Technical reconstruction of the SBR data base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2450" y="885825"/>
            <a:ext cx="7886700" cy="104933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latin typeface="+mn-lt"/>
              </a:rPr>
              <a:t>Concluding remarks</a:t>
            </a:r>
            <a:endParaRPr lang="en-GB" sz="2800" b="1" dirty="0">
              <a:latin typeface="+mn-lt"/>
            </a:endParaRPr>
          </a:p>
        </p:txBody>
      </p:sp>
      <p:sp>
        <p:nvSpPr>
          <p:cNvPr id="12291" name="Turinio vietos rezervavimo ženklas 2"/>
          <p:cNvSpPr>
            <a:spLocks noGrp="1"/>
          </p:cNvSpPr>
          <p:nvPr>
            <p:ph idx="1"/>
          </p:nvPr>
        </p:nvSpPr>
        <p:spPr>
          <a:xfrm>
            <a:off x="546100" y="1857375"/>
            <a:ext cx="8116888" cy="3849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lt-LT" sz="2400" b="1" smtClean="0"/>
              <a:t>Qualitative work with data providers (both - companies and administrative data owners) has a great impact on quality of statistical surveys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SBR making a bridge between statisticians and respondents can become a vital component of statistical surveys ensuring the production of comprehensive, coherent and high-quality economic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Current methodological and infrastructural developments due to globalization just increase the leading and consolidating role of SBR making it a real backbone of national business statistics and a part of ESBRs</a:t>
            </a:r>
            <a:endParaRPr lang="en-GB" altLang="lt-LT" sz="2400" b="1" smtClean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lt-LT" sz="3600" b="1" smtClean="0"/>
              <a:t>Thank you for your attention!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lt-LT" b="1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lt-LT" b="1" smtClean="0"/>
              <a:t>Questions or comments?</a:t>
            </a:r>
            <a:endParaRPr lang="lt-LT" altLang="lt-LT" b="1" smtClean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22748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51435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28650" y="850900"/>
            <a:ext cx="7886700" cy="1049338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+mn-lt"/>
              </a:rPr>
              <a:t>Lithuanian Statistical Business Register</a:t>
            </a:r>
            <a:endParaRPr lang="lt-LT" sz="2800" dirty="0">
              <a:latin typeface="+mn-lt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952500" y="2114550"/>
            <a:ext cx="75628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2400" b="1">
                <a:solidFill>
                  <a:srgbClr val="002060"/>
                </a:solidFill>
              </a:rPr>
              <a:t>built up in 1989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2400" b="1">
                <a:solidFill>
                  <a:srgbClr val="002060"/>
                </a:solidFill>
              </a:rPr>
              <a:t>regularly updated with the information from administrative data sources: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1800" b="1">
                <a:solidFill>
                  <a:srgbClr val="002060"/>
                </a:solidFill>
              </a:rPr>
              <a:t>the register of legal entities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1800" b="1">
                <a:solidFill>
                  <a:srgbClr val="002060"/>
                </a:solidFill>
              </a:rPr>
              <a:t>State Tax Inspectorate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1800" b="1">
                <a:solidFill>
                  <a:srgbClr val="002060"/>
                </a:solidFill>
              </a:rPr>
              <a:t>Social Insurance Fund Board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1800" b="1">
                <a:solidFill>
                  <a:srgbClr val="002060"/>
                </a:solidFill>
              </a:rPr>
              <a:t>VAT data base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1800" b="1">
                <a:solidFill>
                  <a:srgbClr val="002060"/>
                </a:solidFill>
              </a:rPr>
              <a:t>Bank of Lithuania (financial sector enterprises and their variables</a:t>
            </a:r>
            <a:endParaRPr lang="lt-LT" altLang="lt-LT" sz="1800" b="1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2400" b="1">
                <a:solidFill>
                  <a:srgbClr val="002060"/>
                </a:solidFill>
              </a:rPr>
              <a:t>all enterprises have an unique identifier</a:t>
            </a:r>
            <a:endParaRPr lang="lt-LT" altLang="lt-LT" sz="2400" b="1">
              <a:solidFill>
                <a:srgbClr val="002060"/>
              </a:solidFill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latin typeface="+mn-lt"/>
              </a:rPr>
              <a:t>Frame construction and sample selection procedure</a:t>
            </a:r>
            <a:endParaRPr lang="lt-LT" sz="2800" b="1" dirty="0">
              <a:latin typeface="+mn-lt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62025" y="17145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t-LT" sz="2400" b="1">
                <a:solidFill>
                  <a:srgbClr val="002060"/>
                </a:solidFill>
              </a:rPr>
              <a:t>inconsistencies between statistical surveys arising from continuous updating of SBR variables</a:t>
            </a:r>
            <a:endParaRPr lang="lt-LT" altLang="lt-LT" sz="2400" b="1">
              <a:solidFill>
                <a:srgbClr val="002060"/>
              </a:solidFill>
            </a:endParaRPr>
          </a:p>
        </p:txBody>
      </p:sp>
      <p:sp>
        <p:nvSpPr>
          <p:cNvPr id="6" name="Rodyklė žemyn 5"/>
          <p:cNvSpPr/>
          <p:nvPr/>
        </p:nvSpPr>
        <p:spPr>
          <a:xfrm flipH="1">
            <a:off x="4137025" y="2544763"/>
            <a:ext cx="26035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50913" y="3162300"/>
            <a:ext cx="729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t-LT" sz="2400" b="1">
                <a:solidFill>
                  <a:srgbClr val="002060"/>
                </a:solidFill>
              </a:rPr>
              <a:t>decision to use fixed frame for all statistical surveys</a:t>
            </a:r>
            <a:endParaRPr lang="lt-LT" altLang="lt-LT" sz="2400" b="1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39" y="3765550"/>
            <a:ext cx="292100" cy="5302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20999996" rev="19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038225" y="4295775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t-LT" sz="1800">
                <a:solidFill>
                  <a:srgbClr val="002060"/>
                </a:solidFill>
              </a:rPr>
              <a:t>good for short-term-surveys </a:t>
            </a:r>
            <a:endParaRPr lang="lt-LT" altLang="lt-LT" sz="1800">
              <a:solidFill>
                <a:srgbClr val="00206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765550"/>
            <a:ext cx="292100" cy="4797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tačiakampis 8"/>
          <p:cNvSpPr/>
          <p:nvPr/>
        </p:nvSpPr>
        <p:spPr>
          <a:xfrm>
            <a:off x="857250" y="3162300"/>
            <a:ext cx="6819900" cy="51276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4598988" y="4264025"/>
            <a:ext cx="3078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lt-LT" sz="1800">
                <a:solidFill>
                  <a:srgbClr val="002060"/>
                </a:solidFill>
              </a:rPr>
              <a:t>Compromise for SBS surveys -half year “older” variables</a:t>
            </a:r>
            <a:endParaRPr lang="lt-LT" altLang="lt-LT" sz="1800">
              <a:solidFill>
                <a:srgbClr val="002060"/>
              </a:solidFill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822325"/>
            <a:ext cx="7886700" cy="1049338"/>
          </a:xfrm>
        </p:spPr>
        <p:txBody>
          <a:bodyPr/>
          <a:lstStyle/>
          <a:p>
            <a:pPr>
              <a:defRPr/>
            </a:pPr>
            <a:r>
              <a:rPr lang="en-GB" sz="2800" b="1" dirty="0">
                <a:latin typeface="+mn-lt"/>
              </a:rPr>
              <a:t>F</a:t>
            </a:r>
            <a:r>
              <a:rPr lang="en-GB" sz="2800" b="1" dirty="0" smtClean="0">
                <a:latin typeface="+mn-lt"/>
              </a:rPr>
              <a:t>rom </a:t>
            </a:r>
            <a:r>
              <a:rPr lang="en-GB" sz="2800" b="1" dirty="0">
                <a:latin typeface="+mn-lt"/>
              </a:rPr>
              <a:t>the “stovepipe” model to an integrated process approach</a:t>
            </a:r>
            <a:endParaRPr lang="lt-LT" sz="2800" b="1" dirty="0">
              <a:latin typeface="+mn-lt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828675" y="2009775"/>
            <a:ext cx="77438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lt-LT" sz="2400" b="1" dirty="0" smtClean="0">
                <a:solidFill>
                  <a:srgbClr val="002060"/>
                </a:solidFill>
              </a:rPr>
              <a:t>New roles and place of SBR in statistical data production process: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lt-LT" sz="2200" b="1" dirty="0" smtClean="0">
                <a:solidFill>
                  <a:srgbClr val="002060"/>
                </a:solidFill>
              </a:rPr>
              <a:t>Central </a:t>
            </a:r>
            <a:r>
              <a:rPr lang="en-GB" sz="2200" b="1" dirty="0" smtClean="0">
                <a:solidFill>
                  <a:srgbClr val="002060"/>
                </a:solidFill>
              </a:rPr>
              <a:t>position</a:t>
            </a:r>
            <a:r>
              <a:rPr lang="en-US" altLang="lt-LT" sz="2200" b="1" dirty="0" smtClean="0">
                <a:solidFill>
                  <a:srgbClr val="002060"/>
                </a:solidFill>
              </a:rPr>
              <a:t> of all business statistics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lt-LT" sz="2200" b="1" dirty="0" smtClean="0">
                <a:solidFill>
                  <a:srgbClr val="002060"/>
                </a:solidFill>
              </a:rPr>
              <a:t>Tool for control and reduction of statistical response burden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lt-LT" sz="2200" b="1" dirty="0" smtClean="0">
                <a:solidFill>
                  <a:srgbClr val="002060"/>
                </a:solidFill>
              </a:rPr>
              <a:t>Mediator between statisticians and data providers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lt-LT" sz="2200" b="1" dirty="0" smtClean="0">
                <a:solidFill>
                  <a:srgbClr val="002060"/>
                </a:solidFill>
              </a:rPr>
              <a:t>Single point of access to administrative data sources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lt-LT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lt-LT" altLang="lt-LT" sz="2000" b="1" dirty="0" smtClean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5950" y="1216025"/>
            <a:ext cx="7886700" cy="1049338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+mn-lt"/>
              </a:rPr>
              <a:t>Integration of statistical response burden control into SBR</a:t>
            </a:r>
            <a:endParaRPr lang="lt-LT" sz="2800" dirty="0">
              <a:latin typeface="+mn-lt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914400" y="2432050"/>
            <a:ext cx="758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336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3366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3366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3366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lt-LT" sz="2400" b="1">
                <a:solidFill>
                  <a:srgbClr val="002060"/>
                </a:solidFill>
              </a:rPr>
              <a:t>Coordination of samples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lt-LT" sz="2400" b="1">
                <a:solidFill>
                  <a:srgbClr val="002060"/>
                </a:solidFill>
              </a:rPr>
              <a:t>Spreading the statistical response burden among respondents as evenly as possible</a:t>
            </a:r>
            <a:endParaRPr lang="en-GB" altLang="lt-LT" sz="2400" b="1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lt-LT" sz="2400" b="1">
                <a:solidFill>
                  <a:srgbClr val="002060"/>
                </a:solidFill>
              </a:rPr>
              <a:t>Measurement and control of statistical response burden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lt-LT" sz="2400" b="1">
                <a:solidFill>
                  <a:srgbClr val="002060"/>
                </a:solidFill>
              </a:rPr>
              <a:t>Direct contacts with respondents</a:t>
            </a:r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849313"/>
            <a:ext cx="7886700" cy="1049337"/>
          </a:xfrm>
        </p:spPr>
        <p:txBody>
          <a:bodyPr/>
          <a:lstStyle/>
          <a:p>
            <a:pPr>
              <a:defRPr/>
            </a:pPr>
            <a:r>
              <a:rPr lang="en-GB" altLang="lt-LT" sz="2800" b="1" dirty="0" smtClean="0">
                <a:latin typeface="+mn-lt"/>
              </a:rPr>
              <a:t>Single contact point for respondents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0075" y="2136775"/>
            <a:ext cx="78867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Information of businesses about their participation in next year statistical surveys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Consultations concerning data provision and connection to </a:t>
            </a:r>
            <a:r>
              <a:rPr lang="en-US" altLang="lt-LT" sz="2400" b="1" i="1" smtClean="0"/>
              <a:t>e.statistika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lt-LT" sz="2400" b="1" smtClean="0"/>
              <a:t>Analysis of feedback received from respondents</a:t>
            </a:r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0075" y="849313"/>
            <a:ext cx="7886700" cy="10493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Number of statistical questionnaires in business statistics</a:t>
            </a:r>
            <a:endParaRPr lang="lt-LT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195" name="Diagrama 3"/>
          <p:cNvGraphicFramePr>
            <a:graphicFrameLocks/>
          </p:cNvGraphicFramePr>
          <p:nvPr/>
        </p:nvGraphicFramePr>
        <p:xfrm>
          <a:off x="1589088" y="2192338"/>
          <a:ext cx="549433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4" imgW="5492972" imgH="3426249" progId="Excel.Chart.8">
                  <p:embed/>
                </p:oleObj>
              </mc:Choice>
              <mc:Fallback>
                <p:oleObj r:id="rId4" imgW="5492972" imgH="3426249" progId="Excel.Chart.8">
                  <p:embed/>
                  <p:pic>
                    <p:nvPicPr>
                      <p:cNvPr id="0" name="Diagrama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192338"/>
                        <a:ext cx="5494337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28650" y="763588"/>
            <a:ext cx="7886700" cy="10493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+mn-lt"/>
              </a:rPr>
              <a:t>Average number of statistical surveys per respondent during a year</a:t>
            </a:r>
            <a:endParaRPr lang="lt-LT" sz="2800" b="1" dirty="0">
              <a:latin typeface="+mn-lt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286000" y="2262187"/>
          <a:ext cx="4906652" cy="292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os vietos rezervavimo ženklas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9125" y="801688"/>
            <a:ext cx="7886700" cy="10493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+mn-lt"/>
              </a:rPr>
              <a:t>Single access point to administrative data sources</a:t>
            </a:r>
            <a:endParaRPr lang="lt-LT" sz="2800" b="1" dirty="0">
              <a:latin typeface="+mn-lt"/>
            </a:endParaRPr>
          </a:p>
        </p:txBody>
      </p:sp>
      <p:sp>
        <p:nvSpPr>
          <p:cNvPr id="1024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2101850"/>
            <a:ext cx="7886700" cy="3990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lt-LT" sz="2400" b="1" smtClean="0"/>
              <a:t>Legal background - </a:t>
            </a:r>
            <a:r>
              <a:rPr lang="en-US" altLang="lt-LT" sz="2400" b="1" smtClean="0"/>
              <a:t>the 2012 Law of reduction of administrative burden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Coordinated access to administrative data. Legal and technical help provided by SBR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Good contacts and cooperation with administrative data providers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lt-LT" sz="2400" b="1" smtClean="0"/>
              <a:t>More than 40 percent of statistical output produced from administrative data</a:t>
            </a:r>
          </a:p>
          <a:p>
            <a:pPr>
              <a:buFont typeface="Wingdings" panose="05000000000000000000" pitchFamily="2" charset="2"/>
              <a:buChar char="ü"/>
            </a:pPr>
            <a:endParaRPr lang="lt-LT" altLang="lt-LT" sz="2400" b="1" smtClean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en-US">
                <a:solidFill>
                  <a:srgbClr val="133660"/>
                </a:solidFill>
              </a:rPr>
              <a:t>Neuchâtel, Switzerland, 24–27 September 2018</a:t>
            </a:r>
            <a:endParaRPr lang="en-US" altLang="en-US">
              <a:solidFill>
                <a:srgbClr val="133660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Meeting of the Wiesbaden Group on Business Registers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46C7306863D1846938E13771A1E3FD6" ma:contentTypeVersion="4" ma:contentTypeDescription="Kurkite naują dokumentą." ma:contentTypeScope="" ma:versionID="cf7cae3a75e39a6217548f24bcea9d65">
  <xsd:schema xmlns:xsd="http://www.w3.org/2001/XMLSchema" xmlns:p="http://schemas.microsoft.com/office/2006/metadata/properties" xmlns:ns1="http://schemas.microsoft.com/sharepoint/v3" xmlns:ns2="06736C74-3D86-4618-938E-13771A1E3FD6" xmlns:ns3="06736c74-3d86-4618-938e-13771a1e3fd6" targetNamespace="http://schemas.microsoft.com/office/2006/metadata/properties" ma:root="true" ma:fieldsID="62788de947f300e0ca1b12ba4c38002f" ns1:_="" ns2:_="" ns3:_="">
    <xsd:import namespace="http://schemas.microsoft.com/sharepoint/v3"/>
    <xsd:import namespace="06736C74-3D86-4618-938E-13771A1E3FD6"/>
    <xsd:import namespace="06736c74-3d86-4618-938e-13771a1e3fd6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Data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3:Grup_x0117_" minOccurs="0"/>
                <xsd:element ref="ns1:CheckoutUser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_ModerationComments" ma:index="0" nillable="true" ma:displayName="Tvirtintojo komentarai" ma:hidden="true" ma:internalName="_ModerationComments" ma:readOnly="true">
      <xsd:simpleType>
        <xsd:restriction base="dms:Note"/>
      </xsd:simpleType>
    </xsd:element>
    <xsd:element name="File_x0020_Type" ma:index="4" nillable="true" ma:displayName="Failo tipas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ailo tipas" ma:hidden="true" ma:internalName="HTML_x0020_File_x0020_Type" ma:readOnly="true">
      <xsd:simpleType>
        <xsd:restriction base="dms:Text"/>
      </xsd:simpleType>
    </xsd:element>
    <xsd:element name="_SourceUrl" ma:index="6" nillable="true" ma:displayName="Šaltinio URL" ma:hidden="true" ma:internalName="_SourceUrl">
      <xsd:simpleType>
        <xsd:restriction base="dms:Text"/>
      </xsd:simpleType>
    </xsd:element>
    <xsd:element name="_SharedFileIndex" ma:index="7" nillable="true" ma:displayName="Bendrai naudojamo failo rodyklė" ma:hidden="true" ma:internalName="_SharedFileIndex">
      <xsd:simpleType>
        <xsd:restriction base="dms:Text"/>
      </xsd:simpleType>
    </xsd:element>
    <xsd:element name="ContentTypeId" ma:index="10" nillable="true" ma:displayName="Turinio tipo ID" ma:hidden="true" ma:internalName="ContentTypeId" ma:readOnly="true">
      <xsd:simpleType>
        <xsd:restriction base="dms:Unknown"/>
      </xsd:simpleType>
    </xsd:element>
    <xsd:element name="TemplateUrl" ma:index="11" nillable="true" ma:displayName="Šablono saitas" ma:hidden="true" ma:internalName="TemplateUrl">
      <xsd:simpleType>
        <xsd:restriction base="dms:Text"/>
      </xsd:simpleType>
    </xsd:element>
    <xsd:element name="xd_ProgID" ma:index="12" nillable="true" ma:displayName="HTML failo saitas" ma:hidden="true" ma:internalName="xd_ProgID">
      <xsd:simpleType>
        <xsd:restriction base="dms:Text"/>
      </xsd:simpleType>
    </xsd:element>
    <xsd:element name="xd_Signature" ma:index="13" nillable="true" ma:displayName="Pasirašyta" ma:hidden="true" ma:internalName="xd_Signature" ma:readOnly="true">
      <xsd:simpleType>
        <xsd:restriction base="dms:Boolean"/>
      </xsd:simpleType>
    </xsd:element>
    <xsd:element name="CheckoutUser" ma:index="16" nillable="true" ma:displayName="Paimti į" ma:list="UserInfo" ma:internalName="CheckoutUser" ma:readOnly="tru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" ma:index="17" nillable="true" ma:displayName="ID" ma:internalName="ID" ma:readOnly="true">
      <xsd:simpleType>
        <xsd:restriction base="dms:Unknown"/>
      </xsd:simpleType>
    </xsd:element>
    <xsd:element name="Author" ma:index="20" nillable="true" ma:displayName="Sukūrė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1" nillable="true" ma:displayName="Modifikavo" ma:list="UserInfo" ma:internalName="Editor" ma:readOnly="tru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2" nillable="true" ma:displayName="Yra kopijų paskirčių" ma:hidden="true" ma:internalName="_HasCopyDestinations" ma:readOnly="true">
      <xsd:simpleType>
        <xsd:restriction base="dms:Boolean"/>
      </xsd:simpleType>
    </xsd:element>
    <xsd:element name="_CopySource" ma:index="23" nillable="true" ma:displayName="Kopijos šaltinis" ma:internalName="_CopySource" ma:readOnly="true">
      <xsd:simpleType>
        <xsd:restriction base="dms:Text"/>
      </xsd:simpleType>
    </xsd:element>
    <xsd:element name="_ModerationStatus" ma:index="24" nillable="true" ma:displayName="Patvirtinimo būsena" ma:default="0" ma:hidden="true" ma:internalName="_ModerationStatus" ma:readOnly="true">
      <xsd:simpleType>
        <xsd:restriction base="dms:Unknown"/>
      </xsd:simpleType>
    </xsd:element>
    <xsd:element name="FileRef" ma:index="25" nillable="true" ma:displayName="URL maršrutas" ma:hidden="true" ma:list="Docs" ma:internalName="FileRef" ma:readOnly="true" ma:showField="FullUrl">
      <xsd:simpleType>
        <xsd:restriction base="dms:Lookup"/>
      </xsd:simpleType>
    </xsd:element>
    <xsd:element name="FileDirRef" ma:index="26" nillable="true" ma:displayName="Maršrutas" ma:hidden="true" ma:list="Docs" ma:internalName="FileDirRef" ma:readOnly="true" ma:showField="DirName">
      <xsd:simpleType>
        <xsd:restriction base="dms:Lookup"/>
      </xsd:simpleType>
    </xsd:element>
    <xsd:element name="Last_x0020_Modified" ma:index="27" nillable="true" ma:displayName="Modifikuota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8" nillable="true" ma:displayName="Sukurta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9" nillable="true" ma:displayName="Failo dydis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0" nillable="true" ma:displayName="Elemento tipas" ma:hidden="true" ma:list="Docs" ma:internalName="FSObjType" ma:readOnly="true" ma:showField="FSType">
      <xsd:simpleType>
        <xsd:restriction base="dms:Lookup"/>
      </xsd:simpleType>
    </xsd:element>
    <xsd:element name="CheckedOutUserId" ma:index="32" nillable="true" ma:displayName="Paimtą elementą turinčio vartotojo ID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3" nillable="true" ma:displayName="Paimta į vietos" ma:hidden="true" ma:list="Docs" ma:internalName="IsCheckedoutToLocal" ma:readOnly="true" ma:showField="IsCheckoutToLocal">
      <xsd:simpleType>
        <xsd:restriction base="dms:Lookup"/>
      </xsd:simpleType>
    </xsd:element>
    <xsd:element name="UniqueId" ma:index="34" nillable="true" ma:displayName="Unikalusis ID" ma:hidden="true" ma:list="Docs" ma:internalName="UniqueId" ma:readOnly="true" ma:showField="UniqueId">
      <xsd:simpleType>
        <xsd:restriction base="dms:Lookup"/>
      </xsd:simpleType>
    </xsd:element>
    <xsd:element name="ProgId" ma:index="3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7" nillable="true" ma:displayName="Viruso būsena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8" nillable="true" ma:displayName="Paimti į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39" nillable="true" ma:displayName="Padėti komentarą" ma:format="TRUE" ma:list="Docs" ma:internalName="_CheckinComment" ma:readOnly="true" ma:showField="CheckinComment">
      <xsd:simpleType>
        <xsd:restriction base="dms:Lookup"/>
      </xsd:simpleType>
    </xsd:element>
    <xsd:element name="MetaInfo" ma:index="50" nillable="true" ma:displayName="Ypatybių krepšys" ma:hidden="true" ma:list="Docs" ma:internalName="MetaInfo" ma:showField="MetaInfo">
      <xsd:simpleType>
        <xsd:restriction base="dms:Lookup"/>
      </xsd:simpleType>
    </xsd:element>
    <xsd:element name="_Level" ma:index="51" nillable="true" ma:displayName="Lygis" ma:hidden="true" ma:internalName="_Level" ma:readOnly="true">
      <xsd:simpleType>
        <xsd:restriction base="dms:Unknown"/>
      </xsd:simpleType>
    </xsd:element>
    <xsd:element name="_IsCurrentVersion" ma:index="52" nillable="true" ma:displayName="Šioje versijoje" ma:hidden="true" ma:internalName="_IsCurrentVersion" ma:readOnly="true">
      <xsd:simpleType>
        <xsd:restriction base="dms:Boolean"/>
      </xsd:simpleType>
    </xsd:element>
    <xsd:element name="owshiddenversion" ma:index="56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7" nillable="true" ma:displayName="UI versija" ma:hidden="true" ma:internalName="_UIVersion" ma:readOnly="true">
      <xsd:simpleType>
        <xsd:restriction base="dms:Unknown"/>
      </xsd:simpleType>
    </xsd:element>
    <xsd:element name="_UIVersionString" ma:index="58" nillable="true" ma:displayName="Versija" ma:internalName="_UIVersionString" ma:readOnly="true">
      <xsd:simpleType>
        <xsd:restriction base="dms:Text"/>
      </xsd:simpleType>
    </xsd:element>
    <xsd:element name="InstanceID" ma:index="59" nillable="true" ma:displayName="Egzemplioriaus ID" ma:hidden="true" ma:internalName="InstanceID" ma:readOnly="true">
      <xsd:simpleType>
        <xsd:restriction base="dms:Unknown"/>
      </xsd:simpleType>
    </xsd:element>
    <xsd:element name="Order" ma:index="60" nillable="true" ma:displayName="Tvarka" ma:hidden="true" ma:internalName="Order">
      <xsd:simpleType>
        <xsd:restriction base="dms:Number"/>
      </xsd:simpleType>
    </xsd:element>
    <xsd:element name="GUID" ma:index="61" nillable="true" ma:displayName="GUID" ma:hidden="true" ma:internalName="GUID" ma:readOnly="true">
      <xsd:simpleType>
        <xsd:restriction base="dms:Unknown"/>
      </xsd:simpleType>
    </xsd:element>
    <xsd:element name="WorkflowVersion" ma:index="62" nillable="true" ma:displayName="Darbo eigos versija" ma:hidden="true" ma:internalName="WorkflowVersion" ma:readOnly="true">
      <xsd:simpleType>
        <xsd:restriction base="dms:Unknown"/>
      </xsd:simpleType>
    </xsd:element>
    <xsd:element name="WorkflowInstanceID" ma:index="63" nillable="true" ma:displayName="Darbo eigos egzemplioriaus ID" ma:hidden="true" ma:internalName="WorkflowInstanceID" ma:readOnly="true">
      <xsd:simpleType>
        <xsd:restriction base="dms:Unknown"/>
      </xsd:simpleType>
    </xsd:element>
    <xsd:element name="ParentVersionString" ma:index="64" nillable="true" ma:displayName="Šaltinio versija (konvertuotas dokumentas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5" nillable="true" ma:displayName="Šaltinio pavadinimas (konvertuotas dokumentas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06736C74-3D86-4618-938E-13771A1E3FD6" elementFormDefault="qualified">
    <xsd:import namespace="http://schemas.microsoft.com/office/2006/documentManagement/types"/>
    <xsd:element name="Data" ma:index="9" nillable="true" ma:displayName="Data" ma:internalName="Data">
      <xsd:simpleType>
        <xsd:restriction base="dms:Text">
          <xsd:maxLength value="20"/>
        </xsd:restriction>
      </xsd:simpleType>
    </xsd:element>
  </xsd:schema>
  <xsd:schema xmlns:xsd="http://www.w3.org/2001/XMLSchema" xmlns:dms="http://schemas.microsoft.com/office/2006/documentManagement/types" targetNamespace="06736c74-3d86-4618-938e-13771a1e3fd6" elementFormDefault="qualified">
    <xsd:import namespace="http://schemas.microsoft.com/office/2006/documentManagement/types"/>
    <xsd:element name="Grup_x0117_" ma:index="15" nillable="true" ma:displayName="Grupė" ma:default="" ma:format="Dropdown" ma:internalName="Grup_x0117_">
      <xsd:simpleType>
        <xsd:restriction base="dms:Choice">
          <xsd:enumeration value="Oficialių dokumentų rengimas ir blankai"/>
          <xsd:enumeration value="Vidaus dokumentų rengimas ir blanka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urinio tipas" ma:readOnly="true"/>
        <xsd:element ref="dc:title" minOccurs="0" maxOccurs="1" ma:index="8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_SourceUrl xmlns="http://schemas.microsoft.com/sharepoint/v3" xsi:nil="true"/>
    <Grup_x0117_ xmlns="06736c74-3d86-4618-938e-13771a1e3fd6">Vidaus dokumentų rengimas ir blankai</Grup_x0117_>
    <Data xmlns="06736C74-3D86-4618-938E-13771A1E3FD6">2016-05-11</Data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BA9B75-5091-4DD5-AFBA-841B87DB7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48C7E-4533-4E33-86C6-449C54C0A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736C74-3D86-4618-938E-13771A1E3FD6"/>
    <ds:schemaRef ds:uri="06736c74-3d86-4618-938e-13771a1e3fd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E4B93B5-7454-4E36-85D8-F641AC18FDC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1F735F7-2B30-4FEE-A1CA-C0C77714964C}">
  <ds:schemaRefs>
    <ds:schemaRef ds:uri="06736C74-3D86-4618-938E-13771A1E3FD6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06736c74-3d86-4618-938e-13771a1e3f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569</Words>
  <Application>Microsoft Office PowerPoint</Application>
  <PresentationFormat>Affichage à l'écran (4:3)</PresentationFormat>
  <Paragraphs>72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Wingdings</vt:lpstr>
      <vt:lpstr>Office Theme</vt:lpstr>
      <vt:lpstr>Microsoft Excel diagrama</vt:lpstr>
      <vt:lpstr>Statistical businesses register as a bridge between statisticians and respondents</vt:lpstr>
      <vt:lpstr>Lithuanian Statistical Business Register</vt:lpstr>
      <vt:lpstr>Frame construction and sample selection procedure</vt:lpstr>
      <vt:lpstr>From the “stovepipe” model to an integrated process approach</vt:lpstr>
      <vt:lpstr>Integration of statistical response burden control into SBR</vt:lpstr>
      <vt:lpstr>Single contact point for respondents</vt:lpstr>
      <vt:lpstr>Number of statistical questionnaires in business statistics</vt:lpstr>
      <vt:lpstr>Average number of statistical surveys per respondent during a year</vt:lpstr>
      <vt:lpstr>Single access point to administrative data sources</vt:lpstr>
      <vt:lpstr>Ongoing and future developments</vt:lpstr>
      <vt:lpstr>Concluding remarks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pateikties šablonas (anglų k.)</dc:title>
  <dc:creator>Lape</dc:creator>
  <cp:lastModifiedBy>Joubert Lucy BFS</cp:lastModifiedBy>
  <cp:revision>42</cp:revision>
  <dcterms:created xsi:type="dcterms:W3CDTF">2016-05-06T14:35:09Z</dcterms:created>
  <dcterms:modified xsi:type="dcterms:W3CDTF">2018-09-25T08:11:00Z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Dokumentas</vt:lpwstr>
  </property>
</Properties>
</file>