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909" r:id="rId1"/>
  </p:sldMasterIdLst>
  <p:notesMasterIdLst>
    <p:notesMasterId r:id="rId23"/>
  </p:notesMasterIdLst>
  <p:sldIdLst>
    <p:sldId id="256" r:id="rId2"/>
    <p:sldId id="377" r:id="rId3"/>
    <p:sldId id="258" r:id="rId4"/>
    <p:sldId id="416" r:id="rId5"/>
    <p:sldId id="417" r:id="rId6"/>
    <p:sldId id="378" r:id="rId7"/>
    <p:sldId id="376" r:id="rId8"/>
    <p:sldId id="370" r:id="rId9"/>
    <p:sldId id="350" r:id="rId10"/>
    <p:sldId id="387" r:id="rId11"/>
    <p:sldId id="400" r:id="rId12"/>
    <p:sldId id="401" r:id="rId13"/>
    <p:sldId id="403" r:id="rId14"/>
    <p:sldId id="418" r:id="rId15"/>
    <p:sldId id="389" r:id="rId16"/>
    <p:sldId id="391" r:id="rId17"/>
    <p:sldId id="395" r:id="rId18"/>
    <p:sldId id="397" r:id="rId19"/>
    <p:sldId id="411" r:id="rId20"/>
    <p:sldId id="408" r:id="rId21"/>
    <p:sldId id="409" r:id="rId22"/>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Arial" pitchFamily="34" charset="0"/>
        <a:ea typeface="+mn-ea"/>
        <a:cs typeface="+mn-cs"/>
      </a:defRPr>
    </a:lvl1pPr>
    <a:lvl2pPr marL="457200" algn="l" rtl="0" eaLnBrk="0" fontAlgn="base" hangingPunct="0">
      <a:spcBef>
        <a:spcPct val="0"/>
      </a:spcBef>
      <a:spcAft>
        <a:spcPct val="0"/>
      </a:spcAft>
      <a:defRPr kern="1200">
        <a:solidFill>
          <a:schemeClr val="tx1"/>
        </a:solidFill>
        <a:latin typeface="Arial" pitchFamily="34" charset="0"/>
        <a:ea typeface="+mn-ea"/>
        <a:cs typeface="+mn-cs"/>
      </a:defRPr>
    </a:lvl2pPr>
    <a:lvl3pPr marL="914400" algn="l" rtl="0" eaLnBrk="0" fontAlgn="base" hangingPunct="0">
      <a:spcBef>
        <a:spcPct val="0"/>
      </a:spcBef>
      <a:spcAft>
        <a:spcPct val="0"/>
      </a:spcAft>
      <a:defRPr kern="1200">
        <a:solidFill>
          <a:schemeClr val="tx1"/>
        </a:solidFill>
        <a:latin typeface="Arial"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32" autoAdjust="0"/>
    <p:restoredTop sz="94709" autoAdjust="0"/>
  </p:normalViewPr>
  <p:slideViewPr>
    <p:cSldViewPr>
      <p:cViewPr varScale="1">
        <p:scale>
          <a:sx n="87" d="100"/>
          <a:sy n="87" d="100"/>
        </p:scale>
        <p:origin x="1110"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72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a:defRPr sz="1200">
                <a:latin typeface="Arial" charset="0"/>
              </a:defRPr>
            </a:lvl1pPr>
          </a:lstStyle>
          <a:p>
            <a:pPr>
              <a:defRPr/>
            </a:pPr>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3177" tIns="46589" rIns="93177" bIns="46589" rtlCol="0"/>
          <a:lstStyle>
            <a:lvl1pPr algn="r">
              <a:defRPr sz="1200">
                <a:latin typeface="Arial" charset="0"/>
              </a:defRPr>
            </a:lvl1pPr>
          </a:lstStyle>
          <a:p>
            <a:pPr>
              <a:defRPr/>
            </a:pPr>
            <a:fld id="{3A1E7030-2161-40E8-954B-0332CF6C90E4}" type="datetimeFigureOut">
              <a:rPr lang="en-US"/>
              <a:pPr>
                <a:defRPr/>
              </a:pPr>
              <a:t>9/7/2018</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dirty="0" smtClean="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3177" tIns="46589" rIns="93177" bIns="46589"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3177" tIns="46589" rIns="93177" bIns="46589" rtlCol="0" anchor="b"/>
          <a:lstStyle>
            <a:lvl1pPr algn="l">
              <a:defRPr sz="1200">
                <a:latin typeface="Arial" charset="0"/>
              </a:defRPr>
            </a:lvl1pPr>
          </a:lstStyle>
          <a:p>
            <a:pPr>
              <a:defRPr/>
            </a:pPr>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3177" tIns="46589" rIns="93177" bIns="46589" rtlCol="0" anchor="b"/>
          <a:lstStyle>
            <a:lvl1pPr algn="r">
              <a:defRPr sz="1200">
                <a:latin typeface="Arial" charset="0"/>
              </a:defRPr>
            </a:lvl1pPr>
          </a:lstStyle>
          <a:p>
            <a:pPr>
              <a:defRPr/>
            </a:pPr>
            <a:fld id="{3B704F5F-90F0-4723-BCDB-8D39B9C22BFB}" type="slidenum">
              <a:rPr lang="en-US"/>
              <a:pPr>
                <a:defRPr/>
              </a:pPr>
              <a:t>‹#›</a:t>
            </a:fld>
            <a:endParaRPr lang="en-US" dirty="0"/>
          </a:p>
        </p:txBody>
      </p:sp>
    </p:spTree>
    <p:extLst>
      <p:ext uri="{BB962C8B-B14F-4D97-AF65-F5344CB8AC3E}">
        <p14:creationId xmlns:p14="http://schemas.microsoft.com/office/powerpoint/2010/main" val="152554658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ZW" altLang="en-US" dirty="0" smtClean="0"/>
          </a:p>
        </p:txBody>
      </p:sp>
      <p:sp>
        <p:nvSpPr>
          <p:cNvPr id="2662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F8C67DD-3C73-4ED2-99B6-C900EC7D7484}" type="slidenum">
              <a:rPr lang="en-US" altLang="en-US" smtClean="0">
                <a:latin typeface="Arial" pitchFamily="34" charset="0"/>
              </a:rPr>
              <a:pPr/>
              <a:t>1</a:t>
            </a:fld>
            <a:endParaRPr lang="en-US" altLang="en-US" smtClean="0">
              <a:latin typeface="Arial" pitchFamily="34" charset="0"/>
            </a:endParaRPr>
          </a:p>
        </p:txBody>
      </p:sp>
    </p:spTree>
    <p:extLst>
      <p:ext uri="{BB962C8B-B14F-4D97-AF65-F5344CB8AC3E}">
        <p14:creationId xmlns:p14="http://schemas.microsoft.com/office/powerpoint/2010/main" val="23843429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348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11A85C8-ECF2-42A4-90C2-1D341B8A611F}" type="slidenum">
              <a:rPr lang="en-US" altLang="en-US"/>
              <a:pPr/>
              <a:t>2</a:t>
            </a:fld>
            <a:endParaRPr lang="en-US" altLang="en-US"/>
          </a:p>
        </p:txBody>
      </p:sp>
    </p:spTree>
    <p:extLst>
      <p:ext uri="{BB962C8B-B14F-4D97-AF65-F5344CB8AC3E}">
        <p14:creationId xmlns:p14="http://schemas.microsoft.com/office/powerpoint/2010/main" val="39839435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p:spPr>
      </p:sp>
      <p:sp>
        <p:nvSpPr>
          <p:cNvPr id="2765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2765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A596F48-6D33-4D7C-8DAA-10C8F0A904B2}" type="slidenum">
              <a:rPr lang="en-US" smtClean="0">
                <a:latin typeface="Arial" pitchFamily="34" charset="0"/>
              </a:rPr>
              <a:pPr/>
              <a:t>3</a:t>
            </a:fld>
            <a:endParaRPr lang="en-US" smtClean="0">
              <a:latin typeface="Arial" pitchFamily="34" charset="0"/>
            </a:endParaRPr>
          </a:p>
        </p:txBody>
      </p:sp>
    </p:spTree>
    <p:extLst>
      <p:ext uri="{BB962C8B-B14F-4D97-AF65-F5344CB8AC3E}">
        <p14:creationId xmlns:p14="http://schemas.microsoft.com/office/powerpoint/2010/main" val="420443733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hangingPunct="1">
              <a:defRPr/>
            </a:pPr>
            <a:endParaRPr lang="en-US"/>
          </a:p>
        </p:txBody>
      </p:sp>
      <p:grpSp>
        <p:nvGrpSpPr>
          <p:cNvPr id="5" name="Group 15"/>
          <p:cNvGrpSpPr>
            <a:grpSpLocks/>
          </p:cNvGrpSpPr>
          <p:nvPr/>
        </p:nvGrpSpPr>
        <p:grpSpPr bwMode="auto">
          <a:xfrm>
            <a:off x="-3175" y="4953000"/>
            <a:ext cx="9147175" cy="1911350"/>
            <a:chOff x="-3765" y="4832896"/>
            <a:chExt cx="9147765" cy="2032192"/>
          </a:xfrm>
        </p:grpSpPr>
        <p:sp>
          <p:nvSpPr>
            <p:cNvPr id="6" name="Freeform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7" name="Freeform 6"/>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8" name="Freeform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hangingPunct="1">
                <a:defRPr/>
              </a:pPr>
              <a:endParaRPr lang="en-US"/>
            </a:p>
          </p:txBody>
        </p:sp>
        <p:cxnSp>
          <p:nvCxnSpPr>
            <p:cNvPr id="10" name="Straight Connector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1" name="Date Placeholder 29"/>
          <p:cNvSpPr>
            <a:spLocks noGrp="1"/>
          </p:cNvSpPr>
          <p:nvPr>
            <p:ph type="dt" sz="half" idx="10"/>
          </p:nvPr>
        </p:nvSpPr>
        <p:spPr/>
        <p:txBody>
          <a:bodyPr/>
          <a:lstStyle>
            <a:lvl1pPr>
              <a:defRPr>
                <a:solidFill>
                  <a:srgbClr val="FFFFFF"/>
                </a:solidFill>
              </a:defRPr>
            </a:lvl1pPr>
            <a:extLst/>
          </a:lstStyle>
          <a:p>
            <a:pPr>
              <a:defRPr/>
            </a:pPr>
            <a:endParaRPr lang="en-US"/>
          </a:p>
        </p:txBody>
      </p:sp>
      <p:sp>
        <p:nvSpPr>
          <p:cNvPr id="12"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US"/>
          </a:p>
        </p:txBody>
      </p:sp>
      <p:sp>
        <p:nvSpPr>
          <p:cNvPr id="13" name="Slide Number Placeholder 26"/>
          <p:cNvSpPr>
            <a:spLocks noGrp="1"/>
          </p:cNvSpPr>
          <p:nvPr>
            <p:ph type="sldNum" sz="quarter" idx="12"/>
          </p:nvPr>
        </p:nvSpPr>
        <p:spPr/>
        <p:txBody>
          <a:bodyPr/>
          <a:lstStyle>
            <a:lvl1pPr>
              <a:defRPr smtClean="0">
                <a:solidFill>
                  <a:srgbClr val="FFFFFF"/>
                </a:solidFill>
              </a:defRPr>
            </a:lvl1pPr>
            <a:extLst/>
          </a:lstStyle>
          <a:p>
            <a:pPr>
              <a:defRPr/>
            </a:pPr>
            <a:fld id="{569B65BC-CAE8-4887-B616-C27171B0C9B4}" type="slidenum">
              <a:rPr lang="en-US"/>
              <a:pPr>
                <a:defRPr/>
              </a:pPr>
              <a:t>‹#›</a:t>
            </a:fld>
            <a:endParaRPr lang="en-US" dirty="0"/>
          </a:p>
        </p:txBody>
      </p:sp>
    </p:spTree>
  </p:cSld>
  <p:clrMapOvr>
    <a:masterClrMapping/>
  </p:clrMapOvr>
  <p:transition>
    <p:cover dir="l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ACA6AF2D-48F3-4C24-9370-D31D94DE8989}" type="slidenum">
              <a:rPr lang="en-US"/>
              <a:pPr>
                <a:defRPr/>
              </a:pPr>
              <a:t>‹#›</a:t>
            </a:fld>
            <a:endParaRPr lang="en-US" dirty="0"/>
          </a:p>
        </p:txBody>
      </p:sp>
    </p:spTree>
  </p:cSld>
  <p:clrMapOvr>
    <a:masterClrMapping/>
  </p:clrMapOvr>
  <p:transition>
    <p:cover dir="l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0E949B50-5A0A-4ED8-90B4-79AC886A763D}" type="slidenum">
              <a:rPr lang="en-US"/>
              <a:pPr>
                <a:defRPr/>
              </a:pPr>
              <a:t>‹#›</a:t>
            </a:fld>
            <a:endParaRPr lang="en-US" dirty="0"/>
          </a:p>
        </p:txBody>
      </p:sp>
    </p:spTree>
  </p:cSld>
  <p:clrMapOvr>
    <a:masterClrMapping/>
  </p:clrMapOvr>
  <p:transition>
    <p:cover dir="l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rtlCol="0"/>
          <a:lstStyle>
            <a:extLst/>
          </a:lstStyle>
          <a:p>
            <a:r>
              <a:rPr lang="en-US" smtClean="0"/>
              <a:t>Click to edit Master title style</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8AC8FAD6-A2F5-4FF2-8084-FF17F3F7B71E}" type="slidenum">
              <a:rPr lang="en-US"/>
              <a:pPr>
                <a:defRPr/>
              </a:pPr>
              <a:t>‹#›</a:t>
            </a:fld>
            <a:endParaRPr lang="en-US" dirty="0"/>
          </a:p>
        </p:txBody>
      </p:sp>
    </p:spTree>
  </p:cSld>
  <p:clrMapOvr>
    <a:masterClrMapping/>
  </p:clrMapOvr>
  <p:transition>
    <p:cover dir="l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4" name="Chevron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eaLnBrk="1" hangingPunct="1">
              <a:defRPr/>
            </a:pPr>
            <a:endParaRPr lang="en-US"/>
          </a:p>
        </p:txBody>
      </p:sp>
      <p:sp>
        <p:nvSpPr>
          <p:cNvPr id="5" name="Chevron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eaLnBrk="1" hangingPunct="1">
              <a:defRPr/>
            </a:pPr>
            <a:endParaRPr lang="en-US"/>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endParaRPr lang="en-US"/>
          </a:p>
        </p:txBody>
      </p:sp>
      <p:sp>
        <p:nvSpPr>
          <p:cNvPr id="7" name="Footer Placeholder 4"/>
          <p:cNvSpPr>
            <a:spLocks noGrp="1"/>
          </p:cNvSpPr>
          <p:nvPr>
            <p:ph type="ftr" sz="quarter" idx="11"/>
          </p:nvPr>
        </p:nvSpPr>
        <p:spPr/>
        <p:txBody>
          <a:bodyPr/>
          <a:lstStyle>
            <a:lvl1pPr>
              <a:defRPr/>
            </a:lvl1pPr>
            <a:extLst/>
          </a:lstStyle>
          <a:p>
            <a:pPr>
              <a:defRPr/>
            </a:pPr>
            <a:endParaRPr lang="en-US"/>
          </a:p>
        </p:txBody>
      </p:sp>
      <p:sp>
        <p:nvSpPr>
          <p:cNvPr id="8" name="Slide Number Placeholder 5"/>
          <p:cNvSpPr>
            <a:spLocks noGrp="1"/>
          </p:cNvSpPr>
          <p:nvPr>
            <p:ph type="sldNum" sz="quarter" idx="12"/>
          </p:nvPr>
        </p:nvSpPr>
        <p:spPr/>
        <p:txBody>
          <a:bodyPr/>
          <a:lstStyle>
            <a:lvl1pPr>
              <a:defRPr/>
            </a:lvl1pPr>
            <a:extLst/>
          </a:lstStyle>
          <a:p>
            <a:pPr>
              <a:defRPr/>
            </a:pPr>
            <a:fld id="{3E3678C7-7AA4-4457-9735-9E4098BF9DAB}" type="slidenum">
              <a:rPr lang="en-US"/>
              <a:pPr>
                <a:defRPr/>
              </a:pPr>
              <a:t>‹#›</a:t>
            </a:fld>
            <a:endParaRPr lang="en-US" dirty="0"/>
          </a:p>
        </p:txBody>
      </p:sp>
    </p:spTree>
  </p:cSld>
  <p:clrMapOvr>
    <a:overrideClrMapping bg1="dk1" tx1="lt1" bg2="dk2" tx2="lt2" accent1="accent1" accent2="accent2" accent3="accent3" accent4="accent4" accent5="accent5" accent6="accent6" hlink="hlink" folHlink="folHlink"/>
  </p:clrMapOvr>
  <p:transition>
    <p:cover dir="l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extLst/>
          </a:lstStyle>
          <a:p>
            <a:r>
              <a:rPr lang="en-US" smtClean="0"/>
              <a:t>Click to edit Master title style</a:t>
            </a:r>
            <a:endParaRPr lang="en-US"/>
          </a:p>
        </p:txBody>
      </p:sp>
      <p:sp>
        <p:nvSpPr>
          <p:cNvPr id="5" name="Date Placeholder 4"/>
          <p:cNvSpPr>
            <a:spLocks noGrp="1"/>
          </p:cNvSpPr>
          <p:nvPr>
            <p:ph type="dt" sz="half" idx="10"/>
          </p:nvPr>
        </p:nvSpPr>
        <p:spPr/>
        <p:txBody>
          <a:bodyPr/>
          <a:lstStyle>
            <a:lvl1pPr>
              <a:defRPr/>
            </a:lvl1pPr>
            <a:extLst/>
          </a:lstStyle>
          <a:p>
            <a:pPr>
              <a:defRPr/>
            </a:pPr>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6CF4AA0E-D21C-4F4F-A610-A882A05296DB}" type="slidenum">
              <a:rPr lang="en-US"/>
              <a:pPr>
                <a:defRPr/>
              </a:pPr>
              <a:t>‹#›</a:t>
            </a:fld>
            <a:endParaRPr lang="en-US" dirty="0"/>
          </a:p>
        </p:txBody>
      </p:sp>
    </p:spTree>
  </p:cSld>
  <p:clrMapOvr>
    <a:overrideClrMapping bg1="dk1" tx1="lt1" bg2="dk2" tx2="lt2" accent1="accent1" accent2="accent2" accent3="accent3" accent4="accent4" accent5="accent5" accent6="accent6" hlink="hlink" folHlink="folHlink"/>
  </p:clrMapOvr>
  <p:transition>
    <p:cover dir="l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endParaRPr lang="en-US"/>
          </a:p>
        </p:txBody>
      </p:sp>
      <p:sp>
        <p:nvSpPr>
          <p:cNvPr id="8" name="Footer Placeholder 7"/>
          <p:cNvSpPr>
            <a:spLocks noGrp="1"/>
          </p:cNvSpPr>
          <p:nvPr>
            <p:ph type="ftr" sz="quarter" idx="11"/>
          </p:nvPr>
        </p:nvSpPr>
        <p:spPr/>
        <p:txBody>
          <a:bodyPr/>
          <a:lstStyle>
            <a:lvl1pPr>
              <a:defRPr/>
            </a:lvl1pPr>
            <a:extLst/>
          </a:lstStyle>
          <a:p>
            <a:pPr>
              <a:defRPr/>
            </a:pPr>
            <a:endParaRPr lang="en-US"/>
          </a:p>
        </p:txBody>
      </p:sp>
      <p:sp>
        <p:nvSpPr>
          <p:cNvPr id="9" name="Slide Number Placeholder 8"/>
          <p:cNvSpPr>
            <a:spLocks noGrp="1"/>
          </p:cNvSpPr>
          <p:nvPr>
            <p:ph type="sldNum" sz="quarter" idx="12"/>
          </p:nvPr>
        </p:nvSpPr>
        <p:spPr/>
        <p:txBody>
          <a:bodyPr/>
          <a:lstStyle>
            <a:lvl1pPr>
              <a:defRPr/>
            </a:lvl1pPr>
            <a:extLst/>
          </a:lstStyle>
          <a:p>
            <a:pPr>
              <a:defRPr/>
            </a:pPr>
            <a:fld id="{03E8C331-6CAE-4833-AC29-13053253B38C}" type="slidenum">
              <a:rPr lang="en-US"/>
              <a:pPr>
                <a:defRPr/>
              </a:pPr>
              <a:t>‹#›</a:t>
            </a:fld>
            <a:endParaRPr lang="en-US" dirty="0"/>
          </a:p>
        </p:txBody>
      </p:sp>
    </p:spTree>
  </p:cSld>
  <p:clrMapOvr>
    <a:overrideClrMapping bg1="lt1" tx1="dk1" bg2="lt2" tx2="dk2" accent1="accent1" accent2="accent2" accent3="accent3" accent4="accent4" accent5="accent5" accent6="accent6" hlink="hlink" folHlink="folHlink"/>
  </p:clrMapOvr>
  <p:transition>
    <p:cover dir="l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extLst/>
          </a:lstStyle>
          <a:p>
            <a:pPr>
              <a:defRPr/>
            </a:pPr>
            <a:endParaRPr lang="en-US"/>
          </a:p>
        </p:txBody>
      </p:sp>
      <p:sp>
        <p:nvSpPr>
          <p:cNvPr id="4" name="Footer Placeholder 3"/>
          <p:cNvSpPr>
            <a:spLocks noGrp="1"/>
          </p:cNvSpPr>
          <p:nvPr>
            <p:ph type="ftr" sz="quarter" idx="11"/>
          </p:nvPr>
        </p:nvSpPr>
        <p:spPr/>
        <p:txBody>
          <a:bodyPr/>
          <a:lstStyle>
            <a:lvl1pPr>
              <a:defRPr/>
            </a:lvl1pPr>
            <a:extLst/>
          </a:lstStyle>
          <a:p>
            <a:pPr>
              <a:defRPr/>
            </a:pPr>
            <a:endParaRPr lang="en-US"/>
          </a:p>
        </p:txBody>
      </p:sp>
      <p:sp>
        <p:nvSpPr>
          <p:cNvPr id="5" name="Slide Number Placeholder 4"/>
          <p:cNvSpPr>
            <a:spLocks noGrp="1"/>
          </p:cNvSpPr>
          <p:nvPr>
            <p:ph type="sldNum" sz="quarter" idx="12"/>
          </p:nvPr>
        </p:nvSpPr>
        <p:spPr/>
        <p:txBody>
          <a:bodyPr/>
          <a:lstStyle>
            <a:lvl1pPr>
              <a:defRPr/>
            </a:lvl1pPr>
            <a:extLst/>
          </a:lstStyle>
          <a:p>
            <a:pPr>
              <a:defRPr/>
            </a:pPr>
            <a:fld id="{A14BB94B-173E-4CF9-ABC8-99041AB7EC75}" type="slidenum">
              <a:rPr lang="en-US"/>
              <a:pPr>
                <a:defRPr/>
              </a:pPr>
              <a:t>‹#›</a:t>
            </a:fld>
            <a:endParaRPr lang="en-US" dirty="0"/>
          </a:p>
        </p:txBody>
      </p:sp>
    </p:spTree>
  </p:cSld>
  <p:clrMapOvr>
    <a:overrideClrMapping bg1="dk1" tx1="lt1" bg2="dk2" tx2="lt2" accent1="accent1" accent2="accent2" accent3="accent3" accent4="accent4" accent5="accent5" accent6="accent6" hlink="hlink" folHlink="folHlink"/>
  </p:clrMapOvr>
  <p:transition>
    <p:cover dir="l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E43BF19F-EFCC-4F10-975A-79AD65E5A775}" type="slidenum">
              <a:rPr lang="en-US"/>
              <a:pPr>
                <a:defRPr/>
              </a:pPr>
              <a:t>‹#›</a:t>
            </a:fld>
            <a:endParaRPr lang="en-US" dirty="0"/>
          </a:p>
        </p:txBody>
      </p:sp>
    </p:spTree>
  </p:cSld>
  <p:clrMapOvr>
    <a:masterClrMapping/>
  </p:clrMapOvr>
  <p:transition>
    <p:cover dir="l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A71BCFA8-D9F3-4473-A054-AE4BC78FCE99}" type="slidenum">
              <a:rPr lang="en-US"/>
              <a:pPr>
                <a:defRPr/>
              </a:pPr>
              <a:t>‹#›</a:t>
            </a:fld>
            <a:endParaRPr lang="en-US" dirty="0"/>
          </a:p>
        </p:txBody>
      </p:sp>
    </p:spTree>
  </p:cSld>
  <p:clrMapOvr>
    <a:overrideClrMapping bg1="lt1" tx1="dk1" bg2="lt2" tx2="dk2" accent1="accent1" accent2="accent2" accent3="accent3" accent4="accent4" accent5="accent5" accent6="accent6" hlink="hlink" folHlink="folHlink"/>
  </p:clrMapOvr>
  <p:transition>
    <p:cover dir="l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5" name="Freeform 4"/>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6" name="Freeform 5"/>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7" name="Right Triangle 6"/>
          <p:cNvSpPr>
            <a:spLocks/>
          </p:cNvSpPr>
          <p:nvPr/>
        </p:nvSpPr>
        <p:spPr bwMode="auto">
          <a:xfrm>
            <a:off x="-6042" y="5791253"/>
            <a:ext cx="3402314" cy="1080868"/>
          </a:xfrm>
          <a:prstGeom prst="rtTriangle">
            <a:avLst/>
          </a:prstGeom>
          <a:blipFill>
            <a:blip r:embed="rId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hangingPunct="1">
              <a:defRPr/>
            </a:pPr>
            <a:endParaRPr lang="en-US"/>
          </a:p>
        </p:txBody>
      </p:sp>
      <p:cxnSp>
        <p:nvCxnSpPr>
          <p:cNvPr id="8" name="Straight Connector 7"/>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eaLnBrk="1" hangingPunct="1">
              <a:defRPr/>
            </a:pPr>
            <a:endParaRPr lang="en-US"/>
          </a:p>
        </p:txBody>
      </p:sp>
      <p:sp>
        <p:nvSpPr>
          <p:cNvPr id="10" name="Chevron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eaLnBrk="1" hangingPunct="1">
              <a:defRPr/>
            </a:pPr>
            <a:endParaRPr lang="en-US"/>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defRPr>
                <a:solidFill>
                  <a:schemeClr val="tx1"/>
                </a:solidFill>
              </a:defRPr>
            </a:lvl1pPr>
            <a:extLst/>
          </a:lstStyle>
          <a:p>
            <a:pPr>
              <a:defRPr/>
            </a:pPr>
            <a:endParaRPr lang="en-US"/>
          </a:p>
        </p:txBody>
      </p:sp>
      <p:sp>
        <p:nvSpPr>
          <p:cNvPr id="12" name="Footer Placeholder 5"/>
          <p:cNvSpPr>
            <a:spLocks noGrp="1"/>
          </p:cNvSpPr>
          <p:nvPr>
            <p:ph type="ftr" sz="quarter" idx="11"/>
          </p:nvPr>
        </p:nvSpPr>
        <p:spPr/>
        <p:txBody>
          <a:bodyPr/>
          <a:lstStyle>
            <a:lvl1pPr>
              <a:defRPr>
                <a:solidFill>
                  <a:schemeClr val="tx1"/>
                </a:solidFill>
              </a:defRPr>
            </a:lvl1pPr>
            <a:extLst/>
          </a:lstStyle>
          <a:p>
            <a:pPr>
              <a:defRPr/>
            </a:pPr>
            <a:endParaRPr lang="en-US"/>
          </a:p>
        </p:txBody>
      </p:sp>
      <p:sp>
        <p:nvSpPr>
          <p:cNvPr id="13" name="Slide Number Placeholder 6"/>
          <p:cNvSpPr>
            <a:spLocks noGrp="1"/>
          </p:cNvSpPr>
          <p:nvPr>
            <p:ph type="sldNum" sz="quarter" idx="12"/>
          </p:nvPr>
        </p:nvSpPr>
        <p:spPr/>
        <p:txBody>
          <a:bodyPr/>
          <a:lstStyle>
            <a:lvl1pPr>
              <a:defRPr smtClean="0">
                <a:solidFill>
                  <a:schemeClr val="tx1"/>
                </a:solidFill>
              </a:defRPr>
            </a:lvl1pPr>
            <a:extLst/>
          </a:lstStyle>
          <a:p>
            <a:pPr>
              <a:defRPr/>
            </a:pPr>
            <a:fld id="{2BAE02B6-8F33-4D26-B079-AD2877C38AB6}" type="slidenum">
              <a:rPr lang="en-US"/>
              <a:pPr>
                <a:defRPr/>
              </a:pPr>
              <a:t>‹#›</a:t>
            </a:fld>
            <a:endParaRPr lang="en-US" dirty="0"/>
          </a:p>
        </p:txBody>
      </p:sp>
    </p:spTree>
  </p:cSld>
  <p:clrMapOvr>
    <a:overrideClrMapping bg1="dk1" tx1="lt1" bg2="dk2" tx2="lt2" accent1="accent1" accent2="accent2" accent3="accent3" accent4="accent4" accent5="accent5" accent6="accent6" hlink="hlink" folHlink="folHlink"/>
  </p:clrMapOvr>
  <p:transition>
    <p:cover dir="l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12" name="Freeform 11"/>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hangingPunct="1">
              <a:defRPr/>
            </a:pPr>
            <a:endParaRPr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n-US" smtClean="0"/>
              <a:t>Click to edit Master title style</a:t>
            </a:r>
            <a:endParaRPr lang="en-US"/>
          </a:p>
        </p:txBody>
      </p:sp>
      <p:sp>
        <p:nvSpPr>
          <p:cNvPr id="1033" name="Text Placeholder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eaLnBrk="1" latinLnBrk="0" hangingPunct="1">
              <a:defRPr kumimoji="0" sz="1000">
                <a:solidFill>
                  <a:schemeClr val="tx1"/>
                </a:solidFill>
              </a:defRPr>
            </a:lvl1pPr>
            <a:extLst/>
          </a:lstStyle>
          <a:p>
            <a:pPr>
              <a:defRPr/>
            </a:pPr>
            <a:endParaRPr lang="en-US"/>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eaLnBrk="1" latinLnBrk="0" hangingPunct="1">
              <a:defRPr kumimoji="0" sz="1000">
                <a:solidFill>
                  <a:schemeClr val="tx1"/>
                </a:solidFill>
              </a:defRPr>
            </a:lvl1pPr>
            <a:extLst/>
          </a:lstStyle>
          <a:p>
            <a:pPr>
              <a:defRPr/>
            </a:pPr>
            <a:endParaRPr lang="en-US"/>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anchor="b"/>
          <a:lstStyle>
            <a:lvl1pPr algn="r" eaLnBrk="1" latinLnBrk="0" hangingPunct="1">
              <a:defRPr kumimoji="0" sz="1000" b="0" smtClean="0">
                <a:solidFill>
                  <a:schemeClr val="tx1"/>
                </a:solidFill>
              </a:defRPr>
            </a:lvl1pPr>
            <a:extLst/>
          </a:lstStyle>
          <a:p>
            <a:pPr>
              <a:defRPr/>
            </a:pPr>
            <a:fld id="{7ED9AB54-2C7A-4C0E-A0F8-AFDDF80A6A0D}"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4932" r:id="rId1"/>
    <p:sldLayoutId id="2147484928" r:id="rId2"/>
    <p:sldLayoutId id="2147484933" r:id="rId3"/>
    <p:sldLayoutId id="2147484934" r:id="rId4"/>
    <p:sldLayoutId id="2147484935" r:id="rId5"/>
    <p:sldLayoutId id="2147484936" r:id="rId6"/>
    <p:sldLayoutId id="2147484929" r:id="rId7"/>
    <p:sldLayoutId id="2147484937" r:id="rId8"/>
    <p:sldLayoutId id="2147484938" r:id="rId9"/>
    <p:sldLayoutId id="2147484930" r:id="rId10"/>
    <p:sldLayoutId id="2147484931" r:id="rId11"/>
  </p:sldLayoutIdLst>
  <p:transition>
    <p:cover dir="ld"/>
  </p:transition>
  <p:timing>
    <p:tnLst>
      <p:par>
        <p:cTn id="1" dur="indefinite" restart="never" nodeType="tmRoot"/>
      </p:par>
    </p:tnLst>
  </p:timing>
  <p:txStyles>
    <p:titleStyle>
      <a:lvl1pPr algn="l" rtl="0" fontAlgn="base">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fontAlgn="base">
        <a:spcBef>
          <a:spcPct val="0"/>
        </a:spcBef>
        <a:spcAft>
          <a:spcPct val="0"/>
        </a:spcAft>
        <a:defRPr sz="4100" b="1">
          <a:solidFill>
            <a:schemeClr val="tx2"/>
          </a:solidFill>
          <a:latin typeface="Lucida Sans Unicode" pitchFamily="34" charset="0"/>
        </a:defRPr>
      </a:lvl2pPr>
      <a:lvl3pPr algn="l" rtl="0" fontAlgn="base">
        <a:spcBef>
          <a:spcPct val="0"/>
        </a:spcBef>
        <a:spcAft>
          <a:spcPct val="0"/>
        </a:spcAft>
        <a:defRPr sz="4100" b="1">
          <a:solidFill>
            <a:schemeClr val="tx2"/>
          </a:solidFill>
          <a:latin typeface="Lucida Sans Unicode" pitchFamily="34" charset="0"/>
        </a:defRPr>
      </a:lvl3pPr>
      <a:lvl4pPr algn="l" rtl="0" fontAlgn="base">
        <a:spcBef>
          <a:spcPct val="0"/>
        </a:spcBef>
        <a:spcAft>
          <a:spcPct val="0"/>
        </a:spcAft>
        <a:defRPr sz="4100" b="1">
          <a:solidFill>
            <a:schemeClr val="tx2"/>
          </a:solidFill>
          <a:latin typeface="Lucida Sans Unicode" pitchFamily="34" charset="0"/>
        </a:defRPr>
      </a:lvl4pPr>
      <a:lvl5pPr algn="l" rtl="0" fontAlgn="base">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fontAlgn="base">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fontAlgn="base">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fontAlgn="base">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fontAlgn="base">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fontAlgn="base">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1676400"/>
            <a:ext cx="7772400" cy="1371600"/>
          </a:xfrm>
        </p:spPr>
        <p:txBody>
          <a:bodyPr>
            <a:normAutofit/>
          </a:bodyPr>
          <a:lstStyle/>
          <a:p>
            <a:pPr algn="ctr" fontAlgn="auto">
              <a:spcAft>
                <a:spcPts val="0"/>
              </a:spcAft>
              <a:defRPr/>
            </a:pPr>
            <a:r>
              <a:rPr lang="en-IN" sz="2400" dirty="0">
                <a:effectLst/>
              </a:rPr>
              <a:t>Topic: </a:t>
            </a:r>
            <a:r>
              <a:rPr lang="en-IN" sz="2400" dirty="0" smtClean="0">
                <a:effectLst/>
              </a:rPr>
              <a:t>Session 4: The </a:t>
            </a:r>
            <a:r>
              <a:rPr lang="en-IN" sz="2400" dirty="0">
                <a:effectLst/>
              </a:rPr>
              <a:t>Administrative data as a source of updating Statistical Business Register</a:t>
            </a:r>
            <a:r>
              <a:rPr lang="en-US" sz="2400" dirty="0">
                <a:effectLst/>
              </a:rPr>
              <a:t/>
            </a:r>
            <a:br>
              <a:rPr lang="en-US" sz="2400" dirty="0">
                <a:effectLst/>
              </a:rPr>
            </a:br>
            <a:endParaRPr lang="en-ZA" sz="2400" dirty="0" smtClean="0"/>
          </a:p>
        </p:txBody>
      </p:sp>
      <p:sp>
        <p:nvSpPr>
          <p:cNvPr id="9219" name="Rectangle 3"/>
          <p:cNvSpPr>
            <a:spLocks noGrp="1" noChangeArrowheads="1"/>
          </p:cNvSpPr>
          <p:nvPr>
            <p:ph type="subTitle" idx="1"/>
          </p:nvPr>
        </p:nvSpPr>
        <p:spPr>
          <a:xfrm>
            <a:off x="1295400" y="3429000"/>
            <a:ext cx="6248400" cy="2057400"/>
          </a:xfrm>
        </p:spPr>
        <p:txBody>
          <a:bodyPr/>
          <a:lstStyle/>
          <a:p>
            <a:pPr marR="0" algn="ctr"/>
            <a:r>
              <a:rPr lang="en-US" altLang="en-US" sz="3200" b="1" dirty="0" smtClean="0">
                <a:latin typeface="Times New Roman" pitchFamily="18" charset="0"/>
              </a:rPr>
              <a:t>Motseoa Molahlehi</a:t>
            </a:r>
          </a:p>
          <a:p>
            <a:pPr marR="0" algn="ctr"/>
            <a:endParaRPr lang="en-US" altLang="en-US" sz="3200" b="1" i="1" dirty="0" smtClean="0">
              <a:latin typeface="Times New Roman" pitchFamily="18" charset="0"/>
            </a:endParaRPr>
          </a:p>
          <a:p>
            <a:pPr marR="0" algn="ctr"/>
            <a:r>
              <a:rPr lang="en-US" altLang="en-US" sz="3200" b="1" i="1" dirty="0" smtClean="0">
                <a:latin typeface="Times New Roman" pitchFamily="18" charset="0"/>
              </a:rPr>
              <a:t>24-28</a:t>
            </a:r>
            <a:r>
              <a:rPr lang="en-US" altLang="en-US" sz="3200" b="1" i="1" baseline="30000" dirty="0" smtClean="0">
                <a:latin typeface="Times New Roman" pitchFamily="18" charset="0"/>
              </a:rPr>
              <a:t>th</a:t>
            </a:r>
            <a:r>
              <a:rPr lang="en-US" altLang="en-US" sz="3200" b="1" i="1" dirty="0" smtClean="0">
                <a:latin typeface="Times New Roman" pitchFamily="18" charset="0"/>
              </a:rPr>
              <a:t> September, 2018</a:t>
            </a:r>
          </a:p>
        </p:txBody>
      </p:sp>
      <p:pic>
        <p:nvPicPr>
          <p:cNvPr id="9220" name="Picture 4" descr="lesothologo"/>
          <p:cNvPicPr>
            <a:picLocks noChangeAspect="1" noChangeArrowheads="1"/>
          </p:cNvPicPr>
          <p:nvPr/>
        </p:nvPicPr>
        <p:blipFill>
          <a:blip r:embed="rId3" cstate="print"/>
          <a:srcRect/>
          <a:stretch>
            <a:fillRect/>
          </a:stretch>
        </p:blipFill>
        <p:spPr bwMode="auto">
          <a:xfrm>
            <a:off x="914400" y="685800"/>
            <a:ext cx="1209675" cy="1009650"/>
          </a:xfrm>
          <a:prstGeom prst="rect">
            <a:avLst/>
          </a:prstGeom>
          <a:noFill/>
          <a:ln w="9525">
            <a:noFill/>
            <a:miter lim="800000"/>
            <a:headEnd/>
            <a:tailEnd/>
          </a:ln>
        </p:spPr>
      </p:pic>
      <p:pic>
        <p:nvPicPr>
          <p:cNvPr id="9221" name="Picture 5" descr="BOS LOGO2"/>
          <p:cNvPicPr>
            <a:picLocks noChangeAspect="1" noChangeArrowheads="1"/>
          </p:cNvPicPr>
          <p:nvPr/>
        </p:nvPicPr>
        <p:blipFill>
          <a:blip r:embed="rId4" cstate="print"/>
          <a:srcRect/>
          <a:stretch>
            <a:fillRect/>
          </a:stretch>
        </p:blipFill>
        <p:spPr bwMode="auto">
          <a:xfrm>
            <a:off x="6705600" y="685800"/>
            <a:ext cx="1362075" cy="1000125"/>
          </a:xfrm>
          <a:prstGeom prst="rect">
            <a:avLst/>
          </a:prstGeom>
          <a:noFill/>
          <a:ln w="9525">
            <a:noFill/>
            <a:miter lim="800000"/>
            <a:headEnd/>
            <a:tailEnd/>
          </a:ln>
        </p:spPr>
      </p:pic>
    </p:spTree>
  </p:cSld>
  <p:clrMapOvr>
    <a:masterClrMapping/>
  </p:clrMapOvr>
  <p:transition>
    <p:push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Content Placeholder 2"/>
          <p:cNvSpPr>
            <a:spLocks noGrp="1"/>
          </p:cNvSpPr>
          <p:nvPr>
            <p:ph idx="1"/>
          </p:nvPr>
        </p:nvSpPr>
        <p:spPr>
          <a:xfrm>
            <a:off x="762000" y="1905000"/>
            <a:ext cx="7924800" cy="4038600"/>
          </a:xfrm>
        </p:spPr>
        <p:txBody>
          <a:bodyPr>
            <a:normAutofit/>
          </a:bodyPr>
          <a:lstStyle/>
          <a:p>
            <a:pPr>
              <a:defRPr/>
            </a:pPr>
            <a:r>
              <a:rPr lang="en-ZA" dirty="0" smtClean="0"/>
              <a:t>An up-to-date frame is required for each repetition of a regular survey, for example, in the case of a monthly quarterly survey, an overlapped number of sampled units from period to period is essential.</a:t>
            </a:r>
          </a:p>
          <a:p>
            <a:pPr>
              <a:defRPr/>
            </a:pPr>
            <a:endParaRPr lang="en-ZA" dirty="0" smtClean="0"/>
          </a:p>
          <a:p>
            <a:pPr>
              <a:defRPr/>
            </a:pPr>
            <a:r>
              <a:rPr lang="en-ZA" dirty="0" smtClean="0"/>
              <a:t>Frame maintenance is best achieved through the construction of a single SBR and its use. </a:t>
            </a:r>
            <a:endParaRPr lang="en-ZA" dirty="0" smtClean="0">
              <a:solidFill>
                <a:srgbClr val="FF0000"/>
              </a:solidFill>
            </a:endParaRPr>
          </a:p>
          <a:p>
            <a:pPr marL="365760" indent="-256032" eaLnBrk="1" fontAlgn="auto" hangingPunct="1">
              <a:spcAft>
                <a:spcPts val="0"/>
              </a:spcAft>
              <a:buFont typeface="Wingdings 3" panose="05040102010807070707" pitchFamily="18" charset="2"/>
              <a:buNone/>
              <a:defRPr/>
            </a:pPr>
            <a:endParaRPr lang="en-ZA" dirty="0" smtClean="0"/>
          </a:p>
        </p:txBody>
      </p:sp>
      <p:sp>
        <p:nvSpPr>
          <p:cNvPr id="5122" name="Title 1"/>
          <p:cNvSpPr>
            <a:spLocks noGrp="1"/>
          </p:cNvSpPr>
          <p:nvPr>
            <p:ph type="title"/>
          </p:nvPr>
        </p:nvSpPr>
        <p:spPr/>
        <p:txBody>
          <a:bodyPr>
            <a:normAutofit fontScale="90000"/>
          </a:bodyPr>
          <a:lstStyle/>
          <a:p>
            <a:pPr eaLnBrk="1" fontAlgn="auto" hangingPunct="1">
              <a:spcAft>
                <a:spcPts val="0"/>
              </a:spcAft>
              <a:defRPr/>
            </a:pPr>
            <a:r>
              <a:rPr lang="en-ZA" sz="3600" dirty="0" smtClean="0"/>
              <a:t>Primary </a:t>
            </a:r>
            <a:r>
              <a:rPr lang="en-ZA" sz="3600" dirty="0" smtClean="0"/>
              <a:t>objective and benefits of an SBR</a:t>
            </a:r>
            <a:br>
              <a:rPr lang="en-ZA" sz="3600" dirty="0" smtClean="0"/>
            </a:br>
            <a:endParaRPr lang="en-ZA" sz="3600" dirty="0" smtClean="0"/>
          </a:p>
        </p:txBody>
      </p:sp>
    </p:spTree>
    <p:extLst>
      <p:ext uri="{BB962C8B-B14F-4D97-AF65-F5344CB8AC3E}">
        <p14:creationId xmlns:p14="http://schemas.microsoft.com/office/powerpoint/2010/main" val="2268086737"/>
      </p:ext>
    </p:extLst>
  </p:cSld>
  <p:clrMapOvr>
    <a:masterClrMapping/>
  </p:clrMapOvr>
  <p:transition>
    <p:cover dir="l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defRPr/>
            </a:pPr>
            <a:r>
              <a:rPr lang="en-ZA" dirty="0" smtClean="0"/>
              <a:t>In order to deliver frames and other services, the SBR contains </a:t>
            </a:r>
          </a:p>
          <a:p>
            <a:pPr>
              <a:defRPr/>
            </a:pPr>
            <a:endParaRPr lang="en-ZA" b="1" dirty="0" smtClean="0"/>
          </a:p>
          <a:p>
            <a:pPr marL="109537" indent="0" algn="just">
              <a:buNone/>
              <a:defRPr/>
            </a:pPr>
            <a:r>
              <a:rPr lang="en-ZA" sz="2000" b="1" dirty="0" smtClean="0"/>
              <a:t>    Statistical </a:t>
            </a:r>
            <a:r>
              <a:rPr lang="en-ZA" sz="2000" b="1" dirty="0" smtClean="0"/>
              <a:t>data</a:t>
            </a:r>
            <a:endParaRPr lang="en-ZA" sz="2000" dirty="0" smtClean="0"/>
          </a:p>
          <a:p>
            <a:pPr algn="just">
              <a:buFont typeface="Wingdings" pitchFamily="2" charset="2"/>
              <a:buChar char="Ø"/>
              <a:defRPr/>
            </a:pPr>
            <a:r>
              <a:rPr lang="en-ZA" sz="2000" dirty="0" smtClean="0"/>
              <a:t>The primary content of the SBR is data about en­terprises and other standard statistical units that are used to generate survey frames. They comprise: </a:t>
            </a:r>
          </a:p>
          <a:p>
            <a:pPr algn="just">
              <a:buFont typeface="Wingdings 3" panose="05040102010807070707" pitchFamily="18" charset="2"/>
              <a:buNone/>
              <a:defRPr/>
            </a:pPr>
            <a:r>
              <a:rPr lang="en-ZA" sz="2000" dirty="0" smtClean="0"/>
              <a:t> </a:t>
            </a:r>
          </a:p>
          <a:p>
            <a:pPr algn="just">
              <a:defRPr/>
            </a:pPr>
            <a:r>
              <a:rPr lang="en-ZA" sz="2000" b="1" dirty="0" smtClean="0"/>
              <a:t>Identification and contact data </a:t>
            </a:r>
            <a:r>
              <a:rPr lang="en-ZA" sz="2000" dirty="0" smtClean="0"/>
              <a:t>– unit name, unit identification code, physical and mail­ing addresses, e-mail address(</a:t>
            </a:r>
            <a:r>
              <a:rPr lang="en-ZA" sz="2000" dirty="0" err="1" smtClean="0"/>
              <a:t>es</a:t>
            </a:r>
            <a:r>
              <a:rPr lang="en-ZA" sz="2000" dirty="0" smtClean="0"/>
              <a:t>), telephone and fax numbers, contact persons;</a:t>
            </a:r>
          </a:p>
          <a:p>
            <a:pPr>
              <a:defRPr/>
            </a:pPr>
            <a:endParaRPr lang="en-ZA" dirty="0"/>
          </a:p>
        </p:txBody>
      </p:sp>
      <p:sp>
        <p:nvSpPr>
          <p:cNvPr id="3" name="Title 2"/>
          <p:cNvSpPr>
            <a:spLocks noGrp="1"/>
          </p:cNvSpPr>
          <p:nvPr>
            <p:ph type="title"/>
          </p:nvPr>
        </p:nvSpPr>
        <p:spPr/>
        <p:txBody>
          <a:bodyPr>
            <a:normAutofit fontScale="90000"/>
          </a:bodyPr>
          <a:lstStyle/>
          <a:p>
            <a:pPr>
              <a:defRPr/>
            </a:pPr>
            <a:r>
              <a:rPr lang="en-ZA" sz="3100" dirty="0" smtClean="0"/>
              <a:t> </a:t>
            </a:r>
            <a:r>
              <a:rPr lang="en-ZA" sz="3100" dirty="0" smtClean="0"/>
              <a:t>SBR CONTENT</a:t>
            </a:r>
            <a:br>
              <a:rPr lang="en-ZA" sz="3100" dirty="0" smtClean="0"/>
            </a:br>
            <a:r>
              <a:rPr lang="en-ZA" dirty="0" smtClean="0"/>
              <a:t> </a:t>
            </a:r>
            <a:endParaRPr lang="en-ZA" dirty="0"/>
          </a:p>
        </p:txBody>
      </p:sp>
    </p:spTree>
    <p:extLst>
      <p:ext uri="{BB962C8B-B14F-4D97-AF65-F5344CB8AC3E}">
        <p14:creationId xmlns:p14="http://schemas.microsoft.com/office/powerpoint/2010/main" val="4292427904"/>
      </p:ext>
    </p:extLst>
  </p:cSld>
  <p:clrMapOvr>
    <a:masterClrMapping/>
  </p:clrMapOvr>
  <p:transition>
    <p:cover dir="ld"/>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Content Placeholder 1"/>
          <p:cNvSpPr>
            <a:spLocks noGrp="1"/>
          </p:cNvSpPr>
          <p:nvPr>
            <p:ph idx="1"/>
          </p:nvPr>
        </p:nvSpPr>
        <p:spPr/>
        <p:txBody>
          <a:bodyPr/>
          <a:lstStyle/>
          <a:p>
            <a:r>
              <a:rPr lang="en-ZA" altLang="en-US" sz="2400" b="1" dirty="0" smtClean="0"/>
              <a:t>Descriptive data – </a:t>
            </a:r>
            <a:r>
              <a:rPr lang="en-ZA" altLang="en-US" sz="2400" dirty="0" smtClean="0"/>
              <a:t>legal form, institutional sector, economic activity, size, region, and activity status;</a:t>
            </a:r>
          </a:p>
          <a:p>
            <a:endParaRPr lang="en-ZA" altLang="en-US" sz="2400" dirty="0" smtClean="0"/>
          </a:p>
          <a:p>
            <a:r>
              <a:rPr lang="en-ZA" altLang="en-US" sz="2400" b="1" dirty="0" smtClean="0"/>
              <a:t>Demographic data</a:t>
            </a:r>
            <a:r>
              <a:rPr lang="en-ZA" altLang="en-US" sz="2400" dirty="0" smtClean="0"/>
              <a:t> – date of creation, date of incorporation as a legal person (if applicable), date of   recent change of structure or economic activity, or activity status; and</a:t>
            </a:r>
          </a:p>
          <a:p>
            <a:endParaRPr lang="en-ZA" altLang="en-US" sz="2400" dirty="0" smtClean="0"/>
          </a:p>
          <a:p>
            <a:r>
              <a:rPr lang="en-ZA" altLang="en-US" sz="2400" b="1" dirty="0" smtClean="0"/>
              <a:t>Linkage data </a:t>
            </a:r>
            <a:r>
              <a:rPr lang="en-ZA" altLang="en-US" sz="2400" dirty="0" smtClean="0"/>
              <a:t>– links to related units, includ­ing to other units associated with the en­terprise, including the legal units that own them), links to data about the same unit in other files</a:t>
            </a:r>
          </a:p>
          <a:p>
            <a:r>
              <a:rPr lang="en-ZA" altLang="en-US" dirty="0" smtClean="0"/>
              <a:t> </a:t>
            </a:r>
          </a:p>
        </p:txBody>
      </p:sp>
      <p:sp>
        <p:nvSpPr>
          <p:cNvPr id="3" name="Title 2"/>
          <p:cNvSpPr>
            <a:spLocks noGrp="1"/>
          </p:cNvSpPr>
          <p:nvPr>
            <p:ph type="title"/>
          </p:nvPr>
        </p:nvSpPr>
        <p:spPr/>
        <p:txBody>
          <a:bodyPr>
            <a:normAutofit/>
          </a:bodyPr>
          <a:lstStyle/>
          <a:p>
            <a:pPr>
              <a:defRPr/>
            </a:pPr>
            <a:r>
              <a:rPr lang="en-ZA" sz="3200" dirty="0" smtClean="0"/>
              <a:t>SBR CONTENT </a:t>
            </a:r>
            <a:r>
              <a:rPr lang="en-ZA" sz="3200" dirty="0" err="1" smtClean="0"/>
              <a:t>contd</a:t>
            </a:r>
            <a:endParaRPr lang="en-ZA" sz="3200" dirty="0"/>
          </a:p>
        </p:txBody>
      </p:sp>
    </p:spTree>
    <p:extLst>
      <p:ext uri="{BB962C8B-B14F-4D97-AF65-F5344CB8AC3E}">
        <p14:creationId xmlns:p14="http://schemas.microsoft.com/office/powerpoint/2010/main" val="1745895843"/>
      </p:ext>
    </p:extLst>
  </p:cSld>
  <p:clrMapOvr>
    <a:masterClrMapping/>
  </p:clrMapOvr>
  <p:transition>
    <p:cover dir="ld"/>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Content Placeholder 1"/>
          <p:cNvSpPr>
            <a:spLocks noGrp="1"/>
          </p:cNvSpPr>
          <p:nvPr>
            <p:ph idx="1"/>
          </p:nvPr>
        </p:nvSpPr>
        <p:spPr/>
        <p:txBody>
          <a:bodyPr/>
          <a:lstStyle/>
          <a:p>
            <a:pPr algn="just"/>
            <a:r>
              <a:rPr lang="en-ZA" altLang="en-US" sz="1600" b="1" dirty="0" smtClean="0"/>
              <a:t>Administrative data</a:t>
            </a:r>
            <a:endParaRPr lang="en-ZA" altLang="en-US" sz="1600" dirty="0" smtClean="0"/>
          </a:p>
          <a:p>
            <a:pPr algn="just">
              <a:buFont typeface="Wingdings 3" panose="05040102010807070707" pitchFamily="18" charset="2"/>
              <a:buNone/>
            </a:pPr>
            <a:r>
              <a:rPr lang="en-ZA" altLang="en-US" sz="1600" dirty="0" smtClean="0"/>
              <a:t>Data received from administrative sources are stored in the SBR without change of content They provide the basis for automated creation and update of statis­tical units and their attributes. </a:t>
            </a:r>
          </a:p>
          <a:p>
            <a:pPr algn="just"/>
            <a:endParaRPr lang="en-ZA" altLang="en-US" sz="1600" dirty="0" smtClean="0"/>
          </a:p>
          <a:p>
            <a:pPr algn="just"/>
            <a:r>
              <a:rPr lang="en-ZA" altLang="en-US" sz="1600" b="1" dirty="0" smtClean="0"/>
              <a:t>Organizational data </a:t>
            </a:r>
            <a:endParaRPr lang="en-ZA" altLang="en-US" sz="1600" dirty="0" smtClean="0"/>
          </a:p>
          <a:p>
            <a:pPr algn="just">
              <a:buFont typeface="Wingdings 3" panose="05040102010807070707" pitchFamily="18" charset="2"/>
              <a:buNone/>
            </a:pPr>
            <a:r>
              <a:rPr lang="en-ZA" altLang="en-US" sz="1600" dirty="0" smtClean="0"/>
              <a:t>The SBR also contains the legal and operational data about large, complex enterprises obtained during the course of profiling. These data are the basis for the creation and updating of enterprise groups and establishments.</a:t>
            </a:r>
          </a:p>
          <a:p>
            <a:pPr algn="just">
              <a:buFont typeface="Wingdings 3" panose="05040102010807070707" pitchFamily="18" charset="2"/>
              <a:buNone/>
            </a:pPr>
            <a:r>
              <a:rPr lang="en-ZA" altLang="en-US" sz="1600" dirty="0" smtClean="0"/>
              <a:t> </a:t>
            </a:r>
          </a:p>
          <a:p>
            <a:pPr algn="just"/>
            <a:r>
              <a:rPr lang="en-ZA" altLang="en-US" sz="1600" b="1" dirty="0" smtClean="0"/>
              <a:t>SBR operational data and metadata </a:t>
            </a:r>
          </a:p>
          <a:p>
            <a:pPr algn="just">
              <a:buFont typeface="Wingdings 3" panose="05040102010807070707" pitchFamily="18" charset="2"/>
              <a:buNone/>
            </a:pPr>
            <a:r>
              <a:rPr lang="en-ZA" altLang="en-US" sz="1600" dirty="0" smtClean="0"/>
              <a:t>SBR operational data are generated during the course of SBR operations. These data include snapshots of the enterprises in the SBR at points in time, survey frames, random numbers (assigned permanently to enterprises at the time they are created and used in sampling to control the overlap between survey samples), and survey control files and sur­vey shell databases. The corresponding metada­ta include quality and performance measures </a:t>
            </a:r>
          </a:p>
          <a:p>
            <a:pPr algn="just"/>
            <a:r>
              <a:rPr lang="en-ZA" altLang="en-US" sz="1600" b="1" dirty="0" smtClean="0"/>
              <a:t> </a:t>
            </a:r>
            <a:endParaRPr lang="en-ZA" altLang="en-US" sz="1600" dirty="0" smtClean="0"/>
          </a:p>
        </p:txBody>
      </p:sp>
      <p:sp>
        <p:nvSpPr>
          <p:cNvPr id="3" name="Title 2"/>
          <p:cNvSpPr>
            <a:spLocks noGrp="1"/>
          </p:cNvSpPr>
          <p:nvPr>
            <p:ph type="title"/>
          </p:nvPr>
        </p:nvSpPr>
        <p:spPr/>
        <p:txBody>
          <a:bodyPr/>
          <a:lstStyle/>
          <a:p>
            <a:pPr>
              <a:defRPr/>
            </a:pPr>
            <a:r>
              <a:rPr lang="en-ZA" sz="4000" dirty="0" smtClean="0"/>
              <a:t>SBR CONTENT </a:t>
            </a:r>
            <a:r>
              <a:rPr lang="en-ZA" sz="4000" dirty="0" err="1" smtClean="0"/>
              <a:t>contd</a:t>
            </a:r>
            <a:endParaRPr lang="en-ZA" dirty="0"/>
          </a:p>
        </p:txBody>
      </p:sp>
    </p:spTree>
    <p:extLst>
      <p:ext uri="{BB962C8B-B14F-4D97-AF65-F5344CB8AC3E}">
        <p14:creationId xmlns:p14="http://schemas.microsoft.com/office/powerpoint/2010/main" val="2028929840"/>
      </p:ext>
    </p:extLst>
  </p:cSld>
  <p:clrMapOvr>
    <a:masterClrMapping/>
  </p:clrMapOvr>
  <p:transition>
    <p:cover dir="ld"/>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ZA" dirty="0"/>
              <a:t>Summary of SBR Components</a:t>
            </a:r>
            <a:endParaRPr lang="en-US" dirty="0"/>
          </a:p>
        </p:txBody>
      </p:sp>
      <p:grpSp>
        <p:nvGrpSpPr>
          <p:cNvPr id="86" name="Group 86"/>
          <p:cNvGrpSpPr>
            <a:grpSpLocks noChangeAspect="1"/>
          </p:cNvGrpSpPr>
          <p:nvPr/>
        </p:nvGrpSpPr>
        <p:grpSpPr bwMode="auto">
          <a:xfrm>
            <a:off x="1704975" y="1793875"/>
            <a:ext cx="5734050" cy="3990974"/>
            <a:chOff x="1074" y="1130"/>
            <a:chExt cx="3612" cy="2514"/>
          </a:xfrm>
        </p:grpSpPr>
        <p:sp>
          <p:nvSpPr>
            <p:cNvPr id="87" name="AutoShape 85"/>
            <p:cNvSpPr>
              <a:spLocks noChangeAspect="1" noChangeArrowheads="1" noTextEdit="1"/>
            </p:cNvSpPr>
            <p:nvPr/>
          </p:nvSpPr>
          <p:spPr bwMode="auto">
            <a:xfrm>
              <a:off x="1074" y="1131"/>
              <a:ext cx="3612" cy="24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8" name="Rectangle 87"/>
            <p:cNvSpPr>
              <a:spLocks noChangeArrowheads="1"/>
            </p:cNvSpPr>
            <p:nvPr/>
          </p:nvSpPr>
          <p:spPr bwMode="auto">
            <a:xfrm>
              <a:off x="1074" y="1130"/>
              <a:ext cx="67"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smtClean="0">
                  <a:ln>
                    <a:noFill/>
                  </a:ln>
                  <a:solidFill>
                    <a:srgbClr val="000000"/>
                  </a:solidFill>
                  <a:effectLst/>
                  <a:latin typeface="Calibri" panose="020F0502020204030204" pitchFamily="34" charset="0"/>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89" name="Rectangle 88"/>
            <p:cNvSpPr>
              <a:spLocks noChangeArrowheads="1"/>
            </p:cNvSpPr>
            <p:nvPr/>
          </p:nvSpPr>
          <p:spPr bwMode="auto">
            <a:xfrm>
              <a:off x="1264" y="1130"/>
              <a:ext cx="1266"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smtClean="0">
                  <a:ln>
                    <a:noFill/>
                  </a:ln>
                  <a:solidFill>
                    <a:srgbClr val="000000"/>
                  </a:solidFill>
                  <a:effectLst/>
                  <a:latin typeface="Calibri" panose="020F0502020204030204" pitchFamily="34" charset="0"/>
                </a:rPr>
                <a:t>Summary of SBR Components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90" name="Rectangle 89"/>
            <p:cNvSpPr>
              <a:spLocks noChangeArrowheads="1"/>
            </p:cNvSpPr>
            <p:nvPr/>
          </p:nvSpPr>
          <p:spPr bwMode="auto">
            <a:xfrm>
              <a:off x="2475" y="1130"/>
              <a:ext cx="74"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smtClean="0">
                  <a:ln>
                    <a:noFill/>
                  </a:ln>
                  <a:solidFill>
                    <a:srgbClr val="FF0000"/>
                  </a:solidFill>
                  <a:effectLst/>
                  <a:latin typeface="Calibri" panose="020F0502020204030204" pitchFamily="34"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91" name="Rectangle 90"/>
            <p:cNvSpPr>
              <a:spLocks noChangeArrowheads="1"/>
            </p:cNvSpPr>
            <p:nvPr/>
          </p:nvSpPr>
          <p:spPr bwMode="auto">
            <a:xfrm>
              <a:off x="1074" y="1346"/>
              <a:ext cx="72"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Calibri" panose="020F0502020204030204" pitchFamily="34"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92" name="Rectangle 91"/>
            <p:cNvSpPr>
              <a:spLocks noChangeArrowheads="1"/>
            </p:cNvSpPr>
            <p:nvPr/>
          </p:nvSpPr>
          <p:spPr bwMode="auto">
            <a:xfrm>
              <a:off x="1074" y="1550"/>
              <a:ext cx="72"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Calibri" panose="020F0502020204030204" pitchFamily="34"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93" name="Rectangle 92"/>
            <p:cNvSpPr>
              <a:spLocks noChangeArrowheads="1"/>
            </p:cNvSpPr>
            <p:nvPr/>
          </p:nvSpPr>
          <p:spPr bwMode="auto">
            <a:xfrm>
              <a:off x="1074" y="1754"/>
              <a:ext cx="72"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Calibri" panose="020F0502020204030204" pitchFamily="34"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94" name="Rectangle 93"/>
            <p:cNvSpPr>
              <a:spLocks noChangeArrowheads="1"/>
            </p:cNvSpPr>
            <p:nvPr/>
          </p:nvSpPr>
          <p:spPr bwMode="auto">
            <a:xfrm>
              <a:off x="1074" y="1958"/>
              <a:ext cx="72"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Calibri" panose="020F0502020204030204" pitchFamily="34"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95" name="Rectangle 94"/>
            <p:cNvSpPr>
              <a:spLocks noChangeArrowheads="1"/>
            </p:cNvSpPr>
            <p:nvPr/>
          </p:nvSpPr>
          <p:spPr bwMode="auto">
            <a:xfrm>
              <a:off x="2692" y="1958"/>
              <a:ext cx="72"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Calibri" panose="020F0502020204030204" pitchFamily="34"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96" name="Rectangle 95"/>
            <p:cNvSpPr>
              <a:spLocks noChangeArrowheads="1"/>
            </p:cNvSpPr>
            <p:nvPr/>
          </p:nvSpPr>
          <p:spPr bwMode="auto">
            <a:xfrm>
              <a:off x="1074" y="2162"/>
              <a:ext cx="72"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Calibri" panose="020F0502020204030204" pitchFamily="34"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97" name="Rectangle 96"/>
            <p:cNvSpPr>
              <a:spLocks noChangeArrowheads="1"/>
            </p:cNvSpPr>
            <p:nvPr/>
          </p:nvSpPr>
          <p:spPr bwMode="auto">
            <a:xfrm>
              <a:off x="3466" y="2162"/>
              <a:ext cx="72"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Calibri" panose="020F0502020204030204" pitchFamily="34"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98" name="Rectangle 97"/>
            <p:cNvSpPr>
              <a:spLocks noChangeArrowheads="1"/>
            </p:cNvSpPr>
            <p:nvPr/>
          </p:nvSpPr>
          <p:spPr bwMode="auto">
            <a:xfrm>
              <a:off x="3523" y="2162"/>
              <a:ext cx="72"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Calibri" panose="020F0502020204030204" pitchFamily="34"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99" name="Rectangle 98"/>
            <p:cNvSpPr>
              <a:spLocks noChangeArrowheads="1"/>
            </p:cNvSpPr>
            <p:nvPr/>
          </p:nvSpPr>
          <p:spPr bwMode="auto">
            <a:xfrm>
              <a:off x="1074" y="2366"/>
              <a:ext cx="72"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Calibri" panose="020F0502020204030204" pitchFamily="34"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00" name="Rectangle 99"/>
            <p:cNvSpPr>
              <a:spLocks noChangeArrowheads="1"/>
            </p:cNvSpPr>
            <p:nvPr/>
          </p:nvSpPr>
          <p:spPr bwMode="auto">
            <a:xfrm>
              <a:off x="2085" y="2366"/>
              <a:ext cx="72"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Calibri" panose="020F0502020204030204" pitchFamily="34"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01" name="Rectangle 100"/>
            <p:cNvSpPr>
              <a:spLocks noChangeArrowheads="1"/>
            </p:cNvSpPr>
            <p:nvPr/>
          </p:nvSpPr>
          <p:spPr bwMode="auto">
            <a:xfrm>
              <a:off x="2609" y="2366"/>
              <a:ext cx="72"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Calibri" panose="020F0502020204030204" pitchFamily="34"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02" name="Rectangle 101"/>
            <p:cNvSpPr>
              <a:spLocks noChangeArrowheads="1"/>
            </p:cNvSpPr>
            <p:nvPr/>
          </p:nvSpPr>
          <p:spPr bwMode="auto">
            <a:xfrm>
              <a:off x="3466" y="2366"/>
              <a:ext cx="72"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Calibri" panose="020F0502020204030204" pitchFamily="34"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03" name="Rectangle 102"/>
            <p:cNvSpPr>
              <a:spLocks noChangeArrowheads="1"/>
            </p:cNvSpPr>
            <p:nvPr/>
          </p:nvSpPr>
          <p:spPr bwMode="auto">
            <a:xfrm>
              <a:off x="1074" y="2570"/>
              <a:ext cx="72"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Calibri" panose="020F0502020204030204" pitchFamily="34"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04" name="Rectangle 103"/>
            <p:cNvSpPr>
              <a:spLocks noChangeArrowheads="1"/>
            </p:cNvSpPr>
            <p:nvPr/>
          </p:nvSpPr>
          <p:spPr bwMode="auto">
            <a:xfrm>
              <a:off x="2085" y="2570"/>
              <a:ext cx="72"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Calibri" panose="020F0502020204030204" pitchFamily="34"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05" name="Rectangle 104"/>
            <p:cNvSpPr>
              <a:spLocks noChangeArrowheads="1"/>
            </p:cNvSpPr>
            <p:nvPr/>
          </p:nvSpPr>
          <p:spPr bwMode="auto">
            <a:xfrm>
              <a:off x="3466" y="2570"/>
              <a:ext cx="72"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Calibri" panose="020F0502020204030204" pitchFamily="34"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06" name="Rectangle 105"/>
            <p:cNvSpPr>
              <a:spLocks noChangeArrowheads="1"/>
            </p:cNvSpPr>
            <p:nvPr/>
          </p:nvSpPr>
          <p:spPr bwMode="auto">
            <a:xfrm>
              <a:off x="1074" y="2774"/>
              <a:ext cx="72"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Calibri" panose="020F0502020204030204" pitchFamily="34"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07" name="Rectangle 106"/>
            <p:cNvSpPr>
              <a:spLocks noChangeArrowheads="1"/>
            </p:cNvSpPr>
            <p:nvPr/>
          </p:nvSpPr>
          <p:spPr bwMode="auto">
            <a:xfrm>
              <a:off x="1074" y="2978"/>
              <a:ext cx="72"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Calibri" panose="020F0502020204030204" pitchFamily="34"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08" name="Rectangle 107"/>
            <p:cNvSpPr>
              <a:spLocks noChangeArrowheads="1"/>
            </p:cNvSpPr>
            <p:nvPr/>
          </p:nvSpPr>
          <p:spPr bwMode="auto">
            <a:xfrm>
              <a:off x="1074" y="3182"/>
              <a:ext cx="72"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Calibri" panose="020F0502020204030204" pitchFamily="34"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09" name="Rectangle 108"/>
            <p:cNvSpPr>
              <a:spLocks noChangeArrowheads="1"/>
            </p:cNvSpPr>
            <p:nvPr/>
          </p:nvSpPr>
          <p:spPr bwMode="auto">
            <a:xfrm>
              <a:off x="1074" y="3386"/>
              <a:ext cx="72"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Calibri" panose="020F0502020204030204" pitchFamily="34"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grpSp>
          <p:nvGrpSpPr>
            <p:cNvPr id="110" name="Group 111"/>
            <p:cNvGrpSpPr>
              <a:grpSpLocks/>
            </p:cNvGrpSpPr>
            <p:nvPr/>
          </p:nvGrpSpPr>
          <p:grpSpPr bwMode="auto">
            <a:xfrm>
              <a:off x="1308" y="2012"/>
              <a:ext cx="674" cy="1269"/>
              <a:chOff x="1308" y="2012"/>
              <a:chExt cx="674" cy="1269"/>
            </a:xfrm>
          </p:grpSpPr>
          <p:sp>
            <p:nvSpPr>
              <p:cNvPr id="165" name="Rectangle 109"/>
              <p:cNvSpPr>
                <a:spLocks noChangeArrowheads="1"/>
              </p:cNvSpPr>
              <p:nvPr/>
            </p:nvSpPr>
            <p:spPr bwMode="auto">
              <a:xfrm>
                <a:off x="1308" y="2012"/>
                <a:ext cx="674" cy="111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6" name="Rectangle 110"/>
              <p:cNvSpPr>
                <a:spLocks noChangeArrowheads="1"/>
              </p:cNvSpPr>
              <p:nvPr/>
            </p:nvSpPr>
            <p:spPr bwMode="auto">
              <a:xfrm>
                <a:off x="1308" y="2012"/>
                <a:ext cx="674" cy="1269"/>
              </a:xfrm>
              <a:prstGeom prst="rect">
                <a:avLst/>
              </a:prstGeom>
              <a:noFill/>
              <a:ln w="9525" cap="rnd">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111" name="Rectangle 112"/>
            <p:cNvSpPr>
              <a:spLocks noChangeArrowheads="1"/>
            </p:cNvSpPr>
            <p:nvPr/>
          </p:nvSpPr>
          <p:spPr bwMode="auto">
            <a:xfrm>
              <a:off x="1370" y="2044"/>
              <a:ext cx="485"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smtClean="0">
                  <a:ln>
                    <a:noFill/>
                  </a:ln>
                  <a:solidFill>
                    <a:srgbClr val="000000"/>
                  </a:solidFill>
                  <a:effectLst/>
                  <a:latin typeface="Calibri" panose="020F0502020204030204" pitchFamily="34" charset="0"/>
                </a:rPr>
                <a:t>Administrative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12" name="Rectangle 113"/>
            <p:cNvSpPr>
              <a:spLocks noChangeArrowheads="1"/>
            </p:cNvSpPr>
            <p:nvPr/>
          </p:nvSpPr>
          <p:spPr bwMode="auto">
            <a:xfrm>
              <a:off x="1370" y="2145"/>
              <a:ext cx="169"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smtClean="0">
                  <a:ln>
                    <a:noFill/>
                  </a:ln>
                  <a:solidFill>
                    <a:srgbClr val="000000"/>
                  </a:solidFill>
                  <a:effectLst/>
                  <a:latin typeface="Calibri" panose="020F0502020204030204" pitchFamily="34" charset="0"/>
                </a:rPr>
                <a:t>data</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13" name="Rectangle 114"/>
            <p:cNvSpPr>
              <a:spLocks noChangeArrowheads="1"/>
            </p:cNvSpPr>
            <p:nvPr/>
          </p:nvSpPr>
          <p:spPr bwMode="auto">
            <a:xfrm>
              <a:off x="1501" y="2145"/>
              <a:ext cx="54"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smtClean="0">
                  <a:ln>
                    <a:noFill/>
                  </a:ln>
                  <a:solidFill>
                    <a:srgbClr val="000000"/>
                  </a:solidFill>
                  <a:effectLst/>
                  <a:latin typeface="Calibri" panose="020F0502020204030204" pitchFamily="34"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14" name="Rectangle 115"/>
            <p:cNvSpPr>
              <a:spLocks noChangeArrowheads="1"/>
            </p:cNvSpPr>
            <p:nvPr/>
          </p:nvSpPr>
          <p:spPr bwMode="auto">
            <a:xfrm>
              <a:off x="1370" y="2326"/>
              <a:ext cx="582"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smtClean="0">
                  <a:ln>
                    <a:noFill/>
                  </a:ln>
                  <a:solidFill>
                    <a:srgbClr val="000000"/>
                  </a:solidFill>
                  <a:effectLst/>
                  <a:latin typeface="Calibri" panose="020F0502020204030204" pitchFamily="34" charset="0"/>
                </a:rPr>
                <a:t>SBR Improvement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15" name="Rectangle 116"/>
            <p:cNvSpPr>
              <a:spLocks noChangeArrowheads="1"/>
            </p:cNvSpPr>
            <p:nvPr/>
          </p:nvSpPr>
          <p:spPr bwMode="auto">
            <a:xfrm>
              <a:off x="1370" y="2428"/>
              <a:ext cx="236"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smtClean="0">
                  <a:ln>
                    <a:noFill/>
                  </a:ln>
                  <a:solidFill>
                    <a:srgbClr val="000000"/>
                  </a:solidFill>
                  <a:effectLst/>
                  <a:latin typeface="Calibri" panose="020F0502020204030204" pitchFamily="34" charset="0"/>
                </a:rPr>
                <a:t>Survey</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16" name="Rectangle 117"/>
            <p:cNvSpPr>
              <a:spLocks noChangeArrowheads="1"/>
            </p:cNvSpPr>
            <p:nvPr/>
          </p:nvSpPr>
          <p:spPr bwMode="auto">
            <a:xfrm>
              <a:off x="1567" y="2428"/>
              <a:ext cx="54"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smtClean="0">
                  <a:ln>
                    <a:noFill/>
                  </a:ln>
                  <a:solidFill>
                    <a:srgbClr val="000000"/>
                  </a:solidFill>
                  <a:effectLst/>
                  <a:latin typeface="Calibri" panose="020F0502020204030204" pitchFamily="34"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17" name="Rectangle 118"/>
            <p:cNvSpPr>
              <a:spLocks noChangeArrowheads="1"/>
            </p:cNvSpPr>
            <p:nvPr/>
          </p:nvSpPr>
          <p:spPr bwMode="auto">
            <a:xfrm>
              <a:off x="1370" y="2609"/>
              <a:ext cx="461"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smtClean="0">
                  <a:ln>
                    <a:noFill/>
                  </a:ln>
                  <a:solidFill>
                    <a:srgbClr val="000000"/>
                  </a:solidFill>
                  <a:effectLst/>
                  <a:latin typeface="Calibri" panose="020F0502020204030204" pitchFamily="34" charset="0"/>
                </a:rPr>
                <a:t>Profiling large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18" name="Rectangle 119"/>
            <p:cNvSpPr>
              <a:spLocks noChangeArrowheads="1"/>
            </p:cNvSpPr>
            <p:nvPr/>
          </p:nvSpPr>
          <p:spPr bwMode="auto">
            <a:xfrm>
              <a:off x="1370" y="2711"/>
              <a:ext cx="369"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smtClean="0">
                  <a:ln>
                    <a:noFill/>
                  </a:ln>
                  <a:solidFill>
                    <a:srgbClr val="000000"/>
                  </a:solidFill>
                  <a:effectLst/>
                  <a:latin typeface="Calibri" panose="020F0502020204030204" pitchFamily="34" charset="0"/>
                </a:rPr>
                <a:t>enterprises</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19" name="Rectangle 120"/>
            <p:cNvSpPr>
              <a:spLocks noChangeArrowheads="1"/>
            </p:cNvSpPr>
            <p:nvPr/>
          </p:nvSpPr>
          <p:spPr bwMode="auto">
            <a:xfrm>
              <a:off x="1701" y="2711"/>
              <a:ext cx="54"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smtClean="0">
                  <a:ln>
                    <a:noFill/>
                  </a:ln>
                  <a:solidFill>
                    <a:srgbClr val="000000"/>
                  </a:solidFill>
                  <a:effectLst/>
                  <a:latin typeface="Calibri" panose="020F0502020204030204" pitchFamily="34"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20" name="Rectangle 121"/>
            <p:cNvSpPr>
              <a:spLocks noChangeArrowheads="1"/>
            </p:cNvSpPr>
            <p:nvPr/>
          </p:nvSpPr>
          <p:spPr bwMode="auto">
            <a:xfrm>
              <a:off x="1370" y="2892"/>
              <a:ext cx="224"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smtClean="0">
                  <a:ln>
                    <a:noFill/>
                  </a:ln>
                  <a:solidFill>
                    <a:srgbClr val="000000"/>
                  </a:solidFill>
                  <a:effectLst/>
                  <a:latin typeface="Calibri" panose="020F0502020204030204" pitchFamily="34" charset="0"/>
                </a:rPr>
                <a:t>Other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21" name="Rectangle 122"/>
            <p:cNvSpPr>
              <a:spLocks noChangeArrowheads="1"/>
            </p:cNvSpPr>
            <p:nvPr/>
          </p:nvSpPr>
          <p:spPr bwMode="auto">
            <a:xfrm>
              <a:off x="1370" y="2994"/>
              <a:ext cx="446"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smtClean="0">
                  <a:ln>
                    <a:noFill/>
                  </a:ln>
                  <a:solidFill>
                    <a:srgbClr val="000000"/>
                  </a:solidFill>
                  <a:effectLst/>
                  <a:latin typeface="Calibri" panose="020F0502020204030204" pitchFamily="34" charset="0"/>
                </a:rPr>
                <a:t>Investigations</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22" name="Rectangle 123"/>
            <p:cNvSpPr>
              <a:spLocks noChangeArrowheads="1"/>
            </p:cNvSpPr>
            <p:nvPr/>
          </p:nvSpPr>
          <p:spPr bwMode="auto">
            <a:xfrm>
              <a:off x="1777" y="2994"/>
              <a:ext cx="54"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smtClean="0">
                  <a:ln>
                    <a:noFill/>
                  </a:ln>
                  <a:solidFill>
                    <a:srgbClr val="000000"/>
                  </a:solidFill>
                  <a:effectLst/>
                  <a:latin typeface="Calibri" panose="020F0502020204030204" pitchFamily="34"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23" name="Rectangle 124"/>
            <p:cNvSpPr>
              <a:spLocks noChangeArrowheads="1"/>
            </p:cNvSpPr>
            <p:nvPr/>
          </p:nvSpPr>
          <p:spPr bwMode="auto">
            <a:xfrm>
              <a:off x="1370" y="3175"/>
              <a:ext cx="521"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smtClean="0">
                  <a:ln>
                    <a:noFill/>
                  </a:ln>
                  <a:solidFill>
                    <a:srgbClr val="000000"/>
                  </a:solidFill>
                  <a:effectLst/>
                  <a:latin typeface="Calibri" panose="020F0502020204030204" pitchFamily="34" charset="0"/>
                </a:rPr>
                <a:t>Survey feedback</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24" name="Rectangle 125"/>
            <p:cNvSpPr>
              <a:spLocks noChangeArrowheads="1"/>
            </p:cNvSpPr>
            <p:nvPr/>
          </p:nvSpPr>
          <p:spPr bwMode="auto">
            <a:xfrm>
              <a:off x="1851" y="3175"/>
              <a:ext cx="54"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smtClean="0">
                  <a:ln>
                    <a:noFill/>
                  </a:ln>
                  <a:solidFill>
                    <a:srgbClr val="000000"/>
                  </a:solidFill>
                  <a:effectLst/>
                  <a:latin typeface="Calibri" panose="020F0502020204030204" pitchFamily="34"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25" name="Rectangle 126"/>
            <p:cNvSpPr>
              <a:spLocks noChangeArrowheads="1"/>
            </p:cNvSpPr>
            <p:nvPr/>
          </p:nvSpPr>
          <p:spPr bwMode="auto">
            <a:xfrm>
              <a:off x="1370" y="3357"/>
              <a:ext cx="54"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smtClean="0">
                  <a:ln>
                    <a:noFill/>
                  </a:ln>
                  <a:solidFill>
                    <a:srgbClr val="000000"/>
                  </a:solidFill>
                  <a:effectLst/>
                  <a:latin typeface="Calibri" panose="020F0502020204030204" pitchFamily="34"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26" name="Rectangle 127"/>
            <p:cNvSpPr>
              <a:spLocks noChangeArrowheads="1"/>
            </p:cNvSpPr>
            <p:nvPr/>
          </p:nvSpPr>
          <p:spPr bwMode="auto">
            <a:xfrm>
              <a:off x="1370" y="3538"/>
              <a:ext cx="54"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smtClean="0">
                  <a:ln>
                    <a:noFill/>
                  </a:ln>
                  <a:solidFill>
                    <a:srgbClr val="000000"/>
                  </a:solidFill>
                  <a:effectLst/>
                  <a:latin typeface="Calibri" panose="020F0502020204030204" pitchFamily="34"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grpSp>
          <p:nvGrpSpPr>
            <p:cNvPr id="127" name="Group 130"/>
            <p:cNvGrpSpPr>
              <a:grpSpLocks/>
            </p:cNvGrpSpPr>
            <p:nvPr/>
          </p:nvGrpSpPr>
          <p:grpSpPr bwMode="auto">
            <a:xfrm>
              <a:off x="2451" y="1430"/>
              <a:ext cx="573" cy="421"/>
              <a:chOff x="2451" y="1430"/>
              <a:chExt cx="573" cy="421"/>
            </a:xfrm>
          </p:grpSpPr>
          <p:sp>
            <p:nvSpPr>
              <p:cNvPr id="163" name="Rectangle 128"/>
              <p:cNvSpPr>
                <a:spLocks noChangeArrowheads="1"/>
              </p:cNvSpPr>
              <p:nvPr/>
            </p:nvSpPr>
            <p:spPr bwMode="auto">
              <a:xfrm>
                <a:off x="2451" y="1430"/>
                <a:ext cx="573" cy="42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4" name="Rectangle 129"/>
              <p:cNvSpPr>
                <a:spLocks noChangeArrowheads="1"/>
              </p:cNvSpPr>
              <p:nvPr/>
            </p:nvSpPr>
            <p:spPr bwMode="auto">
              <a:xfrm>
                <a:off x="2451" y="1430"/>
                <a:ext cx="573" cy="421"/>
              </a:xfrm>
              <a:prstGeom prst="rect">
                <a:avLst/>
              </a:prstGeom>
              <a:noFill/>
              <a:ln w="9525" cap="rnd">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128" name="Rectangle 131"/>
            <p:cNvSpPr>
              <a:spLocks noChangeArrowheads="1"/>
            </p:cNvSpPr>
            <p:nvPr/>
          </p:nvSpPr>
          <p:spPr bwMode="auto">
            <a:xfrm>
              <a:off x="2513" y="1463"/>
              <a:ext cx="488" cy="1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anose="020F0502020204030204" pitchFamily="34" charset="0"/>
                </a:rPr>
                <a:t>Maintenance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29" name="Rectangle 132"/>
            <p:cNvSpPr>
              <a:spLocks noChangeArrowheads="1"/>
            </p:cNvSpPr>
            <p:nvPr/>
          </p:nvSpPr>
          <p:spPr bwMode="auto">
            <a:xfrm>
              <a:off x="2513" y="1576"/>
              <a:ext cx="471" cy="1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anose="020F0502020204030204" pitchFamily="34" charset="0"/>
                </a:rPr>
                <a:t>Strategy and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30" name="Rectangle 133"/>
            <p:cNvSpPr>
              <a:spLocks noChangeArrowheads="1"/>
            </p:cNvSpPr>
            <p:nvPr/>
          </p:nvSpPr>
          <p:spPr bwMode="auto">
            <a:xfrm>
              <a:off x="2513" y="1689"/>
              <a:ext cx="410" cy="1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anose="020F0502020204030204" pitchFamily="34" charset="0"/>
                </a:rPr>
                <a:t>procedures</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31" name="Rectangle 134"/>
            <p:cNvSpPr>
              <a:spLocks noChangeArrowheads="1"/>
            </p:cNvSpPr>
            <p:nvPr/>
          </p:nvSpPr>
          <p:spPr bwMode="auto">
            <a:xfrm>
              <a:off x="2883" y="1689"/>
              <a:ext cx="60" cy="1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solidFill>
                    <a:srgbClr val="000000"/>
                  </a:solidFill>
                  <a:effectLst/>
                  <a:latin typeface="Calibri" panose="020F0502020204030204" pitchFamily="34"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grpSp>
          <p:nvGrpSpPr>
            <p:cNvPr id="132" name="Group 137"/>
            <p:cNvGrpSpPr>
              <a:grpSpLocks/>
            </p:cNvGrpSpPr>
            <p:nvPr/>
          </p:nvGrpSpPr>
          <p:grpSpPr bwMode="auto">
            <a:xfrm>
              <a:off x="3646" y="2043"/>
              <a:ext cx="567" cy="1168"/>
              <a:chOff x="3646" y="2043"/>
              <a:chExt cx="567" cy="1168"/>
            </a:xfrm>
          </p:grpSpPr>
          <p:sp>
            <p:nvSpPr>
              <p:cNvPr id="161" name="Rectangle 135"/>
              <p:cNvSpPr>
                <a:spLocks noChangeArrowheads="1"/>
              </p:cNvSpPr>
              <p:nvPr/>
            </p:nvSpPr>
            <p:spPr bwMode="auto">
              <a:xfrm>
                <a:off x="3646" y="2043"/>
                <a:ext cx="567" cy="116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2" name="Rectangle 136"/>
              <p:cNvSpPr>
                <a:spLocks noChangeArrowheads="1"/>
              </p:cNvSpPr>
              <p:nvPr/>
            </p:nvSpPr>
            <p:spPr bwMode="auto">
              <a:xfrm>
                <a:off x="3646" y="2043"/>
                <a:ext cx="567" cy="1168"/>
              </a:xfrm>
              <a:prstGeom prst="rect">
                <a:avLst/>
              </a:prstGeom>
              <a:noFill/>
              <a:ln w="9525" cap="rnd">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133" name="Rectangle 138"/>
            <p:cNvSpPr>
              <a:spLocks noChangeArrowheads="1"/>
            </p:cNvSpPr>
            <p:nvPr/>
          </p:nvSpPr>
          <p:spPr bwMode="auto">
            <a:xfrm>
              <a:off x="3707" y="2074"/>
              <a:ext cx="305"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smtClean="0">
                  <a:ln>
                    <a:noFill/>
                  </a:ln>
                  <a:solidFill>
                    <a:srgbClr val="000000"/>
                  </a:solidFill>
                  <a:effectLst/>
                  <a:latin typeface="Calibri" panose="020F0502020204030204" pitchFamily="34" charset="0"/>
                </a:rPr>
                <a:t>Business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34" name="Rectangle 139"/>
            <p:cNvSpPr>
              <a:spLocks noChangeArrowheads="1"/>
            </p:cNvSpPr>
            <p:nvPr/>
          </p:nvSpPr>
          <p:spPr bwMode="auto">
            <a:xfrm>
              <a:off x="3707" y="2176"/>
              <a:ext cx="298"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smtClean="0">
                  <a:ln>
                    <a:noFill/>
                  </a:ln>
                  <a:solidFill>
                    <a:srgbClr val="000000"/>
                  </a:solidFill>
                  <a:effectLst/>
                  <a:latin typeface="Calibri" panose="020F0502020204030204" pitchFamily="34" charset="0"/>
                </a:rPr>
                <a:t>Statistics</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35" name="Rectangle 140"/>
            <p:cNvSpPr>
              <a:spLocks noChangeArrowheads="1"/>
            </p:cNvSpPr>
            <p:nvPr/>
          </p:nvSpPr>
          <p:spPr bwMode="auto">
            <a:xfrm>
              <a:off x="3968" y="2176"/>
              <a:ext cx="54"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smtClean="0">
                  <a:ln>
                    <a:noFill/>
                  </a:ln>
                  <a:solidFill>
                    <a:srgbClr val="000000"/>
                  </a:solidFill>
                  <a:effectLst/>
                  <a:latin typeface="Calibri" panose="020F0502020204030204" pitchFamily="34"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36" name="Rectangle 141"/>
            <p:cNvSpPr>
              <a:spLocks noChangeArrowheads="1"/>
            </p:cNvSpPr>
            <p:nvPr/>
          </p:nvSpPr>
          <p:spPr bwMode="auto">
            <a:xfrm>
              <a:off x="3707" y="2357"/>
              <a:ext cx="355"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smtClean="0">
                  <a:ln>
                    <a:noFill/>
                  </a:ln>
                  <a:solidFill>
                    <a:srgbClr val="000000"/>
                  </a:solidFill>
                  <a:effectLst/>
                  <a:latin typeface="Calibri" panose="020F0502020204030204" pitchFamily="34" charset="0"/>
                </a:rPr>
                <a:t>Enterprise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37" name="Rectangle 142"/>
            <p:cNvSpPr>
              <a:spLocks noChangeArrowheads="1"/>
            </p:cNvSpPr>
            <p:nvPr/>
          </p:nvSpPr>
          <p:spPr bwMode="auto">
            <a:xfrm>
              <a:off x="3707" y="2458"/>
              <a:ext cx="365"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smtClean="0">
                  <a:ln>
                    <a:noFill/>
                  </a:ln>
                  <a:solidFill>
                    <a:srgbClr val="000000"/>
                  </a:solidFill>
                  <a:effectLst/>
                  <a:latin typeface="Calibri" panose="020F0502020204030204" pitchFamily="34" charset="0"/>
                </a:rPr>
                <a:t>monitoring</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38" name="Rectangle 143"/>
            <p:cNvSpPr>
              <a:spLocks noChangeArrowheads="1"/>
            </p:cNvSpPr>
            <p:nvPr/>
          </p:nvSpPr>
          <p:spPr bwMode="auto">
            <a:xfrm>
              <a:off x="4033" y="2458"/>
              <a:ext cx="54"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smtClean="0">
                  <a:ln>
                    <a:noFill/>
                  </a:ln>
                  <a:solidFill>
                    <a:srgbClr val="000000"/>
                  </a:solidFill>
                  <a:effectLst/>
                  <a:latin typeface="Calibri" panose="020F0502020204030204" pitchFamily="34"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39" name="Rectangle 144"/>
            <p:cNvSpPr>
              <a:spLocks noChangeArrowheads="1"/>
            </p:cNvSpPr>
            <p:nvPr/>
          </p:nvSpPr>
          <p:spPr bwMode="auto">
            <a:xfrm>
              <a:off x="3707" y="2560"/>
              <a:ext cx="448"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smtClean="0">
                  <a:ln>
                    <a:noFill/>
                  </a:ln>
                  <a:solidFill>
                    <a:srgbClr val="000000"/>
                  </a:solidFill>
                  <a:effectLst/>
                  <a:latin typeface="Calibri" panose="020F0502020204030204" pitchFamily="34" charset="0"/>
                </a:rPr>
                <a:t>and response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40" name="Rectangle 145"/>
            <p:cNvSpPr>
              <a:spLocks noChangeArrowheads="1"/>
            </p:cNvSpPr>
            <p:nvPr/>
          </p:nvSpPr>
          <p:spPr bwMode="auto">
            <a:xfrm>
              <a:off x="3707" y="2661"/>
              <a:ext cx="267"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smtClean="0">
                  <a:ln>
                    <a:noFill/>
                  </a:ln>
                  <a:solidFill>
                    <a:srgbClr val="000000"/>
                  </a:solidFill>
                  <a:effectLst/>
                  <a:latin typeface="Calibri" panose="020F0502020204030204" pitchFamily="34" charset="0"/>
                </a:rPr>
                <a:t>burden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41" name="Rectangle 146"/>
            <p:cNvSpPr>
              <a:spLocks noChangeArrowheads="1"/>
            </p:cNvSpPr>
            <p:nvPr/>
          </p:nvSpPr>
          <p:spPr bwMode="auto">
            <a:xfrm>
              <a:off x="3707" y="2762"/>
              <a:ext cx="478"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smtClean="0">
                  <a:ln>
                    <a:noFill/>
                  </a:ln>
                  <a:solidFill>
                    <a:srgbClr val="000000"/>
                  </a:solidFill>
                  <a:effectLst/>
                  <a:latin typeface="Calibri" panose="020F0502020204030204" pitchFamily="34" charset="0"/>
                </a:rPr>
                <a:t>measurements</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42" name="Rectangle 147"/>
            <p:cNvSpPr>
              <a:spLocks noChangeArrowheads="1"/>
            </p:cNvSpPr>
            <p:nvPr/>
          </p:nvSpPr>
          <p:spPr bwMode="auto">
            <a:xfrm>
              <a:off x="4146" y="2762"/>
              <a:ext cx="54"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smtClean="0">
                  <a:ln>
                    <a:noFill/>
                  </a:ln>
                  <a:solidFill>
                    <a:srgbClr val="000000"/>
                  </a:solidFill>
                  <a:effectLst/>
                  <a:latin typeface="Calibri" panose="020F0502020204030204" pitchFamily="34"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43" name="Rectangle 148"/>
            <p:cNvSpPr>
              <a:spLocks noChangeArrowheads="1"/>
            </p:cNvSpPr>
            <p:nvPr/>
          </p:nvSpPr>
          <p:spPr bwMode="auto">
            <a:xfrm>
              <a:off x="3707" y="2944"/>
              <a:ext cx="472"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smtClean="0">
                  <a:ln>
                    <a:noFill/>
                  </a:ln>
                  <a:solidFill>
                    <a:srgbClr val="000000"/>
                  </a:solidFill>
                  <a:effectLst/>
                  <a:latin typeface="Calibri" panose="020F0502020204030204" pitchFamily="34" charset="0"/>
                </a:rPr>
                <a:t>Survey frames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44" name="Rectangle 149"/>
            <p:cNvSpPr>
              <a:spLocks noChangeArrowheads="1"/>
            </p:cNvSpPr>
            <p:nvPr/>
          </p:nvSpPr>
          <p:spPr bwMode="auto">
            <a:xfrm>
              <a:off x="3707" y="3045"/>
              <a:ext cx="421"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smtClean="0">
                  <a:ln>
                    <a:noFill/>
                  </a:ln>
                  <a:solidFill>
                    <a:srgbClr val="000000"/>
                  </a:solidFill>
                  <a:effectLst/>
                  <a:latin typeface="Calibri" panose="020F0502020204030204" pitchFamily="34" charset="0"/>
                </a:rPr>
                <a:t>and  samples</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45" name="Rectangle 150"/>
            <p:cNvSpPr>
              <a:spLocks noChangeArrowheads="1"/>
            </p:cNvSpPr>
            <p:nvPr/>
          </p:nvSpPr>
          <p:spPr bwMode="auto">
            <a:xfrm>
              <a:off x="4089" y="3045"/>
              <a:ext cx="54"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smtClean="0">
                  <a:ln>
                    <a:noFill/>
                  </a:ln>
                  <a:solidFill>
                    <a:srgbClr val="000000"/>
                  </a:solidFill>
                  <a:effectLst/>
                  <a:latin typeface="Calibri" panose="020F0502020204030204" pitchFamily="34"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grpSp>
          <p:nvGrpSpPr>
            <p:cNvPr id="146" name="Group 153"/>
            <p:cNvGrpSpPr>
              <a:grpSpLocks/>
            </p:cNvGrpSpPr>
            <p:nvPr/>
          </p:nvGrpSpPr>
          <p:grpSpPr bwMode="auto">
            <a:xfrm>
              <a:off x="2451" y="2187"/>
              <a:ext cx="759" cy="577"/>
              <a:chOff x="2451" y="2187"/>
              <a:chExt cx="759" cy="577"/>
            </a:xfrm>
          </p:grpSpPr>
          <p:sp>
            <p:nvSpPr>
              <p:cNvPr id="159" name="Rectangle 151"/>
              <p:cNvSpPr>
                <a:spLocks noChangeArrowheads="1"/>
              </p:cNvSpPr>
              <p:nvPr/>
            </p:nvSpPr>
            <p:spPr bwMode="auto">
              <a:xfrm>
                <a:off x="2451" y="2187"/>
                <a:ext cx="759" cy="57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0" name="Rectangle 152"/>
              <p:cNvSpPr>
                <a:spLocks noChangeArrowheads="1"/>
              </p:cNvSpPr>
              <p:nvPr/>
            </p:nvSpPr>
            <p:spPr bwMode="auto">
              <a:xfrm>
                <a:off x="2451" y="2187"/>
                <a:ext cx="759" cy="577"/>
              </a:xfrm>
              <a:prstGeom prst="rect">
                <a:avLst/>
              </a:prstGeom>
              <a:noFill/>
              <a:ln w="9525" cap="rnd">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147" name="Rectangle 154"/>
            <p:cNvSpPr>
              <a:spLocks noChangeArrowheads="1"/>
            </p:cNvSpPr>
            <p:nvPr/>
          </p:nvSpPr>
          <p:spPr bwMode="auto">
            <a:xfrm>
              <a:off x="2658" y="2218"/>
              <a:ext cx="449"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Calibri" panose="020F0502020204030204" pitchFamily="34" charset="0"/>
                </a:rPr>
                <a:t>Statistical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48" name="Rectangle 155"/>
            <p:cNvSpPr>
              <a:spLocks noChangeArrowheads="1"/>
            </p:cNvSpPr>
            <p:nvPr/>
          </p:nvSpPr>
          <p:spPr bwMode="auto">
            <a:xfrm>
              <a:off x="2521" y="2343"/>
              <a:ext cx="729"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Calibri" panose="020F0502020204030204" pitchFamily="34" charset="0"/>
                </a:rPr>
                <a:t>Business Register</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49" name="Rectangle 156"/>
            <p:cNvSpPr>
              <a:spLocks noChangeArrowheads="1"/>
            </p:cNvSpPr>
            <p:nvPr/>
          </p:nvSpPr>
          <p:spPr bwMode="auto">
            <a:xfrm>
              <a:off x="3142" y="2343"/>
              <a:ext cx="72"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rgbClr val="000000"/>
                  </a:solidFill>
                  <a:effectLst/>
                  <a:latin typeface="Calibri" panose="020F0502020204030204" pitchFamily="34" charset="0"/>
                </a:rPr>
                <a:t> </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50" name="Freeform 157"/>
            <p:cNvSpPr>
              <a:spLocks noEditPoints="1"/>
            </p:cNvSpPr>
            <p:nvPr/>
          </p:nvSpPr>
          <p:spPr bwMode="auto">
            <a:xfrm>
              <a:off x="1978" y="2140"/>
              <a:ext cx="473" cy="174"/>
            </a:xfrm>
            <a:custGeom>
              <a:avLst/>
              <a:gdLst>
                <a:gd name="T0" fmla="*/ 97 w 7875"/>
                <a:gd name="T1" fmla="*/ 12 h 2891"/>
                <a:gd name="T2" fmla="*/ 7267 w 7875"/>
                <a:gd name="T3" fmla="*/ 2494 h 2891"/>
                <a:gd name="T4" fmla="*/ 7308 w 7875"/>
                <a:gd name="T5" fmla="*/ 2579 h 2891"/>
                <a:gd name="T6" fmla="*/ 7224 w 7875"/>
                <a:gd name="T7" fmla="*/ 2620 h 2891"/>
                <a:gd name="T8" fmla="*/ 54 w 7875"/>
                <a:gd name="T9" fmla="*/ 138 h 2891"/>
                <a:gd name="T10" fmla="*/ 12 w 7875"/>
                <a:gd name="T11" fmla="*/ 53 h 2891"/>
                <a:gd name="T12" fmla="*/ 97 w 7875"/>
                <a:gd name="T13" fmla="*/ 12 h 2891"/>
                <a:gd name="T14" fmla="*/ 7250 w 7875"/>
                <a:gd name="T15" fmla="*/ 2135 h 2891"/>
                <a:gd name="T16" fmla="*/ 7875 w 7875"/>
                <a:gd name="T17" fmla="*/ 2775 h 2891"/>
                <a:gd name="T18" fmla="*/ 6989 w 7875"/>
                <a:gd name="T19" fmla="*/ 2891 h 2891"/>
                <a:gd name="T20" fmla="*/ 7250 w 7875"/>
                <a:gd name="T21" fmla="*/ 2135 h 28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875" h="2891">
                  <a:moveTo>
                    <a:pt x="97" y="12"/>
                  </a:moveTo>
                  <a:lnTo>
                    <a:pt x="7267" y="2494"/>
                  </a:lnTo>
                  <a:cubicBezTo>
                    <a:pt x="7302" y="2506"/>
                    <a:pt x="7321" y="2544"/>
                    <a:pt x="7308" y="2579"/>
                  </a:cubicBezTo>
                  <a:cubicBezTo>
                    <a:pt x="7296" y="2614"/>
                    <a:pt x="7258" y="2632"/>
                    <a:pt x="7224" y="2620"/>
                  </a:cubicBezTo>
                  <a:lnTo>
                    <a:pt x="54" y="138"/>
                  </a:lnTo>
                  <a:cubicBezTo>
                    <a:pt x="19" y="126"/>
                    <a:pt x="0" y="88"/>
                    <a:pt x="12" y="53"/>
                  </a:cubicBezTo>
                  <a:cubicBezTo>
                    <a:pt x="25" y="19"/>
                    <a:pt x="62" y="0"/>
                    <a:pt x="97" y="12"/>
                  </a:cubicBezTo>
                  <a:close/>
                  <a:moveTo>
                    <a:pt x="7250" y="2135"/>
                  </a:moveTo>
                  <a:lnTo>
                    <a:pt x="7875" y="2775"/>
                  </a:lnTo>
                  <a:lnTo>
                    <a:pt x="6989" y="2891"/>
                  </a:lnTo>
                  <a:lnTo>
                    <a:pt x="7250" y="2135"/>
                  </a:lnTo>
                  <a:close/>
                </a:path>
              </a:pathLst>
            </a:custGeom>
            <a:solidFill>
              <a:srgbClr val="000000"/>
            </a:solidFill>
            <a:ln w="1588"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51" name="Freeform 158"/>
            <p:cNvSpPr>
              <a:spLocks noEditPoints="1"/>
            </p:cNvSpPr>
            <p:nvPr/>
          </p:nvSpPr>
          <p:spPr bwMode="auto">
            <a:xfrm>
              <a:off x="1978" y="2341"/>
              <a:ext cx="473" cy="141"/>
            </a:xfrm>
            <a:custGeom>
              <a:avLst/>
              <a:gdLst>
                <a:gd name="T0" fmla="*/ 91 w 7873"/>
                <a:gd name="T1" fmla="*/ 9 h 2352"/>
                <a:gd name="T2" fmla="*/ 7247 w 7873"/>
                <a:gd name="T3" fmla="*/ 1936 h 2352"/>
                <a:gd name="T4" fmla="*/ 7294 w 7873"/>
                <a:gd name="T5" fmla="*/ 2017 h 2352"/>
                <a:gd name="T6" fmla="*/ 7212 w 7873"/>
                <a:gd name="T7" fmla="*/ 2065 h 2352"/>
                <a:gd name="T8" fmla="*/ 56 w 7873"/>
                <a:gd name="T9" fmla="*/ 138 h 2352"/>
                <a:gd name="T10" fmla="*/ 9 w 7873"/>
                <a:gd name="T11" fmla="*/ 56 h 2352"/>
                <a:gd name="T12" fmla="*/ 91 w 7873"/>
                <a:gd name="T13" fmla="*/ 9 h 2352"/>
                <a:gd name="T14" fmla="*/ 7205 w 7873"/>
                <a:gd name="T15" fmla="*/ 1579 h 2352"/>
                <a:gd name="T16" fmla="*/ 7873 w 7873"/>
                <a:gd name="T17" fmla="*/ 2173 h 2352"/>
                <a:gd name="T18" fmla="*/ 6997 w 7873"/>
                <a:gd name="T19" fmla="*/ 2352 h 2352"/>
                <a:gd name="T20" fmla="*/ 7205 w 7873"/>
                <a:gd name="T21" fmla="*/ 1579 h 23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873" h="2352">
                  <a:moveTo>
                    <a:pt x="91" y="9"/>
                  </a:moveTo>
                  <a:lnTo>
                    <a:pt x="7247" y="1936"/>
                  </a:lnTo>
                  <a:cubicBezTo>
                    <a:pt x="7283" y="1945"/>
                    <a:pt x="7304" y="1982"/>
                    <a:pt x="7294" y="2017"/>
                  </a:cubicBezTo>
                  <a:cubicBezTo>
                    <a:pt x="7285" y="2053"/>
                    <a:pt x="7248" y="2074"/>
                    <a:pt x="7212" y="2065"/>
                  </a:cubicBezTo>
                  <a:lnTo>
                    <a:pt x="56" y="138"/>
                  </a:lnTo>
                  <a:cubicBezTo>
                    <a:pt x="21" y="128"/>
                    <a:pt x="0" y="92"/>
                    <a:pt x="9" y="56"/>
                  </a:cubicBezTo>
                  <a:cubicBezTo>
                    <a:pt x="19" y="21"/>
                    <a:pt x="55" y="0"/>
                    <a:pt x="91" y="9"/>
                  </a:cubicBezTo>
                  <a:close/>
                  <a:moveTo>
                    <a:pt x="7205" y="1579"/>
                  </a:moveTo>
                  <a:lnTo>
                    <a:pt x="7873" y="2173"/>
                  </a:lnTo>
                  <a:lnTo>
                    <a:pt x="6997" y="2352"/>
                  </a:lnTo>
                  <a:lnTo>
                    <a:pt x="7205" y="1579"/>
                  </a:lnTo>
                  <a:close/>
                </a:path>
              </a:pathLst>
            </a:custGeom>
            <a:solidFill>
              <a:srgbClr val="000000"/>
            </a:solidFill>
            <a:ln w="1588"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52" name="Freeform 159"/>
            <p:cNvSpPr>
              <a:spLocks noEditPoints="1"/>
            </p:cNvSpPr>
            <p:nvPr/>
          </p:nvSpPr>
          <p:spPr bwMode="auto">
            <a:xfrm>
              <a:off x="1984" y="2765"/>
              <a:ext cx="467" cy="293"/>
            </a:xfrm>
            <a:custGeom>
              <a:avLst/>
              <a:gdLst>
                <a:gd name="T0" fmla="*/ 21 w 3888"/>
                <a:gd name="T1" fmla="*/ 2372 h 2438"/>
                <a:gd name="T2" fmla="*/ 3588 w 3888"/>
                <a:gd name="T3" fmla="*/ 148 h 2438"/>
                <a:gd name="T4" fmla="*/ 3634 w 3888"/>
                <a:gd name="T5" fmla="*/ 159 h 2438"/>
                <a:gd name="T6" fmla="*/ 3623 w 3888"/>
                <a:gd name="T7" fmla="*/ 205 h 2438"/>
                <a:gd name="T8" fmla="*/ 56 w 3888"/>
                <a:gd name="T9" fmla="*/ 2428 h 2438"/>
                <a:gd name="T10" fmla="*/ 10 w 3888"/>
                <a:gd name="T11" fmla="*/ 2418 h 2438"/>
                <a:gd name="T12" fmla="*/ 21 w 3888"/>
                <a:gd name="T13" fmla="*/ 2372 h 2438"/>
                <a:gd name="T14" fmla="*/ 3443 w 3888"/>
                <a:gd name="T15" fmla="*/ 42 h 2438"/>
                <a:gd name="T16" fmla="*/ 3888 w 3888"/>
                <a:gd name="T17" fmla="*/ 0 h 2438"/>
                <a:gd name="T18" fmla="*/ 3655 w 3888"/>
                <a:gd name="T19" fmla="*/ 381 h 2438"/>
                <a:gd name="T20" fmla="*/ 3443 w 3888"/>
                <a:gd name="T21" fmla="*/ 42 h 24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888" h="2438">
                  <a:moveTo>
                    <a:pt x="21" y="2372"/>
                  </a:moveTo>
                  <a:lnTo>
                    <a:pt x="3588" y="148"/>
                  </a:lnTo>
                  <a:cubicBezTo>
                    <a:pt x="3604" y="138"/>
                    <a:pt x="3624" y="143"/>
                    <a:pt x="3634" y="159"/>
                  </a:cubicBezTo>
                  <a:cubicBezTo>
                    <a:pt x="3644" y="174"/>
                    <a:pt x="3639" y="195"/>
                    <a:pt x="3623" y="205"/>
                  </a:cubicBezTo>
                  <a:lnTo>
                    <a:pt x="56" y="2428"/>
                  </a:lnTo>
                  <a:cubicBezTo>
                    <a:pt x="40" y="2438"/>
                    <a:pt x="20" y="2433"/>
                    <a:pt x="10" y="2418"/>
                  </a:cubicBezTo>
                  <a:cubicBezTo>
                    <a:pt x="0" y="2402"/>
                    <a:pt x="5" y="2382"/>
                    <a:pt x="21" y="2372"/>
                  </a:cubicBezTo>
                  <a:close/>
                  <a:moveTo>
                    <a:pt x="3443" y="42"/>
                  </a:moveTo>
                  <a:lnTo>
                    <a:pt x="3888" y="0"/>
                  </a:lnTo>
                  <a:lnTo>
                    <a:pt x="3655" y="381"/>
                  </a:lnTo>
                  <a:lnTo>
                    <a:pt x="3443" y="42"/>
                  </a:lnTo>
                  <a:close/>
                </a:path>
              </a:pathLst>
            </a:custGeom>
            <a:solidFill>
              <a:srgbClr val="000000"/>
            </a:solidFill>
            <a:ln w="1588"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53" name="Freeform 160"/>
            <p:cNvSpPr>
              <a:spLocks noEditPoints="1"/>
            </p:cNvSpPr>
            <p:nvPr/>
          </p:nvSpPr>
          <p:spPr bwMode="auto">
            <a:xfrm>
              <a:off x="1990" y="2550"/>
              <a:ext cx="467" cy="48"/>
            </a:xfrm>
            <a:custGeom>
              <a:avLst/>
              <a:gdLst>
                <a:gd name="T0" fmla="*/ 66 w 7766"/>
                <a:gd name="T1" fmla="*/ 334 h 800"/>
                <a:gd name="T2" fmla="*/ 7100 w 7766"/>
                <a:gd name="T3" fmla="*/ 334 h 800"/>
                <a:gd name="T4" fmla="*/ 7166 w 7766"/>
                <a:gd name="T5" fmla="*/ 400 h 800"/>
                <a:gd name="T6" fmla="*/ 7100 w 7766"/>
                <a:gd name="T7" fmla="*/ 467 h 800"/>
                <a:gd name="T8" fmla="*/ 66 w 7766"/>
                <a:gd name="T9" fmla="*/ 467 h 800"/>
                <a:gd name="T10" fmla="*/ 0 w 7766"/>
                <a:gd name="T11" fmla="*/ 400 h 800"/>
                <a:gd name="T12" fmla="*/ 66 w 7766"/>
                <a:gd name="T13" fmla="*/ 334 h 800"/>
                <a:gd name="T14" fmla="*/ 6966 w 7766"/>
                <a:gd name="T15" fmla="*/ 0 h 800"/>
                <a:gd name="T16" fmla="*/ 7766 w 7766"/>
                <a:gd name="T17" fmla="*/ 400 h 800"/>
                <a:gd name="T18" fmla="*/ 6966 w 7766"/>
                <a:gd name="T19" fmla="*/ 800 h 800"/>
                <a:gd name="T20" fmla="*/ 6966 w 7766"/>
                <a:gd name="T21" fmla="*/ 0 h 8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66" h="800">
                  <a:moveTo>
                    <a:pt x="66" y="334"/>
                  </a:moveTo>
                  <a:lnTo>
                    <a:pt x="7100" y="334"/>
                  </a:lnTo>
                  <a:cubicBezTo>
                    <a:pt x="7137" y="334"/>
                    <a:pt x="7166" y="364"/>
                    <a:pt x="7166" y="400"/>
                  </a:cubicBezTo>
                  <a:cubicBezTo>
                    <a:pt x="7166" y="437"/>
                    <a:pt x="7137" y="467"/>
                    <a:pt x="7100" y="467"/>
                  </a:cubicBezTo>
                  <a:lnTo>
                    <a:pt x="66" y="467"/>
                  </a:lnTo>
                  <a:cubicBezTo>
                    <a:pt x="30" y="467"/>
                    <a:pt x="0" y="437"/>
                    <a:pt x="0" y="400"/>
                  </a:cubicBezTo>
                  <a:cubicBezTo>
                    <a:pt x="0" y="364"/>
                    <a:pt x="30" y="334"/>
                    <a:pt x="66" y="334"/>
                  </a:cubicBezTo>
                  <a:close/>
                  <a:moveTo>
                    <a:pt x="6966" y="0"/>
                  </a:moveTo>
                  <a:lnTo>
                    <a:pt x="7766" y="400"/>
                  </a:lnTo>
                  <a:lnTo>
                    <a:pt x="6966" y="800"/>
                  </a:lnTo>
                  <a:lnTo>
                    <a:pt x="6966" y="0"/>
                  </a:lnTo>
                  <a:close/>
                </a:path>
              </a:pathLst>
            </a:custGeom>
            <a:solidFill>
              <a:srgbClr val="000000"/>
            </a:solidFill>
            <a:ln w="1588"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54" name="Freeform 161"/>
            <p:cNvSpPr>
              <a:spLocks noEditPoints="1"/>
            </p:cNvSpPr>
            <p:nvPr/>
          </p:nvSpPr>
          <p:spPr bwMode="auto">
            <a:xfrm>
              <a:off x="1984" y="2633"/>
              <a:ext cx="473" cy="234"/>
            </a:xfrm>
            <a:custGeom>
              <a:avLst/>
              <a:gdLst>
                <a:gd name="T0" fmla="*/ 47 w 7876"/>
                <a:gd name="T1" fmla="*/ 3756 h 3892"/>
                <a:gd name="T2" fmla="*/ 7248 w 7876"/>
                <a:gd name="T3" fmla="*/ 241 h 3892"/>
                <a:gd name="T4" fmla="*/ 7337 w 7876"/>
                <a:gd name="T5" fmla="*/ 272 h 3892"/>
                <a:gd name="T6" fmla="*/ 7307 w 7876"/>
                <a:gd name="T7" fmla="*/ 361 h 3892"/>
                <a:gd name="T8" fmla="*/ 106 w 7876"/>
                <a:gd name="T9" fmla="*/ 3875 h 3892"/>
                <a:gd name="T10" fmla="*/ 17 w 7876"/>
                <a:gd name="T11" fmla="*/ 3845 h 3892"/>
                <a:gd name="T12" fmla="*/ 47 w 7876"/>
                <a:gd name="T13" fmla="*/ 3756 h 3892"/>
                <a:gd name="T14" fmla="*/ 6982 w 7876"/>
                <a:gd name="T15" fmla="*/ 0 h 3892"/>
                <a:gd name="T16" fmla="*/ 7876 w 7876"/>
                <a:gd name="T17" fmla="*/ 9 h 3892"/>
                <a:gd name="T18" fmla="*/ 7333 w 7876"/>
                <a:gd name="T19" fmla="*/ 719 h 3892"/>
                <a:gd name="T20" fmla="*/ 6982 w 7876"/>
                <a:gd name="T21" fmla="*/ 0 h 38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876" h="3892">
                  <a:moveTo>
                    <a:pt x="47" y="3756"/>
                  </a:moveTo>
                  <a:lnTo>
                    <a:pt x="7248" y="241"/>
                  </a:lnTo>
                  <a:cubicBezTo>
                    <a:pt x="7281" y="225"/>
                    <a:pt x="7321" y="239"/>
                    <a:pt x="7337" y="272"/>
                  </a:cubicBezTo>
                  <a:cubicBezTo>
                    <a:pt x="7353" y="305"/>
                    <a:pt x="7340" y="345"/>
                    <a:pt x="7307" y="361"/>
                  </a:cubicBezTo>
                  <a:lnTo>
                    <a:pt x="106" y="3875"/>
                  </a:lnTo>
                  <a:cubicBezTo>
                    <a:pt x="73" y="3892"/>
                    <a:pt x="33" y="3878"/>
                    <a:pt x="17" y="3845"/>
                  </a:cubicBezTo>
                  <a:cubicBezTo>
                    <a:pt x="0" y="3812"/>
                    <a:pt x="14" y="3772"/>
                    <a:pt x="47" y="3756"/>
                  </a:cubicBezTo>
                  <a:close/>
                  <a:moveTo>
                    <a:pt x="6982" y="0"/>
                  </a:moveTo>
                  <a:lnTo>
                    <a:pt x="7876" y="9"/>
                  </a:lnTo>
                  <a:lnTo>
                    <a:pt x="7333" y="719"/>
                  </a:lnTo>
                  <a:lnTo>
                    <a:pt x="6982" y="0"/>
                  </a:lnTo>
                  <a:close/>
                </a:path>
              </a:pathLst>
            </a:custGeom>
            <a:solidFill>
              <a:srgbClr val="000000"/>
            </a:solidFill>
            <a:ln w="1588"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55" name="Freeform 162"/>
            <p:cNvSpPr>
              <a:spLocks noEditPoints="1"/>
            </p:cNvSpPr>
            <p:nvPr/>
          </p:nvSpPr>
          <p:spPr bwMode="auto">
            <a:xfrm>
              <a:off x="3205" y="2139"/>
              <a:ext cx="441" cy="173"/>
            </a:xfrm>
            <a:custGeom>
              <a:avLst/>
              <a:gdLst>
                <a:gd name="T0" fmla="*/ 26 w 3661"/>
                <a:gd name="T1" fmla="*/ 1367 h 1435"/>
                <a:gd name="T2" fmla="*/ 3337 w 3661"/>
                <a:gd name="T3" fmla="*/ 133 h 1435"/>
                <a:gd name="T4" fmla="*/ 3380 w 3661"/>
                <a:gd name="T5" fmla="*/ 153 h 1435"/>
                <a:gd name="T6" fmla="*/ 3360 w 3661"/>
                <a:gd name="T7" fmla="*/ 195 h 1435"/>
                <a:gd name="T8" fmla="*/ 49 w 3661"/>
                <a:gd name="T9" fmla="*/ 1429 h 1435"/>
                <a:gd name="T10" fmla="*/ 6 w 3661"/>
                <a:gd name="T11" fmla="*/ 1409 h 1435"/>
                <a:gd name="T12" fmla="*/ 26 w 3661"/>
                <a:gd name="T13" fmla="*/ 1367 h 1435"/>
                <a:gd name="T14" fmla="*/ 3216 w 3661"/>
                <a:gd name="T15" fmla="*/ 0 h 1435"/>
                <a:gd name="T16" fmla="*/ 3661 w 3661"/>
                <a:gd name="T17" fmla="*/ 48 h 1435"/>
                <a:gd name="T18" fmla="*/ 3356 w 3661"/>
                <a:gd name="T19" fmla="*/ 375 h 1435"/>
                <a:gd name="T20" fmla="*/ 3216 w 3661"/>
                <a:gd name="T21" fmla="*/ 0 h 14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661" h="1435">
                  <a:moveTo>
                    <a:pt x="26" y="1367"/>
                  </a:moveTo>
                  <a:lnTo>
                    <a:pt x="3337" y="133"/>
                  </a:lnTo>
                  <a:cubicBezTo>
                    <a:pt x="3354" y="127"/>
                    <a:pt x="3373" y="135"/>
                    <a:pt x="3380" y="153"/>
                  </a:cubicBezTo>
                  <a:cubicBezTo>
                    <a:pt x="3386" y="170"/>
                    <a:pt x="3377" y="189"/>
                    <a:pt x="3360" y="195"/>
                  </a:cubicBezTo>
                  <a:lnTo>
                    <a:pt x="49" y="1429"/>
                  </a:lnTo>
                  <a:cubicBezTo>
                    <a:pt x="32" y="1435"/>
                    <a:pt x="13" y="1427"/>
                    <a:pt x="6" y="1409"/>
                  </a:cubicBezTo>
                  <a:cubicBezTo>
                    <a:pt x="0" y="1392"/>
                    <a:pt x="9" y="1373"/>
                    <a:pt x="26" y="1367"/>
                  </a:cubicBezTo>
                  <a:close/>
                  <a:moveTo>
                    <a:pt x="3216" y="0"/>
                  </a:moveTo>
                  <a:lnTo>
                    <a:pt x="3661" y="48"/>
                  </a:lnTo>
                  <a:lnTo>
                    <a:pt x="3356" y="375"/>
                  </a:lnTo>
                  <a:lnTo>
                    <a:pt x="3216" y="0"/>
                  </a:lnTo>
                  <a:close/>
                </a:path>
              </a:pathLst>
            </a:custGeom>
            <a:solidFill>
              <a:srgbClr val="000000"/>
            </a:solidFill>
            <a:ln w="1588"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56" name="Freeform 163"/>
            <p:cNvSpPr>
              <a:spLocks noEditPoints="1"/>
            </p:cNvSpPr>
            <p:nvPr/>
          </p:nvSpPr>
          <p:spPr bwMode="auto">
            <a:xfrm>
              <a:off x="3206" y="2387"/>
              <a:ext cx="440" cy="48"/>
            </a:xfrm>
            <a:custGeom>
              <a:avLst/>
              <a:gdLst>
                <a:gd name="T0" fmla="*/ 33 w 3657"/>
                <a:gd name="T1" fmla="*/ 164 h 400"/>
                <a:gd name="T2" fmla="*/ 3324 w 3657"/>
                <a:gd name="T3" fmla="*/ 167 h 400"/>
                <a:gd name="T4" fmla="*/ 3357 w 3657"/>
                <a:gd name="T5" fmla="*/ 200 h 400"/>
                <a:gd name="T6" fmla="*/ 3323 w 3657"/>
                <a:gd name="T7" fmla="*/ 233 h 400"/>
                <a:gd name="T8" fmla="*/ 33 w 3657"/>
                <a:gd name="T9" fmla="*/ 230 h 400"/>
                <a:gd name="T10" fmla="*/ 0 w 3657"/>
                <a:gd name="T11" fmla="*/ 197 h 400"/>
                <a:gd name="T12" fmla="*/ 33 w 3657"/>
                <a:gd name="T13" fmla="*/ 164 h 400"/>
                <a:gd name="T14" fmla="*/ 3257 w 3657"/>
                <a:gd name="T15" fmla="*/ 0 h 400"/>
                <a:gd name="T16" fmla="*/ 3657 w 3657"/>
                <a:gd name="T17" fmla="*/ 200 h 400"/>
                <a:gd name="T18" fmla="*/ 3257 w 3657"/>
                <a:gd name="T19" fmla="*/ 400 h 400"/>
                <a:gd name="T20" fmla="*/ 3257 w 3657"/>
                <a:gd name="T21" fmla="*/ 0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657" h="400">
                  <a:moveTo>
                    <a:pt x="33" y="164"/>
                  </a:moveTo>
                  <a:lnTo>
                    <a:pt x="3324" y="167"/>
                  </a:lnTo>
                  <a:cubicBezTo>
                    <a:pt x="3342" y="167"/>
                    <a:pt x="3357" y="182"/>
                    <a:pt x="3357" y="200"/>
                  </a:cubicBezTo>
                  <a:cubicBezTo>
                    <a:pt x="3357" y="219"/>
                    <a:pt x="3342" y="234"/>
                    <a:pt x="3323" y="233"/>
                  </a:cubicBezTo>
                  <a:lnTo>
                    <a:pt x="33" y="230"/>
                  </a:lnTo>
                  <a:cubicBezTo>
                    <a:pt x="15" y="230"/>
                    <a:pt x="0" y="216"/>
                    <a:pt x="0" y="197"/>
                  </a:cubicBezTo>
                  <a:cubicBezTo>
                    <a:pt x="0" y="179"/>
                    <a:pt x="15" y="164"/>
                    <a:pt x="33" y="164"/>
                  </a:cubicBezTo>
                  <a:close/>
                  <a:moveTo>
                    <a:pt x="3257" y="0"/>
                  </a:moveTo>
                  <a:lnTo>
                    <a:pt x="3657" y="200"/>
                  </a:lnTo>
                  <a:lnTo>
                    <a:pt x="3257" y="400"/>
                  </a:lnTo>
                  <a:lnTo>
                    <a:pt x="3257" y="0"/>
                  </a:lnTo>
                  <a:close/>
                </a:path>
              </a:pathLst>
            </a:custGeom>
            <a:solidFill>
              <a:srgbClr val="000000"/>
            </a:solidFill>
            <a:ln w="1588"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57" name="Freeform 164"/>
            <p:cNvSpPr>
              <a:spLocks noEditPoints="1"/>
            </p:cNvSpPr>
            <p:nvPr/>
          </p:nvSpPr>
          <p:spPr bwMode="auto">
            <a:xfrm>
              <a:off x="3205" y="2597"/>
              <a:ext cx="441" cy="347"/>
            </a:xfrm>
            <a:custGeom>
              <a:avLst/>
              <a:gdLst>
                <a:gd name="T0" fmla="*/ 58 w 3661"/>
                <a:gd name="T1" fmla="*/ 11 h 2890"/>
                <a:gd name="T2" fmla="*/ 3420 w 3661"/>
                <a:gd name="T3" fmla="*/ 2658 h 2890"/>
                <a:gd name="T4" fmla="*/ 3425 w 3661"/>
                <a:gd name="T5" fmla="*/ 2705 h 2890"/>
                <a:gd name="T6" fmla="*/ 3378 w 3661"/>
                <a:gd name="T7" fmla="*/ 2710 h 2890"/>
                <a:gd name="T8" fmla="*/ 17 w 3661"/>
                <a:gd name="T9" fmla="*/ 63 h 2890"/>
                <a:gd name="T10" fmla="*/ 11 w 3661"/>
                <a:gd name="T11" fmla="*/ 17 h 2890"/>
                <a:gd name="T12" fmla="*/ 58 w 3661"/>
                <a:gd name="T13" fmla="*/ 11 h 2890"/>
                <a:gd name="T14" fmla="*/ 3470 w 3661"/>
                <a:gd name="T15" fmla="*/ 2486 h 2890"/>
                <a:gd name="T16" fmla="*/ 3661 w 3661"/>
                <a:gd name="T17" fmla="*/ 2890 h 2890"/>
                <a:gd name="T18" fmla="*/ 3223 w 3661"/>
                <a:gd name="T19" fmla="*/ 2800 h 2890"/>
                <a:gd name="T20" fmla="*/ 3470 w 3661"/>
                <a:gd name="T21" fmla="*/ 2486 h 28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661" h="2890">
                  <a:moveTo>
                    <a:pt x="58" y="11"/>
                  </a:moveTo>
                  <a:lnTo>
                    <a:pt x="3420" y="2658"/>
                  </a:lnTo>
                  <a:cubicBezTo>
                    <a:pt x="3434" y="2669"/>
                    <a:pt x="3437" y="2690"/>
                    <a:pt x="3425" y="2705"/>
                  </a:cubicBezTo>
                  <a:cubicBezTo>
                    <a:pt x="3414" y="2719"/>
                    <a:pt x="3393" y="2722"/>
                    <a:pt x="3378" y="2710"/>
                  </a:cubicBezTo>
                  <a:lnTo>
                    <a:pt x="17" y="63"/>
                  </a:lnTo>
                  <a:cubicBezTo>
                    <a:pt x="2" y="52"/>
                    <a:pt x="0" y="31"/>
                    <a:pt x="11" y="17"/>
                  </a:cubicBezTo>
                  <a:cubicBezTo>
                    <a:pt x="23" y="2"/>
                    <a:pt x="44" y="0"/>
                    <a:pt x="58" y="11"/>
                  </a:cubicBezTo>
                  <a:close/>
                  <a:moveTo>
                    <a:pt x="3470" y="2486"/>
                  </a:moveTo>
                  <a:lnTo>
                    <a:pt x="3661" y="2890"/>
                  </a:lnTo>
                  <a:lnTo>
                    <a:pt x="3223" y="2800"/>
                  </a:lnTo>
                  <a:lnTo>
                    <a:pt x="3470" y="2486"/>
                  </a:lnTo>
                  <a:close/>
                </a:path>
              </a:pathLst>
            </a:custGeom>
            <a:solidFill>
              <a:srgbClr val="000000"/>
            </a:solidFill>
            <a:ln w="1588"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sp>
          <p:nvSpPr>
            <p:cNvPr id="158" name="Freeform 165"/>
            <p:cNvSpPr>
              <a:spLocks noEditPoints="1"/>
            </p:cNvSpPr>
            <p:nvPr/>
          </p:nvSpPr>
          <p:spPr bwMode="auto">
            <a:xfrm>
              <a:off x="2717" y="1847"/>
              <a:ext cx="48" cy="340"/>
            </a:xfrm>
            <a:custGeom>
              <a:avLst/>
              <a:gdLst>
                <a:gd name="T0" fmla="*/ 466 w 800"/>
                <a:gd name="T1" fmla="*/ 67 h 5667"/>
                <a:gd name="T2" fmla="*/ 466 w 800"/>
                <a:gd name="T3" fmla="*/ 5000 h 5667"/>
                <a:gd name="T4" fmla="*/ 400 w 800"/>
                <a:gd name="T5" fmla="*/ 5067 h 5667"/>
                <a:gd name="T6" fmla="*/ 333 w 800"/>
                <a:gd name="T7" fmla="*/ 5000 h 5667"/>
                <a:gd name="T8" fmla="*/ 333 w 800"/>
                <a:gd name="T9" fmla="*/ 67 h 5667"/>
                <a:gd name="T10" fmla="*/ 400 w 800"/>
                <a:gd name="T11" fmla="*/ 0 h 5667"/>
                <a:gd name="T12" fmla="*/ 466 w 800"/>
                <a:gd name="T13" fmla="*/ 67 h 5667"/>
                <a:gd name="T14" fmla="*/ 800 w 800"/>
                <a:gd name="T15" fmla="*/ 4867 h 5667"/>
                <a:gd name="T16" fmla="*/ 400 w 800"/>
                <a:gd name="T17" fmla="*/ 5667 h 5667"/>
                <a:gd name="T18" fmla="*/ 0 w 800"/>
                <a:gd name="T19" fmla="*/ 4867 h 5667"/>
                <a:gd name="T20" fmla="*/ 800 w 800"/>
                <a:gd name="T21" fmla="*/ 4867 h 56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00" h="5667">
                  <a:moveTo>
                    <a:pt x="466" y="67"/>
                  </a:moveTo>
                  <a:lnTo>
                    <a:pt x="466" y="5000"/>
                  </a:lnTo>
                  <a:cubicBezTo>
                    <a:pt x="466" y="5037"/>
                    <a:pt x="437" y="5067"/>
                    <a:pt x="400" y="5067"/>
                  </a:cubicBezTo>
                  <a:cubicBezTo>
                    <a:pt x="363" y="5067"/>
                    <a:pt x="333" y="5037"/>
                    <a:pt x="333" y="5000"/>
                  </a:cubicBezTo>
                  <a:lnTo>
                    <a:pt x="333" y="67"/>
                  </a:lnTo>
                  <a:cubicBezTo>
                    <a:pt x="333" y="30"/>
                    <a:pt x="363" y="0"/>
                    <a:pt x="400" y="0"/>
                  </a:cubicBezTo>
                  <a:cubicBezTo>
                    <a:pt x="437" y="0"/>
                    <a:pt x="466" y="30"/>
                    <a:pt x="466" y="67"/>
                  </a:cubicBezTo>
                  <a:close/>
                  <a:moveTo>
                    <a:pt x="800" y="4867"/>
                  </a:moveTo>
                  <a:lnTo>
                    <a:pt x="400" y="5667"/>
                  </a:lnTo>
                  <a:lnTo>
                    <a:pt x="0" y="4867"/>
                  </a:lnTo>
                  <a:lnTo>
                    <a:pt x="800" y="4867"/>
                  </a:lnTo>
                  <a:close/>
                </a:path>
              </a:pathLst>
            </a:custGeom>
            <a:solidFill>
              <a:srgbClr val="000000"/>
            </a:solidFill>
            <a:ln w="1588" cap="flat">
              <a:solidFill>
                <a:srgbClr val="000000"/>
              </a:solidFill>
              <a:prstDash val="solid"/>
              <a:bevel/>
              <a:headEnd/>
              <a:tailEnd/>
            </a:ln>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3571146779"/>
      </p:ext>
    </p:extLst>
  </p:cSld>
  <p:clrMapOvr>
    <a:masterClrMapping/>
  </p:clrMapOvr>
  <p:transition>
    <p:cover dir="ld"/>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457200" y="1493838"/>
            <a:ext cx="8229600" cy="4525962"/>
          </a:xfrm>
        </p:spPr>
        <p:txBody>
          <a:bodyPr/>
          <a:lstStyle/>
          <a:p>
            <a:pPr>
              <a:buFont typeface="Wingdings 3" panose="05040102010807070707" pitchFamily="18" charset="2"/>
              <a:buNone/>
            </a:pPr>
            <a:r>
              <a:rPr lang="en-ZA" altLang="en-US" sz="2000" smtClean="0"/>
              <a:t>The most appropriate source has to be selected as the base administrative source according to its coverage and content. </a:t>
            </a:r>
          </a:p>
          <a:p>
            <a:endParaRPr lang="en-ZA" altLang="en-US" sz="2000" smtClean="0"/>
          </a:p>
          <a:p>
            <a:pPr>
              <a:buFont typeface="Wingdings 3" panose="05040102010807070707" pitchFamily="18" charset="2"/>
              <a:buNone/>
            </a:pPr>
            <a:r>
              <a:rPr lang="en-ZA" altLang="en-US" sz="2000" smtClean="0"/>
              <a:t>Typical candidate sources are those relating to value added tax (equivalently goods and services tax) </a:t>
            </a:r>
          </a:p>
          <a:p>
            <a:r>
              <a:rPr lang="en-ZA" altLang="en-US" sz="2000" smtClean="0"/>
              <a:t>Corporate and individual business income tax,</a:t>
            </a:r>
          </a:p>
          <a:p>
            <a:r>
              <a:rPr lang="en-ZA" altLang="en-US" sz="2000" smtClean="0"/>
              <a:t>Commercial registration requirements, and </a:t>
            </a:r>
          </a:p>
          <a:p>
            <a:r>
              <a:rPr lang="en-ZA" altLang="en-US" sz="2000" smtClean="0"/>
              <a:t>Employee payroll deduction requirements. </a:t>
            </a:r>
          </a:p>
          <a:p>
            <a:endParaRPr lang="en-ZA" altLang="en-US" sz="2000" smtClean="0"/>
          </a:p>
          <a:p>
            <a:pPr>
              <a:buFont typeface="Wingdings 3" panose="05040102010807070707" pitchFamily="18" charset="2"/>
              <a:buNone/>
            </a:pPr>
            <a:r>
              <a:rPr lang="en-ZA" altLang="en-US" sz="2000" b="1" smtClean="0"/>
              <a:t>NB</a:t>
            </a:r>
            <a:r>
              <a:rPr lang="en-ZA" altLang="en-US" sz="2000" smtClean="0"/>
              <a:t>: </a:t>
            </a:r>
            <a:r>
              <a:rPr lang="en-ZA" altLang="en-US" sz="2000" i="1" smtClean="0"/>
              <a:t>The best choice is likely to vary from country to country depending on local legislation</a:t>
            </a:r>
            <a:r>
              <a:rPr lang="en-ZA" altLang="en-US" sz="2800" i="1" smtClean="0"/>
              <a:t>.</a:t>
            </a:r>
          </a:p>
          <a:p>
            <a:pPr>
              <a:buFont typeface="Wingdings 3" panose="05040102010807070707" pitchFamily="18" charset="2"/>
              <a:buNone/>
            </a:pPr>
            <a:r>
              <a:rPr lang="en-ZA" altLang="en-US" sz="2800" i="1" smtClean="0"/>
              <a:t> </a:t>
            </a:r>
          </a:p>
        </p:txBody>
      </p:sp>
      <p:sp>
        <p:nvSpPr>
          <p:cNvPr id="15362" name="Title 1"/>
          <p:cNvSpPr>
            <a:spLocks noGrp="1"/>
          </p:cNvSpPr>
          <p:nvPr>
            <p:ph type="title"/>
          </p:nvPr>
        </p:nvSpPr>
        <p:spPr/>
        <p:txBody>
          <a:bodyPr/>
          <a:lstStyle/>
          <a:p>
            <a:pPr>
              <a:defRPr/>
            </a:pPr>
            <a:r>
              <a:rPr lang="en-ZA" sz="2400" dirty="0" smtClean="0"/>
              <a:t>Choice of base administrative data</a:t>
            </a:r>
            <a:endParaRPr lang="en-ZA" sz="2400" dirty="0"/>
          </a:p>
        </p:txBody>
      </p:sp>
    </p:spTree>
    <p:extLst>
      <p:ext uri="{BB962C8B-B14F-4D97-AF65-F5344CB8AC3E}">
        <p14:creationId xmlns:p14="http://schemas.microsoft.com/office/powerpoint/2010/main" val="3934157000"/>
      </p:ext>
    </p:extLst>
  </p:cSld>
  <p:clrMapOvr>
    <a:masterClrMapping/>
  </p:clrMapOvr>
  <p:transition>
    <p:cover dir="l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Content Placeholder 1"/>
          <p:cNvSpPr>
            <a:spLocks noGrp="1"/>
          </p:cNvSpPr>
          <p:nvPr>
            <p:ph idx="1"/>
          </p:nvPr>
        </p:nvSpPr>
        <p:spPr>
          <a:xfrm>
            <a:off x="304800" y="1524000"/>
            <a:ext cx="8229600" cy="4525963"/>
          </a:xfrm>
        </p:spPr>
        <p:txBody>
          <a:bodyPr/>
          <a:lstStyle/>
          <a:p>
            <a:pPr algn="just"/>
            <a:r>
              <a:rPr lang="en-ZA" altLang="en-US" sz="2000" smtClean="0"/>
              <a:t>Given that no single source provides all the data required, adding data from other administrative sources is one way to improve on the coverage obtained from the base source.</a:t>
            </a:r>
          </a:p>
          <a:p>
            <a:pPr algn="just"/>
            <a:endParaRPr lang="en-ZA" altLang="en-US" sz="2000" smtClean="0"/>
          </a:p>
          <a:p>
            <a:pPr algn="just"/>
            <a:r>
              <a:rPr lang="en-ZA" altLang="en-US" sz="2000" smtClean="0"/>
              <a:t>The use of more than one administrative source is practical only if the corresponding ad­ministrative registers are known to contain mutually exclusive sets of enterprises, or </a:t>
            </a:r>
          </a:p>
          <a:p>
            <a:pPr algn="just"/>
            <a:endParaRPr lang="en-ZA" altLang="en-US" sz="2000" smtClean="0"/>
          </a:p>
          <a:p>
            <a:pPr algn="just"/>
            <a:r>
              <a:rPr lang="en-ZA" altLang="en-US" sz="2000" smtClean="0"/>
              <a:t> They share a common identification scheme that allows records for the same enterprise to be brought together and thus not duplicated.</a:t>
            </a:r>
          </a:p>
          <a:p>
            <a:pPr algn="just" eaLnBrk="1" hangingPunct="1"/>
            <a:endParaRPr lang="en-ZA" altLang="en-US" sz="2400" smtClean="0"/>
          </a:p>
        </p:txBody>
      </p:sp>
      <p:sp>
        <p:nvSpPr>
          <p:cNvPr id="3" name="Title 2"/>
          <p:cNvSpPr>
            <a:spLocks noGrp="1"/>
          </p:cNvSpPr>
          <p:nvPr>
            <p:ph type="title"/>
          </p:nvPr>
        </p:nvSpPr>
        <p:spPr/>
        <p:txBody>
          <a:bodyPr>
            <a:noAutofit/>
          </a:bodyPr>
          <a:lstStyle/>
          <a:p>
            <a:pPr algn="ctr" eaLnBrk="1" hangingPunct="1">
              <a:defRPr/>
            </a:pPr>
            <a:r>
              <a:rPr lang="en-ZA" sz="2400" dirty="0" smtClean="0"/>
              <a:t>Improving coverage by use of more than one administrative source </a:t>
            </a:r>
            <a:br>
              <a:rPr lang="en-ZA" sz="2400" dirty="0" smtClean="0"/>
            </a:br>
            <a:endParaRPr lang="en-ZA" sz="2400" dirty="0"/>
          </a:p>
        </p:txBody>
      </p:sp>
    </p:spTree>
    <p:extLst>
      <p:ext uri="{BB962C8B-B14F-4D97-AF65-F5344CB8AC3E}">
        <p14:creationId xmlns:p14="http://schemas.microsoft.com/office/powerpoint/2010/main" val="940358995"/>
      </p:ext>
    </p:extLst>
  </p:cSld>
  <p:clrMapOvr>
    <a:masterClrMapping/>
  </p:clrMapOvr>
  <p:transition>
    <p:cover dir="l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Content Placeholder 2"/>
          <p:cNvSpPr>
            <a:spLocks noGrp="1"/>
          </p:cNvSpPr>
          <p:nvPr>
            <p:ph idx="1"/>
          </p:nvPr>
        </p:nvSpPr>
        <p:spPr/>
        <p:txBody>
          <a:bodyPr/>
          <a:lstStyle/>
          <a:p>
            <a:pPr algn="just" eaLnBrk="1" hangingPunct="1"/>
            <a:r>
              <a:rPr lang="en-ZA" altLang="en-US" sz="2000" dirty="0" smtClean="0"/>
              <a:t>For instance</a:t>
            </a:r>
            <a:r>
              <a:rPr lang="en-ZA" altLang="en-US" sz="2000" b="1" dirty="0" smtClean="0"/>
              <a:t>, Statistics South Africa’s Business Register, </a:t>
            </a:r>
            <a:r>
              <a:rPr lang="en-ZA" altLang="en-US" sz="2000" dirty="0" smtClean="0"/>
              <a:t>was designed to be based on VAT data. In 2006, it attempted to improve coverage by adding enterprises based on Income Tax (IT) returns. </a:t>
            </a:r>
          </a:p>
          <a:p>
            <a:pPr algn="just" eaLnBrk="1" hangingPunct="1"/>
            <a:r>
              <a:rPr lang="en-ZA" altLang="en-US" sz="2000" dirty="0" smtClean="0"/>
              <a:t>Because the VAT and IT systems do not share a common identification system, and because the routines that match records based on name and address information cannot achieve perfect results, a large number of duplicate enterprises were created in the BSF. </a:t>
            </a:r>
          </a:p>
          <a:p>
            <a:pPr algn="just" eaLnBrk="1" hangingPunct="1"/>
            <a:endParaRPr lang="en-ZA" altLang="en-US" sz="2000" dirty="0" smtClean="0"/>
          </a:p>
          <a:p>
            <a:pPr algn="just" eaLnBrk="1" hangingPunct="1"/>
            <a:r>
              <a:rPr lang="en-ZA" altLang="en-US" sz="2000" dirty="0" smtClean="0"/>
              <a:t>As a result, the decision was made to revert to the production of frames from enterprises based on VAT records, with IT records simply being used to provide supplementary information</a:t>
            </a:r>
          </a:p>
        </p:txBody>
      </p:sp>
      <p:sp>
        <p:nvSpPr>
          <p:cNvPr id="2" name="Title 1"/>
          <p:cNvSpPr>
            <a:spLocks noGrp="1"/>
          </p:cNvSpPr>
          <p:nvPr>
            <p:ph type="title"/>
          </p:nvPr>
        </p:nvSpPr>
        <p:spPr/>
        <p:txBody>
          <a:bodyPr>
            <a:normAutofit/>
          </a:bodyPr>
          <a:lstStyle/>
          <a:p>
            <a:pPr eaLnBrk="1" fontAlgn="auto" hangingPunct="1">
              <a:spcAft>
                <a:spcPts val="0"/>
              </a:spcAft>
              <a:defRPr/>
            </a:pPr>
            <a:r>
              <a:rPr lang="en-ZA" sz="2800" dirty="0" smtClean="0"/>
              <a:t>Improving coverage by use of more than one administrative source </a:t>
            </a:r>
            <a:r>
              <a:rPr lang="en-ZA" sz="2800" dirty="0" err="1" smtClean="0"/>
              <a:t>Contd</a:t>
            </a:r>
            <a:endParaRPr lang="en-ZA" sz="2800" dirty="0"/>
          </a:p>
        </p:txBody>
      </p:sp>
    </p:spTree>
    <p:extLst>
      <p:ext uri="{BB962C8B-B14F-4D97-AF65-F5344CB8AC3E}">
        <p14:creationId xmlns:p14="http://schemas.microsoft.com/office/powerpoint/2010/main" val="236732935"/>
      </p:ext>
    </p:extLst>
  </p:cSld>
  <p:clrMapOvr>
    <a:masterClrMapping/>
  </p:clrMapOvr>
  <p:transition>
    <p:cover dir="l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Content Placeholder 1"/>
          <p:cNvSpPr>
            <a:spLocks noGrp="1"/>
          </p:cNvSpPr>
          <p:nvPr>
            <p:ph idx="1"/>
          </p:nvPr>
        </p:nvSpPr>
        <p:spPr/>
        <p:txBody>
          <a:bodyPr/>
          <a:lstStyle/>
          <a:p>
            <a:pPr marL="109537" indent="0">
              <a:buNone/>
            </a:pPr>
            <a:r>
              <a:rPr lang="en-ZA" sz="1400" dirty="0" smtClean="0"/>
              <a:t>Four </a:t>
            </a:r>
            <a:r>
              <a:rPr lang="en-ZA" sz="1400" dirty="0"/>
              <a:t>basic mechanisms by which an NSO directly acquires the additional data required to build and maintain an SBR: </a:t>
            </a:r>
            <a:br>
              <a:rPr lang="en-ZA" sz="1400" dirty="0"/>
            </a:br>
            <a:endParaRPr lang="en-ZA" altLang="en-US" sz="1400" b="1" dirty="0" smtClean="0"/>
          </a:p>
          <a:p>
            <a:r>
              <a:rPr lang="en-ZA" altLang="en-US" sz="1400" b="1" dirty="0" smtClean="0"/>
              <a:t>Large business profiling – for large complex enterprises; </a:t>
            </a:r>
            <a:r>
              <a:rPr lang="en-ZA" altLang="en-US" sz="1400" dirty="0" smtClean="0"/>
              <a:t>information about the enterprise collected from the enterprise itself, and, in the case of corporations, from the publicly available annual reports.</a:t>
            </a:r>
          </a:p>
          <a:p>
            <a:endParaRPr lang="en-ZA" altLang="en-US" sz="1400" dirty="0" smtClean="0"/>
          </a:p>
          <a:p>
            <a:r>
              <a:rPr lang="en-ZA" altLang="en-US" sz="1400" dirty="0" smtClean="0"/>
              <a:t> </a:t>
            </a:r>
            <a:r>
              <a:rPr lang="en-ZA" altLang="en-US" sz="1400" b="1" dirty="0" smtClean="0"/>
              <a:t>SBR improvement survey Program </a:t>
            </a:r>
            <a:r>
              <a:rPr lang="en-ZA" altLang="en-US" sz="1400" dirty="0" smtClean="0"/>
              <a:t>– for all enterprises except those included in the large business profiling program; The basic goals of the SBR improvement survey program are to verify existing data item values and/or to obtain the values of missing frame data items, for a selected set of enterprises or other statistical units.</a:t>
            </a:r>
          </a:p>
          <a:p>
            <a:endParaRPr lang="en-ZA" altLang="en-US" sz="1400" dirty="0" smtClean="0"/>
          </a:p>
          <a:p>
            <a:r>
              <a:rPr lang="en-ZA" altLang="en-US" sz="1400" b="1" dirty="0" smtClean="0"/>
              <a:t>Feedback of data from business surveys – </a:t>
            </a:r>
            <a:r>
              <a:rPr lang="en-ZA" altLang="en-US" sz="1400" dirty="0" smtClean="0"/>
              <a:t>for all enterprises from which data are collected by survey; and Feedback of frame data obtained from previously conducted business surveys is another vital source of information.</a:t>
            </a:r>
          </a:p>
          <a:p>
            <a:endParaRPr lang="en-ZA" altLang="en-US" sz="1400" dirty="0" smtClean="0"/>
          </a:p>
          <a:p>
            <a:r>
              <a:rPr lang="en-ZA" altLang="en-US" sz="1400" b="1" dirty="0" smtClean="0"/>
              <a:t>Other investigations</a:t>
            </a:r>
            <a:r>
              <a:rPr lang="en-ZA" altLang="en-US" sz="1400" dirty="0" smtClean="0"/>
              <a:t> – perusal of newspa­pers, business directories, published corpo­rate accounts, trade journals, etc.</a:t>
            </a:r>
          </a:p>
        </p:txBody>
      </p:sp>
      <p:sp>
        <p:nvSpPr>
          <p:cNvPr id="3" name="Title 2"/>
          <p:cNvSpPr>
            <a:spLocks noGrp="1"/>
          </p:cNvSpPr>
          <p:nvPr>
            <p:ph type="title"/>
          </p:nvPr>
        </p:nvSpPr>
        <p:spPr>
          <a:xfrm>
            <a:off x="685800" y="0"/>
            <a:ext cx="8229600" cy="1143000"/>
          </a:xfrm>
        </p:spPr>
        <p:txBody>
          <a:bodyPr>
            <a:normAutofit fontScale="90000"/>
          </a:bodyPr>
          <a:lstStyle/>
          <a:p>
            <a:pPr>
              <a:defRPr/>
            </a:pPr>
            <a:r>
              <a:rPr lang="en-ZA" sz="2200" dirty="0" smtClean="0"/>
              <a:t/>
            </a:r>
            <a:br>
              <a:rPr lang="en-ZA" sz="2200" dirty="0" smtClean="0"/>
            </a:br>
            <a:r>
              <a:rPr lang="en-ZA" sz="2200" dirty="0" smtClean="0"/>
              <a:t/>
            </a:r>
            <a:br>
              <a:rPr lang="en-ZA" sz="2200" dirty="0" smtClean="0"/>
            </a:br>
            <a:r>
              <a:rPr lang="en-ZA" sz="3100" dirty="0" smtClean="0"/>
              <a:t>Maintenance of SBR</a:t>
            </a:r>
            <a:br>
              <a:rPr lang="en-ZA" sz="3100" dirty="0" smtClean="0"/>
            </a:br>
            <a:r>
              <a:rPr lang="en-ZA" sz="3100" dirty="0" smtClean="0"/>
              <a:t> </a:t>
            </a:r>
            <a:br>
              <a:rPr lang="en-ZA" sz="3100" dirty="0" smtClean="0"/>
            </a:br>
            <a:endParaRPr lang="en-ZA" sz="3100" dirty="0"/>
          </a:p>
        </p:txBody>
      </p:sp>
    </p:spTree>
    <p:extLst>
      <p:ext uri="{BB962C8B-B14F-4D97-AF65-F5344CB8AC3E}">
        <p14:creationId xmlns:p14="http://schemas.microsoft.com/office/powerpoint/2010/main" val="508483718"/>
      </p:ext>
    </p:extLst>
  </p:cSld>
  <p:clrMapOvr>
    <a:masterClrMapping/>
  </p:clrMapOvr>
  <p:transition>
    <p:cover dir="l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Content Placeholder 2"/>
          <p:cNvSpPr>
            <a:spLocks noGrp="1"/>
          </p:cNvSpPr>
          <p:nvPr>
            <p:ph idx="1"/>
          </p:nvPr>
        </p:nvSpPr>
        <p:spPr/>
        <p:txBody>
          <a:bodyPr/>
          <a:lstStyle/>
          <a:p>
            <a:pPr lvl="1">
              <a:lnSpc>
                <a:spcPct val="150000"/>
              </a:lnSpc>
              <a:buSzPts val="2000"/>
              <a:buFont typeface="Wingdings" pitchFamily="2" charset="2"/>
              <a:buChar char="Ø"/>
            </a:pPr>
            <a:r>
              <a:rPr lang="en-US" sz="2400" dirty="0" smtClean="0">
                <a:ea typeface="ＭＳ Ｐゴシック" pitchFamily="34" charset="-128"/>
              </a:rPr>
              <a:t>Lack of funds to update a comprehensive SBR</a:t>
            </a:r>
          </a:p>
          <a:p>
            <a:pPr lvl="1">
              <a:lnSpc>
                <a:spcPct val="150000"/>
              </a:lnSpc>
              <a:buFont typeface="Wingdings" pitchFamily="2" charset="2"/>
              <a:buChar char="Ø"/>
            </a:pPr>
            <a:r>
              <a:rPr lang="en-ZA" sz="2400" dirty="0" smtClean="0">
                <a:ea typeface="ＭＳ Ｐゴシック" pitchFamily="34" charset="-128"/>
              </a:rPr>
              <a:t>Administrative records do not provide structural information needed for update.</a:t>
            </a:r>
          </a:p>
          <a:p>
            <a:pPr lvl="1">
              <a:lnSpc>
                <a:spcPct val="150000"/>
              </a:lnSpc>
              <a:buFont typeface="Wingdings" pitchFamily="2" charset="2"/>
              <a:buChar char="Ø"/>
            </a:pPr>
            <a:r>
              <a:rPr lang="en-ZA" sz="2400" dirty="0" smtClean="0">
                <a:ea typeface="ＭＳ Ｐゴシック" pitchFamily="34" charset="-128"/>
              </a:rPr>
              <a:t>Lack of SBR System  </a:t>
            </a:r>
          </a:p>
          <a:p>
            <a:pPr lvl="1">
              <a:lnSpc>
                <a:spcPct val="150000"/>
              </a:lnSpc>
              <a:buFont typeface="Wingdings" pitchFamily="2" charset="2"/>
              <a:buChar char="Ø"/>
            </a:pPr>
            <a:r>
              <a:rPr lang="en-ZA" sz="2400" dirty="0" smtClean="0">
                <a:ea typeface="ＭＳ Ｐゴシック" pitchFamily="34" charset="-128"/>
              </a:rPr>
              <a:t>Lack of classifications for economic activities from administrative sources.</a:t>
            </a:r>
          </a:p>
          <a:p>
            <a:endParaRPr lang="en-ZA" sz="2800" dirty="0" smtClean="0"/>
          </a:p>
        </p:txBody>
      </p:sp>
      <p:sp>
        <p:nvSpPr>
          <p:cNvPr id="15362" name="Title 1"/>
          <p:cNvSpPr>
            <a:spLocks noGrp="1"/>
          </p:cNvSpPr>
          <p:nvPr>
            <p:ph type="title"/>
          </p:nvPr>
        </p:nvSpPr>
        <p:spPr/>
        <p:txBody>
          <a:bodyPr/>
          <a:lstStyle/>
          <a:p>
            <a:pPr fontAlgn="auto">
              <a:spcAft>
                <a:spcPts val="0"/>
              </a:spcAft>
              <a:defRPr/>
            </a:pPr>
            <a:r>
              <a:rPr lang="en-US" dirty="0" smtClean="0"/>
              <a:t>Challenges to SBR</a:t>
            </a:r>
            <a:endParaRPr lang="en-ZA" dirty="0" smtClean="0"/>
          </a:p>
        </p:txBody>
      </p:sp>
    </p:spTree>
    <p:extLst>
      <p:ext uri="{BB962C8B-B14F-4D97-AF65-F5344CB8AC3E}">
        <p14:creationId xmlns:p14="http://schemas.microsoft.com/office/powerpoint/2010/main" val="2044181048"/>
      </p:ext>
    </p:extLst>
  </p:cSld>
  <p:clrMapOvr>
    <a:masterClrMapping/>
  </p:clrMapOvr>
  <p:transition>
    <p:cover dir="l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a:spLocks noGrp="1"/>
          </p:cNvSpPr>
          <p:nvPr>
            <p:ph idx="1"/>
          </p:nvPr>
        </p:nvSpPr>
        <p:spPr>
          <a:xfrm>
            <a:off x="762000" y="1600200"/>
            <a:ext cx="7696200" cy="4602163"/>
          </a:xfrm>
        </p:spPr>
        <p:txBody>
          <a:bodyPr/>
          <a:lstStyle/>
          <a:p>
            <a:pPr eaLnBrk="1" hangingPunct="1">
              <a:lnSpc>
                <a:spcPct val="80000"/>
              </a:lnSpc>
              <a:buSzPct val="81000"/>
              <a:buFont typeface="Wingdings" panose="05000000000000000000" pitchFamily="2" charset="2"/>
              <a:buAutoNum type="arabicPlain"/>
            </a:pPr>
            <a:endParaRPr lang="en-US" altLang="en-US" sz="1400" b="1" dirty="0" smtClean="0">
              <a:latin typeface="Century Schoolbook" panose="02040604050505020304" pitchFamily="18" charset="0"/>
            </a:endParaRPr>
          </a:p>
          <a:p>
            <a:pPr>
              <a:lnSpc>
                <a:spcPct val="80000"/>
              </a:lnSpc>
              <a:buNone/>
            </a:pPr>
            <a:r>
              <a:rPr lang="en-US" altLang="en-US" sz="2000" b="1" dirty="0" smtClean="0">
                <a:latin typeface="Century Schoolbook" panose="02040604050505020304" pitchFamily="18" charset="0"/>
              </a:rPr>
              <a:t>4.0  </a:t>
            </a:r>
            <a:r>
              <a:rPr lang="en-US" altLang="en-US" sz="2000" b="1" dirty="0" smtClean="0">
                <a:latin typeface="Century Schoolbook" panose="02040604050505020304" pitchFamily="18" charset="0"/>
              </a:rPr>
              <a:t>Introduction</a:t>
            </a:r>
          </a:p>
          <a:p>
            <a:pPr>
              <a:lnSpc>
                <a:spcPct val="80000"/>
              </a:lnSpc>
              <a:buNone/>
            </a:pPr>
            <a:endParaRPr lang="en-US" altLang="en-US" sz="2000" b="1" dirty="0">
              <a:latin typeface="Century Schoolbook" panose="02040604050505020304" pitchFamily="18" charset="0"/>
            </a:endParaRPr>
          </a:p>
          <a:p>
            <a:pPr eaLnBrk="1" hangingPunct="1">
              <a:lnSpc>
                <a:spcPct val="80000"/>
              </a:lnSpc>
              <a:buFont typeface="Wingdings 3" panose="05040102010807070707" pitchFamily="18" charset="2"/>
              <a:buNone/>
            </a:pPr>
            <a:r>
              <a:rPr lang="en-US" altLang="en-US" sz="2000" b="1" dirty="0" smtClean="0">
                <a:latin typeface="Century Schoolbook" panose="02040604050505020304" pitchFamily="18" charset="0"/>
              </a:rPr>
              <a:t>4.0 </a:t>
            </a:r>
            <a:r>
              <a:rPr lang="en-US" altLang="en-US" sz="2000" b="1" dirty="0" smtClean="0">
                <a:latin typeface="Century Schoolbook" panose="02040604050505020304" pitchFamily="18" charset="0"/>
              </a:rPr>
              <a:t>(a)  Status of SBR in African countries</a:t>
            </a:r>
          </a:p>
          <a:p>
            <a:pPr eaLnBrk="1" hangingPunct="1">
              <a:lnSpc>
                <a:spcPct val="80000"/>
              </a:lnSpc>
              <a:buFont typeface="Wingdings 3" panose="05040102010807070707" pitchFamily="18" charset="2"/>
              <a:buNone/>
            </a:pPr>
            <a:endParaRPr lang="en-US" altLang="en-US" sz="2000" b="1" dirty="0" smtClean="0">
              <a:latin typeface="Century Schoolbook" panose="02040604050505020304" pitchFamily="18" charset="0"/>
            </a:endParaRPr>
          </a:p>
          <a:p>
            <a:pPr>
              <a:lnSpc>
                <a:spcPct val="80000"/>
              </a:lnSpc>
              <a:buNone/>
            </a:pPr>
            <a:r>
              <a:rPr lang="en-US" altLang="en-US" sz="2000" b="1" dirty="0" smtClean="0">
                <a:latin typeface="Century Schoolbook" panose="02040604050505020304" pitchFamily="18" charset="0"/>
              </a:rPr>
              <a:t>4.0 </a:t>
            </a:r>
            <a:r>
              <a:rPr lang="en-US" altLang="en-US" sz="2000" b="1" dirty="0" smtClean="0">
                <a:latin typeface="Century Schoolbook" panose="02040604050505020304" pitchFamily="18" charset="0"/>
              </a:rPr>
              <a:t>(b)  SBR in Lesotho</a:t>
            </a:r>
          </a:p>
          <a:p>
            <a:pPr>
              <a:lnSpc>
                <a:spcPct val="80000"/>
              </a:lnSpc>
              <a:buNone/>
            </a:pPr>
            <a:endParaRPr lang="en-US" altLang="en-US" sz="2000" b="1" dirty="0">
              <a:latin typeface="Century Schoolbook" panose="02040604050505020304" pitchFamily="18" charset="0"/>
            </a:endParaRPr>
          </a:p>
          <a:p>
            <a:pPr>
              <a:lnSpc>
                <a:spcPct val="80000"/>
              </a:lnSpc>
              <a:buNone/>
            </a:pPr>
            <a:r>
              <a:rPr lang="en-US" altLang="en-US" sz="2000" b="1" dirty="0" smtClean="0">
                <a:latin typeface="Century Schoolbook" panose="02040604050505020304" pitchFamily="18" charset="0"/>
              </a:rPr>
              <a:t>4.0 (c</a:t>
            </a:r>
            <a:r>
              <a:rPr lang="en-US" altLang="en-US" sz="2000" b="1" dirty="0" smtClean="0">
                <a:latin typeface="Century Schoolbook" panose="02040604050505020304" pitchFamily="18" charset="0"/>
              </a:rPr>
              <a:t>)  Organizational Structure of Lesotho</a:t>
            </a:r>
          </a:p>
          <a:p>
            <a:pPr>
              <a:lnSpc>
                <a:spcPct val="80000"/>
              </a:lnSpc>
              <a:buNone/>
            </a:pPr>
            <a:endParaRPr lang="en-US" altLang="en-US" sz="2000" b="1" dirty="0">
              <a:latin typeface="Century Schoolbook" panose="02040604050505020304" pitchFamily="18" charset="0"/>
            </a:endParaRPr>
          </a:p>
          <a:p>
            <a:pPr eaLnBrk="1" hangingPunct="1">
              <a:lnSpc>
                <a:spcPct val="80000"/>
              </a:lnSpc>
              <a:buFont typeface="Wingdings 3" panose="05040102010807070707" pitchFamily="18" charset="2"/>
              <a:buNone/>
            </a:pPr>
            <a:r>
              <a:rPr lang="en-US" altLang="en-US" sz="2000" b="1" dirty="0" smtClean="0">
                <a:latin typeface="Century Schoolbook" panose="02040604050505020304" pitchFamily="18" charset="0"/>
              </a:rPr>
              <a:t>4.1. </a:t>
            </a:r>
            <a:r>
              <a:rPr lang="en-US" altLang="en-US" sz="2000" b="1" dirty="0" smtClean="0">
                <a:latin typeface="Century Schoolbook" panose="02040604050505020304" pitchFamily="18" charset="0"/>
              </a:rPr>
              <a:t>SBR Purpose</a:t>
            </a:r>
          </a:p>
          <a:p>
            <a:pPr eaLnBrk="1" hangingPunct="1">
              <a:lnSpc>
                <a:spcPct val="80000"/>
              </a:lnSpc>
              <a:buFont typeface="Wingdings 3" panose="05040102010807070707" pitchFamily="18" charset="2"/>
              <a:buNone/>
            </a:pPr>
            <a:endParaRPr lang="en-US" altLang="en-US" sz="2000" b="1" dirty="0" smtClean="0">
              <a:latin typeface="Century Schoolbook" panose="02040604050505020304" pitchFamily="18" charset="0"/>
            </a:endParaRPr>
          </a:p>
          <a:p>
            <a:pPr eaLnBrk="1" hangingPunct="1">
              <a:lnSpc>
                <a:spcPct val="80000"/>
              </a:lnSpc>
              <a:buFont typeface="Wingdings 3" panose="05040102010807070707" pitchFamily="18" charset="2"/>
              <a:buNone/>
            </a:pPr>
            <a:r>
              <a:rPr lang="en-US" altLang="en-US" sz="2000" b="1" dirty="0" smtClean="0">
                <a:latin typeface="Century Schoolbook" panose="02040604050505020304" pitchFamily="18" charset="0"/>
              </a:rPr>
              <a:t>4.2  </a:t>
            </a:r>
            <a:r>
              <a:rPr lang="en-US" altLang="en-US" sz="2000" b="1" dirty="0" smtClean="0">
                <a:latin typeface="Century Schoolbook" panose="02040604050505020304" pitchFamily="18" charset="0"/>
              </a:rPr>
              <a:t>Primary Objective and benefits of an SBR</a:t>
            </a:r>
          </a:p>
          <a:p>
            <a:pPr eaLnBrk="1" hangingPunct="1">
              <a:lnSpc>
                <a:spcPct val="80000"/>
              </a:lnSpc>
              <a:buFont typeface="Wingdings 3" panose="05040102010807070707" pitchFamily="18" charset="2"/>
              <a:buNone/>
            </a:pPr>
            <a:endParaRPr lang="en-US" altLang="en-US" sz="2000" b="1" dirty="0" smtClean="0">
              <a:latin typeface="Century Schoolbook" panose="02040604050505020304" pitchFamily="18" charset="0"/>
            </a:endParaRPr>
          </a:p>
          <a:p>
            <a:pPr eaLnBrk="1" hangingPunct="1">
              <a:lnSpc>
                <a:spcPct val="80000"/>
              </a:lnSpc>
              <a:buFont typeface="Wingdings 3" panose="05040102010807070707" pitchFamily="18" charset="2"/>
              <a:buNone/>
            </a:pPr>
            <a:r>
              <a:rPr lang="en-US" altLang="en-US" sz="2000" b="1" dirty="0" smtClean="0">
                <a:latin typeface="Century Schoolbook" panose="02040604050505020304" pitchFamily="18" charset="0"/>
              </a:rPr>
              <a:t>4.3 </a:t>
            </a:r>
            <a:r>
              <a:rPr lang="en-US" altLang="en-US" sz="2000" b="1" dirty="0" smtClean="0">
                <a:latin typeface="Century Schoolbook" panose="02040604050505020304" pitchFamily="18" charset="0"/>
              </a:rPr>
              <a:t>SBR Content</a:t>
            </a:r>
          </a:p>
          <a:p>
            <a:pPr lvl="1" eaLnBrk="1" hangingPunct="1">
              <a:lnSpc>
                <a:spcPct val="80000"/>
              </a:lnSpc>
              <a:buFont typeface="Wingdings" panose="05000000000000000000" pitchFamily="2" charset="2"/>
              <a:buChar char="v"/>
            </a:pPr>
            <a:endParaRPr lang="en-US" altLang="en-US" sz="2400" b="1" dirty="0" smtClean="0">
              <a:solidFill>
                <a:srgbClr val="7030A0"/>
              </a:solidFill>
              <a:latin typeface="Century Schoolbook" panose="02040604050505020304" pitchFamily="18" charset="0"/>
            </a:endParaRPr>
          </a:p>
          <a:p>
            <a:pPr lvl="1" eaLnBrk="1" hangingPunct="1">
              <a:lnSpc>
                <a:spcPct val="80000"/>
              </a:lnSpc>
              <a:buFont typeface="Wingdings" panose="05000000000000000000" pitchFamily="2" charset="2"/>
              <a:buChar char="v"/>
            </a:pPr>
            <a:endParaRPr lang="en-US" altLang="en-US" sz="2400" b="1" dirty="0" smtClean="0">
              <a:solidFill>
                <a:srgbClr val="7030A0"/>
              </a:solidFill>
              <a:latin typeface="Century Schoolbook" panose="02040604050505020304" pitchFamily="18" charset="0"/>
            </a:endParaRPr>
          </a:p>
          <a:p>
            <a:pPr lvl="1" eaLnBrk="1" hangingPunct="1"/>
            <a:endParaRPr lang="en-US" altLang="en-US" sz="2000" dirty="0" smtClean="0">
              <a:solidFill>
                <a:srgbClr val="7030A0"/>
              </a:solidFill>
              <a:latin typeface="Century Schoolbook" panose="02040604050505020304" pitchFamily="18" charset="0"/>
            </a:endParaRPr>
          </a:p>
          <a:p>
            <a:pPr lvl="1" eaLnBrk="1" hangingPunct="1"/>
            <a:endParaRPr lang="en-US" altLang="en-US" dirty="0" smtClean="0">
              <a:solidFill>
                <a:srgbClr val="7030A0"/>
              </a:solidFill>
              <a:latin typeface="Century Schoolbook" panose="02040604050505020304" pitchFamily="18" charset="0"/>
            </a:endParaRPr>
          </a:p>
          <a:p>
            <a:pPr eaLnBrk="1" hangingPunct="1"/>
            <a:endParaRPr lang="en-US" altLang="en-US" dirty="0" smtClean="0">
              <a:solidFill>
                <a:srgbClr val="7030A0"/>
              </a:solidFill>
              <a:latin typeface="Century Schoolbook" panose="02040604050505020304" pitchFamily="18" charset="0"/>
            </a:endParaRPr>
          </a:p>
        </p:txBody>
      </p:sp>
      <p:sp>
        <p:nvSpPr>
          <p:cNvPr id="4098" name="Title 1"/>
          <p:cNvSpPr>
            <a:spLocks noGrp="1"/>
          </p:cNvSpPr>
          <p:nvPr>
            <p:ph type="title"/>
          </p:nvPr>
        </p:nvSpPr>
        <p:spPr>
          <a:xfrm>
            <a:off x="762000" y="533400"/>
            <a:ext cx="7696200" cy="838200"/>
          </a:xfrm>
        </p:spPr>
        <p:txBody>
          <a:bodyPr/>
          <a:lstStyle/>
          <a:p>
            <a:pPr algn="ctr" eaLnBrk="1" fontAlgn="auto" hangingPunct="1">
              <a:spcAft>
                <a:spcPts val="0"/>
              </a:spcAft>
              <a:defRPr/>
            </a:pPr>
            <a:r>
              <a:rPr lang="en-US" altLang="en-US" sz="3600" dirty="0" smtClean="0">
                <a:latin typeface="Times New Roman" pitchFamily="18" charset="0"/>
                <a:cs typeface="Times New Roman" pitchFamily="18" charset="0"/>
              </a:rPr>
              <a:t>Outline of Presentation </a:t>
            </a:r>
            <a:r>
              <a:rPr lang="en-US" altLang="en-US" sz="3600" dirty="0" err="1" smtClean="0">
                <a:latin typeface="Times New Roman" pitchFamily="18" charset="0"/>
                <a:cs typeface="Times New Roman" pitchFamily="18" charset="0"/>
              </a:rPr>
              <a:t>Contd</a:t>
            </a:r>
            <a:endParaRPr lang="en-US" altLang="en-US" sz="36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1239828452"/>
      </p:ext>
    </p:extLst>
  </p:cSld>
  <p:clrMapOvr>
    <a:masterClrMapping/>
  </p:clrMapOvr>
  <p:transition>
    <p:cover dir="l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Content Placeholder 1"/>
          <p:cNvSpPr>
            <a:spLocks noGrp="1"/>
          </p:cNvSpPr>
          <p:nvPr>
            <p:ph idx="1"/>
          </p:nvPr>
        </p:nvSpPr>
        <p:spPr/>
        <p:txBody>
          <a:bodyPr/>
          <a:lstStyle/>
          <a:p>
            <a:pPr algn="ctr"/>
            <a:endParaRPr lang="en-ZA" altLang="en-US" dirty="0" smtClean="0"/>
          </a:p>
          <a:p>
            <a:pPr algn="just"/>
            <a:r>
              <a:rPr lang="en-ZA" altLang="en-US" sz="2000" dirty="0" smtClean="0"/>
              <a:t>Administrative sources must agree on common variables which are statistical with NSO so that SBR can cover the missing variables. This can be done through MOU’s. </a:t>
            </a:r>
          </a:p>
          <a:p>
            <a:pPr algn="just"/>
            <a:endParaRPr lang="en-ZA" altLang="en-US" sz="2000" dirty="0" smtClean="0"/>
          </a:p>
          <a:p>
            <a:pPr algn="just"/>
            <a:r>
              <a:rPr lang="en-ZA" altLang="en-US" sz="2000" dirty="0" smtClean="0"/>
              <a:t>Just like when surveys/census are conducted , users/stakeholders are always making inputs in the statistical tool. </a:t>
            </a:r>
          </a:p>
          <a:p>
            <a:pPr algn="just"/>
            <a:endParaRPr lang="en-ZA" altLang="en-US" sz="2000" dirty="0" smtClean="0"/>
          </a:p>
          <a:p>
            <a:pPr algn="just"/>
            <a:r>
              <a:rPr lang="en-ZA" altLang="en-US" sz="2000" dirty="0" smtClean="0"/>
              <a:t>The NSO can even deploy some staff to help in the capturing of those crucial </a:t>
            </a:r>
            <a:r>
              <a:rPr lang="en-ZA" altLang="en-US" sz="2000" dirty="0" smtClean="0"/>
              <a:t>variables from relevant administrative data, especia</a:t>
            </a:r>
            <a:r>
              <a:rPr lang="en-ZA" altLang="en-US" sz="2000" dirty="0" smtClean="0"/>
              <a:t>lly VAT data.</a:t>
            </a:r>
            <a:endParaRPr lang="en-ZA" altLang="en-US" sz="2000" dirty="0" smtClean="0"/>
          </a:p>
        </p:txBody>
      </p:sp>
      <p:sp>
        <p:nvSpPr>
          <p:cNvPr id="3" name="Title 2"/>
          <p:cNvSpPr>
            <a:spLocks noGrp="1"/>
          </p:cNvSpPr>
          <p:nvPr>
            <p:ph type="title"/>
          </p:nvPr>
        </p:nvSpPr>
        <p:spPr>
          <a:xfrm>
            <a:off x="304800" y="372107"/>
            <a:ext cx="8229600" cy="1143000"/>
          </a:xfrm>
        </p:spPr>
        <p:txBody>
          <a:bodyPr/>
          <a:lstStyle/>
          <a:p>
            <a:pPr>
              <a:defRPr/>
            </a:pPr>
            <a:r>
              <a:rPr lang="en-ZA" sz="1800" dirty="0" smtClean="0"/>
              <a:t>Recommendations</a:t>
            </a:r>
            <a:endParaRPr lang="en-ZA" sz="1800" dirty="0"/>
          </a:p>
        </p:txBody>
      </p:sp>
    </p:spTree>
    <p:extLst>
      <p:ext uri="{BB962C8B-B14F-4D97-AF65-F5344CB8AC3E}">
        <p14:creationId xmlns:p14="http://schemas.microsoft.com/office/powerpoint/2010/main" val="929510825"/>
      </p:ext>
    </p:extLst>
  </p:cSld>
  <p:clrMapOvr>
    <a:masterClrMapping/>
  </p:clrMapOvr>
  <p:transition>
    <p:cover dir="ld"/>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Content Placeholder 1"/>
          <p:cNvSpPr>
            <a:spLocks noGrp="1"/>
          </p:cNvSpPr>
          <p:nvPr>
            <p:ph idx="1"/>
          </p:nvPr>
        </p:nvSpPr>
        <p:spPr/>
        <p:txBody>
          <a:bodyPr/>
          <a:lstStyle/>
          <a:p>
            <a:endParaRPr lang="en-ZA" altLang="en-US" smtClean="0"/>
          </a:p>
          <a:p>
            <a:endParaRPr lang="en-ZA" altLang="en-US" smtClean="0"/>
          </a:p>
          <a:p>
            <a:endParaRPr lang="en-ZA" altLang="en-US" smtClean="0"/>
          </a:p>
          <a:p>
            <a:pPr algn="ctr">
              <a:buFont typeface="Wingdings 3" panose="05040102010807070707" pitchFamily="18" charset="2"/>
              <a:buNone/>
            </a:pPr>
            <a:r>
              <a:rPr lang="en-ZA" altLang="en-US" i="1" smtClean="0"/>
              <a:t>`Thank you for your attention</a:t>
            </a:r>
          </a:p>
        </p:txBody>
      </p:sp>
      <p:sp>
        <p:nvSpPr>
          <p:cNvPr id="3" name="Title 2"/>
          <p:cNvSpPr>
            <a:spLocks noGrp="1"/>
          </p:cNvSpPr>
          <p:nvPr>
            <p:ph type="title"/>
          </p:nvPr>
        </p:nvSpPr>
        <p:spPr/>
        <p:txBody>
          <a:bodyPr/>
          <a:lstStyle/>
          <a:p>
            <a:pPr algn="ctr">
              <a:defRPr/>
            </a:pPr>
            <a:r>
              <a:rPr lang="en-ZA" sz="3200" dirty="0" smtClean="0"/>
              <a:t>End of Presentation</a:t>
            </a:r>
            <a:endParaRPr lang="en-ZA" sz="3200" dirty="0"/>
          </a:p>
        </p:txBody>
      </p:sp>
    </p:spTree>
    <p:extLst>
      <p:ext uri="{BB962C8B-B14F-4D97-AF65-F5344CB8AC3E}">
        <p14:creationId xmlns:p14="http://schemas.microsoft.com/office/powerpoint/2010/main" val="3555192616"/>
      </p:ext>
    </p:extLst>
  </p:cSld>
  <p:clrMapOvr>
    <a:masterClrMapping/>
  </p:clrMapOvr>
  <p:transition>
    <p:cover dir="l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Content Placeholder 2"/>
          <p:cNvSpPr>
            <a:spLocks noGrp="1"/>
          </p:cNvSpPr>
          <p:nvPr>
            <p:ph idx="1"/>
          </p:nvPr>
        </p:nvSpPr>
        <p:spPr>
          <a:xfrm>
            <a:off x="762000" y="1600200"/>
            <a:ext cx="7696200" cy="4602163"/>
          </a:xfrm>
        </p:spPr>
        <p:txBody>
          <a:bodyPr/>
          <a:lstStyle/>
          <a:p>
            <a:pPr>
              <a:lnSpc>
                <a:spcPct val="80000"/>
              </a:lnSpc>
              <a:buSzPct val="81000"/>
              <a:buFont typeface="Wingdings" pitchFamily="2" charset="2"/>
              <a:buAutoNum type="arabicPlain"/>
            </a:pPr>
            <a:endParaRPr lang="en-US" altLang="en-US" sz="1400" b="1" dirty="0" smtClean="0">
              <a:latin typeface="Century Schoolbook" pitchFamily="18" charset="0"/>
            </a:endParaRPr>
          </a:p>
          <a:p>
            <a:pPr>
              <a:lnSpc>
                <a:spcPct val="80000"/>
              </a:lnSpc>
              <a:buNone/>
            </a:pPr>
            <a:r>
              <a:rPr lang="en-US" altLang="en-US" sz="2000" b="1" dirty="0" smtClean="0">
                <a:latin typeface="Century Schoolbook" panose="02040604050505020304" pitchFamily="18" charset="0"/>
              </a:rPr>
              <a:t>4.4 </a:t>
            </a:r>
            <a:r>
              <a:rPr lang="en-US" altLang="en-US" sz="2000" b="1" dirty="0" smtClean="0">
                <a:latin typeface="Century Schoolbook" panose="02040604050505020304" pitchFamily="18" charset="0"/>
              </a:rPr>
              <a:t>Summary of SBR Components</a:t>
            </a:r>
            <a:endParaRPr lang="en-US" altLang="en-US" sz="2000" b="1" dirty="0">
              <a:latin typeface="Century Schoolbook" panose="02040604050505020304" pitchFamily="18" charset="0"/>
            </a:endParaRPr>
          </a:p>
          <a:p>
            <a:pPr>
              <a:lnSpc>
                <a:spcPct val="80000"/>
              </a:lnSpc>
              <a:buNone/>
            </a:pPr>
            <a:endParaRPr lang="en-US" altLang="en-US" sz="2000" b="1" dirty="0">
              <a:latin typeface="Century Schoolbook" panose="02040604050505020304" pitchFamily="18" charset="0"/>
            </a:endParaRPr>
          </a:p>
          <a:p>
            <a:pPr>
              <a:lnSpc>
                <a:spcPct val="80000"/>
              </a:lnSpc>
              <a:buNone/>
            </a:pPr>
            <a:r>
              <a:rPr lang="en-US" altLang="en-US" sz="2000" b="1" dirty="0" smtClean="0">
                <a:latin typeface="Century Schoolbook" panose="02040604050505020304" pitchFamily="18" charset="0"/>
              </a:rPr>
              <a:t>4.5 Choice </a:t>
            </a:r>
            <a:r>
              <a:rPr lang="en-US" altLang="en-US" sz="2000" b="1" dirty="0" smtClean="0">
                <a:latin typeface="Century Schoolbook" panose="02040604050505020304" pitchFamily="18" charset="0"/>
              </a:rPr>
              <a:t>of base Administrative data</a:t>
            </a:r>
            <a:endParaRPr lang="en-US" altLang="en-US" sz="2000" b="1" dirty="0">
              <a:latin typeface="Century Schoolbook" panose="02040604050505020304" pitchFamily="18" charset="0"/>
            </a:endParaRPr>
          </a:p>
          <a:p>
            <a:pPr>
              <a:lnSpc>
                <a:spcPct val="80000"/>
              </a:lnSpc>
              <a:buNone/>
            </a:pPr>
            <a:endParaRPr lang="en-US" altLang="en-US" sz="2000" b="1" dirty="0">
              <a:latin typeface="Century Schoolbook" panose="02040604050505020304" pitchFamily="18" charset="0"/>
            </a:endParaRPr>
          </a:p>
          <a:p>
            <a:pPr>
              <a:lnSpc>
                <a:spcPct val="80000"/>
              </a:lnSpc>
              <a:buNone/>
            </a:pPr>
            <a:r>
              <a:rPr lang="en-US" altLang="en-US" sz="2000" b="1" dirty="0" smtClean="0">
                <a:latin typeface="Century Schoolbook" panose="02040604050505020304" pitchFamily="18" charset="0"/>
              </a:rPr>
              <a:t>4.6 </a:t>
            </a:r>
            <a:r>
              <a:rPr lang="en-US" altLang="en-US" sz="2000" b="1" dirty="0" smtClean="0">
                <a:latin typeface="Century Schoolbook" panose="02040604050505020304" pitchFamily="18" charset="0"/>
              </a:rPr>
              <a:t>Improving coverage by use of more than one   administrative source</a:t>
            </a:r>
            <a:endParaRPr lang="en-US" altLang="en-US" sz="2000" b="1" dirty="0">
              <a:latin typeface="Century Schoolbook" panose="02040604050505020304" pitchFamily="18" charset="0"/>
            </a:endParaRPr>
          </a:p>
          <a:p>
            <a:pPr>
              <a:lnSpc>
                <a:spcPct val="80000"/>
              </a:lnSpc>
              <a:buFont typeface="Wingdings" pitchFamily="2" charset="2"/>
              <a:buChar char="v"/>
            </a:pPr>
            <a:endParaRPr lang="en-US" altLang="en-US" sz="2000" b="1" dirty="0" smtClean="0">
              <a:latin typeface="Century Schoolbook" pitchFamily="18" charset="0"/>
            </a:endParaRPr>
          </a:p>
          <a:p>
            <a:pPr marL="109537" indent="0">
              <a:lnSpc>
                <a:spcPct val="80000"/>
              </a:lnSpc>
              <a:buNone/>
            </a:pPr>
            <a:r>
              <a:rPr lang="en-US" altLang="en-US" sz="2000" b="1" dirty="0" smtClean="0">
                <a:latin typeface="Century Schoolbook" pitchFamily="18" charset="0"/>
              </a:rPr>
              <a:t>4.7 </a:t>
            </a:r>
            <a:r>
              <a:rPr lang="en-US" altLang="en-US" sz="2000" b="1" dirty="0" smtClean="0">
                <a:latin typeface="Century Schoolbook" pitchFamily="18" charset="0"/>
              </a:rPr>
              <a:t>Maintenance of SBR</a:t>
            </a:r>
          </a:p>
          <a:p>
            <a:pPr marL="109537" indent="0">
              <a:lnSpc>
                <a:spcPct val="80000"/>
              </a:lnSpc>
              <a:buNone/>
            </a:pPr>
            <a:endParaRPr lang="en-US" altLang="en-US" sz="2000" b="1" dirty="0" smtClean="0">
              <a:latin typeface="Century Schoolbook" pitchFamily="18" charset="0"/>
            </a:endParaRPr>
          </a:p>
          <a:p>
            <a:pPr marL="109537" indent="0">
              <a:lnSpc>
                <a:spcPct val="80000"/>
              </a:lnSpc>
              <a:buNone/>
            </a:pPr>
            <a:r>
              <a:rPr lang="en-US" altLang="en-US" sz="2000" b="1" dirty="0" smtClean="0">
                <a:latin typeface="Century Schoolbook" pitchFamily="18" charset="0"/>
              </a:rPr>
              <a:t>4.8 </a:t>
            </a:r>
            <a:r>
              <a:rPr lang="en-US" altLang="en-US" sz="2000" b="1" dirty="0" smtClean="0">
                <a:latin typeface="Century Schoolbook" pitchFamily="18" charset="0"/>
              </a:rPr>
              <a:t>Challenges to SBR</a:t>
            </a:r>
          </a:p>
          <a:p>
            <a:pPr marL="109537" indent="0">
              <a:lnSpc>
                <a:spcPct val="80000"/>
              </a:lnSpc>
              <a:buNone/>
            </a:pPr>
            <a:endParaRPr lang="en-US" altLang="en-US" sz="2000" b="1" dirty="0" smtClean="0">
              <a:latin typeface="Century Schoolbook" pitchFamily="18" charset="0"/>
            </a:endParaRPr>
          </a:p>
          <a:p>
            <a:pPr marL="109537" indent="0">
              <a:lnSpc>
                <a:spcPct val="80000"/>
              </a:lnSpc>
              <a:buNone/>
            </a:pPr>
            <a:r>
              <a:rPr lang="en-US" altLang="en-US" sz="2000" b="1" dirty="0" smtClean="0">
                <a:latin typeface="Century Schoolbook" pitchFamily="18" charset="0"/>
              </a:rPr>
              <a:t>4.9 </a:t>
            </a:r>
            <a:r>
              <a:rPr lang="en-US" altLang="en-US" sz="2000" b="1" dirty="0" smtClean="0">
                <a:latin typeface="Century Schoolbook" pitchFamily="18" charset="0"/>
              </a:rPr>
              <a:t>Recommendations</a:t>
            </a:r>
          </a:p>
          <a:p>
            <a:pPr marL="109537" indent="0">
              <a:lnSpc>
                <a:spcPct val="80000"/>
              </a:lnSpc>
              <a:buNone/>
            </a:pPr>
            <a:endParaRPr lang="en-US" altLang="en-US" sz="2000" b="1" dirty="0">
              <a:latin typeface="Century Schoolbook" pitchFamily="18" charset="0"/>
            </a:endParaRPr>
          </a:p>
          <a:p>
            <a:pPr marL="109537" indent="0">
              <a:lnSpc>
                <a:spcPct val="80000"/>
              </a:lnSpc>
              <a:buNone/>
            </a:pPr>
            <a:r>
              <a:rPr lang="en-US" altLang="en-US" sz="2000" b="1" dirty="0" smtClean="0">
                <a:latin typeface="Century Schoolbook" pitchFamily="18" charset="0"/>
              </a:rPr>
              <a:t>4.10 </a:t>
            </a:r>
            <a:r>
              <a:rPr lang="en-US" altLang="en-US" sz="2000" b="1" dirty="0" smtClean="0">
                <a:latin typeface="Century Schoolbook" pitchFamily="18" charset="0"/>
              </a:rPr>
              <a:t>Future Plans</a:t>
            </a:r>
            <a:endParaRPr lang="en-US" altLang="en-US" sz="2800" b="1" dirty="0" smtClean="0">
              <a:latin typeface="Century Schoolbook" pitchFamily="18" charset="0"/>
            </a:endParaRPr>
          </a:p>
          <a:p>
            <a:pPr lvl="1">
              <a:lnSpc>
                <a:spcPct val="80000"/>
              </a:lnSpc>
              <a:buFont typeface="Wingdings" pitchFamily="2" charset="2"/>
              <a:buChar char="v"/>
            </a:pPr>
            <a:endParaRPr lang="en-US" altLang="en-US" sz="2400" b="1" dirty="0" smtClean="0">
              <a:solidFill>
                <a:srgbClr val="7030A0"/>
              </a:solidFill>
              <a:latin typeface="Century Schoolbook" pitchFamily="18" charset="0"/>
            </a:endParaRPr>
          </a:p>
          <a:p>
            <a:pPr lvl="1">
              <a:lnSpc>
                <a:spcPct val="80000"/>
              </a:lnSpc>
              <a:buFont typeface="Wingdings" pitchFamily="2" charset="2"/>
              <a:buChar char="v"/>
            </a:pPr>
            <a:endParaRPr lang="en-US" altLang="en-US" sz="2400" b="1" dirty="0" smtClean="0">
              <a:solidFill>
                <a:srgbClr val="7030A0"/>
              </a:solidFill>
              <a:latin typeface="Century Schoolbook" pitchFamily="18" charset="0"/>
            </a:endParaRPr>
          </a:p>
          <a:p>
            <a:pPr lvl="1"/>
            <a:endParaRPr lang="en-US" altLang="en-US" sz="2000" dirty="0" smtClean="0">
              <a:solidFill>
                <a:srgbClr val="7030A0"/>
              </a:solidFill>
              <a:latin typeface="Century Schoolbook" pitchFamily="18" charset="0"/>
            </a:endParaRPr>
          </a:p>
          <a:p>
            <a:pPr lvl="1"/>
            <a:endParaRPr lang="en-US" altLang="en-US" dirty="0" smtClean="0">
              <a:solidFill>
                <a:srgbClr val="7030A0"/>
              </a:solidFill>
              <a:latin typeface="Century Schoolbook" pitchFamily="18" charset="0"/>
            </a:endParaRPr>
          </a:p>
          <a:p>
            <a:endParaRPr lang="en-US" altLang="en-US" dirty="0" smtClean="0">
              <a:solidFill>
                <a:srgbClr val="7030A0"/>
              </a:solidFill>
              <a:latin typeface="Century Schoolbook" pitchFamily="18" charset="0"/>
            </a:endParaRPr>
          </a:p>
        </p:txBody>
      </p:sp>
      <p:sp>
        <p:nvSpPr>
          <p:cNvPr id="4098" name="Title 1"/>
          <p:cNvSpPr>
            <a:spLocks noGrp="1"/>
          </p:cNvSpPr>
          <p:nvPr>
            <p:ph type="title"/>
          </p:nvPr>
        </p:nvSpPr>
        <p:spPr>
          <a:xfrm>
            <a:off x="762000" y="533400"/>
            <a:ext cx="7696200" cy="838200"/>
          </a:xfrm>
        </p:spPr>
        <p:txBody>
          <a:bodyPr/>
          <a:lstStyle/>
          <a:p>
            <a:pPr algn="ctr" fontAlgn="auto">
              <a:spcAft>
                <a:spcPts val="0"/>
              </a:spcAft>
              <a:defRPr/>
            </a:pPr>
            <a:r>
              <a:rPr lang="en-US" altLang="en-US" sz="3600" dirty="0" smtClean="0">
                <a:latin typeface="Times New Roman" pitchFamily="18" charset="0"/>
                <a:cs typeface="Times New Roman" pitchFamily="18" charset="0"/>
              </a:rPr>
              <a:t>Outline of Presentation</a:t>
            </a:r>
          </a:p>
        </p:txBody>
      </p:sp>
    </p:spTree>
  </p:cSld>
  <p:clrMapOvr>
    <a:masterClrMapping/>
  </p:clrMapOvr>
  <p:transition>
    <p:cover dir="l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en-IN" sz="2000" dirty="0"/>
              <a:t>The aim of the industrial statistics programme is to obtain comprehensive and accurate statistical information on the industrial activity within the economy. Unless the Statistical Business Register (SBR) is maintained on a regular basis, it quickly loses its value by becoming invalid and ceases to effectively produce true picture of the economic activity in the country.</a:t>
            </a:r>
            <a:endParaRPr lang="en-US" sz="2000" dirty="0"/>
          </a:p>
          <a:p>
            <a:pPr algn="just"/>
            <a:endParaRPr lang="en-US" sz="2000" b="1" dirty="0"/>
          </a:p>
          <a:p>
            <a:pPr algn="just"/>
            <a:r>
              <a:rPr lang="en-US" sz="2000" b="1" dirty="0"/>
              <a:t>Principle 5 </a:t>
            </a:r>
            <a:r>
              <a:rPr lang="en-US" sz="2000" dirty="0"/>
              <a:t>of the United Nations states that “Data for statistical purposes may be drawn from all types of sources, be the statistical surveys or administrative records.</a:t>
            </a:r>
          </a:p>
          <a:p>
            <a:endParaRPr lang="en-US" sz="2800" dirty="0"/>
          </a:p>
        </p:txBody>
      </p:sp>
      <p:sp>
        <p:nvSpPr>
          <p:cNvPr id="3" name="Title 2"/>
          <p:cNvSpPr>
            <a:spLocks noGrp="1"/>
          </p:cNvSpPr>
          <p:nvPr>
            <p:ph type="title"/>
          </p:nvPr>
        </p:nvSpPr>
        <p:spPr/>
        <p:txBody>
          <a:bodyPr/>
          <a:lstStyle/>
          <a:p>
            <a:r>
              <a:rPr lang="en-US" dirty="0" smtClean="0"/>
              <a:t>Introduction</a:t>
            </a:r>
            <a:endParaRPr lang="en-US" dirty="0"/>
          </a:p>
        </p:txBody>
      </p:sp>
    </p:spTree>
    <p:extLst>
      <p:ext uri="{BB962C8B-B14F-4D97-AF65-F5344CB8AC3E}">
        <p14:creationId xmlns:p14="http://schemas.microsoft.com/office/powerpoint/2010/main" val="2347474182"/>
      </p:ext>
    </p:extLst>
  </p:cSld>
  <p:clrMapOvr>
    <a:masterClrMapping/>
  </p:clrMapOvr>
  <p:transition>
    <p:cover dir="l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400" dirty="0"/>
              <a:t>Europe defines administrative data as </a:t>
            </a:r>
            <a:r>
              <a:rPr lang="en-IN" sz="2400" dirty="0"/>
              <a:t>information that is not primarily collected for statistical purposes and also another explanation is raw data from administrative source, before any processing or validation by NSI.</a:t>
            </a:r>
          </a:p>
          <a:p>
            <a:endParaRPr lang="en-IN" sz="2400" dirty="0"/>
          </a:p>
          <a:p>
            <a:r>
              <a:rPr lang="en-IN" sz="2400" dirty="0"/>
              <a:t>A business register of good quality helps improve the efficiency of the national statistical system, which in turn helps reduce the response burden imposed on businesses. Therefore Policy Makers can easily access quality data for enhanced decision making</a:t>
            </a:r>
            <a:endParaRPr lang="en-US" sz="2400" dirty="0"/>
          </a:p>
        </p:txBody>
      </p:sp>
      <p:sp>
        <p:nvSpPr>
          <p:cNvPr id="3" name="Title 2"/>
          <p:cNvSpPr>
            <a:spLocks noGrp="1"/>
          </p:cNvSpPr>
          <p:nvPr>
            <p:ph type="title"/>
          </p:nvPr>
        </p:nvSpPr>
        <p:spPr/>
        <p:txBody>
          <a:bodyPr>
            <a:normAutofit/>
          </a:bodyPr>
          <a:lstStyle/>
          <a:p>
            <a:r>
              <a:rPr lang="en-US" sz="3200" dirty="0"/>
              <a:t>Introduction </a:t>
            </a:r>
            <a:r>
              <a:rPr lang="en-US" sz="3200" dirty="0" err="1"/>
              <a:t>Contd</a:t>
            </a:r>
            <a:endParaRPr lang="en-US" sz="3200" dirty="0"/>
          </a:p>
        </p:txBody>
      </p:sp>
    </p:spTree>
    <p:extLst>
      <p:ext uri="{BB962C8B-B14F-4D97-AF65-F5344CB8AC3E}">
        <p14:creationId xmlns:p14="http://schemas.microsoft.com/office/powerpoint/2010/main" val="2317460154"/>
      </p:ext>
    </p:extLst>
  </p:cSld>
  <p:clrMapOvr>
    <a:masterClrMapping/>
  </p:clrMapOvr>
  <p:transition>
    <p:cover dir="l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pPr algn="just"/>
            <a:r>
              <a:rPr lang="en-US" dirty="0" smtClean="0"/>
              <a:t>Mauritius is the only country that has fully implemented the generic SBR, Botswana and Swaziland are currently in the process of adopting generic SBR.</a:t>
            </a:r>
          </a:p>
          <a:p>
            <a:pPr algn="just"/>
            <a:endParaRPr lang="en-US" dirty="0" smtClean="0"/>
          </a:p>
          <a:p>
            <a:pPr algn="just"/>
            <a:r>
              <a:rPr lang="en-US" dirty="0" smtClean="0"/>
              <a:t>Lesotho, Zambia, Tanzania, </a:t>
            </a:r>
            <a:r>
              <a:rPr lang="en-US" dirty="0"/>
              <a:t>M</a:t>
            </a:r>
            <a:r>
              <a:rPr lang="en-US" dirty="0" smtClean="0"/>
              <a:t>alawi, South Africa, Angola and Mozambique have SBR’s, but need to </a:t>
            </a:r>
            <a:r>
              <a:rPr lang="en-ZA" dirty="0"/>
              <a:t>Submitted a proposal to </a:t>
            </a:r>
            <a:r>
              <a:rPr lang="en-ZA" dirty="0" err="1"/>
              <a:t>AfDB</a:t>
            </a:r>
            <a:r>
              <a:rPr lang="en-ZA" dirty="0"/>
              <a:t> to assist in technical assistance and funding on generating the generic System of Business Register (SBR) in Lesotho</a:t>
            </a:r>
            <a:endParaRPr lang="en-US" dirty="0" smtClean="0"/>
          </a:p>
          <a:p>
            <a:pPr marL="109728" indent="0" algn="just">
              <a:buNone/>
            </a:pPr>
            <a:endParaRPr lang="en-US" dirty="0" smtClean="0"/>
          </a:p>
          <a:p>
            <a:pPr algn="just"/>
            <a:endParaRPr lang="en-US" dirty="0" smtClean="0"/>
          </a:p>
          <a:p>
            <a:pPr algn="just"/>
            <a:r>
              <a:rPr lang="en-US" dirty="0" smtClean="0"/>
              <a:t>Namibia and Seychelles currently have no SBR</a:t>
            </a:r>
            <a:endParaRPr lang="en-US" dirty="0"/>
          </a:p>
        </p:txBody>
      </p:sp>
      <p:sp>
        <p:nvSpPr>
          <p:cNvPr id="2" name="Title 1"/>
          <p:cNvSpPr>
            <a:spLocks noGrp="1"/>
          </p:cNvSpPr>
          <p:nvPr>
            <p:ph type="title"/>
          </p:nvPr>
        </p:nvSpPr>
        <p:spPr/>
        <p:txBody>
          <a:bodyPr>
            <a:normAutofit/>
          </a:bodyPr>
          <a:lstStyle/>
          <a:p>
            <a:r>
              <a:rPr lang="en-US" sz="2800" dirty="0" smtClean="0"/>
              <a:t>SBR Status in African Countries</a:t>
            </a:r>
            <a:endParaRPr lang="en-US" sz="2800" dirty="0"/>
          </a:p>
        </p:txBody>
      </p:sp>
    </p:spTree>
    <p:extLst>
      <p:ext uri="{BB962C8B-B14F-4D97-AF65-F5344CB8AC3E}">
        <p14:creationId xmlns:p14="http://schemas.microsoft.com/office/powerpoint/2010/main" val="4203162283"/>
      </p:ext>
    </p:extLst>
  </p:cSld>
  <p:clrMapOvr>
    <a:masterClrMapping/>
  </p:clrMapOvr>
  <p:transition>
    <p:cover dir="l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a:spLocks noGrp="1"/>
          </p:cNvSpPr>
          <p:nvPr>
            <p:ph idx="1"/>
          </p:nvPr>
        </p:nvSpPr>
        <p:spPr/>
        <p:txBody>
          <a:bodyPr/>
          <a:lstStyle/>
          <a:p>
            <a:r>
              <a:rPr lang="en-ZA" dirty="0" smtClean="0"/>
              <a:t>Ministry of Labour and Employment (MLE) and Bureau Of Statistics(BOS) conducted Establishment List (EL) in the 1990‘s. </a:t>
            </a:r>
          </a:p>
          <a:p>
            <a:pPr>
              <a:buNone/>
            </a:pPr>
            <a:endParaRPr lang="en-ZA" dirty="0" smtClean="0"/>
          </a:p>
          <a:p>
            <a:r>
              <a:rPr lang="en-ZA" dirty="0" smtClean="0"/>
              <a:t>In 2012 the first extensive survey (Census of Establishments) was conducted by (BOS) during the Economic Activity Census (ECA).</a:t>
            </a:r>
          </a:p>
          <a:p>
            <a:pPr>
              <a:buNone/>
            </a:pPr>
            <a:r>
              <a:rPr lang="en-ZA" dirty="0" smtClean="0"/>
              <a:t> </a:t>
            </a:r>
          </a:p>
          <a:p>
            <a:r>
              <a:rPr lang="en-ZA" dirty="0" smtClean="0"/>
              <a:t>The second one was conducted in 2015 to update the 2012 SBR.</a:t>
            </a:r>
          </a:p>
          <a:p>
            <a:endParaRPr lang="en-ZA" dirty="0" smtClean="0"/>
          </a:p>
        </p:txBody>
      </p:sp>
      <p:sp>
        <p:nvSpPr>
          <p:cNvPr id="2" name="Title 1"/>
          <p:cNvSpPr>
            <a:spLocks noGrp="1"/>
          </p:cNvSpPr>
          <p:nvPr>
            <p:ph type="title"/>
          </p:nvPr>
        </p:nvSpPr>
        <p:spPr/>
        <p:txBody>
          <a:bodyPr/>
          <a:lstStyle/>
          <a:p>
            <a:pPr fontAlgn="auto">
              <a:spcAft>
                <a:spcPts val="0"/>
              </a:spcAft>
              <a:defRPr/>
            </a:pPr>
            <a:r>
              <a:rPr lang="en-ZA" dirty="0" smtClean="0"/>
              <a:t>Status of SBR in Lesotho</a:t>
            </a:r>
            <a:endParaRPr lang="en-ZA" dirty="0"/>
          </a:p>
        </p:txBody>
      </p:sp>
    </p:spTree>
    <p:extLst>
      <p:ext uri="{BB962C8B-B14F-4D97-AF65-F5344CB8AC3E}">
        <p14:creationId xmlns:p14="http://schemas.microsoft.com/office/powerpoint/2010/main" val="1225807091"/>
      </p:ext>
    </p:extLst>
  </p:cSld>
  <p:clrMapOvr>
    <a:masterClrMapping/>
  </p:clrMapOvr>
  <p:transition>
    <p:cover dir="l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160662" y="1568063"/>
            <a:ext cx="8983338" cy="3048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2000" dirty="0" smtClean="0"/>
              <a:t>Bureau of Statistics (BOS)</a:t>
            </a:r>
            <a:endParaRPr lang="pt-PT" sz="2000" dirty="0"/>
          </a:p>
        </p:txBody>
      </p:sp>
      <p:sp>
        <p:nvSpPr>
          <p:cNvPr id="9" name="Down Arrow 8"/>
          <p:cNvSpPr/>
          <p:nvPr/>
        </p:nvSpPr>
        <p:spPr>
          <a:xfrm flipH="1">
            <a:off x="352540" y="1866898"/>
            <a:ext cx="762000" cy="381000"/>
          </a:xfrm>
          <a:prstGeom prst="down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sz="800" dirty="0"/>
          </a:p>
        </p:txBody>
      </p:sp>
      <p:sp>
        <p:nvSpPr>
          <p:cNvPr id="10" name="Down Arrow 9"/>
          <p:cNvSpPr/>
          <p:nvPr/>
        </p:nvSpPr>
        <p:spPr>
          <a:xfrm flipH="1">
            <a:off x="1657580" y="1900866"/>
            <a:ext cx="762000" cy="381000"/>
          </a:xfrm>
          <a:prstGeom prst="down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dirty="0"/>
          </a:p>
        </p:txBody>
      </p:sp>
      <p:sp>
        <p:nvSpPr>
          <p:cNvPr id="12" name="Rectangle 4"/>
          <p:cNvSpPr/>
          <p:nvPr/>
        </p:nvSpPr>
        <p:spPr>
          <a:xfrm>
            <a:off x="160662" y="2272227"/>
            <a:ext cx="1085163" cy="470974"/>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000" dirty="0" smtClean="0"/>
              <a:t>Energy and Environmental Statistics</a:t>
            </a:r>
            <a:endParaRPr lang="pt-PT" sz="1000" dirty="0"/>
          </a:p>
        </p:txBody>
      </p:sp>
      <p:sp>
        <p:nvSpPr>
          <p:cNvPr id="13" name="Down Arrow 12"/>
          <p:cNvSpPr/>
          <p:nvPr/>
        </p:nvSpPr>
        <p:spPr>
          <a:xfrm flipH="1">
            <a:off x="3164594" y="1925194"/>
            <a:ext cx="762000" cy="381000"/>
          </a:xfrm>
          <a:prstGeom prst="down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dirty="0"/>
          </a:p>
        </p:txBody>
      </p:sp>
      <p:sp>
        <p:nvSpPr>
          <p:cNvPr id="14" name="Title 13"/>
          <p:cNvSpPr>
            <a:spLocks noGrp="1"/>
          </p:cNvSpPr>
          <p:nvPr>
            <p:ph type="title"/>
          </p:nvPr>
        </p:nvSpPr>
        <p:spPr>
          <a:xfrm>
            <a:off x="1431275" y="307554"/>
            <a:ext cx="8229600" cy="1143000"/>
          </a:xfrm>
        </p:spPr>
        <p:txBody>
          <a:bodyPr>
            <a:normAutofit/>
          </a:bodyPr>
          <a:lstStyle/>
          <a:p>
            <a:r>
              <a:rPr lang="en-US" sz="2800" dirty="0" smtClean="0"/>
              <a:t>Organizational Structure in Lesotho</a:t>
            </a:r>
            <a:endParaRPr lang="en-US" sz="2800" dirty="0"/>
          </a:p>
        </p:txBody>
      </p:sp>
      <p:sp>
        <p:nvSpPr>
          <p:cNvPr id="15" name="Rectangle 4"/>
          <p:cNvSpPr/>
          <p:nvPr/>
        </p:nvSpPr>
        <p:spPr>
          <a:xfrm>
            <a:off x="1431275" y="2315378"/>
            <a:ext cx="1371600" cy="593074"/>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000" dirty="0" smtClean="0"/>
              <a:t>Population Statistics</a:t>
            </a:r>
            <a:endParaRPr lang="pt-PT" sz="1000" dirty="0"/>
          </a:p>
        </p:txBody>
      </p:sp>
      <p:sp>
        <p:nvSpPr>
          <p:cNvPr id="16" name="Rectangle 4"/>
          <p:cNvSpPr/>
          <p:nvPr/>
        </p:nvSpPr>
        <p:spPr>
          <a:xfrm>
            <a:off x="3091150" y="2337408"/>
            <a:ext cx="990600" cy="54075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000" dirty="0" smtClean="0">
                <a:solidFill>
                  <a:srgbClr val="FFFF00"/>
                </a:solidFill>
              </a:rPr>
              <a:t>Economic</a:t>
            </a:r>
            <a:r>
              <a:rPr lang="en-US" sz="2000" dirty="0" smtClean="0">
                <a:solidFill>
                  <a:srgbClr val="FFFF00"/>
                </a:solidFill>
              </a:rPr>
              <a:t> </a:t>
            </a:r>
            <a:r>
              <a:rPr lang="en-US" sz="1000" dirty="0" smtClean="0">
                <a:solidFill>
                  <a:srgbClr val="FFFF00"/>
                </a:solidFill>
              </a:rPr>
              <a:t>Statistics</a:t>
            </a:r>
            <a:endParaRPr lang="pt-PT" sz="1000" dirty="0">
              <a:solidFill>
                <a:srgbClr val="FFFF00"/>
              </a:solidFill>
            </a:endParaRPr>
          </a:p>
        </p:txBody>
      </p:sp>
      <p:sp>
        <p:nvSpPr>
          <p:cNvPr id="17" name="Down Arrow 16"/>
          <p:cNvSpPr/>
          <p:nvPr/>
        </p:nvSpPr>
        <p:spPr>
          <a:xfrm flipH="1">
            <a:off x="4381500" y="1964672"/>
            <a:ext cx="762000" cy="381000"/>
          </a:xfrm>
          <a:prstGeom prst="down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dirty="0"/>
          </a:p>
        </p:txBody>
      </p:sp>
      <p:sp>
        <p:nvSpPr>
          <p:cNvPr id="18" name="Down Arrow 17"/>
          <p:cNvSpPr/>
          <p:nvPr/>
        </p:nvSpPr>
        <p:spPr>
          <a:xfrm flipH="1">
            <a:off x="5686540" y="1941256"/>
            <a:ext cx="762000" cy="381000"/>
          </a:xfrm>
          <a:prstGeom prst="down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dirty="0"/>
          </a:p>
        </p:txBody>
      </p:sp>
      <p:sp>
        <p:nvSpPr>
          <p:cNvPr id="19" name="Down Arrow 18"/>
          <p:cNvSpPr/>
          <p:nvPr/>
        </p:nvSpPr>
        <p:spPr>
          <a:xfrm flipH="1">
            <a:off x="6934200" y="1899945"/>
            <a:ext cx="762000" cy="381000"/>
          </a:xfrm>
          <a:prstGeom prst="down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dirty="0"/>
          </a:p>
        </p:txBody>
      </p:sp>
      <p:sp>
        <p:nvSpPr>
          <p:cNvPr id="21" name="Rectangle 4"/>
          <p:cNvSpPr/>
          <p:nvPr/>
        </p:nvSpPr>
        <p:spPr>
          <a:xfrm>
            <a:off x="4267200" y="2407184"/>
            <a:ext cx="990600" cy="793215"/>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000" dirty="0" smtClean="0"/>
              <a:t>Agriculture and Food Security Statistics</a:t>
            </a:r>
            <a:endParaRPr lang="pt-PT" sz="1000" dirty="0"/>
          </a:p>
        </p:txBody>
      </p:sp>
      <p:sp>
        <p:nvSpPr>
          <p:cNvPr id="23" name="Rectangle 4"/>
          <p:cNvSpPr/>
          <p:nvPr/>
        </p:nvSpPr>
        <p:spPr>
          <a:xfrm>
            <a:off x="5546075" y="2381940"/>
            <a:ext cx="990600" cy="66606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000" dirty="0"/>
              <a:t>Socio-economic Statistics</a:t>
            </a:r>
            <a:endParaRPr lang="pt-PT" sz="1000" dirty="0"/>
          </a:p>
        </p:txBody>
      </p:sp>
      <p:sp>
        <p:nvSpPr>
          <p:cNvPr id="24" name="Rectangle 4"/>
          <p:cNvSpPr/>
          <p:nvPr/>
        </p:nvSpPr>
        <p:spPr>
          <a:xfrm>
            <a:off x="6819900" y="2337408"/>
            <a:ext cx="990600" cy="60363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000" dirty="0"/>
              <a:t>Support Services</a:t>
            </a:r>
            <a:endParaRPr lang="pt-PT" sz="1000" dirty="0"/>
          </a:p>
        </p:txBody>
      </p:sp>
      <p:sp>
        <p:nvSpPr>
          <p:cNvPr id="25" name="Down Arrow 24"/>
          <p:cNvSpPr/>
          <p:nvPr/>
        </p:nvSpPr>
        <p:spPr>
          <a:xfrm flipH="1">
            <a:off x="3059017" y="2948855"/>
            <a:ext cx="762000" cy="632545"/>
          </a:xfrm>
          <a:prstGeom prst="down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dirty="0"/>
          </a:p>
        </p:txBody>
      </p:sp>
      <p:sp>
        <p:nvSpPr>
          <p:cNvPr id="26" name="Rectangle 4"/>
          <p:cNvSpPr/>
          <p:nvPr/>
        </p:nvSpPr>
        <p:spPr>
          <a:xfrm>
            <a:off x="914400" y="3612614"/>
            <a:ext cx="2465941" cy="470974"/>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pt-PT" sz="1000" dirty="0" smtClean="0">
                <a:solidFill>
                  <a:srgbClr val="FFFF00"/>
                </a:solidFill>
              </a:rPr>
              <a:t>National Accounts and Enterprise survey Statistics</a:t>
            </a:r>
            <a:endParaRPr lang="pt-PT" sz="1000" dirty="0">
              <a:solidFill>
                <a:srgbClr val="FFFF00"/>
              </a:solidFill>
            </a:endParaRPr>
          </a:p>
        </p:txBody>
      </p:sp>
      <p:sp>
        <p:nvSpPr>
          <p:cNvPr id="28" name="Rectangle 4"/>
          <p:cNvSpPr/>
          <p:nvPr/>
        </p:nvSpPr>
        <p:spPr>
          <a:xfrm>
            <a:off x="3476742" y="3612614"/>
            <a:ext cx="2069333" cy="470974"/>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pt-PT" sz="1000" dirty="0" smtClean="0"/>
              <a:t>Foreign Trade and Price Statistis</a:t>
            </a:r>
            <a:endParaRPr lang="pt-PT" sz="1000" dirty="0"/>
          </a:p>
        </p:txBody>
      </p:sp>
      <p:sp>
        <p:nvSpPr>
          <p:cNvPr id="29" name="Down Arrow 28"/>
          <p:cNvSpPr/>
          <p:nvPr/>
        </p:nvSpPr>
        <p:spPr>
          <a:xfrm flipH="1">
            <a:off x="1969266" y="4114802"/>
            <a:ext cx="762000" cy="381000"/>
          </a:xfrm>
          <a:prstGeom prst="down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dirty="0"/>
          </a:p>
        </p:txBody>
      </p:sp>
      <p:sp>
        <p:nvSpPr>
          <p:cNvPr id="30" name="Rectangle 4"/>
          <p:cNvSpPr/>
          <p:nvPr/>
        </p:nvSpPr>
        <p:spPr>
          <a:xfrm>
            <a:off x="1245825" y="4582093"/>
            <a:ext cx="990600" cy="470974"/>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000" dirty="0" smtClean="0"/>
              <a:t>National Accounts</a:t>
            </a:r>
            <a:endParaRPr lang="pt-PT" sz="1000" dirty="0"/>
          </a:p>
        </p:txBody>
      </p:sp>
      <p:sp>
        <p:nvSpPr>
          <p:cNvPr id="31" name="Rectangle 4"/>
          <p:cNvSpPr/>
          <p:nvPr/>
        </p:nvSpPr>
        <p:spPr>
          <a:xfrm>
            <a:off x="2389741" y="4582093"/>
            <a:ext cx="990600" cy="470974"/>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000" dirty="0" smtClean="0">
                <a:solidFill>
                  <a:srgbClr val="FFFF00"/>
                </a:solidFill>
              </a:rPr>
              <a:t>Enterprise Statistics</a:t>
            </a:r>
            <a:endParaRPr lang="pt-PT" sz="1000" dirty="0">
              <a:solidFill>
                <a:srgbClr val="FFFF00"/>
              </a:solidFill>
            </a:endParaRPr>
          </a:p>
        </p:txBody>
      </p:sp>
      <p:sp>
        <p:nvSpPr>
          <p:cNvPr id="32" name="Down Arrow 31"/>
          <p:cNvSpPr/>
          <p:nvPr/>
        </p:nvSpPr>
        <p:spPr>
          <a:xfrm flipH="1">
            <a:off x="2504041" y="5139358"/>
            <a:ext cx="762000" cy="381000"/>
          </a:xfrm>
          <a:prstGeom prst="down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dirty="0"/>
          </a:p>
        </p:txBody>
      </p:sp>
      <p:sp>
        <p:nvSpPr>
          <p:cNvPr id="33" name="Rectangle 4"/>
          <p:cNvSpPr/>
          <p:nvPr/>
        </p:nvSpPr>
        <p:spPr>
          <a:xfrm>
            <a:off x="1386288" y="5637425"/>
            <a:ext cx="1205430" cy="470974"/>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000" dirty="0" smtClean="0">
                <a:solidFill>
                  <a:srgbClr val="FFFF00"/>
                </a:solidFill>
              </a:rPr>
              <a:t>Business Register</a:t>
            </a:r>
          </a:p>
          <a:p>
            <a:pPr algn="ctr"/>
            <a:r>
              <a:rPr lang="en-US" sz="1000" dirty="0" smtClean="0">
                <a:solidFill>
                  <a:srgbClr val="FFFF00"/>
                </a:solidFill>
              </a:rPr>
              <a:t>Section</a:t>
            </a:r>
            <a:endParaRPr lang="pt-PT" sz="1000" dirty="0">
              <a:solidFill>
                <a:srgbClr val="FFFF00"/>
              </a:solidFill>
            </a:endParaRPr>
          </a:p>
        </p:txBody>
      </p:sp>
      <p:sp>
        <p:nvSpPr>
          <p:cNvPr id="34" name="Rectangle 4"/>
          <p:cNvSpPr/>
          <p:nvPr/>
        </p:nvSpPr>
        <p:spPr>
          <a:xfrm>
            <a:off x="2731266" y="5618145"/>
            <a:ext cx="1210936" cy="470974"/>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000" dirty="0" smtClean="0"/>
              <a:t>Manufacturing</a:t>
            </a:r>
          </a:p>
          <a:p>
            <a:pPr algn="ctr"/>
            <a:r>
              <a:rPr lang="en-US" sz="1000" dirty="0" smtClean="0"/>
              <a:t>Section</a:t>
            </a:r>
            <a:endParaRPr lang="pt-PT" sz="1000" dirty="0"/>
          </a:p>
        </p:txBody>
      </p:sp>
      <p:sp>
        <p:nvSpPr>
          <p:cNvPr id="35" name="Rectangle 4"/>
          <p:cNvSpPr/>
          <p:nvPr/>
        </p:nvSpPr>
        <p:spPr>
          <a:xfrm>
            <a:off x="4081750" y="5599787"/>
            <a:ext cx="1604790" cy="470974"/>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000" dirty="0" smtClean="0"/>
              <a:t>Wholesale and Retail Trade</a:t>
            </a:r>
            <a:endParaRPr lang="pt-PT" sz="1000" dirty="0"/>
          </a:p>
          <a:p>
            <a:pPr algn="ctr"/>
            <a:r>
              <a:rPr lang="pt-PT" sz="1000" dirty="0" smtClean="0"/>
              <a:t>Section</a:t>
            </a:r>
            <a:endParaRPr lang="pt-PT" sz="1000" dirty="0"/>
          </a:p>
        </p:txBody>
      </p:sp>
      <p:sp>
        <p:nvSpPr>
          <p:cNvPr id="37" name="Down Arrow 36"/>
          <p:cNvSpPr/>
          <p:nvPr/>
        </p:nvSpPr>
        <p:spPr>
          <a:xfrm flipH="1">
            <a:off x="8151106" y="1934378"/>
            <a:ext cx="762000" cy="381000"/>
          </a:xfrm>
          <a:prstGeom prst="down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dirty="0"/>
          </a:p>
        </p:txBody>
      </p:sp>
      <p:sp>
        <p:nvSpPr>
          <p:cNvPr id="38" name="Rectangle 4"/>
          <p:cNvSpPr/>
          <p:nvPr/>
        </p:nvSpPr>
        <p:spPr>
          <a:xfrm>
            <a:off x="7995950" y="2381939"/>
            <a:ext cx="990600" cy="426443"/>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pt-PT" sz="1000" dirty="0" smtClean="0"/>
              <a:t>Field Operations</a:t>
            </a:r>
            <a:endParaRPr lang="pt-PT" sz="1000" dirty="0"/>
          </a:p>
        </p:txBody>
      </p:sp>
      <p:sp>
        <p:nvSpPr>
          <p:cNvPr id="39" name="Down Arrow 38"/>
          <p:cNvSpPr/>
          <p:nvPr/>
        </p:nvSpPr>
        <p:spPr>
          <a:xfrm flipH="1">
            <a:off x="6885312" y="3015399"/>
            <a:ext cx="762000" cy="453078"/>
          </a:xfrm>
          <a:prstGeom prst="down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dirty="0"/>
          </a:p>
        </p:txBody>
      </p:sp>
      <p:sp>
        <p:nvSpPr>
          <p:cNvPr id="40" name="Rectangle 4"/>
          <p:cNvSpPr/>
          <p:nvPr/>
        </p:nvSpPr>
        <p:spPr>
          <a:xfrm>
            <a:off x="5686540" y="3542836"/>
            <a:ext cx="1247660" cy="54075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000" dirty="0" smtClean="0">
                <a:solidFill>
                  <a:schemeClr val="bg1"/>
                </a:solidFill>
              </a:rPr>
              <a:t>Information Technology</a:t>
            </a:r>
          </a:p>
          <a:p>
            <a:pPr algn="ctr"/>
            <a:r>
              <a:rPr lang="en-US" sz="1000" dirty="0" smtClean="0">
                <a:solidFill>
                  <a:schemeClr val="bg1"/>
                </a:solidFill>
              </a:rPr>
              <a:t>Section</a:t>
            </a:r>
            <a:endParaRPr lang="pt-PT" sz="1000" dirty="0">
              <a:solidFill>
                <a:schemeClr val="bg1"/>
              </a:solidFill>
            </a:endParaRPr>
          </a:p>
        </p:txBody>
      </p:sp>
      <p:sp>
        <p:nvSpPr>
          <p:cNvPr id="41" name="Rectangle 4"/>
          <p:cNvSpPr/>
          <p:nvPr/>
        </p:nvSpPr>
        <p:spPr>
          <a:xfrm>
            <a:off x="7030601" y="3526078"/>
            <a:ext cx="821673" cy="54075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000" dirty="0" smtClean="0">
                <a:solidFill>
                  <a:schemeClr val="bg1"/>
                </a:solidFill>
              </a:rPr>
              <a:t>Accounts Section</a:t>
            </a:r>
            <a:endParaRPr lang="pt-PT" sz="1000" dirty="0">
              <a:solidFill>
                <a:schemeClr val="bg1"/>
              </a:solidFill>
            </a:endParaRPr>
          </a:p>
        </p:txBody>
      </p:sp>
      <p:sp>
        <p:nvSpPr>
          <p:cNvPr id="42" name="Rectangle 4"/>
          <p:cNvSpPr/>
          <p:nvPr/>
        </p:nvSpPr>
        <p:spPr>
          <a:xfrm>
            <a:off x="7995950" y="3549267"/>
            <a:ext cx="1148050" cy="540752"/>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000" dirty="0" smtClean="0">
                <a:solidFill>
                  <a:schemeClr val="bg1"/>
                </a:solidFill>
              </a:rPr>
              <a:t>Administration</a:t>
            </a:r>
          </a:p>
          <a:p>
            <a:pPr algn="ctr"/>
            <a:r>
              <a:rPr lang="en-US" sz="1000" dirty="0" smtClean="0">
                <a:solidFill>
                  <a:schemeClr val="bg1"/>
                </a:solidFill>
              </a:rPr>
              <a:t>Section</a:t>
            </a:r>
            <a:endParaRPr lang="pt-PT" sz="1000" dirty="0">
              <a:solidFill>
                <a:schemeClr val="bg1"/>
              </a:solidFill>
            </a:endParaRPr>
          </a:p>
        </p:txBody>
      </p:sp>
    </p:spTree>
    <p:extLst>
      <p:ext uri="{BB962C8B-B14F-4D97-AF65-F5344CB8AC3E}">
        <p14:creationId xmlns:p14="http://schemas.microsoft.com/office/powerpoint/2010/main" val="2474705154"/>
      </p:ext>
    </p:extLst>
  </p:cSld>
  <p:clrMapOvr>
    <a:masterClrMapping/>
  </p:clrMapOvr>
  <p:transition>
    <p:cover dir="l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Content Placeholder 2"/>
          <p:cNvSpPr>
            <a:spLocks noGrp="1"/>
          </p:cNvSpPr>
          <p:nvPr>
            <p:ph idx="1"/>
          </p:nvPr>
        </p:nvSpPr>
        <p:spPr>
          <a:xfrm>
            <a:off x="762000" y="1905000"/>
            <a:ext cx="7924800" cy="4038600"/>
          </a:xfrm>
        </p:spPr>
        <p:txBody>
          <a:bodyPr>
            <a:normAutofit/>
          </a:bodyPr>
          <a:lstStyle/>
          <a:p>
            <a:pPr marL="624078" indent="-514350" fontAlgn="auto">
              <a:spcAft>
                <a:spcPts val="0"/>
              </a:spcAft>
              <a:buNone/>
              <a:defRPr/>
            </a:pPr>
            <a:r>
              <a:rPr lang="en-US" sz="2800" b="1" dirty="0" smtClean="0"/>
              <a:t>Purpose:</a:t>
            </a:r>
          </a:p>
          <a:p>
            <a:pPr algn="just"/>
            <a:r>
              <a:rPr lang="en-IN" sz="2200" dirty="0"/>
              <a:t>The business register is an important statistical tool which provides not only the sampling frame needed for conducting the sample survey for the collection of data but also the basis for grossing up results from sample surveys so as to produce business population estimates. </a:t>
            </a:r>
            <a:endParaRPr lang="en-IN" sz="2200" dirty="0" smtClean="0"/>
          </a:p>
          <a:p>
            <a:pPr marL="109537" indent="0" algn="just">
              <a:buNone/>
            </a:pPr>
            <a:endParaRPr lang="en-US" sz="2200" dirty="0"/>
          </a:p>
          <a:p>
            <a:pPr marL="365760" indent="-256032" algn="just" fontAlgn="auto">
              <a:spcAft>
                <a:spcPts val="0"/>
              </a:spcAft>
              <a:buFont typeface="Wingdings" pitchFamily="2" charset="2"/>
              <a:buChar char="Ø"/>
              <a:defRPr/>
            </a:pPr>
            <a:r>
              <a:rPr lang="en-IN" sz="2200" dirty="0" smtClean="0"/>
              <a:t>Improve the efficiency of the national statistical system, which in turn helps to reduce the  response burden imposed on businesses. </a:t>
            </a:r>
          </a:p>
          <a:p>
            <a:pPr marL="365760" indent="-256032" fontAlgn="auto">
              <a:spcAft>
                <a:spcPts val="0"/>
              </a:spcAft>
              <a:buNone/>
              <a:defRPr/>
            </a:pPr>
            <a:endParaRPr lang="en-ZA" dirty="0" smtClean="0"/>
          </a:p>
        </p:txBody>
      </p:sp>
      <p:sp>
        <p:nvSpPr>
          <p:cNvPr id="5122" name="Title 1"/>
          <p:cNvSpPr>
            <a:spLocks noGrp="1"/>
          </p:cNvSpPr>
          <p:nvPr>
            <p:ph type="title"/>
          </p:nvPr>
        </p:nvSpPr>
        <p:spPr/>
        <p:txBody>
          <a:bodyPr>
            <a:normAutofit/>
          </a:bodyPr>
          <a:lstStyle/>
          <a:p>
            <a:pPr fontAlgn="auto">
              <a:spcAft>
                <a:spcPts val="0"/>
              </a:spcAft>
              <a:defRPr/>
            </a:pPr>
            <a:r>
              <a:rPr lang="en-ZA" sz="3600" dirty="0" smtClean="0"/>
              <a:t>SBR purpose</a:t>
            </a:r>
          </a:p>
        </p:txBody>
      </p:sp>
    </p:spTree>
  </p:cSld>
  <p:clrMapOvr>
    <a:masterClrMapping/>
  </p:clrMapOvr>
  <p:transition>
    <p:cover dir="l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Equity</Template>
  <TotalTime>8342</TotalTime>
  <Words>1408</Words>
  <Application>Microsoft Office PowerPoint</Application>
  <PresentationFormat>On-screen Show (4:3)</PresentationFormat>
  <Paragraphs>227</Paragraphs>
  <Slides>21</Slides>
  <Notes>3</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21</vt:i4>
      </vt:variant>
    </vt:vector>
  </HeadingPairs>
  <TitlesOfParts>
    <vt:vector size="32" baseType="lpstr">
      <vt:lpstr>MS PGothic</vt:lpstr>
      <vt:lpstr>Arial</vt:lpstr>
      <vt:lpstr>Calibri</vt:lpstr>
      <vt:lpstr>Century Schoolbook</vt:lpstr>
      <vt:lpstr>Lucida Sans Unicode</vt:lpstr>
      <vt:lpstr>Times New Roman</vt:lpstr>
      <vt:lpstr>Verdana</vt:lpstr>
      <vt:lpstr>Wingdings</vt:lpstr>
      <vt:lpstr>Wingdings 2</vt:lpstr>
      <vt:lpstr>Wingdings 3</vt:lpstr>
      <vt:lpstr>Concourse</vt:lpstr>
      <vt:lpstr>Topic: Session 4: The Administrative data as a source of updating Statistical Business Register </vt:lpstr>
      <vt:lpstr>Outline of Presentation Contd</vt:lpstr>
      <vt:lpstr>Outline of Presentation</vt:lpstr>
      <vt:lpstr>Introduction</vt:lpstr>
      <vt:lpstr>Introduction Contd</vt:lpstr>
      <vt:lpstr>SBR Status in African Countries</vt:lpstr>
      <vt:lpstr>Status of SBR in Lesotho</vt:lpstr>
      <vt:lpstr>Organizational Structure in Lesotho</vt:lpstr>
      <vt:lpstr>SBR purpose</vt:lpstr>
      <vt:lpstr>Primary objective and benefits of an SBR </vt:lpstr>
      <vt:lpstr> SBR CONTENT  </vt:lpstr>
      <vt:lpstr>SBR CONTENT contd</vt:lpstr>
      <vt:lpstr>SBR CONTENT contd</vt:lpstr>
      <vt:lpstr>Summary of SBR Components</vt:lpstr>
      <vt:lpstr>Choice of base administrative data</vt:lpstr>
      <vt:lpstr>Improving coverage by use of more than one administrative source  </vt:lpstr>
      <vt:lpstr>Improving coverage by use of more than one administrative source Contd</vt:lpstr>
      <vt:lpstr>  Maintenance of SBR   </vt:lpstr>
      <vt:lpstr>Challenges to SBR</vt:lpstr>
      <vt:lpstr>Recommendations</vt:lpstr>
      <vt:lpstr>End of Presentation</vt:lpstr>
    </vt:vector>
  </TitlesOfParts>
  <Company>SADC Secretariat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Capacity Building for Regional Integration (CBRI) Programme  -Overview</dc:title>
  <dc:creator>ajere</dc:creator>
  <cp:lastModifiedBy>Molahlehi_2</cp:lastModifiedBy>
  <cp:revision>527</cp:revision>
  <cp:lastPrinted>2014-08-24T08:18:39Z</cp:lastPrinted>
  <dcterms:created xsi:type="dcterms:W3CDTF">2009-10-28T10:36:50Z</dcterms:created>
  <dcterms:modified xsi:type="dcterms:W3CDTF">2018-09-07T12:31:22Z</dcterms:modified>
</cp:coreProperties>
</file>