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7" r:id="rId3"/>
    <p:sldId id="265" r:id="rId4"/>
    <p:sldId id="261" r:id="rId5"/>
    <p:sldId id="275" r:id="rId6"/>
    <p:sldId id="278" r:id="rId7"/>
    <p:sldId id="263" r:id="rId8"/>
    <p:sldId id="268" r:id="rId9"/>
    <p:sldId id="291" r:id="rId10"/>
    <p:sldId id="292" r:id="rId11"/>
    <p:sldId id="284" r:id="rId12"/>
    <p:sldId id="288" r:id="rId13"/>
    <p:sldId id="286" r:id="rId14"/>
    <p:sldId id="294" r:id="rId15"/>
    <p:sldId id="280" r:id="rId16"/>
  </p:sldIdLst>
  <p:sldSz cx="9902825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CA2FA"/>
    <a:srgbClr val="B1B1EB"/>
    <a:srgbClr val="004B9D"/>
    <a:srgbClr val="4B61C9"/>
    <a:srgbClr val="0097DC"/>
    <a:srgbClr val="009BC7"/>
    <a:srgbClr val="8EC31F"/>
    <a:srgbClr val="787B7C"/>
    <a:srgbClr val="FFBE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52" y="-96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96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91ED-4571-4FAB-A73F-7EADC202E205}" type="datetimeFigureOut">
              <a:rPr lang="ko-KR" altLang="en-US" smtClean="0"/>
              <a:pPr/>
              <a:t>2018-08-13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B8E69-4A8D-445D-B1E7-1C56F5286C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6819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D124-C590-4C0F-9B02-8DB9562165CB}" type="datetimeFigureOut">
              <a:rPr lang="ko-KR" altLang="en-US" smtClean="0"/>
              <a:pPr/>
              <a:t>2018-08-13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BA0DF-FC0E-455C-BE48-9FC2E76958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90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7" descr="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9" descr="10-1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901106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0" descr="10-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55" t="10094" r="20073" b="14285"/>
          <a:stretch>
            <a:fillRect/>
          </a:stretch>
        </p:blipFill>
        <p:spPr bwMode="auto">
          <a:xfrm>
            <a:off x="1987441" y="692150"/>
            <a:ext cx="592794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8" descr="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715"/>
          <a:stretch>
            <a:fillRect/>
          </a:stretch>
        </p:blipFill>
        <p:spPr bwMode="auto">
          <a:xfrm>
            <a:off x="1719" y="5876925"/>
            <a:ext cx="990110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978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22" descr="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155"/>
          <a:stretch>
            <a:fillRect/>
          </a:stretch>
        </p:blipFill>
        <p:spPr bwMode="auto">
          <a:xfrm>
            <a:off x="0" y="0"/>
            <a:ext cx="900113" cy="685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235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21" descr="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780"/>
          <a:stretch>
            <a:fillRect/>
          </a:stretch>
        </p:blipFill>
        <p:spPr bwMode="auto">
          <a:xfrm>
            <a:off x="1587" y="1588"/>
            <a:ext cx="9901237" cy="90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873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21" descr="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780"/>
          <a:stretch>
            <a:fillRect/>
          </a:stretch>
        </p:blipFill>
        <p:spPr bwMode="auto">
          <a:xfrm>
            <a:off x="1587" y="1588"/>
            <a:ext cx="9901237" cy="90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15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750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210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"/>
            <a:ext cx="9902825" cy="34928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kostat_02.jpg"/>
          <p:cNvPicPr>
            <a:picLocks noChangeAspect="1"/>
          </p:cNvPicPr>
          <p:nvPr/>
        </p:nvPicPr>
        <p:blipFill>
          <a:blip r:embed="rId2" cstate="print"/>
          <a:srcRect l="6796" r="9504"/>
          <a:stretch>
            <a:fillRect/>
          </a:stretch>
        </p:blipFill>
        <p:spPr>
          <a:xfrm>
            <a:off x="3880022" y="4901513"/>
            <a:ext cx="2248930" cy="6178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6343" y="1310212"/>
            <a:ext cx="9392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4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ko-KR" sz="4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Basic Statistics on Korean SMEs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03647" y="2103556"/>
            <a:ext cx="86444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 smtClean="0">
                <a:solidFill>
                  <a:schemeClr val="bg1"/>
                </a:solidFill>
              </a:rPr>
              <a:t> - 26th Meeting of the Wiesbaden Group on Business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Registers -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altLang="ko-KR" sz="2400" b="1" dirty="0" smtClean="0">
                <a:solidFill>
                  <a:schemeClr val="bg1"/>
                </a:solidFill>
              </a:rPr>
              <a:t>Neuchâtel, 27 September 2018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fontAlgn="base"/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951" y="4230127"/>
            <a:ext cx="291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3200" b="1" dirty="0" smtClean="0"/>
              <a:t>KIM, </a:t>
            </a:r>
            <a:r>
              <a:rPr lang="en-US" altLang="ko-KR" sz="3200" b="1" dirty="0" err="1" smtClean="0"/>
              <a:t>Bokyoung</a:t>
            </a:r>
            <a:endParaRPr lang="en-US" altLang="ko-K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5558" y="171621"/>
            <a:ext cx="3170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Contents of SBR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09594" y="1425147"/>
          <a:ext cx="8740345" cy="3947922"/>
        </p:xfrm>
        <a:graphic>
          <a:graphicData uri="http://schemas.openxmlformats.org/drawingml/2006/table">
            <a:tbl>
              <a:tblPr/>
              <a:tblGrid>
                <a:gridCol w="1144594"/>
                <a:gridCol w="2770133"/>
                <a:gridCol w="93496"/>
                <a:gridCol w="2324658"/>
                <a:gridCol w="2407464"/>
              </a:tblGrid>
              <a:tr h="3625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Category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Enterprise Group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Enterprise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Establishment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66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Basic</a:t>
                      </a:r>
                      <a:endParaRPr lang="en-US" sz="1600" kern="0" spc="-1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Information</a:t>
                      </a:r>
                      <a:endParaRPr lang="en-US" sz="1600" kern="0" spc="-10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CRN, BRN, Representative</a:t>
                      </a:r>
                      <a:r>
                        <a:rPr lang="en-US" sz="1400" kern="0" spc="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Information 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(name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, gender, identification no., birth date),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Business location</a:t>
                      </a:r>
                      <a:r>
                        <a:rPr lang="en-US" sz="1400" kern="0" spc="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code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, address, telephone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, kind of activity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239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Additional </a:t>
                      </a:r>
                      <a:endParaRPr lang="en-US" sz="1600" kern="0" spc="-1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1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Information</a:t>
                      </a:r>
                      <a:endParaRPr lang="en-US" sz="1600" kern="0" spc="-10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annual turnover</a:t>
                      </a:r>
                      <a:endParaRPr lang="en-US" sz="1600" kern="0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the number 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of employees</a:t>
                      </a: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the number of enterprises </a:t>
                      </a: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annual turnover</a:t>
                      </a: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the number of employees</a:t>
                      </a:r>
                    </a:p>
                    <a:p>
                      <a:pPr marL="127000" marR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· full time/part time/own account workers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27000" marR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the number of local units</a:t>
                      </a:r>
                      <a:endParaRPr lang="en-US" altLang="ko-KR" sz="1600" kern="0" spc="-3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  <a:r>
                        <a:rPr lang="en-US" sz="1600" kern="0" spc="-3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600" kern="0" spc="-30" dirty="0">
                          <a:solidFill>
                            <a:srgbClr val="000000"/>
                          </a:solidFill>
                          <a:latin typeface="맑은 고딕"/>
                        </a:rPr>
                        <a:t>Industry </a:t>
                      </a:r>
                      <a:r>
                        <a:rPr lang="en-US" sz="1600" kern="0" spc="-3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classification (KSIC)</a:t>
                      </a:r>
                      <a:endParaRPr lang="en-US" sz="1600" kern="0" spc="-30" dirty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- legal form</a:t>
                      </a: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1270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- size class</a:t>
                      </a: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27733" y="58056"/>
            <a:ext cx="51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Construction Result of SBR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5206242"/>
              </p:ext>
            </p:extLst>
          </p:nvPr>
        </p:nvGraphicFramePr>
        <p:xfrm>
          <a:off x="406181" y="1404371"/>
          <a:ext cx="9130068" cy="2878386"/>
        </p:xfrm>
        <a:graphic>
          <a:graphicData uri="http://schemas.openxmlformats.org/drawingml/2006/table">
            <a:tbl>
              <a:tblPr/>
              <a:tblGrid>
                <a:gridCol w="338772"/>
                <a:gridCol w="1957058"/>
                <a:gridCol w="1240390"/>
                <a:gridCol w="1324858"/>
                <a:gridCol w="1540007"/>
                <a:gridCol w="909661"/>
                <a:gridCol w="909661"/>
                <a:gridCol w="909661"/>
              </a:tblGrid>
              <a:tr h="589186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Count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Share (%)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5670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Legal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Unit</a:t>
                      </a:r>
                      <a:endParaRPr lang="en-US" altLang="ko-KR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indent="0" algn="ctr" defTabSz="103903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(in each)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Employees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indent="0" algn="ctr" defTabSz="103903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(person)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altLang="ko-KR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Turnover</a:t>
                      </a:r>
                      <a:endParaRPr lang="en-US" altLang="ko-KR" sz="13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(mill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\)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Legal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Unit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Employees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altLang="ko-KR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  <a:cs typeface="+mn-cs"/>
                        </a:rPr>
                        <a:t>Turnover</a:t>
                      </a:r>
                      <a:endParaRPr lang="en-US" altLang="ko-KR" sz="13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467627">
                <a:tc gridSpan="2"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TOTAL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7,190,412 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12,536,817 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5,560,271,566 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100.0%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100.0%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100.0%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7627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Administrative 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Dart 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 A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)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3,524,382 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1,017,170 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709,375,595 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49.0%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8.1%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12.8%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7627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(A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그래픽M"/>
                          <a:ea typeface="HY그래픽M"/>
                        </a:rPr>
                        <a:t>∩S)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3,341,885 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10,331,628 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4,839,584,821 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46.5%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82.4%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87.0%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7627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8880" marR="8880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Survey 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Dart 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 S</a:t>
                      </a:r>
                      <a:r>
                        <a:rPr lang="en-US" altLang="ko-KR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)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880" marR="8880" marT="86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324,145 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1,188,019 </a:t>
                      </a:r>
                    </a:p>
                  </a:txBody>
                  <a:tcPr marL="85249" marR="85249" marT="41468" marB="414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11,311,150 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4.5%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9.5%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0.2%</a:t>
                      </a: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3432083" y="4605085"/>
            <a:ext cx="3744416" cy="1296144"/>
            <a:chOff x="3942829" y="5148783"/>
            <a:chExt cx="3744416" cy="1296144"/>
          </a:xfrm>
        </p:grpSpPr>
        <p:sp>
          <p:nvSpPr>
            <p:cNvPr id="10" name="직사각형 9"/>
            <p:cNvSpPr/>
            <p:nvPr/>
          </p:nvSpPr>
          <p:spPr>
            <a:xfrm>
              <a:off x="3942829" y="5148783"/>
              <a:ext cx="288032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590901" y="5292799"/>
              <a:ext cx="3096344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7165" y="565283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A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2989" y="5652839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그래픽M"/>
                  <a:ea typeface="HY그래픽M"/>
                </a:rPr>
                <a:t>S∩</a:t>
              </a:r>
              <a:r>
                <a:rPr lang="en-US" altLang="ko-KR" dirty="0" smtClean="0"/>
                <a:t>A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8853" y="5580831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S</a:t>
              </a:r>
              <a:endParaRPr lang="ko-KR" alt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30871" y="1713473"/>
            <a:ext cx="1276865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Year 2015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399" y="6581001"/>
            <a:ext cx="290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 </a:t>
            </a:r>
            <a:r>
              <a:rPr lang="en-US" altLang="ko-KR" sz="1200" dirty="0" smtClean="0"/>
              <a:t>3-year average sales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467779" y="140434"/>
            <a:ext cx="473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Identifying Korean SMEs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48246" y="731757"/>
            <a:ext cx="7176555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Framework act on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Small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and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Medium Enterprises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</a:t>
            </a:r>
            <a:r>
              <a:rPr lang="en-US" altLang="ko-KR" dirty="0" smtClean="0"/>
              <a:t>§2.Definition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6" y="902582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848499" y="1186250"/>
            <a:ext cx="8402594" cy="5387546"/>
            <a:chOff x="856737" y="1145060"/>
            <a:chExt cx="8402594" cy="5387546"/>
          </a:xfrm>
        </p:grpSpPr>
        <p:pic>
          <p:nvPicPr>
            <p:cNvPr id="11" name="그림 10" descr="캡처222.JPG"/>
            <p:cNvPicPr>
              <a:picLocks noChangeAspect="1"/>
            </p:cNvPicPr>
            <p:nvPr/>
          </p:nvPicPr>
          <p:blipFill>
            <a:blip r:embed="rId3" cstate="print"/>
            <a:srcRect r="487"/>
            <a:stretch>
              <a:fillRect/>
            </a:stretch>
          </p:blipFill>
          <p:spPr>
            <a:xfrm>
              <a:off x="856737" y="1145060"/>
              <a:ext cx="4011825" cy="53875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그림 11" descr="캡처4444.JPG"/>
            <p:cNvPicPr>
              <a:picLocks noChangeAspect="1"/>
            </p:cNvPicPr>
            <p:nvPr/>
          </p:nvPicPr>
          <p:blipFill>
            <a:blip r:embed="rId4" cstate="print"/>
            <a:srcRect l="293" t="611" b="458"/>
            <a:stretch>
              <a:fillRect/>
            </a:stretch>
          </p:blipFill>
          <p:spPr>
            <a:xfrm>
              <a:off x="4959179" y="1145060"/>
              <a:ext cx="4300152" cy="53875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779" y="140434"/>
            <a:ext cx="7703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Main </a:t>
            </a:r>
            <a:r>
              <a:rPr lang="en-US" altLang="ko-KR" sz="3600" dirty="0" smtClean="0">
                <a:solidFill>
                  <a:schemeClr val="bg1"/>
                </a:solidFill>
              </a:rPr>
              <a:t>Findings</a:t>
            </a:r>
            <a:r>
              <a:rPr lang="en-US" altLang="ko-KR" sz="3600" dirty="0" smtClean="0">
                <a:solidFill>
                  <a:schemeClr val="bg1"/>
                </a:solidFill>
              </a:rPr>
              <a:t>: SMEs </a:t>
            </a:r>
            <a:r>
              <a:rPr lang="en-US" altLang="ko-KR" sz="3600" dirty="0" smtClean="0">
                <a:solidFill>
                  <a:schemeClr val="bg1"/>
                </a:solidFill>
              </a:rPr>
              <a:t>Statistics Using </a:t>
            </a:r>
            <a:r>
              <a:rPr lang="en-US" altLang="ko-KR" sz="3600" dirty="0" smtClean="0">
                <a:solidFill>
                  <a:schemeClr val="bg1"/>
                </a:solidFill>
              </a:rPr>
              <a:t>SBR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60138" y="1357832"/>
            <a:ext cx="799210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Number of enterprises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(provisional)</a:t>
            </a:r>
          </a:p>
        </p:txBody>
      </p:sp>
      <p:pic>
        <p:nvPicPr>
          <p:cNvPr id="6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3" y="1520421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3478" y="1762897"/>
            <a:ext cx="199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unit: 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each , 2015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)</a:t>
            </a:r>
            <a:endParaRPr lang="ko-KR" altLang="en-US" sz="1600" kern="100" dirty="0">
              <a:solidFill>
                <a:srgbClr val="000000"/>
              </a:solidFill>
              <a:latin typeface="Times New Roman"/>
              <a:ea typeface="맑은 고딕"/>
              <a:cs typeface="Times New Roman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202723" y="2199505"/>
          <a:ext cx="7883613" cy="2702007"/>
        </p:xfrm>
        <a:graphic>
          <a:graphicData uri="http://schemas.openxmlformats.org/drawingml/2006/table">
            <a:tbl>
              <a:tblPr/>
              <a:tblGrid>
                <a:gridCol w="766120"/>
                <a:gridCol w="985794"/>
                <a:gridCol w="875957"/>
                <a:gridCol w="875957"/>
                <a:gridCol w="875957"/>
                <a:gridCol w="875957"/>
                <a:gridCol w="875957"/>
                <a:gridCol w="875957"/>
                <a:gridCol w="875957"/>
              </a:tblGrid>
              <a:tr h="46034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Category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Overall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Small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Medium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Large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034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Micro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Others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SMEs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032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(Share, %)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Census on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Establishment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3,604,773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3,084,376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415,955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3,500,331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3,600,882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0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(85.6)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(11.5)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(97.1)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(2.8)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(99.9)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(0.1)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SBR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6,632,988.0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6,252,041.0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288,534.0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6,540,575.0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85,529.0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6,626,104.0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6,884.0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0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(Enterprise)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(100.0)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(94.3)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(4.3)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(98.6)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(1.3)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(99.9)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(0.1)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779" y="140434"/>
            <a:ext cx="7703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Main </a:t>
            </a:r>
            <a:r>
              <a:rPr lang="en-US" altLang="ko-KR" sz="3600" dirty="0" smtClean="0">
                <a:solidFill>
                  <a:schemeClr val="bg1"/>
                </a:solidFill>
              </a:rPr>
              <a:t>Findings</a:t>
            </a:r>
            <a:r>
              <a:rPr lang="en-US" altLang="ko-KR" sz="3600" dirty="0" smtClean="0">
                <a:solidFill>
                  <a:schemeClr val="bg1"/>
                </a:solidFill>
              </a:rPr>
              <a:t>: SMEs </a:t>
            </a:r>
            <a:r>
              <a:rPr lang="en-US" altLang="ko-KR" sz="3600" dirty="0" smtClean="0">
                <a:solidFill>
                  <a:schemeClr val="bg1"/>
                </a:solidFill>
              </a:rPr>
              <a:t>Statistics Using </a:t>
            </a:r>
            <a:r>
              <a:rPr lang="en-US" altLang="ko-KR" sz="3600" dirty="0" smtClean="0">
                <a:solidFill>
                  <a:schemeClr val="bg1"/>
                </a:solidFill>
              </a:rPr>
              <a:t>SBR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3662" y="1234264"/>
            <a:ext cx="7992100" cy="456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Number of 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employees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(provisional)</a:t>
            </a:r>
          </a:p>
        </p:txBody>
      </p:sp>
      <p:pic>
        <p:nvPicPr>
          <p:cNvPr id="6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5" y="1388616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0568" y="1795849"/>
            <a:ext cx="199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unit: 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person , 2015</a:t>
            </a:r>
            <a:r>
              <a:rPr lang="en-US" altLang="ko-KR" sz="1600" kern="100" dirty="0" smtClean="0">
                <a:solidFill>
                  <a:srgbClr val="000000"/>
                </a:solidFill>
                <a:latin typeface="Times New Roman"/>
                <a:ea typeface="맑은 고딕"/>
                <a:cs typeface="Times New Roman"/>
              </a:rPr>
              <a:t>)</a:t>
            </a:r>
            <a:endParaRPr lang="ko-KR" altLang="en-US" sz="1600" kern="100" dirty="0">
              <a:solidFill>
                <a:srgbClr val="000000"/>
              </a:solidFill>
              <a:latin typeface="Times New Roman"/>
              <a:ea typeface="맑은 고딕"/>
              <a:cs typeface="Times New Roman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145059" y="2183026"/>
          <a:ext cx="8237838" cy="2762475"/>
        </p:xfrm>
        <a:graphic>
          <a:graphicData uri="http://schemas.openxmlformats.org/drawingml/2006/table">
            <a:tbl>
              <a:tblPr/>
              <a:tblGrid>
                <a:gridCol w="741406"/>
                <a:gridCol w="1117226"/>
                <a:gridCol w="929316"/>
                <a:gridCol w="866313"/>
                <a:gridCol w="929316"/>
                <a:gridCol w="929316"/>
                <a:gridCol w="929316"/>
                <a:gridCol w="929316"/>
                <a:gridCol w="866313"/>
              </a:tblGrid>
              <a:tr h="470644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Category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Overall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Small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Medium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Large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064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Micro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Others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SMEs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1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(Share, %)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Establishment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16,774,948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6,065,560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5,042,200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11,107,760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4,019,287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15,127,047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1,647,901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01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(100.0)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(36.2)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(30.0)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(66.2)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(24.0)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(90.2)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(9.8)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SBR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20,458,260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8,186,630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4,513,212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12,699,842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3,917,041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16,616,883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3,841,377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6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(Enterprise)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(40.0)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(22.0)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(62.1)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(19.1)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(81.2)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(18.7)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3" y="494320"/>
            <a:ext cx="7887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THANK </a:t>
            </a:r>
            <a:r>
              <a:rPr lang="en-US" altLang="ko-KR" sz="8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YOU</a:t>
            </a:r>
            <a:r>
              <a:rPr lang="en-US" altLang="ko-KR" sz="8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!</a:t>
            </a:r>
            <a:endParaRPr lang="ko-KR" altLang="en-US" sz="8800" b="1" dirty="0">
              <a:solidFill>
                <a:schemeClr val="bg1"/>
              </a:solidFill>
              <a:latin typeface="Microsoft YaHei" pitchFamily="34" charset="-122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195" y="4918679"/>
            <a:ext cx="5349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Verdana" pitchFamily="34" charset="0"/>
              </a:rPr>
              <a:t>Economic Statistics Planning Division</a:t>
            </a:r>
          </a:p>
          <a:p>
            <a:pPr algn="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Verdana" pitchFamily="34" charset="0"/>
              </a:rPr>
              <a:t>Director, Kim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Verdana" pitchFamily="34" charset="0"/>
              </a:rPr>
              <a:t>Bokyoung</a:t>
            </a:r>
            <a:endParaRPr lang="en-US" altLang="ko-KR" sz="1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Verdana" pitchFamily="34" charset="0"/>
              </a:rPr>
              <a:t>Tel: +82. 42. 481. 2181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chemeClr val="bg1"/>
                </a:solidFill>
                <a:latin typeface="Verdana" pitchFamily="34" charset="0"/>
              </a:rPr>
              <a:t>Email: bokyoung2@korea.kr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35809" y="609596"/>
            <a:ext cx="80777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Introduction</a:t>
            </a:r>
          </a:p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Status of Korean SMEs</a:t>
            </a:r>
          </a:p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Implementation of SMEs statistics</a:t>
            </a:r>
          </a:p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SBR in 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Korea</a:t>
            </a:r>
            <a:endParaRPr lang="en-US" altLang="ko-KR" sz="3200" b="1" dirty="0" smtClean="0">
              <a:solidFill>
                <a:srgbClr val="002060"/>
              </a:solidFill>
            </a:endParaRPr>
          </a:p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SMEs 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S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tatistics Using 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SBR </a:t>
            </a:r>
          </a:p>
          <a:p>
            <a:pPr marL="514350" indent="-514350" fontAlgn="base">
              <a:lnSpc>
                <a:spcPct val="150000"/>
              </a:lnSpc>
              <a:buAutoNum type="arabicPeriod"/>
            </a:pPr>
            <a:r>
              <a:rPr lang="en-US" altLang="ko-KR" sz="3200" b="1" dirty="0" smtClean="0">
                <a:solidFill>
                  <a:srgbClr val="002060"/>
                </a:solidFill>
              </a:rPr>
              <a:t>Q&amp;A</a:t>
            </a:r>
          </a:p>
          <a:p>
            <a:pPr marL="514350" indent="-514350" fontAlgn="base">
              <a:buAutoNum type="arabicPeriod"/>
            </a:pPr>
            <a:endParaRPr lang="en-US" altLang="ko-KR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-39016" y="-15"/>
            <a:ext cx="800219" cy="2883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Contents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7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0800000">
            <a:off x="-39016" y="271839"/>
            <a:ext cx="800219" cy="2883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Introduction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8" name="그림 7" descr="11111.jpg"/>
          <p:cNvPicPr>
            <a:picLocks noChangeAspect="1"/>
          </p:cNvPicPr>
          <p:nvPr/>
        </p:nvPicPr>
        <p:blipFill>
          <a:blip r:embed="rId2" cstate="print"/>
          <a:srcRect t="2445" r="3926" b="5009"/>
          <a:stretch>
            <a:fillRect/>
          </a:stretch>
        </p:blipFill>
        <p:spPr>
          <a:xfrm>
            <a:off x="924864" y="477010"/>
            <a:ext cx="8554925" cy="5370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7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g_engSM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23" y="912305"/>
            <a:ext cx="9438370" cy="561912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18351" y="58056"/>
            <a:ext cx="5311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4400" dirty="0" smtClean="0">
                <a:solidFill>
                  <a:schemeClr val="bg1"/>
                </a:solidFill>
              </a:rPr>
              <a:t>Status of Korean SMEs</a:t>
            </a:r>
            <a:endParaRPr lang="en-US" altLang="ko-K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4209" y="173386"/>
            <a:ext cx="7943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Implementation of Korean SMEs statistics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4146" y="2593508"/>
            <a:ext cx="8469895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Data 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ources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Census on Establishments   </a:t>
            </a:r>
            <a:r>
              <a:rPr lang="ko-KR" altLang="en-US" sz="2000" b="1" dirty="0" smtClean="0"/>
              <a:t>→</a:t>
            </a:r>
            <a:r>
              <a:rPr lang="ko-KR" altLang="en-US" sz="2000" dirty="0" smtClean="0"/>
              <a:t>  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Business Register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1" y="1619275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830624" y="1455889"/>
            <a:ext cx="8165095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Statistical Units: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Establishment (Local unit)     </a:t>
            </a:r>
            <a:r>
              <a:rPr lang="ko-KR" altLang="en-US" sz="2000" b="1" dirty="0" smtClean="0"/>
              <a:t>→   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Enterprises</a:t>
            </a:r>
          </a:p>
        </p:txBody>
      </p:sp>
      <p:pic>
        <p:nvPicPr>
          <p:cNvPr id="8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1" y="2780012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830623" y="3780734"/>
            <a:ext cx="155835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Coverage:</a:t>
            </a:r>
          </a:p>
        </p:txBody>
      </p:sp>
      <p:pic>
        <p:nvPicPr>
          <p:cNvPr id="10" name="Picture 14" descr="C:\Users\mono\Desktop\WORK\466_2012. 02. 10_중소기업청_청장강의 파워포인트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1" y="3860942"/>
            <a:ext cx="201168" cy="201168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6552" y="3805881"/>
            <a:ext cx="755409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Including non-recognizable places of business, or enterprises without a fixed location, for example, web-based businesses, or individual entrepreneurs such as electricians and plumbers, providing services at locations other than their homes.</a:t>
            </a:r>
          </a:p>
          <a:p>
            <a:pPr>
              <a:lnSpc>
                <a:spcPct val="150000"/>
              </a:lnSpc>
              <a:defRPr/>
            </a:pPr>
            <a:endParaRPr lang="en-US" altLang="ko-KR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27733" y="58056"/>
            <a:ext cx="53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Administrative Data for SBR</a:t>
            </a:r>
          </a:p>
        </p:txBody>
      </p:sp>
      <p:graphicFrame>
        <p:nvGraphicFramePr>
          <p:cNvPr id="20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7537336"/>
              </p:ext>
            </p:extLst>
          </p:nvPr>
        </p:nvGraphicFramePr>
        <p:xfrm>
          <a:off x="252113" y="1030165"/>
          <a:ext cx="9398598" cy="5224851"/>
        </p:xfrm>
        <a:graphic>
          <a:graphicData uri="http://schemas.openxmlformats.org/drawingml/2006/table">
            <a:tbl>
              <a:tblPr/>
              <a:tblGrid>
                <a:gridCol w="2210723"/>
                <a:gridCol w="3370449"/>
                <a:gridCol w="3817426"/>
              </a:tblGrid>
              <a:tr h="484753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Governing Authority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Name of data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Usage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</a:tr>
              <a:tr h="675940">
                <a:tc rowSpan="3"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National Tax Service</a:t>
                      </a:r>
                      <a:endParaRPr lang="ko-KR" altLang="en-US" sz="1300" b="1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Business Registration data</a:t>
                      </a:r>
                      <a:endParaRPr lang="ko-KR" altLang="en-US" sz="1300" b="0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76200" marR="0" indent="-7620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Formation of the basic structure of business register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7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Value Added Tax data</a:t>
                      </a:r>
                      <a:endParaRPr lang="ko-KR" altLang="en-US" sz="1300" b="0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Identifying business turnovers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70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Business Income Report data</a:t>
                      </a:r>
                      <a:endParaRPr lang="ko-KR" altLang="en-US" sz="1300" b="0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9365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National Insurance Service</a:t>
                      </a:r>
                      <a:endParaRPr lang="ko-KR" altLang="en-US" sz="1300" b="1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Employment Insurance data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Health Insurance data</a:t>
                      </a:r>
                      <a:r>
                        <a:rPr lang="ko-KR" alt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  </a:t>
                      </a:r>
                      <a:endParaRPr lang="en-US" altLang="ko-KR" sz="1300" b="0" i="0" kern="1200" dirty="0" smtClean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300" b="0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Identifying the number</a:t>
                      </a:r>
                      <a:r>
                        <a:rPr lang="en-US" altLang="ko-KR" sz="1300" kern="0" spc="0" baseline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 of </a:t>
                      </a: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Employees by</a:t>
                      </a:r>
                      <a:r>
                        <a:rPr lang="en-US" altLang="ko-KR" sz="1300" kern="0" spc="0" baseline="0" dirty="0" smtClean="0">
                          <a:solidFill>
                            <a:schemeClr val="tx1"/>
                          </a:solidFill>
                          <a:effectLst/>
                          <a:ea typeface="맑은 고딕"/>
                        </a:rPr>
                        <a:t> company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108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Ministry of Interior and Safety</a:t>
                      </a:r>
                      <a:endParaRPr lang="ko-KR" altLang="en-US" sz="1300" b="1" kern="0" spc="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indent="-34290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Resident Registration Number</a:t>
                      </a:r>
                      <a:endParaRPr lang="ko-KR" altLang="en-US" sz="1300" b="0" i="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Main key to make personal DB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880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. . .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. . .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. . .</a:t>
                      </a:r>
                      <a:endParaRPr lang="ko-KR" altLang="en-US" sz="130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156" marR="42156" marT="11338" marB="11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86769" y="4892323"/>
            <a:ext cx="3088111" cy="1044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44112" y="1365548"/>
            <a:ext cx="3088111" cy="1044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03551" y="1365548"/>
            <a:ext cx="3074329" cy="104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78377" y="1721069"/>
            <a:ext cx="2819580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dirty="0" smtClean="0"/>
              <a:t>A (Administrative data)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3481" y="1692102"/>
            <a:ext cx="1946853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dirty="0" smtClean="0"/>
              <a:t>S (Survey data)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349706" y="2998314"/>
            <a:ext cx="3088111" cy="1044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893761" y="3324867"/>
            <a:ext cx="3289510" cy="104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483971" y="3353835"/>
            <a:ext cx="2819580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dirty="0" smtClean="0"/>
              <a:t>A (Administrative data)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96558" y="3651421"/>
            <a:ext cx="1946853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dirty="0" smtClean="0"/>
              <a:t>S (Survey data)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759496" y="4892323"/>
            <a:ext cx="2886712" cy="104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53902" y="5247843"/>
            <a:ext cx="671328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b="1" dirty="0" smtClean="0"/>
              <a:t>A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09145" y="5284186"/>
            <a:ext cx="402797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pPr algn="ctr"/>
            <a:r>
              <a:rPr lang="en-US" altLang="ko-KR" b="1" dirty="0" smtClean="0"/>
              <a:t>S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3759496" y="4892323"/>
            <a:ext cx="2215384" cy="10449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65090" y="5284186"/>
            <a:ext cx="872727" cy="362896"/>
          </a:xfrm>
          <a:prstGeom prst="rect">
            <a:avLst/>
          </a:prstGeom>
          <a:noFill/>
        </p:spPr>
        <p:txBody>
          <a:bodyPr wrap="square" lIns="84280" tIns="42140" rIns="84280" bIns="42140" rtlCol="0">
            <a:spAutoFit/>
          </a:bodyPr>
          <a:lstStyle/>
          <a:p>
            <a:r>
              <a:rPr lang="en-US" altLang="ko-KR" b="1" dirty="0" smtClean="0"/>
              <a:t>A∩S</a:t>
            </a:r>
            <a:endParaRPr lang="ko-KR" altLang="en-US" b="1" dirty="0"/>
          </a:p>
        </p:txBody>
      </p:sp>
      <p:sp>
        <p:nvSpPr>
          <p:cNvPr id="17" name="아래쪽 화살표 16"/>
          <p:cNvSpPr/>
          <p:nvPr/>
        </p:nvSpPr>
        <p:spPr>
          <a:xfrm>
            <a:off x="4699356" y="2541140"/>
            <a:ext cx="268531" cy="32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4699356" y="4500459"/>
            <a:ext cx="268531" cy="326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0" tIns="42140" rIns="84280" bIns="42140"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27733" y="58056"/>
            <a:ext cx="7801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4400" dirty="0" smtClean="0">
                <a:solidFill>
                  <a:schemeClr val="bg1"/>
                </a:solidFill>
              </a:rPr>
              <a:t>Statistical Business Register (SBR)</a:t>
            </a:r>
          </a:p>
        </p:txBody>
      </p:sp>
      <p:sp>
        <p:nvSpPr>
          <p:cNvPr id="20" name="아래쪽 화살표 19"/>
          <p:cNvSpPr/>
          <p:nvPr/>
        </p:nvSpPr>
        <p:spPr bwMode="auto">
          <a:xfrm>
            <a:off x="4613406" y="2512541"/>
            <a:ext cx="436388" cy="420130"/>
          </a:xfrm>
          <a:prstGeom prst="downArrow">
            <a:avLst/>
          </a:prstGeom>
          <a:solidFill>
            <a:srgbClr val="CECECE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t" anchorCtr="0" compatLnSpc="1">
            <a:prstTxWarp prst="textNoShape">
              <a:avLst/>
            </a:prstTxWarp>
          </a:bodyPr>
          <a:lstStyle/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7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아래쪽 화살표 20"/>
          <p:cNvSpPr/>
          <p:nvPr/>
        </p:nvSpPr>
        <p:spPr bwMode="auto">
          <a:xfrm>
            <a:off x="4617525" y="4423718"/>
            <a:ext cx="436388" cy="399536"/>
          </a:xfrm>
          <a:prstGeom prst="downArrow">
            <a:avLst/>
          </a:prstGeom>
          <a:solidFill>
            <a:srgbClr val="CECECE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t" anchorCtr="0" compatLnSpc="1">
            <a:prstTxWarp prst="textNoShape">
              <a:avLst/>
            </a:prstTxWarp>
          </a:bodyPr>
          <a:lstStyle/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700" b="1" kern="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7733" y="58056"/>
            <a:ext cx="2075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600" dirty="0" smtClean="0">
                <a:solidFill>
                  <a:schemeClr val="bg1"/>
                </a:solidFill>
              </a:rPr>
              <a:t>Matching</a:t>
            </a:r>
            <a:r>
              <a:rPr lang="en-US" altLang="ko-KR" sz="4400" dirty="0" smtClean="0">
                <a:solidFill>
                  <a:schemeClr val="bg1"/>
                </a:solidFill>
              </a:rPr>
              <a:t> </a:t>
            </a:r>
            <a:endParaRPr lang="en-US" altLang="ko-KR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0162492"/>
              </p:ext>
            </p:extLst>
          </p:nvPr>
        </p:nvGraphicFramePr>
        <p:xfrm>
          <a:off x="790410" y="1494524"/>
          <a:ext cx="8600724" cy="336349"/>
        </p:xfrm>
        <a:graphic>
          <a:graphicData uri="http://schemas.openxmlformats.org/drawingml/2006/table">
            <a:tbl>
              <a:tblPr firstRow="1" bandRow="1"/>
              <a:tblGrid>
                <a:gridCol w="2150181"/>
                <a:gridCol w="2150181"/>
                <a:gridCol w="2150181"/>
                <a:gridCol w="2150181"/>
              </a:tblGrid>
              <a:tr h="336349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Registration number (0*0)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9FE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Code of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classification 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9FE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of unit (1)</a:t>
                      </a:r>
                      <a:endParaRPr lang="ko-KR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sales</a:t>
                      </a:r>
                      <a:endParaRPr lang="ko-KR" altLang="en-US" sz="1300" b="1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C9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5828789"/>
              </p:ext>
            </p:extLst>
          </p:nvPr>
        </p:nvGraphicFramePr>
        <p:xfrm>
          <a:off x="790410" y="5457191"/>
          <a:ext cx="8464520" cy="663482"/>
        </p:xfrm>
        <a:graphic>
          <a:graphicData uri="http://schemas.openxmlformats.org/drawingml/2006/table">
            <a:tbl>
              <a:tblPr firstRow="1" bandRow="1"/>
              <a:tblGrid>
                <a:gridCol w="1058065"/>
                <a:gridCol w="1179155"/>
                <a:gridCol w="936975"/>
                <a:gridCol w="1058065"/>
                <a:gridCol w="1058065"/>
                <a:gridCol w="1058065"/>
                <a:gridCol w="1058065"/>
                <a:gridCol w="1058065"/>
              </a:tblGrid>
              <a:tr h="663482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Registration number</a:t>
                      </a:r>
                      <a:endParaRPr lang="ko-KR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Code of</a:t>
                      </a:r>
                      <a:r>
                        <a:rPr lang="en-US" altLang="ko-KR" sz="1100" b="0" baseline="0" dirty="0" smtClean="0">
                          <a:solidFill>
                            <a:schemeClr val="bg1"/>
                          </a:solidFill>
                        </a:rPr>
                        <a:t> classification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r>
                        <a:rPr lang="en-US" altLang="ko-KR" sz="1100" b="0" baseline="0" dirty="0" smtClean="0">
                          <a:solidFill>
                            <a:schemeClr val="bg1"/>
                          </a:solidFill>
                        </a:rPr>
                        <a:t> of unit (1)</a:t>
                      </a:r>
                      <a:endParaRPr lang="ko-KR" alt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r>
                        <a:rPr lang="en-US" altLang="ko-KR" sz="1100" b="0" baseline="0" dirty="0" smtClean="0">
                          <a:solidFill>
                            <a:schemeClr val="bg1"/>
                          </a:solidFill>
                        </a:rPr>
                        <a:t> of unit (2)</a:t>
                      </a:r>
                      <a:endParaRPr lang="ko-KR" alt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</a:rPr>
                        <a:t>Information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</a:rPr>
                        <a:t> of unit (3)</a:t>
                      </a:r>
                      <a:endParaRPr lang="ko-KR" alt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sales</a:t>
                      </a:r>
                      <a:endParaRPr lang="ko-KR" alt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Number </a:t>
                      </a:r>
                      <a:r>
                        <a:rPr lang="en-US" altLang="ko-KR" sz="1100" b="0" baseline="0" dirty="0" smtClean="0">
                          <a:solidFill>
                            <a:schemeClr val="bg1"/>
                          </a:solidFill>
                        </a:rPr>
                        <a:t> of employee 1</a:t>
                      </a:r>
                      <a:endParaRPr lang="ko-KR" alt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solidFill>
                            <a:schemeClr val="bg1"/>
                          </a:solidFill>
                        </a:rPr>
                        <a:t>Number </a:t>
                      </a:r>
                      <a:r>
                        <a:rPr lang="en-US" altLang="ko-KR" sz="1100" b="0" baseline="0" dirty="0" smtClean="0">
                          <a:solidFill>
                            <a:schemeClr val="bg1"/>
                          </a:solidFill>
                        </a:rPr>
                        <a:t> of employee 2</a:t>
                      </a:r>
                      <a:endParaRPr lang="ko-KR" altLang="en-US" sz="11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5249" marR="85249" marT="41468" marB="414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 bwMode="auto">
          <a:xfrm>
            <a:off x="402707" y="1070173"/>
            <a:ext cx="5159910" cy="320497"/>
          </a:xfrm>
          <a:prstGeom prst="roundRect">
            <a:avLst/>
          </a:prstGeom>
          <a:solidFill>
            <a:srgbClr val="9EC9FE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ctr" anchorCtr="0" compatLnSpc="1">
            <a:prstTxWarp prst="textNoShape">
              <a:avLst/>
            </a:prstTxWarp>
          </a:bodyPr>
          <a:lstStyle/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500" b="1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 </a:t>
            </a:r>
            <a:r>
              <a:rPr lang="en-US" altLang="ko-KR" sz="1500" b="1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A. </a:t>
            </a:r>
            <a:r>
              <a:rPr lang="en-US" altLang="ko-KR" sz="15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National Tax Service register (Enterprise)</a:t>
            </a:r>
            <a:endParaRPr lang="ko-KR" altLang="en-US" sz="15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26258" y="2229694"/>
            <a:ext cx="5740554" cy="333451"/>
          </a:xfrm>
          <a:prstGeom prst="roundRect">
            <a:avLst/>
          </a:prstGeom>
          <a:solidFill>
            <a:srgbClr val="CECECE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t" anchorCtr="0" compatLnSpc="1">
            <a:prstTxWarp prst="textNoShape">
              <a:avLst/>
            </a:prstTxWarp>
          </a:bodyPr>
          <a:lstStyle/>
          <a:p>
            <a:pPr defTabSz="842802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500" b="1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B. </a:t>
            </a:r>
            <a:r>
              <a:rPr lang="en-US" altLang="ko-KR" sz="15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National Health Insurance Service (Enterprise)</a:t>
            </a:r>
          </a:p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200" b="1" kern="0" dirty="0" smtClean="0">
                <a:solidFill>
                  <a:srgbClr val="000000"/>
                </a:solidFill>
                <a:latin typeface="Arial" charset="0"/>
              </a:rPr>
              <a:t>	</a:t>
            </a:r>
            <a:endParaRPr lang="ko-KR" altLang="en-US" sz="22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460521" y="4900159"/>
            <a:ext cx="3280520" cy="393301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ctr" anchorCtr="0" compatLnSpc="1">
            <a:prstTxWarp prst="textNoShape">
              <a:avLst/>
            </a:prstTxWarp>
          </a:bodyPr>
          <a:lstStyle/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500" b="1" kern="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 A+B+C </a:t>
            </a:r>
            <a:endParaRPr lang="ko-KR" altLang="en-US" sz="15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아래쪽 화살표 7"/>
          <p:cNvSpPr/>
          <p:nvPr/>
        </p:nvSpPr>
        <p:spPr bwMode="auto">
          <a:xfrm>
            <a:off x="4778163" y="4291913"/>
            <a:ext cx="489008" cy="518983"/>
          </a:xfrm>
          <a:prstGeom prst="downArrow">
            <a:avLst/>
          </a:prstGeom>
          <a:solidFill>
            <a:srgbClr val="CECECE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t" anchorCtr="0" compatLnSpc="1">
            <a:prstTxWarp prst="textNoShape">
              <a:avLst/>
            </a:prstTxWarp>
          </a:bodyPr>
          <a:lstStyle/>
          <a:p>
            <a:pPr defTabSz="842802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7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39555" y="3296181"/>
            <a:ext cx="3713272" cy="333451"/>
          </a:xfrm>
          <a:prstGeom prst="roundRect">
            <a:avLst/>
          </a:prstGeom>
          <a:solidFill>
            <a:srgbClr val="CCCC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280" tIns="42140" rIns="84280" bIns="42140" numCol="1" rtlCol="0" anchor="t" anchorCtr="0" compatLnSpc="1">
            <a:prstTxWarp prst="textNoShape">
              <a:avLst/>
            </a:prstTxWarp>
          </a:bodyPr>
          <a:lstStyle/>
          <a:p>
            <a:pPr defTabSz="842802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500" b="1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C. Survey data (Establishment)</a:t>
            </a:r>
            <a:endParaRPr lang="ko-KR" altLang="en-US" sz="2200" b="1" kern="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8712466"/>
              </p:ext>
            </p:extLst>
          </p:nvPr>
        </p:nvGraphicFramePr>
        <p:xfrm>
          <a:off x="726047" y="3716697"/>
          <a:ext cx="8689804" cy="387632"/>
        </p:xfrm>
        <a:graphic>
          <a:graphicData uri="http://schemas.openxmlformats.org/drawingml/2006/table">
            <a:tbl>
              <a:tblPr firstRow="1" bandRow="1"/>
              <a:tblGrid>
                <a:gridCol w="2172451"/>
                <a:gridCol w="2172451"/>
                <a:gridCol w="2172451"/>
                <a:gridCol w="2172451"/>
              </a:tblGrid>
              <a:tr h="387632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Registration number (0**)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Code of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classification 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of unit (3)</a:t>
                      </a:r>
                      <a:endParaRPr lang="ko-KR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of employee 2</a:t>
                      </a:r>
                      <a:endParaRPr lang="ko-KR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0550705"/>
              </p:ext>
            </p:extLst>
          </p:nvPr>
        </p:nvGraphicFramePr>
        <p:xfrm>
          <a:off x="790410" y="2634442"/>
          <a:ext cx="8633676" cy="387632"/>
        </p:xfrm>
        <a:graphic>
          <a:graphicData uri="http://schemas.openxmlformats.org/drawingml/2006/table">
            <a:tbl>
              <a:tblPr firstRow="1" bandRow="1"/>
              <a:tblGrid>
                <a:gridCol w="2158419"/>
                <a:gridCol w="2158419"/>
                <a:gridCol w="2158419"/>
                <a:gridCol w="2158419"/>
              </a:tblGrid>
              <a:tr h="387632"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Registration number (0*0)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47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Code of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classification </a:t>
                      </a:r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47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 of unit (2)</a:t>
                      </a:r>
                      <a:endParaRPr lang="ko-KR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47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19516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39033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58549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7806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97582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117098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636615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156131" algn="l" defTabSz="1039033" rtl="0" eaLnBrk="1" latinLnBrk="1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</a:rPr>
                        <a:t>number of employee 1</a:t>
                      </a:r>
                      <a:endParaRPr lang="ko-KR" altLang="en-US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249" marR="85249" marT="41468" marB="4146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4747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145059" y="1449858"/>
          <a:ext cx="8279027" cy="4473146"/>
        </p:xfrm>
        <a:graphic>
          <a:graphicData uri="http://schemas.openxmlformats.org/drawingml/2006/table">
            <a:tbl>
              <a:tblPr/>
              <a:tblGrid>
                <a:gridCol w="2945982"/>
                <a:gridCol w="2603650"/>
                <a:gridCol w="2729395"/>
              </a:tblGrid>
              <a:tr h="562789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b="1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[</a:t>
                      </a: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Survey </a:t>
                      </a: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Data </a:t>
                      </a: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(3760)]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403">
                <a:tc rowSpan="2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only existing 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survey 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(380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8100" marR="381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endParaRPr lang="en-US" sz="1600" kern="0" spc="0" dirty="0" smtClean="0">
                        <a:solidFill>
                          <a:srgbClr val="00000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38100" marR="3810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Business 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registration no. missing 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 </a:t>
                      </a:r>
                    </a:p>
                    <a:p>
                      <a:pPr marL="38100" marR="3810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itchFamily="34" charset="0"/>
                        <a:buNone/>
                      </a:pPr>
                      <a:r>
                        <a:rPr lang="en-US" sz="1200" kern="0" spc="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290)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38100" marR="3810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* Unrecognizable (90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*N</a:t>
                      </a: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:1</a:t>
                      </a:r>
                      <a:r>
                        <a:rPr lang="en-US" sz="1600" kern="0" spc="0" baseline="30000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 (110)</a:t>
                      </a: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9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1:1 matching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(3270)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only existing Administrative 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data (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3580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  <a:p>
                      <a:pPr marL="38100" marR="381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38100" marR="381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* 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Inactive 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1150)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38100" marR="381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* Difference of coverage 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&amp; reporting  </a:t>
                      </a:r>
                    </a:p>
                    <a:p>
                      <a:pPr marL="38100" marR="381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 period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2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ko-KR" sz="1600" kern="0" spc="0" baseline="300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:N</a:t>
                      </a:r>
                      <a:r>
                        <a:rPr lang="en-US" altLang="ko-KR" sz="1600" kern="0" spc="0" baseline="300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(0)</a:t>
                      </a:r>
                    </a:p>
                  </a:txBody>
                  <a:tcPr marL="17907" marR="17907" marT="17907" marB="17907" anchor="ctr">
                    <a:lnL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2789">
                <a:tc gridSpan="3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[Administrative Data (6860)]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412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맑은 고딕"/>
                        </a:rPr>
                        <a:t>* S: 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latin typeface="맑은 고딕"/>
                        </a:rPr>
                        <a:t>Survey </a:t>
                      </a:r>
                      <a:r>
                        <a:rPr lang="en-US" sz="1400" kern="0" spc="0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Data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latin typeface="맑은 고딕"/>
                        </a:rPr>
                        <a:t>, A: Administrative </a:t>
                      </a:r>
                      <a:r>
                        <a:rPr lang="en-US" sz="1400" kern="0" spc="0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Data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(2014) </a:t>
                      </a:r>
                      <a:endParaRPr lang="en-US" sz="1400" kern="0" spc="0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424" y="140043"/>
            <a:ext cx="5385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600" dirty="0" smtClean="0">
                <a:solidFill>
                  <a:schemeClr val="bg1"/>
                </a:solidFill>
              </a:rPr>
              <a:t>Combined </a:t>
            </a:r>
            <a:r>
              <a:rPr lang="en-US" altLang="ko-KR" sz="3600" dirty="0" smtClean="0">
                <a:solidFill>
                  <a:schemeClr val="bg1"/>
                </a:solidFill>
              </a:rPr>
              <a:t>Matching Results</a:t>
            </a:r>
            <a:endParaRPr lang="en-US" altLang="ko-KR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5998" y="1581666"/>
            <a:ext cx="1581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 smtClean="0"/>
              <a:t>(Unit: thousand)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831</Words>
  <Application>Microsoft Office PowerPoint</Application>
  <PresentationFormat>사용자 지정</PresentationFormat>
  <Paragraphs>264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DOT</dc:creator>
  <cp:lastModifiedBy>owner</cp:lastModifiedBy>
  <cp:revision>197</cp:revision>
  <dcterms:created xsi:type="dcterms:W3CDTF">2015-10-26T05:00:49Z</dcterms:created>
  <dcterms:modified xsi:type="dcterms:W3CDTF">2018-08-13T08:32:24Z</dcterms:modified>
</cp:coreProperties>
</file>