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54"/>
  </p:notesMasterIdLst>
  <p:sldIdLst>
    <p:sldId id="256" r:id="rId2"/>
    <p:sldId id="259" r:id="rId3"/>
    <p:sldId id="263" r:id="rId4"/>
    <p:sldId id="265" r:id="rId5"/>
    <p:sldId id="326" r:id="rId6"/>
    <p:sldId id="271" r:id="rId7"/>
    <p:sldId id="324" r:id="rId8"/>
    <p:sldId id="284" r:id="rId9"/>
    <p:sldId id="266" r:id="rId10"/>
    <p:sldId id="261" r:id="rId11"/>
    <p:sldId id="325" r:id="rId12"/>
    <p:sldId id="268" r:id="rId13"/>
    <p:sldId id="288" r:id="rId14"/>
    <p:sldId id="269" r:id="rId15"/>
    <p:sldId id="270" r:id="rId16"/>
    <p:sldId id="286" r:id="rId17"/>
    <p:sldId id="287" r:id="rId18"/>
    <p:sldId id="262" r:id="rId19"/>
    <p:sldId id="327" r:id="rId20"/>
    <p:sldId id="329" r:id="rId21"/>
    <p:sldId id="276" r:id="rId22"/>
    <p:sldId id="279" r:id="rId23"/>
    <p:sldId id="290" r:id="rId24"/>
    <p:sldId id="291" r:id="rId25"/>
    <p:sldId id="292" r:id="rId26"/>
    <p:sldId id="338" r:id="rId27"/>
    <p:sldId id="293" r:id="rId28"/>
    <p:sldId id="282" r:id="rId29"/>
    <p:sldId id="331" r:id="rId30"/>
    <p:sldId id="319" r:id="rId31"/>
    <p:sldId id="330" r:id="rId32"/>
    <p:sldId id="335" r:id="rId33"/>
    <p:sldId id="301" r:id="rId34"/>
    <p:sldId id="298" r:id="rId35"/>
    <p:sldId id="299" r:id="rId36"/>
    <p:sldId id="300" r:id="rId37"/>
    <p:sldId id="334" r:id="rId38"/>
    <p:sldId id="285" r:id="rId39"/>
    <p:sldId id="303" r:id="rId40"/>
    <p:sldId id="302" r:id="rId41"/>
    <p:sldId id="309" r:id="rId42"/>
    <p:sldId id="336" r:id="rId43"/>
    <p:sldId id="310" r:id="rId44"/>
    <p:sldId id="312" r:id="rId45"/>
    <p:sldId id="315" r:id="rId46"/>
    <p:sldId id="316" r:id="rId47"/>
    <p:sldId id="321" r:id="rId48"/>
    <p:sldId id="322" r:id="rId49"/>
    <p:sldId id="333" r:id="rId50"/>
    <p:sldId id="275" r:id="rId51"/>
    <p:sldId id="264" r:id="rId52"/>
    <p:sldId id="323" r:id="rId53"/>
  </p:sldIdLst>
  <p:sldSz cx="9144000" cy="5143500" type="screen16x9"/>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1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45" autoAdjust="0"/>
    <p:restoredTop sz="63869" autoAdjust="0"/>
  </p:normalViewPr>
  <p:slideViewPr>
    <p:cSldViewPr>
      <p:cViewPr varScale="1">
        <p:scale>
          <a:sx n="57" d="100"/>
          <a:sy n="57" d="100"/>
        </p:scale>
        <p:origin x="1158" y="60"/>
      </p:cViewPr>
      <p:guideLst>
        <p:guide orient="horz" pos="1166"/>
        <p:guide pos="2880"/>
      </p:guideLst>
    </p:cSldViewPr>
  </p:slideViewPr>
  <p:outlineViewPr>
    <p:cViewPr>
      <p:scale>
        <a:sx n="33" d="100"/>
        <a:sy n="33" d="100"/>
      </p:scale>
      <p:origin x="0" y="0"/>
    </p:cViewPr>
  </p:outlineViewPr>
  <p:notesTextViewPr>
    <p:cViewPr>
      <p:scale>
        <a:sx n="1" d="1"/>
        <a:sy n="1" d="1"/>
      </p:scale>
      <p:origin x="0" y="-168"/>
    </p:cViewPr>
  </p:notesTextViewPr>
  <p:sorterViewPr>
    <p:cViewPr>
      <p:scale>
        <a:sx n="130" d="100"/>
        <a:sy n="130" d="100"/>
      </p:scale>
      <p:origin x="0" y="-187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06054-DE5C-4A29-ACA7-A62D00CC2B1B}"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lang="en-US"/>
        </a:p>
      </dgm:t>
    </dgm:pt>
    <dgm:pt modelId="{4E6EDD77-983F-4A7D-B98B-5120CFE40950}">
      <dgm:prSet/>
      <dgm:spPr/>
      <dgm:t>
        <a:bodyPr/>
        <a:lstStyle/>
        <a:p>
          <a:r>
            <a:rPr lang="en-US" noProof="0" smtClean="0"/>
            <a:t>A bit of Theory on Alliances</a:t>
          </a:r>
          <a:endParaRPr lang="en-US" noProof="0" dirty="0"/>
        </a:p>
      </dgm:t>
    </dgm:pt>
    <dgm:pt modelId="{B0F1C5DB-646B-47B8-A9DE-8EC5334F38FF}" type="parTrans" cxnId="{2C0DB3FE-4850-4E1A-B2FE-47982E78EE6F}">
      <dgm:prSet/>
      <dgm:spPr/>
      <dgm:t>
        <a:bodyPr/>
        <a:lstStyle/>
        <a:p>
          <a:endParaRPr lang="en-US" noProof="0" dirty="0"/>
        </a:p>
      </dgm:t>
    </dgm:pt>
    <dgm:pt modelId="{B87E2D66-B51A-449A-924B-C36D588FA634}" type="sibTrans" cxnId="{2C0DB3FE-4850-4E1A-B2FE-47982E78EE6F}">
      <dgm:prSet/>
      <dgm:spPr/>
      <dgm:t>
        <a:bodyPr/>
        <a:lstStyle/>
        <a:p>
          <a:endParaRPr lang="en-US" noProof="0" dirty="0"/>
        </a:p>
      </dgm:t>
    </dgm:pt>
    <dgm:pt modelId="{4334E203-3D5C-465A-9AB9-CB4F74EFF534}">
      <dgm:prSet/>
      <dgm:spPr/>
      <dgm:t>
        <a:bodyPr/>
        <a:lstStyle/>
        <a:p>
          <a:r>
            <a:rPr lang="en-US" noProof="0" dirty="0" smtClean="0"/>
            <a:t>Build a CHAIN of Economic Statistics</a:t>
          </a:r>
          <a:endParaRPr lang="en-US" noProof="0" dirty="0"/>
        </a:p>
      </dgm:t>
    </dgm:pt>
    <dgm:pt modelId="{AFBB40E4-1C86-45C0-9F64-EB7F9D47BAB7}" type="parTrans" cxnId="{35A61A71-BCCB-4C39-B188-9F98DFFD5312}">
      <dgm:prSet/>
      <dgm:spPr/>
      <dgm:t>
        <a:bodyPr/>
        <a:lstStyle/>
        <a:p>
          <a:endParaRPr lang="en-US" noProof="0" dirty="0"/>
        </a:p>
      </dgm:t>
    </dgm:pt>
    <dgm:pt modelId="{933B7393-5CA9-4049-B313-86C86364B6BA}" type="sibTrans" cxnId="{35A61A71-BCCB-4C39-B188-9F98DFFD5312}">
      <dgm:prSet/>
      <dgm:spPr/>
      <dgm:t>
        <a:bodyPr/>
        <a:lstStyle/>
        <a:p>
          <a:endParaRPr lang="en-US" noProof="0" dirty="0"/>
        </a:p>
      </dgm:t>
    </dgm:pt>
    <dgm:pt modelId="{B77A78A6-3C64-4925-BE03-3F784C6F4010}">
      <dgm:prSet/>
      <dgm:spPr/>
      <dgm:t>
        <a:bodyPr/>
        <a:lstStyle/>
        <a:p>
          <a:r>
            <a:rPr lang="en-US" noProof="0" dirty="0" smtClean="0"/>
            <a:t>How to manage Alliances</a:t>
          </a:r>
          <a:endParaRPr lang="en-US" noProof="0" dirty="0"/>
        </a:p>
      </dgm:t>
    </dgm:pt>
    <dgm:pt modelId="{F17BBC6D-A860-41B1-AA5B-9819C1E70096}" type="parTrans" cxnId="{5DD04B84-17A0-4DEF-9597-CA8DCC31FAD6}">
      <dgm:prSet/>
      <dgm:spPr/>
      <dgm:t>
        <a:bodyPr/>
        <a:lstStyle/>
        <a:p>
          <a:endParaRPr lang="en-US" noProof="0" dirty="0"/>
        </a:p>
      </dgm:t>
    </dgm:pt>
    <dgm:pt modelId="{C53FE45C-C5C2-4CAD-985B-5305E69777BF}" type="sibTrans" cxnId="{5DD04B84-17A0-4DEF-9597-CA8DCC31FAD6}">
      <dgm:prSet/>
      <dgm:spPr/>
      <dgm:t>
        <a:bodyPr/>
        <a:lstStyle/>
        <a:p>
          <a:endParaRPr lang="en-US" noProof="0" dirty="0"/>
        </a:p>
      </dgm:t>
    </dgm:pt>
    <dgm:pt modelId="{BC2D0D62-5BC9-46A6-93D4-6219690203A1}">
      <dgm:prSet/>
      <dgm:spPr/>
      <dgm:t>
        <a:bodyPr/>
        <a:lstStyle/>
        <a:p>
          <a:r>
            <a:rPr lang="en-US" noProof="0" dirty="0" smtClean="0"/>
            <a:t>Chain </a:t>
          </a:r>
          <a:r>
            <a:rPr lang="en-US" noProof="0" dirty="0" smtClean="0"/>
            <a:t>Management </a:t>
          </a:r>
          <a:r>
            <a:rPr lang="en-US" noProof="0" dirty="0" smtClean="0"/>
            <a:t>in SN Business Statistics</a:t>
          </a:r>
          <a:endParaRPr lang="en-US" noProof="0" dirty="0"/>
        </a:p>
      </dgm:t>
    </dgm:pt>
    <dgm:pt modelId="{6086AE8E-C39F-4820-8830-4A4124BFC680}" type="parTrans" cxnId="{A6D4D0BD-7441-42DD-A132-CADB2D066312}">
      <dgm:prSet/>
      <dgm:spPr/>
      <dgm:t>
        <a:bodyPr/>
        <a:lstStyle/>
        <a:p>
          <a:endParaRPr lang="en-US" noProof="0" dirty="0"/>
        </a:p>
      </dgm:t>
    </dgm:pt>
    <dgm:pt modelId="{2DFEDCC0-00E5-41E8-9C73-FF10967583BC}" type="sibTrans" cxnId="{A6D4D0BD-7441-42DD-A132-CADB2D066312}">
      <dgm:prSet/>
      <dgm:spPr/>
      <dgm:t>
        <a:bodyPr/>
        <a:lstStyle/>
        <a:p>
          <a:endParaRPr lang="en-US" noProof="0" dirty="0"/>
        </a:p>
      </dgm:t>
    </dgm:pt>
    <dgm:pt modelId="{FEEC0D93-E61E-4490-9C2A-D62E7A526D7C}">
      <dgm:prSet/>
      <dgm:spPr/>
      <dgm:t>
        <a:bodyPr/>
        <a:lstStyle/>
        <a:p>
          <a:r>
            <a:rPr lang="en-US" noProof="0" dirty="0" smtClean="0"/>
            <a:t>The Result</a:t>
          </a:r>
          <a:endParaRPr lang="en-US" noProof="0" dirty="0"/>
        </a:p>
      </dgm:t>
    </dgm:pt>
    <dgm:pt modelId="{5FC6BFA4-EDE3-4AE9-AF4D-15C19AF2FC89}" type="parTrans" cxnId="{11665AB8-1CE3-48DF-B493-C408CF0996AC}">
      <dgm:prSet/>
      <dgm:spPr/>
      <dgm:t>
        <a:bodyPr/>
        <a:lstStyle/>
        <a:p>
          <a:endParaRPr lang="nl-NL"/>
        </a:p>
      </dgm:t>
    </dgm:pt>
    <dgm:pt modelId="{D55AEE51-2EBC-415F-94A5-B6E5A9F7B6AC}" type="sibTrans" cxnId="{11665AB8-1CE3-48DF-B493-C408CF0996AC}">
      <dgm:prSet/>
      <dgm:spPr/>
      <dgm:t>
        <a:bodyPr/>
        <a:lstStyle/>
        <a:p>
          <a:endParaRPr lang="nl-NL"/>
        </a:p>
      </dgm:t>
    </dgm:pt>
    <dgm:pt modelId="{FEDB982F-CC63-49FE-9FCC-6BFD5ECCD7AD}">
      <dgm:prSet/>
      <dgm:spPr/>
      <dgm:t>
        <a:bodyPr/>
        <a:lstStyle/>
        <a:p>
          <a:r>
            <a:rPr lang="en-US" noProof="0" dirty="0" smtClean="0"/>
            <a:t>A Network of collaborating NSI’s </a:t>
          </a:r>
          <a:endParaRPr lang="en-US" noProof="0" dirty="0"/>
        </a:p>
      </dgm:t>
    </dgm:pt>
    <dgm:pt modelId="{230C7959-5B65-41AD-A5DD-21B8AB95C73C}" type="parTrans" cxnId="{E0745731-FA11-4222-8FC2-F429213FF960}">
      <dgm:prSet/>
      <dgm:spPr/>
      <dgm:t>
        <a:bodyPr/>
        <a:lstStyle/>
        <a:p>
          <a:endParaRPr lang="nl-NL"/>
        </a:p>
      </dgm:t>
    </dgm:pt>
    <dgm:pt modelId="{5B21046E-E79A-4262-8910-732BA03971AB}" type="sibTrans" cxnId="{E0745731-FA11-4222-8FC2-F429213FF960}">
      <dgm:prSet/>
      <dgm:spPr/>
      <dgm:t>
        <a:bodyPr/>
        <a:lstStyle/>
        <a:p>
          <a:endParaRPr lang="nl-NL"/>
        </a:p>
      </dgm:t>
    </dgm:pt>
    <dgm:pt modelId="{10C1FC78-B22C-4D5E-A08A-908A0B920AE6}">
      <dgm:prSet/>
      <dgm:spPr/>
      <dgm:t>
        <a:bodyPr/>
        <a:lstStyle/>
        <a:p>
          <a:endParaRPr lang="nl-NL"/>
        </a:p>
      </dgm:t>
    </dgm:pt>
    <dgm:pt modelId="{4903C58D-ACFE-459D-B213-0992AE85AC6D}" type="parTrans" cxnId="{BD14FC16-D013-4F49-BE7E-3FF0C849D739}">
      <dgm:prSet/>
      <dgm:spPr/>
      <dgm:t>
        <a:bodyPr/>
        <a:lstStyle/>
        <a:p>
          <a:endParaRPr lang="nl-NL"/>
        </a:p>
      </dgm:t>
    </dgm:pt>
    <dgm:pt modelId="{E7B1F124-6E2A-4797-8B04-846CEB2C527C}" type="sibTrans" cxnId="{BD14FC16-D013-4F49-BE7E-3FF0C849D739}">
      <dgm:prSet/>
      <dgm:spPr/>
      <dgm:t>
        <a:bodyPr/>
        <a:lstStyle/>
        <a:p>
          <a:endParaRPr lang="nl-NL"/>
        </a:p>
      </dgm:t>
    </dgm:pt>
    <dgm:pt modelId="{C7417AC5-830B-4ADD-A1D3-5D253361ADB8}">
      <dgm:prSet/>
      <dgm:spPr/>
      <dgm:t>
        <a:bodyPr/>
        <a:lstStyle/>
        <a:p>
          <a:r>
            <a:rPr lang="en-US" noProof="0" dirty="0" smtClean="0"/>
            <a:t>Chain </a:t>
          </a:r>
          <a:r>
            <a:rPr lang="en-US" noProof="0" dirty="0" smtClean="0"/>
            <a:t>Management</a:t>
          </a:r>
          <a:r>
            <a:rPr lang="en-US" noProof="0" dirty="0" smtClean="0"/>
            <a:t>?</a:t>
          </a:r>
          <a:endParaRPr lang="en-US" noProof="0" dirty="0"/>
        </a:p>
      </dgm:t>
    </dgm:pt>
    <dgm:pt modelId="{5499FDF1-8B8B-48C7-AA4A-E2D4E5B197CD}" type="parTrans" cxnId="{8A828D3C-4AAB-4D01-815C-27B34002F07D}">
      <dgm:prSet/>
      <dgm:spPr/>
      <dgm:t>
        <a:bodyPr/>
        <a:lstStyle/>
        <a:p>
          <a:endParaRPr lang="nl-NL"/>
        </a:p>
      </dgm:t>
    </dgm:pt>
    <dgm:pt modelId="{019436F5-5EFC-456C-B213-DB83D611DD45}" type="sibTrans" cxnId="{8A828D3C-4AAB-4D01-815C-27B34002F07D}">
      <dgm:prSet/>
      <dgm:spPr/>
      <dgm:t>
        <a:bodyPr/>
        <a:lstStyle/>
        <a:p>
          <a:endParaRPr lang="nl-NL"/>
        </a:p>
      </dgm:t>
    </dgm:pt>
    <dgm:pt modelId="{D2C124D7-CE8F-41A0-B89C-F7C47102C8D2}" type="pres">
      <dgm:prSet presAssocID="{30906054-DE5C-4A29-ACA7-A62D00CC2B1B}" presName="Name0" presStyleCnt="0">
        <dgm:presLayoutVars>
          <dgm:chMax val="7"/>
          <dgm:chPref val="7"/>
          <dgm:dir/>
        </dgm:presLayoutVars>
      </dgm:prSet>
      <dgm:spPr/>
      <dgm:t>
        <a:bodyPr/>
        <a:lstStyle/>
        <a:p>
          <a:endParaRPr lang="en-US"/>
        </a:p>
      </dgm:t>
    </dgm:pt>
    <dgm:pt modelId="{9BD5CE85-DB74-4E52-917D-D60418429B3E}" type="pres">
      <dgm:prSet presAssocID="{30906054-DE5C-4A29-ACA7-A62D00CC2B1B}" presName="Name1" presStyleCnt="0"/>
      <dgm:spPr/>
    </dgm:pt>
    <dgm:pt modelId="{474375D3-9C87-4186-9CDE-A5522BEAEEA9}" type="pres">
      <dgm:prSet presAssocID="{30906054-DE5C-4A29-ACA7-A62D00CC2B1B}" presName="cycle" presStyleCnt="0"/>
      <dgm:spPr/>
    </dgm:pt>
    <dgm:pt modelId="{9CBF762D-7565-40F8-894C-7D25A714C2BE}" type="pres">
      <dgm:prSet presAssocID="{30906054-DE5C-4A29-ACA7-A62D00CC2B1B}" presName="srcNode" presStyleLbl="node1" presStyleIdx="0" presStyleCnt="7"/>
      <dgm:spPr/>
    </dgm:pt>
    <dgm:pt modelId="{6FB2BAD9-1F0B-4CC7-B1D0-79940001D8B7}" type="pres">
      <dgm:prSet presAssocID="{30906054-DE5C-4A29-ACA7-A62D00CC2B1B}" presName="conn" presStyleLbl="parChTrans1D2" presStyleIdx="0" presStyleCnt="1"/>
      <dgm:spPr/>
      <dgm:t>
        <a:bodyPr/>
        <a:lstStyle/>
        <a:p>
          <a:endParaRPr lang="en-US"/>
        </a:p>
      </dgm:t>
    </dgm:pt>
    <dgm:pt modelId="{F0A5C24E-2D54-49A1-9A88-BEF28417B8AA}" type="pres">
      <dgm:prSet presAssocID="{30906054-DE5C-4A29-ACA7-A62D00CC2B1B}" presName="extraNode" presStyleLbl="node1" presStyleIdx="0" presStyleCnt="7"/>
      <dgm:spPr/>
    </dgm:pt>
    <dgm:pt modelId="{1B71BC53-7227-4B74-AB4E-6C73697FEA47}" type="pres">
      <dgm:prSet presAssocID="{30906054-DE5C-4A29-ACA7-A62D00CC2B1B}" presName="dstNode" presStyleLbl="node1" presStyleIdx="0" presStyleCnt="7"/>
      <dgm:spPr/>
    </dgm:pt>
    <dgm:pt modelId="{C376011A-E2C8-4961-9B5D-418E8C118A84}" type="pres">
      <dgm:prSet presAssocID="{4E6EDD77-983F-4A7D-B98B-5120CFE40950}" presName="text_1" presStyleLbl="node1" presStyleIdx="0" presStyleCnt="7">
        <dgm:presLayoutVars>
          <dgm:bulletEnabled val="1"/>
        </dgm:presLayoutVars>
      </dgm:prSet>
      <dgm:spPr/>
      <dgm:t>
        <a:bodyPr/>
        <a:lstStyle/>
        <a:p>
          <a:endParaRPr lang="en-US"/>
        </a:p>
      </dgm:t>
    </dgm:pt>
    <dgm:pt modelId="{266E45B2-79F8-4A87-B229-D8FDC56DABED}" type="pres">
      <dgm:prSet presAssocID="{4E6EDD77-983F-4A7D-B98B-5120CFE40950}" presName="accent_1" presStyleCnt="0"/>
      <dgm:spPr/>
    </dgm:pt>
    <dgm:pt modelId="{04A10025-FC64-4666-A844-88594F76B794}" type="pres">
      <dgm:prSet presAssocID="{4E6EDD77-983F-4A7D-B98B-5120CFE40950}" presName="accentRepeatNode" presStyleLbl="solidFgAcc1" presStyleIdx="0" presStyleCnt="7"/>
      <dgm:spPr/>
    </dgm:pt>
    <dgm:pt modelId="{E8014257-5135-452C-A94C-620A96D4BC4B}" type="pres">
      <dgm:prSet presAssocID="{B77A78A6-3C64-4925-BE03-3F784C6F4010}" presName="text_2" presStyleLbl="node1" presStyleIdx="1" presStyleCnt="7">
        <dgm:presLayoutVars>
          <dgm:bulletEnabled val="1"/>
        </dgm:presLayoutVars>
      </dgm:prSet>
      <dgm:spPr/>
      <dgm:t>
        <a:bodyPr/>
        <a:lstStyle/>
        <a:p>
          <a:endParaRPr lang="nl-NL"/>
        </a:p>
      </dgm:t>
    </dgm:pt>
    <dgm:pt modelId="{4E188CE8-AC6E-4EBD-9005-A02CB4F0B6C9}" type="pres">
      <dgm:prSet presAssocID="{B77A78A6-3C64-4925-BE03-3F784C6F4010}" presName="accent_2" presStyleCnt="0"/>
      <dgm:spPr/>
    </dgm:pt>
    <dgm:pt modelId="{FEBC874F-7F49-4CA1-85B4-9AEC284F03E1}" type="pres">
      <dgm:prSet presAssocID="{B77A78A6-3C64-4925-BE03-3F784C6F4010}" presName="accentRepeatNode" presStyleLbl="solidFgAcc1" presStyleIdx="1" presStyleCnt="7"/>
      <dgm:spPr/>
    </dgm:pt>
    <dgm:pt modelId="{61155071-7157-4842-A567-D249C94DFAFC}" type="pres">
      <dgm:prSet presAssocID="{C7417AC5-830B-4ADD-A1D3-5D253361ADB8}" presName="text_3" presStyleLbl="node1" presStyleIdx="2" presStyleCnt="7">
        <dgm:presLayoutVars>
          <dgm:bulletEnabled val="1"/>
        </dgm:presLayoutVars>
      </dgm:prSet>
      <dgm:spPr/>
      <dgm:t>
        <a:bodyPr/>
        <a:lstStyle/>
        <a:p>
          <a:endParaRPr lang="nl-NL"/>
        </a:p>
      </dgm:t>
    </dgm:pt>
    <dgm:pt modelId="{A7A2A075-D28F-477F-A3CD-D82D8D65A360}" type="pres">
      <dgm:prSet presAssocID="{C7417AC5-830B-4ADD-A1D3-5D253361ADB8}" presName="accent_3" presStyleCnt="0"/>
      <dgm:spPr/>
    </dgm:pt>
    <dgm:pt modelId="{E85A976C-7B28-46A5-B11F-9FCE04B9EA52}" type="pres">
      <dgm:prSet presAssocID="{C7417AC5-830B-4ADD-A1D3-5D253361ADB8}" presName="accentRepeatNode" presStyleLbl="solidFgAcc1" presStyleIdx="2" presStyleCnt="7"/>
      <dgm:spPr/>
    </dgm:pt>
    <dgm:pt modelId="{BEC1005E-55DF-42FF-BB81-EF2FD1561A65}" type="pres">
      <dgm:prSet presAssocID="{BC2D0D62-5BC9-46A6-93D4-6219690203A1}" presName="text_4" presStyleLbl="node1" presStyleIdx="3" presStyleCnt="7">
        <dgm:presLayoutVars>
          <dgm:bulletEnabled val="1"/>
        </dgm:presLayoutVars>
      </dgm:prSet>
      <dgm:spPr/>
      <dgm:t>
        <a:bodyPr/>
        <a:lstStyle/>
        <a:p>
          <a:endParaRPr lang="en-US"/>
        </a:p>
      </dgm:t>
    </dgm:pt>
    <dgm:pt modelId="{62B32A97-193D-4C62-86A9-454D7E7D2E8E}" type="pres">
      <dgm:prSet presAssocID="{BC2D0D62-5BC9-46A6-93D4-6219690203A1}" presName="accent_4" presStyleCnt="0"/>
      <dgm:spPr/>
    </dgm:pt>
    <dgm:pt modelId="{E4AEF30E-982C-49BD-A91F-AFF8DE61FDC4}" type="pres">
      <dgm:prSet presAssocID="{BC2D0D62-5BC9-46A6-93D4-6219690203A1}" presName="accentRepeatNode" presStyleLbl="solidFgAcc1" presStyleIdx="3" presStyleCnt="7"/>
      <dgm:spPr/>
    </dgm:pt>
    <dgm:pt modelId="{DC7AD967-554E-4DAA-867B-4DF9C082D96E}" type="pres">
      <dgm:prSet presAssocID="{4334E203-3D5C-465A-9AB9-CB4F74EFF534}" presName="text_5" presStyleLbl="node1" presStyleIdx="4" presStyleCnt="7">
        <dgm:presLayoutVars>
          <dgm:bulletEnabled val="1"/>
        </dgm:presLayoutVars>
      </dgm:prSet>
      <dgm:spPr/>
      <dgm:t>
        <a:bodyPr/>
        <a:lstStyle/>
        <a:p>
          <a:endParaRPr lang="en-US"/>
        </a:p>
      </dgm:t>
    </dgm:pt>
    <dgm:pt modelId="{7B2A7457-D259-4B86-8341-4F23C393AC96}" type="pres">
      <dgm:prSet presAssocID="{4334E203-3D5C-465A-9AB9-CB4F74EFF534}" presName="accent_5" presStyleCnt="0"/>
      <dgm:spPr/>
    </dgm:pt>
    <dgm:pt modelId="{70003B64-A07B-4CE0-B49D-036477626E2A}" type="pres">
      <dgm:prSet presAssocID="{4334E203-3D5C-465A-9AB9-CB4F74EFF534}" presName="accentRepeatNode" presStyleLbl="solidFgAcc1" presStyleIdx="4" presStyleCnt="7"/>
      <dgm:spPr/>
    </dgm:pt>
    <dgm:pt modelId="{19FB7078-872F-41E6-AF32-F4DA1A4EE247}" type="pres">
      <dgm:prSet presAssocID="{FEEC0D93-E61E-4490-9C2A-D62E7A526D7C}" presName="text_6" presStyleLbl="node1" presStyleIdx="5" presStyleCnt="7">
        <dgm:presLayoutVars>
          <dgm:bulletEnabled val="1"/>
        </dgm:presLayoutVars>
      </dgm:prSet>
      <dgm:spPr/>
      <dgm:t>
        <a:bodyPr/>
        <a:lstStyle/>
        <a:p>
          <a:endParaRPr lang="nl-NL"/>
        </a:p>
      </dgm:t>
    </dgm:pt>
    <dgm:pt modelId="{2BD083A6-D97A-4D8D-A06F-4D13FA0AC03B}" type="pres">
      <dgm:prSet presAssocID="{FEEC0D93-E61E-4490-9C2A-D62E7A526D7C}" presName="accent_6" presStyleCnt="0"/>
      <dgm:spPr/>
    </dgm:pt>
    <dgm:pt modelId="{140F6412-577A-4FA3-B14E-9980F01BD4AE}" type="pres">
      <dgm:prSet presAssocID="{FEEC0D93-E61E-4490-9C2A-D62E7A526D7C}" presName="accentRepeatNode" presStyleLbl="solidFgAcc1" presStyleIdx="5" presStyleCnt="7"/>
      <dgm:spPr>
        <a:blipFill rotWithShape="0">
          <a:blip xmlns:r="http://schemas.openxmlformats.org/officeDocument/2006/relationships" r:embed="rId1"/>
          <a:stretch>
            <a:fillRect/>
          </a:stretch>
        </a:blipFill>
      </dgm:spPr>
      <dgm:t>
        <a:bodyPr/>
        <a:lstStyle/>
        <a:p>
          <a:endParaRPr lang="nl-NL"/>
        </a:p>
      </dgm:t>
    </dgm:pt>
    <dgm:pt modelId="{6483457C-35D3-4BDE-BAA0-90E8AD48631D}" type="pres">
      <dgm:prSet presAssocID="{FEDB982F-CC63-49FE-9FCC-6BFD5ECCD7AD}" presName="text_7" presStyleLbl="node1" presStyleIdx="6" presStyleCnt="7">
        <dgm:presLayoutVars>
          <dgm:bulletEnabled val="1"/>
        </dgm:presLayoutVars>
      </dgm:prSet>
      <dgm:spPr/>
      <dgm:t>
        <a:bodyPr/>
        <a:lstStyle/>
        <a:p>
          <a:endParaRPr lang="nl-NL"/>
        </a:p>
      </dgm:t>
    </dgm:pt>
    <dgm:pt modelId="{02025D15-3CD7-4666-AB3F-AFDD53937435}" type="pres">
      <dgm:prSet presAssocID="{FEDB982F-CC63-49FE-9FCC-6BFD5ECCD7AD}" presName="accent_7" presStyleCnt="0"/>
      <dgm:spPr/>
    </dgm:pt>
    <dgm:pt modelId="{F9D20B51-B089-475A-B91E-60CC606E30CA}" type="pres">
      <dgm:prSet presAssocID="{FEDB982F-CC63-49FE-9FCC-6BFD5ECCD7AD}" presName="accentRepeatNode" presStyleLbl="solidFgAcc1" presStyleIdx="6" presStyleCnt="7"/>
      <dgm:spPr/>
    </dgm:pt>
  </dgm:ptLst>
  <dgm:cxnLst>
    <dgm:cxn modelId="{5DD04B84-17A0-4DEF-9597-CA8DCC31FAD6}" srcId="{30906054-DE5C-4A29-ACA7-A62D00CC2B1B}" destId="{B77A78A6-3C64-4925-BE03-3F784C6F4010}" srcOrd="1" destOrd="0" parTransId="{F17BBC6D-A860-41B1-AA5B-9819C1E70096}" sibTransId="{C53FE45C-C5C2-4CAD-985B-5305E69777BF}"/>
    <dgm:cxn modelId="{35D95936-C030-4D11-A5CB-51C18A7FE0CA}" type="presOf" srcId="{FEDB982F-CC63-49FE-9FCC-6BFD5ECCD7AD}" destId="{6483457C-35D3-4BDE-BAA0-90E8AD48631D}" srcOrd="0" destOrd="0" presId="urn:microsoft.com/office/officeart/2008/layout/VerticalCurvedList"/>
    <dgm:cxn modelId="{BD14FC16-D013-4F49-BE7E-3FF0C849D739}" srcId="{30906054-DE5C-4A29-ACA7-A62D00CC2B1B}" destId="{10C1FC78-B22C-4D5E-A08A-908A0B920AE6}" srcOrd="7" destOrd="0" parTransId="{4903C58D-ACFE-459D-B213-0992AE85AC6D}" sibTransId="{E7B1F124-6E2A-4797-8B04-846CEB2C527C}"/>
    <dgm:cxn modelId="{A6D4D0BD-7441-42DD-A132-CADB2D066312}" srcId="{30906054-DE5C-4A29-ACA7-A62D00CC2B1B}" destId="{BC2D0D62-5BC9-46A6-93D4-6219690203A1}" srcOrd="3" destOrd="0" parTransId="{6086AE8E-C39F-4820-8830-4A4124BFC680}" sibTransId="{2DFEDCC0-00E5-41E8-9C73-FF10967583BC}"/>
    <dgm:cxn modelId="{96DD30A1-11DE-420C-871B-96B72D5A4807}" type="presOf" srcId="{30906054-DE5C-4A29-ACA7-A62D00CC2B1B}" destId="{D2C124D7-CE8F-41A0-B89C-F7C47102C8D2}" srcOrd="0" destOrd="0" presId="urn:microsoft.com/office/officeart/2008/layout/VerticalCurvedList"/>
    <dgm:cxn modelId="{E0745731-FA11-4222-8FC2-F429213FF960}" srcId="{30906054-DE5C-4A29-ACA7-A62D00CC2B1B}" destId="{FEDB982F-CC63-49FE-9FCC-6BFD5ECCD7AD}" srcOrd="6" destOrd="0" parTransId="{230C7959-5B65-41AD-A5DD-21B8AB95C73C}" sibTransId="{5B21046E-E79A-4262-8910-732BA03971AB}"/>
    <dgm:cxn modelId="{11665AB8-1CE3-48DF-B493-C408CF0996AC}" srcId="{30906054-DE5C-4A29-ACA7-A62D00CC2B1B}" destId="{FEEC0D93-E61E-4490-9C2A-D62E7A526D7C}" srcOrd="5" destOrd="0" parTransId="{5FC6BFA4-EDE3-4AE9-AF4D-15C19AF2FC89}" sibTransId="{D55AEE51-2EBC-415F-94A5-B6E5A9F7B6AC}"/>
    <dgm:cxn modelId="{8A828D3C-4AAB-4D01-815C-27B34002F07D}" srcId="{30906054-DE5C-4A29-ACA7-A62D00CC2B1B}" destId="{C7417AC5-830B-4ADD-A1D3-5D253361ADB8}" srcOrd="2" destOrd="0" parTransId="{5499FDF1-8B8B-48C7-AA4A-E2D4E5B197CD}" sibTransId="{019436F5-5EFC-456C-B213-DB83D611DD45}"/>
    <dgm:cxn modelId="{2C0DB3FE-4850-4E1A-B2FE-47982E78EE6F}" srcId="{30906054-DE5C-4A29-ACA7-A62D00CC2B1B}" destId="{4E6EDD77-983F-4A7D-B98B-5120CFE40950}" srcOrd="0" destOrd="0" parTransId="{B0F1C5DB-646B-47B8-A9DE-8EC5334F38FF}" sibTransId="{B87E2D66-B51A-449A-924B-C36D588FA634}"/>
    <dgm:cxn modelId="{1580B0F2-E9EC-4205-9FA9-363FEDF180E5}" type="presOf" srcId="{B77A78A6-3C64-4925-BE03-3F784C6F4010}" destId="{E8014257-5135-452C-A94C-620A96D4BC4B}" srcOrd="0" destOrd="0" presId="urn:microsoft.com/office/officeart/2008/layout/VerticalCurvedList"/>
    <dgm:cxn modelId="{76746ADC-9017-41C7-A315-A056A6F9CF39}" type="presOf" srcId="{FEEC0D93-E61E-4490-9C2A-D62E7A526D7C}" destId="{19FB7078-872F-41E6-AF32-F4DA1A4EE247}" srcOrd="0" destOrd="0" presId="urn:microsoft.com/office/officeart/2008/layout/VerticalCurvedList"/>
    <dgm:cxn modelId="{35A61A71-BCCB-4C39-B188-9F98DFFD5312}" srcId="{30906054-DE5C-4A29-ACA7-A62D00CC2B1B}" destId="{4334E203-3D5C-465A-9AB9-CB4F74EFF534}" srcOrd="4" destOrd="0" parTransId="{AFBB40E4-1C86-45C0-9F64-EB7F9D47BAB7}" sibTransId="{933B7393-5CA9-4049-B313-86C86364B6BA}"/>
    <dgm:cxn modelId="{10F016DE-1ED0-4100-8FFB-D9ADF88DC063}" type="presOf" srcId="{4334E203-3D5C-465A-9AB9-CB4F74EFF534}" destId="{DC7AD967-554E-4DAA-867B-4DF9C082D96E}" srcOrd="0" destOrd="0" presId="urn:microsoft.com/office/officeart/2008/layout/VerticalCurvedList"/>
    <dgm:cxn modelId="{32C762D9-2BE6-46FD-BA3F-336C5F0444F4}" type="presOf" srcId="{BC2D0D62-5BC9-46A6-93D4-6219690203A1}" destId="{BEC1005E-55DF-42FF-BB81-EF2FD1561A65}" srcOrd="0" destOrd="0" presId="urn:microsoft.com/office/officeart/2008/layout/VerticalCurvedList"/>
    <dgm:cxn modelId="{B4193DBE-5C9A-46BD-9CF3-6E7EC727A41C}" type="presOf" srcId="{C7417AC5-830B-4ADD-A1D3-5D253361ADB8}" destId="{61155071-7157-4842-A567-D249C94DFAFC}" srcOrd="0" destOrd="0" presId="urn:microsoft.com/office/officeart/2008/layout/VerticalCurvedList"/>
    <dgm:cxn modelId="{44AD1987-C0EA-4528-AE16-CBDCD373464B}" type="presOf" srcId="{4E6EDD77-983F-4A7D-B98B-5120CFE40950}" destId="{C376011A-E2C8-4961-9B5D-418E8C118A84}" srcOrd="0" destOrd="0" presId="urn:microsoft.com/office/officeart/2008/layout/VerticalCurvedList"/>
    <dgm:cxn modelId="{2DF8E2CA-B42C-46C5-8077-FCCBE1D8C03E}" type="presOf" srcId="{B87E2D66-B51A-449A-924B-C36D588FA634}" destId="{6FB2BAD9-1F0B-4CC7-B1D0-79940001D8B7}" srcOrd="0" destOrd="0" presId="urn:microsoft.com/office/officeart/2008/layout/VerticalCurvedList"/>
    <dgm:cxn modelId="{F2CC613B-E8C0-4478-BDE2-07B10769B3A8}" type="presParOf" srcId="{D2C124D7-CE8F-41A0-B89C-F7C47102C8D2}" destId="{9BD5CE85-DB74-4E52-917D-D60418429B3E}" srcOrd="0" destOrd="0" presId="urn:microsoft.com/office/officeart/2008/layout/VerticalCurvedList"/>
    <dgm:cxn modelId="{813EC532-F3E8-4EFF-9B82-F1423C607FC7}" type="presParOf" srcId="{9BD5CE85-DB74-4E52-917D-D60418429B3E}" destId="{474375D3-9C87-4186-9CDE-A5522BEAEEA9}" srcOrd="0" destOrd="0" presId="urn:microsoft.com/office/officeart/2008/layout/VerticalCurvedList"/>
    <dgm:cxn modelId="{0A02B3DD-300D-416F-A93D-05617945A4C7}" type="presParOf" srcId="{474375D3-9C87-4186-9CDE-A5522BEAEEA9}" destId="{9CBF762D-7565-40F8-894C-7D25A714C2BE}" srcOrd="0" destOrd="0" presId="urn:microsoft.com/office/officeart/2008/layout/VerticalCurvedList"/>
    <dgm:cxn modelId="{C961713B-7102-4672-A89A-837AF4AE9969}" type="presParOf" srcId="{474375D3-9C87-4186-9CDE-A5522BEAEEA9}" destId="{6FB2BAD9-1F0B-4CC7-B1D0-79940001D8B7}" srcOrd="1" destOrd="0" presId="urn:microsoft.com/office/officeart/2008/layout/VerticalCurvedList"/>
    <dgm:cxn modelId="{A022A8EF-189E-479D-9982-CF06114AA01C}" type="presParOf" srcId="{474375D3-9C87-4186-9CDE-A5522BEAEEA9}" destId="{F0A5C24E-2D54-49A1-9A88-BEF28417B8AA}" srcOrd="2" destOrd="0" presId="urn:microsoft.com/office/officeart/2008/layout/VerticalCurvedList"/>
    <dgm:cxn modelId="{7C55A110-893B-48B5-BA56-6EEC200987D4}" type="presParOf" srcId="{474375D3-9C87-4186-9CDE-A5522BEAEEA9}" destId="{1B71BC53-7227-4B74-AB4E-6C73697FEA47}" srcOrd="3" destOrd="0" presId="urn:microsoft.com/office/officeart/2008/layout/VerticalCurvedList"/>
    <dgm:cxn modelId="{E22C7A1B-C3DA-41AE-AE20-F3345A994C71}" type="presParOf" srcId="{9BD5CE85-DB74-4E52-917D-D60418429B3E}" destId="{C376011A-E2C8-4961-9B5D-418E8C118A84}" srcOrd="1" destOrd="0" presId="urn:microsoft.com/office/officeart/2008/layout/VerticalCurvedList"/>
    <dgm:cxn modelId="{96FB908F-7EF5-40B8-967A-B54D9CCFDC40}" type="presParOf" srcId="{9BD5CE85-DB74-4E52-917D-D60418429B3E}" destId="{266E45B2-79F8-4A87-B229-D8FDC56DABED}" srcOrd="2" destOrd="0" presId="urn:microsoft.com/office/officeart/2008/layout/VerticalCurvedList"/>
    <dgm:cxn modelId="{45709A93-3C85-4447-B3D9-9EC4C6155353}" type="presParOf" srcId="{266E45B2-79F8-4A87-B229-D8FDC56DABED}" destId="{04A10025-FC64-4666-A844-88594F76B794}" srcOrd="0" destOrd="0" presId="urn:microsoft.com/office/officeart/2008/layout/VerticalCurvedList"/>
    <dgm:cxn modelId="{460559A5-B4E3-4AB6-BDC5-922E75213D44}" type="presParOf" srcId="{9BD5CE85-DB74-4E52-917D-D60418429B3E}" destId="{E8014257-5135-452C-A94C-620A96D4BC4B}" srcOrd="3" destOrd="0" presId="urn:microsoft.com/office/officeart/2008/layout/VerticalCurvedList"/>
    <dgm:cxn modelId="{0B533AE4-606C-4013-B0C0-462BE1F19A45}" type="presParOf" srcId="{9BD5CE85-DB74-4E52-917D-D60418429B3E}" destId="{4E188CE8-AC6E-4EBD-9005-A02CB4F0B6C9}" srcOrd="4" destOrd="0" presId="urn:microsoft.com/office/officeart/2008/layout/VerticalCurvedList"/>
    <dgm:cxn modelId="{D7A3C41E-2937-4C78-B61A-A453F1A91267}" type="presParOf" srcId="{4E188CE8-AC6E-4EBD-9005-A02CB4F0B6C9}" destId="{FEBC874F-7F49-4CA1-85B4-9AEC284F03E1}" srcOrd="0" destOrd="0" presId="urn:microsoft.com/office/officeart/2008/layout/VerticalCurvedList"/>
    <dgm:cxn modelId="{256DD01B-0A0F-4FBD-AD8C-9B47A28704BD}" type="presParOf" srcId="{9BD5CE85-DB74-4E52-917D-D60418429B3E}" destId="{61155071-7157-4842-A567-D249C94DFAFC}" srcOrd="5" destOrd="0" presId="urn:microsoft.com/office/officeart/2008/layout/VerticalCurvedList"/>
    <dgm:cxn modelId="{1323F324-EC6F-4BFB-B5E1-021F6263265B}" type="presParOf" srcId="{9BD5CE85-DB74-4E52-917D-D60418429B3E}" destId="{A7A2A075-D28F-477F-A3CD-D82D8D65A360}" srcOrd="6" destOrd="0" presId="urn:microsoft.com/office/officeart/2008/layout/VerticalCurvedList"/>
    <dgm:cxn modelId="{710983F0-CB43-4347-A84E-7CD04B62EB92}" type="presParOf" srcId="{A7A2A075-D28F-477F-A3CD-D82D8D65A360}" destId="{E85A976C-7B28-46A5-B11F-9FCE04B9EA52}" srcOrd="0" destOrd="0" presId="urn:microsoft.com/office/officeart/2008/layout/VerticalCurvedList"/>
    <dgm:cxn modelId="{7C91768E-FE6D-4C0E-89D9-0A46031745E8}" type="presParOf" srcId="{9BD5CE85-DB74-4E52-917D-D60418429B3E}" destId="{BEC1005E-55DF-42FF-BB81-EF2FD1561A65}" srcOrd="7" destOrd="0" presId="urn:microsoft.com/office/officeart/2008/layout/VerticalCurvedList"/>
    <dgm:cxn modelId="{D45D049F-0AB0-4995-99ED-69C6F26570FE}" type="presParOf" srcId="{9BD5CE85-DB74-4E52-917D-D60418429B3E}" destId="{62B32A97-193D-4C62-86A9-454D7E7D2E8E}" srcOrd="8" destOrd="0" presId="urn:microsoft.com/office/officeart/2008/layout/VerticalCurvedList"/>
    <dgm:cxn modelId="{27CD8BA8-390D-4070-A92F-1052B8B448BF}" type="presParOf" srcId="{62B32A97-193D-4C62-86A9-454D7E7D2E8E}" destId="{E4AEF30E-982C-49BD-A91F-AFF8DE61FDC4}" srcOrd="0" destOrd="0" presId="urn:microsoft.com/office/officeart/2008/layout/VerticalCurvedList"/>
    <dgm:cxn modelId="{B31164E9-0E70-4904-9905-A8554D6A2F23}" type="presParOf" srcId="{9BD5CE85-DB74-4E52-917D-D60418429B3E}" destId="{DC7AD967-554E-4DAA-867B-4DF9C082D96E}" srcOrd="9" destOrd="0" presId="urn:microsoft.com/office/officeart/2008/layout/VerticalCurvedList"/>
    <dgm:cxn modelId="{01ECA823-0152-445E-BA8A-619963AEE4D5}" type="presParOf" srcId="{9BD5CE85-DB74-4E52-917D-D60418429B3E}" destId="{7B2A7457-D259-4B86-8341-4F23C393AC96}" srcOrd="10" destOrd="0" presId="urn:microsoft.com/office/officeart/2008/layout/VerticalCurvedList"/>
    <dgm:cxn modelId="{6119645E-DBCD-4C2E-885F-01F50C992E42}" type="presParOf" srcId="{7B2A7457-D259-4B86-8341-4F23C393AC96}" destId="{70003B64-A07B-4CE0-B49D-036477626E2A}" srcOrd="0" destOrd="0" presId="urn:microsoft.com/office/officeart/2008/layout/VerticalCurvedList"/>
    <dgm:cxn modelId="{45EC0EF6-A6B0-426E-8772-A801622B4894}" type="presParOf" srcId="{9BD5CE85-DB74-4E52-917D-D60418429B3E}" destId="{19FB7078-872F-41E6-AF32-F4DA1A4EE247}" srcOrd="11" destOrd="0" presId="urn:microsoft.com/office/officeart/2008/layout/VerticalCurvedList"/>
    <dgm:cxn modelId="{64A36734-4756-42CC-ACA9-D83602A4CE1A}" type="presParOf" srcId="{9BD5CE85-DB74-4E52-917D-D60418429B3E}" destId="{2BD083A6-D97A-4D8D-A06F-4D13FA0AC03B}" srcOrd="12" destOrd="0" presId="urn:microsoft.com/office/officeart/2008/layout/VerticalCurvedList"/>
    <dgm:cxn modelId="{41BD4118-EBF3-4821-96A3-3F7653F74DA4}" type="presParOf" srcId="{2BD083A6-D97A-4D8D-A06F-4D13FA0AC03B}" destId="{140F6412-577A-4FA3-B14E-9980F01BD4AE}" srcOrd="0" destOrd="0" presId="urn:microsoft.com/office/officeart/2008/layout/VerticalCurvedList"/>
    <dgm:cxn modelId="{89CA797D-58F1-475C-962C-BA54189218E6}" type="presParOf" srcId="{9BD5CE85-DB74-4E52-917D-D60418429B3E}" destId="{6483457C-35D3-4BDE-BAA0-90E8AD48631D}" srcOrd="13" destOrd="0" presId="urn:microsoft.com/office/officeart/2008/layout/VerticalCurvedList"/>
    <dgm:cxn modelId="{0E289AA8-2748-4026-9314-0A233EB8CDB8}" type="presParOf" srcId="{9BD5CE85-DB74-4E52-917D-D60418429B3E}" destId="{02025D15-3CD7-4666-AB3F-AFDD53937435}" srcOrd="14" destOrd="0" presId="urn:microsoft.com/office/officeart/2008/layout/VerticalCurvedList"/>
    <dgm:cxn modelId="{69683760-9886-485B-9EBB-4EABE21FB1A4}" type="presParOf" srcId="{02025D15-3CD7-4666-AB3F-AFDD53937435}" destId="{F9D20B51-B089-475A-B91E-60CC606E30CA}" srcOrd="0" destOrd="0" presId="urn:microsoft.com/office/officeart/2008/layout/VerticalCurvedList"/>
  </dgm:cxnLst>
  <dgm:bg>
    <a:solidFill>
      <a:srgbClr val="FFFF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2BAD9-1F0B-4CC7-B1D0-79940001D8B7}">
      <dsp:nvSpPr>
        <dsp:cNvPr id="0" name=""/>
        <dsp:cNvSpPr/>
      </dsp:nvSpPr>
      <dsp:spPr>
        <a:xfrm>
          <a:off x="-5045538" y="-773293"/>
          <a:ext cx="6011082" cy="6011082"/>
        </a:xfrm>
        <a:prstGeom prst="blockArc">
          <a:avLst>
            <a:gd name="adj1" fmla="val 18900000"/>
            <a:gd name="adj2" fmla="val 2700000"/>
            <a:gd name="adj3" fmla="val 359"/>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76011A-E2C8-4961-9B5D-418E8C118A84}">
      <dsp:nvSpPr>
        <dsp:cNvPr id="0" name=""/>
        <dsp:cNvSpPr/>
      </dsp:nvSpPr>
      <dsp:spPr>
        <a:xfrm>
          <a:off x="313184" y="202955"/>
          <a:ext cx="6683998" cy="40573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smtClean="0"/>
            <a:t>A bit of Theory on Alliances</a:t>
          </a:r>
          <a:endParaRPr lang="en-US" sz="2100" kern="1200" noProof="0" dirty="0"/>
        </a:p>
      </dsp:txBody>
      <dsp:txXfrm>
        <a:off x="313184" y="202955"/>
        <a:ext cx="6683998" cy="405733"/>
      </dsp:txXfrm>
    </dsp:sp>
    <dsp:sp modelId="{04A10025-FC64-4666-A844-88594F76B794}">
      <dsp:nvSpPr>
        <dsp:cNvPr id="0" name=""/>
        <dsp:cNvSpPr/>
      </dsp:nvSpPr>
      <dsp:spPr>
        <a:xfrm>
          <a:off x="59601" y="152239"/>
          <a:ext cx="507166" cy="507166"/>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014257-5135-452C-A94C-620A96D4BC4B}">
      <dsp:nvSpPr>
        <dsp:cNvPr id="0" name=""/>
        <dsp:cNvSpPr/>
      </dsp:nvSpPr>
      <dsp:spPr>
        <a:xfrm>
          <a:off x="680612" y="811913"/>
          <a:ext cx="6316570" cy="40573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dirty="0" smtClean="0"/>
            <a:t>How to manage Alliances</a:t>
          </a:r>
          <a:endParaRPr lang="en-US" sz="2100" kern="1200" noProof="0" dirty="0"/>
        </a:p>
      </dsp:txBody>
      <dsp:txXfrm>
        <a:off x="680612" y="811913"/>
        <a:ext cx="6316570" cy="405733"/>
      </dsp:txXfrm>
    </dsp:sp>
    <dsp:sp modelId="{FEBC874F-7F49-4CA1-85B4-9AEC284F03E1}">
      <dsp:nvSpPr>
        <dsp:cNvPr id="0" name=""/>
        <dsp:cNvSpPr/>
      </dsp:nvSpPr>
      <dsp:spPr>
        <a:xfrm>
          <a:off x="427029" y="761196"/>
          <a:ext cx="507166" cy="507166"/>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1155071-7157-4842-A567-D249C94DFAFC}">
      <dsp:nvSpPr>
        <dsp:cNvPr id="0" name=""/>
        <dsp:cNvSpPr/>
      </dsp:nvSpPr>
      <dsp:spPr>
        <a:xfrm>
          <a:off x="881961" y="1420424"/>
          <a:ext cx="6115221" cy="40573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dirty="0" smtClean="0"/>
            <a:t>Chain </a:t>
          </a:r>
          <a:r>
            <a:rPr lang="en-US" sz="2100" kern="1200" noProof="0" dirty="0" smtClean="0"/>
            <a:t>Management</a:t>
          </a:r>
          <a:r>
            <a:rPr lang="en-US" sz="2100" kern="1200" noProof="0" dirty="0" smtClean="0"/>
            <a:t>?</a:t>
          </a:r>
          <a:endParaRPr lang="en-US" sz="2100" kern="1200" noProof="0" dirty="0"/>
        </a:p>
      </dsp:txBody>
      <dsp:txXfrm>
        <a:off x="881961" y="1420424"/>
        <a:ext cx="6115221" cy="405733"/>
      </dsp:txXfrm>
    </dsp:sp>
    <dsp:sp modelId="{E85A976C-7B28-46A5-B11F-9FCE04B9EA52}">
      <dsp:nvSpPr>
        <dsp:cNvPr id="0" name=""/>
        <dsp:cNvSpPr/>
      </dsp:nvSpPr>
      <dsp:spPr>
        <a:xfrm>
          <a:off x="628377" y="1369707"/>
          <a:ext cx="507166" cy="507166"/>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EC1005E-55DF-42FF-BB81-EF2FD1561A65}">
      <dsp:nvSpPr>
        <dsp:cNvPr id="0" name=""/>
        <dsp:cNvSpPr/>
      </dsp:nvSpPr>
      <dsp:spPr>
        <a:xfrm>
          <a:off x="946249" y="2029381"/>
          <a:ext cx="6050933" cy="40573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dirty="0" smtClean="0"/>
            <a:t>Chain </a:t>
          </a:r>
          <a:r>
            <a:rPr lang="en-US" sz="2100" kern="1200" noProof="0" dirty="0" smtClean="0"/>
            <a:t>Management </a:t>
          </a:r>
          <a:r>
            <a:rPr lang="en-US" sz="2100" kern="1200" noProof="0" dirty="0" smtClean="0"/>
            <a:t>in SN Business Statistics</a:t>
          </a:r>
          <a:endParaRPr lang="en-US" sz="2100" kern="1200" noProof="0" dirty="0"/>
        </a:p>
      </dsp:txBody>
      <dsp:txXfrm>
        <a:off x="946249" y="2029381"/>
        <a:ext cx="6050933" cy="405733"/>
      </dsp:txXfrm>
    </dsp:sp>
    <dsp:sp modelId="{E4AEF30E-982C-49BD-A91F-AFF8DE61FDC4}">
      <dsp:nvSpPr>
        <dsp:cNvPr id="0" name=""/>
        <dsp:cNvSpPr/>
      </dsp:nvSpPr>
      <dsp:spPr>
        <a:xfrm>
          <a:off x="692666" y="1978664"/>
          <a:ext cx="507166" cy="50716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C7AD967-554E-4DAA-867B-4DF9C082D96E}">
      <dsp:nvSpPr>
        <dsp:cNvPr id="0" name=""/>
        <dsp:cNvSpPr/>
      </dsp:nvSpPr>
      <dsp:spPr>
        <a:xfrm>
          <a:off x="881961" y="2638338"/>
          <a:ext cx="6115221" cy="405733"/>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dirty="0" smtClean="0"/>
            <a:t>Build a CHAIN of Economic Statistics</a:t>
          </a:r>
          <a:endParaRPr lang="en-US" sz="2100" kern="1200" noProof="0" dirty="0"/>
        </a:p>
      </dsp:txBody>
      <dsp:txXfrm>
        <a:off x="881961" y="2638338"/>
        <a:ext cx="6115221" cy="405733"/>
      </dsp:txXfrm>
    </dsp:sp>
    <dsp:sp modelId="{70003B64-A07B-4CE0-B49D-036477626E2A}">
      <dsp:nvSpPr>
        <dsp:cNvPr id="0" name=""/>
        <dsp:cNvSpPr/>
      </dsp:nvSpPr>
      <dsp:spPr>
        <a:xfrm>
          <a:off x="628377" y="2587621"/>
          <a:ext cx="507166" cy="507166"/>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9FB7078-872F-41E6-AF32-F4DA1A4EE247}">
      <dsp:nvSpPr>
        <dsp:cNvPr id="0" name=""/>
        <dsp:cNvSpPr/>
      </dsp:nvSpPr>
      <dsp:spPr>
        <a:xfrm>
          <a:off x="680612" y="3246849"/>
          <a:ext cx="6316570" cy="40573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dirty="0" smtClean="0"/>
            <a:t>The Result</a:t>
          </a:r>
          <a:endParaRPr lang="en-US" sz="2100" kern="1200" noProof="0" dirty="0"/>
        </a:p>
      </dsp:txBody>
      <dsp:txXfrm>
        <a:off x="680612" y="3246849"/>
        <a:ext cx="6316570" cy="405733"/>
      </dsp:txXfrm>
    </dsp:sp>
    <dsp:sp modelId="{140F6412-577A-4FA3-B14E-9980F01BD4AE}">
      <dsp:nvSpPr>
        <dsp:cNvPr id="0" name=""/>
        <dsp:cNvSpPr/>
      </dsp:nvSpPr>
      <dsp:spPr>
        <a:xfrm>
          <a:off x="427029" y="3196132"/>
          <a:ext cx="507166" cy="507166"/>
        </a:xfrm>
        <a:prstGeom prst="ellipse">
          <a:avLst/>
        </a:prstGeom>
        <a:blipFill rotWithShape="0">
          <a:blip xmlns:r="http://schemas.openxmlformats.org/officeDocument/2006/relationships" r:embed="rId1"/>
          <a:stretch>
            <a:fillRect/>
          </a:stretch>
        </a:blip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483457C-35D3-4BDE-BAA0-90E8AD48631D}">
      <dsp:nvSpPr>
        <dsp:cNvPr id="0" name=""/>
        <dsp:cNvSpPr/>
      </dsp:nvSpPr>
      <dsp:spPr>
        <a:xfrm>
          <a:off x="313184" y="3855806"/>
          <a:ext cx="6683998" cy="40573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2051" tIns="53340" rIns="53340" bIns="53340" numCol="1" spcCol="1270" anchor="ctr" anchorCtr="0">
          <a:noAutofit/>
        </a:bodyPr>
        <a:lstStyle/>
        <a:p>
          <a:pPr lvl="0" algn="l" defTabSz="933450">
            <a:lnSpc>
              <a:spcPct val="90000"/>
            </a:lnSpc>
            <a:spcBef>
              <a:spcPct val="0"/>
            </a:spcBef>
            <a:spcAft>
              <a:spcPct val="35000"/>
            </a:spcAft>
          </a:pPr>
          <a:r>
            <a:rPr lang="en-US" sz="2100" kern="1200" noProof="0" dirty="0" smtClean="0"/>
            <a:t>A Network of collaborating NSI’s </a:t>
          </a:r>
          <a:endParaRPr lang="en-US" sz="2100" kern="1200" noProof="0" dirty="0"/>
        </a:p>
      </dsp:txBody>
      <dsp:txXfrm>
        <a:off x="313184" y="3855806"/>
        <a:ext cx="6683998" cy="405733"/>
      </dsp:txXfrm>
    </dsp:sp>
    <dsp:sp modelId="{F9D20B51-B089-475A-B91E-60CC606E30CA}">
      <dsp:nvSpPr>
        <dsp:cNvPr id="0" name=""/>
        <dsp:cNvSpPr/>
      </dsp:nvSpPr>
      <dsp:spPr>
        <a:xfrm>
          <a:off x="59601" y="3805089"/>
          <a:ext cx="507166" cy="507166"/>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963A025-B680-4046-800B-5A6B5AC6AF73}" type="datetimeFigureOut">
              <a:rPr lang="nl-NL" smtClean="0"/>
              <a:t>24-9-2018</a:t>
            </a:fld>
            <a:endParaRPr lang="nl-NL"/>
          </a:p>
        </p:txBody>
      </p:sp>
      <p:sp>
        <p:nvSpPr>
          <p:cNvPr id="4" name="Tijdelijke aanduiding voor dia-afbeelding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643FEE08-4F1D-4773-84E0-0730640F7E20}" type="slidenum">
              <a:rPr lang="nl-NL" smtClean="0"/>
              <a:t>‹nr.›</a:t>
            </a:fld>
            <a:endParaRPr lang="nl-NL"/>
          </a:p>
        </p:txBody>
      </p:sp>
    </p:spTree>
    <p:extLst>
      <p:ext uri="{BB962C8B-B14F-4D97-AF65-F5344CB8AC3E}">
        <p14:creationId xmlns:p14="http://schemas.microsoft.com/office/powerpoint/2010/main" val="282330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a:t>
            </a:fld>
            <a:endParaRPr lang="nl-NL"/>
          </a:p>
        </p:txBody>
      </p:sp>
    </p:spTree>
    <p:extLst>
      <p:ext uri="{BB962C8B-B14F-4D97-AF65-F5344CB8AC3E}">
        <p14:creationId xmlns:p14="http://schemas.microsoft.com/office/powerpoint/2010/main" val="343938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Alliance cooperation is only superior and preferable if the following </a:t>
            </a:r>
            <a:r>
              <a:rPr lang="en-GB" sz="1200" b="0" i="0" u="none" strike="noStrike" kern="1200" baseline="0" dirty="0" smtClean="0">
                <a:solidFill>
                  <a:schemeClr val="tx1"/>
                </a:solidFill>
                <a:latin typeface="+mn-lt"/>
                <a:ea typeface="+mn-ea"/>
                <a:cs typeface="+mn-cs"/>
              </a:rPr>
              <a:t>conditions are met:</a:t>
            </a:r>
          </a:p>
          <a:p>
            <a:r>
              <a:rPr lang="en-US" sz="1200" b="0" i="0" u="none" strike="noStrike" kern="1200" baseline="0" dirty="0" smtClean="0">
                <a:solidFill>
                  <a:schemeClr val="tx1"/>
                </a:solidFill>
                <a:latin typeface="+mn-lt"/>
                <a:ea typeface="+mn-ea"/>
                <a:cs typeface="+mn-cs"/>
              </a:rPr>
              <a:t>• There is intensive collaboration (thus more than a customer-supplier relationship or covenant);</a:t>
            </a:r>
          </a:p>
          <a:p>
            <a:r>
              <a:rPr lang="en-US" sz="1200" b="0" i="0" u="none" strike="noStrike" kern="1200" baseline="0" dirty="0" smtClean="0">
                <a:solidFill>
                  <a:schemeClr val="tx1"/>
                </a:solidFill>
                <a:latin typeface="+mn-lt"/>
                <a:ea typeface="+mn-ea"/>
                <a:cs typeface="+mn-cs"/>
              </a:rPr>
              <a:t>• The collaboration takes place on a sub-area and not in all areas of the organization involved</a:t>
            </a:r>
          </a:p>
          <a:p>
            <a:r>
              <a:rPr lang="en-US" sz="1200" b="0" i="0" u="none" strike="noStrike" kern="1200" baseline="0" dirty="0" smtClean="0">
                <a:solidFill>
                  <a:schemeClr val="tx1"/>
                </a:solidFill>
                <a:latin typeface="+mn-lt"/>
                <a:ea typeface="+mn-ea"/>
                <a:cs typeface="+mn-cs"/>
              </a:rPr>
              <a:t>(a merger would be required to that end);</a:t>
            </a:r>
          </a:p>
          <a:p>
            <a:r>
              <a:rPr lang="en-US" sz="1200" b="0" i="0" u="none" strike="noStrike" kern="1200" baseline="0" dirty="0" smtClean="0">
                <a:solidFill>
                  <a:schemeClr val="tx1"/>
                </a:solidFill>
                <a:latin typeface="+mn-lt"/>
                <a:ea typeface="+mn-ea"/>
                <a:cs typeface="+mn-cs"/>
              </a:rPr>
              <a:t>• Collaboration activities cannot be separated from the organizations: The collaboration takes place</a:t>
            </a:r>
          </a:p>
          <a:p>
            <a:r>
              <a:rPr lang="en-US" sz="1200" b="0" i="0" u="none" strike="noStrike" kern="1200" baseline="0" dirty="0" smtClean="0">
                <a:solidFill>
                  <a:schemeClr val="tx1"/>
                </a:solidFill>
                <a:latin typeface="+mn-lt"/>
                <a:ea typeface="+mn-ea"/>
                <a:cs typeface="+mn-cs"/>
              </a:rPr>
              <a:t>directly between the core processes of the partners (otherwise, a joint venture or SSC would be</a:t>
            </a:r>
          </a:p>
          <a:p>
            <a:r>
              <a:rPr lang="en-GB" sz="1200" b="0" i="0" u="none" strike="noStrike" kern="1200" baseline="0" dirty="0" smtClean="0">
                <a:solidFill>
                  <a:schemeClr val="tx1"/>
                </a:solidFill>
                <a:latin typeface="+mn-lt"/>
                <a:ea typeface="+mn-ea"/>
                <a:cs typeface="+mn-cs"/>
              </a:rPr>
              <a:t>appropriate);</a:t>
            </a:r>
          </a:p>
          <a:p>
            <a:r>
              <a:rPr lang="en-US" sz="1200" b="0" i="0" u="none" strike="noStrike" kern="1200" baseline="0" dirty="0" smtClean="0">
                <a:solidFill>
                  <a:schemeClr val="tx1"/>
                </a:solidFill>
                <a:latin typeface="+mn-lt"/>
                <a:ea typeface="+mn-ea"/>
                <a:cs typeface="+mn-cs"/>
              </a:rPr>
              <a:t>• The collaboration is long-term and not once-off (the covenant and the customer-supplier relationship</a:t>
            </a:r>
          </a:p>
          <a:p>
            <a:r>
              <a:rPr lang="en-US" sz="1200" b="0" i="0" u="none" strike="noStrike" kern="1200" baseline="0" dirty="0" smtClean="0">
                <a:solidFill>
                  <a:schemeClr val="tx1"/>
                </a:solidFill>
                <a:latin typeface="+mn-lt"/>
                <a:ea typeface="+mn-ea"/>
                <a:cs typeface="+mn-cs"/>
              </a:rPr>
              <a:t>are therefore not an alternative).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a:t>
            </a:r>
            <a:r>
              <a:rPr lang="en-US" sz="1200" b="1" i="0" u="none" strike="noStrike" kern="1200" baseline="0" dirty="0" smtClean="0">
                <a:solidFill>
                  <a:schemeClr val="tx1"/>
                </a:solidFill>
                <a:latin typeface="+mn-lt"/>
                <a:ea typeface="+mn-ea"/>
                <a:cs typeface="+mn-cs"/>
              </a:rPr>
              <a:t>pecifically </a:t>
            </a:r>
            <a:r>
              <a:rPr lang="en-US" sz="1200" b="1" i="0" u="none" strike="noStrike" kern="1200" baseline="0" dirty="0" smtClean="0">
                <a:solidFill>
                  <a:schemeClr val="tx1"/>
                </a:solidFill>
                <a:latin typeface="+mn-lt"/>
                <a:ea typeface="+mn-ea"/>
                <a:cs typeface="+mn-cs"/>
              </a:rPr>
              <a:t>in the public sector, joint ventures and mergers are unlikely to occur.</a:t>
            </a:r>
            <a:r>
              <a:rPr lang="en-US" sz="1200" b="0" i="0" u="none" strike="noStrike" kern="1200" baseline="0" dirty="0" smtClean="0">
                <a:solidFill>
                  <a:schemeClr val="tx1"/>
                </a:solidFill>
                <a:latin typeface="+mn-lt"/>
                <a:ea typeface="+mn-ea"/>
                <a:cs typeface="+mn-cs"/>
              </a:rPr>
              <a:t> Because of the </a:t>
            </a:r>
          </a:p>
          <a:p>
            <a:r>
              <a:rPr lang="en-US" sz="1200" b="0" i="0" u="none" strike="noStrike" kern="1200" baseline="0" dirty="0" smtClean="0">
                <a:solidFill>
                  <a:schemeClr val="tx1"/>
                </a:solidFill>
                <a:latin typeface="+mn-lt"/>
                <a:ea typeface="+mn-ea"/>
                <a:cs typeface="+mn-cs"/>
              </a:rPr>
              <a:t>the departmental division and separate (political) responsibilities. </a:t>
            </a:r>
          </a:p>
          <a:p>
            <a:r>
              <a:rPr lang="en-US" sz="1200" b="0" i="0" u="none" strike="noStrike" kern="1200" baseline="0" dirty="0" smtClean="0">
                <a:solidFill>
                  <a:schemeClr val="tx1"/>
                </a:solidFill>
                <a:latin typeface="+mn-lt"/>
                <a:ea typeface="+mn-ea"/>
                <a:cs typeface="+mn-cs"/>
              </a:rPr>
              <a:t>Alliances are in fact the most far-reaching form of collaboration in which the (ministerial) autonomy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a:t>
            </a:r>
            <a:r>
              <a:rPr lang="en-US" sz="1200" b="0" i="0" u="none" strike="noStrike" kern="1200" baseline="0" dirty="0" smtClean="0">
                <a:solidFill>
                  <a:schemeClr val="tx1"/>
                </a:solidFill>
                <a:latin typeface="+mn-lt"/>
                <a:ea typeface="+mn-ea"/>
                <a:cs typeface="+mn-cs"/>
              </a:rPr>
              <a:t>the partners is retained. </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smtClean="0">
                <a:solidFill>
                  <a:schemeClr val="tx1"/>
                </a:solidFill>
                <a:latin typeface="+mn-lt"/>
                <a:ea typeface="+mn-ea"/>
                <a:cs typeface="+mn-cs"/>
              </a:rPr>
              <a:t>due to the intensity and duration of the relationship, alliance collaboration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t>
            </a:r>
            <a:r>
              <a:rPr lang="en-US" sz="1200" b="0" i="0" u="none" strike="noStrike" kern="1200" baseline="0" dirty="0" smtClean="0">
                <a:solidFill>
                  <a:schemeClr val="tx1"/>
                </a:solidFill>
                <a:latin typeface="+mn-lt"/>
                <a:ea typeface="+mn-ea"/>
                <a:cs typeface="+mn-cs"/>
              </a:rPr>
              <a:t>the public sector is often </a:t>
            </a:r>
            <a:r>
              <a:rPr lang="en-US" sz="1200" b="1" i="0" u="none" strike="noStrike" kern="1200" baseline="0" dirty="0" smtClean="0">
                <a:solidFill>
                  <a:schemeClr val="tx1"/>
                </a:solidFill>
                <a:latin typeface="+mn-lt"/>
                <a:ea typeface="+mn-ea"/>
                <a:cs typeface="+mn-cs"/>
              </a:rPr>
              <a:t>the only </a:t>
            </a:r>
            <a:r>
              <a:rPr lang="en-US" sz="1200" b="0" i="0" u="none" strike="noStrike" kern="1200" baseline="0" dirty="0" smtClean="0">
                <a:solidFill>
                  <a:schemeClr val="tx1"/>
                </a:solidFill>
                <a:latin typeface="+mn-lt"/>
                <a:ea typeface="+mn-ea"/>
                <a:cs typeface="+mn-cs"/>
              </a:rPr>
              <a:t>option.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example in the Netherlands is the Alliance for data on tax and wages </a:t>
            </a:r>
            <a:r>
              <a:rPr lang="en-US" sz="1200" b="1" i="0" u="none" strike="noStrike" kern="1200" baseline="0" dirty="0" smtClean="0">
                <a:solidFill>
                  <a:schemeClr val="tx1"/>
                </a:solidFill>
                <a:latin typeface="+mn-lt"/>
                <a:ea typeface="+mn-ea"/>
                <a:cs typeface="+mn-cs"/>
              </a:rPr>
              <a:t>&lt;11&gt;</a:t>
            </a:r>
            <a:endParaRPr lang="en-GB" b="1"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10</a:t>
            </a:fld>
            <a:endParaRPr lang="nl-NL"/>
          </a:p>
        </p:txBody>
      </p:sp>
    </p:spTree>
    <p:extLst>
      <p:ext uri="{BB962C8B-B14F-4D97-AF65-F5344CB8AC3E}">
        <p14:creationId xmlns:p14="http://schemas.microsoft.com/office/powerpoint/2010/main" val="340347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heart of the alliance comprises of alliance collaboration between the IRS (Internal Revenue Service i.e. the Dutch Tax and Customs Administration), </a:t>
            </a:r>
            <a:r>
              <a:rPr lang="en-GB" sz="1200" b="0" i="0" u="none" strike="noStrike" kern="1200" baseline="0" dirty="0" smtClean="0">
                <a:solidFill>
                  <a:schemeClr val="tx1"/>
                </a:solidFill>
                <a:latin typeface="+mn-lt"/>
                <a:ea typeface="+mn-ea"/>
                <a:cs typeface="+mn-cs"/>
              </a:rPr>
              <a:t>SSA (Social Security Authority), and Statistics Netherlands.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are however additional collaboration forms. At the </a:t>
            </a:r>
            <a:r>
              <a:rPr lang="en-US" sz="1200" b="0" i="0" u="none" strike="noStrike" kern="1200" baseline="0" dirty="0" smtClean="0">
                <a:solidFill>
                  <a:schemeClr val="tx1"/>
                </a:solidFill>
                <a:latin typeface="+mn-lt"/>
                <a:ea typeface="+mn-ea"/>
                <a:cs typeface="+mn-cs"/>
              </a:rPr>
              <a:t>front side </a:t>
            </a:r>
            <a:r>
              <a:rPr lang="en-US" sz="1200" b="0" i="0" u="none" strike="noStrike" kern="1200" baseline="0" dirty="0" smtClean="0">
                <a:solidFill>
                  <a:schemeClr val="tx1"/>
                </a:solidFill>
                <a:latin typeface="+mn-lt"/>
                <a:ea typeface="+mn-ea"/>
                <a:cs typeface="+mn-cs"/>
              </a:rPr>
              <a:t>of the alliance, collaboration with (large) employers and institutions is supported by covenants. </a:t>
            </a:r>
          </a:p>
          <a:p>
            <a:r>
              <a:rPr lang="en-US" sz="1200" b="0" i="0" u="none" strike="noStrike" kern="1200" baseline="0" dirty="0" smtClean="0">
                <a:solidFill>
                  <a:schemeClr val="tx1"/>
                </a:solidFill>
                <a:latin typeface="+mn-lt"/>
                <a:ea typeface="+mn-ea"/>
                <a:cs typeface="+mn-cs"/>
              </a:rPr>
              <a:t>At the backside of the alliance, the relationships with users of information are supported by supply contracts, as is customary in customer - supplier </a:t>
            </a:r>
            <a:r>
              <a:rPr lang="en-GB" sz="1200" b="0" i="0" u="none" strike="noStrike" kern="1200" baseline="0" dirty="0" smtClean="0">
                <a:solidFill>
                  <a:schemeClr val="tx1"/>
                </a:solidFill>
                <a:latin typeface="+mn-lt"/>
                <a:ea typeface="+mn-ea"/>
                <a:cs typeface="+mn-cs"/>
              </a:rPr>
              <a:t>relationships.</a:t>
            </a:r>
          </a:p>
          <a:p>
            <a:endParaRPr lang="en-GB"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Why would </a:t>
            </a:r>
            <a:r>
              <a:rPr lang="en-US" sz="1200" b="0" i="0" u="none" strike="noStrike" kern="1200" baseline="0" dirty="0" smtClean="0">
                <a:solidFill>
                  <a:schemeClr val="tx1"/>
                </a:solidFill>
                <a:latin typeface="+mn-lt"/>
                <a:ea typeface="+mn-ea"/>
                <a:cs typeface="+mn-cs"/>
              </a:rPr>
              <a:t>Public organizations participate in public or public-private alliances ?? </a:t>
            </a:r>
            <a:r>
              <a:rPr lang="en-US" sz="1200" b="1" i="0" u="none" strike="noStrike" kern="1200" baseline="0" dirty="0" smtClean="0">
                <a:solidFill>
                  <a:schemeClr val="tx1"/>
                </a:solidFill>
                <a:latin typeface="+mn-lt"/>
                <a:ea typeface="+mn-ea"/>
                <a:cs typeface="+mn-cs"/>
              </a:rPr>
              <a:t>&lt;&lt;12&gt;&gt; </a:t>
            </a:r>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11</a:t>
            </a:fld>
            <a:endParaRPr lang="nl-NL"/>
          </a:p>
        </p:txBody>
      </p:sp>
    </p:spTree>
    <p:extLst>
      <p:ext uri="{BB962C8B-B14F-4D97-AF65-F5344CB8AC3E}">
        <p14:creationId xmlns:p14="http://schemas.microsoft.com/office/powerpoint/2010/main" val="258147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Well for a variety of reasons: </a:t>
            </a:r>
          </a:p>
          <a:p>
            <a:endParaRPr lang="en-US"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Customer service delivery</a:t>
            </a:r>
            <a:r>
              <a:rPr lang="en-GB" sz="1200" b="0" i="0" u="none" strike="noStrike" kern="1200" baseline="0" dirty="0" smtClean="0">
                <a:solidFill>
                  <a:schemeClr val="tx1"/>
                </a:solidFill>
                <a:latin typeface="+mn-lt"/>
                <a:ea typeface="+mn-ea"/>
                <a:cs typeface="+mn-cs"/>
              </a:rPr>
              <a:t> is an</a:t>
            </a:r>
            <a:r>
              <a:rPr lang="en-US" sz="1200" b="0" i="0" u="none" strike="noStrike" kern="1200" baseline="0" dirty="0" smtClean="0">
                <a:solidFill>
                  <a:schemeClr val="tx1"/>
                </a:solidFill>
                <a:latin typeface="+mn-lt"/>
                <a:ea typeface="+mn-ea"/>
                <a:cs typeface="+mn-cs"/>
              </a:rPr>
              <a:t> important element. The customer wants one-stop-shopping to request a single </a:t>
            </a:r>
            <a:r>
              <a:rPr lang="en-US" sz="1200" b="0" i="0" u="none" strike="noStrike" kern="1200" baseline="0" dirty="0" smtClean="0">
                <a:solidFill>
                  <a:schemeClr val="tx1"/>
                </a:solidFill>
                <a:latin typeface="+mn-lt"/>
                <a:ea typeface="+mn-ea"/>
                <a:cs typeface="+mn-cs"/>
              </a:rPr>
              <a:t>service,</a:t>
            </a:r>
          </a:p>
          <a:p>
            <a:r>
              <a:rPr lang="en-US" sz="1200" b="0" i="0" u="none" strike="noStrike" kern="1200" baseline="0" dirty="0" smtClean="0">
                <a:solidFill>
                  <a:schemeClr val="tx1"/>
                </a:solidFill>
                <a:latin typeface="+mn-lt"/>
                <a:ea typeface="+mn-ea"/>
                <a:cs typeface="+mn-cs"/>
              </a:rPr>
              <a:t>Specifically when it concerns public </a:t>
            </a:r>
            <a:r>
              <a:rPr lang="en-US" sz="1200" b="0" i="0" u="none" strike="noStrike" kern="1200" baseline="0" dirty="0" err="1" smtClean="0">
                <a:solidFill>
                  <a:schemeClr val="tx1"/>
                </a:solidFill>
                <a:latin typeface="+mn-lt"/>
                <a:ea typeface="+mn-ea"/>
                <a:cs typeface="+mn-cs"/>
              </a:rPr>
              <a:t>organisations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Reducing administrative burdens</a:t>
            </a:r>
            <a:r>
              <a:rPr lang="en-US" sz="1200" b="0" i="0" u="none" strike="noStrike" kern="1200" baseline="0" dirty="0" smtClean="0">
                <a:solidFill>
                  <a:schemeClr val="tx1"/>
                </a:solidFill>
                <a:latin typeface="+mn-lt"/>
                <a:ea typeface="+mn-ea"/>
                <a:cs typeface="+mn-cs"/>
              </a:rPr>
              <a:t> is high on the political agenda. By forming Alliances the administrative burden</a:t>
            </a:r>
          </a:p>
          <a:p>
            <a:r>
              <a:rPr lang="en-US" sz="1200" b="0" i="0" u="none" strike="noStrike" kern="1200" baseline="0" dirty="0" smtClean="0">
                <a:solidFill>
                  <a:schemeClr val="tx1"/>
                </a:solidFill>
                <a:latin typeface="+mn-lt"/>
                <a:ea typeface="+mn-ea"/>
                <a:cs typeface="+mn-cs"/>
              </a:rPr>
              <a:t>for employers for example can be reduced by requesting data only once and using it multiple times throughout all</a:t>
            </a:r>
          </a:p>
          <a:p>
            <a:r>
              <a:rPr lang="en-GB" sz="1200" b="0" i="0" u="none" strike="noStrike" kern="1200" baseline="0" dirty="0" smtClean="0">
                <a:solidFill>
                  <a:schemeClr val="tx1"/>
                </a:solidFill>
                <a:latin typeface="+mn-lt"/>
                <a:ea typeface="+mn-ea"/>
                <a:cs typeface="+mn-cs"/>
              </a:rPr>
              <a:t>public organizations represented in an alliance.</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Reducing </a:t>
            </a:r>
            <a:r>
              <a:rPr lang="en-US" sz="1200" b="1" i="0" u="none" strike="noStrike" kern="1200" baseline="0" dirty="0" smtClean="0">
                <a:solidFill>
                  <a:schemeClr val="tx1"/>
                </a:solidFill>
                <a:latin typeface="+mn-lt"/>
                <a:ea typeface="+mn-ea"/>
                <a:cs typeface="+mn-cs"/>
              </a:rPr>
              <a:t>the number of errors</a:t>
            </a:r>
            <a:r>
              <a:rPr lang="en-US" sz="1200" b="0" i="0" u="none" strike="noStrike" kern="1200" baseline="0" dirty="0" smtClean="0">
                <a:solidFill>
                  <a:schemeClr val="tx1"/>
                </a:solidFill>
                <a:latin typeface="+mn-lt"/>
                <a:ea typeface="+mn-ea"/>
                <a:cs typeface="+mn-cs"/>
              </a:rPr>
              <a:t> in the administrative process is also an important driver for alliance</a:t>
            </a:r>
          </a:p>
          <a:p>
            <a:r>
              <a:rPr lang="en-US" sz="1200" b="0" i="0" u="none" strike="noStrike" kern="1200" baseline="0" dirty="0" smtClean="0">
                <a:solidFill>
                  <a:schemeClr val="tx1"/>
                </a:solidFill>
                <a:latin typeface="+mn-lt"/>
                <a:ea typeface="+mn-ea"/>
                <a:cs typeface="+mn-cs"/>
              </a:rPr>
              <a:t>formation. When organizations use the same data source the occurrence of an error in the various administrative processes is notably reduced. </a:t>
            </a:r>
          </a:p>
          <a:p>
            <a:endParaRPr lang="en-GB"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Better collaboration in the alliance reduces its operational and implementation costs and therefor increase </a:t>
            </a:r>
            <a:r>
              <a:rPr lang="en-US" sz="1200" b="1" i="0" u="none" strike="noStrike" kern="1200" baseline="0" dirty="0" smtClean="0">
                <a:solidFill>
                  <a:schemeClr val="tx1"/>
                </a:solidFill>
                <a:latin typeface="+mn-lt"/>
                <a:ea typeface="+mn-ea"/>
                <a:cs typeface="+mn-cs"/>
              </a:rPr>
              <a:t>efficiency</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In the Dutch criminal justice alliance, for example, the introduction of electronic files could reduce the shuffling back and forth</a:t>
            </a:r>
          </a:p>
          <a:p>
            <a:r>
              <a:rPr lang="en-GB" sz="1200" b="0" i="0" u="none" strike="noStrike" kern="1200" baseline="0" dirty="0" smtClean="0">
                <a:solidFill>
                  <a:schemeClr val="tx1"/>
                </a:solidFill>
                <a:latin typeface="+mn-lt"/>
                <a:ea typeface="+mn-ea"/>
                <a:cs typeface="+mn-cs"/>
              </a:rPr>
              <a:t>of paper files.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finally there are increasingly </a:t>
            </a:r>
            <a:r>
              <a:rPr lang="en-US" sz="1200" b="1" i="0" u="none" strike="noStrike" kern="1200" baseline="0" dirty="0" smtClean="0">
                <a:solidFill>
                  <a:schemeClr val="tx1"/>
                </a:solidFill>
                <a:latin typeface="+mn-lt"/>
                <a:ea typeface="+mn-ea"/>
                <a:cs typeface="+mn-cs"/>
              </a:rPr>
              <a:t>innovative reasons </a:t>
            </a:r>
            <a:r>
              <a:rPr lang="en-US" sz="1200" b="0" i="0" u="none" strike="noStrike" kern="1200" baseline="0" dirty="0" smtClean="0">
                <a:solidFill>
                  <a:schemeClr val="tx1"/>
                </a:solidFill>
                <a:latin typeface="+mn-lt"/>
                <a:ea typeface="+mn-ea"/>
                <a:cs typeface="+mn-cs"/>
              </a:rPr>
              <a:t>for starting alliances. Dependency between organizations offers uncovered</a:t>
            </a:r>
          </a:p>
          <a:p>
            <a:r>
              <a:rPr lang="en-US" sz="1200" b="0" i="0" u="none" strike="noStrike" kern="1200" baseline="0" dirty="0" smtClean="0">
                <a:solidFill>
                  <a:schemeClr val="tx1"/>
                </a:solidFill>
                <a:latin typeface="+mn-lt"/>
                <a:ea typeface="+mn-ea"/>
                <a:cs typeface="+mn-cs"/>
              </a:rPr>
              <a:t>opportunities through the bundling of knowledge and expertise. Successful alliance collaboration stimulates creativity and contributes to social innovation and effective public administration.</a:t>
            </a:r>
          </a:p>
          <a:p>
            <a:endParaRPr lang="en-GB" dirty="0" smtClean="0"/>
          </a:p>
          <a:p>
            <a:r>
              <a:rPr lang="en-GB" dirty="0" smtClean="0"/>
              <a:t>So </a:t>
            </a:r>
            <a:r>
              <a:rPr lang="en-GB" dirty="0" smtClean="0"/>
              <a:t>there are many</a:t>
            </a:r>
            <a:r>
              <a:rPr lang="en-GB" baseline="0" dirty="0" smtClean="0"/>
              <a:t> reasons to start an Alliance but how do </a:t>
            </a:r>
            <a:r>
              <a:rPr lang="en-GB" baseline="0" dirty="0" smtClean="0"/>
              <a:t>we make this work then? </a:t>
            </a:r>
            <a:r>
              <a:rPr lang="en-GB" b="1" baseline="0" dirty="0" smtClean="0"/>
              <a:t>&lt;&lt;13&gt;&gt;</a:t>
            </a:r>
            <a:endParaRPr lang="en-GB" b="1"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12</a:t>
            </a:fld>
            <a:endParaRPr lang="nl-NL"/>
          </a:p>
        </p:txBody>
      </p:sp>
    </p:spTree>
    <p:extLst>
      <p:ext uri="{BB962C8B-B14F-4D97-AF65-F5344CB8AC3E}">
        <p14:creationId xmlns:p14="http://schemas.microsoft.com/office/powerpoint/2010/main" val="1074372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smtClean="0"/>
              <a:t>The question is how to manage</a:t>
            </a:r>
            <a:r>
              <a:rPr lang="en-GB" b="1" baseline="0" dirty="0" smtClean="0"/>
              <a:t> An Alliance??? </a:t>
            </a:r>
            <a:r>
              <a:rPr lang="en-GB" b="1" dirty="0" smtClean="0"/>
              <a:t>&lt;&lt;</a:t>
            </a:r>
            <a:r>
              <a:rPr lang="en-GB" b="1" dirty="0" smtClean="0"/>
              <a:t>14&gt;&gt;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13</a:t>
            </a:fld>
            <a:endParaRPr lang="nl-NL"/>
          </a:p>
        </p:txBody>
      </p:sp>
    </p:spTree>
    <p:extLst>
      <p:ext uri="{BB962C8B-B14F-4D97-AF65-F5344CB8AC3E}">
        <p14:creationId xmlns:p14="http://schemas.microsoft.com/office/powerpoint/2010/main" val="52864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From what we have heard </a:t>
            </a:r>
            <a:r>
              <a:rPr lang="en-US" sz="1200" b="0" i="0" u="none" strike="noStrike" kern="1200" baseline="0" dirty="0" smtClean="0">
                <a:solidFill>
                  <a:schemeClr val="tx1"/>
                </a:solidFill>
                <a:latin typeface="+mn-lt"/>
                <a:ea typeface="+mn-ea"/>
                <a:cs typeface="+mn-cs"/>
              </a:rPr>
              <a:t>it </a:t>
            </a:r>
            <a:r>
              <a:rPr lang="en-US" sz="1200" b="0" i="0" u="none" strike="noStrike" kern="1200" baseline="0" dirty="0" smtClean="0">
                <a:solidFill>
                  <a:schemeClr val="tx1"/>
                </a:solidFill>
                <a:latin typeface="+mn-lt"/>
                <a:ea typeface="+mn-ea"/>
                <a:cs typeface="+mn-cs"/>
              </a:rPr>
              <a:t>seems evident that alliances present a certain level of dynamics and complexity,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Alliance partners may undergo internal changes </a:t>
            </a:r>
          </a:p>
          <a:p>
            <a:r>
              <a:rPr lang="en-US" sz="1200" b="0" i="0" u="none" strike="noStrike" kern="1200" baseline="0" dirty="0" smtClean="0">
                <a:solidFill>
                  <a:schemeClr val="tx1"/>
                </a:solidFill>
                <a:latin typeface="+mn-lt"/>
                <a:ea typeface="+mn-ea"/>
                <a:cs typeface="+mn-cs"/>
              </a:rPr>
              <a:t>The previous mentioned frictions between horizontal and vertical management are also a continuous source of change. </a:t>
            </a:r>
          </a:p>
          <a:p>
            <a:r>
              <a:rPr lang="en-US" sz="1200" b="0" i="0" u="none" strike="noStrike" kern="1200" baseline="0" dirty="0" smtClean="0">
                <a:solidFill>
                  <a:schemeClr val="tx1"/>
                </a:solidFill>
                <a:latin typeface="+mn-lt"/>
                <a:ea typeface="+mn-ea"/>
                <a:cs typeface="+mn-cs"/>
              </a:rPr>
              <a:t>Also the environment may produce new questions or regulations, which can influence the alliance. </a:t>
            </a:r>
          </a:p>
          <a:p>
            <a:r>
              <a:rPr lang="en-US" sz="1200" b="0" i="0" u="none" strike="noStrike" kern="1200" baseline="0" dirty="0" smtClean="0">
                <a:solidFill>
                  <a:schemeClr val="tx1"/>
                </a:solidFill>
                <a:latin typeface="+mn-lt"/>
                <a:ea typeface="+mn-ea"/>
                <a:cs typeface="+mn-cs"/>
              </a:rPr>
              <a:t>And finally, alliances can go through different development stages.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So how does one manage such an Alliance??</a:t>
            </a:r>
          </a:p>
          <a:p>
            <a:r>
              <a:rPr lang="en-US" sz="1200" b="1" i="0" u="none" strike="noStrike" kern="1200" baseline="0" dirty="0" smtClean="0">
                <a:solidFill>
                  <a:schemeClr val="tx1"/>
                </a:solidFill>
                <a:latin typeface="+mn-lt"/>
                <a:ea typeface="+mn-ea"/>
                <a:cs typeface="+mn-cs"/>
              </a:rPr>
              <a:t>Well, this </a:t>
            </a:r>
            <a:r>
              <a:rPr lang="en-US" sz="1200" b="1" i="0" u="none" strike="noStrike" kern="1200" baseline="0" dirty="0" smtClean="0">
                <a:solidFill>
                  <a:schemeClr val="tx1"/>
                </a:solidFill>
                <a:latin typeface="+mn-lt"/>
                <a:ea typeface="+mn-ea"/>
                <a:cs typeface="+mn-cs"/>
              </a:rPr>
              <a:t>dynamic can only be dealt with when </a:t>
            </a:r>
            <a:r>
              <a:rPr lang="en-US" sz="1200" b="1" i="0" u="none" strike="noStrike" kern="1200" baseline="0" dirty="0" smtClean="0">
                <a:solidFill>
                  <a:schemeClr val="tx1"/>
                </a:solidFill>
                <a:latin typeface="+mn-lt"/>
                <a:ea typeface="+mn-ea"/>
                <a:cs typeface="+mn-cs"/>
              </a:rPr>
              <a:t>ALL </a:t>
            </a:r>
            <a:r>
              <a:rPr lang="en-US" sz="1200" b="1" i="0" u="none" strike="noStrike" kern="1200" baseline="0" dirty="0" smtClean="0">
                <a:solidFill>
                  <a:schemeClr val="tx1"/>
                </a:solidFill>
                <a:latin typeface="+mn-lt"/>
                <a:ea typeface="+mn-ea"/>
                <a:cs typeface="+mn-cs"/>
              </a:rPr>
              <a:t>management forms that are present in managers’ toolboxes</a:t>
            </a:r>
          </a:p>
          <a:p>
            <a:r>
              <a:rPr lang="en-GB" sz="1200" b="1" i="0" u="none" strike="noStrike" kern="1200" baseline="0" dirty="0" smtClean="0">
                <a:solidFill>
                  <a:schemeClr val="tx1"/>
                </a:solidFill>
                <a:latin typeface="+mn-lt"/>
                <a:ea typeface="+mn-ea"/>
                <a:cs typeface="+mn-cs"/>
              </a:rPr>
              <a:t>are used together</a:t>
            </a:r>
            <a:r>
              <a:rPr lang="en-GB" sz="1200" b="1" i="0" u="none" strike="noStrike" kern="1200" baseline="0" dirty="0" smtClean="0">
                <a:solidFill>
                  <a:schemeClr val="tx1"/>
                </a:solidFill>
                <a:latin typeface="+mn-lt"/>
                <a:ea typeface="+mn-ea"/>
                <a:cs typeface="+mn-cs"/>
              </a:rPr>
              <a:t>. &lt;&lt;15&gt;&gt;</a:t>
            </a:r>
            <a:endParaRPr lang="en-GB" sz="1200" b="1" i="0" u="none" strike="noStrike" kern="1200" baseline="0" dirty="0" smtClean="0">
              <a:solidFill>
                <a:schemeClr val="tx1"/>
              </a:solidFill>
              <a:latin typeface="+mn-lt"/>
              <a:ea typeface="+mn-ea"/>
              <a:cs typeface="+mn-cs"/>
            </a:endParaRP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Some Key elements of this toolbox are &lt;&lt;15&gt;&gt;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14</a:t>
            </a:fld>
            <a:endParaRPr lang="nl-NL"/>
          </a:p>
        </p:txBody>
      </p:sp>
    </p:spTree>
    <p:extLst>
      <p:ext uri="{BB962C8B-B14F-4D97-AF65-F5344CB8AC3E}">
        <p14:creationId xmlns:p14="http://schemas.microsoft.com/office/powerpoint/2010/main" val="74176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From these key elements its clear that not </a:t>
            </a:r>
            <a:r>
              <a:rPr lang="en-GB" b="1" dirty="0" smtClean="0"/>
              <a:t>only </a:t>
            </a:r>
            <a:r>
              <a:rPr lang="en-GB" b="1" dirty="0" smtClean="0"/>
              <a:t>Content and Procedures</a:t>
            </a:r>
            <a:r>
              <a:rPr lang="en-GB" baseline="0" dirty="0" smtClean="0"/>
              <a:t> count but that </a:t>
            </a:r>
            <a:r>
              <a:rPr lang="en-GB" b="1" dirty="0" smtClean="0"/>
              <a:t>Relational and Cultural element </a:t>
            </a:r>
            <a:r>
              <a:rPr lang="en-GB" dirty="0" smtClean="0"/>
              <a:t>are equally (maybe even more) important in effectively managing</a:t>
            </a:r>
            <a:r>
              <a:rPr lang="en-GB" baseline="0" dirty="0" smtClean="0"/>
              <a:t> </a:t>
            </a:r>
            <a:r>
              <a:rPr lang="en-GB" baseline="0" dirty="0" smtClean="0"/>
              <a:t>an Alliance!!</a:t>
            </a:r>
            <a:endParaRPr lang="en-GB" baseline="0" dirty="0" smtClean="0"/>
          </a:p>
          <a:p>
            <a:endParaRPr lang="en-GB" baseline="0" dirty="0" smtClean="0"/>
          </a:p>
          <a:p>
            <a:r>
              <a:rPr lang="en-US" sz="1200" b="0" i="0" u="none" strike="noStrike" kern="1200" baseline="0" dirty="0" smtClean="0">
                <a:solidFill>
                  <a:schemeClr val="tx1"/>
                </a:solidFill>
                <a:latin typeface="+mn-lt"/>
                <a:ea typeface="+mn-ea"/>
                <a:cs typeface="+mn-cs"/>
              </a:rPr>
              <a:t>It is also clear that the usual frameworks and management instruments, based on one-person leadership and hierarchy, are inadequate to manage alliances properly due to the absence of “one boss” . </a:t>
            </a:r>
          </a:p>
          <a:p>
            <a:r>
              <a:rPr lang="en-US" sz="1200" b="0" i="0" u="none" strike="noStrike" kern="1200" baseline="0" dirty="0" smtClean="0">
                <a:solidFill>
                  <a:schemeClr val="tx1"/>
                </a:solidFill>
                <a:latin typeface="+mn-lt"/>
                <a:ea typeface="+mn-ea"/>
                <a:cs typeface="+mn-cs"/>
              </a:rPr>
              <a:t>Respect for the equality of alliance partners and the ‘non-intervention principle’ are actually the success </a:t>
            </a:r>
            <a:r>
              <a:rPr lang="en-GB" sz="1200" b="0" i="0" u="none" strike="noStrike" kern="1200" baseline="0" dirty="0" smtClean="0">
                <a:solidFill>
                  <a:schemeClr val="tx1"/>
                </a:solidFill>
                <a:latin typeface="+mn-lt"/>
                <a:ea typeface="+mn-ea"/>
                <a:cs typeface="+mn-cs"/>
              </a:rPr>
              <a:t>factors in alliance collaboration.</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the theory behind mastering Alliances a </a:t>
            </a:r>
            <a:r>
              <a:rPr lang="en-US" sz="1200" b="0" i="0" u="none" strike="noStrike" kern="1200" baseline="0" dirty="0" smtClean="0">
                <a:solidFill>
                  <a:schemeClr val="tx1"/>
                </a:solidFill>
                <a:latin typeface="+mn-lt"/>
                <a:ea typeface="+mn-ea"/>
                <a:cs typeface="+mn-cs"/>
              </a:rPr>
              <a:t>number of </a:t>
            </a:r>
            <a:r>
              <a:rPr lang="en-US" sz="1200" b="0" i="0" u="none" strike="noStrike" kern="1200" baseline="0" dirty="0" smtClean="0">
                <a:solidFill>
                  <a:schemeClr val="tx1"/>
                </a:solidFill>
                <a:latin typeface="+mn-lt"/>
                <a:ea typeface="+mn-ea"/>
                <a:cs typeface="+mn-cs"/>
              </a:rPr>
              <a:t>areas are depicted/recognized as important and that demand </a:t>
            </a:r>
            <a:r>
              <a:rPr lang="en-US" sz="1200" b="0" i="0" u="none" strike="noStrike" kern="1200" baseline="0" dirty="0" smtClean="0">
                <a:solidFill>
                  <a:schemeClr val="tx1"/>
                </a:solidFill>
                <a:latin typeface="+mn-lt"/>
                <a:ea typeface="+mn-ea"/>
                <a:cs typeface="+mn-cs"/>
              </a:rPr>
              <a:t>active management. </a:t>
            </a:r>
            <a:r>
              <a:rPr lang="en-US" sz="1200" b="1" i="0" u="none" strike="noStrike" kern="1200" baseline="0" dirty="0" smtClean="0">
                <a:solidFill>
                  <a:schemeClr val="tx1"/>
                </a:solidFill>
                <a:latin typeface="+mn-lt"/>
                <a:ea typeface="+mn-ea"/>
                <a:cs typeface="+mn-cs"/>
              </a:rPr>
              <a:t>&lt;&lt;16&gt;&gt;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15</a:t>
            </a:fld>
            <a:endParaRPr lang="nl-NL"/>
          </a:p>
        </p:txBody>
      </p:sp>
    </p:spTree>
    <p:extLst>
      <p:ext uri="{BB962C8B-B14F-4D97-AF65-F5344CB8AC3E}">
        <p14:creationId xmlns:p14="http://schemas.microsoft.com/office/powerpoint/2010/main" val="103367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In fact </a:t>
            </a:r>
            <a:r>
              <a:rPr lang="en-US" sz="1200" b="1" i="0" u="none" strike="noStrike" kern="1200" baseline="0" dirty="0" smtClean="0">
                <a:solidFill>
                  <a:schemeClr val="tx1"/>
                </a:solidFill>
                <a:latin typeface="+mn-lt"/>
                <a:ea typeface="+mn-ea"/>
                <a:cs typeface="+mn-cs"/>
              </a:rPr>
              <a:t>collaboration </a:t>
            </a:r>
            <a:r>
              <a:rPr lang="en-US" sz="1200" b="1" i="0" u="none" strike="noStrike" kern="1200" baseline="0" dirty="0" smtClean="0">
                <a:solidFill>
                  <a:schemeClr val="tx1"/>
                </a:solidFill>
                <a:latin typeface="+mn-lt"/>
                <a:ea typeface="+mn-ea"/>
                <a:cs typeface="+mn-cs"/>
              </a:rPr>
              <a:t>suffers when one or more of these dimensions are not properly managed.</a:t>
            </a:r>
          </a:p>
          <a:p>
            <a:r>
              <a:rPr lang="en-US" sz="1200" b="0" i="0" u="none" strike="noStrike" kern="1200" baseline="0" dirty="0" smtClean="0">
                <a:solidFill>
                  <a:schemeClr val="tx1"/>
                </a:solidFill>
                <a:latin typeface="+mn-lt"/>
                <a:ea typeface="+mn-ea"/>
                <a:cs typeface="+mn-cs"/>
              </a:rPr>
              <a:t>This is because every management dimension features a possible friction in which a workable balance must be sought.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example there should always be a ‘will’ to develop alliance collaboration within the cultural dimension.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Within the relational dimension it is the nature of the relationship that determines whether alliance partners</a:t>
            </a:r>
          </a:p>
          <a:p>
            <a:r>
              <a:rPr lang="en-US" sz="1200" b="0" i="0" u="none" strike="noStrike" kern="1200" baseline="0" dirty="0" smtClean="0">
                <a:solidFill>
                  <a:schemeClr val="tx1"/>
                </a:solidFill>
                <a:latin typeface="+mn-lt"/>
                <a:ea typeface="+mn-ea"/>
                <a:cs typeface="+mn-cs"/>
              </a:rPr>
              <a:t>collaborate ‘together’ or work independent (‘solo’). This requires management and maintenance of the relationship</a:t>
            </a:r>
          </a:p>
          <a:p>
            <a:r>
              <a:rPr lang="en-GB" sz="1200" b="0" i="0" u="none" strike="noStrike" kern="1200" baseline="0" dirty="0" smtClean="0">
                <a:solidFill>
                  <a:schemeClr val="tx1"/>
                </a:solidFill>
                <a:latin typeface="+mn-lt"/>
                <a:ea typeface="+mn-ea"/>
                <a:cs typeface="+mn-cs"/>
              </a:rPr>
              <a:t>development process.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for the procedural dimension, the question is whether everything can and should be brought to order, or whether </a:t>
            </a:r>
          </a:p>
          <a:p>
            <a:r>
              <a:rPr lang="en-US" sz="1200" b="0" i="0" u="none" strike="noStrike" kern="1200" baseline="0" dirty="0" smtClean="0">
                <a:solidFill>
                  <a:schemeClr val="tx1"/>
                </a:solidFill>
                <a:latin typeface="+mn-lt"/>
                <a:ea typeface="+mn-ea"/>
                <a:cs typeface="+mn-cs"/>
              </a:rPr>
              <a:t>a certain degree of freedom chance for chaos) is desired?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Finally, within the content-dimension, partners come across many ambiguous and unclear items on which they may disagree,</a:t>
            </a:r>
          </a:p>
          <a:p>
            <a:r>
              <a:rPr lang="en-US" sz="1200" b="0" i="0" u="none" strike="noStrike" kern="1200" baseline="0" dirty="0" smtClean="0">
                <a:solidFill>
                  <a:schemeClr val="tx1"/>
                </a:solidFill>
                <a:latin typeface="+mn-lt"/>
                <a:ea typeface="+mn-ea"/>
                <a:cs typeface="+mn-cs"/>
              </a:rPr>
              <a:t>such as objectives, definitions, etc. This requires management of the knowledge sharing process.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Thus alliance management essentially focuses on four dimensions: Growing a mindset (culture),</a:t>
            </a:r>
          </a:p>
          <a:p>
            <a:r>
              <a:rPr lang="en-US" sz="1200" b="0" i="0" u="none" strike="noStrike" kern="1200" baseline="0" dirty="0" smtClean="0">
                <a:solidFill>
                  <a:schemeClr val="tx1"/>
                </a:solidFill>
                <a:latin typeface="+mn-lt"/>
                <a:ea typeface="+mn-ea"/>
                <a:cs typeface="+mn-cs"/>
              </a:rPr>
              <a:t>building trust (relationship), making agreements (procedure) and sharing knowledge (content).   </a:t>
            </a:r>
            <a:r>
              <a:rPr lang="en-US" sz="1200" b="1" i="0" u="none" strike="noStrike" kern="1200" baseline="0" dirty="0" smtClean="0">
                <a:solidFill>
                  <a:schemeClr val="tx1"/>
                </a:solidFill>
                <a:latin typeface="+mn-lt"/>
                <a:ea typeface="+mn-ea"/>
                <a:cs typeface="+mn-cs"/>
              </a:rPr>
              <a:t>&lt;&lt;17&gt;&gt;</a:t>
            </a:r>
          </a:p>
          <a:p>
            <a:endParaRPr lang="en-US" sz="1200" b="0" i="0" u="none" strike="noStrike" kern="1200" baseline="0" dirty="0" smtClean="0">
              <a:solidFill>
                <a:schemeClr val="tx1"/>
              </a:solidFill>
              <a:latin typeface="+mn-lt"/>
              <a:ea typeface="+mn-ea"/>
              <a:cs typeface="+mn-cs"/>
            </a:endParaRPr>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16</a:t>
            </a:fld>
            <a:endParaRPr lang="nl-NL"/>
          </a:p>
        </p:txBody>
      </p:sp>
    </p:spTree>
    <p:extLst>
      <p:ext uri="{BB962C8B-B14F-4D97-AF65-F5344CB8AC3E}">
        <p14:creationId xmlns:p14="http://schemas.microsoft.com/office/powerpoint/2010/main" val="62277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Alliance management model is completed by identifying two </a:t>
            </a:r>
            <a:r>
              <a:rPr lang="en-US" sz="1200" b="0" i="0" u="none" strike="noStrike" kern="1200" baseline="0" dirty="0" smtClean="0">
                <a:solidFill>
                  <a:schemeClr val="tx1"/>
                </a:solidFill>
                <a:latin typeface="+mn-lt"/>
                <a:ea typeface="+mn-ea"/>
                <a:cs typeface="+mn-cs"/>
              </a:rPr>
              <a:t>so called focal </a:t>
            </a:r>
            <a:r>
              <a:rPr lang="en-US" sz="1200" b="0" i="0" u="none" strike="noStrike" kern="1200" baseline="0" dirty="0" smtClean="0">
                <a:solidFill>
                  <a:schemeClr val="tx1"/>
                </a:solidFill>
                <a:latin typeface="+mn-lt"/>
                <a:ea typeface="+mn-ea"/>
                <a:cs typeface="+mn-cs"/>
              </a:rPr>
              <a:t>points per dimension {{eight </a:t>
            </a:r>
          </a:p>
          <a:p>
            <a:r>
              <a:rPr lang="en-US" sz="1200" b="0" i="0" u="none" strike="noStrike" kern="1200" baseline="0" dirty="0" smtClean="0">
                <a:solidFill>
                  <a:schemeClr val="tx1"/>
                </a:solidFill>
                <a:latin typeface="+mn-lt"/>
                <a:ea typeface="+mn-ea"/>
                <a:cs typeface="+mn-cs"/>
              </a:rPr>
              <a:t>alliance </a:t>
            </a:r>
            <a:r>
              <a:rPr lang="en-US" sz="1200" b="0" i="0" u="none" strike="noStrike" kern="1200" baseline="0" dirty="0" smtClean="0">
                <a:solidFill>
                  <a:schemeClr val="tx1"/>
                </a:solidFill>
                <a:latin typeface="+mn-lt"/>
                <a:ea typeface="+mn-ea"/>
                <a:cs typeface="+mn-cs"/>
              </a:rPr>
              <a:t>management pillars</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Denial or neglect of one or more of these eight pillars weakens the foundations of an alliance</a:t>
            </a:r>
          </a:p>
          <a:p>
            <a:r>
              <a:rPr lang="en-US" sz="1200" b="0" i="0" u="none" strike="noStrike" kern="1200" baseline="0" dirty="0" smtClean="0">
                <a:solidFill>
                  <a:schemeClr val="tx1"/>
                </a:solidFill>
                <a:latin typeface="+mn-lt"/>
                <a:ea typeface="+mn-ea"/>
                <a:cs typeface="+mn-cs"/>
              </a:rPr>
              <a:t>and, sooner or later, probably sooner, leads to misunderstanding, distrust and inevitably to failure. </a:t>
            </a:r>
          </a:p>
          <a:p>
            <a:endParaRPr lang="en-US" sz="1200" b="0" i="0" u="none" strike="noStrike" kern="1200" baseline="0" dirty="0" smtClean="0">
              <a:solidFill>
                <a:schemeClr val="tx1"/>
              </a:solidFill>
              <a:latin typeface="+mn-lt"/>
              <a:ea typeface="+mn-ea"/>
              <a:cs typeface="+mn-cs"/>
            </a:endParaRPr>
          </a:p>
          <a:p>
            <a:r>
              <a:rPr lang="en-GB" b="1" dirty="0" smtClean="0"/>
              <a:t>Thus forming </a:t>
            </a:r>
            <a:r>
              <a:rPr lang="en-GB" b="1" dirty="0" smtClean="0"/>
              <a:t>Alliances </a:t>
            </a:r>
            <a:r>
              <a:rPr lang="en-GB" b="1" dirty="0" smtClean="0"/>
              <a:t>is something not</a:t>
            </a:r>
            <a:r>
              <a:rPr lang="en-GB" b="1" baseline="0" dirty="0" smtClean="0"/>
              <a:t> to be taken too light hearted!!</a:t>
            </a:r>
          </a:p>
          <a:p>
            <a:endParaRPr lang="en-GB" b="1" baseline="0" dirty="0" smtClean="0"/>
          </a:p>
          <a:p>
            <a:r>
              <a:rPr lang="en-GB" b="1" baseline="0" dirty="0" smtClean="0"/>
              <a:t>Where Alliances are something typical for public-private partnerships we can learn a lot about them and </a:t>
            </a:r>
          </a:p>
          <a:p>
            <a:r>
              <a:rPr lang="en-GB" b="1" baseline="0" dirty="0" smtClean="0"/>
              <a:t>Implement the way of working and thinking in our daily statistical practice! &lt;&lt;18&gt;&gt;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17</a:t>
            </a:fld>
            <a:endParaRPr lang="nl-NL"/>
          </a:p>
        </p:txBody>
      </p:sp>
    </p:spTree>
    <p:extLst>
      <p:ext uri="{BB962C8B-B14F-4D97-AF65-F5344CB8AC3E}">
        <p14:creationId xmlns:p14="http://schemas.microsoft.com/office/powerpoint/2010/main" val="2475599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At Statistics Netherlands we call it CHAIN</a:t>
            </a:r>
            <a:r>
              <a:rPr lang="en-GB" baseline="0" dirty="0" smtClean="0"/>
              <a:t> MANAGEMENT.</a:t>
            </a:r>
          </a:p>
          <a:p>
            <a:endParaRPr lang="en-GB" baseline="0" dirty="0" smtClean="0"/>
          </a:p>
          <a:p>
            <a:r>
              <a:rPr lang="en-GB" baseline="0" dirty="0" smtClean="0"/>
              <a:t>Chain management can be seen as a form of Alliance management where the Alliance is the cooperation within an NSI, and the cooperating partners are the producers of individual economic statistics that are however related in some way.</a:t>
            </a:r>
            <a:endParaRPr lang="en-GB" dirty="0" smtClean="0"/>
          </a:p>
          <a:p>
            <a:endParaRPr lang="en-GB" baseline="0" dirty="0" smtClean="0"/>
          </a:p>
          <a:p>
            <a:r>
              <a:rPr lang="en-GB" baseline="0" dirty="0" smtClean="0"/>
              <a:t>Now I can hear you think WHY get yourself into something risky with lots of difficulties and complexities when you are in one organisation with similar interests and clearly one boss.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That is what the second half of this presentation will be about  </a:t>
            </a:r>
            <a:r>
              <a:rPr lang="en-GB" b="1" baseline="0" dirty="0" smtClean="0"/>
              <a:t>&lt;&lt;19&gt;&gt;</a:t>
            </a:r>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18</a:t>
            </a:fld>
            <a:endParaRPr lang="nl-NL"/>
          </a:p>
        </p:txBody>
      </p:sp>
    </p:spTree>
    <p:extLst>
      <p:ext uri="{BB962C8B-B14F-4D97-AF65-F5344CB8AC3E}">
        <p14:creationId xmlns:p14="http://schemas.microsoft.com/office/powerpoint/2010/main" val="572226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en-US" noProof="0" dirty="0" smtClean="0"/>
              <a:t>In this presentation Chain </a:t>
            </a:r>
            <a:r>
              <a:rPr lang="en-US" baseline="0" noProof="0" dirty="0" smtClean="0"/>
              <a:t>management is confined to the coordination of all the various statistical processes that </a:t>
            </a:r>
          </a:p>
          <a:p>
            <a:pPr>
              <a:defRPr/>
            </a:pPr>
            <a:r>
              <a:rPr lang="en-US" baseline="0" noProof="0" dirty="0" smtClean="0"/>
              <a:t>are included in the </a:t>
            </a:r>
            <a:r>
              <a:rPr lang="en-US" b="1" baseline="0" noProof="0" dirty="0" smtClean="0"/>
              <a:t>chain of Business economic statistics</a:t>
            </a:r>
            <a:r>
              <a:rPr lang="en-US" baseline="0" noProof="0" dirty="0" smtClean="0"/>
              <a:t>.</a:t>
            </a:r>
          </a:p>
          <a:p>
            <a:pPr>
              <a:defRPr/>
            </a:pPr>
            <a:endParaRPr lang="en-US" baseline="0" noProof="0" dirty="0" smtClean="0"/>
          </a:p>
          <a:p>
            <a:pPr>
              <a:defRPr/>
            </a:pPr>
            <a:r>
              <a:rPr lang="en-US" baseline="0" noProof="0" dirty="0" smtClean="0"/>
              <a:t>This coordination starts with processing and designing the statistical products </a:t>
            </a:r>
            <a:r>
              <a:rPr lang="en-US" b="1" baseline="0" noProof="0" dirty="0" err="1" smtClean="0"/>
              <a:t>i.e</a:t>
            </a:r>
            <a:r>
              <a:rPr lang="en-US" b="1" baseline="0" noProof="0" dirty="0" smtClean="0"/>
              <a:t> statistical outcomes</a:t>
            </a:r>
            <a:r>
              <a:rPr lang="en-US" baseline="0" noProof="0" dirty="0" smtClean="0"/>
              <a:t> from the </a:t>
            </a:r>
          </a:p>
          <a:p>
            <a:pPr>
              <a:defRPr/>
            </a:pPr>
            <a:r>
              <a:rPr lang="en-US" baseline="0" noProof="0" dirty="0" smtClean="0"/>
              <a:t>perspective of the whole chain of business economic statistics. </a:t>
            </a:r>
          </a:p>
          <a:p>
            <a:pPr>
              <a:defRPr/>
            </a:pPr>
            <a:endParaRPr lang="en-US" baseline="0" noProof="0" dirty="0" smtClean="0"/>
          </a:p>
          <a:p>
            <a:pPr>
              <a:defRPr/>
            </a:pPr>
            <a:r>
              <a:rPr lang="en-US" baseline="0" noProof="0" dirty="0" smtClean="0"/>
              <a:t>That is also why working under </a:t>
            </a:r>
            <a:r>
              <a:rPr lang="en-US" b="1" baseline="0" noProof="0" dirty="0" smtClean="0"/>
              <a:t>architecture is key</a:t>
            </a:r>
            <a:r>
              <a:rPr lang="en-US" baseline="0" noProof="0" dirty="0" smtClean="0"/>
              <a:t>. </a:t>
            </a:r>
            <a:r>
              <a:rPr lang="en-US" baseline="0" noProof="0" dirty="0" smtClean="0"/>
              <a:t> </a:t>
            </a:r>
          </a:p>
          <a:p>
            <a:pPr>
              <a:defRPr/>
            </a:pPr>
            <a:endParaRPr lang="en-US" baseline="0" noProof="0" dirty="0" smtClean="0"/>
          </a:p>
          <a:p>
            <a:pPr>
              <a:defRPr/>
            </a:pPr>
            <a:r>
              <a:rPr lang="en-US" noProof="0" dirty="0" smtClean="0"/>
              <a:t>Equally important is the </a:t>
            </a:r>
            <a:r>
              <a:rPr lang="en-US" b="1" noProof="0" dirty="0" smtClean="0"/>
              <a:t>attention for management and operating activities </a:t>
            </a:r>
            <a:r>
              <a:rPr lang="en-US" noProof="0" dirty="0" smtClean="0"/>
              <a:t>that all have one main focus</a:t>
            </a:r>
            <a:r>
              <a:rPr lang="en-US" baseline="0" noProof="0" dirty="0" smtClean="0"/>
              <a:t> and that is improving </a:t>
            </a:r>
          </a:p>
          <a:p>
            <a:pPr>
              <a:defRPr/>
            </a:pPr>
            <a:r>
              <a:rPr lang="en-US" baseline="0" noProof="0" dirty="0" smtClean="0"/>
              <a:t>the cooperation of all actors in the chain. </a:t>
            </a:r>
            <a:r>
              <a:rPr lang="en-US" b="1" baseline="0" noProof="0" dirty="0" smtClean="0"/>
              <a:t>&lt;&lt;19&gt;&gt;</a:t>
            </a:r>
          </a:p>
          <a:p>
            <a:pPr>
              <a:defRPr/>
            </a:pPr>
            <a:endParaRPr lang="en-US" i="1" baseline="0" noProof="0" dirty="0" smtClean="0"/>
          </a:p>
          <a:p>
            <a:pPr>
              <a:defRPr/>
            </a:pPr>
            <a:r>
              <a:rPr lang="en-US" i="1" baseline="0" noProof="0" dirty="0" smtClean="0"/>
              <a:t>{{The </a:t>
            </a:r>
            <a:r>
              <a:rPr lang="en-US" i="1" baseline="0" noProof="0" dirty="0" smtClean="0"/>
              <a:t>chain in general is set up as a set of links between processes, </a:t>
            </a:r>
          </a:p>
          <a:p>
            <a:pPr>
              <a:defRPr/>
            </a:pPr>
            <a:r>
              <a:rPr lang="en-US" i="1" baseline="0" noProof="0" dirty="0" smtClean="0"/>
              <a:t>in which each link is a so called steady state. These steady states are all defined in the Business architecture of SN. </a:t>
            </a:r>
          </a:p>
          <a:p>
            <a:pPr>
              <a:defRPr/>
            </a:pPr>
            <a:r>
              <a:rPr lang="en-US" i="1" baseline="0" noProof="0" dirty="0" smtClean="0"/>
              <a:t>In a moment I will show this BA and steady</a:t>
            </a:r>
            <a:r>
              <a:rPr lang="en-US" i="1" baseline="0" noProof="0" dirty="0" smtClean="0"/>
              <a:t>.}}</a:t>
            </a:r>
            <a:endParaRPr lang="en-US" i="1" noProof="0" dirty="0" smtClean="0"/>
          </a:p>
          <a:p>
            <a:pPr>
              <a:defRPr/>
            </a:pPr>
            <a:endParaRPr lang="en-US" noProof="0" dirty="0" smtClean="0"/>
          </a:p>
          <a:p>
            <a:pPr>
              <a:defRPr/>
            </a:pPr>
            <a:endParaRPr lang="en-US" b="1" baseline="0" noProof="0" dirty="0" smtClean="0"/>
          </a:p>
          <a:p>
            <a:pPr>
              <a:defRPr/>
            </a:pPr>
            <a:endParaRPr lang="en-US" noProof="0"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19</a:t>
            </a:fld>
            <a:endParaRPr lang="nl-NL"/>
          </a:p>
        </p:txBody>
      </p:sp>
    </p:spTree>
    <p:extLst>
      <p:ext uri="{BB962C8B-B14F-4D97-AF65-F5344CB8AC3E}">
        <p14:creationId xmlns:p14="http://schemas.microsoft.com/office/powerpoint/2010/main" val="304638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Warning in Advance, todays keynote will NOT </a:t>
            </a:r>
            <a:r>
              <a:rPr lang="en-GB" baseline="0" dirty="0" smtClean="0"/>
              <a:t>be about Business Registers or Admin Data nor new Data Sources. </a:t>
            </a:r>
          </a:p>
          <a:p>
            <a:r>
              <a:rPr lang="en-GB" baseline="0" dirty="0" smtClean="0"/>
              <a:t>Also Topics like Profiling, Globalisation, Quality and Coverage of Statistical Business Registers you will not see back in the slides.</a:t>
            </a:r>
          </a:p>
          <a:p>
            <a:r>
              <a:rPr lang="en-GB" baseline="0" dirty="0" smtClean="0"/>
              <a:t>However, if you read between the lines you will see that the theme of today relates to all of them and binds everything together </a:t>
            </a:r>
            <a:r>
              <a:rPr lang="en-GB" baseline="0" dirty="0" smtClean="0">
                <a:sym typeface="Wingdings" panose="05000000000000000000" pitchFamily="2" charset="2"/>
              </a:rPr>
              <a:t> namely  </a:t>
            </a:r>
            <a:r>
              <a:rPr lang="en-GB" b="1" baseline="0" dirty="0" smtClean="0">
                <a:sym typeface="Wingdings" panose="05000000000000000000" pitchFamily="2" charset="2"/>
              </a:rPr>
              <a:t>&lt;3&gt;</a:t>
            </a:r>
            <a:r>
              <a:rPr lang="en-GB" baseline="0" dirty="0" smtClean="0">
                <a:sym typeface="Wingdings" panose="05000000000000000000" pitchFamily="2" charset="2"/>
              </a:rPr>
              <a:t> </a:t>
            </a:r>
          </a:p>
          <a:p>
            <a:endParaRPr lang="en-GB" baseline="0" dirty="0" smtClean="0"/>
          </a:p>
          <a:p>
            <a:endParaRPr lang="en-GB" baseline="0"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a:t>
            </a:fld>
            <a:endParaRPr lang="nl-NL"/>
          </a:p>
        </p:txBody>
      </p:sp>
    </p:spTree>
    <p:extLst>
      <p:ext uri="{BB962C8B-B14F-4D97-AF65-F5344CB8AC3E}">
        <p14:creationId xmlns:p14="http://schemas.microsoft.com/office/powerpoint/2010/main" val="354430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en-US" noProof="0" dirty="0" smtClean="0"/>
              <a:t>As mentioned already,</a:t>
            </a:r>
            <a:r>
              <a:rPr lang="en-US" baseline="0" noProof="0" dirty="0" smtClean="0"/>
              <a:t> a necessary condition to implement chain management is also to adopt working under architecture </a:t>
            </a:r>
          </a:p>
          <a:p>
            <a:pPr>
              <a:defRPr/>
            </a:pPr>
            <a:r>
              <a:rPr lang="en-US" baseline="0" noProof="0" dirty="0" smtClean="0"/>
              <a:t>because essentially the Business Architecture describes the statistical processes already as a </a:t>
            </a:r>
            <a:r>
              <a:rPr lang="en-US" baseline="0" noProof="0" dirty="0" smtClean="0"/>
              <a:t>CHAIN</a:t>
            </a:r>
            <a:r>
              <a:rPr lang="en-US" baseline="0" noProof="0" dirty="0" smtClean="0"/>
              <a:t>. </a:t>
            </a:r>
          </a:p>
          <a:p>
            <a:pPr>
              <a:defRPr/>
            </a:pPr>
            <a:r>
              <a:rPr lang="en-US" baseline="0" noProof="0" dirty="0" smtClean="0"/>
              <a:t>From that it is far more easier to design statistical CHAINS that are bound together like the Chain of business economic statistics. </a:t>
            </a:r>
          </a:p>
          <a:p>
            <a:pPr>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In the Dutch Business Architecture that we see here (GSPBM) we define </a:t>
            </a:r>
            <a:r>
              <a:rPr lang="en-GB" sz="1200" dirty="0" smtClean="0"/>
              <a:t>three layers;</a:t>
            </a:r>
            <a:r>
              <a:rPr lang="en-GB" sz="12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1. Design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2. Chain management (concerning PLANNING, MONITORING </a:t>
            </a:r>
            <a:r>
              <a:rPr lang="en-GB" sz="1200" dirty="0" smtClean="0"/>
              <a:t>and REPAIR</a:t>
            </a:r>
            <a:r>
              <a:rPr lang="en-GB"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3. and the actual Statistics production from data collection to publishing.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In this production layer each process step ads value by eliminating uncertainties about the data, if necessarily, data are corrected and subsequently after every next step the data has attained a specific higher quality level and reaches the next</a:t>
            </a:r>
            <a:r>
              <a:rPr lang="en-GB" sz="1200" baseline="0" dirty="0" smtClean="0"/>
              <a:t> steady state.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smtClean="0"/>
          </a:p>
          <a:p>
            <a:pPr defTabSz="762000" eaLnBrk="0" hangingPunct="0">
              <a:lnSpc>
                <a:spcPct val="90000"/>
              </a:lnSpc>
              <a:spcBef>
                <a:spcPct val="20000"/>
              </a:spcBef>
            </a:pPr>
            <a:r>
              <a:rPr lang="en-US" sz="1200" noProof="0" dirty="0" smtClean="0"/>
              <a:t>These steady states are a Key </a:t>
            </a:r>
            <a:r>
              <a:rPr lang="en-US" sz="1200" noProof="0" dirty="0" smtClean="0"/>
              <a:t>element in the </a:t>
            </a:r>
            <a:r>
              <a:rPr lang="en-US" sz="1200" noProof="0" dirty="0" smtClean="0"/>
              <a:t>BA and as we will see later also in CHAIN</a:t>
            </a:r>
            <a:r>
              <a:rPr lang="en-US" sz="1200" baseline="0" noProof="0" dirty="0" smtClean="0"/>
              <a:t> Management.</a:t>
            </a:r>
            <a:endParaRPr lang="en-US" sz="1200" baseline="0" noProof="0" dirty="0" smtClean="0"/>
          </a:p>
          <a:p>
            <a:pPr defTabSz="762000" eaLnBrk="0" hangingPunct="0">
              <a:lnSpc>
                <a:spcPct val="90000"/>
              </a:lnSpc>
              <a:spcBef>
                <a:spcPct val="20000"/>
              </a:spcBef>
            </a:pPr>
            <a:r>
              <a:rPr lang="en-US" sz="1200" baseline="0" noProof="0" dirty="0" smtClean="0"/>
              <a:t> We see this sequence of process steps and steady sates in all the single </a:t>
            </a:r>
            <a:r>
              <a:rPr lang="en-US" sz="1200" baseline="0" noProof="0" dirty="0" smtClean="0"/>
              <a:t>production </a:t>
            </a:r>
            <a:r>
              <a:rPr lang="en-US" sz="1200" baseline="0" noProof="0" dirty="0" smtClean="0"/>
              <a:t>processes of statistics but also when we “connect them” like the process of the STS production to that of the production </a:t>
            </a:r>
            <a:r>
              <a:rPr lang="en-US" sz="1200" baseline="0" noProof="0" dirty="0" smtClean="0"/>
              <a:t>of Structural Business Statistics. </a:t>
            </a:r>
          </a:p>
          <a:p>
            <a:pPr defTabSz="762000" eaLnBrk="0" hangingPunct="0">
              <a:lnSpc>
                <a:spcPct val="90000"/>
              </a:lnSpc>
              <a:spcBef>
                <a:spcPct val="20000"/>
              </a:spcBef>
            </a:pPr>
            <a:endParaRPr lang="en-US" sz="1200" baseline="0" noProof="0" dirty="0" smtClean="0"/>
          </a:p>
          <a:p>
            <a:pPr defTabSz="762000" eaLnBrk="0" hangingPunct="0">
              <a:lnSpc>
                <a:spcPct val="90000"/>
              </a:lnSpc>
              <a:spcBef>
                <a:spcPct val="20000"/>
              </a:spcBef>
            </a:pPr>
            <a:r>
              <a:rPr lang="en-US" sz="1200" b="1" baseline="0" noProof="0" dirty="0" smtClean="0"/>
              <a:t>Within one process you can work within one loop but going from one process to another two loops are connected like two beads in a chain.</a:t>
            </a:r>
          </a:p>
          <a:p>
            <a:pPr defTabSz="762000" eaLnBrk="0" hangingPunct="0">
              <a:lnSpc>
                <a:spcPct val="90000"/>
              </a:lnSpc>
              <a:spcBef>
                <a:spcPct val="20000"/>
              </a:spcBef>
            </a:pPr>
            <a:endParaRPr lang="en-US" sz="1200" b="1" baseline="0" noProof="0" dirty="0" smtClean="0"/>
          </a:p>
          <a:p>
            <a:pPr defTabSz="762000" eaLnBrk="0" hangingPunct="0">
              <a:lnSpc>
                <a:spcPct val="90000"/>
              </a:lnSpc>
              <a:spcBef>
                <a:spcPct val="20000"/>
              </a:spcBef>
            </a:pPr>
            <a:r>
              <a:rPr lang="en-US" sz="1200" b="1" baseline="0" noProof="0" dirty="0" smtClean="0"/>
              <a:t>The Chain management layer in the Dutch BA is defined as follows </a:t>
            </a:r>
            <a:r>
              <a:rPr lang="en-US" sz="1200" b="1" noProof="0" dirty="0" smtClean="0"/>
              <a:t>&lt;&lt;21&gt;&gt;</a:t>
            </a:r>
            <a:endParaRPr lang="en-US" sz="1200" b="1" noProof="0" dirty="0" smtClean="0"/>
          </a:p>
          <a:p>
            <a:pPr defTabSz="762000" eaLnBrk="0" hangingPunct="0">
              <a:lnSpc>
                <a:spcPct val="90000"/>
              </a:lnSpc>
              <a:spcBef>
                <a:spcPct val="20000"/>
              </a:spcBef>
            </a:pPr>
            <a:endParaRPr lang="en-US" sz="1200" noProof="0" dirty="0" smtClean="0"/>
          </a:p>
          <a:p>
            <a:pPr defTabSz="762000" eaLnBrk="0" hangingPunct="0">
              <a:lnSpc>
                <a:spcPct val="90000"/>
              </a:lnSpc>
              <a:spcBef>
                <a:spcPct val="20000"/>
              </a:spcBef>
            </a:pPr>
            <a:endParaRPr lang="en-US" sz="1200" b="1" noProof="0" dirty="0" smtClean="0"/>
          </a:p>
          <a:p>
            <a:pPr defTabSz="762000" eaLnBrk="0" hangingPunct="0">
              <a:lnSpc>
                <a:spcPct val="90000"/>
              </a:lnSpc>
              <a:spcBef>
                <a:spcPct val="20000"/>
              </a:spcBef>
            </a:pPr>
            <a:r>
              <a:rPr lang="en-US" sz="1200" b="0" i="1" noProof="0" dirty="0" smtClean="0"/>
              <a:t>Intermezzo </a:t>
            </a:r>
            <a:endParaRPr lang="en-US" sz="1200" b="0" i="1" noProof="0" dirty="0" smtClean="0"/>
          </a:p>
          <a:p>
            <a:pPr defTabSz="762000" eaLnBrk="0" hangingPunct="0">
              <a:lnSpc>
                <a:spcPct val="90000"/>
              </a:lnSpc>
              <a:spcBef>
                <a:spcPct val="20000"/>
              </a:spcBef>
            </a:pPr>
            <a:r>
              <a:rPr lang="en-US" sz="1200" i="1" noProof="0" dirty="0" smtClean="0"/>
              <a:t>Although working under BA may be demanding. For instance because reorganization of statistical</a:t>
            </a:r>
            <a:r>
              <a:rPr lang="en-US" sz="1200" i="1" baseline="0" noProof="0" dirty="0" smtClean="0"/>
              <a:t> processes is time consuming and implies a temporarily break in time series as well as an increase of the development cost because new applications and software are needed. However working under BA outweighs these disadvantages because of the </a:t>
            </a:r>
            <a:endParaRPr lang="en-US" sz="1200" i="1" noProof="0" dirty="0" smtClean="0"/>
          </a:p>
          <a:p>
            <a:pPr defTabSz="762000" eaLnBrk="0" hangingPunct="0">
              <a:lnSpc>
                <a:spcPct val="90000"/>
              </a:lnSpc>
              <a:spcBef>
                <a:spcPct val="20000"/>
              </a:spcBef>
            </a:pPr>
            <a:r>
              <a:rPr lang="en-US" sz="1100" i="1" noProof="0" dirty="0" smtClean="0">
                <a:solidFill>
                  <a:schemeClr val="tx2"/>
                </a:solidFill>
              </a:rPr>
              <a:t>-</a:t>
            </a:r>
            <a:r>
              <a:rPr lang="en-US" sz="1100" i="1" baseline="0" noProof="0" dirty="0" smtClean="0">
                <a:solidFill>
                  <a:schemeClr val="tx2"/>
                </a:solidFill>
              </a:rPr>
              <a:t> </a:t>
            </a:r>
            <a:r>
              <a:rPr lang="en-US" sz="1100" i="1" noProof="0" dirty="0" smtClean="0">
                <a:solidFill>
                  <a:schemeClr val="tx2"/>
                </a:solidFill>
              </a:rPr>
              <a:t>Centralization of designing activities and documentation of statistical processes</a:t>
            </a:r>
          </a:p>
          <a:p>
            <a:pPr defTabSz="762000" eaLnBrk="0" hangingPunct="0">
              <a:lnSpc>
                <a:spcPct val="90000"/>
              </a:lnSpc>
              <a:spcBef>
                <a:spcPct val="20000"/>
              </a:spcBef>
              <a:buFontTx/>
              <a:buChar char="-"/>
            </a:pPr>
            <a:r>
              <a:rPr lang="en-US" sz="1100" i="1" noProof="0" dirty="0" smtClean="0">
                <a:solidFill>
                  <a:schemeClr val="tx2"/>
                </a:solidFill>
              </a:rPr>
              <a:t> Control of statistical processes by joining similar statistical activities into one (data)base</a:t>
            </a:r>
          </a:p>
          <a:p>
            <a:pPr defTabSz="762000" eaLnBrk="0" hangingPunct="0">
              <a:lnSpc>
                <a:spcPct val="90000"/>
              </a:lnSpc>
              <a:spcBef>
                <a:spcPct val="20000"/>
              </a:spcBef>
              <a:buFontTx/>
              <a:buChar char="-"/>
            </a:pPr>
            <a:r>
              <a:rPr lang="en-US" sz="1100" i="1" noProof="0" dirty="0" smtClean="0">
                <a:solidFill>
                  <a:schemeClr val="tx2"/>
                </a:solidFill>
              </a:rPr>
              <a:t> Control of statistical processes and improvement of coherence in processes and activities by working with “steady states” and “steady stages”.</a:t>
            </a:r>
          </a:p>
          <a:p>
            <a:pPr defTabSz="762000" eaLnBrk="0" hangingPunct="0">
              <a:lnSpc>
                <a:spcPct val="90000"/>
              </a:lnSpc>
              <a:spcBef>
                <a:spcPct val="20000"/>
              </a:spcBef>
              <a:buFontTx/>
              <a:buChar char="-"/>
            </a:pPr>
            <a:r>
              <a:rPr lang="en-US" sz="1100" i="1" noProof="0" dirty="0" smtClean="0">
                <a:solidFill>
                  <a:schemeClr val="tx2"/>
                </a:solidFill>
              </a:rPr>
              <a:t> Unambiguous use of statistical concepts, the most important here to mention of course the use of the statistical units in the SBR </a:t>
            </a:r>
          </a:p>
          <a:p>
            <a:pPr defTabSz="762000" eaLnBrk="0" hangingPunct="0">
              <a:lnSpc>
                <a:spcPct val="90000"/>
              </a:lnSpc>
              <a:spcBef>
                <a:spcPct val="20000"/>
              </a:spcBef>
              <a:buFontTx/>
              <a:buChar char="-"/>
            </a:pPr>
            <a:r>
              <a:rPr lang="en-US" sz="1100" i="1" noProof="0" dirty="0" smtClean="0">
                <a:solidFill>
                  <a:schemeClr val="tx2"/>
                </a:solidFill>
              </a:rPr>
              <a:t> The</a:t>
            </a:r>
            <a:r>
              <a:rPr lang="en-US" sz="1100" i="1" baseline="0" noProof="0" dirty="0" smtClean="0">
                <a:solidFill>
                  <a:schemeClr val="tx2"/>
                </a:solidFill>
              </a:rPr>
              <a:t> processing and maintenance </a:t>
            </a:r>
            <a:r>
              <a:rPr lang="en-US" sz="1100" i="1" noProof="0" dirty="0" smtClean="0">
                <a:solidFill>
                  <a:schemeClr val="tx2"/>
                </a:solidFill>
              </a:rPr>
              <a:t>costs will reduce as well as the administrative burden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noProof="0" dirty="0" smtClean="0"/>
          </a:p>
          <a:p>
            <a:pPr>
              <a:defRPr/>
            </a:pPr>
            <a:r>
              <a:rPr lang="en-US" i="1" baseline="0" noProof="0" dirty="0" smtClean="0"/>
              <a:t>The Business Architecture model that we see here</a:t>
            </a:r>
          </a:p>
          <a:p>
            <a:pPr>
              <a:buFont typeface="Arial" pitchFamily="34" charset="0"/>
              <a:buChar char="•"/>
            </a:pPr>
            <a:r>
              <a:rPr lang="nl-NL" i="1" dirty="0" err="1" smtClean="0"/>
              <a:t>Describes</a:t>
            </a:r>
            <a:r>
              <a:rPr lang="nl-NL" i="1" dirty="0" smtClean="0"/>
              <a:t> </a:t>
            </a:r>
            <a:r>
              <a:rPr lang="nl-NL" i="1" dirty="0" err="1" smtClean="0"/>
              <a:t>statistical</a:t>
            </a:r>
            <a:r>
              <a:rPr lang="nl-NL" i="1" dirty="0" smtClean="0"/>
              <a:t> </a:t>
            </a:r>
            <a:r>
              <a:rPr lang="nl-NL" i="1" dirty="0" err="1" smtClean="0"/>
              <a:t>process</a:t>
            </a:r>
            <a:r>
              <a:rPr lang="nl-NL" i="1" dirty="0" smtClean="0"/>
              <a:t> as a </a:t>
            </a:r>
            <a:r>
              <a:rPr lang="nl-NL" i="1" dirty="0" err="1" smtClean="0"/>
              <a:t>value</a:t>
            </a:r>
            <a:r>
              <a:rPr lang="nl-NL" i="1" dirty="0" smtClean="0"/>
              <a:t> </a:t>
            </a:r>
            <a:r>
              <a:rPr lang="nl-NL" i="1" dirty="0" err="1" smtClean="0"/>
              <a:t>added</a:t>
            </a:r>
            <a:r>
              <a:rPr lang="nl-NL" i="1" dirty="0" smtClean="0"/>
              <a:t> chain</a:t>
            </a:r>
          </a:p>
          <a:p>
            <a:pPr>
              <a:buFont typeface="Arial" pitchFamily="34" charset="0"/>
              <a:buChar char="•"/>
            </a:pPr>
            <a:r>
              <a:rPr lang="nl-NL" i="1" dirty="0" err="1" smtClean="0"/>
              <a:t>Each</a:t>
            </a:r>
            <a:r>
              <a:rPr lang="nl-NL" i="1" dirty="0" smtClean="0"/>
              <a:t> </a:t>
            </a:r>
            <a:r>
              <a:rPr lang="nl-NL" i="1" dirty="0" err="1" smtClean="0"/>
              <a:t>process</a:t>
            </a:r>
            <a:r>
              <a:rPr lang="nl-NL" i="1" dirty="0" smtClean="0"/>
              <a:t> step </a:t>
            </a:r>
            <a:r>
              <a:rPr lang="nl-NL" i="1" dirty="0" err="1" smtClean="0"/>
              <a:t>adds</a:t>
            </a:r>
            <a:r>
              <a:rPr lang="nl-NL" i="1" dirty="0" smtClean="0"/>
              <a:t> </a:t>
            </a:r>
            <a:r>
              <a:rPr lang="nl-NL" i="1" dirty="0" err="1" smtClean="0"/>
              <a:t>value</a:t>
            </a:r>
            <a:r>
              <a:rPr lang="nl-NL" i="1" dirty="0" smtClean="0"/>
              <a:t> </a:t>
            </a:r>
            <a:r>
              <a:rPr lang="nl-NL" i="1" dirty="0" err="1" smtClean="0"/>
              <a:t>by</a:t>
            </a:r>
            <a:r>
              <a:rPr lang="nl-NL" i="1" dirty="0" smtClean="0"/>
              <a:t> </a:t>
            </a:r>
            <a:r>
              <a:rPr lang="nl-NL" i="1" dirty="0" err="1" smtClean="0"/>
              <a:t>eliminating</a:t>
            </a:r>
            <a:r>
              <a:rPr lang="nl-NL" i="1" dirty="0" smtClean="0"/>
              <a:t> </a:t>
            </a:r>
            <a:r>
              <a:rPr lang="nl-NL" i="1" dirty="0" err="1" smtClean="0"/>
              <a:t>uncertainties</a:t>
            </a:r>
            <a:r>
              <a:rPr lang="nl-NL" i="1" dirty="0" smtClean="0"/>
              <a:t> </a:t>
            </a:r>
            <a:r>
              <a:rPr lang="nl-NL" i="1" dirty="0" err="1" smtClean="0"/>
              <a:t>about</a:t>
            </a:r>
            <a:r>
              <a:rPr lang="nl-NL" i="1" dirty="0" smtClean="0"/>
              <a:t> </a:t>
            </a:r>
            <a:r>
              <a:rPr lang="nl-NL" i="1" dirty="0" err="1" smtClean="0"/>
              <a:t>the</a:t>
            </a:r>
            <a:r>
              <a:rPr lang="nl-NL" i="1" dirty="0" smtClean="0"/>
              <a:t> data</a:t>
            </a:r>
          </a:p>
          <a:p>
            <a:pPr>
              <a:buFont typeface="Arial" pitchFamily="34" charset="0"/>
              <a:buChar char="•"/>
            </a:pPr>
            <a:r>
              <a:rPr lang="nl-NL" i="1" dirty="0" err="1" smtClean="0"/>
              <a:t>Each</a:t>
            </a:r>
            <a:r>
              <a:rPr lang="nl-NL" i="1" dirty="0" smtClean="0"/>
              <a:t> step checks </a:t>
            </a:r>
            <a:r>
              <a:rPr lang="nl-NL" i="1" dirty="0" err="1" smtClean="0"/>
              <a:t>for</a:t>
            </a:r>
            <a:r>
              <a:rPr lang="nl-NL" i="1" dirty="0" smtClean="0"/>
              <a:t> </a:t>
            </a:r>
            <a:r>
              <a:rPr lang="nl-NL" i="1" dirty="0" err="1" smtClean="0"/>
              <a:t>specific</a:t>
            </a:r>
            <a:r>
              <a:rPr lang="nl-NL" i="1" dirty="0" smtClean="0"/>
              <a:t> </a:t>
            </a:r>
            <a:r>
              <a:rPr lang="nl-NL" i="1" dirty="0" err="1" smtClean="0"/>
              <a:t>possible</a:t>
            </a:r>
            <a:r>
              <a:rPr lang="nl-NL" i="1" dirty="0" smtClean="0"/>
              <a:t> </a:t>
            </a:r>
            <a:r>
              <a:rPr lang="nl-NL" i="1" dirty="0" err="1" smtClean="0"/>
              <a:t>errors</a:t>
            </a:r>
            <a:r>
              <a:rPr lang="nl-NL" i="1" dirty="0" smtClean="0"/>
              <a:t> </a:t>
            </a:r>
            <a:r>
              <a:rPr lang="nl-NL" i="1" dirty="0" err="1" smtClean="0"/>
              <a:t>and</a:t>
            </a:r>
            <a:r>
              <a:rPr lang="nl-NL" i="1" dirty="0" smtClean="0"/>
              <a:t> corrects </a:t>
            </a:r>
            <a:r>
              <a:rPr lang="nl-NL" i="1" dirty="0" err="1" smtClean="0"/>
              <a:t>for</a:t>
            </a:r>
            <a:r>
              <a:rPr lang="nl-NL" i="1" dirty="0" smtClean="0"/>
              <a:t> </a:t>
            </a:r>
            <a:r>
              <a:rPr lang="nl-NL" i="1" dirty="0" err="1" smtClean="0"/>
              <a:t>them</a:t>
            </a:r>
            <a:r>
              <a:rPr lang="nl-NL" i="1" dirty="0" smtClean="0"/>
              <a:t> – </a:t>
            </a:r>
            <a:r>
              <a:rPr lang="nl-NL" i="1" dirty="0" err="1" smtClean="0"/>
              <a:t>if</a:t>
            </a:r>
            <a:r>
              <a:rPr lang="nl-NL" i="1" dirty="0" smtClean="0"/>
              <a:t> </a:t>
            </a:r>
            <a:r>
              <a:rPr lang="nl-NL" i="1" dirty="0" err="1" smtClean="0"/>
              <a:t>necessary</a:t>
            </a:r>
            <a:endParaRPr lang="nl-NL" i="1" dirty="0" smtClean="0"/>
          </a:p>
          <a:p>
            <a:pPr>
              <a:buFont typeface="Arial" pitchFamily="34" charset="0"/>
              <a:buChar char="•"/>
            </a:pPr>
            <a:r>
              <a:rPr lang="nl-NL" i="1" dirty="0" err="1" smtClean="0"/>
              <a:t>After</a:t>
            </a:r>
            <a:r>
              <a:rPr lang="nl-NL" i="1" dirty="0" smtClean="0"/>
              <a:t> </a:t>
            </a:r>
            <a:r>
              <a:rPr lang="nl-NL" i="1" dirty="0" err="1" smtClean="0"/>
              <a:t>each</a:t>
            </a:r>
            <a:r>
              <a:rPr lang="nl-NL" i="1" dirty="0" smtClean="0"/>
              <a:t> step </a:t>
            </a:r>
            <a:r>
              <a:rPr lang="nl-NL" i="1" dirty="0" err="1" smtClean="0"/>
              <a:t>the</a:t>
            </a:r>
            <a:r>
              <a:rPr lang="nl-NL" i="1" dirty="0" smtClean="0"/>
              <a:t> data have </a:t>
            </a:r>
            <a:r>
              <a:rPr lang="nl-NL" i="1" dirty="0" err="1" smtClean="0"/>
              <a:t>attained</a:t>
            </a:r>
            <a:r>
              <a:rPr lang="nl-NL" i="1" dirty="0" smtClean="0"/>
              <a:t> a </a:t>
            </a:r>
            <a:r>
              <a:rPr lang="nl-NL" i="1" dirty="0" err="1" smtClean="0"/>
              <a:t>specific</a:t>
            </a:r>
            <a:r>
              <a:rPr lang="nl-NL" i="1" dirty="0" smtClean="0"/>
              <a:t> (</a:t>
            </a:r>
            <a:r>
              <a:rPr lang="nl-NL" i="1" dirty="0" err="1" smtClean="0"/>
              <a:t>higher</a:t>
            </a:r>
            <a:r>
              <a:rPr lang="nl-NL" i="1" dirty="0" smtClean="0"/>
              <a:t>) level of </a:t>
            </a:r>
            <a:r>
              <a:rPr lang="nl-NL" i="1" dirty="0" err="1" smtClean="0"/>
              <a:t>quality</a:t>
            </a:r>
            <a:r>
              <a:rPr lang="nl-NL" i="1" dirty="0" smtClean="0"/>
              <a:t> </a:t>
            </a:r>
          </a:p>
          <a:p>
            <a:pPr>
              <a:buFont typeface="Arial" pitchFamily="34" charset="0"/>
              <a:buChar char="•"/>
            </a:pPr>
            <a:r>
              <a:rPr lang="nl-NL" i="1" dirty="0" err="1" smtClean="0"/>
              <a:t>This</a:t>
            </a:r>
            <a:r>
              <a:rPr lang="nl-NL" i="1" dirty="0" smtClean="0"/>
              <a:t> </a:t>
            </a:r>
            <a:r>
              <a:rPr lang="nl-NL" i="1" dirty="0" err="1" smtClean="0"/>
              <a:t>increases</a:t>
            </a:r>
            <a:r>
              <a:rPr lang="nl-NL" i="1" dirty="0" smtClean="0"/>
              <a:t> </a:t>
            </a:r>
            <a:r>
              <a:rPr lang="nl-NL" i="1" dirty="0" err="1" smtClean="0"/>
              <a:t>the</a:t>
            </a:r>
            <a:r>
              <a:rPr lang="nl-NL" i="1" dirty="0" smtClean="0"/>
              <a:t> </a:t>
            </a:r>
            <a:r>
              <a:rPr lang="nl-NL" i="1" dirty="0" err="1" smtClean="0"/>
              <a:t>possibilities</a:t>
            </a:r>
            <a:r>
              <a:rPr lang="nl-NL" i="1" dirty="0" smtClean="0"/>
              <a:t> </a:t>
            </a:r>
            <a:r>
              <a:rPr lang="nl-NL" i="1" dirty="0" err="1" smtClean="0"/>
              <a:t>to</a:t>
            </a:r>
            <a:r>
              <a:rPr lang="nl-NL" i="1" dirty="0" smtClean="0"/>
              <a:t> re-</a:t>
            </a:r>
            <a:r>
              <a:rPr lang="nl-NL" i="1" dirty="0" err="1" smtClean="0"/>
              <a:t>use</a:t>
            </a:r>
            <a:r>
              <a:rPr lang="nl-NL" i="1" dirty="0" smtClean="0"/>
              <a:t> data in </a:t>
            </a:r>
            <a:r>
              <a:rPr lang="nl-NL" i="1" dirty="0" err="1" smtClean="0"/>
              <a:t>other</a:t>
            </a:r>
            <a:r>
              <a:rPr lang="nl-NL" i="1" dirty="0" smtClean="0"/>
              <a:t> </a:t>
            </a:r>
            <a:r>
              <a:rPr lang="nl-NL" i="1" dirty="0" err="1" smtClean="0"/>
              <a:t>processes</a:t>
            </a:r>
            <a:r>
              <a:rPr lang="nl-NL" i="1" dirty="0" smtClean="0"/>
              <a:t> </a:t>
            </a:r>
            <a:endParaRPr lang="en-US" sz="1200" b="1" i="1" noProof="0"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20</a:t>
            </a:fld>
            <a:endParaRPr lang="nl-NL"/>
          </a:p>
        </p:txBody>
      </p:sp>
    </p:spTree>
    <p:extLst>
      <p:ext uri="{BB962C8B-B14F-4D97-AF65-F5344CB8AC3E}">
        <p14:creationId xmlns:p14="http://schemas.microsoft.com/office/powerpoint/2010/main" val="1855245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en-US" noProof="0" dirty="0" smtClean="0"/>
              <a:t>Chain Managements is a way of working</a:t>
            </a:r>
            <a:r>
              <a:rPr lang="en-US" baseline="0" noProof="0" dirty="0" smtClean="0"/>
              <a:t> together in a non hierarchical way. It’s the ART of working together, </a:t>
            </a:r>
          </a:p>
          <a:p>
            <a:pPr>
              <a:defRPr/>
            </a:pPr>
            <a:r>
              <a:rPr lang="en-US" baseline="0" noProof="0" dirty="0" smtClean="0"/>
              <a:t>Aiming for tuning activities.</a:t>
            </a:r>
          </a:p>
          <a:p>
            <a:pPr>
              <a:defRPr/>
            </a:pPr>
            <a:endParaRPr lang="en-US" baseline="0" noProof="0" dirty="0" smtClean="0"/>
          </a:p>
          <a:p>
            <a:pPr>
              <a:defRPr/>
            </a:pPr>
            <a:r>
              <a:rPr lang="en-US" baseline="0" noProof="0" dirty="0" smtClean="0"/>
              <a:t>Agreements on management and operating activities exist with one goal and </a:t>
            </a:r>
            <a:r>
              <a:rPr lang="en-US" noProof="0" dirty="0" smtClean="0"/>
              <a:t>one goal only and that is to continuously improve the cooperation of all actors in the chain. </a:t>
            </a:r>
          </a:p>
          <a:p>
            <a:pPr>
              <a:defRPr/>
            </a:pPr>
            <a:endParaRPr lang="en-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This sounds a lot like we have heard before when describing Alliance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smtClean="0"/>
              <a:t>Before I will go into HOW we introduced Chain management at SN first the WHY needs to be answered </a:t>
            </a:r>
            <a:r>
              <a:rPr lang="en-US" sz="1200" b="1" baseline="0" noProof="0" dirty="0" smtClean="0"/>
              <a:t>&lt;&lt;22&gt;&gt; &lt;&lt;23&gt;&gt;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noProof="0"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21</a:t>
            </a:fld>
            <a:endParaRPr lang="nl-NL"/>
          </a:p>
        </p:txBody>
      </p:sp>
    </p:spTree>
    <p:extLst>
      <p:ext uri="{BB962C8B-B14F-4D97-AF65-F5344CB8AC3E}">
        <p14:creationId xmlns:p14="http://schemas.microsoft.com/office/powerpoint/2010/main" val="48342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baseline="0" dirty="0" smtClean="0"/>
              <a:t>&lt;&lt;23&gt;&gt;</a:t>
            </a:r>
            <a:endParaRPr lang="en-GB" b="1" baseline="0"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22</a:t>
            </a:fld>
            <a:endParaRPr lang="nl-NL"/>
          </a:p>
        </p:txBody>
      </p:sp>
    </p:spTree>
    <p:extLst>
      <p:ext uri="{BB962C8B-B14F-4D97-AF65-F5344CB8AC3E}">
        <p14:creationId xmlns:p14="http://schemas.microsoft.com/office/powerpoint/2010/main" val="342352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Introducing chain</a:t>
            </a:r>
            <a:r>
              <a:rPr lang="en-GB" baseline="0" dirty="0" smtClean="0"/>
              <a:t> management at Statistics Netherlands did not come out of the blue of course.</a:t>
            </a:r>
          </a:p>
          <a:p>
            <a:r>
              <a:rPr lang="en-GB" baseline="0" dirty="0" smtClean="0"/>
              <a:t>We had some serious drivers to change our day to day practice. One of these drivers had to do with a major quality issue. </a:t>
            </a:r>
            <a:endParaRPr lang="en-GB" dirty="0" smtClean="0"/>
          </a:p>
          <a:p>
            <a:endParaRPr lang="en-GB" dirty="0" smtClean="0"/>
          </a:p>
          <a:p>
            <a:r>
              <a:rPr lang="en-GB" dirty="0" smtClean="0"/>
              <a:t>Here we see schematically the production of two key business economic statistics, the Short Term</a:t>
            </a:r>
            <a:r>
              <a:rPr lang="en-GB" baseline="0" dirty="0" smtClean="0"/>
              <a:t> Statistics on quarterly turnover </a:t>
            </a:r>
          </a:p>
          <a:p>
            <a:r>
              <a:rPr lang="en-GB" baseline="0" dirty="0" smtClean="0"/>
              <a:t>and the Structural Business Statistics as well as the National Accounts on a quarterly and yearly basis.</a:t>
            </a:r>
          </a:p>
          <a:p>
            <a:endParaRPr lang="en-GB" dirty="0" smtClean="0"/>
          </a:p>
          <a:p>
            <a:r>
              <a:rPr lang="en-GB" baseline="0" dirty="0" smtClean="0"/>
              <a:t>On </a:t>
            </a:r>
            <a:r>
              <a:rPr lang="en-GB" baseline="0" dirty="0" smtClean="0"/>
              <a:t>the input site we have Surveys for both STS and SBS, and additional sources for NA like the </a:t>
            </a:r>
            <a:r>
              <a:rPr lang="nl-NL" dirty="0" smtClean="0"/>
              <a:t>Consumer </a:t>
            </a:r>
            <a:r>
              <a:rPr lang="nl-NL" dirty="0" err="1" smtClean="0"/>
              <a:t>Expenditure</a:t>
            </a:r>
            <a:r>
              <a:rPr lang="nl-NL" dirty="0" smtClean="0"/>
              <a:t> Survey </a:t>
            </a:r>
          </a:p>
          <a:p>
            <a:r>
              <a:rPr lang="nl-NL" baseline="0" dirty="0" smtClean="0"/>
              <a:t>The STS </a:t>
            </a:r>
            <a:r>
              <a:rPr lang="nl-NL" baseline="0" dirty="0" err="1" smtClean="0"/>
              <a:t>forms</a:t>
            </a:r>
            <a:r>
              <a:rPr lang="nl-NL" baseline="0" dirty="0" smtClean="0"/>
              <a:t> </a:t>
            </a:r>
            <a:r>
              <a:rPr lang="nl-NL" baseline="0" dirty="0" smtClean="0"/>
              <a:t>input </a:t>
            </a:r>
            <a:r>
              <a:rPr lang="nl-NL" baseline="0" dirty="0" err="1" smtClean="0"/>
              <a:t>for</a:t>
            </a:r>
            <a:r>
              <a:rPr lang="nl-NL" baseline="0" dirty="0" smtClean="0"/>
              <a:t> </a:t>
            </a:r>
            <a:r>
              <a:rPr lang="nl-NL" baseline="0" dirty="0" err="1" smtClean="0"/>
              <a:t>the</a:t>
            </a:r>
            <a:r>
              <a:rPr lang="nl-NL" baseline="0" dirty="0" smtClean="0"/>
              <a:t> </a:t>
            </a:r>
            <a:r>
              <a:rPr lang="nl-NL" baseline="0" dirty="0" err="1" smtClean="0"/>
              <a:t>quarterely</a:t>
            </a:r>
            <a:r>
              <a:rPr lang="nl-NL" baseline="0" dirty="0" smtClean="0"/>
              <a:t> NA </a:t>
            </a:r>
            <a:r>
              <a:rPr lang="nl-NL" baseline="0" dirty="0" err="1" smtClean="0"/>
              <a:t>and</a:t>
            </a:r>
            <a:r>
              <a:rPr lang="nl-NL" baseline="0" dirty="0" smtClean="0"/>
              <a:t> </a:t>
            </a:r>
            <a:r>
              <a:rPr lang="nl-NL" baseline="0" dirty="0" err="1" smtClean="0"/>
              <a:t>the</a:t>
            </a:r>
            <a:r>
              <a:rPr lang="nl-NL" baseline="0" dirty="0" smtClean="0"/>
              <a:t> SBS </a:t>
            </a:r>
            <a:r>
              <a:rPr lang="nl-NL" baseline="0" dirty="0" err="1" smtClean="0"/>
              <a:t>for</a:t>
            </a:r>
            <a:r>
              <a:rPr lang="nl-NL" baseline="0" dirty="0" smtClean="0"/>
              <a:t> </a:t>
            </a:r>
            <a:r>
              <a:rPr lang="nl-NL" baseline="0" dirty="0" err="1" smtClean="0"/>
              <a:t>the</a:t>
            </a:r>
            <a:r>
              <a:rPr lang="nl-NL" baseline="0" dirty="0" smtClean="0"/>
              <a:t> </a:t>
            </a:r>
            <a:r>
              <a:rPr lang="nl-NL" baseline="0" dirty="0" err="1" smtClean="0"/>
              <a:t>annual</a:t>
            </a:r>
            <a:r>
              <a:rPr lang="nl-NL" baseline="0" dirty="0" smtClean="0"/>
              <a:t> </a:t>
            </a:r>
            <a:r>
              <a:rPr lang="nl-NL" baseline="0" dirty="0" err="1" smtClean="0"/>
              <a:t>economic</a:t>
            </a:r>
            <a:r>
              <a:rPr lang="nl-NL" baseline="0" dirty="0" smtClean="0"/>
              <a:t> </a:t>
            </a:r>
            <a:r>
              <a:rPr lang="nl-NL" baseline="0" dirty="0" err="1" smtClean="0"/>
              <a:t>growth</a:t>
            </a:r>
            <a:r>
              <a:rPr lang="nl-NL" baseline="0" dirty="0" smtClean="0"/>
              <a:t>.</a:t>
            </a:r>
            <a:endParaRPr lang="nl-NL" baseline="0" dirty="0" smtClean="0"/>
          </a:p>
          <a:p>
            <a:endParaRPr lang="nl-NL" baseline="0" dirty="0" smtClean="0"/>
          </a:p>
          <a:p>
            <a:r>
              <a:rPr lang="nl-NL" b="1" baseline="0" dirty="0" smtClean="0"/>
              <a:t>&lt;&lt;24&gt;&gt;</a:t>
            </a:r>
            <a:endParaRPr lang="en-GB" b="1" baseline="0" dirty="0" smtClean="0"/>
          </a:p>
          <a:p>
            <a:pPr eaLnBrk="1" hangingPunct="1"/>
            <a:endParaRPr lang="nl-NL"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23</a:t>
            </a:fld>
            <a:endParaRPr lang="nl-NL"/>
          </a:p>
        </p:txBody>
      </p:sp>
    </p:spTree>
    <p:extLst>
      <p:ext uri="{BB962C8B-B14F-4D97-AF65-F5344CB8AC3E}">
        <p14:creationId xmlns:p14="http://schemas.microsoft.com/office/powerpoint/2010/main" val="1069295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dirty="0" smtClean="0"/>
              <a:t>Here we </a:t>
            </a:r>
            <a:r>
              <a:rPr lang="nl-NL" dirty="0" err="1" smtClean="0"/>
              <a:t>see</a:t>
            </a:r>
            <a:r>
              <a:rPr lang="nl-NL" dirty="0" smtClean="0"/>
              <a:t> </a:t>
            </a:r>
            <a:r>
              <a:rPr lang="nl-NL" dirty="0" err="1" smtClean="0"/>
              <a:t>the</a:t>
            </a:r>
            <a:r>
              <a:rPr lang="nl-NL" dirty="0" smtClean="0"/>
              <a:t> </a:t>
            </a:r>
            <a:r>
              <a:rPr lang="nl-NL" dirty="0" err="1" smtClean="0"/>
              <a:t>outputs</a:t>
            </a:r>
            <a:r>
              <a:rPr lang="nl-NL" dirty="0" smtClean="0"/>
              <a:t>:</a:t>
            </a:r>
          </a:p>
          <a:p>
            <a:pPr eaLnBrk="1" hangingPunct="1"/>
            <a:endParaRPr lang="nl-NL" dirty="0" smtClean="0"/>
          </a:p>
          <a:p>
            <a:pPr eaLnBrk="1" hangingPunct="1"/>
            <a:r>
              <a:rPr lang="nl-NL" dirty="0" smtClean="0"/>
              <a:t>The </a:t>
            </a:r>
            <a:r>
              <a:rPr lang="nl-NL" dirty="0" err="1" smtClean="0"/>
              <a:t>quarterly</a:t>
            </a:r>
            <a:r>
              <a:rPr lang="nl-NL" dirty="0" smtClean="0"/>
              <a:t> </a:t>
            </a:r>
            <a:r>
              <a:rPr lang="nl-NL" dirty="0" smtClean="0"/>
              <a:t>turnover </a:t>
            </a:r>
            <a:r>
              <a:rPr lang="nl-NL" dirty="0" err="1" smtClean="0"/>
              <a:t>for</a:t>
            </a:r>
            <a:r>
              <a:rPr lang="nl-NL" dirty="0" smtClean="0"/>
              <a:t> STS, </a:t>
            </a:r>
            <a:r>
              <a:rPr lang="nl-NL" dirty="0" err="1" smtClean="0"/>
              <a:t>the</a:t>
            </a:r>
            <a:r>
              <a:rPr lang="nl-NL" dirty="0" smtClean="0"/>
              <a:t> </a:t>
            </a:r>
            <a:r>
              <a:rPr lang="nl-NL" dirty="0" err="1" smtClean="0"/>
              <a:t>Demand</a:t>
            </a:r>
            <a:r>
              <a:rPr lang="nl-NL" dirty="0" smtClean="0"/>
              <a:t> &amp; Supply </a:t>
            </a:r>
            <a:r>
              <a:rPr lang="nl-NL" dirty="0" err="1" smtClean="0"/>
              <a:t>Tables</a:t>
            </a:r>
            <a:r>
              <a:rPr lang="nl-NL" dirty="0" smtClean="0"/>
              <a:t> (QNA</a:t>
            </a:r>
            <a:r>
              <a:rPr lang="nl-NL" baseline="0" dirty="0" smtClean="0"/>
              <a:t> / NA) </a:t>
            </a:r>
            <a:r>
              <a:rPr lang="nl-NL" baseline="0" dirty="0" err="1" smtClean="0"/>
              <a:t>and</a:t>
            </a:r>
            <a:r>
              <a:rPr lang="nl-NL" baseline="0" dirty="0" smtClean="0"/>
              <a:t> </a:t>
            </a:r>
            <a:r>
              <a:rPr lang="nl-NL" baseline="0" dirty="0" err="1" smtClean="0"/>
              <a:t>the</a:t>
            </a:r>
            <a:r>
              <a:rPr lang="nl-NL" baseline="0" dirty="0" smtClean="0"/>
              <a:t> </a:t>
            </a:r>
            <a:r>
              <a:rPr lang="nl-NL" baseline="0" dirty="0" err="1" smtClean="0"/>
              <a:t>annual</a:t>
            </a:r>
            <a:r>
              <a:rPr lang="nl-NL" baseline="0" dirty="0" smtClean="0"/>
              <a:t> </a:t>
            </a:r>
            <a:r>
              <a:rPr lang="nl-NL" baseline="0" dirty="0" smtClean="0"/>
              <a:t>turnover.</a:t>
            </a:r>
          </a:p>
          <a:p>
            <a:pPr eaLnBrk="1" hangingPunct="1"/>
            <a:endParaRPr lang="nl-NL" baseline="0" dirty="0" smtClean="0"/>
          </a:p>
          <a:p>
            <a:pPr eaLnBrk="1" hangingPunct="1"/>
            <a:r>
              <a:rPr lang="nl-NL" baseline="0" dirty="0" err="1" smtClean="0"/>
              <a:t>Since</a:t>
            </a:r>
            <a:r>
              <a:rPr lang="nl-NL" baseline="0" dirty="0" smtClean="0"/>
              <a:t> 4 </a:t>
            </a:r>
            <a:r>
              <a:rPr lang="nl-NL" baseline="0" dirty="0" err="1" smtClean="0"/>
              <a:t>quarters</a:t>
            </a:r>
            <a:r>
              <a:rPr lang="nl-NL" baseline="0" dirty="0" smtClean="0"/>
              <a:t> make up a </a:t>
            </a:r>
            <a:r>
              <a:rPr lang="nl-NL" baseline="0" dirty="0" err="1" smtClean="0"/>
              <a:t>year</a:t>
            </a:r>
            <a:r>
              <a:rPr lang="nl-NL" baseline="0" dirty="0" smtClean="0"/>
              <a:t> </a:t>
            </a:r>
            <a:r>
              <a:rPr lang="nl-NL" baseline="0" dirty="0" err="1" smtClean="0"/>
              <a:t>it</a:t>
            </a:r>
            <a:r>
              <a:rPr lang="nl-NL" baseline="0" dirty="0" smtClean="0"/>
              <a:t> </a:t>
            </a:r>
            <a:r>
              <a:rPr lang="nl-NL" baseline="0" dirty="0" err="1" smtClean="0"/>
              <a:t>should</a:t>
            </a:r>
            <a:r>
              <a:rPr lang="nl-NL" baseline="0" dirty="0" smtClean="0"/>
              <a:t> </a:t>
            </a:r>
            <a:r>
              <a:rPr lang="nl-NL" baseline="0" dirty="0" err="1" smtClean="0"/>
              <a:t>be</a:t>
            </a:r>
            <a:r>
              <a:rPr lang="nl-NL" baseline="0" dirty="0" smtClean="0"/>
              <a:t> </a:t>
            </a:r>
            <a:r>
              <a:rPr lang="nl-NL" baseline="0" dirty="0" err="1" smtClean="0"/>
              <a:t>expected</a:t>
            </a:r>
            <a:r>
              <a:rPr lang="nl-NL" baseline="0" dirty="0" smtClean="0"/>
              <a:t> </a:t>
            </a:r>
            <a:r>
              <a:rPr lang="nl-NL" baseline="0" dirty="0" err="1" smtClean="0"/>
              <a:t>that</a:t>
            </a:r>
            <a:r>
              <a:rPr lang="nl-NL" baseline="0" dirty="0" smtClean="0"/>
              <a:t> we </a:t>
            </a:r>
            <a:r>
              <a:rPr lang="nl-NL" baseline="0" dirty="0" err="1" smtClean="0"/>
              <a:t>see</a:t>
            </a:r>
            <a:r>
              <a:rPr lang="nl-NL" baseline="0" dirty="0" smtClean="0"/>
              <a:t> </a:t>
            </a:r>
            <a:r>
              <a:rPr lang="nl-NL" baseline="0" dirty="0" err="1" smtClean="0"/>
              <a:t>this</a:t>
            </a:r>
            <a:r>
              <a:rPr lang="nl-NL" baseline="0" dirty="0" smtClean="0"/>
              <a:t> rationale </a:t>
            </a:r>
            <a:r>
              <a:rPr lang="nl-NL" baseline="0" dirty="0" smtClean="0"/>
              <a:t>back </a:t>
            </a:r>
            <a:r>
              <a:rPr lang="nl-NL" baseline="0" dirty="0" smtClean="0"/>
              <a:t>in </a:t>
            </a:r>
            <a:r>
              <a:rPr lang="nl-NL" baseline="0" dirty="0" err="1" smtClean="0"/>
              <a:t>our</a:t>
            </a:r>
            <a:r>
              <a:rPr lang="nl-NL" baseline="0" dirty="0" smtClean="0"/>
              <a:t> </a:t>
            </a:r>
            <a:r>
              <a:rPr lang="nl-NL" baseline="0" dirty="0" err="1" smtClean="0"/>
              <a:t>outcomes</a:t>
            </a:r>
            <a:endParaRPr lang="nl-NL" baseline="0" dirty="0" smtClean="0"/>
          </a:p>
          <a:p>
            <a:pPr eaLnBrk="1" hangingPunct="1"/>
            <a:endParaRPr lang="nl-NL" baseline="0" dirty="0" smtClean="0"/>
          </a:p>
          <a:p>
            <a:pPr eaLnBrk="1" hangingPunct="1"/>
            <a:r>
              <a:rPr lang="nl-NL" baseline="0" dirty="0" err="1" smtClean="0"/>
              <a:t>And</a:t>
            </a:r>
            <a:r>
              <a:rPr lang="nl-NL" baseline="0" dirty="0" smtClean="0"/>
              <a:t> </a:t>
            </a:r>
            <a:r>
              <a:rPr lang="nl-NL" baseline="0" dirty="0" err="1" smtClean="0"/>
              <a:t>that</a:t>
            </a:r>
            <a:r>
              <a:rPr lang="nl-NL" baseline="0" dirty="0" smtClean="0"/>
              <a:t> </a:t>
            </a:r>
            <a:r>
              <a:rPr lang="nl-NL" baseline="0" dirty="0" err="1" smtClean="0"/>
              <a:t>the</a:t>
            </a:r>
            <a:r>
              <a:rPr lang="nl-NL" baseline="0" dirty="0" smtClean="0"/>
              <a:t> </a:t>
            </a:r>
            <a:r>
              <a:rPr lang="nl-NL" baseline="0" dirty="0" err="1" smtClean="0"/>
              <a:t>Quarterly</a:t>
            </a:r>
            <a:r>
              <a:rPr lang="nl-NL" baseline="0" dirty="0" smtClean="0"/>
              <a:t> </a:t>
            </a:r>
            <a:r>
              <a:rPr lang="nl-NL" baseline="0" dirty="0" err="1" smtClean="0"/>
              <a:t>economic</a:t>
            </a:r>
            <a:r>
              <a:rPr lang="nl-NL" baseline="0" dirty="0" smtClean="0"/>
              <a:t> </a:t>
            </a:r>
            <a:r>
              <a:rPr lang="nl-NL" baseline="0" dirty="0" err="1" smtClean="0"/>
              <a:t>growth</a:t>
            </a:r>
            <a:r>
              <a:rPr lang="nl-NL" baseline="0" dirty="0" smtClean="0"/>
              <a:t> </a:t>
            </a:r>
            <a:r>
              <a:rPr lang="nl-NL" baseline="0" dirty="0" err="1" smtClean="0"/>
              <a:t>would</a:t>
            </a:r>
            <a:r>
              <a:rPr lang="nl-NL" baseline="0" dirty="0" smtClean="0"/>
              <a:t> </a:t>
            </a:r>
            <a:r>
              <a:rPr lang="nl-NL" baseline="0" dirty="0" err="1" smtClean="0"/>
              <a:t>be</a:t>
            </a:r>
            <a:r>
              <a:rPr lang="nl-NL" baseline="0" dirty="0" smtClean="0"/>
              <a:t> </a:t>
            </a:r>
            <a:r>
              <a:rPr lang="nl-NL" baseline="0" dirty="0" err="1" smtClean="0"/>
              <a:t>an</a:t>
            </a:r>
            <a:r>
              <a:rPr lang="nl-NL" baseline="0" dirty="0" smtClean="0"/>
              <a:t> adequate </a:t>
            </a:r>
            <a:r>
              <a:rPr lang="nl-NL" baseline="0" dirty="0" err="1" smtClean="0"/>
              <a:t>estimate</a:t>
            </a:r>
            <a:r>
              <a:rPr lang="nl-NL" baseline="0" dirty="0" smtClean="0"/>
              <a:t> </a:t>
            </a:r>
            <a:r>
              <a:rPr lang="nl-NL" baseline="0" dirty="0" err="1" smtClean="0"/>
              <a:t>for</a:t>
            </a:r>
            <a:r>
              <a:rPr lang="nl-NL" baseline="0" dirty="0" smtClean="0"/>
              <a:t> </a:t>
            </a:r>
            <a:r>
              <a:rPr lang="nl-NL" baseline="0" dirty="0" err="1" smtClean="0"/>
              <a:t>the</a:t>
            </a:r>
            <a:r>
              <a:rPr lang="nl-NL" baseline="0" dirty="0" smtClean="0"/>
              <a:t> </a:t>
            </a:r>
            <a:r>
              <a:rPr lang="nl-NL" baseline="0" dirty="0" err="1" smtClean="0"/>
              <a:t>Annual</a:t>
            </a:r>
            <a:r>
              <a:rPr lang="nl-NL" baseline="0" dirty="0" smtClean="0"/>
              <a:t> </a:t>
            </a:r>
            <a:r>
              <a:rPr lang="nl-NL" baseline="0" dirty="0" err="1" smtClean="0"/>
              <a:t>growth</a:t>
            </a:r>
            <a:r>
              <a:rPr lang="nl-NL" baseline="0" dirty="0" smtClean="0"/>
              <a:t>. As </a:t>
            </a:r>
            <a:r>
              <a:rPr lang="nl-NL" baseline="0" dirty="0" err="1" smtClean="0"/>
              <a:t>would</a:t>
            </a:r>
            <a:r>
              <a:rPr lang="nl-NL" baseline="0" dirty="0" smtClean="0"/>
              <a:t> </a:t>
            </a:r>
            <a:r>
              <a:rPr lang="nl-NL" baseline="0" dirty="0" err="1" smtClean="0"/>
              <a:t>be</a:t>
            </a:r>
            <a:r>
              <a:rPr lang="nl-NL" baseline="0" dirty="0" smtClean="0"/>
              <a:t> </a:t>
            </a:r>
            <a:r>
              <a:rPr lang="nl-NL" baseline="0" dirty="0" err="1" smtClean="0"/>
              <a:t>the</a:t>
            </a:r>
            <a:r>
              <a:rPr lang="nl-NL" baseline="0" dirty="0" smtClean="0"/>
              <a:t> </a:t>
            </a:r>
            <a:r>
              <a:rPr lang="nl-NL" baseline="0" dirty="0" err="1" smtClean="0"/>
              <a:t>quartely</a:t>
            </a:r>
            <a:r>
              <a:rPr lang="nl-NL" baseline="0" dirty="0" smtClean="0"/>
              <a:t> turnover </a:t>
            </a:r>
            <a:r>
              <a:rPr lang="nl-NL" baseline="0" dirty="0" err="1" smtClean="0"/>
              <a:t>for</a:t>
            </a:r>
            <a:r>
              <a:rPr lang="nl-NL" baseline="0" dirty="0" smtClean="0"/>
              <a:t> </a:t>
            </a:r>
            <a:r>
              <a:rPr lang="nl-NL" baseline="0" dirty="0" err="1" smtClean="0"/>
              <a:t>the</a:t>
            </a:r>
            <a:r>
              <a:rPr lang="nl-NL" baseline="0" dirty="0" smtClean="0"/>
              <a:t> </a:t>
            </a:r>
            <a:r>
              <a:rPr lang="nl-NL" baseline="0" dirty="0" err="1" smtClean="0"/>
              <a:t>annual</a:t>
            </a:r>
            <a:r>
              <a:rPr lang="nl-NL" baseline="0" dirty="0" smtClean="0"/>
              <a:t> turnover</a:t>
            </a:r>
            <a:r>
              <a:rPr lang="nl-NL" b="1" baseline="0" dirty="0" smtClean="0"/>
              <a:t>&lt;&lt;25&gt;&gt;</a:t>
            </a:r>
            <a:endParaRPr lang="nl-NL" b="1" dirty="0" smtClean="0"/>
          </a:p>
          <a:p>
            <a:pPr eaLnBrk="1" hangingPunct="1"/>
            <a:endParaRPr lang="en-GB"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24</a:t>
            </a:fld>
            <a:endParaRPr lang="nl-NL"/>
          </a:p>
        </p:txBody>
      </p:sp>
    </p:spTree>
    <p:extLst>
      <p:ext uri="{BB962C8B-B14F-4D97-AF65-F5344CB8AC3E}">
        <p14:creationId xmlns:p14="http://schemas.microsoft.com/office/powerpoint/2010/main" val="1499954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This however was NOT the case!! </a:t>
            </a:r>
            <a:endParaRPr lang="en-GB" dirty="0" smtClean="0"/>
          </a:p>
          <a:p>
            <a:r>
              <a:rPr lang="en-GB" dirty="0" smtClean="0"/>
              <a:t>The quarterly figures </a:t>
            </a:r>
            <a:r>
              <a:rPr lang="en-GB" baseline="0" dirty="0" smtClean="0"/>
              <a:t>were </a:t>
            </a:r>
            <a:r>
              <a:rPr lang="en-GB" baseline="0" dirty="0" smtClean="0"/>
              <a:t>no good estimations for the Annual </a:t>
            </a:r>
            <a:r>
              <a:rPr lang="en-GB" baseline="0" dirty="0" smtClean="0"/>
              <a:t>turnover NOR the economic </a:t>
            </a:r>
            <a:r>
              <a:rPr lang="en-GB" baseline="0" dirty="0" smtClean="0"/>
              <a:t>growth</a:t>
            </a:r>
            <a:r>
              <a:rPr lang="en-GB" baseline="0" dirty="0" smtClean="0"/>
              <a:t>…...</a:t>
            </a:r>
            <a:r>
              <a:rPr lang="en-GB" baseline="0" dirty="0" smtClean="0"/>
              <a:t>in fact the </a:t>
            </a:r>
            <a:endParaRPr lang="en-GB" baseline="0" dirty="0" smtClean="0"/>
          </a:p>
          <a:p>
            <a:r>
              <a:rPr lang="en-GB" baseline="0" dirty="0" smtClean="0"/>
              <a:t>figures </a:t>
            </a:r>
            <a:r>
              <a:rPr lang="en-GB" baseline="0" dirty="0" smtClean="0"/>
              <a:t>showed a bias that in fact </a:t>
            </a:r>
            <a:r>
              <a:rPr lang="en-GB" baseline="0" dirty="0" smtClean="0"/>
              <a:t>grew </a:t>
            </a:r>
            <a:r>
              <a:rPr lang="en-GB" baseline="0" dirty="0" smtClean="0"/>
              <a:t>bigger and </a:t>
            </a:r>
            <a:r>
              <a:rPr lang="en-GB" baseline="0" dirty="0" smtClean="0"/>
              <a:t>deviated </a:t>
            </a:r>
            <a:r>
              <a:rPr lang="en-GB" baseline="0" dirty="0" smtClean="0"/>
              <a:t>more </a:t>
            </a:r>
            <a:r>
              <a:rPr lang="en-GB" baseline="0" dirty="0" smtClean="0"/>
              <a:t>and more further </a:t>
            </a:r>
            <a:r>
              <a:rPr lang="en-GB" baseline="0" dirty="0" smtClean="0"/>
              <a:t>in time. </a:t>
            </a:r>
          </a:p>
          <a:p>
            <a:endParaRPr lang="en-GB" baseline="0" dirty="0" smtClean="0"/>
          </a:p>
          <a:p>
            <a:r>
              <a:rPr lang="en-GB" baseline="0" dirty="0" smtClean="0"/>
              <a:t>Thus one of the important </a:t>
            </a:r>
            <a:r>
              <a:rPr lang="en-GB" baseline="0" dirty="0" smtClean="0"/>
              <a:t>drivers </a:t>
            </a:r>
            <a:r>
              <a:rPr lang="en-GB" baseline="0" dirty="0" smtClean="0"/>
              <a:t>for change was </a:t>
            </a:r>
            <a:r>
              <a:rPr lang="en-GB" baseline="0" dirty="0" smtClean="0"/>
              <a:t>definitely quality </a:t>
            </a:r>
            <a:r>
              <a:rPr lang="en-GB" baseline="0" dirty="0" smtClean="0"/>
              <a:t>driven </a:t>
            </a:r>
            <a:r>
              <a:rPr lang="en-GB" b="1" baseline="0" dirty="0" smtClean="0"/>
              <a:t>&lt;&lt;</a:t>
            </a:r>
            <a:r>
              <a:rPr lang="en-GB" b="1" baseline="0" dirty="0" smtClean="0"/>
              <a:t>26&gt;&gt;</a:t>
            </a:r>
            <a:endParaRPr lang="en-GB" b="1"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25</a:t>
            </a:fld>
            <a:endParaRPr lang="nl-NL"/>
          </a:p>
        </p:txBody>
      </p:sp>
    </p:spTree>
    <p:extLst>
      <p:ext uri="{BB962C8B-B14F-4D97-AF65-F5344CB8AC3E}">
        <p14:creationId xmlns:p14="http://schemas.microsoft.com/office/powerpoint/2010/main" val="1332403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Corbel" pitchFamily="34" charset="0"/>
              <a:buNone/>
              <a:defRPr/>
            </a:pPr>
            <a:r>
              <a:rPr lang="en-GB" b="0" dirty="0" smtClean="0"/>
              <a:t>With</a:t>
            </a:r>
            <a:r>
              <a:rPr lang="en-GB" b="0" baseline="0" dirty="0" smtClean="0"/>
              <a:t> </a:t>
            </a:r>
            <a:r>
              <a:rPr lang="en-GB" b="0" baseline="0" dirty="0" smtClean="0"/>
              <a:t>amongst others a demand for smaller and less revisions, rework and repair.</a:t>
            </a:r>
          </a:p>
          <a:p>
            <a:pPr marL="0" indent="0">
              <a:buFont typeface="Corbel" pitchFamily="34" charset="0"/>
              <a:buNone/>
              <a:defRPr/>
            </a:pPr>
            <a:endParaRPr lang="en-GB" b="0" baseline="0" dirty="0" smtClean="0"/>
          </a:p>
          <a:p>
            <a:pPr marL="0" indent="0">
              <a:buFont typeface="Corbel" pitchFamily="34" charset="0"/>
              <a:buNone/>
              <a:defRPr/>
            </a:pPr>
            <a:r>
              <a:rPr lang="en-GB" b="0" baseline="0" dirty="0" smtClean="0"/>
              <a:t>At the same time there were large budget cuts, 20% over a period of 4 years, followed by efficiency cuts of 1-2% on a yearly basis till 2020.</a:t>
            </a:r>
          </a:p>
          <a:p>
            <a:pPr marL="0" indent="0">
              <a:buFont typeface="Corbel" pitchFamily="34" charset="0"/>
              <a:buNone/>
              <a:defRPr/>
            </a:pPr>
            <a:r>
              <a:rPr lang="en-GB" b="0" baseline="0" dirty="0" smtClean="0"/>
              <a:t>Leaving it no surprise that </a:t>
            </a:r>
            <a:r>
              <a:rPr lang="en-GB" b="0" baseline="0" dirty="0" smtClean="0"/>
              <a:t>equally </a:t>
            </a:r>
            <a:r>
              <a:rPr lang="en-GB" b="0" baseline="0" dirty="0" smtClean="0"/>
              <a:t>important drivers were process efficiency, cost reduction and more use of register data.</a:t>
            </a:r>
          </a:p>
          <a:p>
            <a:pPr marL="0" indent="0">
              <a:buFont typeface="Corbel" pitchFamily="34" charset="0"/>
              <a:buNone/>
              <a:defRPr/>
            </a:pPr>
            <a:endParaRPr lang="en-GB" b="0" baseline="0" dirty="0" smtClean="0"/>
          </a:p>
          <a:p>
            <a:pPr marL="0" indent="0">
              <a:buFont typeface="Corbel" pitchFamily="34" charset="0"/>
              <a:buNone/>
              <a:defRPr/>
            </a:pPr>
            <a:r>
              <a:rPr lang="en-GB" b="0" baseline="0" dirty="0" smtClean="0"/>
              <a:t>So the question we had to ask ourselves </a:t>
            </a:r>
            <a:r>
              <a:rPr lang="en-GB" b="0" baseline="0" dirty="0" smtClean="0"/>
              <a:t>at SN was </a:t>
            </a:r>
            <a:r>
              <a:rPr lang="en-GB" b="0" baseline="0" dirty="0" smtClean="0"/>
              <a:t>how we were going to deal with an increased complexity, the pressure to combine all various data sources as efficiently and less burdensome as possible and still release high quality frames and statistics in time??</a:t>
            </a:r>
          </a:p>
          <a:p>
            <a:pPr marL="0" indent="0">
              <a:buFont typeface="Corbel" pitchFamily="34" charset="0"/>
              <a:buNone/>
              <a:defRPr/>
            </a:pPr>
            <a:endParaRPr lang="en-GB" b="0" baseline="0" dirty="0" smtClean="0"/>
          </a:p>
          <a:p>
            <a:pPr marL="0" indent="0">
              <a:buFont typeface="Corbel" pitchFamily="34" charset="0"/>
              <a:buNone/>
              <a:defRPr/>
            </a:pPr>
            <a:r>
              <a:rPr lang="en-GB" b="0" dirty="0" smtClean="0"/>
              <a:t>Well</a:t>
            </a:r>
            <a:r>
              <a:rPr lang="en-GB" b="0" baseline="0" dirty="0" smtClean="0"/>
              <a:t> </a:t>
            </a:r>
            <a:r>
              <a:rPr lang="en-GB" b="0" baseline="0" dirty="0" smtClean="0"/>
              <a:t>we definitely had to take a different look at our way of working </a:t>
            </a:r>
            <a:r>
              <a:rPr lang="en-GB" b="1" baseline="0" dirty="0" smtClean="0"/>
              <a:t>&lt;&lt;27&gt;&gt;</a:t>
            </a:r>
            <a:endParaRPr lang="en-GB" b="1"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26</a:t>
            </a:fld>
            <a:endParaRPr lang="nl-NL"/>
          </a:p>
        </p:txBody>
      </p:sp>
    </p:spTree>
    <p:extLst>
      <p:ext uri="{BB962C8B-B14F-4D97-AF65-F5344CB8AC3E}">
        <p14:creationId xmlns:p14="http://schemas.microsoft.com/office/powerpoint/2010/main" val="421412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Which lead to the initiative to introduce</a:t>
            </a:r>
            <a:r>
              <a:rPr lang="en-GB" baseline="0" dirty="0" smtClean="0"/>
              <a:t> CHAIN management and build a </a:t>
            </a:r>
            <a:r>
              <a:rPr lang="en-GB" dirty="0" smtClean="0"/>
              <a:t>real</a:t>
            </a:r>
            <a:r>
              <a:rPr lang="en-GB" baseline="0" dirty="0" smtClean="0"/>
              <a:t> </a:t>
            </a:r>
            <a:r>
              <a:rPr lang="en-GB" baseline="0" dirty="0" smtClean="0"/>
              <a:t>CHAIN of economic statistics </a:t>
            </a:r>
            <a:r>
              <a:rPr lang="en-GB" b="1" baseline="0" dirty="0" smtClean="0"/>
              <a:t>&lt;&lt;</a:t>
            </a:r>
            <a:r>
              <a:rPr lang="en-GB" b="1" baseline="0" dirty="0" smtClean="0"/>
              <a:t>28&gt;&gt;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27</a:t>
            </a:fld>
            <a:endParaRPr lang="nl-NL"/>
          </a:p>
        </p:txBody>
      </p:sp>
    </p:spTree>
    <p:extLst>
      <p:ext uri="{BB962C8B-B14F-4D97-AF65-F5344CB8AC3E}">
        <p14:creationId xmlns:p14="http://schemas.microsoft.com/office/powerpoint/2010/main" val="211608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Before the  </a:t>
            </a:r>
            <a:r>
              <a:rPr lang="en-GB" dirty="0" smtClean="0"/>
              <a:t>“BUILDING” </a:t>
            </a:r>
            <a:r>
              <a:rPr lang="en-GB" dirty="0" smtClean="0"/>
              <a:t>could start first</a:t>
            </a:r>
            <a:r>
              <a:rPr lang="en-GB" baseline="0" dirty="0" smtClean="0"/>
              <a:t> </a:t>
            </a:r>
            <a:r>
              <a:rPr lang="en-GB" baseline="0" dirty="0" smtClean="0"/>
              <a:t>the </a:t>
            </a:r>
            <a:r>
              <a:rPr lang="en-GB" baseline="0" dirty="0" smtClean="0"/>
              <a:t>“DESIGNING” </a:t>
            </a:r>
            <a:r>
              <a:rPr lang="en-GB" baseline="0" dirty="0" smtClean="0"/>
              <a:t>took place starting by designing some Organisational principles </a:t>
            </a:r>
            <a:endParaRPr lang="en-GB" baseline="0" dirty="0" smtClean="0"/>
          </a:p>
          <a:p>
            <a:r>
              <a:rPr lang="en-GB" baseline="0" dirty="0" smtClean="0"/>
              <a:t>that </a:t>
            </a:r>
            <a:r>
              <a:rPr lang="en-GB" baseline="0" dirty="0" smtClean="0"/>
              <a:t>were followed to </a:t>
            </a:r>
            <a:r>
              <a:rPr lang="en-GB" baseline="0" dirty="0" smtClean="0"/>
              <a:t>Organise </a:t>
            </a:r>
            <a:r>
              <a:rPr lang="en-GB" baseline="0" dirty="0" smtClean="0"/>
              <a:t>the new DIVISION of business economic statistics and National Accounts </a:t>
            </a:r>
            <a:r>
              <a:rPr lang="en-GB" b="1" baseline="0" dirty="0" smtClean="0"/>
              <a:t>&lt;&lt;29&gt;&gt;</a:t>
            </a:r>
            <a:r>
              <a:rPr lang="en-GB" baseline="0" dirty="0" smtClean="0"/>
              <a:t>.</a:t>
            </a:r>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28</a:t>
            </a:fld>
            <a:endParaRPr lang="nl-NL"/>
          </a:p>
        </p:txBody>
      </p:sp>
    </p:spTree>
    <p:extLst>
      <p:ext uri="{BB962C8B-B14F-4D97-AF65-F5344CB8AC3E}">
        <p14:creationId xmlns:p14="http://schemas.microsoft.com/office/powerpoint/2010/main" val="3392237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In redesigning the Division of Business Economic statistics</a:t>
            </a:r>
            <a:r>
              <a:rPr lang="en-GB" baseline="0" dirty="0" smtClean="0"/>
              <a:t> (and NA) we created a </a:t>
            </a:r>
            <a:endParaRPr lang="en-GB" dirty="0" smtClean="0"/>
          </a:p>
          <a:p>
            <a:r>
              <a:rPr lang="en-GB" dirty="0" smtClean="0"/>
              <a:t>so </a:t>
            </a:r>
            <a:r>
              <a:rPr lang="en-GB" dirty="0" smtClean="0"/>
              <a:t>called highway </a:t>
            </a:r>
            <a:r>
              <a:rPr lang="en-GB" baseline="0" dirty="0" smtClean="0"/>
              <a:t>where all the </a:t>
            </a:r>
            <a:r>
              <a:rPr lang="en-GB" baseline="0" dirty="0" smtClean="0"/>
              <a:t>business </a:t>
            </a:r>
            <a:r>
              <a:rPr lang="en-GB" baseline="0" dirty="0" smtClean="0"/>
              <a:t>economic statistics </a:t>
            </a:r>
            <a:r>
              <a:rPr lang="en-GB" baseline="0" dirty="0" smtClean="0"/>
              <a:t>were positioned </a:t>
            </a:r>
            <a:r>
              <a:rPr lang="en-GB" baseline="0" dirty="0" smtClean="0"/>
              <a:t>in one organisational Unit together with NA and the SBR department.</a:t>
            </a:r>
          </a:p>
          <a:p>
            <a:r>
              <a:rPr lang="en-GB" baseline="0" dirty="0" smtClean="0"/>
              <a:t>The departments producing SBS and STS where all moved to The Hague and positioned clos to NA</a:t>
            </a:r>
            <a:endParaRPr lang="en-GB" baseline="0" dirty="0" smtClean="0"/>
          </a:p>
          <a:p>
            <a:r>
              <a:rPr lang="en-GB" baseline="0" dirty="0" smtClean="0"/>
              <a:t>In Heerlen a new department was created that is </a:t>
            </a:r>
            <a:r>
              <a:rPr lang="en-GB" baseline="0" dirty="0" smtClean="0"/>
              <a:t>responsible for the Complex and Large Enterprises…from Profiling to </a:t>
            </a:r>
            <a:r>
              <a:rPr lang="en-GB" baseline="0" dirty="0" smtClean="0"/>
              <a:t>exclusively producing economic statistics </a:t>
            </a:r>
            <a:r>
              <a:rPr lang="en-GB" baseline="0" dirty="0" smtClean="0"/>
              <a:t>on their </a:t>
            </a:r>
            <a:r>
              <a:rPr lang="en-GB" baseline="0" dirty="0" smtClean="0"/>
              <a:t>data.</a:t>
            </a:r>
            <a:endParaRPr lang="en-GB" baseline="0" dirty="0" smtClean="0"/>
          </a:p>
          <a:p>
            <a:r>
              <a:rPr lang="en-GB" baseline="0" dirty="0" smtClean="0"/>
              <a:t>The </a:t>
            </a:r>
            <a:r>
              <a:rPr lang="en-GB" baseline="0" dirty="0" smtClean="0"/>
              <a:t>Statistical Business Register was also put in the same organisational division with a strengthened role as THE BACKBONE for all </a:t>
            </a:r>
          </a:p>
          <a:p>
            <a:r>
              <a:rPr lang="en-GB" baseline="0" dirty="0" smtClean="0"/>
              <a:t>Business economic statistics.</a:t>
            </a:r>
          </a:p>
          <a:p>
            <a:endParaRPr lang="en-GB" baseline="0" dirty="0" smtClean="0"/>
          </a:p>
          <a:p>
            <a:r>
              <a:rPr lang="en-GB" baseline="0" dirty="0" smtClean="0"/>
              <a:t>And a chain Manager was appointed, not being </a:t>
            </a:r>
            <a:r>
              <a:rPr lang="en-GB" baseline="0" dirty="0" smtClean="0"/>
              <a:t>manager of one of the departments nor </a:t>
            </a:r>
            <a:r>
              <a:rPr lang="en-GB" baseline="0" dirty="0" smtClean="0"/>
              <a:t>a process </a:t>
            </a:r>
            <a:r>
              <a:rPr lang="en-GB" baseline="0" dirty="0" smtClean="0"/>
              <a:t>owner, </a:t>
            </a:r>
          </a:p>
          <a:p>
            <a:r>
              <a:rPr lang="en-GB" baseline="0" dirty="0" smtClean="0"/>
              <a:t>in fact the chain manger act as an independent orchestrator of all the processes involved. </a:t>
            </a:r>
            <a:endParaRPr lang="en-GB" baseline="0" dirty="0" smtClean="0"/>
          </a:p>
          <a:p>
            <a:endParaRPr lang="en-GB" baseline="0" dirty="0" smtClean="0"/>
          </a:p>
          <a:p>
            <a:r>
              <a:rPr lang="en-GB" baseline="0" dirty="0" smtClean="0"/>
              <a:t>Which are </a:t>
            </a:r>
            <a:r>
              <a:rPr lang="en-GB" b="1" baseline="0" dirty="0" smtClean="0"/>
              <a:t>&lt;&lt;</a:t>
            </a:r>
            <a:r>
              <a:rPr lang="en-GB" b="1" baseline="0" dirty="0" smtClean="0"/>
              <a:t>30&gt;&gt;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29</a:t>
            </a:fld>
            <a:endParaRPr lang="nl-NL"/>
          </a:p>
        </p:txBody>
      </p:sp>
    </p:spTree>
    <p:extLst>
      <p:ext uri="{BB962C8B-B14F-4D97-AF65-F5344CB8AC3E}">
        <p14:creationId xmlns:p14="http://schemas.microsoft.com/office/powerpoint/2010/main" val="296694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aseline="0" dirty="0" smtClean="0">
                <a:sym typeface="Wingdings" panose="05000000000000000000" pitchFamily="2" charset="2"/>
              </a:rPr>
              <a:t>This Key note is about  </a:t>
            </a:r>
            <a:r>
              <a:rPr lang="en-GB" b="1" baseline="0" dirty="0" smtClean="0">
                <a:sym typeface="Wingdings" panose="05000000000000000000" pitchFamily="2" charset="2"/>
              </a:rPr>
              <a:t>“How we work together”</a:t>
            </a:r>
            <a:r>
              <a:rPr lang="en-GB" baseline="0" dirty="0" smtClean="0">
                <a:sym typeface="Wingdings" panose="05000000000000000000" pitchFamily="2" charset="2"/>
              </a:rPr>
              <a:t>  as statisticians, as BR specialists within NSI’s, internationally as a community. </a:t>
            </a:r>
          </a:p>
          <a:p>
            <a:endParaRPr lang="en-GB" b="1" baseline="0" dirty="0" smtClean="0">
              <a:sym typeface="Wingdings" panose="05000000000000000000" pitchFamily="2" charset="2"/>
            </a:endParaRPr>
          </a:p>
          <a:p>
            <a:r>
              <a:rPr lang="en-GB" b="0" baseline="0" dirty="0" smtClean="0">
                <a:sym typeface="Wingdings" panose="05000000000000000000" pitchFamily="2" charset="2"/>
              </a:rPr>
              <a:t>The outline of the presentation will be roughly as follows </a:t>
            </a:r>
            <a:r>
              <a:rPr lang="en-GB" b="1" baseline="0" dirty="0" smtClean="0">
                <a:sym typeface="Wingdings" panose="05000000000000000000" pitchFamily="2" charset="2"/>
              </a:rPr>
              <a:t>&lt;4&gt;</a:t>
            </a:r>
            <a:endParaRPr lang="en-GB" b="1" dirty="0" smtClean="0"/>
          </a:p>
          <a:p>
            <a:endParaRPr lang="en-GB" b="1"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a:t>
            </a:fld>
            <a:endParaRPr lang="nl-NL"/>
          </a:p>
        </p:txBody>
      </p:sp>
    </p:spTree>
    <p:extLst>
      <p:ext uri="{BB962C8B-B14F-4D97-AF65-F5344CB8AC3E}">
        <p14:creationId xmlns:p14="http://schemas.microsoft.com/office/powerpoint/2010/main" val="776967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These are the involve processes.</a:t>
            </a:r>
          </a:p>
          <a:p>
            <a:endParaRPr lang="en-GB" dirty="0" smtClean="0"/>
          </a:p>
          <a:p>
            <a:r>
              <a:rPr lang="en-GB" dirty="0" smtClean="0"/>
              <a:t>These processes where acknowledged</a:t>
            </a:r>
            <a:r>
              <a:rPr lang="en-GB" baseline="0" dirty="0" smtClean="0"/>
              <a:t> to be all connected and or dependent on each other as we see when modelling the</a:t>
            </a:r>
          </a:p>
          <a:p>
            <a:r>
              <a:rPr lang="en-GB" baseline="0" dirty="0" smtClean="0"/>
              <a:t>Process flows </a:t>
            </a:r>
            <a:r>
              <a:rPr lang="en-GB" b="1" dirty="0" smtClean="0"/>
              <a:t>&lt;&lt;31&gt;&gt;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30</a:t>
            </a:fld>
            <a:endParaRPr lang="nl-NL"/>
          </a:p>
        </p:txBody>
      </p:sp>
    </p:spTree>
    <p:extLst>
      <p:ext uri="{BB962C8B-B14F-4D97-AF65-F5344CB8AC3E}">
        <p14:creationId xmlns:p14="http://schemas.microsoft.com/office/powerpoint/2010/main" val="2257292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 Statistical Business Register (SBR) is a crucial part of this </a:t>
            </a:r>
            <a:r>
              <a:rPr lang="en-CA" sz="1200" kern="1200" dirty="0" smtClean="0">
                <a:solidFill>
                  <a:schemeClr val="tx1"/>
                </a:solidFill>
                <a:effectLst/>
                <a:latin typeface="+mn-lt"/>
                <a:ea typeface="+mn-ea"/>
                <a:cs typeface="+mn-cs"/>
              </a:rPr>
              <a:t>FLOW chart (indicated by the star) and offers a </a:t>
            </a:r>
            <a:r>
              <a:rPr lang="en-CA" sz="1200" kern="1200" dirty="0" smtClean="0">
                <a:solidFill>
                  <a:schemeClr val="tx1"/>
                </a:solidFill>
                <a:effectLst/>
                <a:latin typeface="+mn-lt"/>
                <a:ea typeface="+mn-ea"/>
                <a:cs typeface="+mn-cs"/>
              </a:rPr>
              <a:t>coordinated population </a:t>
            </a: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to</a:t>
            </a:r>
            <a:r>
              <a:rPr lang="en-CA" sz="1200" kern="1200" baseline="0" dirty="0" smtClean="0">
                <a:solidFill>
                  <a:schemeClr val="tx1"/>
                </a:solidFill>
                <a:effectLst/>
                <a:latin typeface="+mn-lt"/>
                <a:ea typeface="+mn-ea"/>
                <a:cs typeface="+mn-cs"/>
              </a:rPr>
              <a:t> ALL other processes. In fact t</a:t>
            </a:r>
            <a:r>
              <a:rPr lang="en-CA" sz="1200" kern="1200" dirty="0" smtClean="0">
                <a:solidFill>
                  <a:schemeClr val="tx1"/>
                </a:solidFill>
                <a:effectLst/>
                <a:latin typeface="+mn-lt"/>
                <a:ea typeface="+mn-ea"/>
                <a:cs typeface="+mn-cs"/>
              </a:rPr>
              <a:t>he </a:t>
            </a:r>
            <a:r>
              <a:rPr lang="en-CA" sz="1200" kern="1200" dirty="0" smtClean="0">
                <a:solidFill>
                  <a:schemeClr val="tx1"/>
                </a:solidFill>
                <a:effectLst/>
                <a:latin typeface="+mn-lt"/>
                <a:ea typeface="+mn-ea"/>
                <a:cs typeface="+mn-cs"/>
              </a:rPr>
              <a:t>SBR is positioned as THE backbone for ALL economic statistics </a:t>
            </a:r>
            <a:r>
              <a:rPr lang="en-CA" sz="1200" b="1" kern="1200" dirty="0" smtClean="0">
                <a:solidFill>
                  <a:schemeClr val="tx1"/>
                </a:solidFill>
                <a:effectLst/>
                <a:latin typeface="+mn-lt"/>
                <a:ea typeface="+mn-ea"/>
                <a:cs typeface="+mn-cs"/>
              </a:rPr>
              <a:t>and plays a central role in their production.</a:t>
            </a:r>
            <a:r>
              <a:rPr lang="en-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eaLnBrk="1" hangingPunct="1"/>
            <a:r>
              <a:rPr lang="en-US" sz="1200" baseline="0" noProof="0" dirty="0" smtClean="0"/>
              <a:t>As we see in this picture, since </a:t>
            </a:r>
            <a:r>
              <a:rPr lang="en-US" sz="1200" baseline="0" noProof="0" dirty="0" smtClean="0"/>
              <a:t>all processes are linked together improving the quality of one process and it’s outcome will affect the other processes and </a:t>
            </a:r>
            <a:r>
              <a:rPr lang="en-US" sz="1200" baseline="0" noProof="0" dirty="0" smtClean="0"/>
              <a:t>it’s outcomes </a:t>
            </a:r>
            <a:r>
              <a:rPr lang="en-US" sz="1200" baseline="0" noProof="0" dirty="0" smtClean="0"/>
              <a:t>as well. </a:t>
            </a:r>
          </a:p>
          <a:p>
            <a:pPr eaLnBrk="1" hangingPunct="1"/>
            <a:r>
              <a:rPr lang="en-US" sz="1200" baseline="0" noProof="0" dirty="0" smtClean="0"/>
              <a:t>It will also be clear that improving the quality at the beginning of the </a:t>
            </a:r>
            <a:r>
              <a:rPr lang="en-US" sz="1200" baseline="0" noProof="0" dirty="0" smtClean="0"/>
              <a:t>these linked processes will be more </a:t>
            </a:r>
            <a:r>
              <a:rPr lang="en-US" sz="1200" baseline="0" noProof="0" dirty="0" smtClean="0"/>
              <a:t>rewarding and beneficial than improving it at the </a:t>
            </a:r>
            <a:r>
              <a:rPr lang="en-US" sz="1200" baseline="0" noProof="0" dirty="0" smtClean="0"/>
              <a:t>end. Also when correcting </a:t>
            </a:r>
            <a:r>
              <a:rPr lang="en-US" sz="1200" baseline="0" noProof="0" dirty="0" smtClean="0"/>
              <a:t>a statistical outcome without correcting the source of the </a:t>
            </a:r>
            <a:r>
              <a:rPr lang="en-US" sz="1200" baseline="0" noProof="0" dirty="0" smtClean="0"/>
              <a:t>error the error may re appear over and over again. </a:t>
            </a:r>
            <a:endParaRPr lang="en-US" sz="1200" baseline="0" noProof="0" dirty="0" smtClean="0"/>
          </a:p>
          <a:p>
            <a:pPr eaLnBrk="1" hangingPunct="1"/>
            <a:r>
              <a:rPr lang="en-US" sz="1200" baseline="0" noProof="0" dirty="0" smtClean="0"/>
              <a:t>When </a:t>
            </a:r>
            <a:r>
              <a:rPr lang="en-US" sz="1200" baseline="0" noProof="0" dirty="0" smtClean="0"/>
              <a:t>a correction </a:t>
            </a:r>
            <a:r>
              <a:rPr lang="en-US" sz="1200" baseline="0" noProof="0" dirty="0" smtClean="0"/>
              <a:t>is or cannot be used by other processes then they also will not benefit from the quality improvement. </a:t>
            </a:r>
          </a:p>
          <a:p>
            <a:pPr eaLnBrk="1" hangingPunct="1"/>
            <a:endParaRPr lang="en-US" sz="1200" baseline="0" noProof="0" dirty="0" smtClean="0"/>
          </a:p>
          <a:p>
            <a:pPr eaLnBrk="1" hangingPunct="1"/>
            <a:r>
              <a:rPr lang="en-US" sz="1200" baseline="0" noProof="0" dirty="0" smtClean="0"/>
              <a:t>Since </a:t>
            </a:r>
            <a:r>
              <a:rPr lang="en-US" sz="1200" baseline="0" noProof="0" dirty="0" smtClean="0"/>
              <a:t>the </a:t>
            </a:r>
            <a:r>
              <a:rPr lang="en-US" sz="1200" baseline="0" noProof="0" dirty="0" smtClean="0"/>
              <a:t>SBR stands at the beginning/basis of all the processes to follow it </a:t>
            </a:r>
            <a:r>
              <a:rPr lang="en-US" sz="1200" baseline="0" noProof="0" dirty="0" smtClean="0"/>
              <a:t>is also </a:t>
            </a:r>
            <a:r>
              <a:rPr lang="en-US" sz="1200" baseline="0" noProof="0" dirty="0" smtClean="0"/>
              <a:t>likely to be the </a:t>
            </a:r>
            <a:r>
              <a:rPr lang="en-US" sz="1200" baseline="0" noProof="0" dirty="0" smtClean="0"/>
              <a:t>first place to </a:t>
            </a:r>
            <a:endParaRPr lang="en-US" sz="1200" baseline="0" noProof="0" dirty="0" smtClean="0"/>
          </a:p>
          <a:p>
            <a:pPr eaLnBrk="1" hangingPunct="1"/>
            <a:r>
              <a:rPr lang="en-US" sz="1200" baseline="0" noProof="0" dirty="0" smtClean="0"/>
              <a:t>correct </a:t>
            </a:r>
            <a:r>
              <a:rPr lang="en-US" sz="1200" baseline="0" noProof="0" dirty="0" smtClean="0"/>
              <a:t>errors and to repair them in a coordinated way. </a:t>
            </a:r>
          </a:p>
          <a:p>
            <a:pPr eaLnBrk="1" hangingPunct="1"/>
            <a:r>
              <a:rPr lang="en-US" sz="1200" baseline="0" noProof="0" dirty="0" smtClean="0"/>
              <a:t>Also the </a:t>
            </a:r>
            <a:r>
              <a:rPr lang="en-US" sz="1200" baseline="0" noProof="0" dirty="0" smtClean="0"/>
              <a:t>adjustments of statistical estimates </a:t>
            </a:r>
            <a:r>
              <a:rPr lang="en-US" sz="1200" baseline="0" noProof="0" dirty="0" smtClean="0"/>
              <a:t>are preferably coordinated amongst all processes as well as the activities </a:t>
            </a:r>
            <a:r>
              <a:rPr lang="en-US" sz="1200" baseline="0" noProof="0" dirty="0" smtClean="0"/>
              <a:t>dealing with the prevention of inconsistencies.</a:t>
            </a:r>
            <a:endParaRPr lang="en-US" sz="1200" b="1" noProof="0" dirty="0" smtClean="0"/>
          </a:p>
          <a:p>
            <a:pPr>
              <a:defRPr/>
            </a:pPr>
            <a:endParaRPr lang="nl-NL" dirty="0" smtClean="0"/>
          </a:p>
          <a:p>
            <a:r>
              <a:rPr lang="en-US" baseline="0" noProof="0" dirty="0" smtClean="0">
                <a:solidFill>
                  <a:schemeClr val="tx2"/>
                </a:solidFill>
              </a:rPr>
              <a:t>For example frame errors, they can </a:t>
            </a:r>
            <a:r>
              <a:rPr lang="en-US" baseline="0" noProof="0" dirty="0" smtClean="0">
                <a:solidFill>
                  <a:schemeClr val="tx2"/>
                </a:solidFill>
              </a:rPr>
              <a:t>be detected at various places in the statistical production process as well as at the SBR, it is however the statistician of the affected economic variable who needs to approve the correction. For coordinated variables like NACE code and size class the corrections are always corrected in the SBR.</a:t>
            </a:r>
          </a:p>
          <a:p>
            <a:endParaRPr lang="en-US" baseline="0" noProof="0" dirty="0" smtClean="0">
              <a:solidFill>
                <a:schemeClr val="tx2"/>
              </a:solidFill>
            </a:endParaRPr>
          </a:p>
          <a:p>
            <a:r>
              <a:rPr lang="en-US" baseline="0" noProof="0" dirty="0" smtClean="0">
                <a:solidFill>
                  <a:schemeClr val="tx2"/>
                </a:solidFill>
              </a:rPr>
              <a:t>Even better than correcting is preventing the occurrence of inconsistencies. This is done for around 320 of the largest and most complex enterprise groups who together comprise almost 75 % of the total turnover. These enterprises are dealt with in a separate process where the relations with the EG are maintained, the structures are profiled in the SBR and where also micro data processing takes place with the aim to deliver consistent micro data for direct use in statistics including national Accounts. </a:t>
            </a:r>
          </a:p>
          <a:p>
            <a:endParaRPr lang="en-US" b="1" baseline="0" noProof="0" dirty="0" smtClean="0">
              <a:solidFill>
                <a:schemeClr val="tx2"/>
              </a:solidFill>
            </a:endParaRPr>
          </a:p>
          <a:p>
            <a:r>
              <a:rPr lang="en-US" b="1" baseline="0" noProof="0" dirty="0" smtClean="0">
                <a:solidFill>
                  <a:schemeClr val="tx2"/>
                </a:solidFill>
              </a:rPr>
              <a:t>So in our </a:t>
            </a:r>
            <a:r>
              <a:rPr lang="en-US" b="1" baseline="0" noProof="0" dirty="0" smtClean="0">
                <a:solidFill>
                  <a:schemeClr val="tx2"/>
                </a:solidFill>
              </a:rPr>
              <a:t>new Highway </a:t>
            </a:r>
            <a:r>
              <a:rPr lang="en-US" b="1" baseline="0" noProof="0" dirty="0" smtClean="0">
                <a:solidFill>
                  <a:schemeClr val="tx2"/>
                </a:solidFill>
              </a:rPr>
              <a:t>of Business Economic Statistics we introduced two processes specifically for improving Coordination and Consistency</a:t>
            </a:r>
            <a:r>
              <a:rPr lang="en-US" b="1" baseline="0" noProof="0" dirty="0" smtClean="0">
                <a:solidFill>
                  <a:schemeClr val="tx2"/>
                </a:solidFill>
              </a:rPr>
              <a:t>.</a:t>
            </a:r>
          </a:p>
          <a:p>
            <a:r>
              <a:rPr lang="en-US" b="1" baseline="0" noProof="0" dirty="0" smtClean="0">
                <a:solidFill>
                  <a:schemeClr val="tx2"/>
                </a:solidFill>
              </a:rPr>
              <a:t>However for maximum improvement of coordination and consistency we reckoned that this network or chain of processes </a:t>
            </a:r>
          </a:p>
          <a:p>
            <a:r>
              <a:rPr lang="en-US" b="1" baseline="0" noProof="0" dirty="0" smtClean="0">
                <a:solidFill>
                  <a:schemeClr val="tx2"/>
                </a:solidFill>
              </a:rPr>
              <a:t>Needs to be operated and managed as if it is ONE INTEGRATED SYSTEM …thereby recognizing the individual needs and benefits of the comprising processes. </a:t>
            </a:r>
          </a:p>
          <a:p>
            <a:endParaRPr lang="en-US" b="1" baseline="0" noProof="0" dirty="0" smtClean="0">
              <a:solidFill>
                <a:schemeClr val="tx2"/>
              </a:solidFill>
            </a:endParaRPr>
          </a:p>
          <a:p>
            <a:r>
              <a:rPr lang="en-US" b="1" baseline="0" noProof="0" dirty="0" smtClean="0">
                <a:solidFill>
                  <a:schemeClr val="tx2"/>
                </a:solidFill>
              </a:rPr>
              <a:t>Does this sound familiar??? Yes….Et voila, chain management….as a kind of Alliance management….was born.</a:t>
            </a:r>
          </a:p>
          <a:p>
            <a:endParaRPr lang="en-US" b="1" baseline="0" noProof="0" dirty="0" smtClean="0">
              <a:solidFill>
                <a:schemeClr val="tx2"/>
              </a:solidFill>
            </a:endParaRPr>
          </a:p>
          <a:p>
            <a:r>
              <a:rPr lang="en-US" b="0" baseline="0" noProof="0" dirty="0" smtClean="0">
                <a:solidFill>
                  <a:schemeClr val="tx2"/>
                </a:solidFill>
              </a:rPr>
              <a:t>This meant in the first place that </a:t>
            </a:r>
            <a:r>
              <a:rPr lang="en-US" b="0" baseline="0" noProof="0" dirty="0" smtClean="0">
                <a:solidFill>
                  <a:schemeClr val="tx2"/>
                </a:solidFill>
              </a:rPr>
              <a:t>ALL partners in </a:t>
            </a:r>
            <a:r>
              <a:rPr lang="en-US" b="0" baseline="0" noProof="0" dirty="0" smtClean="0">
                <a:solidFill>
                  <a:schemeClr val="tx2"/>
                </a:solidFill>
              </a:rPr>
              <a:t>the business economics domain had </a:t>
            </a:r>
            <a:r>
              <a:rPr lang="en-US" b="0" baseline="0" noProof="0" dirty="0" smtClean="0">
                <a:solidFill>
                  <a:schemeClr val="tx2"/>
                </a:solidFill>
              </a:rPr>
              <a:t>to adopt the same and binding conditions </a:t>
            </a:r>
            <a:r>
              <a:rPr lang="en-US" b="1" baseline="0" noProof="0" dirty="0" smtClean="0">
                <a:solidFill>
                  <a:schemeClr val="tx2"/>
                </a:solidFill>
              </a:rPr>
              <a:t>&lt;&lt;</a:t>
            </a:r>
            <a:r>
              <a:rPr lang="en-US" b="1" baseline="0" noProof="0" dirty="0" smtClean="0">
                <a:solidFill>
                  <a:schemeClr val="tx2"/>
                </a:solidFill>
              </a:rPr>
              <a:t>32&gt;&gt;</a:t>
            </a:r>
            <a:endParaRPr lang="en-US" b="1" baseline="0" noProof="0" dirty="0" smtClean="0">
              <a:solidFill>
                <a:schemeClr val="tx2"/>
              </a:solidFill>
            </a:endParaRPr>
          </a:p>
          <a:p>
            <a:pPr>
              <a:defRPr/>
            </a:pPr>
            <a:endParaRPr lang="nl-NL"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31</a:t>
            </a:fld>
            <a:endParaRPr lang="nl-NL"/>
          </a:p>
        </p:txBody>
      </p:sp>
    </p:spTree>
    <p:extLst>
      <p:ext uri="{BB962C8B-B14F-4D97-AF65-F5344CB8AC3E}">
        <p14:creationId xmlns:p14="http://schemas.microsoft.com/office/powerpoint/2010/main" val="2351698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The conditions are:</a:t>
            </a:r>
          </a:p>
          <a:p>
            <a:r>
              <a:rPr lang="en-GB" dirty="0" smtClean="0"/>
              <a:t>Adopting Maintenance</a:t>
            </a:r>
            <a:r>
              <a:rPr lang="en-GB" baseline="0" dirty="0" smtClean="0"/>
              <a:t> procedures for changes in SU</a:t>
            </a:r>
          </a:p>
          <a:p>
            <a:r>
              <a:rPr lang="en-GB" baseline="0" dirty="0" smtClean="0"/>
              <a:t>A complete redesign of the basic processes in one integrated approach</a:t>
            </a:r>
          </a:p>
          <a:p>
            <a:r>
              <a:rPr lang="en-GB" baseline="0" dirty="0" smtClean="0"/>
              <a:t>And adopting and implementing Chain Management procedures</a:t>
            </a:r>
            <a:endParaRPr lang="en-GB" dirty="0" smtClean="0"/>
          </a:p>
          <a:p>
            <a:endParaRPr lang="en-GB" dirty="0" smtClean="0"/>
          </a:p>
          <a:p>
            <a:r>
              <a:rPr lang="en-GB" dirty="0" smtClean="0"/>
              <a:t>Adopting these conditions was of course not enough to establish</a:t>
            </a:r>
            <a:r>
              <a:rPr lang="en-GB" baseline="0" dirty="0" smtClean="0"/>
              <a:t> chain management and introduce an integrated approach</a:t>
            </a:r>
          </a:p>
          <a:p>
            <a:r>
              <a:rPr lang="en-GB" baseline="0" dirty="0" smtClean="0"/>
              <a:t>Therefore we really had to change various elements in our way of working </a:t>
            </a:r>
            <a:r>
              <a:rPr lang="en-GB" b="1" baseline="0" dirty="0" smtClean="0"/>
              <a:t>&lt;&lt;33&gt;&gt;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32</a:t>
            </a:fld>
            <a:endParaRPr lang="nl-NL"/>
          </a:p>
        </p:txBody>
      </p:sp>
    </p:spTree>
    <p:extLst>
      <p:ext uri="{BB962C8B-B14F-4D97-AF65-F5344CB8AC3E}">
        <p14:creationId xmlns:p14="http://schemas.microsoft.com/office/powerpoint/2010/main" val="2260319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The Changes we established concerned</a:t>
            </a:r>
            <a:r>
              <a:rPr lang="en-GB" baseline="0" dirty="0" smtClean="0"/>
              <a:t> 3 main areas</a:t>
            </a:r>
          </a:p>
          <a:p>
            <a:endParaRPr lang="en-GB" baseline="0" dirty="0" smtClean="0"/>
          </a:p>
          <a:p>
            <a:r>
              <a:rPr lang="en-GB" baseline="0" dirty="0" smtClean="0"/>
              <a:t>1</a:t>
            </a:r>
            <a:r>
              <a:rPr lang="en-GB" baseline="0" dirty="0" smtClean="0"/>
              <a:t>. Better use of the SBR AND administrative sources</a:t>
            </a:r>
          </a:p>
          <a:p>
            <a:r>
              <a:rPr lang="en-GB" dirty="0" smtClean="0"/>
              <a:t>2. More METHODOLOGIACL coherence</a:t>
            </a:r>
          </a:p>
          <a:p>
            <a:r>
              <a:rPr lang="en-GB" dirty="0" smtClean="0"/>
              <a:t>3. </a:t>
            </a:r>
            <a:r>
              <a:rPr lang="en-GB" dirty="0" smtClean="0"/>
              <a:t>STREAMLINING processes</a:t>
            </a:r>
          </a:p>
          <a:p>
            <a:endParaRPr lang="en-GB" dirty="0" smtClean="0"/>
          </a:p>
          <a:p>
            <a:r>
              <a:rPr lang="en-GB" dirty="0" smtClean="0"/>
              <a:t>Concerning the better use of the SBR </a:t>
            </a:r>
            <a:r>
              <a:rPr lang="en-GB" b="1" dirty="0" smtClean="0"/>
              <a:t>&lt;&lt;34&gt;&gt;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33</a:t>
            </a:fld>
            <a:endParaRPr lang="nl-NL"/>
          </a:p>
        </p:txBody>
      </p:sp>
    </p:spTree>
    <p:extLst>
      <p:ext uri="{BB962C8B-B14F-4D97-AF65-F5344CB8AC3E}">
        <p14:creationId xmlns:p14="http://schemas.microsoft.com/office/powerpoint/2010/main" val="1741627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baseline="0" noProof="0" dirty="0" smtClean="0">
                <a:solidFill>
                  <a:schemeClr val="tx2"/>
                </a:solidFill>
              </a:rPr>
              <a:t>An extended version of the Enterprise, namely the </a:t>
            </a:r>
            <a:r>
              <a:rPr lang="en-US" b="0" baseline="0" noProof="0" dirty="0" smtClean="0">
                <a:solidFill>
                  <a:schemeClr val="tx2"/>
                </a:solidFill>
              </a:rPr>
              <a:t>ENTERPRISE </a:t>
            </a:r>
            <a:r>
              <a:rPr lang="en-US" b="0" baseline="0" noProof="0" dirty="0" smtClean="0">
                <a:solidFill>
                  <a:schemeClr val="tx2"/>
                </a:solidFill>
              </a:rPr>
              <a:t>group made it possible to better link various administrative sources like the VAT declarations.</a:t>
            </a:r>
          </a:p>
          <a:p>
            <a:endParaRPr lang="en-GB" dirty="0" smtClean="0"/>
          </a:p>
          <a:p>
            <a:r>
              <a:rPr lang="en-GB" dirty="0" smtClean="0"/>
              <a:t>Also</a:t>
            </a:r>
            <a:r>
              <a:rPr lang="en-GB" baseline="0" dirty="0" smtClean="0"/>
              <a:t> the methodology was adapted in which aligning monthly turnovers with quarterly estimates is an important </a:t>
            </a:r>
            <a:r>
              <a:rPr lang="en-GB" baseline="0" dirty="0" smtClean="0"/>
              <a:t>feature </a:t>
            </a:r>
            <a:r>
              <a:rPr lang="en-GB" b="1" baseline="0" dirty="0" smtClean="0"/>
              <a:t>&lt;&lt;35&gt;&gt;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34</a:t>
            </a:fld>
            <a:endParaRPr lang="nl-NL"/>
          </a:p>
        </p:txBody>
      </p:sp>
    </p:spTree>
    <p:extLst>
      <p:ext uri="{BB962C8B-B14F-4D97-AF65-F5344CB8AC3E}">
        <p14:creationId xmlns:p14="http://schemas.microsoft.com/office/powerpoint/2010/main" val="169125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This was established by using the quarterly turnover for the growth estimates of the Short </a:t>
            </a:r>
            <a:r>
              <a:rPr lang="en-GB" dirty="0" smtClean="0"/>
              <a:t>Term </a:t>
            </a:r>
            <a:r>
              <a:rPr lang="en-GB" dirty="0" smtClean="0"/>
              <a:t>Statistics</a:t>
            </a:r>
            <a:r>
              <a:rPr lang="en-GB" baseline="0" dirty="0" smtClean="0"/>
              <a:t> </a:t>
            </a:r>
          </a:p>
          <a:p>
            <a:r>
              <a:rPr lang="en-GB" baseline="0" dirty="0" smtClean="0"/>
              <a:t>and for the estimates on </a:t>
            </a:r>
            <a:r>
              <a:rPr lang="en-GB" dirty="0" smtClean="0"/>
              <a:t>QNA and the first </a:t>
            </a:r>
            <a:r>
              <a:rPr lang="en-GB" dirty="0" smtClean="0"/>
              <a:t>annual estimates </a:t>
            </a:r>
            <a:r>
              <a:rPr lang="en-GB" dirty="0" smtClean="0"/>
              <a:t>of National </a:t>
            </a:r>
            <a:r>
              <a:rPr lang="en-GB" dirty="0" smtClean="0"/>
              <a:t>Accounts</a:t>
            </a:r>
          </a:p>
          <a:p>
            <a:endParaRPr lang="en-GB" dirty="0" smtClean="0"/>
          </a:p>
          <a:p>
            <a:r>
              <a:rPr lang="en-GB" dirty="0" smtClean="0"/>
              <a:t>In addition the quarterly turnover data were also used for the LEVEL estimates the SBS as </a:t>
            </a:r>
            <a:r>
              <a:rPr lang="en-GB" dirty="0" smtClean="0"/>
              <a:t>well as </a:t>
            </a:r>
            <a:r>
              <a:rPr lang="en-GB" dirty="0" smtClean="0"/>
              <a:t>for the final </a:t>
            </a:r>
          </a:p>
          <a:p>
            <a:r>
              <a:rPr lang="en-GB" dirty="0" smtClean="0"/>
              <a:t>annual </a:t>
            </a:r>
            <a:r>
              <a:rPr lang="en-GB" dirty="0" smtClean="0"/>
              <a:t>growth estimates of NA.</a:t>
            </a:r>
          </a:p>
          <a:p>
            <a:endParaRPr lang="en-GB" dirty="0" smtClean="0"/>
          </a:p>
          <a:p>
            <a:r>
              <a:rPr lang="en-GB" dirty="0" smtClean="0"/>
              <a:t>These principles</a:t>
            </a:r>
            <a:r>
              <a:rPr lang="en-GB" baseline="0" dirty="0" smtClean="0"/>
              <a:t> put a kind of constraint on the statistical system thereby ensuring methodological coherence.</a:t>
            </a:r>
          </a:p>
          <a:p>
            <a:endParaRPr lang="en-GB" baseline="0" dirty="0" smtClean="0"/>
          </a:p>
          <a:p>
            <a:r>
              <a:rPr lang="en-GB" baseline="0" dirty="0" smtClean="0"/>
              <a:t>The third example of CHANGE had to do with streamlining the processes </a:t>
            </a:r>
            <a:r>
              <a:rPr lang="en-GB" b="1" baseline="0" dirty="0" smtClean="0"/>
              <a:t>&lt;&lt;36&gt;&gt;</a:t>
            </a:r>
            <a:endParaRPr lang="en-GB" b="1" baseline="0" dirty="0" smtClean="0"/>
          </a:p>
          <a:p>
            <a:endParaRPr lang="en-GB" b="1" baseline="0" dirty="0" smtClean="0"/>
          </a:p>
          <a:p>
            <a:r>
              <a:rPr lang="en-GB" b="0" baseline="0" dirty="0" smtClean="0"/>
              <a:t>Intermezzo</a:t>
            </a:r>
          </a:p>
          <a:p>
            <a:pPr eaLnBrk="1" hangingPunct="1"/>
            <a:r>
              <a:rPr lang="en-US" sz="1200" i="1" noProof="0" dirty="0" smtClean="0"/>
              <a:t>Because of the demand for lower admin burden we first had to redesign the production processes in order to achieve a better linkage with administrative sources. Therefore also the statistical Business register</a:t>
            </a:r>
            <a:r>
              <a:rPr lang="en-US" sz="1200" i="1" baseline="0" noProof="0" dirty="0" smtClean="0"/>
              <a:t> had to be placed in a central backbone role AND it had to be based on a </a:t>
            </a:r>
            <a:r>
              <a:rPr lang="en-US" sz="1200" i="1" noProof="0" dirty="0" smtClean="0"/>
              <a:t>new version of the statistical unit. In this way the SBR forms the backbone and zips the information from administrative </a:t>
            </a:r>
            <a:r>
              <a:rPr lang="en-US" sz="1200" i="1" baseline="0" noProof="0" dirty="0" smtClean="0"/>
              <a:t>to the statistical units.</a:t>
            </a:r>
            <a:endParaRPr lang="en-US" sz="1200" i="1" noProof="0" dirty="0" smtClean="0"/>
          </a:p>
          <a:p>
            <a:pPr eaLnBrk="1" hangingPunct="1"/>
            <a:r>
              <a:rPr lang="en-US" sz="1200" i="1" noProof="0" dirty="0" smtClean="0"/>
              <a:t>Secondly</a:t>
            </a:r>
            <a:r>
              <a:rPr lang="en-US" sz="1200" i="1" baseline="0" noProof="0" dirty="0" smtClean="0"/>
              <a:t> </a:t>
            </a:r>
            <a:r>
              <a:rPr lang="en-US" sz="1200" i="1" noProof="0" dirty="0" smtClean="0"/>
              <a:t>the use of survey data is only reserved for the largest enterprises, for the small and medium enterprises </a:t>
            </a:r>
            <a:r>
              <a:rPr lang="en-US" sz="1200" i="1" baseline="0" noProof="0" dirty="0" smtClean="0"/>
              <a:t>the VAT turnover is used. </a:t>
            </a:r>
          </a:p>
          <a:p>
            <a:pPr eaLnBrk="1" hangingPunct="1"/>
            <a:r>
              <a:rPr lang="en-US" sz="1200" i="1" baseline="0" noProof="0" dirty="0" smtClean="0"/>
              <a:t>Thirdly the </a:t>
            </a:r>
            <a:r>
              <a:rPr lang="en-US" sz="1200" i="1" noProof="0" dirty="0" smtClean="0"/>
              <a:t>STS turnover in turn is used in</a:t>
            </a:r>
            <a:r>
              <a:rPr lang="en-US" sz="1200" i="1" baseline="0" noProof="0" dirty="0" smtClean="0"/>
              <a:t> the compilation of SBS statistics assuring methodological coherence between them. </a:t>
            </a:r>
          </a:p>
          <a:p>
            <a:pPr eaLnBrk="1" hangingPunct="1"/>
            <a:r>
              <a:rPr lang="en-US" sz="1200" i="1" baseline="0" noProof="0" dirty="0" smtClean="0"/>
              <a:t>In addition methodological coherence was used by processing consistent economic date on the 350 largest enterprises by making the survey data from SBS and STS consistent with other statistics (like international trade, </a:t>
            </a:r>
            <a:r>
              <a:rPr lang="en-US" sz="1200" i="1" baseline="0" noProof="0" dirty="0" err="1" smtClean="0"/>
              <a:t>Prodcom</a:t>
            </a:r>
            <a:r>
              <a:rPr lang="en-US" sz="1200" i="1" baseline="0" noProof="0" dirty="0" smtClean="0"/>
              <a:t>, investment, employment and wages etc.).</a:t>
            </a:r>
            <a:endParaRPr lang="en-GB" b="0" i="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35</a:t>
            </a:fld>
            <a:endParaRPr lang="nl-NL"/>
          </a:p>
        </p:txBody>
      </p:sp>
    </p:spTree>
    <p:extLst>
      <p:ext uri="{BB962C8B-B14F-4D97-AF65-F5344CB8AC3E}">
        <p14:creationId xmlns:p14="http://schemas.microsoft.com/office/powerpoint/2010/main" val="3426034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Of which we see here some examples. </a:t>
            </a:r>
          </a:p>
          <a:p>
            <a:endParaRPr lang="en-GB" dirty="0" smtClean="0"/>
          </a:p>
          <a:p>
            <a:r>
              <a:rPr lang="en-GB" dirty="0" smtClean="0"/>
              <a:t>ALL described changes</a:t>
            </a:r>
            <a:r>
              <a:rPr lang="en-GB" baseline="0" dirty="0" smtClean="0"/>
              <a:t> and conditions where </a:t>
            </a:r>
            <a:r>
              <a:rPr lang="en-GB" dirty="0" smtClean="0"/>
              <a:t> worked out in Procedures. </a:t>
            </a:r>
            <a:r>
              <a:rPr lang="en-GB" b="1" dirty="0" smtClean="0"/>
              <a:t>&lt;&lt;37&gt;&gt;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36</a:t>
            </a:fld>
            <a:endParaRPr lang="nl-NL"/>
          </a:p>
        </p:txBody>
      </p:sp>
    </p:spTree>
    <p:extLst>
      <p:ext uri="{BB962C8B-B14F-4D97-AF65-F5344CB8AC3E}">
        <p14:creationId xmlns:p14="http://schemas.microsoft.com/office/powerpoint/2010/main" val="1336805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en-US" noProof="0" dirty="0" smtClean="0"/>
              <a:t>There</a:t>
            </a:r>
            <a:r>
              <a:rPr lang="en-US" baseline="0" noProof="0" dirty="0" smtClean="0"/>
              <a:t> </a:t>
            </a:r>
            <a:r>
              <a:rPr lang="en-US" baseline="0" noProof="0" dirty="0" smtClean="0"/>
              <a:t>exist </a:t>
            </a:r>
            <a:r>
              <a:rPr lang="en-US" noProof="0" dirty="0" smtClean="0"/>
              <a:t>detailed and binding agreements</a:t>
            </a:r>
            <a:r>
              <a:rPr lang="en-US" baseline="0" noProof="0" dirty="0" smtClean="0"/>
              <a:t> </a:t>
            </a:r>
            <a:r>
              <a:rPr lang="en-US" noProof="0" dirty="0" smtClean="0"/>
              <a:t>on deliveries </a:t>
            </a:r>
            <a:r>
              <a:rPr lang="en-US" noProof="0" dirty="0" smtClean="0"/>
              <a:t>of the outcomes of the concerned processes.</a:t>
            </a:r>
            <a:r>
              <a:rPr lang="en-US" baseline="0" noProof="0" dirty="0" smtClean="0"/>
              <a:t> These procedures </a:t>
            </a:r>
          </a:p>
          <a:p>
            <a:pPr>
              <a:defRPr/>
            </a:pPr>
            <a:r>
              <a:rPr lang="en-US" noProof="0" dirty="0" smtClean="0"/>
              <a:t>are</a:t>
            </a:r>
            <a:r>
              <a:rPr lang="en-US" baseline="0" noProof="0" dirty="0" smtClean="0"/>
              <a:t> </a:t>
            </a:r>
            <a:r>
              <a:rPr lang="en-US" baseline="0" noProof="0" dirty="0" smtClean="0"/>
              <a:t>like Service level agreements. Very crucial is the obligatory use of the Business Register and it’s statistical units.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Changes are always corrected in a coordinated approach because they may affect other statistics.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And there exist procedures for them for which we have a handbook that is yearly evaluated and updated if necessary.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noProof="0" dirty="0" smtClean="0"/>
              <a:t>WHAT did all the </a:t>
            </a:r>
            <a:r>
              <a:rPr lang="en-US" b="1" baseline="0" noProof="0" dirty="0" smtClean="0"/>
              <a:t>EFFORT </a:t>
            </a:r>
            <a:r>
              <a:rPr lang="en-US" b="1" baseline="0" noProof="0" dirty="0" smtClean="0"/>
              <a:t>LEAD to then in the END you may ask?? &lt;&lt;</a:t>
            </a:r>
            <a:r>
              <a:rPr lang="en-US" b="1" baseline="0" noProof="0" dirty="0" smtClean="0"/>
              <a:t>38&gt;&gt;</a:t>
            </a:r>
            <a:endParaRPr lang="en-US" b="1"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Intermezzo</a:t>
            </a:r>
            <a:endParaRPr lang="en-GB" dirty="0" smtClean="0"/>
          </a:p>
          <a:p>
            <a:pPr marL="0" indent="0" eaLnBrk="1" fontAlgn="auto" hangingPunct="1">
              <a:spcBef>
                <a:spcPts val="0"/>
              </a:spcBef>
              <a:spcAft>
                <a:spcPts val="0"/>
              </a:spcAft>
              <a:buNone/>
              <a:defRPr/>
            </a:pPr>
            <a:r>
              <a:rPr lang="en-US" b="0" i="1" dirty="0" smtClean="0"/>
              <a:t>Tuning SBR maintenance with statistical processes </a:t>
            </a:r>
          </a:p>
          <a:p>
            <a:pPr marL="533400" lvl="1" indent="-342900" defTabSz="762000">
              <a:lnSpc>
                <a:spcPct val="90000"/>
              </a:lnSpc>
              <a:spcBef>
                <a:spcPct val="20000"/>
              </a:spcBef>
              <a:buFont typeface="Arial" pitchFamily="34" charset="0"/>
              <a:buChar char="•"/>
            </a:pPr>
            <a:r>
              <a:rPr lang="en-US" i="1" dirty="0" smtClean="0">
                <a:solidFill>
                  <a:schemeClr val="tx2"/>
                </a:solidFill>
              </a:rPr>
              <a:t>Derive maintenance subgroups</a:t>
            </a:r>
          </a:p>
          <a:p>
            <a:pPr marL="533400" lvl="1" indent="-342900" defTabSz="762000">
              <a:lnSpc>
                <a:spcPct val="90000"/>
              </a:lnSpc>
              <a:spcBef>
                <a:spcPct val="20000"/>
              </a:spcBef>
              <a:buFont typeface="Arial" pitchFamily="34" charset="0"/>
              <a:buChar char="•"/>
            </a:pPr>
            <a:r>
              <a:rPr lang="en-US" i="1" dirty="0" smtClean="0">
                <a:solidFill>
                  <a:schemeClr val="tx2"/>
                </a:solidFill>
              </a:rPr>
              <a:t>Consult statisticians before final frame is derived</a:t>
            </a:r>
          </a:p>
          <a:p>
            <a:pPr marL="533400" lvl="1" indent="-342900" defTabSz="762000">
              <a:lnSpc>
                <a:spcPct val="90000"/>
              </a:lnSpc>
              <a:spcBef>
                <a:spcPct val="20000"/>
              </a:spcBef>
              <a:buFont typeface="Arial" pitchFamily="34" charset="0"/>
              <a:buChar char="•"/>
            </a:pPr>
            <a:r>
              <a:rPr lang="en-US" i="1" dirty="0" smtClean="0">
                <a:solidFill>
                  <a:schemeClr val="tx2"/>
                </a:solidFill>
              </a:rPr>
              <a:t>Store changes which affect the structure or the characteristics of a SU </a:t>
            </a:r>
            <a:r>
              <a:rPr lang="en-US" sz="1600" i="1" dirty="0" smtClean="0">
                <a:solidFill>
                  <a:schemeClr val="tx2"/>
                </a:solidFill>
              </a:rPr>
              <a:t>(</a:t>
            </a:r>
            <a:r>
              <a:rPr lang="en-US" i="1" dirty="0" smtClean="0">
                <a:solidFill>
                  <a:schemeClr val="tx2"/>
                </a:solidFill>
              </a:rPr>
              <a:t>events)</a:t>
            </a:r>
          </a:p>
          <a:p>
            <a:pPr marL="533400" lvl="1" indent="-342900" defTabSz="762000">
              <a:lnSpc>
                <a:spcPct val="90000"/>
              </a:lnSpc>
              <a:spcBef>
                <a:spcPct val="20000"/>
              </a:spcBef>
              <a:buFont typeface="Arial" pitchFamily="34" charset="0"/>
              <a:buChar char="•"/>
            </a:pPr>
            <a:r>
              <a:rPr lang="en-US" i="1" dirty="0" smtClean="0">
                <a:solidFill>
                  <a:schemeClr val="tx2"/>
                </a:solidFill>
              </a:rPr>
              <a:t>Check quality of administrative sources in advance (reporting facilities)</a:t>
            </a:r>
          </a:p>
          <a:p>
            <a:pPr marL="533400" lvl="1" indent="-342900" defTabSz="762000">
              <a:lnSpc>
                <a:spcPct val="90000"/>
              </a:lnSpc>
              <a:spcBef>
                <a:spcPct val="20000"/>
              </a:spcBef>
              <a:buFont typeface="Arial" pitchFamily="34" charset="0"/>
              <a:buChar char="•"/>
            </a:pPr>
            <a:r>
              <a:rPr lang="en-US" i="1" dirty="0" smtClean="0">
                <a:solidFill>
                  <a:schemeClr val="tx2"/>
                </a:solidFill>
              </a:rPr>
              <a:t>Select ‘frozen units frame’ from the SBR Live Environment</a:t>
            </a:r>
          </a:p>
          <a:p>
            <a:pPr marL="533400" lvl="1" indent="-342900" defTabSz="762000">
              <a:lnSpc>
                <a:spcPct val="90000"/>
              </a:lnSpc>
              <a:spcBef>
                <a:spcPct val="20000"/>
              </a:spcBef>
              <a:buFont typeface="Arial" pitchFamily="34" charset="0"/>
              <a:buChar char="•"/>
            </a:pPr>
            <a:r>
              <a:rPr lang="en-US" i="1" dirty="0" smtClean="0">
                <a:solidFill>
                  <a:schemeClr val="tx2"/>
                </a:solidFill>
              </a:rPr>
              <a:t>Use ‘application dates’ instead of ‘event dates’ to determine the reference period for the SUs in the frozen frame for all business statistics involved</a:t>
            </a:r>
          </a:p>
          <a:p>
            <a:endParaRPr lang="en-GB" dirty="0" smtClean="0"/>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37</a:t>
            </a:fld>
            <a:endParaRPr lang="nl-NL"/>
          </a:p>
        </p:txBody>
      </p:sp>
    </p:spTree>
    <p:extLst>
      <p:ext uri="{BB962C8B-B14F-4D97-AF65-F5344CB8AC3E}">
        <p14:creationId xmlns:p14="http://schemas.microsoft.com/office/powerpoint/2010/main" val="3486904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smtClean="0"/>
              <a:t>&lt;&lt;39&gt;&gt;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38</a:t>
            </a:fld>
            <a:endParaRPr lang="nl-NL"/>
          </a:p>
        </p:txBody>
      </p:sp>
    </p:spTree>
    <p:extLst>
      <p:ext uri="{BB962C8B-B14F-4D97-AF65-F5344CB8AC3E}">
        <p14:creationId xmlns:p14="http://schemas.microsoft.com/office/powerpoint/2010/main" val="3668878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en-US" sz="1200" noProof="0" dirty="0" smtClean="0"/>
              <a:t>WELL it did lead tot COHERENT and Qualitatively</a:t>
            </a:r>
            <a:r>
              <a:rPr lang="en-US" sz="1200" baseline="0" noProof="0" dirty="0" smtClean="0"/>
              <a:t> </a:t>
            </a:r>
            <a:r>
              <a:rPr lang="en-US" sz="1200" noProof="0" dirty="0" smtClean="0"/>
              <a:t>improved Business Economics</a:t>
            </a:r>
            <a:r>
              <a:rPr lang="en-US" sz="1200" baseline="0" noProof="0" dirty="0" smtClean="0"/>
              <a:t> Statistics of both the CHAIN as a WHOLE as well as of its individual building </a:t>
            </a:r>
            <a:r>
              <a:rPr lang="en-US" sz="1200" baseline="0" noProof="0" dirty="0" smtClean="0"/>
              <a:t>BLOCKS (which are the individual statistical processes).</a:t>
            </a:r>
          </a:p>
          <a:p>
            <a:pPr eaLnBrk="1" hangingPunct="1"/>
            <a:endParaRPr lang="en-US" sz="1200" baseline="0" noProof="0" dirty="0" smtClean="0"/>
          </a:p>
          <a:p>
            <a:pPr eaLnBrk="1" hangingPunct="1"/>
            <a:r>
              <a:rPr lang="en-US" sz="1200" baseline="0" noProof="0" dirty="0" smtClean="0"/>
              <a:t>Which can also be presented more like a real chain…&lt;</a:t>
            </a:r>
            <a:r>
              <a:rPr lang="en-US" sz="1200" b="1" baseline="0" noProof="0" dirty="0" smtClean="0"/>
              <a:t>&lt;40&gt;&gt;</a:t>
            </a:r>
            <a:endParaRPr lang="en-US" sz="1200" b="1" noProof="0" dirty="0" smtClean="0"/>
          </a:p>
          <a:p>
            <a:pPr eaLnBrk="1" hangingPunct="1"/>
            <a:endParaRPr lang="en-US" sz="1200" baseline="0" noProof="0" dirty="0" smtClean="0"/>
          </a:p>
          <a:p>
            <a:pPr eaLnBrk="1" hangingPunct="1"/>
            <a:endParaRPr lang="en-US" sz="12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noProof="0"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39</a:t>
            </a:fld>
            <a:endParaRPr lang="nl-NL"/>
          </a:p>
        </p:txBody>
      </p:sp>
    </p:spTree>
    <p:extLst>
      <p:ext uri="{BB962C8B-B14F-4D97-AF65-F5344CB8AC3E}">
        <p14:creationId xmlns:p14="http://schemas.microsoft.com/office/powerpoint/2010/main" val="307131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Starting</a:t>
            </a:r>
            <a:r>
              <a:rPr lang="en-GB" baseline="0" dirty="0" smtClean="0"/>
              <a:t> with a bit of background theory</a:t>
            </a:r>
          </a:p>
          <a:p>
            <a:endParaRPr lang="en-GB" baseline="0" dirty="0" smtClean="0"/>
          </a:p>
          <a:p>
            <a:r>
              <a:rPr lang="en-GB" baseline="0" dirty="0" smtClean="0"/>
              <a:t>Translating it to the statistical domain followed by the experience at Statistics Netherlands and a peep through to applicability in international cooperation. </a:t>
            </a:r>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a:t>
            </a:fld>
            <a:endParaRPr lang="nl-NL"/>
          </a:p>
        </p:txBody>
      </p:sp>
    </p:spTree>
    <p:extLst>
      <p:ext uri="{BB962C8B-B14F-4D97-AF65-F5344CB8AC3E}">
        <p14:creationId xmlns:p14="http://schemas.microsoft.com/office/powerpoint/2010/main" val="375998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endParaRPr lang="nl-NL" dirty="0" smtClean="0"/>
          </a:p>
          <a:p>
            <a:pPr eaLnBrk="1" hangingPunct="1"/>
            <a:endParaRPr lang="nl-NL" dirty="0" smtClean="0"/>
          </a:p>
          <a:p>
            <a:pPr eaLnBrk="1" hangingPunct="1"/>
            <a:r>
              <a:rPr lang="nl-NL" dirty="0" smtClean="0"/>
              <a:t>Input </a:t>
            </a:r>
            <a:r>
              <a:rPr lang="nl-NL" dirty="0" smtClean="0"/>
              <a:t>= Input-</a:t>
            </a:r>
            <a:r>
              <a:rPr lang="nl-NL" dirty="0" err="1" smtClean="0"/>
              <a:t>processes</a:t>
            </a:r>
            <a:r>
              <a:rPr lang="nl-NL" dirty="0" smtClean="0"/>
              <a:t>; Throughput = Throughput-</a:t>
            </a:r>
            <a:r>
              <a:rPr lang="nl-NL" dirty="0" err="1" smtClean="0"/>
              <a:t>processes</a:t>
            </a:r>
            <a:r>
              <a:rPr lang="nl-NL" dirty="0" smtClean="0"/>
              <a:t>; Output = Output-</a:t>
            </a:r>
            <a:r>
              <a:rPr lang="nl-NL" dirty="0" err="1" smtClean="0"/>
              <a:t>processes</a:t>
            </a:r>
            <a:endParaRPr lang="nl-NL" dirty="0" smtClean="0"/>
          </a:p>
          <a:p>
            <a:pPr eaLnBrk="1" hangingPunct="1"/>
            <a:r>
              <a:rPr lang="nl-NL" dirty="0" smtClean="0"/>
              <a:t>DS = </a:t>
            </a:r>
            <a:r>
              <a:rPr lang="nl-NL" dirty="0" err="1" smtClean="0"/>
              <a:t>Demand</a:t>
            </a:r>
            <a:r>
              <a:rPr lang="nl-NL" dirty="0" smtClean="0"/>
              <a:t> &amp; Supply </a:t>
            </a:r>
            <a:r>
              <a:rPr lang="nl-NL" dirty="0" err="1" smtClean="0"/>
              <a:t>Tables</a:t>
            </a:r>
            <a:r>
              <a:rPr lang="nl-NL" dirty="0" smtClean="0"/>
              <a:t> (QNA</a:t>
            </a:r>
            <a:r>
              <a:rPr lang="nl-NL" baseline="0" dirty="0" smtClean="0"/>
              <a:t> / NA)</a:t>
            </a:r>
            <a:endParaRPr lang="nl-NL" dirty="0" smtClean="0"/>
          </a:p>
          <a:p>
            <a:pPr eaLnBrk="1" hangingPunct="1"/>
            <a:r>
              <a:rPr lang="nl-NL" dirty="0" smtClean="0"/>
              <a:t>DT = Direct </a:t>
            </a:r>
            <a:r>
              <a:rPr lang="nl-NL" dirty="0" err="1" smtClean="0"/>
              <a:t>Estimation</a:t>
            </a:r>
            <a:r>
              <a:rPr lang="nl-NL" dirty="0" smtClean="0"/>
              <a:t> of Totals =&gt; STS</a:t>
            </a:r>
          </a:p>
          <a:p>
            <a:pPr eaLnBrk="1" hangingPunct="1"/>
            <a:r>
              <a:rPr lang="nl-NL" dirty="0" smtClean="0"/>
              <a:t>PS = </a:t>
            </a:r>
            <a:r>
              <a:rPr lang="nl-NL" dirty="0" err="1" smtClean="0"/>
              <a:t>Production</a:t>
            </a:r>
            <a:r>
              <a:rPr lang="nl-NL" dirty="0" smtClean="0"/>
              <a:t> </a:t>
            </a:r>
            <a:r>
              <a:rPr lang="nl-NL" dirty="0" err="1" smtClean="0"/>
              <a:t>Statistics</a:t>
            </a:r>
            <a:r>
              <a:rPr lang="nl-NL" dirty="0" smtClean="0"/>
              <a:t> =&gt; SBS</a:t>
            </a:r>
          </a:p>
          <a:p>
            <a:pPr eaLnBrk="1" hangingPunct="1"/>
            <a:r>
              <a:rPr lang="nl-NL" dirty="0" err="1" smtClean="0"/>
              <a:t>OthSc</a:t>
            </a:r>
            <a:r>
              <a:rPr lang="nl-NL" dirty="0" smtClean="0"/>
              <a:t> = </a:t>
            </a:r>
            <a:r>
              <a:rPr lang="nl-NL" dirty="0" err="1" smtClean="0"/>
              <a:t>Other</a:t>
            </a:r>
            <a:r>
              <a:rPr lang="nl-NL" dirty="0" smtClean="0"/>
              <a:t> Sources = Consumer </a:t>
            </a:r>
            <a:r>
              <a:rPr lang="nl-NL" dirty="0" err="1" smtClean="0"/>
              <a:t>Expenditure</a:t>
            </a:r>
            <a:r>
              <a:rPr lang="nl-NL" dirty="0" smtClean="0"/>
              <a:t> Survey (budget onderzoek)</a:t>
            </a:r>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40</a:t>
            </a:fld>
            <a:endParaRPr lang="nl-NL"/>
          </a:p>
        </p:txBody>
      </p:sp>
    </p:spTree>
    <p:extLst>
      <p:ext uri="{BB962C8B-B14F-4D97-AF65-F5344CB8AC3E}">
        <p14:creationId xmlns:p14="http://schemas.microsoft.com/office/powerpoint/2010/main" val="3171183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aseline="0" dirty="0" smtClean="0"/>
              <a:t>By introducing CHAIN management and EVERYTHING that comes with it we were able to solve the structural underestimation of the GDP. In general we now suffer from less and also smaller revisions. Also there is more methodological coherence and consistency between statistics. Because of the increased and a better use of administrative sources in general a reduction in administrative burden was realized.</a:t>
            </a:r>
          </a:p>
          <a:p>
            <a:r>
              <a:rPr lang="en-GB" baseline="0" dirty="0" smtClean="0"/>
              <a:t>Also from the financial point of view it is beneficial since no over processing is taking place any more. And before solving an issue it is first considered, with all members of the chain, where in the chain it is the most cost efficient to repair. </a:t>
            </a:r>
          </a:p>
          <a:p>
            <a:endParaRPr lang="en-GB" baseline="0" dirty="0" smtClean="0"/>
          </a:p>
          <a:p>
            <a:pPr eaLnBrk="1" hangingPunct="1"/>
            <a:r>
              <a:rPr lang="en-US" sz="1200" noProof="0" dirty="0" smtClean="0"/>
              <a:t>So we have redesigned our business economics and NA to an</a:t>
            </a:r>
            <a:r>
              <a:rPr lang="en-US" sz="1200" baseline="0" noProof="0" dirty="0" smtClean="0"/>
              <a:t> integrated chain model, supported by a </a:t>
            </a:r>
            <a:r>
              <a:rPr lang="en-US" sz="1200" baseline="0" noProof="0" dirty="0" err="1" smtClean="0"/>
              <a:t>BusinessArchitecture</a:t>
            </a:r>
            <a:r>
              <a:rPr lang="en-US" sz="1200" baseline="0" noProof="0" dirty="0" smtClean="0"/>
              <a:t>.</a:t>
            </a:r>
          </a:p>
          <a:p>
            <a:pPr eaLnBrk="1" hangingPunct="1"/>
            <a:r>
              <a:rPr lang="en-US" sz="1200" baseline="0" noProof="0" dirty="0" smtClean="0"/>
              <a:t>We have met de necessary conditions, like a central role of the BR with statistical units facilitating maximal use of administrative sources</a:t>
            </a:r>
          </a:p>
          <a:p>
            <a:pPr eaLnBrk="1" hangingPunct="1"/>
            <a:r>
              <a:rPr lang="en-US" sz="1200" baseline="0" noProof="0" dirty="0" smtClean="0"/>
              <a:t>There is agreement on maintenance procedures for changes in statistical units and many other chain management procedures are in place. </a:t>
            </a:r>
          </a:p>
          <a:p>
            <a:pPr eaLnBrk="1" hangingPunct="1"/>
            <a:r>
              <a:rPr lang="en-US" sz="1200" baseline="0" noProof="0" dirty="0" smtClean="0"/>
              <a:t>Are we there yet </a:t>
            </a:r>
            <a:r>
              <a:rPr lang="en-US" sz="1200" baseline="0" noProof="0" dirty="0" smtClean="0"/>
              <a:t>than, have we finished?</a:t>
            </a:r>
            <a:endParaRPr lang="en-US" sz="1200" baseline="0" noProof="0" dirty="0" smtClean="0"/>
          </a:p>
          <a:p>
            <a:pPr eaLnBrk="1" hangingPunct="1"/>
            <a:endParaRPr lang="en-US" sz="1200" baseline="0" noProof="0" dirty="0" smtClean="0"/>
          </a:p>
          <a:p>
            <a:pPr eaLnBrk="1" hangingPunct="1"/>
            <a:r>
              <a:rPr lang="en-US" sz="1200" baseline="0" noProof="0" dirty="0" smtClean="0"/>
              <a:t>Not really, </a:t>
            </a:r>
            <a:r>
              <a:rPr lang="en-US" sz="1200" baseline="0" noProof="0" dirty="0" smtClean="0"/>
              <a:t>like in any other relation, our </a:t>
            </a:r>
            <a:r>
              <a:rPr lang="en-US" sz="1200" baseline="0" noProof="0" dirty="0" smtClean="0"/>
              <a:t>CHAIN needs continues maintenance and updating, </a:t>
            </a:r>
            <a:r>
              <a:rPr lang="en-US" sz="1200" b="1" baseline="0" noProof="0" dirty="0" smtClean="0"/>
              <a:t>&lt;&lt;42&gt;&gt;</a:t>
            </a:r>
            <a:endParaRPr lang="en-US" sz="1200" b="1" baseline="0" noProof="0" dirty="0" smtClean="0"/>
          </a:p>
          <a:p>
            <a:pPr eaLnBrk="1" hangingPunct="1"/>
            <a:endParaRPr lang="en-US" sz="1200" b="1" noProof="0" dirty="0" smtClean="0"/>
          </a:p>
          <a:p>
            <a:endParaRPr lang="en-GB" baseline="0" dirty="0" smtClean="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41</a:t>
            </a:fld>
            <a:endParaRPr lang="nl-NL"/>
          </a:p>
        </p:txBody>
      </p:sp>
    </p:spTree>
    <p:extLst>
      <p:ext uri="{BB962C8B-B14F-4D97-AF65-F5344CB8AC3E}">
        <p14:creationId xmlns:p14="http://schemas.microsoft.com/office/powerpoint/2010/main" val="3842960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….Maintenance and updating of the individual processes as well as the Chain as a whole, since it</a:t>
            </a:r>
            <a:r>
              <a:rPr lang="en-GB" baseline="0" dirty="0" smtClean="0"/>
              <a:t> is </a:t>
            </a:r>
            <a:r>
              <a:rPr lang="en-GB" b="1" baseline="0" dirty="0" smtClean="0"/>
              <a:t>complex and dynamic!!</a:t>
            </a:r>
            <a:endParaRPr lang="en-GB" b="1" dirty="0" smtClean="0"/>
          </a:p>
          <a:p>
            <a:r>
              <a:rPr lang="en-GB" dirty="0" smtClean="0"/>
              <a:t>Like any other Alliance cooperation</a:t>
            </a:r>
          </a:p>
          <a:p>
            <a:endParaRPr lang="en-GB" baseline="0" dirty="0" smtClean="0"/>
          </a:p>
          <a:p>
            <a:endParaRPr lang="en-GB" baseline="0" dirty="0" smtClean="0"/>
          </a:p>
          <a:p>
            <a:endParaRPr lang="en-GB" baseline="0" dirty="0" smtClean="0"/>
          </a:p>
          <a:p>
            <a:r>
              <a:rPr lang="en-GB" baseline="0" dirty="0" smtClean="0"/>
              <a:t>Designing </a:t>
            </a:r>
            <a:r>
              <a:rPr lang="en-GB" baseline="0" dirty="0" smtClean="0"/>
              <a:t>CHAINS and introducing CHAIN management is not reserved for statistical processes within </a:t>
            </a:r>
            <a:r>
              <a:rPr lang="en-GB" baseline="0" dirty="0" smtClean="0"/>
              <a:t>NSI’s.</a:t>
            </a:r>
            <a:endParaRPr lang="en-GB" baseline="0" dirty="0" smtClean="0"/>
          </a:p>
          <a:p>
            <a:endParaRPr lang="en-GB" baseline="0" dirty="0" smtClean="0"/>
          </a:p>
          <a:p>
            <a:r>
              <a:rPr lang="en-GB" baseline="0" dirty="0" smtClean="0"/>
              <a:t>All ingredients I mentioned in this presentation are also present in for example networks of collaborating NSI’s, </a:t>
            </a:r>
            <a:r>
              <a:rPr lang="en-GB" baseline="0" dirty="0" smtClean="0"/>
              <a:t>but than at </a:t>
            </a:r>
            <a:r>
              <a:rPr lang="en-GB" baseline="0" dirty="0" smtClean="0"/>
              <a:t>a larger and international scale </a:t>
            </a:r>
            <a:r>
              <a:rPr lang="en-GB" b="1" baseline="0" dirty="0" smtClean="0"/>
              <a:t>&lt;&lt;44&gt;&gt;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42</a:t>
            </a:fld>
            <a:endParaRPr lang="nl-NL"/>
          </a:p>
        </p:txBody>
      </p:sp>
    </p:spTree>
    <p:extLst>
      <p:ext uri="{BB962C8B-B14F-4D97-AF65-F5344CB8AC3E}">
        <p14:creationId xmlns:p14="http://schemas.microsoft.com/office/powerpoint/2010/main" val="2359749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Like for example the ESBR’s </a:t>
            </a:r>
            <a:r>
              <a:rPr lang="en-GB" b="1" dirty="0" smtClean="0"/>
              <a:t>&lt;&lt;</a:t>
            </a:r>
            <a:r>
              <a:rPr lang="en-GB" b="1" dirty="0" smtClean="0"/>
              <a:t>44&gt;&gt;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43</a:t>
            </a:fld>
            <a:endParaRPr lang="nl-NL"/>
          </a:p>
        </p:txBody>
      </p:sp>
    </p:spTree>
    <p:extLst>
      <p:ext uri="{BB962C8B-B14F-4D97-AF65-F5344CB8AC3E}">
        <p14:creationId xmlns:p14="http://schemas.microsoft.com/office/powerpoint/2010/main" val="2228122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The European</a:t>
            </a:r>
            <a:r>
              <a:rPr lang="en-GB" baseline="0" dirty="0" smtClean="0"/>
              <a:t> System of Interoperable Business Registers.</a:t>
            </a:r>
          </a:p>
          <a:p>
            <a:endParaRPr lang="en-GB" baseline="0" dirty="0" smtClean="0"/>
          </a:p>
          <a:p>
            <a:r>
              <a:rPr lang="en-GB" baseline="0" dirty="0" smtClean="0"/>
              <a:t>Given these joined goals it seems that the Introduction of CHAIN management may contribute to a successful and sustainable</a:t>
            </a:r>
          </a:p>
          <a:p>
            <a:r>
              <a:rPr lang="en-GB" baseline="0" dirty="0" smtClean="0"/>
              <a:t>Collaborative network.</a:t>
            </a:r>
          </a:p>
          <a:p>
            <a:endParaRPr lang="en-GB" baseline="0" dirty="0" smtClean="0"/>
          </a:p>
          <a:p>
            <a:r>
              <a:rPr lang="en-GB" baseline="0" dirty="0" smtClean="0"/>
              <a:t>The first DESIGN principles are already there and they may sound familiar in the light of this presentation </a:t>
            </a:r>
            <a:r>
              <a:rPr lang="en-GB" b="1" baseline="0" dirty="0" smtClean="0"/>
              <a:t>&lt;&lt;</a:t>
            </a:r>
            <a:r>
              <a:rPr lang="en-GB" b="1" baseline="0" dirty="0" smtClean="0"/>
              <a:t>45&gt;&gt;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44</a:t>
            </a:fld>
            <a:endParaRPr lang="nl-NL"/>
          </a:p>
        </p:txBody>
      </p:sp>
    </p:spTree>
    <p:extLst>
      <p:ext uri="{BB962C8B-B14F-4D97-AF65-F5344CB8AC3E}">
        <p14:creationId xmlns:p14="http://schemas.microsoft.com/office/powerpoint/2010/main" val="503481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Other example we might even find at a global</a:t>
            </a:r>
            <a:r>
              <a:rPr lang="en-GB" baseline="0" dirty="0" smtClean="0"/>
              <a:t> level </a:t>
            </a:r>
            <a:r>
              <a:rPr lang="en-GB" b="1" baseline="0" dirty="0" smtClean="0"/>
              <a:t>&lt;&lt;</a:t>
            </a:r>
            <a:r>
              <a:rPr lang="en-GB" b="1" baseline="0" dirty="0" smtClean="0"/>
              <a:t>46&gt;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45</a:t>
            </a:fld>
            <a:endParaRPr lang="nl-NL"/>
          </a:p>
        </p:txBody>
      </p:sp>
    </p:spTree>
    <p:extLst>
      <p:ext uri="{BB962C8B-B14F-4D97-AF65-F5344CB8AC3E}">
        <p14:creationId xmlns:p14="http://schemas.microsoft.com/office/powerpoint/2010/main" val="1613326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smtClean="0"/>
              <a:t>&lt;&lt;</a:t>
            </a:r>
            <a:r>
              <a:rPr lang="en-GB" b="1" dirty="0" smtClean="0"/>
              <a:t>47&gt;&gt;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46</a:t>
            </a:fld>
            <a:endParaRPr lang="nl-NL"/>
          </a:p>
        </p:txBody>
      </p:sp>
    </p:spTree>
    <p:extLst>
      <p:ext uri="{BB962C8B-B14F-4D97-AF65-F5344CB8AC3E}">
        <p14:creationId xmlns:p14="http://schemas.microsoft.com/office/powerpoint/2010/main" val="1170559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Like the UN initiative on USING BIG DATA in official </a:t>
            </a:r>
            <a:r>
              <a:rPr lang="en-GB" dirty="0" smtClean="0"/>
              <a:t>statistics </a:t>
            </a:r>
            <a:r>
              <a:rPr lang="en-GB" dirty="0" smtClean="0"/>
              <a:t>where TRUSTED DATA </a:t>
            </a:r>
            <a:r>
              <a:rPr lang="en-GB" dirty="0" err="1" smtClean="0"/>
              <a:t>collaboratives</a:t>
            </a:r>
            <a:r>
              <a:rPr lang="en-GB" dirty="0" smtClean="0"/>
              <a:t> </a:t>
            </a:r>
            <a:r>
              <a:rPr lang="en-GB" dirty="0" smtClean="0"/>
              <a:t>are essential</a:t>
            </a:r>
          </a:p>
          <a:p>
            <a:endParaRPr lang="en-GB" dirty="0" smtClean="0"/>
          </a:p>
          <a:p>
            <a:r>
              <a:rPr lang="en-GB" dirty="0" smtClean="0"/>
              <a:t>Which</a:t>
            </a:r>
            <a:r>
              <a:rPr lang="en-GB" baseline="0" dirty="0" smtClean="0"/>
              <a:t> also </a:t>
            </a:r>
            <a:r>
              <a:rPr lang="en-GB" baseline="0" dirty="0" smtClean="0"/>
              <a:t>holds </a:t>
            </a:r>
            <a:r>
              <a:rPr lang="en-GB" baseline="0" dirty="0" smtClean="0"/>
              <a:t>for the development of a global platform for the discovery, access and use of data</a:t>
            </a:r>
            <a:r>
              <a:rPr lang="en-GB" baseline="0" dirty="0" smtClean="0"/>
              <a:t>, statistical methodology, </a:t>
            </a:r>
            <a:r>
              <a:rPr lang="en-GB" baseline="0" dirty="0" smtClean="0"/>
              <a:t>software application and production of statistics and indicators (like SDG’s) </a:t>
            </a:r>
            <a:r>
              <a:rPr lang="en-GB" b="1" baseline="0" dirty="0" smtClean="0"/>
              <a:t>&lt;&lt;</a:t>
            </a:r>
            <a:r>
              <a:rPr lang="en-GB" b="1" baseline="0" dirty="0" smtClean="0"/>
              <a:t>48&gt;&gt;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47</a:t>
            </a:fld>
            <a:endParaRPr lang="nl-NL"/>
          </a:p>
        </p:txBody>
      </p:sp>
    </p:spTree>
    <p:extLst>
      <p:ext uri="{BB962C8B-B14F-4D97-AF65-F5344CB8AC3E}">
        <p14:creationId xmlns:p14="http://schemas.microsoft.com/office/powerpoint/2010/main" val="2347294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smtClean="0"/>
              <a:t>So there are many more areas where we might want to consider Chain management or Alliance management in order to run, maintain and manage complex forms of collaboration between us</a:t>
            </a:r>
          </a:p>
          <a:p>
            <a:endParaRPr lang="en-GB" dirty="0" smtClean="0"/>
          </a:p>
          <a:p>
            <a:endParaRPr lang="en-GB" dirty="0" smtClean="0"/>
          </a:p>
          <a:p>
            <a:r>
              <a:rPr lang="en-GB" dirty="0" smtClean="0"/>
              <a:t>This </a:t>
            </a:r>
            <a:r>
              <a:rPr lang="en-GB" dirty="0" smtClean="0"/>
              <a:t>brings </a:t>
            </a:r>
            <a:r>
              <a:rPr lang="en-GB" dirty="0" smtClean="0"/>
              <a:t>me then to </a:t>
            </a:r>
            <a:r>
              <a:rPr lang="en-GB" dirty="0" smtClean="0"/>
              <a:t>the conclusions</a:t>
            </a:r>
            <a:r>
              <a:rPr lang="en-GB" baseline="0" dirty="0" smtClean="0"/>
              <a:t> </a:t>
            </a:r>
            <a:r>
              <a:rPr lang="en-GB" b="1" baseline="0" dirty="0" smtClean="0"/>
              <a:t>&lt;&lt;49&gt;&gt;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48</a:t>
            </a:fld>
            <a:endParaRPr lang="nl-NL"/>
          </a:p>
        </p:txBody>
      </p:sp>
    </p:spTree>
    <p:extLst>
      <p:ext uri="{BB962C8B-B14F-4D97-AF65-F5344CB8AC3E}">
        <p14:creationId xmlns:p14="http://schemas.microsoft.com/office/powerpoint/2010/main" val="1682763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GB" b="1" dirty="0" smtClean="0"/>
              <a:t>Collaboration is about mastering the ART of working together</a:t>
            </a:r>
          </a:p>
          <a:p>
            <a:pPr marL="0" indent="0">
              <a:buNone/>
            </a:pPr>
            <a:endParaRPr lang="en-GB" b="1" dirty="0" smtClean="0"/>
          </a:p>
          <a:p>
            <a:pPr marL="0" indent="0">
              <a:buNone/>
            </a:pPr>
            <a:r>
              <a:rPr lang="en-GB" b="1" dirty="0" smtClean="0"/>
              <a:t>Where Chain management offers a valuable framework and management instruments</a:t>
            </a:r>
          </a:p>
          <a:p>
            <a:pPr marL="0" indent="0">
              <a:buNone/>
            </a:pPr>
            <a:endParaRPr lang="en-GB" b="1" dirty="0" smtClean="0"/>
          </a:p>
          <a:p>
            <a:pPr marL="0" indent="0">
              <a:buNone/>
            </a:pPr>
            <a:r>
              <a:rPr lang="en-GB" b="1" dirty="0" smtClean="0"/>
              <a:t>Which enables us to </a:t>
            </a:r>
            <a:r>
              <a:rPr lang="en-GB" b="1" dirty="0" smtClean="0"/>
              <a:t>run complex </a:t>
            </a:r>
            <a:r>
              <a:rPr lang="en-GB" b="1" dirty="0" smtClean="0"/>
              <a:t>collaborative networks </a:t>
            </a:r>
            <a:r>
              <a:rPr lang="en-GB" b="1" dirty="0" smtClean="0"/>
              <a:t>in a non hierarchical way</a:t>
            </a:r>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49</a:t>
            </a:fld>
            <a:endParaRPr lang="nl-NL"/>
          </a:p>
        </p:txBody>
      </p:sp>
    </p:spTree>
    <p:extLst>
      <p:ext uri="{BB962C8B-B14F-4D97-AF65-F5344CB8AC3E}">
        <p14:creationId xmlns:p14="http://schemas.microsoft.com/office/powerpoint/2010/main" val="196838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aseline="0" dirty="0" smtClean="0"/>
              <a:t>Are Alliances in public-private partnerships a recent phenomena of our time? Not really, at least collaborations between enterprises are as old as the existence of such enterprises…for example the early credit institutions or trade associations like the Dutch guilds.</a:t>
            </a:r>
          </a:p>
          <a:p>
            <a:endParaRPr lang="en-GB" baseline="0" dirty="0" smtClean="0"/>
          </a:p>
          <a:p>
            <a:r>
              <a:rPr lang="en-GB" baseline="0" dirty="0" smtClean="0"/>
              <a:t>There always have been strategic alliances but the last couple of decades the focus and reasons for strategic alliances has evolved quickly</a:t>
            </a:r>
          </a:p>
          <a:p>
            <a:endParaRPr lang="en-GB" baseline="0" dirty="0" smtClean="0"/>
          </a:p>
          <a:p>
            <a:pPr fontAlgn="base">
              <a:lnSpc>
                <a:spcPct val="100000"/>
              </a:lnSpc>
            </a:pPr>
            <a:r>
              <a:rPr lang="nl-NL" sz="1200" kern="1200" dirty="0" smtClean="0">
                <a:solidFill>
                  <a:schemeClr val="tx1"/>
                </a:solidFill>
                <a:effectLst/>
                <a:latin typeface="+mn-lt"/>
                <a:ea typeface="+mn-ea"/>
                <a:cs typeface="+mn-cs"/>
              </a:rPr>
              <a:t>In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b="1" kern="1200" dirty="0" smtClean="0">
                <a:solidFill>
                  <a:schemeClr val="tx1"/>
                </a:solidFill>
                <a:effectLst/>
                <a:latin typeface="+mn-lt"/>
                <a:ea typeface="+mn-ea"/>
                <a:cs typeface="+mn-cs"/>
              </a:rPr>
              <a:t>1970s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focus of </a:t>
            </a:r>
            <a:r>
              <a:rPr lang="nl-NL" sz="1200" kern="1200" dirty="0" err="1" smtClean="0">
                <a:solidFill>
                  <a:schemeClr val="tx1"/>
                </a:solidFill>
                <a:effectLst/>
                <a:latin typeface="+mn-lt"/>
                <a:ea typeface="+mn-ea"/>
                <a:cs typeface="+mn-cs"/>
              </a:rPr>
              <a:t>strategic</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alliances</a:t>
            </a:r>
            <a:r>
              <a:rPr lang="nl-NL" sz="1200" kern="1200" dirty="0" smtClean="0">
                <a:solidFill>
                  <a:schemeClr val="tx1"/>
                </a:solidFill>
                <a:effectLst/>
                <a:latin typeface="+mn-lt"/>
                <a:ea typeface="+mn-ea"/>
                <a:cs typeface="+mn-cs"/>
              </a:rPr>
              <a:t> was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performance of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b="1" kern="1200" dirty="0" smtClean="0">
                <a:solidFill>
                  <a:schemeClr val="tx1"/>
                </a:solidFill>
                <a:effectLst/>
                <a:latin typeface="+mn-lt"/>
                <a:ea typeface="+mn-ea"/>
                <a:cs typeface="+mn-cs"/>
              </a:rPr>
              <a:t>product</a:t>
            </a:r>
            <a:r>
              <a:rPr lang="nl-NL" sz="1200" kern="1200" dirty="0" smtClean="0">
                <a:solidFill>
                  <a:schemeClr val="tx1"/>
                </a:solidFill>
                <a:effectLst/>
                <a:latin typeface="+mn-lt"/>
                <a:ea typeface="+mn-ea"/>
                <a:cs typeface="+mn-cs"/>
              </a:rPr>
              <a:t>. Partners </a:t>
            </a:r>
            <a:r>
              <a:rPr lang="nl-NL" sz="1200" kern="1200" dirty="0" err="1" smtClean="0">
                <a:solidFill>
                  <a:schemeClr val="tx1"/>
                </a:solidFill>
                <a:effectLst/>
                <a:latin typeface="+mn-lt"/>
                <a:ea typeface="+mn-ea"/>
                <a:cs typeface="+mn-cs"/>
              </a:rPr>
              <a:t>wanted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attain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raw</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materials</a:t>
            </a:r>
            <a:r>
              <a:rPr lang="nl-NL" sz="1200" kern="1200" dirty="0" smtClean="0">
                <a:solidFill>
                  <a:schemeClr val="tx1"/>
                </a:solidFill>
                <a:effectLst/>
                <a:latin typeface="+mn-lt"/>
                <a:ea typeface="+mn-ea"/>
                <a:cs typeface="+mn-cs"/>
              </a:rPr>
              <a:t>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best </a:t>
            </a:r>
            <a:r>
              <a:rPr lang="nl-NL" sz="1200" kern="1200" dirty="0" err="1" smtClean="0">
                <a:solidFill>
                  <a:schemeClr val="tx1"/>
                </a:solidFill>
                <a:effectLst/>
                <a:latin typeface="+mn-lt"/>
                <a:ea typeface="+mn-ea"/>
                <a:cs typeface="+mn-cs"/>
              </a:rPr>
              <a:t>quality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lowest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price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possible</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best </a:t>
            </a:r>
            <a:r>
              <a:rPr lang="nl-NL" sz="1200" kern="1200" dirty="0" err="1" smtClean="0">
                <a:solidFill>
                  <a:schemeClr val="tx1"/>
                </a:solidFill>
                <a:effectLst/>
                <a:latin typeface="+mn-lt"/>
                <a:ea typeface="+mn-ea"/>
                <a:cs typeface="+mn-cs"/>
              </a:rPr>
              <a:t>technology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improved</a:t>
            </a:r>
            <a:r>
              <a:rPr lang="nl-NL" sz="1200" kern="1200" dirty="0" smtClean="0">
                <a:solidFill>
                  <a:schemeClr val="tx1"/>
                </a:solidFill>
                <a:effectLst/>
                <a:latin typeface="+mn-lt"/>
                <a:ea typeface="+mn-ea"/>
                <a:cs typeface="+mn-cs"/>
              </a:rPr>
              <a:t> market </a:t>
            </a:r>
            <a:r>
              <a:rPr lang="nl-NL" sz="1200" kern="1200" dirty="0" err="1" smtClean="0">
                <a:solidFill>
                  <a:schemeClr val="tx1"/>
                </a:solidFill>
                <a:effectLst/>
                <a:latin typeface="+mn-lt"/>
                <a:ea typeface="+mn-ea"/>
                <a:cs typeface="+mn-cs"/>
              </a:rPr>
              <a:t>penetration</a:t>
            </a:r>
            <a:endParaRPr lang="nl-NL" sz="1200" kern="1200" dirty="0" smtClean="0">
              <a:solidFill>
                <a:schemeClr val="tx1"/>
              </a:solidFill>
              <a:effectLst/>
              <a:latin typeface="+mn-lt"/>
              <a:ea typeface="+mn-ea"/>
              <a:cs typeface="+mn-cs"/>
            </a:endParaRPr>
          </a:p>
          <a:p>
            <a:pPr fontAlgn="base">
              <a:lnSpc>
                <a:spcPct val="100000"/>
              </a:lnSpc>
            </a:pPr>
            <a:endParaRPr lang="nl-NL" sz="1200" kern="1200" dirty="0" smtClean="0">
              <a:solidFill>
                <a:schemeClr val="tx1"/>
              </a:solidFill>
              <a:effectLst/>
              <a:latin typeface="+mn-lt"/>
              <a:ea typeface="+mn-ea"/>
              <a:cs typeface="+mn-cs"/>
            </a:endParaRPr>
          </a:p>
          <a:p>
            <a:pPr fontAlgn="base">
              <a:lnSpc>
                <a:spcPct val="100000"/>
              </a:lnSpc>
            </a:pPr>
            <a:r>
              <a:rPr lang="nl-NL" sz="1200" kern="1200" dirty="0" smtClean="0">
                <a:solidFill>
                  <a:schemeClr val="tx1"/>
                </a:solidFill>
                <a:effectLst/>
                <a:latin typeface="+mn-lt"/>
                <a:ea typeface="+mn-ea"/>
                <a:cs typeface="+mn-cs"/>
              </a:rPr>
              <a:t>In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b="1" kern="1200" dirty="0" smtClean="0">
                <a:solidFill>
                  <a:schemeClr val="tx1"/>
                </a:solidFill>
                <a:effectLst/>
                <a:latin typeface="+mn-lt"/>
                <a:ea typeface="+mn-ea"/>
                <a:cs typeface="+mn-cs"/>
              </a:rPr>
              <a:t>1980s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number</a:t>
            </a:r>
            <a:r>
              <a:rPr lang="nl-NL" sz="1200" kern="1200" dirty="0" smtClean="0">
                <a:solidFill>
                  <a:schemeClr val="tx1"/>
                </a:solidFill>
                <a:effectLst/>
                <a:latin typeface="+mn-lt"/>
                <a:ea typeface="+mn-ea"/>
                <a:cs typeface="+mn-cs"/>
              </a:rPr>
              <a:t> of </a:t>
            </a:r>
            <a:r>
              <a:rPr lang="nl-NL" sz="1200" kern="1200" dirty="0" err="1" smtClean="0">
                <a:solidFill>
                  <a:schemeClr val="tx1"/>
                </a:solidFill>
                <a:effectLst/>
                <a:latin typeface="+mn-lt"/>
                <a:ea typeface="+mn-ea"/>
                <a:cs typeface="+mn-cs"/>
              </a:rPr>
              <a:t>strategic</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alliances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increased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dramatically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involved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strategic</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alliances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aimed</a:t>
            </a:r>
            <a:r>
              <a:rPr lang="nl-NL" sz="1200" kern="1200" dirty="0" smtClean="0">
                <a:solidFill>
                  <a:schemeClr val="tx1"/>
                </a:solidFill>
                <a:effectLst/>
                <a:latin typeface="+mn-lt"/>
                <a:ea typeface="+mn-ea"/>
                <a:cs typeface="+mn-cs"/>
              </a:rPr>
              <a:t> at building </a:t>
            </a:r>
            <a:r>
              <a:rPr lang="nl-NL" sz="1200" kern="1200" dirty="0" err="1" smtClean="0">
                <a:solidFill>
                  <a:schemeClr val="tx1"/>
                </a:solidFill>
                <a:effectLst/>
                <a:latin typeface="+mn-lt"/>
                <a:ea typeface="+mn-ea"/>
                <a:cs typeface="+mn-cs"/>
              </a:rPr>
              <a:t>economies</a:t>
            </a:r>
            <a:r>
              <a:rPr lang="nl-NL" sz="1200" kern="1200" dirty="0" smtClean="0">
                <a:solidFill>
                  <a:schemeClr val="tx1"/>
                </a:solidFill>
                <a:effectLst/>
                <a:latin typeface="+mn-lt"/>
                <a:ea typeface="+mn-ea"/>
                <a:cs typeface="+mn-cs"/>
              </a:rPr>
              <a:t> of </a:t>
            </a:r>
            <a:r>
              <a:rPr lang="nl-NL" sz="1200" kern="1200" dirty="0" err="1" smtClean="0">
                <a:solidFill>
                  <a:schemeClr val="tx1"/>
                </a:solidFill>
                <a:effectLst/>
                <a:latin typeface="+mn-lt"/>
                <a:ea typeface="+mn-ea"/>
                <a:cs typeface="+mn-cs"/>
              </a:rPr>
              <a:t>scale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scope </a:t>
            </a:r>
            <a:r>
              <a:rPr lang="nl-NL" sz="1200" kern="1200" dirty="0" err="1" smtClean="0">
                <a:solidFill>
                  <a:schemeClr val="tx1"/>
                </a:solidFill>
                <a:effectLst/>
                <a:latin typeface="+mn-lt"/>
                <a:ea typeface="+mn-ea"/>
                <a:cs typeface="+mn-cs"/>
              </a:rPr>
              <a:t>trying</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consolidate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their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positions</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their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respective</a:t>
            </a:r>
            <a:r>
              <a:rPr lang="nl-NL" sz="1200" kern="1200" dirty="0" smtClean="0">
                <a:solidFill>
                  <a:schemeClr val="tx1"/>
                </a:solidFill>
                <a:effectLst/>
                <a:latin typeface="+mn-lt"/>
                <a:ea typeface="+mn-ea"/>
                <a:cs typeface="+mn-cs"/>
              </a:rPr>
              <a:t> sectors. </a:t>
            </a:r>
            <a:r>
              <a:rPr lang="nl-NL" sz="1200" kern="1200" dirty="0" err="1" smtClean="0">
                <a:solidFill>
                  <a:schemeClr val="tx1"/>
                </a:solidFill>
                <a:effectLst/>
                <a:latin typeface="+mn-lt"/>
                <a:ea typeface="+mn-ea"/>
                <a:cs typeface="+mn-cs"/>
              </a:rPr>
              <a:t>Think</a:t>
            </a:r>
            <a:r>
              <a:rPr lang="nl-NL" sz="1200" kern="1200" dirty="0" smtClean="0">
                <a:solidFill>
                  <a:schemeClr val="tx1"/>
                </a:solidFill>
                <a:effectLst/>
                <a:latin typeface="+mn-lt"/>
                <a:ea typeface="+mn-ea"/>
                <a:cs typeface="+mn-cs"/>
              </a:rPr>
              <a:t> of </a:t>
            </a:r>
            <a:r>
              <a:rPr lang="nl-NL" sz="1200" kern="1200" dirty="0" err="1" smtClean="0">
                <a:solidFill>
                  <a:schemeClr val="tx1"/>
                </a:solidFill>
                <a:effectLst/>
                <a:latin typeface="+mn-lt"/>
                <a:ea typeface="+mn-ea"/>
                <a:cs typeface="+mn-cs"/>
              </a:rPr>
              <a:t>photocopiers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by</a:t>
            </a:r>
            <a:r>
              <a:rPr lang="nl-NL" sz="1200" kern="1200" dirty="0" smtClean="0">
                <a:solidFill>
                  <a:schemeClr val="tx1"/>
                </a:solidFill>
                <a:effectLst/>
                <a:latin typeface="+mn-lt"/>
                <a:ea typeface="+mn-ea"/>
                <a:cs typeface="+mn-cs"/>
              </a:rPr>
              <a:t> Canon </a:t>
            </a:r>
            <a:r>
              <a:rPr lang="nl-NL" sz="1200" kern="1200" dirty="0" err="1" smtClean="0">
                <a:solidFill>
                  <a:schemeClr val="tx1"/>
                </a:solidFill>
                <a:effectLst/>
                <a:latin typeface="+mn-lt"/>
                <a:ea typeface="+mn-ea"/>
                <a:cs typeface="+mn-cs"/>
              </a:rPr>
              <a:t>sold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under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brand of Kodak, or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partnership of Toshiba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Motorola </a:t>
            </a:r>
            <a:r>
              <a:rPr lang="nl-NL" sz="1200" kern="1200" dirty="0" err="1" smtClean="0">
                <a:solidFill>
                  <a:schemeClr val="tx1"/>
                </a:solidFill>
                <a:effectLst/>
                <a:latin typeface="+mn-lt"/>
                <a:ea typeface="+mn-ea"/>
                <a:cs typeface="+mn-cs"/>
              </a:rPr>
              <a:t>whose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joining</a:t>
            </a:r>
            <a:r>
              <a:rPr lang="nl-NL" sz="1200" kern="1200" dirty="0" smtClean="0">
                <a:solidFill>
                  <a:schemeClr val="tx1"/>
                </a:solidFill>
                <a:effectLst/>
                <a:latin typeface="+mn-lt"/>
                <a:ea typeface="+mn-ea"/>
                <a:cs typeface="+mn-cs"/>
              </a:rPr>
              <a:t> of resources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technology</a:t>
            </a:r>
            <a:r>
              <a:rPr lang="nl-NL" sz="1200" kern="1200" dirty="0" smtClean="0">
                <a:solidFill>
                  <a:schemeClr val="tx1"/>
                </a:solidFill>
                <a:effectLst/>
                <a:latin typeface="+mn-lt"/>
                <a:ea typeface="+mn-ea"/>
                <a:cs typeface="+mn-cs"/>
              </a:rPr>
              <a:t> lead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great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success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with</a:t>
            </a:r>
            <a:r>
              <a:rPr lang="nl-NL" sz="1200" kern="1200" dirty="0" smtClean="0">
                <a:solidFill>
                  <a:schemeClr val="tx1"/>
                </a:solidFill>
                <a:effectLst/>
                <a:latin typeface="+mn-lt"/>
                <a:ea typeface="+mn-ea"/>
                <a:cs typeface="+mn-cs"/>
              </a:rPr>
              <a:t> microprocessors.</a:t>
            </a:r>
          </a:p>
          <a:p>
            <a:pPr fontAlgn="base">
              <a:lnSpc>
                <a:spcPct val="100000"/>
              </a:lnSpc>
            </a:pPr>
            <a:endParaRPr lang="nl-NL" sz="1200" kern="1200" dirty="0" smtClean="0">
              <a:solidFill>
                <a:schemeClr val="tx1"/>
              </a:solidFill>
              <a:effectLst/>
              <a:latin typeface="+mn-lt"/>
              <a:ea typeface="+mn-ea"/>
              <a:cs typeface="+mn-cs"/>
            </a:endParaRPr>
          </a:p>
          <a:p>
            <a:pPr fontAlgn="base">
              <a:lnSpc>
                <a:spcPct val="100000"/>
              </a:lnSpc>
            </a:pPr>
            <a:r>
              <a:rPr lang="nl-NL" sz="1200" kern="1200" dirty="0" smtClean="0">
                <a:solidFill>
                  <a:schemeClr val="tx1"/>
                </a:solidFill>
                <a:effectLst/>
                <a:latin typeface="+mn-lt"/>
                <a:ea typeface="+mn-ea"/>
                <a:cs typeface="+mn-cs"/>
              </a:rPr>
              <a:t>In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a:t>
            </a:r>
            <a:r>
              <a:rPr lang="nl-NL" sz="1200" b="1" kern="1200" dirty="0" smtClean="0">
                <a:solidFill>
                  <a:schemeClr val="tx1"/>
                </a:solidFill>
                <a:effectLst/>
                <a:latin typeface="+mn-lt"/>
                <a:ea typeface="+mn-ea"/>
                <a:cs typeface="+mn-cs"/>
              </a:rPr>
              <a:t>1990</a:t>
            </a:r>
            <a:r>
              <a:rPr lang="nl-NL" sz="1200" kern="1200" dirty="0" smtClean="0">
                <a:solidFill>
                  <a:schemeClr val="tx1"/>
                </a:solidFill>
                <a:effectLst/>
                <a:latin typeface="+mn-lt"/>
                <a:ea typeface="+mn-ea"/>
                <a:cs typeface="+mn-cs"/>
              </a:rPr>
              <a:t>s, </a:t>
            </a:r>
            <a:r>
              <a:rPr lang="nl-NL" sz="1200" kern="1200" dirty="0" err="1" smtClean="0">
                <a:solidFill>
                  <a:schemeClr val="tx1"/>
                </a:solidFill>
                <a:effectLst/>
                <a:latin typeface="+mn-lt"/>
                <a:ea typeface="+mn-ea"/>
                <a:cs typeface="+mn-cs"/>
              </a:rPr>
              <a:t>geographical</a:t>
            </a:r>
            <a:r>
              <a:rPr lang="nl-NL" sz="1200" kern="1200" dirty="0" smtClean="0">
                <a:solidFill>
                  <a:schemeClr val="tx1"/>
                </a:solidFill>
                <a:effectLst/>
                <a:latin typeface="+mn-lt"/>
                <a:ea typeface="+mn-ea"/>
                <a:cs typeface="+mn-cs"/>
              </a:rPr>
              <a:t> borders </a:t>
            </a:r>
            <a:r>
              <a:rPr lang="nl-NL" sz="1200" kern="1200" dirty="0" err="1" smtClean="0">
                <a:solidFill>
                  <a:schemeClr val="tx1"/>
                </a:solidFill>
                <a:effectLst/>
                <a:latin typeface="+mn-lt"/>
                <a:ea typeface="+mn-ea"/>
                <a:cs typeface="+mn-cs"/>
              </a:rPr>
              <a:t>between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markets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collapsed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new </a:t>
            </a:r>
            <a:r>
              <a:rPr lang="nl-NL" sz="1200" kern="1200" dirty="0" err="1" smtClean="0">
                <a:solidFill>
                  <a:schemeClr val="tx1"/>
                </a:solidFill>
                <a:effectLst/>
                <a:latin typeface="+mn-lt"/>
                <a:ea typeface="+mn-ea"/>
                <a:cs typeface="+mn-cs"/>
              </a:rPr>
              <a:t>markets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could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be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entered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Due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higher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for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companies </a:t>
            </a:r>
            <a:r>
              <a:rPr lang="nl-NL" sz="1200" kern="1200" dirty="0" err="1" smtClean="0">
                <a:solidFill>
                  <a:schemeClr val="tx1"/>
                </a:solidFill>
                <a:effectLst/>
                <a:latin typeface="+mn-lt"/>
                <a:ea typeface="+mn-ea"/>
                <a:cs typeface="+mn-cs"/>
              </a:rPr>
              <a:t>there</a:t>
            </a:r>
            <a:r>
              <a:rPr lang="nl-NL" sz="1200" kern="1200" dirty="0" smtClean="0">
                <a:solidFill>
                  <a:schemeClr val="tx1"/>
                </a:solidFill>
                <a:effectLst/>
                <a:latin typeface="+mn-lt"/>
                <a:ea typeface="+mn-ea"/>
                <a:cs typeface="+mn-cs"/>
              </a:rPr>
              <a:t> was a </a:t>
            </a:r>
            <a:r>
              <a:rPr lang="nl-NL" sz="1200" kern="1200" dirty="0" err="1" smtClean="0">
                <a:solidFill>
                  <a:schemeClr val="tx1"/>
                </a:solidFill>
                <a:effectLst/>
                <a:latin typeface="+mn-lt"/>
                <a:ea typeface="+mn-ea"/>
                <a:cs typeface="+mn-cs"/>
              </a:rPr>
              <a:t>need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for</a:t>
            </a:r>
            <a:r>
              <a:rPr lang="nl-NL" sz="1200" kern="1200" dirty="0" smtClean="0">
                <a:solidFill>
                  <a:schemeClr val="tx1"/>
                </a:solidFill>
                <a:effectLst/>
                <a:latin typeface="+mn-lt"/>
                <a:ea typeface="+mn-ea"/>
                <a:cs typeface="+mn-cs"/>
              </a:rPr>
              <a:t> constant </a:t>
            </a:r>
            <a:r>
              <a:rPr lang="nl-NL" sz="1200" kern="1200" dirty="0" err="1" smtClean="0">
                <a:solidFill>
                  <a:schemeClr val="tx1"/>
                </a:solidFill>
                <a:effectLst/>
                <a:latin typeface="+mn-lt"/>
                <a:ea typeface="+mn-ea"/>
                <a:cs typeface="+mn-cs"/>
              </a:rPr>
              <a:t>innovation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stay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competitive</a:t>
            </a:r>
            <a:r>
              <a:rPr lang="nl-NL" sz="1200" kern="1200" dirty="0" smtClean="0">
                <a:solidFill>
                  <a:schemeClr val="tx1"/>
                </a:solidFill>
                <a:effectLst/>
                <a:latin typeface="+mn-lt"/>
                <a:ea typeface="+mn-ea"/>
                <a:cs typeface="+mn-cs"/>
              </a:rPr>
              <a:t>. The focus of </a:t>
            </a:r>
            <a:r>
              <a:rPr lang="nl-NL" sz="1200" kern="1200" dirty="0" err="1" smtClean="0">
                <a:solidFill>
                  <a:schemeClr val="tx1"/>
                </a:solidFill>
                <a:effectLst/>
                <a:latin typeface="+mn-lt"/>
                <a:ea typeface="+mn-ea"/>
                <a:cs typeface="+mn-cs"/>
              </a:rPr>
              <a:t>strategic</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alliances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moved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a:t>
            </a:r>
            <a:r>
              <a:rPr lang="nl-NL" sz="1200" kern="1200" dirty="0" smtClean="0">
                <a:solidFill>
                  <a:schemeClr val="tx1"/>
                </a:solidFill>
                <a:effectLst/>
                <a:latin typeface="+mn-lt"/>
                <a:ea typeface="+mn-ea"/>
                <a:cs typeface="+mn-cs"/>
              </a:rPr>
              <a:t> development of </a:t>
            </a:r>
            <a:r>
              <a:rPr lang="nl-NL" sz="1200" kern="1200" dirty="0" err="1" smtClean="0">
                <a:solidFill>
                  <a:schemeClr val="tx1"/>
                </a:solidFill>
                <a:effectLst/>
                <a:latin typeface="+mn-lt"/>
                <a:ea typeface="+mn-ea"/>
                <a:cs typeface="+mn-cs"/>
              </a:rPr>
              <a:t>competencies</a:t>
            </a:r>
            <a:r>
              <a:rPr lang="nl-NL" sz="1200" kern="1200" dirty="0" smtClean="0">
                <a:solidFill>
                  <a:schemeClr val="tx1"/>
                </a:solidFill>
                <a:effectLst/>
                <a:latin typeface="+mn-lt"/>
                <a:ea typeface="+mn-ea"/>
                <a:cs typeface="+mn-cs"/>
              </a:rPr>
              <a:t>.</a:t>
            </a:r>
          </a:p>
          <a:p>
            <a:pPr fontAlgn="base">
              <a:lnSpc>
                <a:spcPct val="100000"/>
              </a:lnSpc>
            </a:pPr>
            <a:endParaRPr lang="nl-NL" sz="1200" kern="1200" dirty="0" smtClean="0">
              <a:solidFill>
                <a:schemeClr val="tx1"/>
              </a:solidFill>
              <a:effectLst/>
              <a:latin typeface="+mn-lt"/>
              <a:ea typeface="+mn-ea"/>
              <a:cs typeface="+mn-cs"/>
            </a:endParaRPr>
          </a:p>
          <a:p>
            <a:pPr fontAlgn="base">
              <a:lnSpc>
                <a:spcPct val="100000"/>
              </a:lnSpc>
            </a:pPr>
            <a:r>
              <a:rPr lang="nl-NL" sz="1200" kern="1200" dirty="0" smtClean="0">
                <a:solidFill>
                  <a:schemeClr val="tx1"/>
                </a:solidFill>
                <a:effectLst/>
                <a:latin typeface="+mn-lt"/>
                <a:ea typeface="+mn-ea"/>
                <a:cs typeface="+mn-cs"/>
              </a:rPr>
              <a:t>It is </a:t>
            </a:r>
            <a:r>
              <a:rPr lang="nl-NL" sz="1200" kern="1200" dirty="0" err="1" smtClean="0">
                <a:solidFill>
                  <a:schemeClr val="tx1"/>
                </a:solidFill>
                <a:effectLst/>
                <a:latin typeface="+mn-lt"/>
                <a:ea typeface="+mn-ea"/>
                <a:cs typeface="+mn-cs"/>
              </a:rPr>
              <a:t>this</a:t>
            </a:r>
            <a:r>
              <a:rPr lang="nl-NL" sz="1200" kern="1200" dirty="0" smtClean="0">
                <a:solidFill>
                  <a:schemeClr val="tx1"/>
                </a:solidFill>
                <a:effectLst/>
                <a:latin typeface="+mn-lt"/>
                <a:ea typeface="+mn-ea"/>
                <a:cs typeface="+mn-cs"/>
              </a:rPr>
              <a:t> domain of </a:t>
            </a:r>
            <a:r>
              <a:rPr lang="nl-NL" sz="1200" kern="1200" dirty="0" err="1" smtClean="0">
                <a:solidFill>
                  <a:schemeClr val="tx1"/>
                </a:solidFill>
                <a:effectLst/>
                <a:latin typeface="+mn-lt"/>
                <a:ea typeface="+mn-ea"/>
                <a:cs typeface="+mn-cs"/>
              </a:rPr>
              <a:t>competencies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knowledge</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that</a:t>
            </a:r>
            <a:r>
              <a:rPr lang="nl-NL" sz="1200" kern="1200" baseline="0" dirty="0" smtClean="0">
                <a:solidFill>
                  <a:schemeClr val="tx1"/>
                </a:solidFill>
                <a:effectLst/>
                <a:latin typeface="+mn-lt"/>
                <a:ea typeface="+mn-ea"/>
                <a:cs typeface="+mn-cs"/>
              </a:rPr>
              <a:t> is </a:t>
            </a:r>
            <a:r>
              <a:rPr lang="nl-NL" sz="1200" kern="1200" baseline="0" dirty="0" err="1" smtClean="0">
                <a:solidFill>
                  <a:schemeClr val="tx1"/>
                </a:solidFill>
                <a:effectLst/>
                <a:latin typeface="+mn-lt"/>
                <a:ea typeface="+mn-ea"/>
                <a:cs typeface="+mn-cs"/>
              </a:rPr>
              <a:t>also</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typical</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for</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the</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innovative</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oriented</a:t>
            </a:r>
            <a:r>
              <a:rPr lang="nl-NL" sz="1200" kern="1200" baseline="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public-private partnerships.</a:t>
            </a:r>
          </a:p>
          <a:p>
            <a:pPr fontAlgn="base">
              <a:lnSpc>
                <a:spcPct val="100000"/>
              </a:lnSpc>
            </a:pPr>
            <a:endParaRPr lang="nl-NL" sz="1200" kern="1200" dirty="0" smtClean="0">
              <a:solidFill>
                <a:schemeClr val="tx1"/>
              </a:solidFill>
              <a:effectLst/>
              <a:latin typeface="+mn-lt"/>
              <a:ea typeface="+mn-ea"/>
              <a:cs typeface="+mn-cs"/>
            </a:endParaRPr>
          </a:p>
          <a:p>
            <a:pPr fontAlgn="base">
              <a:lnSpc>
                <a:spcPct val="100000"/>
              </a:lnSpc>
            </a:pPr>
            <a:r>
              <a:rPr lang="nl-NL" sz="1200" kern="1200" dirty="0" err="1" smtClean="0">
                <a:solidFill>
                  <a:schemeClr val="tx1"/>
                </a:solidFill>
                <a:effectLst/>
                <a:latin typeface="+mn-lt"/>
                <a:ea typeface="+mn-ea"/>
                <a:cs typeface="+mn-cs"/>
              </a:rPr>
              <a:t>Now</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what</a:t>
            </a:r>
            <a:r>
              <a:rPr lang="nl-NL" sz="1200" kern="1200" dirty="0" smtClean="0">
                <a:solidFill>
                  <a:schemeClr val="tx1"/>
                </a:solidFill>
                <a:effectLst/>
                <a:latin typeface="+mn-lt"/>
                <a:ea typeface="+mn-ea"/>
                <a:cs typeface="+mn-cs"/>
              </a:rPr>
              <a:t> are </a:t>
            </a:r>
            <a:r>
              <a:rPr lang="nl-NL" sz="1200" kern="1200" dirty="0" err="1" smtClean="0">
                <a:solidFill>
                  <a:schemeClr val="tx1"/>
                </a:solidFill>
                <a:effectLst/>
                <a:latin typeface="+mn-lt"/>
                <a:ea typeface="+mn-ea"/>
                <a:cs typeface="+mn-cs"/>
              </a:rPr>
              <a:t>Alliances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what</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makes</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them</a:t>
            </a:r>
            <a:r>
              <a:rPr lang="nl-NL" sz="1200" kern="1200" baseline="0" dirty="0" smtClean="0">
                <a:solidFill>
                  <a:schemeClr val="tx1"/>
                </a:solidFill>
                <a:effectLst/>
                <a:latin typeface="+mn-lt"/>
                <a:ea typeface="+mn-ea"/>
                <a:cs typeface="+mn-cs"/>
              </a:rPr>
              <a:t> special?  </a:t>
            </a:r>
            <a:r>
              <a:rPr lang="nl-NL" sz="1200" b="1" kern="1200" baseline="0" dirty="0" smtClean="0">
                <a:solidFill>
                  <a:schemeClr val="tx1"/>
                </a:solidFill>
                <a:effectLst/>
                <a:latin typeface="+mn-lt"/>
                <a:ea typeface="+mn-ea"/>
                <a:cs typeface="+mn-cs"/>
              </a:rPr>
              <a:t>&lt;6&gt;</a:t>
            </a:r>
            <a:r>
              <a:rPr lang="nl-NL" sz="1200" kern="1200" dirty="0" smtClean="0">
                <a:solidFill>
                  <a:schemeClr val="tx1"/>
                </a:solidFill>
                <a:effectLst/>
                <a:latin typeface="+mn-lt"/>
                <a:ea typeface="+mn-ea"/>
                <a:cs typeface="+mn-cs"/>
              </a:rPr>
              <a:t> </a:t>
            </a:r>
            <a:endParaRPr lang="en-GB" b="1" dirty="0" smtClean="0"/>
          </a:p>
          <a:p>
            <a:pPr>
              <a:lnSpc>
                <a:spcPct val="150000"/>
              </a:lnSpc>
            </a:pP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5</a:t>
            </a:fld>
            <a:endParaRPr lang="nl-NL"/>
          </a:p>
        </p:txBody>
      </p:sp>
    </p:spTree>
    <p:extLst>
      <p:ext uri="{BB962C8B-B14F-4D97-AF65-F5344CB8AC3E}">
        <p14:creationId xmlns:p14="http://schemas.microsoft.com/office/powerpoint/2010/main" val="3708704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For those who want to read more on this topic, the part of Alliances is from the Dutch Government Reference Architecture</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Explanation:</a:t>
            </a:r>
          </a:p>
          <a:p>
            <a:r>
              <a:rPr lang="en-US" sz="1200" b="0" i="0" u="none" strike="noStrike" kern="1200" baseline="0" dirty="0" smtClean="0">
                <a:solidFill>
                  <a:schemeClr val="tx1"/>
                </a:solidFill>
                <a:latin typeface="+mn-lt"/>
                <a:ea typeface="+mn-ea"/>
                <a:cs typeface="+mn-cs"/>
              </a:rPr>
              <a:t>The ‘Allegory for good and bad governance’ is a series of frescoes that was painted around 1338 by </a:t>
            </a:r>
            <a:r>
              <a:rPr lang="en-US" sz="1200" b="0" i="0" u="none" strike="noStrike" kern="1200" baseline="0" dirty="0" err="1" smtClean="0">
                <a:solidFill>
                  <a:schemeClr val="tx1"/>
                </a:solidFill>
                <a:latin typeface="+mn-lt"/>
                <a:ea typeface="+mn-ea"/>
                <a:cs typeface="+mn-cs"/>
              </a:rPr>
              <a:t>Ambrogio</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Lorenzetti. The frescoes can be found in the council hall of the </a:t>
            </a:r>
            <a:r>
              <a:rPr lang="en-US" sz="1200" b="0" i="0" u="none" strike="noStrike" kern="1200" baseline="0" dirty="0" err="1" smtClean="0">
                <a:solidFill>
                  <a:schemeClr val="tx1"/>
                </a:solidFill>
                <a:latin typeface="+mn-lt"/>
                <a:ea typeface="+mn-ea"/>
                <a:cs typeface="+mn-cs"/>
              </a:rPr>
              <a:t>Palazzio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Pubblico</a:t>
            </a:r>
            <a:r>
              <a:rPr lang="en-US" sz="1200" b="0" i="0" u="none" strike="noStrike" kern="1200" baseline="0" dirty="0" smtClean="0">
                <a:solidFill>
                  <a:schemeClr val="tx1"/>
                </a:solidFill>
                <a:latin typeface="+mn-lt"/>
                <a:ea typeface="+mn-ea"/>
                <a:cs typeface="+mn-cs"/>
              </a:rPr>
              <a:t> in Siena (Italy). One of the</a:t>
            </a:r>
          </a:p>
          <a:p>
            <a:r>
              <a:rPr lang="en-US" sz="1200" b="0" i="0" u="none" strike="noStrike" kern="1200" baseline="0" dirty="0" smtClean="0">
                <a:solidFill>
                  <a:schemeClr val="tx1"/>
                </a:solidFill>
                <a:latin typeface="+mn-lt"/>
                <a:ea typeface="+mn-ea"/>
                <a:cs typeface="+mn-cs"/>
              </a:rPr>
              <a:t>six scenes is titled the ‘Allegory of good governance’.</a:t>
            </a:r>
          </a:p>
          <a:p>
            <a:r>
              <a:rPr lang="en-US" sz="1200" b="0" i="0" u="none" strike="noStrike" kern="1200" baseline="0" dirty="0" smtClean="0">
                <a:solidFill>
                  <a:schemeClr val="tx1"/>
                </a:solidFill>
                <a:latin typeface="+mn-lt"/>
                <a:ea typeface="+mn-ea"/>
                <a:cs typeface="+mn-cs"/>
              </a:rPr>
              <a:t>In this fresco, which </a:t>
            </a:r>
            <a:r>
              <a:rPr lang="en-US" sz="1200" b="0" i="0" u="none" strike="noStrike" kern="1200" baseline="0" dirty="0" err="1" smtClean="0">
                <a:solidFill>
                  <a:schemeClr val="tx1"/>
                </a:solidFill>
                <a:latin typeface="+mn-lt"/>
                <a:ea typeface="+mn-ea"/>
                <a:cs typeface="+mn-cs"/>
              </a:rPr>
              <a:t>symbolises</a:t>
            </a:r>
            <a:r>
              <a:rPr lang="en-US" sz="1200" b="0" i="0" u="none" strike="noStrike" kern="1200" baseline="0" dirty="0" smtClean="0">
                <a:solidFill>
                  <a:schemeClr val="tx1"/>
                </a:solidFill>
                <a:latin typeface="+mn-lt"/>
                <a:ea typeface="+mn-ea"/>
                <a:cs typeface="+mn-cs"/>
              </a:rPr>
              <a:t> the governance of the State of Siena, one can see at the bottom the citizens</a:t>
            </a:r>
          </a:p>
          <a:p>
            <a:r>
              <a:rPr lang="en-US" sz="1200" b="0" i="0" u="none" strike="noStrike" kern="1200" baseline="0" dirty="0" smtClean="0">
                <a:solidFill>
                  <a:schemeClr val="tx1"/>
                </a:solidFill>
                <a:latin typeface="+mn-lt"/>
                <a:ea typeface="+mn-ea"/>
                <a:cs typeface="+mn-cs"/>
              </a:rPr>
              <a:t>of Siena who are bound together by a braided cord. On the one hand, the cord runs to the monarch, who</a:t>
            </a:r>
          </a:p>
          <a:p>
            <a:r>
              <a:rPr lang="en-US" sz="1200" b="0" i="0" u="none" strike="noStrike" kern="1200" baseline="0" dirty="0" smtClean="0">
                <a:solidFill>
                  <a:schemeClr val="tx1"/>
                </a:solidFill>
                <a:latin typeface="+mn-lt"/>
                <a:ea typeface="+mn-ea"/>
                <a:cs typeface="+mn-cs"/>
              </a:rPr>
              <a:t>represents ‘the Board’ of the city, and who is assisted by six female </a:t>
            </a:r>
            <a:r>
              <a:rPr lang="en-US" sz="1200" b="0" i="0" u="none" strike="noStrike" kern="1200" baseline="0" dirty="0" err="1" smtClean="0">
                <a:solidFill>
                  <a:schemeClr val="tx1"/>
                </a:solidFill>
                <a:latin typeface="+mn-lt"/>
                <a:ea typeface="+mn-ea"/>
                <a:cs typeface="+mn-cs"/>
              </a:rPr>
              <a:t>councellors</a:t>
            </a:r>
            <a:r>
              <a:rPr lang="en-US" sz="1200" b="0" i="0" u="none" strike="noStrike" kern="1200" baseline="0" dirty="0" smtClean="0">
                <a:solidFill>
                  <a:schemeClr val="tx1"/>
                </a:solidFill>
                <a:latin typeface="+mn-lt"/>
                <a:ea typeface="+mn-ea"/>
                <a:cs typeface="+mn-cs"/>
              </a:rPr>
              <a:t>, among which the four</a:t>
            </a:r>
          </a:p>
          <a:p>
            <a:r>
              <a:rPr lang="en-GB" sz="1200" b="0" i="0" u="none" strike="noStrike" kern="1200" baseline="0" dirty="0" smtClean="0">
                <a:solidFill>
                  <a:schemeClr val="tx1"/>
                </a:solidFill>
                <a:latin typeface="+mn-lt"/>
                <a:ea typeface="+mn-ea"/>
                <a:cs typeface="+mn-cs"/>
              </a:rPr>
              <a:t>cardinal virtues: </a:t>
            </a:r>
            <a:r>
              <a:rPr lang="en-GB" sz="1200" b="0" i="0" u="none" strike="noStrike" kern="1200" baseline="0" dirty="0" err="1" smtClean="0">
                <a:solidFill>
                  <a:schemeClr val="tx1"/>
                </a:solidFill>
                <a:latin typeface="+mn-lt"/>
                <a:ea typeface="+mn-ea"/>
                <a:cs typeface="+mn-cs"/>
              </a:rPr>
              <a:t>Fortitudo</a:t>
            </a:r>
            <a:r>
              <a:rPr lang="en-GB" sz="1200" b="0" i="0" u="none" strike="noStrike" kern="1200" baseline="0" dirty="0" smtClean="0">
                <a:solidFill>
                  <a:schemeClr val="tx1"/>
                </a:solidFill>
                <a:latin typeface="+mn-lt"/>
                <a:ea typeface="+mn-ea"/>
                <a:cs typeface="+mn-cs"/>
              </a:rPr>
              <a:t> (Courage), </a:t>
            </a:r>
            <a:r>
              <a:rPr lang="en-GB" sz="1200" b="0" i="0" u="none" strike="noStrike" kern="1200" baseline="0" dirty="0" err="1" smtClean="0">
                <a:solidFill>
                  <a:schemeClr val="tx1"/>
                </a:solidFill>
                <a:latin typeface="+mn-lt"/>
                <a:ea typeface="+mn-ea"/>
                <a:cs typeface="+mn-cs"/>
              </a:rPr>
              <a:t>Prudentia</a:t>
            </a:r>
            <a:r>
              <a:rPr lang="en-GB" sz="1200" b="0" i="0" u="none" strike="noStrike" kern="1200" baseline="0" dirty="0" smtClean="0">
                <a:solidFill>
                  <a:schemeClr val="tx1"/>
                </a:solidFill>
                <a:latin typeface="+mn-lt"/>
                <a:ea typeface="+mn-ea"/>
                <a:cs typeface="+mn-cs"/>
              </a:rPr>
              <a:t> (Prudence), Temperantia (Temperance) and Justitia</a:t>
            </a:r>
          </a:p>
          <a:p>
            <a:r>
              <a:rPr lang="en-GB" sz="1200" b="0" i="0" u="none" strike="noStrike" kern="1200" baseline="0" dirty="0" smtClean="0">
                <a:solidFill>
                  <a:schemeClr val="tx1"/>
                </a:solidFill>
                <a:latin typeface="+mn-lt"/>
                <a:ea typeface="+mn-ea"/>
                <a:cs typeface="+mn-cs"/>
              </a:rPr>
              <a:t>(Justice).</a:t>
            </a:r>
          </a:p>
          <a:p>
            <a:r>
              <a:rPr lang="en-US" sz="1200" b="0" i="0" u="none" strike="noStrike" kern="1200" baseline="0" dirty="0" smtClean="0">
                <a:solidFill>
                  <a:schemeClr val="tx1"/>
                </a:solidFill>
                <a:latin typeface="+mn-lt"/>
                <a:ea typeface="+mn-ea"/>
                <a:cs typeface="+mn-cs"/>
              </a:rPr>
              <a:t>On the other hand, the cord runs through Concordia (Harmony) to the scales of the judicial authority. The</a:t>
            </a:r>
          </a:p>
          <a:p>
            <a:r>
              <a:rPr lang="en-US" sz="1200" b="0" i="0" u="none" strike="noStrike" kern="1200" baseline="0" dirty="0" smtClean="0">
                <a:solidFill>
                  <a:schemeClr val="tx1"/>
                </a:solidFill>
                <a:latin typeface="+mn-lt"/>
                <a:ea typeface="+mn-ea"/>
                <a:cs typeface="+mn-cs"/>
              </a:rPr>
              <a:t>‘Board’ is thus linked to the judicial authority via the citizens and Harmony. This painting has the purpose</a:t>
            </a:r>
          </a:p>
          <a:p>
            <a:r>
              <a:rPr lang="en-US" sz="1200" b="0" i="0" u="none" strike="noStrike" kern="1200" baseline="0" dirty="0" smtClean="0">
                <a:solidFill>
                  <a:schemeClr val="tx1"/>
                </a:solidFill>
                <a:latin typeface="+mn-lt"/>
                <a:ea typeface="+mn-ea"/>
                <a:cs typeface="+mn-cs"/>
              </a:rPr>
              <a:t>of a mirror for monarchs in the Middle Ages to remind them of the virtues they must practice to make</a:t>
            </a:r>
          </a:p>
          <a:p>
            <a:r>
              <a:rPr lang="en-US" sz="1200" b="0" i="0" u="none" strike="noStrike" kern="1200" baseline="0" dirty="0" smtClean="0">
                <a:solidFill>
                  <a:schemeClr val="tx1"/>
                </a:solidFill>
                <a:latin typeface="+mn-lt"/>
                <a:ea typeface="+mn-ea"/>
                <a:cs typeface="+mn-cs"/>
              </a:rPr>
              <a:t>courageous, thoughtful, balanced and fair decisions, thereby, ensuring good governance. A mirror which</a:t>
            </a:r>
          </a:p>
          <a:p>
            <a:r>
              <a:rPr lang="en-US" sz="1200" b="0" i="0" u="none" strike="noStrike" kern="1200" baseline="0" dirty="0" smtClean="0">
                <a:solidFill>
                  <a:schemeClr val="tx1"/>
                </a:solidFill>
                <a:latin typeface="+mn-lt"/>
                <a:ea typeface="+mn-ea"/>
                <a:cs typeface="+mn-cs"/>
              </a:rPr>
              <a:t>can still be interesting for board members in our time.</a:t>
            </a:r>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50</a:t>
            </a:fld>
            <a:endParaRPr lang="nl-NL"/>
          </a:p>
        </p:txBody>
      </p:sp>
    </p:spTree>
    <p:extLst>
      <p:ext uri="{BB962C8B-B14F-4D97-AF65-F5344CB8AC3E}">
        <p14:creationId xmlns:p14="http://schemas.microsoft.com/office/powerpoint/2010/main" val="703901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51</a:t>
            </a:fld>
            <a:endParaRPr lang="nl-NL"/>
          </a:p>
        </p:txBody>
      </p:sp>
    </p:spTree>
    <p:extLst>
      <p:ext uri="{BB962C8B-B14F-4D97-AF65-F5344CB8AC3E}">
        <p14:creationId xmlns:p14="http://schemas.microsoft.com/office/powerpoint/2010/main" val="2823768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FEE08-4F1D-4773-84E0-0730640F7E20}"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smtClean="0">
                <a:ln>
                  <a:noFill/>
                </a:ln>
                <a:solidFill>
                  <a:prstClr val="black"/>
                </a:solidFill>
                <a:effectLst/>
                <a:uLnTx/>
                <a:uFillTx/>
                <a:latin typeface="Calibri"/>
                <a:ea typeface="+mn-ea"/>
                <a:cs typeface="+mn-cs"/>
              </a:rPr>
              <a:t>29 mei 2018</a:t>
            </a: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smtClean="0">
                <a:ln>
                  <a:noFill/>
                </a:ln>
                <a:solidFill>
                  <a:prstClr val="black"/>
                </a:solidFill>
                <a:effectLst/>
                <a:uLnTx/>
                <a:uFillTx/>
                <a:latin typeface="Calibri"/>
                <a:ea typeface="+mn-ea"/>
                <a:cs typeface="+mn-cs"/>
              </a:rPr>
              <a:t>Van proces gedreven naar data centrisch</a:t>
            </a: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840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 alliance is a partnership between organizations that pursue one or more, jointly objectives. </a:t>
            </a:r>
          </a:p>
          <a:p>
            <a:r>
              <a:rPr lang="en-US" sz="1200" b="0" i="0" u="none" strike="noStrike" kern="1200" baseline="0" dirty="0" smtClean="0">
                <a:solidFill>
                  <a:schemeClr val="tx1"/>
                </a:solidFill>
                <a:latin typeface="+mn-lt"/>
                <a:ea typeface="+mn-ea"/>
                <a:cs typeface="+mn-cs"/>
              </a:rPr>
              <a:t>These alliance partners are independent, although they also depend on each other when it comes to achieving their joint objectives</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As we will see later, An NSI can be seen as an Alliance as well, with the different producers of related statistics as alliance partners</a:t>
            </a:r>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alliance partners are confronted with a number of some typical features </a:t>
            </a:r>
            <a:r>
              <a:rPr lang="en-US" sz="1200" b="1" i="0" u="none" strike="noStrike" kern="1200" baseline="0" dirty="0" smtClean="0">
                <a:solidFill>
                  <a:schemeClr val="tx1"/>
                </a:solidFill>
                <a:latin typeface="+mn-lt"/>
                <a:ea typeface="+mn-ea"/>
                <a:cs typeface="+mn-cs"/>
              </a:rPr>
              <a:t>&lt;7&gt;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6</a:t>
            </a:fld>
            <a:endParaRPr lang="nl-NL"/>
          </a:p>
        </p:txBody>
      </p:sp>
    </p:spTree>
    <p:extLst>
      <p:ext uri="{BB962C8B-B14F-4D97-AF65-F5344CB8AC3E}">
        <p14:creationId xmlns:p14="http://schemas.microsoft.com/office/powerpoint/2010/main" val="114436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Diverging interests</a:t>
            </a:r>
          </a:p>
          <a:p>
            <a:r>
              <a:rPr lang="en-US" sz="1200" b="0" i="0" u="none" strike="noStrike" kern="1200" baseline="0" dirty="0" smtClean="0">
                <a:solidFill>
                  <a:schemeClr val="tx1"/>
                </a:solidFill>
                <a:latin typeface="+mn-lt"/>
                <a:ea typeface="+mn-ea"/>
                <a:cs typeface="+mn-cs"/>
              </a:rPr>
              <a:t>Firstly, alliances are set up between ‘independent’ organizations so they must bridge the structures,</a:t>
            </a:r>
          </a:p>
          <a:p>
            <a:r>
              <a:rPr lang="en-US" sz="1200" b="0" i="0" u="none" strike="noStrike" kern="1200" baseline="0" dirty="0" smtClean="0">
                <a:solidFill>
                  <a:schemeClr val="tx1"/>
                </a:solidFill>
                <a:latin typeface="+mn-lt"/>
                <a:ea typeface="+mn-ea"/>
                <a:cs typeface="+mn-cs"/>
              </a:rPr>
              <a:t>cultures and processes of different organizations. Which is of course not an easy endeavor and may lead to ineffective outcomes when mixed in an alliance.</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Dependency</a:t>
            </a:r>
          </a:p>
          <a:p>
            <a:r>
              <a:rPr lang="en-US" sz="1200" b="0" i="0" u="none" strike="noStrike" kern="1200" baseline="0" dirty="0" smtClean="0">
                <a:solidFill>
                  <a:schemeClr val="tx1"/>
                </a:solidFill>
                <a:latin typeface="+mn-lt"/>
                <a:ea typeface="+mn-ea"/>
                <a:cs typeface="+mn-cs"/>
              </a:rPr>
              <a:t>Secondly, there is the mutual dependence in alliances, whereby the parties rely on each other and none of the partners can achieve the desired objective by itself.</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No overarching authority</a:t>
            </a:r>
          </a:p>
          <a:p>
            <a:r>
              <a:rPr lang="en-US" sz="1200" b="0" i="0" u="none" strike="noStrike" kern="1200" baseline="0" dirty="0" smtClean="0">
                <a:solidFill>
                  <a:schemeClr val="tx1"/>
                </a:solidFill>
                <a:latin typeface="+mn-lt"/>
                <a:ea typeface="+mn-ea"/>
                <a:cs typeface="+mn-cs"/>
              </a:rPr>
              <a:t>Thirdly, in every alliance there are at least two independent organizations involved. However there is no Boss, no overarching authority.</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Imbalance</a:t>
            </a:r>
          </a:p>
          <a:p>
            <a:r>
              <a:rPr lang="en-US" sz="1200" b="0" i="0" u="none" strike="noStrike" kern="1200" baseline="0" dirty="0" smtClean="0">
                <a:solidFill>
                  <a:schemeClr val="tx1"/>
                </a:solidFill>
                <a:latin typeface="+mn-lt"/>
                <a:ea typeface="+mn-ea"/>
                <a:cs typeface="+mn-cs"/>
              </a:rPr>
              <a:t>Fourth, there is always a difference in extent and variety of input from alliance partners which puts the balance within</a:t>
            </a:r>
          </a:p>
          <a:p>
            <a:r>
              <a:rPr lang="en-US" sz="1200" b="0" i="0" u="none" strike="noStrike" kern="1200" baseline="0" dirty="0" smtClean="0">
                <a:solidFill>
                  <a:schemeClr val="tx1"/>
                </a:solidFill>
                <a:latin typeface="+mn-lt"/>
                <a:ea typeface="+mn-ea"/>
                <a:cs typeface="+mn-cs"/>
              </a:rPr>
              <a:t>the collaboration under pressure. The more prominent partner must explicitly factor in the interests of the smaller partner.</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Dynamic environment</a:t>
            </a:r>
          </a:p>
          <a:p>
            <a:r>
              <a:rPr lang="en-US" sz="1200" b="0" i="0" u="none" strike="noStrike" kern="1200" baseline="0" dirty="0" smtClean="0">
                <a:solidFill>
                  <a:schemeClr val="tx1"/>
                </a:solidFill>
                <a:latin typeface="+mn-lt"/>
                <a:ea typeface="+mn-ea"/>
                <a:cs typeface="+mn-cs"/>
              </a:rPr>
              <a:t>Fifth, alliances do operate in dynamic environments.  one. Political changes in governance, new regulations, technology,</a:t>
            </a:r>
          </a:p>
          <a:p>
            <a:r>
              <a:rPr lang="en-US" sz="1200" b="0" i="0" u="none" strike="noStrike" kern="1200" baseline="0" dirty="0" smtClean="0">
                <a:solidFill>
                  <a:schemeClr val="tx1"/>
                </a:solidFill>
                <a:latin typeface="+mn-lt"/>
                <a:ea typeface="+mn-ea"/>
                <a:cs typeface="+mn-cs"/>
              </a:rPr>
              <a:t>social wishes have an impact on the alliance. Specifically for public-private alliances there may occur friction between political and </a:t>
            </a:r>
          </a:p>
          <a:p>
            <a:r>
              <a:rPr lang="en-US" sz="1200" b="0" i="0" u="none" strike="noStrike" kern="1200" baseline="0" dirty="0" smtClean="0">
                <a:solidFill>
                  <a:schemeClr val="tx1"/>
                </a:solidFill>
                <a:latin typeface="+mn-lt"/>
                <a:ea typeface="+mn-ea"/>
                <a:cs typeface="+mn-cs"/>
              </a:rPr>
              <a:t>economic objectives.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unfeasible to exhaustively capture all matters that may arise in a collaboration agreement beforehand.</a:t>
            </a:r>
          </a:p>
          <a:p>
            <a:r>
              <a:rPr lang="en-US" sz="1200" b="0" i="0" u="none" strike="noStrike" kern="1200" baseline="0" dirty="0" smtClean="0">
                <a:solidFill>
                  <a:schemeClr val="tx1"/>
                </a:solidFill>
                <a:latin typeface="+mn-lt"/>
                <a:ea typeface="+mn-ea"/>
                <a:cs typeface="+mn-cs"/>
              </a:rPr>
              <a:t>Instead there is a so-called ‘contractual space’ that needs to be managed.}}</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Duration</a:t>
            </a:r>
          </a:p>
          <a:p>
            <a:r>
              <a:rPr lang="en-US" sz="1200" b="0" i="0" u="none" strike="noStrike" kern="1200" baseline="0" dirty="0" smtClean="0">
                <a:solidFill>
                  <a:schemeClr val="tx1"/>
                </a:solidFill>
                <a:latin typeface="+mn-lt"/>
                <a:ea typeface="+mn-ea"/>
                <a:cs typeface="+mn-cs"/>
              </a:rPr>
              <a:t>Finally, alliances generally have a lasting nature, usually being contracted over a long-term period. {{However this </a:t>
            </a:r>
          </a:p>
          <a:p>
            <a:r>
              <a:rPr lang="en-US" sz="1200" b="0" i="0" u="none" strike="noStrike" kern="1200" baseline="0" dirty="0" smtClean="0">
                <a:solidFill>
                  <a:schemeClr val="tx1"/>
                </a:solidFill>
                <a:latin typeface="+mn-lt"/>
                <a:ea typeface="+mn-ea"/>
                <a:cs typeface="+mn-cs"/>
              </a:rPr>
              <a:t>does not make them permanent by definition because when a certain problem is solved, the alliance can be</a:t>
            </a:r>
          </a:p>
          <a:p>
            <a:r>
              <a:rPr lang="en-US" sz="1200" b="0" i="0" u="none" strike="noStrike" kern="1200" baseline="0" dirty="0" smtClean="0">
                <a:solidFill>
                  <a:schemeClr val="tx1"/>
                </a:solidFill>
                <a:latin typeface="+mn-lt"/>
                <a:ea typeface="+mn-ea"/>
                <a:cs typeface="+mn-cs"/>
              </a:rPr>
              <a:t>dissolved.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features </a:t>
            </a:r>
            <a:r>
              <a:rPr lang="en-US" sz="1200" b="0" i="0" u="none" strike="noStrike" kern="1200" baseline="0" dirty="0" smtClean="0">
                <a:solidFill>
                  <a:schemeClr val="tx1"/>
                </a:solidFill>
                <a:latin typeface="+mn-lt"/>
                <a:ea typeface="+mn-ea"/>
                <a:cs typeface="+mn-cs"/>
              </a:rPr>
              <a:t>also </a:t>
            </a:r>
            <a:r>
              <a:rPr lang="en-US" sz="1200" b="0" i="0" u="none" strike="noStrike" kern="1200" baseline="0" dirty="0" smtClean="0">
                <a:solidFill>
                  <a:schemeClr val="tx1"/>
                </a:solidFill>
                <a:latin typeface="+mn-lt"/>
                <a:ea typeface="+mn-ea"/>
                <a:cs typeface="+mn-cs"/>
              </a:rPr>
              <a:t>demand separate alliance management models </a:t>
            </a:r>
            <a:r>
              <a:rPr lang="en-US" sz="1200" b="1" i="0" u="none" strike="noStrike" kern="1200" baseline="0" dirty="0" smtClean="0">
                <a:solidFill>
                  <a:schemeClr val="tx1"/>
                </a:solidFill>
                <a:latin typeface="+mn-lt"/>
                <a:ea typeface="+mn-ea"/>
                <a:cs typeface="+mn-cs"/>
              </a:rPr>
              <a:t>&lt;8</a:t>
            </a:r>
            <a:r>
              <a:rPr lang="en-US" sz="1200" b="1" i="0" u="none" strike="noStrike" kern="1200" baseline="0" dirty="0" smtClean="0">
                <a:solidFill>
                  <a:schemeClr val="tx1"/>
                </a:solidFill>
                <a:latin typeface="+mn-lt"/>
                <a:ea typeface="+mn-ea"/>
                <a:cs typeface="+mn-cs"/>
              </a:rPr>
              <a:t>&gt; because &lt;&lt;8&gt;&gt;</a:t>
            </a:r>
            <a:endParaRPr lang="en-US" sz="1200" b="1" i="0" u="none" strike="noStrike" kern="1200" baseline="0" dirty="0" smtClean="0">
              <a:solidFill>
                <a:schemeClr val="tx1"/>
              </a:solidFill>
              <a:latin typeface="+mn-lt"/>
              <a:ea typeface="+mn-ea"/>
              <a:cs typeface="+mn-cs"/>
            </a:endParaRPr>
          </a:p>
          <a:p>
            <a:endParaRPr lang="en-GB"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7</a:t>
            </a:fld>
            <a:endParaRPr lang="nl-NL"/>
          </a:p>
        </p:txBody>
      </p:sp>
    </p:spTree>
    <p:extLst>
      <p:ext uri="{BB962C8B-B14F-4D97-AF65-F5344CB8AC3E}">
        <p14:creationId xmlns:p14="http://schemas.microsoft.com/office/powerpoint/2010/main" val="297321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Because when two or more independent partners form an Alliance, there needs to be horizontal cooperation at certain levels like for example management</a:t>
            </a:r>
            <a:r>
              <a:rPr lang="en-US" sz="1200" b="0" i="0" u="none" strike="noStrike" kern="1200" baseline="0" dirty="0" smtClean="0">
                <a:solidFill>
                  <a:schemeClr val="tx1"/>
                </a:solidFill>
                <a:latin typeface="+mn-lt"/>
                <a:ea typeface="+mn-ea"/>
                <a:cs typeface="+mn-cs"/>
              </a:rPr>
              <a:t>, organization, information and </a:t>
            </a:r>
            <a:r>
              <a:rPr lang="en-US" sz="1200" b="0" i="0" u="none" strike="noStrike" kern="1200" baseline="0" dirty="0" smtClean="0">
                <a:solidFill>
                  <a:schemeClr val="tx1"/>
                </a:solidFill>
                <a:latin typeface="+mn-lt"/>
                <a:ea typeface="+mn-ea"/>
                <a:cs typeface="+mn-cs"/>
              </a:rPr>
              <a:t>technology.</a:t>
            </a:r>
          </a:p>
          <a:p>
            <a:r>
              <a:rPr lang="en-US" sz="1200" b="0" i="0" u="none" strike="noStrike" kern="1200" baseline="0" dirty="0" smtClean="0">
                <a:solidFill>
                  <a:schemeClr val="tx1"/>
                </a:solidFill>
                <a:latin typeface="+mn-lt"/>
                <a:ea typeface="+mn-ea"/>
                <a:cs typeface="+mn-cs"/>
              </a:rPr>
              <a:t>However </a:t>
            </a:r>
            <a:r>
              <a:rPr lang="en-US" sz="1200" b="0" i="0" u="none" strike="noStrike" kern="1200" baseline="0" dirty="0" smtClean="0">
                <a:solidFill>
                  <a:schemeClr val="tx1"/>
                </a:solidFill>
                <a:latin typeface="+mn-lt"/>
                <a:ea typeface="+mn-ea"/>
                <a:cs typeface="+mn-cs"/>
              </a:rPr>
              <a:t>this horizontal linkage and collaboration </a:t>
            </a:r>
            <a:r>
              <a:rPr lang="en-US" sz="1200" b="0" i="0" u="none" strike="noStrike" kern="1200" baseline="0" dirty="0" smtClean="0">
                <a:solidFill>
                  <a:schemeClr val="tx1"/>
                </a:solidFill>
                <a:latin typeface="+mn-lt"/>
                <a:ea typeface="+mn-ea"/>
                <a:cs typeface="+mn-cs"/>
              </a:rPr>
              <a:t>leads to the most important tension in Alliances namely the clash that arises between the interests of the individual organization and those of </a:t>
            </a:r>
            <a:r>
              <a:rPr lang="en-GB" sz="1200" b="0" i="0" u="none" strike="noStrike" kern="1200" baseline="0" dirty="0" smtClean="0">
                <a:solidFill>
                  <a:schemeClr val="tx1"/>
                </a:solidFill>
                <a:latin typeface="+mn-lt"/>
                <a:ea typeface="+mn-ea"/>
                <a:cs typeface="+mn-cs"/>
              </a:rPr>
              <a:t>the alliance.</a:t>
            </a:r>
          </a:p>
          <a:p>
            <a:r>
              <a:rPr lang="en-US" sz="1200" b="0" i="0" u="none" strike="noStrike" kern="1200" baseline="0" dirty="0" smtClean="0">
                <a:solidFill>
                  <a:schemeClr val="tx1"/>
                </a:solidFill>
                <a:latin typeface="+mn-lt"/>
                <a:ea typeface="+mn-ea"/>
                <a:cs typeface="+mn-cs"/>
              </a:rPr>
              <a:t>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GB" dirty="0" smtClean="0"/>
              <a:t>Besides Alliances there are of course many </a:t>
            </a:r>
            <a:r>
              <a:rPr lang="en-GB" dirty="0" smtClean="0"/>
              <a:t>more types of collaboration </a:t>
            </a:r>
            <a:r>
              <a:rPr lang="en-GB" b="1" dirty="0" smtClean="0"/>
              <a:t>&lt;</a:t>
            </a:r>
            <a:r>
              <a:rPr lang="en-GB" b="1" dirty="0" smtClean="0"/>
              <a:t>9&gt;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8</a:t>
            </a:fld>
            <a:endParaRPr lang="nl-NL"/>
          </a:p>
        </p:txBody>
      </p:sp>
    </p:spTree>
    <p:extLst>
      <p:ext uri="{BB962C8B-B14F-4D97-AF65-F5344CB8AC3E}">
        <p14:creationId xmlns:p14="http://schemas.microsoft.com/office/powerpoint/2010/main" val="262800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fact, alliances prove complex and not without risks, and are therefore not always the most appropriate form of collaboration.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this figure, organizational forms are classified by integration intensity between the organizations involved and based on the</a:t>
            </a:r>
          </a:p>
          <a:p>
            <a:r>
              <a:rPr lang="en-US" sz="1200" b="0" i="0" u="none" strike="noStrike" kern="1200" baseline="0" dirty="0" smtClean="0">
                <a:solidFill>
                  <a:schemeClr val="tx1"/>
                </a:solidFill>
                <a:latin typeface="+mn-lt"/>
                <a:ea typeface="+mn-ea"/>
                <a:cs typeface="+mn-cs"/>
              </a:rPr>
              <a:t>intended duration of the collaboration (long-term vs. short-term).  </a:t>
            </a:r>
          </a:p>
          <a:p>
            <a:r>
              <a:rPr lang="en-US" sz="1200" b="1" i="0" u="none" strike="noStrike" kern="1200" baseline="0" dirty="0" smtClean="0">
                <a:solidFill>
                  <a:schemeClr val="tx1"/>
                </a:solidFill>
                <a:latin typeface="+mn-lt"/>
                <a:ea typeface="+mn-ea"/>
                <a:cs typeface="+mn-cs"/>
              </a:rPr>
              <a:t>Alliances are somewhere at an equilibrium of high but not full integration and long term duration but not permanent.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Adopting alliances depends on a number of specific conditions. </a:t>
            </a:r>
            <a:r>
              <a:rPr lang="en-US" sz="1200" b="1" i="0" u="none" strike="noStrike" kern="1200" baseline="0" dirty="0" smtClean="0">
                <a:solidFill>
                  <a:schemeClr val="tx1"/>
                </a:solidFill>
                <a:latin typeface="+mn-lt"/>
                <a:ea typeface="+mn-ea"/>
                <a:cs typeface="+mn-cs"/>
              </a:rPr>
              <a:t>&lt;10&gt;</a:t>
            </a:r>
            <a:endParaRPr lang="en-GB" b="1" dirty="0"/>
          </a:p>
        </p:txBody>
      </p:sp>
      <p:sp>
        <p:nvSpPr>
          <p:cNvPr id="4" name="Tijdelijke aanduiding voor dianummer 3"/>
          <p:cNvSpPr>
            <a:spLocks noGrp="1"/>
          </p:cNvSpPr>
          <p:nvPr>
            <p:ph type="sldNum" sz="quarter" idx="10"/>
          </p:nvPr>
        </p:nvSpPr>
        <p:spPr/>
        <p:txBody>
          <a:bodyPr/>
          <a:lstStyle/>
          <a:p>
            <a:fld id="{643FEE08-4F1D-4773-84E0-0730640F7E20}" type="slidenum">
              <a:rPr lang="nl-NL" smtClean="0"/>
              <a:t>9</a:t>
            </a:fld>
            <a:endParaRPr lang="nl-NL"/>
          </a:p>
        </p:txBody>
      </p:sp>
    </p:spTree>
    <p:extLst>
      <p:ext uri="{BB962C8B-B14F-4D97-AF65-F5344CB8AC3E}">
        <p14:creationId xmlns:p14="http://schemas.microsoft.com/office/powerpoint/2010/main" val="2921847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1">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stretch>
            <a:fillRect/>
          </a:stretch>
        </p:blipFill>
        <p:spPr>
          <a:xfrm>
            <a:off x="3492201" y="766684"/>
            <a:ext cx="2236528" cy="3436425"/>
          </a:xfrm>
          <a:prstGeom prst="rect">
            <a:avLst/>
          </a:prstGeom>
        </p:spPr>
      </p:pic>
    </p:spTree>
    <p:extLst>
      <p:ext uri="{BB962C8B-B14F-4D97-AF65-F5344CB8AC3E}">
        <p14:creationId xmlns:p14="http://schemas.microsoft.com/office/powerpoint/2010/main" val="23034337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lusie wit">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ctr"/>
            <a:fld id="{845CA951-4815-4987-9CD6-BB5D6648C0B5}" type="slidenum">
              <a:rPr lang="nl-NL" sz="1200" smtClean="0"/>
              <a:pPr algn="ctr"/>
              <a:t>‹nr.›</a:t>
            </a:fld>
            <a:endParaRPr lang="nl-NL" sz="1200" dirty="0"/>
          </a:p>
        </p:txBody>
      </p:sp>
      <p:sp>
        <p:nvSpPr>
          <p:cNvPr id="9" name="Tijdelijke aanduiding voor tekst 8"/>
          <p:cNvSpPr>
            <a:spLocks noGrp="1"/>
          </p:cNvSpPr>
          <p:nvPr>
            <p:ph type="body" sz="quarter" idx="11" hasCustomPrompt="1"/>
          </p:nvPr>
        </p:nvSpPr>
        <p:spPr>
          <a:xfrm>
            <a:off x="468313" y="1203325"/>
            <a:ext cx="7704087" cy="3455988"/>
          </a:xfrm>
          <a:prstGeom prst="rect">
            <a:avLst/>
          </a:prstGeom>
        </p:spPr>
        <p:txBody>
          <a:bodyPr/>
          <a:lstStyle>
            <a:lvl1pPr marL="342900" indent="-342900">
              <a:buFont typeface="Calibri" pitchFamily="34" charset="0"/>
              <a:buChar char="─"/>
              <a:defRPr lang="nl-NL" sz="2400" b="0" kern="1200" spc="40" baseline="0" dirty="0" smtClean="0">
                <a:solidFill>
                  <a:srgbClr val="271D6C"/>
                </a:solidFill>
                <a:latin typeface="Calibri" pitchFamily="34" charset="0"/>
                <a:ea typeface="+mn-ea"/>
                <a:cs typeface="+mn-cs"/>
              </a:defRPr>
            </a:lvl1pPr>
            <a:lvl2pPr marL="742950" indent="-285750">
              <a:buFont typeface="Calibri" pitchFamily="34" charset="0"/>
              <a:buChar char="-"/>
              <a:defRPr sz="2400" baseline="0">
                <a:solidFill>
                  <a:srgbClr val="271D6C"/>
                </a:solidFill>
                <a:latin typeface="Calibri" pitchFamily="34" charset="0"/>
              </a:defRPr>
            </a:lvl2pPr>
            <a:lvl3pPr marL="1143000" indent="-228600">
              <a:buFont typeface="Calibri" pitchFamily="34" charset="0"/>
              <a:buChar char="-"/>
              <a:defRPr sz="2400" baseline="0">
                <a:solidFill>
                  <a:srgbClr val="271D6C"/>
                </a:solidFill>
                <a:latin typeface="Calibri" pitchFamily="34" charset="0"/>
              </a:defRPr>
            </a:lvl3pPr>
            <a:lvl4pPr marL="1600200" indent="-228600">
              <a:buFont typeface="Calibri" pitchFamily="34" charset="0"/>
              <a:buChar char="-"/>
              <a:defRPr sz="2400" baseline="0">
                <a:solidFill>
                  <a:srgbClr val="271D6C"/>
                </a:solidFill>
                <a:latin typeface="Calibri" pitchFamily="34" charset="0"/>
              </a:defRPr>
            </a:lvl4pPr>
            <a:lvl5pPr marL="2057400" indent="-228600">
              <a:buFont typeface="Calibri" pitchFamily="34" charset="0"/>
              <a:buChar char="-"/>
              <a:defRPr sz="2400" baseline="0">
                <a:solidFill>
                  <a:srgbClr val="271D6C"/>
                </a:solidFill>
                <a:latin typeface="Calibri" pitchFamily="34" charset="0"/>
              </a:defRPr>
            </a:lvl5pPr>
          </a:lstStyle>
          <a:p>
            <a:pPr lvl="0"/>
            <a:r>
              <a:rPr lang="nl-NL" sz="2400" dirty="0" smtClean="0">
                <a:solidFill>
                  <a:srgbClr val="271D6C"/>
                </a:solidFill>
              </a:rPr>
              <a:t>Korte opsomming van conclusies</a:t>
            </a:r>
          </a:p>
        </p:txBody>
      </p:sp>
      <p:sp>
        <p:nvSpPr>
          <p:cNvPr id="6" name="Tijdelijke aanduiding voor tekst 5"/>
          <p:cNvSpPr>
            <a:spLocks noGrp="1"/>
          </p:cNvSpPr>
          <p:nvPr>
            <p:ph type="body" sz="quarter" idx="12" hasCustomPrompt="1"/>
          </p:nvPr>
        </p:nvSpPr>
        <p:spPr>
          <a:xfrm>
            <a:off x="468313" y="195263"/>
            <a:ext cx="7704087" cy="936327"/>
          </a:xfrm>
          <a:prstGeom prst="rect">
            <a:avLst/>
          </a:prstGeom>
        </p:spPr>
        <p:txBody>
          <a:bodyPr/>
          <a:lstStyle>
            <a:lvl1pPr marL="0" indent="0">
              <a:buNone/>
              <a:defRPr sz="3000" b="1" i="0" spc="60" baseline="0">
                <a:solidFill>
                  <a:srgbClr val="00A1CD"/>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Conclusie / trends / …</a:t>
            </a:r>
            <a:endParaRPr lang="nl-NL" dirty="0"/>
          </a:p>
        </p:txBody>
      </p:sp>
    </p:spTree>
    <p:extLst>
      <p:ext uri="{BB962C8B-B14F-4D97-AF65-F5344CB8AC3E}">
        <p14:creationId xmlns:p14="http://schemas.microsoft.com/office/powerpoint/2010/main" val="40968249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inde_NL">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stretch>
            <a:fillRect/>
          </a:stretch>
        </p:blipFill>
        <p:spPr>
          <a:xfrm>
            <a:off x="3852914" y="1028651"/>
            <a:ext cx="1431167" cy="2198935"/>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300" y="3672000"/>
            <a:ext cx="7166794" cy="842312"/>
          </a:xfrm>
          <a:prstGeom prst="rect">
            <a:avLst/>
          </a:prstGeom>
        </p:spPr>
      </p:pic>
    </p:spTree>
    <p:extLst>
      <p:ext uri="{BB962C8B-B14F-4D97-AF65-F5344CB8AC3E}">
        <p14:creationId xmlns:p14="http://schemas.microsoft.com/office/powerpoint/2010/main" val="5015838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inde_UK">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stretch>
            <a:fillRect/>
          </a:stretch>
        </p:blipFill>
        <p:spPr>
          <a:xfrm>
            <a:off x="3852914" y="1028651"/>
            <a:ext cx="1431167" cy="2198935"/>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735" y="3672000"/>
            <a:ext cx="7167542" cy="842400"/>
          </a:xfrm>
          <a:prstGeom prst="rect">
            <a:avLst/>
          </a:prstGeom>
        </p:spPr>
      </p:pic>
    </p:spTree>
    <p:extLst>
      <p:ext uri="{BB962C8B-B14F-4D97-AF65-F5344CB8AC3E}">
        <p14:creationId xmlns:p14="http://schemas.microsoft.com/office/powerpoint/2010/main" val="3308633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2">
    <p:spTree>
      <p:nvGrpSpPr>
        <p:cNvPr id="1" name=""/>
        <p:cNvGrpSpPr/>
        <p:nvPr/>
      </p:nvGrpSpPr>
      <p:grpSpPr>
        <a:xfrm>
          <a:off x="0" y="0"/>
          <a:ext cx="0" cy="0"/>
          <a:chOff x="0" y="0"/>
          <a:chExt cx="0" cy="0"/>
        </a:xfrm>
      </p:grpSpPr>
      <p:sp>
        <p:nvSpPr>
          <p:cNvPr id="5" name="Rechthoek 4"/>
          <p:cNvSpPr/>
          <p:nvPr userDrawn="1"/>
        </p:nvSpPr>
        <p:spPr>
          <a:xfrm>
            <a:off x="8890224" y="0"/>
            <a:ext cx="253776" cy="5143500"/>
          </a:xfrm>
          <a:prstGeom prst="rect">
            <a:avLst/>
          </a:prstGeom>
          <a:solidFill>
            <a:srgbClr val="00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5" t="2279" r="85717" b="67123"/>
          <a:stretch/>
        </p:blipFill>
        <p:spPr>
          <a:xfrm>
            <a:off x="355278" y="121024"/>
            <a:ext cx="1511243" cy="2072915"/>
          </a:xfrm>
          <a:prstGeom prst="rect">
            <a:avLst/>
          </a:prstGeom>
        </p:spPr>
      </p:pic>
      <p:sp>
        <p:nvSpPr>
          <p:cNvPr id="9" name="Tijdelijke aanduiding voor tekst 6"/>
          <p:cNvSpPr>
            <a:spLocks noGrp="1"/>
          </p:cNvSpPr>
          <p:nvPr>
            <p:ph type="body" sz="quarter" idx="12" hasCustomPrompt="1"/>
          </p:nvPr>
        </p:nvSpPr>
        <p:spPr>
          <a:xfrm>
            <a:off x="539552" y="4227934"/>
            <a:ext cx="7992690" cy="288032"/>
          </a:xfrm>
          <a:prstGeom prst="rect">
            <a:avLst/>
          </a:prstGeom>
        </p:spPr>
        <p:txBody>
          <a:bodyPr lIns="0"/>
          <a:lstStyle>
            <a:lvl1pPr marL="0" indent="0">
              <a:spcBef>
                <a:spcPts val="0"/>
              </a:spcBef>
              <a:buNone/>
              <a:defRPr lang="nl-NL" sz="1600" b="0" kern="1200" spc="40" baseline="0" dirty="0">
                <a:solidFill>
                  <a:srgbClr val="271D6C"/>
                </a:solidFill>
                <a:latin typeface="Calibri"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Naam auteur</a:t>
            </a:r>
          </a:p>
        </p:txBody>
      </p:sp>
      <p:sp>
        <p:nvSpPr>
          <p:cNvPr id="10" name="Tijdelijke aanduiding voor tekst 6"/>
          <p:cNvSpPr>
            <a:spLocks noGrp="1"/>
          </p:cNvSpPr>
          <p:nvPr>
            <p:ph type="body" sz="quarter" idx="13" hasCustomPrompt="1"/>
          </p:nvPr>
        </p:nvSpPr>
        <p:spPr>
          <a:xfrm>
            <a:off x="539552" y="4515966"/>
            <a:ext cx="7992690" cy="288032"/>
          </a:xfrm>
          <a:prstGeom prst="rect">
            <a:avLst/>
          </a:prstGeom>
        </p:spPr>
        <p:txBody>
          <a:bodyPr lIns="0"/>
          <a:lstStyle>
            <a:lvl1pPr marL="0" indent="0">
              <a:spcBef>
                <a:spcPts val="0"/>
              </a:spcBef>
              <a:buNone/>
              <a:defRPr lang="nl-NL" sz="1600" b="0" kern="1200" spc="40" baseline="0" dirty="0">
                <a:solidFill>
                  <a:srgbClr val="271D6C"/>
                </a:solidFill>
                <a:latin typeface="Calibri"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Optioneel datum</a:t>
            </a:r>
            <a:endParaRPr lang="nl-NL" dirty="0"/>
          </a:p>
        </p:txBody>
      </p:sp>
      <p:sp>
        <p:nvSpPr>
          <p:cNvPr id="11" name="Tijdelijke aanduiding voor tekst 6"/>
          <p:cNvSpPr>
            <a:spLocks noGrp="1"/>
          </p:cNvSpPr>
          <p:nvPr>
            <p:ph type="body" sz="quarter" idx="14" hasCustomPrompt="1"/>
          </p:nvPr>
        </p:nvSpPr>
        <p:spPr>
          <a:xfrm>
            <a:off x="539552" y="2283718"/>
            <a:ext cx="7992690" cy="1025897"/>
          </a:xfrm>
          <a:prstGeom prst="rect">
            <a:avLst/>
          </a:prstGeom>
        </p:spPr>
        <p:txBody>
          <a:bodyPr lIns="0"/>
          <a:lstStyle>
            <a:lvl1pPr marL="0" indent="0">
              <a:spcBef>
                <a:spcPts val="0"/>
              </a:spcBef>
              <a:buNone/>
              <a:defRPr lang="nl-NL" sz="3000" b="1" kern="1200" spc="60" baseline="0" dirty="0">
                <a:solidFill>
                  <a:srgbClr val="271D6C"/>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a:t>
            </a:r>
          </a:p>
          <a:p>
            <a:pPr lvl="0"/>
            <a:r>
              <a:rPr lang="nl-NL" dirty="0" smtClean="0"/>
              <a:t>regel2</a:t>
            </a:r>
            <a:endParaRPr lang="nl-NL" dirty="0"/>
          </a:p>
        </p:txBody>
      </p:sp>
      <p:sp>
        <p:nvSpPr>
          <p:cNvPr id="12" name="Tijdelijke aanduiding voor tekst 6"/>
          <p:cNvSpPr>
            <a:spLocks noGrp="1"/>
          </p:cNvSpPr>
          <p:nvPr>
            <p:ph type="body" sz="quarter" idx="15" hasCustomPrompt="1"/>
          </p:nvPr>
        </p:nvSpPr>
        <p:spPr>
          <a:xfrm>
            <a:off x="539552" y="3363838"/>
            <a:ext cx="7992690" cy="792088"/>
          </a:xfrm>
          <a:prstGeom prst="rect">
            <a:avLst/>
          </a:prstGeom>
        </p:spPr>
        <p:txBody>
          <a:bodyPr lIns="0"/>
          <a:lstStyle>
            <a:lvl1pPr marL="0" indent="0">
              <a:spcBef>
                <a:spcPts val="0"/>
              </a:spcBef>
              <a:buNone/>
              <a:defRPr lang="nl-NL" sz="2400" b="0" kern="1200" spc="40" baseline="0" dirty="0">
                <a:solidFill>
                  <a:srgbClr val="00A1CD"/>
                </a:solidFill>
                <a:latin typeface="Calibri"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a:t>
            </a:r>
          </a:p>
          <a:p>
            <a:pPr lvl="0"/>
            <a:r>
              <a:rPr lang="nl-NL" dirty="0" smtClean="0"/>
              <a:t>regel2</a:t>
            </a:r>
            <a:endParaRPr lang="nl-NL" dirty="0"/>
          </a:p>
        </p:txBody>
      </p:sp>
    </p:spTree>
    <p:extLst>
      <p:ext uri="{BB962C8B-B14F-4D97-AF65-F5344CB8AC3E}">
        <p14:creationId xmlns:p14="http://schemas.microsoft.com/office/powerpoint/2010/main" val="30741253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1">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nchor="ctr"/>
          <a:lstStyle/>
          <a:p>
            <a:pPr algn="ctr"/>
            <a:fld id="{845CA951-4815-4987-9CD6-BB5D6648C0B5}" type="slidenum">
              <a:rPr lang="nl-NL" sz="1200" smtClean="0"/>
              <a:pPr algn="ctr"/>
              <a:t>‹nr.›</a:t>
            </a:fld>
            <a:endParaRPr lang="nl-NL" sz="1200" dirty="0"/>
          </a:p>
        </p:txBody>
      </p:sp>
      <p:sp>
        <p:nvSpPr>
          <p:cNvPr id="10" name="Tijdelijke aanduiding voor tekst 9"/>
          <p:cNvSpPr>
            <a:spLocks noGrp="1"/>
          </p:cNvSpPr>
          <p:nvPr>
            <p:ph type="body" sz="quarter" idx="11" hasCustomPrompt="1"/>
          </p:nvPr>
        </p:nvSpPr>
        <p:spPr>
          <a:xfrm>
            <a:off x="467544" y="1059582"/>
            <a:ext cx="7776864" cy="936104"/>
          </a:xfrm>
          <a:prstGeom prst="rect">
            <a:avLst/>
          </a:prstGeom>
        </p:spPr>
        <p:txBody>
          <a:bodyPr>
            <a:normAutofit/>
          </a:bodyPr>
          <a:lstStyle>
            <a:lvl1pPr marL="0" indent="0">
              <a:buNone/>
              <a:defRPr sz="2400" spc="40" baseline="0">
                <a:solidFill>
                  <a:srgbClr val="271D6C"/>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Tekst</a:t>
            </a:r>
          </a:p>
        </p:txBody>
      </p:sp>
      <p:sp>
        <p:nvSpPr>
          <p:cNvPr id="12" name="Tijdelijke aanduiding voor tekst 9"/>
          <p:cNvSpPr>
            <a:spLocks noGrp="1"/>
          </p:cNvSpPr>
          <p:nvPr>
            <p:ph type="body" sz="quarter" idx="13" hasCustomPrompt="1"/>
          </p:nvPr>
        </p:nvSpPr>
        <p:spPr>
          <a:xfrm>
            <a:off x="467544" y="2211710"/>
            <a:ext cx="7776864" cy="2448272"/>
          </a:xfrm>
          <a:prstGeom prst="rect">
            <a:avLst/>
          </a:prstGeom>
        </p:spPr>
        <p:txBody>
          <a:bodyPr>
            <a:normAutofit/>
          </a:bodyPr>
          <a:lstStyle>
            <a:lvl1pPr marL="0" indent="0">
              <a:buNone/>
              <a:defRPr sz="2400" spc="40" baseline="0">
                <a:solidFill>
                  <a:srgbClr val="271D6C"/>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Tekst</a:t>
            </a:r>
          </a:p>
        </p:txBody>
      </p:sp>
      <p:sp>
        <p:nvSpPr>
          <p:cNvPr id="13" name="Tijdelijke aanduiding voor tekst 9"/>
          <p:cNvSpPr>
            <a:spLocks noGrp="1"/>
          </p:cNvSpPr>
          <p:nvPr>
            <p:ph type="body" sz="quarter" idx="14" hasCustomPrompt="1"/>
          </p:nvPr>
        </p:nvSpPr>
        <p:spPr>
          <a:xfrm>
            <a:off x="467544" y="339502"/>
            <a:ext cx="7776864" cy="576064"/>
          </a:xfrm>
          <a:prstGeom prst="rect">
            <a:avLst/>
          </a:prstGeom>
        </p:spPr>
        <p:txBody>
          <a:bodyPr/>
          <a:lstStyle>
            <a:lvl1pPr marL="0" indent="0">
              <a:buNone/>
              <a:defRPr sz="3000" b="1" i="0" spc="60" baseline="0">
                <a:solidFill>
                  <a:srgbClr val="00A1CD"/>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a:t>
            </a:r>
          </a:p>
        </p:txBody>
      </p:sp>
    </p:spTree>
    <p:extLst>
      <p:ext uri="{BB962C8B-B14F-4D97-AF65-F5344CB8AC3E}">
        <p14:creationId xmlns:p14="http://schemas.microsoft.com/office/powerpoint/2010/main" val="30870495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2">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ctr"/>
            <a:fld id="{845CA951-4815-4987-9CD6-BB5D6648C0B5}" type="slidenum">
              <a:rPr lang="nl-NL" sz="1200" smtClean="0"/>
              <a:pPr algn="ctr"/>
              <a:t>‹nr.›</a:t>
            </a:fld>
            <a:endParaRPr lang="nl-NL" sz="1200" dirty="0"/>
          </a:p>
        </p:txBody>
      </p:sp>
      <p:sp>
        <p:nvSpPr>
          <p:cNvPr id="10" name="Tijdelijke aanduiding voor tekst 9"/>
          <p:cNvSpPr>
            <a:spLocks noGrp="1"/>
          </p:cNvSpPr>
          <p:nvPr>
            <p:ph type="body" sz="quarter" idx="11" hasCustomPrompt="1"/>
          </p:nvPr>
        </p:nvSpPr>
        <p:spPr>
          <a:xfrm>
            <a:off x="467544" y="1563638"/>
            <a:ext cx="7632848" cy="3096344"/>
          </a:xfrm>
          <a:prstGeom prst="rect">
            <a:avLst/>
          </a:prstGeom>
        </p:spPr>
        <p:txBody>
          <a:bodyPr>
            <a:normAutofit/>
          </a:bodyPr>
          <a:lstStyle>
            <a:lvl1pPr marL="0" indent="0">
              <a:buNone/>
              <a:defRPr sz="2400" spc="40" baseline="0">
                <a:solidFill>
                  <a:srgbClr val="271D6C"/>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Tekst</a:t>
            </a:r>
          </a:p>
        </p:txBody>
      </p:sp>
      <p:sp>
        <p:nvSpPr>
          <p:cNvPr id="13" name="Tijdelijke aanduiding voor tekst 9"/>
          <p:cNvSpPr>
            <a:spLocks noGrp="1"/>
          </p:cNvSpPr>
          <p:nvPr>
            <p:ph type="body" sz="quarter" idx="14" hasCustomPrompt="1"/>
          </p:nvPr>
        </p:nvSpPr>
        <p:spPr>
          <a:xfrm>
            <a:off x="467544" y="339502"/>
            <a:ext cx="7632848" cy="1080120"/>
          </a:xfrm>
          <a:prstGeom prst="rect">
            <a:avLst/>
          </a:prstGeom>
        </p:spPr>
        <p:txBody>
          <a:bodyPr/>
          <a:lstStyle>
            <a:lvl1pPr marL="0" indent="0">
              <a:buNone/>
              <a:defRPr sz="3000" b="1" i="0" spc="60" baseline="0">
                <a:solidFill>
                  <a:srgbClr val="00A1CD"/>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 over 2 regels</a:t>
            </a:r>
          </a:p>
          <a:p>
            <a:pPr lvl="0"/>
            <a:r>
              <a:rPr lang="nl-NL" dirty="0" err="1" smtClean="0"/>
              <a:t>Calibri</a:t>
            </a:r>
            <a:r>
              <a:rPr lang="nl-NL" dirty="0" smtClean="0"/>
              <a:t> </a:t>
            </a:r>
            <a:r>
              <a:rPr lang="nl-NL" dirty="0" err="1" smtClean="0"/>
              <a:t>bold</a:t>
            </a:r>
            <a:r>
              <a:rPr lang="nl-NL" dirty="0" smtClean="0"/>
              <a:t> 30</a:t>
            </a:r>
          </a:p>
        </p:txBody>
      </p:sp>
    </p:spTree>
    <p:extLst>
      <p:ext uri="{BB962C8B-B14F-4D97-AF65-F5344CB8AC3E}">
        <p14:creationId xmlns:p14="http://schemas.microsoft.com/office/powerpoint/2010/main" val="1389383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3">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ctr"/>
            <a:fld id="{845CA951-4815-4987-9CD6-BB5D6648C0B5}" type="slidenum">
              <a:rPr lang="nl-NL" sz="1200" smtClean="0"/>
              <a:pPr algn="ctr"/>
              <a:t>‹nr.›</a:t>
            </a:fld>
            <a:endParaRPr lang="nl-NL" sz="1200" dirty="0"/>
          </a:p>
        </p:txBody>
      </p:sp>
      <p:sp>
        <p:nvSpPr>
          <p:cNvPr id="10" name="Tijdelijke aanduiding voor tekst 9"/>
          <p:cNvSpPr>
            <a:spLocks noGrp="1"/>
          </p:cNvSpPr>
          <p:nvPr>
            <p:ph type="body" sz="quarter" idx="11" hasCustomPrompt="1"/>
          </p:nvPr>
        </p:nvSpPr>
        <p:spPr>
          <a:xfrm>
            <a:off x="467544" y="987574"/>
            <a:ext cx="7632848" cy="3672408"/>
          </a:xfrm>
          <a:prstGeom prst="rect">
            <a:avLst/>
          </a:prstGeom>
        </p:spPr>
        <p:txBody>
          <a:bodyPr>
            <a:normAutofit/>
          </a:bodyPr>
          <a:lstStyle>
            <a:lvl1pPr marL="0" indent="0">
              <a:buNone/>
              <a:defRPr sz="2400" spc="40" baseline="0">
                <a:solidFill>
                  <a:srgbClr val="271D6C"/>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Tekst</a:t>
            </a:r>
          </a:p>
        </p:txBody>
      </p:sp>
      <p:sp>
        <p:nvSpPr>
          <p:cNvPr id="13" name="Tijdelijke aanduiding voor tekst 9"/>
          <p:cNvSpPr>
            <a:spLocks noGrp="1"/>
          </p:cNvSpPr>
          <p:nvPr>
            <p:ph type="body" sz="quarter" idx="14" hasCustomPrompt="1"/>
          </p:nvPr>
        </p:nvSpPr>
        <p:spPr>
          <a:xfrm>
            <a:off x="467544" y="339502"/>
            <a:ext cx="7632848" cy="504056"/>
          </a:xfrm>
          <a:prstGeom prst="rect">
            <a:avLst/>
          </a:prstGeom>
        </p:spPr>
        <p:txBody>
          <a:bodyPr/>
          <a:lstStyle>
            <a:lvl1pPr marL="0" indent="0">
              <a:buNone/>
              <a:defRPr sz="3000" b="1" i="0" spc="60" baseline="0">
                <a:solidFill>
                  <a:srgbClr val="00A1CD"/>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 1 regel</a:t>
            </a:r>
          </a:p>
        </p:txBody>
      </p:sp>
    </p:spTree>
    <p:extLst>
      <p:ext uri="{BB962C8B-B14F-4D97-AF65-F5344CB8AC3E}">
        <p14:creationId xmlns:p14="http://schemas.microsoft.com/office/powerpoint/2010/main" val="22189854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titel blauw">
    <p:spTree>
      <p:nvGrpSpPr>
        <p:cNvPr id="1" name=""/>
        <p:cNvGrpSpPr/>
        <p:nvPr/>
      </p:nvGrpSpPr>
      <p:grpSpPr>
        <a:xfrm>
          <a:off x="0" y="0"/>
          <a:ext cx="0" cy="0"/>
          <a:chOff x="0" y="0"/>
          <a:chExt cx="0" cy="0"/>
        </a:xfrm>
      </p:grpSpPr>
      <p:sp>
        <p:nvSpPr>
          <p:cNvPr id="4" name="Rechthoek 3"/>
          <p:cNvSpPr/>
          <p:nvPr userDrawn="1"/>
        </p:nvSpPr>
        <p:spPr>
          <a:xfrm>
            <a:off x="-3398" y="0"/>
            <a:ext cx="9144000" cy="5143500"/>
          </a:xfrm>
          <a:prstGeom prst="rect">
            <a:avLst/>
          </a:prstGeom>
          <a:solidFill>
            <a:srgbClr val="00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5" name="Rechthoek 4"/>
          <p:cNvSpPr/>
          <p:nvPr userDrawn="1"/>
        </p:nvSpPr>
        <p:spPr>
          <a:xfrm>
            <a:off x="8890224" y="0"/>
            <a:ext cx="25377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0494" y="4049744"/>
            <a:ext cx="589730" cy="546416"/>
          </a:xfrm>
          <a:prstGeom prst="rect">
            <a:avLst/>
          </a:prstGeom>
        </p:spPr>
      </p:pic>
      <p:sp>
        <p:nvSpPr>
          <p:cNvPr id="7" name="Tijdelijke aanduiding voor dianummer 5"/>
          <p:cNvSpPr>
            <a:spLocks noGrp="1"/>
          </p:cNvSpPr>
          <p:nvPr>
            <p:ph type="sldNum" sz="quarter" idx="12"/>
          </p:nvPr>
        </p:nvSpPr>
        <p:spPr>
          <a:xfrm>
            <a:off x="8300494" y="4708252"/>
            <a:ext cx="589730" cy="324000"/>
          </a:xfrm>
          <a:prstGeom prst="rect">
            <a:avLst/>
          </a:prstGeom>
        </p:spPr>
        <p:txBody>
          <a:bodyPr/>
          <a:lstStyle/>
          <a:p>
            <a:pPr algn="ctr"/>
            <a:fld id="{845CA951-4815-4987-9CD6-BB5D6648C0B5}" type="slidenum">
              <a:rPr lang="nl-NL" sz="1200">
                <a:solidFill>
                  <a:schemeClr val="bg1"/>
                </a:solidFill>
              </a:rPr>
              <a:pPr algn="ctr"/>
              <a:t>‹nr.›</a:t>
            </a:fld>
            <a:endParaRPr lang="nl-NL" sz="1200" dirty="0">
              <a:solidFill>
                <a:schemeClr val="bg1"/>
              </a:solidFill>
            </a:endParaRPr>
          </a:p>
        </p:txBody>
      </p:sp>
      <p:sp>
        <p:nvSpPr>
          <p:cNvPr id="10" name="Titel 1"/>
          <p:cNvSpPr>
            <a:spLocks noGrp="1"/>
          </p:cNvSpPr>
          <p:nvPr>
            <p:ph type="title" hasCustomPrompt="1"/>
          </p:nvPr>
        </p:nvSpPr>
        <p:spPr>
          <a:xfrm>
            <a:off x="611560" y="2006575"/>
            <a:ext cx="7776863" cy="565175"/>
          </a:xfrm>
          <a:prstGeom prst="rect">
            <a:avLst/>
          </a:prstGeom>
        </p:spPr>
        <p:txBody>
          <a:bodyPr/>
          <a:lstStyle>
            <a:lvl1pPr algn="l">
              <a:defRPr lang="nl-NL" sz="3000" b="1" kern="1200" spc="60" baseline="0" dirty="0">
                <a:solidFill>
                  <a:schemeClr val="bg1"/>
                </a:solidFill>
                <a:latin typeface="+mn-lt"/>
                <a:ea typeface="+mn-ea"/>
                <a:cs typeface="+mn-cs"/>
              </a:defRPr>
            </a:lvl1pPr>
          </a:lstStyle>
          <a:p>
            <a:r>
              <a:rPr lang="nl-NL" sz="3000" b="1" dirty="0" smtClean="0">
                <a:solidFill>
                  <a:schemeClr val="bg1"/>
                </a:solidFill>
              </a:rPr>
              <a:t>Hoofdstuk titel</a:t>
            </a:r>
            <a:endParaRPr lang="nl-NL" sz="3000" b="1" dirty="0">
              <a:solidFill>
                <a:schemeClr val="bg1"/>
              </a:solidFill>
            </a:endParaRPr>
          </a:p>
        </p:txBody>
      </p:sp>
    </p:spTree>
    <p:extLst>
      <p:ext uri="{BB962C8B-B14F-4D97-AF65-F5344CB8AC3E}">
        <p14:creationId xmlns:p14="http://schemas.microsoft.com/office/powerpoint/2010/main" val="2658246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somming streep">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ctr"/>
            <a:fld id="{845CA951-4815-4987-9CD6-BB5D6648C0B5}" type="slidenum">
              <a:rPr lang="nl-NL" sz="1200" smtClean="0"/>
              <a:pPr algn="ctr"/>
              <a:t>‹nr.›</a:t>
            </a:fld>
            <a:endParaRPr lang="nl-NL" sz="1200" dirty="0"/>
          </a:p>
        </p:txBody>
      </p:sp>
      <p:sp>
        <p:nvSpPr>
          <p:cNvPr id="9" name="Tijdelijke aanduiding voor tekst 8"/>
          <p:cNvSpPr>
            <a:spLocks noGrp="1"/>
          </p:cNvSpPr>
          <p:nvPr>
            <p:ph type="body" sz="quarter" idx="11" hasCustomPrompt="1"/>
          </p:nvPr>
        </p:nvSpPr>
        <p:spPr>
          <a:xfrm>
            <a:off x="468313" y="1203598"/>
            <a:ext cx="7632079" cy="3455715"/>
          </a:xfrm>
          <a:prstGeom prst="rect">
            <a:avLst/>
          </a:prstGeom>
        </p:spPr>
        <p:txBody>
          <a:bodyPr/>
          <a:lstStyle>
            <a:lvl1pPr marL="342900" indent="-342900">
              <a:buFont typeface="Calibri" pitchFamily="34" charset="0"/>
              <a:buChar char="─"/>
              <a:defRPr sz="2400" spc="40" baseline="0">
                <a:solidFill>
                  <a:srgbClr val="271D6C"/>
                </a:solidFill>
                <a:latin typeface="Calibri" pitchFamily="34" charset="0"/>
              </a:defRPr>
            </a:lvl1pPr>
            <a:lvl2pPr marL="742950" indent="-285750">
              <a:buFont typeface="Calibri" pitchFamily="34" charset="0"/>
              <a:buChar char="-"/>
              <a:defRPr sz="2400" baseline="0">
                <a:solidFill>
                  <a:srgbClr val="271D6C"/>
                </a:solidFill>
                <a:latin typeface="Calibri" pitchFamily="34" charset="0"/>
              </a:defRPr>
            </a:lvl2pPr>
            <a:lvl3pPr marL="1143000" indent="-228600">
              <a:buFont typeface="Calibri" pitchFamily="34" charset="0"/>
              <a:buChar char="-"/>
              <a:defRPr sz="2400" baseline="0">
                <a:solidFill>
                  <a:srgbClr val="271D6C"/>
                </a:solidFill>
                <a:latin typeface="Calibri" pitchFamily="34" charset="0"/>
              </a:defRPr>
            </a:lvl3pPr>
            <a:lvl4pPr marL="1600200" indent="-228600">
              <a:buFont typeface="Calibri" pitchFamily="34" charset="0"/>
              <a:buChar char="-"/>
              <a:defRPr sz="2400" baseline="0">
                <a:solidFill>
                  <a:srgbClr val="271D6C"/>
                </a:solidFill>
                <a:latin typeface="Calibri" pitchFamily="34" charset="0"/>
              </a:defRPr>
            </a:lvl4pPr>
            <a:lvl5pPr marL="2057400" indent="-228600">
              <a:buFont typeface="Calibri" pitchFamily="34" charset="0"/>
              <a:buChar char="-"/>
              <a:defRPr sz="2400" baseline="0">
                <a:solidFill>
                  <a:srgbClr val="271D6C"/>
                </a:solidFill>
                <a:latin typeface="Calibri" pitchFamily="34" charset="0"/>
              </a:defRPr>
            </a:lvl5pPr>
          </a:lstStyle>
          <a:p>
            <a:pPr lvl="0"/>
            <a:r>
              <a:rPr lang="nl-NL" sz="2400" dirty="0" smtClean="0">
                <a:solidFill>
                  <a:srgbClr val="271D6C"/>
                </a:solidFill>
              </a:rPr>
              <a:t>Opsomming tekst</a:t>
            </a:r>
          </a:p>
        </p:txBody>
      </p:sp>
      <p:sp>
        <p:nvSpPr>
          <p:cNvPr id="6" name="Tijdelijke aanduiding voor tekst 9"/>
          <p:cNvSpPr>
            <a:spLocks noGrp="1"/>
          </p:cNvSpPr>
          <p:nvPr>
            <p:ph type="body" sz="quarter" idx="14" hasCustomPrompt="1"/>
          </p:nvPr>
        </p:nvSpPr>
        <p:spPr>
          <a:xfrm>
            <a:off x="467544" y="339502"/>
            <a:ext cx="7632848" cy="576064"/>
          </a:xfrm>
          <a:prstGeom prst="rect">
            <a:avLst/>
          </a:prstGeom>
        </p:spPr>
        <p:txBody>
          <a:bodyPr/>
          <a:lstStyle>
            <a:lvl1pPr marL="0" indent="0">
              <a:buNone/>
              <a:defRPr sz="3000" b="1" i="0" spc="60" baseline="0">
                <a:solidFill>
                  <a:srgbClr val="00A1CD"/>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a:t>
            </a:r>
          </a:p>
        </p:txBody>
      </p:sp>
    </p:spTree>
    <p:extLst>
      <p:ext uri="{BB962C8B-B14F-4D97-AF65-F5344CB8AC3E}">
        <p14:creationId xmlns:p14="http://schemas.microsoft.com/office/powerpoint/2010/main" val="32373999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somming nummerin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ctr"/>
            <a:fld id="{845CA951-4815-4987-9CD6-BB5D6648C0B5}" type="slidenum">
              <a:rPr lang="nl-NL" sz="1200" smtClean="0"/>
              <a:pPr algn="ctr"/>
              <a:t>‹nr.›</a:t>
            </a:fld>
            <a:endParaRPr lang="nl-NL" sz="1200" dirty="0"/>
          </a:p>
        </p:txBody>
      </p:sp>
      <p:sp>
        <p:nvSpPr>
          <p:cNvPr id="9" name="Tijdelijke aanduiding voor tekst 8"/>
          <p:cNvSpPr>
            <a:spLocks noGrp="1"/>
          </p:cNvSpPr>
          <p:nvPr>
            <p:ph type="body" sz="quarter" idx="11" hasCustomPrompt="1"/>
          </p:nvPr>
        </p:nvSpPr>
        <p:spPr>
          <a:xfrm>
            <a:off x="468313" y="1203599"/>
            <a:ext cx="7632079" cy="3455714"/>
          </a:xfrm>
          <a:prstGeom prst="rect">
            <a:avLst/>
          </a:prstGeom>
        </p:spPr>
        <p:txBody>
          <a:bodyPr/>
          <a:lstStyle>
            <a:lvl1pPr marL="457200" indent="-457200">
              <a:buFont typeface="+mj-lt"/>
              <a:buAutoNum type="arabicPeriod"/>
              <a:defRPr sz="2400" spc="40" baseline="0">
                <a:solidFill>
                  <a:srgbClr val="271D6C"/>
                </a:solidFill>
                <a:latin typeface="Calibri" pitchFamily="34" charset="0"/>
              </a:defRPr>
            </a:lvl1pPr>
            <a:lvl2pPr marL="742950" indent="-285750">
              <a:buFont typeface="Calibri" pitchFamily="34" charset="0"/>
              <a:buChar char="-"/>
              <a:defRPr sz="2400" baseline="0">
                <a:solidFill>
                  <a:srgbClr val="271D6C"/>
                </a:solidFill>
                <a:latin typeface="Calibri" pitchFamily="34" charset="0"/>
              </a:defRPr>
            </a:lvl2pPr>
            <a:lvl3pPr marL="1143000" indent="-228600">
              <a:buFont typeface="Calibri" pitchFamily="34" charset="0"/>
              <a:buChar char="-"/>
              <a:defRPr sz="2400" baseline="0">
                <a:solidFill>
                  <a:srgbClr val="271D6C"/>
                </a:solidFill>
                <a:latin typeface="Calibri" pitchFamily="34" charset="0"/>
              </a:defRPr>
            </a:lvl3pPr>
            <a:lvl4pPr marL="1600200" indent="-228600">
              <a:buFont typeface="Calibri" pitchFamily="34" charset="0"/>
              <a:buChar char="-"/>
              <a:defRPr sz="2400" baseline="0">
                <a:solidFill>
                  <a:srgbClr val="271D6C"/>
                </a:solidFill>
                <a:latin typeface="Calibri" pitchFamily="34" charset="0"/>
              </a:defRPr>
            </a:lvl4pPr>
            <a:lvl5pPr marL="2057400" indent="-228600">
              <a:buFont typeface="Calibri" pitchFamily="34" charset="0"/>
              <a:buChar char="-"/>
              <a:defRPr sz="2400" baseline="0">
                <a:solidFill>
                  <a:srgbClr val="271D6C"/>
                </a:solidFill>
                <a:latin typeface="Calibri" pitchFamily="34" charset="0"/>
              </a:defRPr>
            </a:lvl5pPr>
          </a:lstStyle>
          <a:p>
            <a:pPr lvl="0"/>
            <a:r>
              <a:rPr lang="nl-NL" sz="2400" dirty="0" smtClean="0">
                <a:solidFill>
                  <a:srgbClr val="271D6C"/>
                </a:solidFill>
              </a:rPr>
              <a:t>Opsomming met nummering</a:t>
            </a:r>
          </a:p>
        </p:txBody>
      </p:sp>
      <p:sp>
        <p:nvSpPr>
          <p:cNvPr id="7" name="Tijdelijke aanduiding voor tekst 9"/>
          <p:cNvSpPr>
            <a:spLocks noGrp="1"/>
          </p:cNvSpPr>
          <p:nvPr>
            <p:ph type="body" sz="quarter" idx="14" hasCustomPrompt="1"/>
          </p:nvPr>
        </p:nvSpPr>
        <p:spPr>
          <a:xfrm>
            <a:off x="467544" y="339502"/>
            <a:ext cx="7632848" cy="576064"/>
          </a:xfrm>
          <a:prstGeom prst="rect">
            <a:avLst/>
          </a:prstGeom>
        </p:spPr>
        <p:txBody>
          <a:bodyPr/>
          <a:lstStyle>
            <a:lvl1pPr marL="0" indent="0">
              <a:buNone/>
              <a:defRPr sz="3000" b="1" i="0" spc="60" baseline="0">
                <a:solidFill>
                  <a:srgbClr val="00A1CD"/>
                </a:solidFill>
                <a:latin typeface="Calibri"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smtClean="0"/>
              <a:t>Titel</a:t>
            </a:r>
          </a:p>
        </p:txBody>
      </p:sp>
    </p:spTree>
    <p:extLst>
      <p:ext uri="{BB962C8B-B14F-4D97-AF65-F5344CB8AC3E}">
        <p14:creationId xmlns:p14="http://schemas.microsoft.com/office/powerpoint/2010/main" val="1761211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clusie blauw">
    <p:spTree>
      <p:nvGrpSpPr>
        <p:cNvPr id="1" name=""/>
        <p:cNvGrpSpPr/>
        <p:nvPr/>
      </p:nvGrpSpPr>
      <p:grpSpPr>
        <a:xfrm>
          <a:off x="0" y="0"/>
          <a:ext cx="0" cy="0"/>
          <a:chOff x="0" y="0"/>
          <a:chExt cx="0" cy="0"/>
        </a:xfrm>
      </p:grpSpPr>
      <p:sp>
        <p:nvSpPr>
          <p:cNvPr id="4" name="Rechthoek 3"/>
          <p:cNvSpPr/>
          <p:nvPr userDrawn="1"/>
        </p:nvSpPr>
        <p:spPr>
          <a:xfrm>
            <a:off x="0" y="0"/>
            <a:ext cx="9144000" cy="5143500"/>
          </a:xfrm>
          <a:prstGeom prst="rect">
            <a:avLst/>
          </a:prstGeom>
          <a:solidFill>
            <a:srgbClr val="00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dirty="0"/>
          </a:p>
        </p:txBody>
      </p:sp>
      <p:sp>
        <p:nvSpPr>
          <p:cNvPr id="5" name="Rechthoek 4"/>
          <p:cNvSpPr/>
          <p:nvPr userDrawn="1"/>
        </p:nvSpPr>
        <p:spPr>
          <a:xfrm>
            <a:off x="8890224" y="0"/>
            <a:ext cx="25377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0494" y="4049744"/>
            <a:ext cx="589730" cy="546416"/>
          </a:xfrm>
          <a:prstGeom prst="rect">
            <a:avLst/>
          </a:prstGeom>
        </p:spPr>
      </p:pic>
      <p:sp>
        <p:nvSpPr>
          <p:cNvPr id="7" name="Tijdelijke aanduiding voor dianummer 5"/>
          <p:cNvSpPr>
            <a:spLocks noGrp="1"/>
          </p:cNvSpPr>
          <p:nvPr>
            <p:ph type="sldNum" sz="quarter" idx="12"/>
          </p:nvPr>
        </p:nvSpPr>
        <p:spPr>
          <a:xfrm>
            <a:off x="8300494" y="4708252"/>
            <a:ext cx="589730" cy="324000"/>
          </a:xfrm>
          <a:prstGeom prst="rect">
            <a:avLst/>
          </a:prstGeom>
        </p:spPr>
        <p:txBody>
          <a:bodyPr/>
          <a:lstStyle>
            <a:lvl1pPr>
              <a:defRPr>
                <a:solidFill>
                  <a:schemeClr val="bg1"/>
                </a:solidFill>
              </a:defRPr>
            </a:lvl1pPr>
          </a:lstStyle>
          <a:p>
            <a:pPr algn="ctr"/>
            <a:fld id="{845CA951-4815-4987-9CD6-BB5D6648C0B5}" type="slidenum">
              <a:rPr lang="nl-NL" sz="1200" smtClean="0"/>
              <a:pPr algn="ctr"/>
              <a:t>‹nr.›</a:t>
            </a:fld>
            <a:endParaRPr lang="nl-NL" sz="1200" dirty="0"/>
          </a:p>
        </p:txBody>
      </p:sp>
      <p:sp>
        <p:nvSpPr>
          <p:cNvPr id="2" name="Titel 1"/>
          <p:cNvSpPr>
            <a:spLocks noGrp="1"/>
          </p:cNvSpPr>
          <p:nvPr>
            <p:ph type="title" hasCustomPrompt="1"/>
          </p:nvPr>
        </p:nvSpPr>
        <p:spPr>
          <a:xfrm>
            <a:off x="457200" y="206374"/>
            <a:ext cx="7715746" cy="936000"/>
          </a:xfrm>
          <a:prstGeom prst="rect">
            <a:avLst/>
          </a:prstGeom>
        </p:spPr>
        <p:txBody>
          <a:bodyPr/>
          <a:lstStyle>
            <a:lvl1pPr algn="l">
              <a:defRPr lang="nl-NL" sz="3000" b="1" kern="1200" spc="60" baseline="0" dirty="0">
                <a:solidFill>
                  <a:schemeClr val="bg1"/>
                </a:solidFill>
                <a:latin typeface="+mn-lt"/>
                <a:ea typeface="+mn-ea"/>
                <a:cs typeface="+mn-cs"/>
              </a:defRPr>
            </a:lvl1pPr>
          </a:lstStyle>
          <a:p>
            <a:r>
              <a:rPr lang="nl-NL" sz="3000" b="1" dirty="0" smtClean="0">
                <a:solidFill>
                  <a:schemeClr val="bg1"/>
                </a:solidFill>
              </a:rPr>
              <a:t>Conclusies / trends / …</a:t>
            </a:r>
            <a:endParaRPr lang="nl-NL" sz="3000" b="1" dirty="0">
              <a:solidFill>
                <a:schemeClr val="bg1"/>
              </a:solidFill>
            </a:endParaRPr>
          </a:p>
        </p:txBody>
      </p:sp>
      <p:sp>
        <p:nvSpPr>
          <p:cNvPr id="9" name="Tijdelijke aanduiding voor tekst 8"/>
          <p:cNvSpPr>
            <a:spLocks noGrp="1"/>
          </p:cNvSpPr>
          <p:nvPr>
            <p:ph type="body" sz="quarter" idx="13" hasCustomPrompt="1"/>
          </p:nvPr>
        </p:nvSpPr>
        <p:spPr>
          <a:xfrm>
            <a:off x="467544" y="1214041"/>
            <a:ext cx="7704137" cy="3382963"/>
          </a:xfrm>
          <a:prstGeom prst="rect">
            <a:avLst/>
          </a:prstGeom>
        </p:spPr>
        <p:txBody>
          <a:bodyPr/>
          <a:lstStyle>
            <a:lvl1pPr marL="342900" indent="-342900">
              <a:buFont typeface="Calibri" pitchFamily="34" charset="0"/>
              <a:buChar char="─"/>
              <a:defRPr sz="2400" b="0">
                <a:solidFill>
                  <a:schemeClr val="bg1"/>
                </a:solidFill>
              </a:defRPr>
            </a:lvl1pPr>
            <a:lvl2pPr marL="457200" indent="0">
              <a:buFont typeface="Calibri" pitchFamily="34" charset="0"/>
              <a:buNone/>
              <a:defRPr>
                <a:solidFill>
                  <a:schemeClr val="bg1"/>
                </a:solidFill>
              </a:defRPr>
            </a:lvl2pPr>
            <a:lvl3pPr marL="914400" indent="0">
              <a:buFont typeface="Calibri" pitchFamily="34" charset="0"/>
              <a:buNone/>
              <a:defRPr>
                <a:solidFill>
                  <a:schemeClr val="bg1"/>
                </a:solidFill>
              </a:defRPr>
            </a:lvl3pPr>
            <a:lvl4pPr marL="1371600" indent="0">
              <a:buFont typeface="Calibri" pitchFamily="34" charset="0"/>
              <a:buNone/>
              <a:defRPr>
                <a:solidFill>
                  <a:schemeClr val="bg1"/>
                </a:solidFill>
              </a:defRPr>
            </a:lvl4pPr>
            <a:lvl5pPr marL="1828800" indent="0">
              <a:buFont typeface="Calibri" pitchFamily="34" charset="0"/>
              <a:buNone/>
              <a:defRPr>
                <a:solidFill>
                  <a:schemeClr val="bg1"/>
                </a:solidFill>
              </a:defRPr>
            </a:lvl5pPr>
          </a:lstStyle>
          <a:p>
            <a:pPr lvl="0"/>
            <a:r>
              <a:rPr lang="nl-NL" dirty="0" smtClean="0"/>
              <a:t>Korte opsomming van conclusies</a:t>
            </a:r>
            <a:endParaRPr lang="nl-NL" dirty="0"/>
          </a:p>
        </p:txBody>
      </p:sp>
    </p:spTree>
    <p:extLst>
      <p:ext uri="{BB962C8B-B14F-4D97-AF65-F5344CB8AC3E}">
        <p14:creationId xmlns:p14="http://schemas.microsoft.com/office/powerpoint/2010/main" val="9963624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hthoek 10"/>
          <p:cNvSpPr/>
          <p:nvPr userDrawn="1"/>
        </p:nvSpPr>
        <p:spPr>
          <a:xfrm>
            <a:off x="8890224" y="0"/>
            <a:ext cx="25377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4" name="Rechthoek 13"/>
          <p:cNvSpPr/>
          <p:nvPr userDrawn="1"/>
        </p:nvSpPr>
        <p:spPr>
          <a:xfrm>
            <a:off x="8890224" y="0"/>
            <a:ext cx="253776" cy="5143500"/>
          </a:xfrm>
          <a:prstGeom prst="rect">
            <a:avLst/>
          </a:prstGeom>
          <a:solidFill>
            <a:srgbClr val="00A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5" name="Tijdelijke aanduiding voor dianummer 5"/>
          <p:cNvSpPr>
            <a:spLocks noGrp="1"/>
          </p:cNvSpPr>
          <p:nvPr>
            <p:ph type="sldNum" sz="quarter" idx="4"/>
          </p:nvPr>
        </p:nvSpPr>
        <p:spPr>
          <a:xfrm>
            <a:off x="8300494" y="4708252"/>
            <a:ext cx="589730" cy="324000"/>
          </a:xfrm>
          <a:prstGeom prst="rect">
            <a:avLst/>
          </a:prstGeom>
        </p:spPr>
        <p:txBody>
          <a:bodyPr anchor="ctr"/>
          <a:lstStyle>
            <a:lvl1pPr>
              <a:defRPr baseline="0">
                <a:solidFill>
                  <a:srgbClr val="271D6C"/>
                </a:solidFill>
              </a:defRPr>
            </a:lvl1pPr>
          </a:lstStyle>
          <a:p>
            <a:pPr algn="ctr"/>
            <a:fld id="{845CA951-4815-4987-9CD6-BB5D6648C0B5}" type="slidenum">
              <a:rPr lang="nl-NL" sz="1200" smtClean="0"/>
              <a:pPr algn="ctr"/>
              <a:t>‹nr.›</a:t>
            </a:fld>
            <a:endParaRPr lang="nl-NL" sz="1200" dirty="0"/>
          </a:p>
        </p:txBody>
      </p:sp>
      <p:pic>
        <p:nvPicPr>
          <p:cNvPr id="17" name="Afbeelding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00494" y="4049744"/>
            <a:ext cx="589730" cy="546416"/>
          </a:xfrm>
          <a:prstGeom prst="rect">
            <a:avLst/>
          </a:prstGeom>
          <a:ln>
            <a:noFill/>
          </a:ln>
          <a:effectLst/>
        </p:spPr>
      </p:pic>
    </p:spTree>
    <p:extLst>
      <p:ext uri="{BB962C8B-B14F-4D97-AF65-F5344CB8AC3E}">
        <p14:creationId xmlns:p14="http://schemas.microsoft.com/office/powerpoint/2010/main" val="2552854814"/>
      </p:ext>
    </p:extLst>
  </p:cSld>
  <p:clrMap bg1="lt1" tx1="dk1" bg2="lt2" tx2="dk2" accent1="accent1" accent2="accent2" accent3="accent3" accent4="accent4" accent5="accent5" accent6="accent6" hlink="hlink" folHlink="folHlink"/>
  <p:sldLayoutIdLst>
    <p:sldLayoutId id="2147483659" r:id="rId1"/>
    <p:sldLayoutId id="2147483653" r:id="rId2"/>
    <p:sldLayoutId id="2147483660" r:id="rId3"/>
    <p:sldLayoutId id="2147483661" r:id="rId4"/>
    <p:sldLayoutId id="2147483665" r:id="rId5"/>
    <p:sldLayoutId id="2147483654" r:id="rId6"/>
    <p:sldLayoutId id="2147483662" r:id="rId7"/>
    <p:sldLayoutId id="2147483663" r:id="rId8"/>
    <p:sldLayoutId id="2147483656" r:id="rId9"/>
    <p:sldLayoutId id="2147483657" r:id="rId10"/>
    <p:sldLayoutId id="2147483655" r:id="rId11"/>
    <p:sldLayoutId id="2147483666"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hyperlink" Target="https://www.noraonline.nl/images/noraonline/0/01/Mastering_Alliances.pdf"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498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10</a:t>
            </a:fld>
            <a:endParaRPr lang="nl-NL" sz="1200" dirty="0"/>
          </a:p>
        </p:txBody>
      </p:sp>
      <p:sp>
        <p:nvSpPr>
          <p:cNvPr id="3" name="Tijdelijke aanduiding voor tekst 2"/>
          <p:cNvSpPr>
            <a:spLocks noGrp="1"/>
          </p:cNvSpPr>
          <p:nvPr>
            <p:ph type="body" sz="quarter" idx="11"/>
          </p:nvPr>
        </p:nvSpPr>
        <p:spPr>
          <a:xfrm>
            <a:off x="468313" y="1203598"/>
            <a:ext cx="7632079" cy="3504653"/>
          </a:xfrm>
        </p:spPr>
        <p:txBody>
          <a:bodyPr/>
          <a:lstStyle/>
          <a:p>
            <a:r>
              <a:rPr lang="en-GB" dirty="0" smtClean="0"/>
              <a:t>Intensive collaboration </a:t>
            </a:r>
          </a:p>
          <a:p>
            <a:endParaRPr lang="en-GB" sz="1200" dirty="0" smtClean="0"/>
          </a:p>
          <a:p>
            <a:r>
              <a:rPr lang="en-GB" dirty="0" smtClean="0"/>
              <a:t>Collaboration on a sub-area and not all areas </a:t>
            </a:r>
          </a:p>
          <a:p>
            <a:endParaRPr lang="en-GB" sz="1200" dirty="0" smtClean="0"/>
          </a:p>
          <a:p>
            <a:r>
              <a:rPr lang="en-GB" dirty="0" smtClean="0"/>
              <a:t>Activities cannot be separated from the organisations,  collaboration directly between core processes of partners </a:t>
            </a:r>
          </a:p>
          <a:p>
            <a:endParaRPr lang="en-GB" sz="1200" dirty="0" smtClean="0"/>
          </a:p>
          <a:p>
            <a:r>
              <a:rPr lang="en-GB" dirty="0" smtClean="0"/>
              <a:t>Collaboration is long term and not once-off</a:t>
            </a:r>
          </a:p>
          <a:p>
            <a:pPr marL="0" indent="0">
              <a:buNone/>
            </a:pPr>
            <a:endParaRPr lang="en-GB" dirty="0"/>
          </a:p>
        </p:txBody>
      </p:sp>
      <p:sp>
        <p:nvSpPr>
          <p:cNvPr id="4" name="Tijdelijke aanduiding voor tekst 3"/>
          <p:cNvSpPr>
            <a:spLocks noGrp="1"/>
          </p:cNvSpPr>
          <p:nvPr>
            <p:ph type="body" sz="quarter" idx="14"/>
          </p:nvPr>
        </p:nvSpPr>
        <p:spPr/>
        <p:txBody>
          <a:bodyPr/>
          <a:lstStyle/>
          <a:p>
            <a:r>
              <a:rPr lang="en-GB" dirty="0" smtClean="0"/>
              <a:t>Alliance collaboration only if…</a:t>
            </a:r>
            <a:endParaRPr lang="en-GB" dirty="0"/>
          </a:p>
        </p:txBody>
      </p:sp>
    </p:spTree>
    <p:extLst>
      <p:ext uri="{BB962C8B-B14F-4D97-AF65-F5344CB8AC3E}">
        <p14:creationId xmlns:p14="http://schemas.microsoft.com/office/powerpoint/2010/main" val="2827842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al 15"/>
          <p:cNvSpPr/>
          <p:nvPr/>
        </p:nvSpPr>
        <p:spPr>
          <a:xfrm>
            <a:off x="2771800" y="915566"/>
            <a:ext cx="3692574" cy="3516076"/>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11</a:t>
            </a:fld>
            <a:endParaRPr lang="nl-NL" sz="1200" dirty="0"/>
          </a:p>
        </p:txBody>
      </p:sp>
      <p:sp>
        <p:nvSpPr>
          <p:cNvPr id="5" name="Tijdelijke aanduiding voor tekst 4"/>
          <p:cNvSpPr txBox="1">
            <a:spLocks noGrp="1"/>
          </p:cNvSpPr>
          <p:nvPr>
            <p:ph type="body" sz="quarter" idx="14"/>
          </p:nvPr>
        </p:nvSpPr>
        <p:spPr>
          <a:prstGeom prst="rect">
            <a:avLst/>
          </a:prstGeom>
          <a:noFill/>
        </p:spPr>
        <p:txBody>
          <a:bodyPr wrap="square" rtlCol="0">
            <a:spAutoFit/>
          </a:bodyPr>
          <a:lstStyle/>
          <a:p>
            <a:r>
              <a:rPr lang="en-GB" dirty="0"/>
              <a:t>Dutch Alliance for data and tax on wages </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832" y="1131590"/>
            <a:ext cx="2360280" cy="1441704"/>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1592" y="2784326"/>
            <a:ext cx="2222376" cy="1371600"/>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2784326"/>
            <a:ext cx="2124265" cy="1371600"/>
          </a:xfrm>
          <a:prstGeom prst="rect">
            <a:avLst/>
          </a:prstGeom>
        </p:spPr>
      </p:pic>
      <p:sp>
        <p:nvSpPr>
          <p:cNvPr id="9" name="Tekstvak 8"/>
          <p:cNvSpPr txBox="1"/>
          <p:nvPr/>
        </p:nvSpPr>
        <p:spPr>
          <a:xfrm>
            <a:off x="179512" y="1329611"/>
            <a:ext cx="2304256" cy="954107"/>
          </a:xfrm>
          <a:prstGeom prst="rect">
            <a:avLst/>
          </a:prstGeom>
          <a:noFill/>
        </p:spPr>
        <p:txBody>
          <a:bodyPr wrap="square" rtlCol="0">
            <a:spAutoFit/>
          </a:bodyPr>
          <a:lstStyle/>
          <a:p>
            <a:pPr algn="r"/>
            <a:r>
              <a:rPr lang="en-GB" sz="2800" dirty="0" smtClean="0"/>
              <a:t>Employers/</a:t>
            </a:r>
          </a:p>
          <a:p>
            <a:pPr algn="r"/>
            <a:r>
              <a:rPr lang="en-GB" sz="2800" dirty="0" smtClean="0"/>
              <a:t>institutions</a:t>
            </a:r>
            <a:endParaRPr lang="en-GB" sz="2800" dirty="0"/>
          </a:p>
        </p:txBody>
      </p:sp>
      <p:sp>
        <p:nvSpPr>
          <p:cNvPr id="10" name="Rechthoek met één afgeschuinde en afgeronde hoek 9"/>
          <p:cNvSpPr/>
          <p:nvPr/>
        </p:nvSpPr>
        <p:spPr>
          <a:xfrm>
            <a:off x="467544" y="2287166"/>
            <a:ext cx="1872208" cy="4286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Covenant</a:t>
            </a:r>
            <a:endParaRPr lang="en-GB" b="1" dirty="0"/>
          </a:p>
        </p:txBody>
      </p:sp>
      <p:sp>
        <p:nvSpPr>
          <p:cNvPr id="11" name="Tekstvak 10"/>
          <p:cNvSpPr txBox="1"/>
          <p:nvPr/>
        </p:nvSpPr>
        <p:spPr>
          <a:xfrm>
            <a:off x="7092280" y="2139702"/>
            <a:ext cx="1260648" cy="523220"/>
          </a:xfrm>
          <a:prstGeom prst="rect">
            <a:avLst/>
          </a:prstGeom>
          <a:noFill/>
        </p:spPr>
        <p:txBody>
          <a:bodyPr wrap="square" rtlCol="0">
            <a:spAutoFit/>
          </a:bodyPr>
          <a:lstStyle/>
          <a:p>
            <a:r>
              <a:rPr lang="en-GB" sz="2800" dirty="0" smtClean="0"/>
              <a:t>users</a:t>
            </a:r>
            <a:endParaRPr lang="en-GB" sz="2800" dirty="0"/>
          </a:p>
        </p:txBody>
      </p:sp>
      <p:sp>
        <p:nvSpPr>
          <p:cNvPr id="13" name="Rechthoek met één afgeschuinde en afgeronde hoek 12"/>
          <p:cNvSpPr/>
          <p:nvPr/>
        </p:nvSpPr>
        <p:spPr>
          <a:xfrm>
            <a:off x="6780715" y="1707654"/>
            <a:ext cx="1872208" cy="4286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Contract</a:t>
            </a:r>
            <a:endParaRPr lang="en-GB" b="1" dirty="0"/>
          </a:p>
        </p:txBody>
      </p:sp>
      <p:sp>
        <p:nvSpPr>
          <p:cNvPr id="14" name="Gekromde pijl-rechts 13"/>
          <p:cNvSpPr/>
          <p:nvPr/>
        </p:nvSpPr>
        <p:spPr>
          <a:xfrm rot="20667950">
            <a:off x="286883" y="1731660"/>
            <a:ext cx="698534" cy="2510359"/>
          </a:xfrm>
          <a:prstGeom prst="curvedRightArrow">
            <a:avLst>
              <a:gd name="adj1" fmla="val 43634"/>
              <a:gd name="adj2" fmla="val 104484"/>
              <a:gd name="adj3" fmla="val 612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Gekromde pijl-omhoog 14"/>
          <p:cNvSpPr/>
          <p:nvPr/>
        </p:nvSpPr>
        <p:spPr>
          <a:xfrm rot="18246051">
            <a:off x="6797697" y="2971484"/>
            <a:ext cx="1918693" cy="853194"/>
          </a:xfrm>
          <a:prstGeom prst="curvedUpArrow">
            <a:avLst>
              <a:gd name="adj1" fmla="val 28785"/>
              <a:gd name="adj2" fmla="val 60910"/>
              <a:gd name="adj3" fmla="val 65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0960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12</a:t>
            </a:fld>
            <a:endParaRPr lang="nl-NL" sz="1200" dirty="0"/>
          </a:p>
        </p:txBody>
      </p:sp>
      <p:sp>
        <p:nvSpPr>
          <p:cNvPr id="4" name="Tijdelijke aanduiding voor tekst 3"/>
          <p:cNvSpPr>
            <a:spLocks noGrp="1"/>
          </p:cNvSpPr>
          <p:nvPr>
            <p:ph type="body" sz="quarter" idx="14"/>
          </p:nvPr>
        </p:nvSpPr>
        <p:spPr/>
        <p:txBody>
          <a:bodyPr/>
          <a:lstStyle/>
          <a:p>
            <a:r>
              <a:rPr lang="en-GB" dirty="0" smtClean="0"/>
              <a:t>Rationale behind Alliances</a:t>
            </a:r>
            <a:endParaRPr lang="en-GB"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43558"/>
            <a:ext cx="2588307" cy="1849561"/>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003798"/>
            <a:ext cx="2508870" cy="1672580"/>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5862" y="2342225"/>
            <a:ext cx="2840314" cy="1597677"/>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1449" y="421337"/>
            <a:ext cx="2955007" cy="1430333"/>
          </a:xfrm>
          <a:prstGeom prst="rect">
            <a:avLst/>
          </a:prstGeom>
        </p:spPr>
      </p:pic>
      <p:pic>
        <p:nvPicPr>
          <p:cNvPr id="10" name="Afbeelding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372" y="2697832"/>
            <a:ext cx="2324100" cy="1962150"/>
          </a:xfrm>
          <a:prstGeom prst="rect">
            <a:avLst/>
          </a:prstGeom>
        </p:spPr>
      </p:pic>
    </p:spTree>
    <p:extLst>
      <p:ext uri="{BB962C8B-B14F-4D97-AF65-F5344CB8AC3E}">
        <p14:creationId xmlns:p14="http://schemas.microsoft.com/office/powerpoint/2010/main" val="390509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13</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How to manage Alliances?</a:t>
            </a:r>
            <a:endParaRPr lang="en-GB" dirty="0"/>
          </a:p>
        </p:txBody>
      </p:sp>
    </p:spTree>
    <p:extLst>
      <p:ext uri="{BB962C8B-B14F-4D97-AF65-F5344CB8AC3E}">
        <p14:creationId xmlns:p14="http://schemas.microsoft.com/office/powerpoint/2010/main" val="1318436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3147814"/>
            <a:ext cx="2331597" cy="1944216"/>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14</a:t>
            </a:fld>
            <a:endParaRPr lang="nl-NL" sz="1200" dirty="0"/>
          </a:p>
        </p:txBody>
      </p:sp>
      <p:sp>
        <p:nvSpPr>
          <p:cNvPr id="3" name="Tijdelijke aanduiding voor tekst 2"/>
          <p:cNvSpPr>
            <a:spLocks noGrp="1"/>
          </p:cNvSpPr>
          <p:nvPr>
            <p:ph type="body" sz="quarter" idx="11"/>
          </p:nvPr>
        </p:nvSpPr>
        <p:spPr>
          <a:xfrm>
            <a:off x="756345" y="987574"/>
            <a:ext cx="7920111" cy="3744416"/>
          </a:xfrm>
        </p:spPr>
        <p:txBody>
          <a:bodyPr/>
          <a:lstStyle/>
          <a:p>
            <a:r>
              <a:rPr lang="en-GB" dirty="0" smtClean="0"/>
              <a:t>Partners undergo internal changes</a:t>
            </a:r>
          </a:p>
          <a:p>
            <a:endParaRPr lang="en-GB" sz="1200" dirty="0" smtClean="0"/>
          </a:p>
          <a:p>
            <a:r>
              <a:rPr lang="en-GB" dirty="0" smtClean="0"/>
              <a:t>Friction between horizontal and vertical management</a:t>
            </a:r>
          </a:p>
          <a:p>
            <a:endParaRPr lang="en-GB" sz="1200" dirty="0" smtClean="0"/>
          </a:p>
          <a:p>
            <a:r>
              <a:rPr lang="en-GB" dirty="0" smtClean="0"/>
              <a:t>Environment PRODUCES new questions or regulations</a:t>
            </a:r>
          </a:p>
          <a:p>
            <a:endParaRPr lang="en-GB" sz="1200" dirty="0" smtClean="0"/>
          </a:p>
          <a:p>
            <a:r>
              <a:rPr lang="en-GB" dirty="0" smtClean="0"/>
              <a:t>Different development stages (maturity)</a:t>
            </a:r>
          </a:p>
          <a:p>
            <a:endParaRPr lang="en-GB" dirty="0"/>
          </a:p>
          <a:p>
            <a:pPr marL="2286000" lvl="5" indent="0">
              <a:buNone/>
            </a:pPr>
            <a:r>
              <a:rPr lang="en-GB" dirty="0"/>
              <a:t>	 </a:t>
            </a:r>
            <a:r>
              <a:rPr lang="en-GB" dirty="0" smtClean="0"/>
              <a:t> </a:t>
            </a:r>
            <a:r>
              <a:rPr lang="en-GB" sz="2200" dirty="0" smtClean="0"/>
              <a:t>A mix of management elements needed!</a:t>
            </a:r>
          </a:p>
          <a:p>
            <a:pPr marL="0" indent="0">
              <a:buNone/>
            </a:pPr>
            <a:endParaRPr lang="en-GB" dirty="0" smtClean="0"/>
          </a:p>
        </p:txBody>
      </p:sp>
      <p:sp>
        <p:nvSpPr>
          <p:cNvPr id="4" name="Tijdelijke aanduiding voor tekst 3"/>
          <p:cNvSpPr>
            <a:spLocks noGrp="1"/>
          </p:cNvSpPr>
          <p:nvPr>
            <p:ph type="body" sz="quarter" idx="14"/>
          </p:nvPr>
        </p:nvSpPr>
        <p:spPr>
          <a:xfrm>
            <a:off x="467544" y="339502"/>
            <a:ext cx="8208912" cy="576064"/>
          </a:xfrm>
        </p:spPr>
        <p:txBody>
          <a:bodyPr/>
          <a:lstStyle/>
          <a:p>
            <a:r>
              <a:rPr lang="en-GB" dirty="0" smtClean="0"/>
              <a:t>Managing an Alliance; dynamics and complexity</a:t>
            </a:r>
            <a:endParaRPr lang="en-GB" dirty="0"/>
          </a:p>
        </p:txBody>
      </p:sp>
    </p:spTree>
    <p:extLst>
      <p:ext uri="{BB962C8B-B14F-4D97-AF65-F5344CB8AC3E}">
        <p14:creationId xmlns:p14="http://schemas.microsoft.com/office/powerpoint/2010/main" val="383032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80" y="2552030"/>
            <a:ext cx="2540000" cy="2540000"/>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15</a:t>
            </a:fld>
            <a:endParaRPr lang="nl-NL" sz="1200" dirty="0"/>
          </a:p>
        </p:txBody>
      </p:sp>
      <p:sp>
        <p:nvSpPr>
          <p:cNvPr id="4" name="Tijdelijke aanduiding voor tekst 3"/>
          <p:cNvSpPr>
            <a:spLocks noGrp="1"/>
          </p:cNvSpPr>
          <p:nvPr>
            <p:ph type="body" sz="quarter" idx="14"/>
          </p:nvPr>
        </p:nvSpPr>
        <p:spPr/>
        <p:txBody>
          <a:bodyPr/>
          <a:lstStyle/>
          <a:p>
            <a:r>
              <a:rPr lang="en-GB" dirty="0" smtClean="0"/>
              <a:t>Key elements</a:t>
            </a:r>
            <a:endParaRPr lang="en-GB" dirty="0"/>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804" y="14300"/>
            <a:ext cx="3098676" cy="1549338"/>
          </a:xfrm>
          <a:prstGeom prst="rect">
            <a:avLst/>
          </a:prstGeom>
        </p:spPr>
      </p:pic>
      <p:sp>
        <p:nvSpPr>
          <p:cNvPr id="5" name="Tijdelijke aanduiding voor tekst 4"/>
          <p:cNvSpPr>
            <a:spLocks noGrp="1"/>
          </p:cNvSpPr>
          <p:nvPr>
            <p:ph type="body" sz="quarter" idx="11"/>
          </p:nvPr>
        </p:nvSpPr>
        <p:spPr>
          <a:xfrm>
            <a:off x="323529" y="975344"/>
            <a:ext cx="8566696" cy="3828654"/>
          </a:xfrm>
        </p:spPr>
        <p:txBody>
          <a:bodyPr/>
          <a:lstStyle/>
          <a:p>
            <a:r>
              <a:rPr lang="en-US" dirty="0" smtClean="0"/>
              <a:t>Mindset focused </a:t>
            </a:r>
            <a:r>
              <a:rPr lang="en-US" dirty="0"/>
              <a:t>on </a:t>
            </a:r>
            <a:r>
              <a:rPr lang="en-US" b="1" dirty="0"/>
              <a:t>alliance </a:t>
            </a:r>
            <a:r>
              <a:rPr lang="en-US" b="1" dirty="0" smtClean="0"/>
              <a:t>collaboration</a:t>
            </a:r>
            <a:endParaRPr lang="en-US" b="1" dirty="0"/>
          </a:p>
          <a:p>
            <a:r>
              <a:rPr lang="en-US" b="1" dirty="0" smtClean="0"/>
              <a:t>Space</a:t>
            </a:r>
            <a:r>
              <a:rPr lang="en-US" dirty="0" smtClean="0"/>
              <a:t> </a:t>
            </a:r>
            <a:r>
              <a:rPr lang="en-US" dirty="0"/>
              <a:t>for </a:t>
            </a:r>
            <a:r>
              <a:rPr lang="en-US" dirty="0" smtClean="0"/>
              <a:t>alliance partners to </a:t>
            </a:r>
            <a:r>
              <a:rPr lang="en-US" dirty="0"/>
              <a:t>play within game rules;</a:t>
            </a:r>
          </a:p>
          <a:p>
            <a:r>
              <a:rPr lang="en-GB" b="1" dirty="0" smtClean="0"/>
              <a:t>Trust</a:t>
            </a:r>
            <a:r>
              <a:rPr lang="en-GB" dirty="0" smtClean="0"/>
              <a:t> </a:t>
            </a:r>
            <a:r>
              <a:rPr lang="en-GB" dirty="0"/>
              <a:t>in collaboration;</a:t>
            </a:r>
          </a:p>
          <a:p>
            <a:r>
              <a:rPr lang="en-US" dirty="0" smtClean="0"/>
              <a:t>Communicate in </a:t>
            </a:r>
            <a:r>
              <a:rPr lang="en-US" dirty="0"/>
              <a:t>an </a:t>
            </a:r>
            <a:r>
              <a:rPr lang="en-US" b="1" dirty="0"/>
              <a:t>open </a:t>
            </a:r>
            <a:r>
              <a:rPr lang="en-US" b="1" dirty="0" smtClean="0"/>
              <a:t>dialogue</a:t>
            </a:r>
            <a:endParaRPr lang="en-US" b="1" dirty="0"/>
          </a:p>
          <a:p>
            <a:r>
              <a:rPr lang="en-GB" dirty="0" smtClean="0"/>
              <a:t>Management </a:t>
            </a:r>
            <a:r>
              <a:rPr lang="en-GB" dirty="0"/>
              <a:t>based on an alliance </a:t>
            </a:r>
            <a:r>
              <a:rPr lang="en-GB" b="1" dirty="0" smtClean="0"/>
              <a:t>structure</a:t>
            </a:r>
            <a:endParaRPr lang="en-GB" b="1" dirty="0"/>
          </a:p>
          <a:p>
            <a:r>
              <a:rPr lang="en-US" b="1" dirty="0" smtClean="0"/>
              <a:t>Transparency</a:t>
            </a:r>
            <a:r>
              <a:rPr lang="en-US" dirty="0" smtClean="0"/>
              <a:t> </a:t>
            </a:r>
            <a:r>
              <a:rPr lang="en-US" dirty="0"/>
              <a:t>with regard to tasks, </a:t>
            </a:r>
            <a:r>
              <a:rPr lang="en-US" dirty="0" smtClean="0"/>
              <a:t>power</a:t>
            </a:r>
            <a:br>
              <a:rPr lang="en-US" dirty="0" smtClean="0"/>
            </a:br>
            <a:r>
              <a:rPr lang="en-US" dirty="0" smtClean="0"/>
              <a:t>and responsibilities</a:t>
            </a:r>
          </a:p>
          <a:p>
            <a:r>
              <a:rPr lang="en-US" b="1" dirty="0" smtClean="0"/>
              <a:t>Knowledge sharing</a:t>
            </a:r>
            <a:endParaRPr lang="en-US" b="1" dirty="0"/>
          </a:p>
          <a:p>
            <a:r>
              <a:rPr lang="en-US" b="1" dirty="0" smtClean="0"/>
              <a:t>Inspiring</a:t>
            </a:r>
            <a:r>
              <a:rPr lang="en-US" dirty="0"/>
              <a:t>, </a:t>
            </a:r>
            <a:r>
              <a:rPr lang="en-US" b="1" dirty="0"/>
              <a:t>meaningful</a:t>
            </a:r>
            <a:r>
              <a:rPr lang="en-US" dirty="0"/>
              <a:t> objective for the alliance.</a:t>
            </a:r>
            <a:endParaRPr lang="en-GB" dirty="0"/>
          </a:p>
        </p:txBody>
      </p:sp>
    </p:spTree>
    <p:extLst>
      <p:ext uri="{BB962C8B-B14F-4D97-AF65-F5344CB8AC3E}">
        <p14:creationId xmlns:p14="http://schemas.microsoft.com/office/powerpoint/2010/main" val="911077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503571" y="771550"/>
            <a:ext cx="7812845" cy="4367672"/>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16</a:t>
            </a:fld>
            <a:endParaRPr lang="nl-NL" sz="1200" dirty="0"/>
          </a:p>
        </p:txBody>
      </p:sp>
      <p:sp>
        <p:nvSpPr>
          <p:cNvPr id="4" name="Tijdelijke aanduiding voor tekst 3"/>
          <p:cNvSpPr>
            <a:spLocks noGrp="1"/>
          </p:cNvSpPr>
          <p:nvPr>
            <p:ph type="body" sz="quarter" idx="14"/>
          </p:nvPr>
        </p:nvSpPr>
        <p:spPr/>
        <p:txBody>
          <a:bodyPr/>
          <a:lstStyle/>
          <a:p>
            <a:r>
              <a:rPr lang="en-GB" dirty="0" smtClean="0"/>
              <a:t>Management </a:t>
            </a:r>
            <a:r>
              <a:rPr lang="en-GB" dirty="0" smtClean="0"/>
              <a:t>dimensions</a:t>
            </a:r>
            <a:endParaRPr lang="en-GB" dirty="0"/>
          </a:p>
        </p:txBody>
      </p:sp>
    </p:spTree>
    <p:extLst>
      <p:ext uri="{BB962C8B-B14F-4D97-AF65-F5344CB8AC3E}">
        <p14:creationId xmlns:p14="http://schemas.microsoft.com/office/powerpoint/2010/main" val="1297143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67544" y="771550"/>
            <a:ext cx="7812845" cy="4367672"/>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17</a:t>
            </a:fld>
            <a:endParaRPr lang="nl-NL" sz="1200" dirty="0"/>
          </a:p>
        </p:txBody>
      </p:sp>
      <p:sp>
        <p:nvSpPr>
          <p:cNvPr id="4" name="Tijdelijke aanduiding voor tekst 3"/>
          <p:cNvSpPr>
            <a:spLocks noGrp="1"/>
          </p:cNvSpPr>
          <p:nvPr>
            <p:ph type="body" sz="quarter" idx="14"/>
          </p:nvPr>
        </p:nvSpPr>
        <p:spPr/>
        <p:txBody>
          <a:bodyPr/>
          <a:lstStyle/>
          <a:p>
            <a:r>
              <a:rPr lang="en-GB" dirty="0" smtClean="0"/>
              <a:t>8 pillars of Alliance management</a:t>
            </a:r>
            <a:endParaRPr lang="en-GB" dirty="0"/>
          </a:p>
        </p:txBody>
      </p:sp>
    </p:spTree>
    <p:extLst>
      <p:ext uri="{BB962C8B-B14F-4D97-AF65-F5344CB8AC3E}">
        <p14:creationId xmlns:p14="http://schemas.microsoft.com/office/powerpoint/2010/main" val="323113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18</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Chain management?</a:t>
            </a:r>
            <a:endParaRPr lang="en-GB" dirty="0"/>
          </a:p>
        </p:txBody>
      </p:sp>
    </p:spTree>
    <p:extLst>
      <p:ext uri="{BB962C8B-B14F-4D97-AF65-F5344CB8AC3E}">
        <p14:creationId xmlns:p14="http://schemas.microsoft.com/office/powerpoint/2010/main" val="2241115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19</a:t>
            </a:fld>
            <a:endParaRPr lang="nl-NL" sz="1200" dirty="0"/>
          </a:p>
        </p:txBody>
      </p:sp>
      <p:sp>
        <p:nvSpPr>
          <p:cNvPr id="3" name="Tijdelijke aanduiding voor tekst 2"/>
          <p:cNvSpPr>
            <a:spLocks noGrp="1"/>
          </p:cNvSpPr>
          <p:nvPr>
            <p:ph type="body" sz="quarter" idx="11"/>
          </p:nvPr>
        </p:nvSpPr>
        <p:spPr>
          <a:xfrm>
            <a:off x="468313" y="915566"/>
            <a:ext cx="8280151" cy="3792686"/>
          </a:xfrm>
        </p:spPr>
        <p:txBody>
          <a:bodyPr/>
          <a:lstStyle/>
          <a:p>
            <a:pPr marL="0" indent="0">
              <a:buNone/>
            </a:pPr>
            <a:r>
              <a:rPr lang="en-US" dirty="0"/>
              <a:t>Coordination of the VARIOUS statistical processes by</a:t>
            </a:r>
            <a:r>
              <a:rPr lang="en-US" dirty="0" smtClean="0"/>
              <a:t>:</a:t>
            </a:r>
          </a:p>
          <a:p>
            <a:pPr marL="0" indent="0">
              <a:buNone/>
            </a:pPr>
            <a:endParaRPr lang="en-US" dirty="0"/>
          </a:p>
          <a:p>
            <a:r>
              <a:rPr lang="en-US" dirty="0" smtClean="0"/>
              <a:t>Processing </a:t>
            </a:r>
            <a:r>
              <a:rPr lang="en-US" dirty="0"/>
              <a:t>and designing statistical products from the perspective of the whole </a:t>
            </a:r>
            <a:r>
              <a:rPr lang="en-US" b="1" dirty="0"/>
              <a:t>CHAIN</a:t>
            </a:r>
          </a:p>
          <a:p>
            <a:endParaRPr lang="en-US" sz="1200" dirty="0"/>
          </a:p>
          <a:p>
            <a:r>
              <a:rPr lang="en-US" dirty="0" smtClean="0"/>
              <a:t>Chain </a:t>
            </a:r>
            <a:r>
              <a:rPr lang="en-US" dirty="0"/>
              <a:t>designed as a </a:t>
            </a:r>
            <a:r>
              <a:rPr lang="en-US" b="1" dirty="0"/>
              <a:t>set of links between processes</a:t>
            </a:r>
            <a:r>
              <a:rPr lang="en-US" dirty="0"/>
              <a:t>, </a:t>
            </a:r>
            <a:r>
              <a:rPr lang="en-US" dirty="0" smtClean="0"/>
              <a:t/>
            </a:r>
            <a:br>
              <a:rPr lang="en-US" dirty="0" smtClean="0"/>
            </a:br>
            <a:r>
              <a:rPr lang="en-US" dirty="0" smtClean="0"/>
              <a:t>a </a:t>
            </a:r>
            <a:r>
              <a:rPr lang="en-US" dirty="0"/>
              <a:t>link is a so called steady state defined in the </a:t>
            </a:r>
            <a:r>
              <a:rPr lang="en-US" dirty="0" smtClean="0"/>
              <a:t>BA</a:t>
            </a:r>
          </a:p>
          <a:p>
            <a:endParaRPr lang="en-US" sz="1200" dirty="0"/>
          </a:p>
          <a:p>
            <a:r>
              <a:rPr lang="en-US" dirty="0"/>
              <a:t>Set of management and operating activities aiming for </a:t>
            </a:r>
            <a:r>
              <a:rPr lang="en-US" b="1" dirty="0"/>
              <a:t>improving cooperation of all actors </a:t>
            </a:r>
            <a:r>
              <a:rPr lang="en-US" dirty="0"/>
              <a:t>in the chain</a:t>
            </a:r>
          </a:p>
          <a:p>
            <a:endParaRPr lang="en-US" sz="1200" dirty="0"/>
          </a:p>
        </p:txBody>
      </p:sp>
      <p:sp>
        <p:nvSpPr>
          <p:cNvPr id="4" name="Tijdelijke aanduiding voor tekst 3"/>
          <p:cNvSpPr>
            <a:spLocks noGrp="1"/>
          </p:cNvSpPr>
          <p:nvPr>
            <p:ph type="body" sz="quarter" idx="14"/>
          </p:nvPr>
        </p:nvSpPr>
        <p:spPr/>
        <p:txBody>
          <a:bodyPr/>
          <a:lstStyle/>
          <a:p>
            <a:r>
              <a:rPr lang="en-GB" dirty="0" smtClean="0"/>
              <a:t>Chain </a:t>
            </a:r>
            <a:r>
              <a:rPr lang="en-GB" dirty="0" smtClean="0"/>
              <a:t>Management </a:t>
            </a:r>
            <a:endParaRPr lang="en-GB" dirty="0"/>
          </a:p>
        </p:txBody>
      </p:sp>
    </p:spTree>
    <p:extLst>
      <p:ext uri="{BB962C8B-B14F-4D97-AF65-F5344CB8AC3E}">
        <p14:creationId xmlns:p14="http://schemas.microsoft.com/office/powerpoint/2010/main" val="420050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en-GB" dirty="0" smtClean="0"/>
              <a:t>Irene Salemink</a:t>
            </a:r>
            <a:endParaRPr lang="en-GB" dirty="0"/>
          </a:p>
        </p:txBody>
      </p:sp>
      <p:sp>
        <p:nvSpPr>
          <p:cNvPr id="3" name="Tijdelijke aanduiding voor tekst 2"/>
          <p:cNvSpPr>
            <a:spLocks noGrp="1"/>
          </p:cNvSpPr>
          <p:nvPr>
            <p:ph type="body" sz="quarter" idx="13"/>
          </p:nvPr>
        </p:nvSpPr>
        <p:spPr/>
        <p:txBody>
          <a:bodyPr/>
          <a:lstStyle/>
          <a:p>
            <a:r>
              <a:rPr lang="en-GB" dirty="0"/>
              <a:t>26</a:t>
            </a:r>
            <a:r>
              <a:rPr lang="en-GB" baseline="30000" dirty="0"/>
              <a:t>th</a:t>
            </a:r>
            <a:r>
              <a:rPr lang="en-GB" dirty="0"/>
              <a:t> Meeting of the Wiesbadengroup on BR – Neuchâtel 24-27 September 2018</a:t>
            </a:r>
          </a:p>
        </p:txBody>
      </p:sp>
      <p:sp>
        <p:nvSpPr>
          <p:cNvPr id="4" name="Tijdelijke aanduiding voor tekst 3"/>
          <p:cNvSpPr>
            <a:spLocks noGrp="1"/>
          </p:cNvSpPr>
          <p:nvPr>
            <p:ph type="body" sz="quarter" idx="14"/>
          </p:nvPr>
        </p:nvSpPr>
        <p:spPr/>
        <p:txBody>
          <a:bodyPr/>
          <a:lstStyle/>
          <a:p>
            <a:r>
              <a:rPr lang="en-GB" dirty="0" smtClean="0"/>
              <a:t>Organisation of Chain Management </a:t>
            </a:r>
            <a:endParaRPr lang="en-GB" dirty="0"/>
          </a:p>
        </p:txBody>
      </p:sp>
      <p:sp>
        <p:nvSpPr>
          <p:cNvPr id="5" name="Tijdelijke aanduiding voor tekst 4"/>
          <p:cNvSpPr>
            <a:spLocks noGrp="1"/>
          </p:cNvSpPr>
          <p:nvPr>
            <p:ph type="body" sz="quarter" idx="15"/>
          </p:nvPr>
        </p:nvSpPr>
        <p:spPr/>
        <p:txBody>
          <a:bodyPr/>
          <a:lstStyle/>
          <a:p>
            <a:r>
              <a:rPr lang="en-GB" dirty="0" smtClean="0"/>
              <a:t>What, Why, How?</a:t>
            </a:r>
            <a:endParaRPr lang="en-GB" dirty="0"/>
          </a:p>
        </p:txBody>
      </p:sp>
    </p:spTree>
    <p:extLst>
      <p:ext uri="{BB962C8B-B14F-4D97-AF65-F5344CB8AC3E}">
        <p14:creationId xmlns:p14="http://schemas.microsoft.com/office/powerpoint/2010/main" val="901885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20</a:t>
            </a:fld>
            <a:endParaRPr lang="nl-NL" sz="1200" dirty="0"/>
          </a:p>
        </p:txBody>
      </p:sp>
      <p:pic>
        <p:nvPicPr>
          <p:cNvPr id="6" name="Afbeelding 5"/>
          <p:cNvPicPr>
            <a:picLocks noChangeAspect="1"/>
          </p:cNvPicPr>
          <p:nvPr/>
        </p:nvPicPr>
        <p:blipFill>
          <a:blip r:embed="rId3"/>
          <a:stretch>
            <a:fillRect/>
          </a:stretch>
        </p:blipFill>
        <p:spPr>
          <a:xfrm>
            <a:off x="539552" y="123478"/>
            <a:ext cx="7725521" cy="4927214"/>
          </a:xfrm>
          <a:prstGeom prst="rect">
            <a:avLst/>
          </a:prstGeom>
        </p:spPr>
      </p:pic>
    </p:spTree>
    <p:extLst>
      <p:ext uri="{BB962C8B-B14F-4D97-AF65-F5344CB8AC3E}">
        <p14:creationId xmlns:p14="http://schemas.microsoft.com/office/powerpoint/2010/main" val="288429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21</a:t>
            </a:fld>
            <a:endParaRPr lang="nl-NL" sz="1200" dirty="0"/>
          </a:p>
        </p:txBody>
      </p:sp>
      <p:sp>
        <p:nvSpPr>
          <p:cNvPr id="3" name="Tijdelijke aanduiding voor tekst 2"/>
          <p:cNvSpPr>
            <a:spLocks noGrp="1"/>
          </p:cNvSpPr>
          <p:nvPr>
            <p:ph type="body" sz="quarter" idx="11"/>
          </p:nvPr>
        </p:nvSpPr>
        <p:spPr>
          <a:xfrm>
            <a:off x="468313" y="1203598"/>
            <a:ext cx="7832181" cy="3455715"/>
          </a:xfrm>
        </p:spPr>
        <p:txBody>
          <a:bodyPr/>
          <a:lstStyle/>
          <a:p>
            <a:r>
              <a:rPr lang="en-US" dirty="0"/>
              <a:t>A way of working together in a NON-HIERARCHICAL </a:t>
            </a:r>
            <a:r>
              <a:rPr lang="en-US" dirty="0" smtClean="0"/>
              <a:t>way</a:t>
            </a:r>
          </a:p>
          <a:p>
            <a:endParaRPr lang="en-US" sz="1200" dirty="0"/>
          </a:p>
          <a:p>
            <a:r>
              <a:rPr lang="en-US" dirty="0" smtClean="0"/>
              <a:t>The </a:t>
            </a:r>
            <a:r>
              <a:rPr lang="en-US" dirty="0"/>
              <a:t>ART of working together aiming for tuning </a:t>
            </a:r>
            <a:r>
              <a:rPr lang="en-US" dirty="0" smtClean="0"/>
              <a:t>activities</a:t>
            </a:r>
          </a:p>
          <a:p>
            <a:endParaRPr lang="en-US" sz="1200" dirty="0"/>
          </a:p>
          <a:p>
            <a:r>
              <a:rPr lang="en-US" dirty="0" smtClean="0"/>
              <a:t>Agreements </a:t>
            </a:r>
            <a:r>
              <a:rPr lang="en-US" dirty="0"/>
              <a:t>on management and operating activities with one </a:t>
            </a:r>
            <a:r>
              <a:rPr lang="en-US" dirty="0" smtClean="0"/>
              <a:t>goal</a:t>
            </a:r>
          </a:p>
          <a:p>
            <a:endParaRPr lang="en-US" sz="1200" dirty="0"/>
          </a:p>
          <a:p>
            <a:r>
              <a:rPr lang="en-US" dirty="0" smtClean="0"/>
              <a:t>Continuously </a:t>
            </a:r>
            <a:r>
              <a:rPr lang="en-US" dirty="0"/>
              <a:t>improving COOPERATION of all actors in the chain</a:t>
            </a:r>
            <a:endParaRPr lang="en-GB" dirty="0"/>
          </a:p>
        </p:txBody>
      </p:sp>
      <p:sp>
        <p:nvSpPr>
          <p:cNvPr id="4" name="Tijdelijke aanduiding voor tekst 3"/>
          <p:cNvSpPr>
            <a:spLocks noGrp="1"/>
          </p:cNvSpPr>
          <p:nvPr>
            <p:ph type="body" sz="quarter" idx="14"/>
          </p:nvPr>
        </p:nvSpPr>
        <p:spPr/>
        <p:txBody>
          <a:bodyPr/>
          <a:lstStyle/>
          <a:p>
            <a:r>
              <a:rPr lang="en-GB" dirty="0" smtClean="0"/>
              <a:t>Chain </a:t>
            </a:r>
            <a:r>
              <a:rPr lang="en-GB" dirty="0" smtClean="0"/>
              <a:t>Management</a:t>
            </a:r>
            <a:endParaRPr lang="en-GB" dirty="0"/>
          </a:p>
        </p:txBody>
      </p:sp>
    </p:spTree>
    <p:extLst>
      <p:ext uri="{BB962C8B-B14F-4D97-AF65-F5344CB8AC3E}">
        <p14:creationId xmlns:p14="http://schemas.microsoft.com/office/powerpoint/2010/main" val="2915481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22</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Chain </a:t>
            </a:r>
            <a:r>
              <a:rPr lang="en-GB" dirty="0" smtClean="0"/>
              <a:t>Management </a:t>
            </a:r>
            <a:r>
              <a:rPr lang="en-GB" dirty="0" smtClean="0"/>
              <a:t>in SN Business Statistics</a:t>
            </a:r>
            <a:endParaRPr lang="en-GB" dirty="0"/>
          </a:p>
        </p:txBody>
      </p:sp>
    </p:spTree>
    <p:extLst>
      <p:ext uri="{BB962C8B-B14F-4D97-AF65-F5344CB8AC3E}">
        <p14:creationId xmlns:p14="http://schemas.microsoft.com/office/powerpoint/2010/main" val="4149769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23</a:t>
            </a:fld>
            <a:endParaRPr lang="nl-NL" sz="1200" dirty="0"/>
          </a:p>
        </p:txBody>
      </p:sp>
      <p:sp>
        <p:nvSpPr>
          <p:cNvPr id="4" name="Tijdelijke aanduiding voor tekst 3"/>
          <p:cNvSpPr>
            <a:spLocks noGrp="1"/>
          </p:cNvSpPr>
          <p:nvPr>
            <p:ph type="body" sz="quarter" idx="14"/>
          </p:nvPr>
        </p:nvSpPr>
        <p:spPr/>
        <p:txBody>
          <a:bodyPr/>
          <a:lstStyle/>
          <a:p>
            <a:r>
              <a:rPr lang="en-GB" dirty="0" smtClean="0"/>
              <a:t>Economic Statistics; building blocks</a:t>
            </a:r>
            <a:endParaRPr lang="en-GB" dirty="0"/>
          </a:p>
        </p:txBody>
      </p:sp>
      <p:grpSp>
        <p:nvGrpSpPr>
          <p:cNvPr id="5" name="Groep 4"/>
          <p:cNvGrpSpPr/>
          <p:nvPr/>
        </p:nvGrpSpPr>
        <p:grpSpPr>
          <a:xfrm>
            <a:off x="539552" y="1340147"/>
            <a:ext cx="7993062" cy="2671763"/>
            <a:chOff x="900113" y="1628775"/>
            <a:chExt cx="7993062" cy="2671763"/>
          </a:xfrm>
        </p:grpSpPr>
        <p:sp>
          <p:nvSpPr>
            <p:cNvPr id="6" name="Text Box 3"/>
            <p:cNvSpPr txBox="1">
              <a:spLocks noChangeArrowheads="1"/>
            </p:cNvSpPr>
            <p:nvPr/>
          </p:nvSpPr>
          <p:spPr bwMode="auto">
            <a:xfrm>
              <a:off x="2339975" y="3068638"/>
              <a:ext cx="115252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STS</a:t>
              </a:r>
            </a:p>
          </p:txBody>
        </p:sp>
        <p:sp>
          <p:nvSpPr>
            <p:cNvPr id="7" name="Text Box 4"/>
            <p:cNvSpPr txBox="1">
              <a:spLocks noChangeArrowheads="1"/>
            </p:cNvSpPr>
            <p:nvPr/>
          </p:nvSpPr>
          <p:spPr bwMode="auto">
            <a:xfrm>
              <a:off x="3851275" y="3068638"/>
              <a:ext cx="122555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QNA</a:t>
              </a:r>
            </a:p>
          </p:txBody>
        </p:sp>
        <p:sp>
          <p:nvSpPr>
            <p:cNvPr id="8" name="Text Box 5"/>
            <p:cNvSpPr txBox="1">
              <a:spLocks noChangeArrowheads="1"/>
            </p:cNvSpPr>
            <p:nvPr/>
          </p:nvSpPr>
          <p:spPr bwMode="auto">
            <a:xfrm>
              <a:off x="5435600" y="3068638"/>
              <a:ext cx="1081088"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SBS</a:t>
              </a:r>
            </a:p>
          </p:txBody>
        </p:sp>
        <p:sp>
          <p:nvSpPr>
            <p:cNvPr id="9" name="Text Box 6"/>
            <p:cNvSpPr txBox="1">
              <a:spLocks noChangeArrowheads="1"/>
            </p:cNvSpPr>
            <p:nvPr/>
          </p:nvSpPr>
          <p:spPr bwMode="auto">
            <a:xfrm>
              <a:off x="7019925" y="3068638"/>
              <a:ext cx="1655763"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NA</a:t>
              </a:r>
            </a:p>
          </p:txBody>
        </p:sp>
        <p:sp>
          <p:nvSpPr>
            <p:cNvPr id="10" name="Text Box 7"/>
            <p:cNvSpPr txBox="1">
              <a:spLocks noChangeArrowheads="1"/>
            </p:cNvSpPr>
            <p:nvPr/>
          </p:nvSpPr>
          <p:spPr bwMode="auto">
            <a:xfrm>
              <a:off x="971550" y="3068638"/>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Processes</a:t>
              </a:r>
            </a:p>
          </p:txBody>
        </p:sp>
        <p:sp>
          <p:nvSpPr>
            <p:cNvPr id="11" name="Text Box 8"/>
            <p:cNvSpPr txBox="1">
              <a:spLocks noChangeArrowheads="1"/>
            </p:cNvSpPr>
            <p:nvPr/>
          </p:nvSpPr>
          <p:spPr bwMode="auto">
            <a:xfrm>
              <a:off x="971550" y="1773238"/>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dirty="0" err="1"/>
                <a:t>Inputs</a:t>
              </a:r>
              <a:r>
                <a:rPr lang="nl-NL" sz="1800" dirty="0"/>
                <a:t> e.g.</a:t>
              </a:r>
            </a:p>
          </p:txBody>
        </p:sp>
        <p:sp>
          <p:nvSpPr>
            <p:cNvPr id="12" name="Text Box 9"/>
            <p:cNvSpPr txBox="1">
              <a:spLocks noChangeArrowheads="1"/>
            </p:cNvSpPr>
            <p:nvPr/>
          </p:nvSpPr>
          <p:spPr bwMode="auto">
            <a:xfrm>
              <a:off x="900113" y="3933825"/>
              <a:ext cx="143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Output e.g.</a:t>
              </a:r>
            </a:p>
          </p:txBody>
        </p:sp>
        <p:sp>
          <p:nvSpPr>
            <p:cNvPr id="13" name="Text Box 15"/>
            <p:cNvSpPr txBox="1">
              <a:spLocks noChangeArrowheads="1"/>
            </p:cNvSpPr>
            <p:nvPr/>
          </p:nvSpPr>
          <p:spPr bwMode="auto">
            <a:xfrm>
              <a:off x="2268538" y="1628775"/>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14" name="Text Box 16"/>
            <p:cNvSpPr txBox="1">
              <a:spLocks noChangeArrowheads="1"/>
            </p:cNvSpPr>
            <p:nvPr/>
          </p:nvSpPr>
          <p:spPr bwMode="auto">
            <a:xfrm>
              <a:off x="3779838" y="1628775"/>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STS</a:t>
              </a:r>
            </a:p>
          </p:txBody>
        </p:sp>
        <p:sp>
          <p:nvSpPr>
            <p:cNvPr id="15" name="Text Box 17"/>
            <p:cNvSpPr txBox="1">
              <a:spLocks noChangeArrowheads="1"/>
            </p:cNvSpPr>
            <p:nvPr/>
          </p:nvSpPr>
          <p:spPr bwMode="auto">
            <a:xfrm>
              <a:off x="3779838" y="2133600"/>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 trade</a:t>
              </a:r>
            </a:p>
          </p:txBody>
        </p:sp>
        <p:sp>
          <p:nvSpPr>
            <p:cNvPr id="16" name="Text Box 18"/>
            <p:cNvSpPr txBox="1">
              <a:spLocks noChangeArrowheads="1"/>
            </p:cNvSpPr>
            <p:nvPr/>
          </p:nvSpPr>
          <p:spPr bwMode="auto">
            <a:xfrm>
              <a:off x="5364163" y="1628775"/>
              <a:ext cx="115252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17" name="Text Box 19"/>
            <p:cNvSpPr txBox="1">
              <a:spLocks noChangeArrowheads="1"/>
            </p:cNvSpPr>
            <p:nvPr/>
          </p:nvSpPr>
          <p:spPr bwMode="auto">
            <a:xfrm>
              <a:off x="7019925" y="1628775"/>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SBS</a:t>
              </a:r>
            </a:p>
          </p:txBody>
        </p:sp>
        <p:sp>
          <p:nvSpPr>
            <p:cNvPr id="18" name="Text Box 20"/>
            <p:cNvSpPr txBox="1">
              <a:spLocks noChangeArrowheads="1"/>
            </p:cNvSpPr>
            <p:nvPr/>
          </p:nvSpPr>
          <p:spPr bwMode="auto">
            <a:xfrm>
              <a:off x="7019925" y="2133600"/>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Int.trade</a:t>
              </a:r>
            </a:p>
          </p:txBody>
        </p:sp>
        <p:sp>
          <p:nvSpPr>
            <p:cNvPr id="19" name="Text Box 21"/>
            <p:cNvSpPr txBox="1">
              <a:spLocks noChangeArrowheads="1"/>
            </p:cNvSpPr>
            <p:nvPr/>
          </p:nvSpPr>
          <p:spPr bwMode="auto">
            <a:xfrm>
              <a:off x="7019925" y="2565400"/>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Other sources</a:t>
              </a:r>
            </a:p>
          </p:txBody>
        </p:sp>
        <p:sp>
          <p:nvSpPr>
            <p:cNvPr id="20" name="AutoShape 22"/>
            <p:cNvSpPr>
              <a:spLocks noChangeArrowheads="1"/>
            </p:cNvSpPr>
            <p:nvPr/>
          </p:nvSpPr>
          <p:spPr bwMode="auto">
            <a:xfrm>
              <a:off x="971550" y="2997200"/>
              <a:ext cx="7921625" cy="647700"/>
            </a:xfrm>
            <a:prstGeom prst="roundRect">
              <a:avLst>
                <a:gd name="adj" fmla="val 16667"/>
              </a:avLst>
            </a:pr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1" name="Text Box 25"/>
            <p:cNvSpPr txBox="1">
              <a:spLocks noChangeArrowheads="1"/>
            </p:cNvSpPr>
            <p:nvPr/>
          </p:nvSpPr>
          <p:spPr bwMode="auto">
            <a:xfrm>
              <a:off x="3779838" y="2565400"/>
              <a:ext cx="14398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Oth.sources</a:t>
              </a:r>
            </a:p>
          </p:txBody>
        </p:sp>
      </p:grpSp>
    </p:spTree>
    <p:extLst>
      <p:ext uri="{BB962C8B-B14F-4D97-AF65-F5344CB8AC3E}">
        <p14:creationId xmlns:p14="http://schemas.microsoft.com/office/powerpoint/2010/main" val="4170185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24</a:t>
            </a:fld>
            <a:endParaRPr lang="nl-NL" sz="1200" dirty="0"/>
          </a:p>
        </p:txBody>
      </p:sp>
      <p:sp>
        <p:nvSpPr>
          <p:cNvPr id="4" name="Tijdelijke aanduiding voor tekst 3"/>
          <p:cNvSpPr>
            <a:spLocks noGrp="1"/>
          </p:cNvSpPr>
          <p:nvPr>
            <p:ph type="body" sz="quarter" idx="14"/>
          </p:nvPr>
        </p:nvSpPr>
        <p:spPr>
          <a:xfrm>
            <a:off x="467544" y="123478"/>
            <a:ext cx="7632848" cy="504056"/>
          </a:xfrm>
        </p:spPr>
        <p:txBody>
          <a:bodyPr/>
          <a:lstStyle/>
          <a:p>
            <a:r>
              <a:rPr lang="en-GB" dirty="0"/>
              <a:t>Economic Statistics; outputs</a:t>
            </a:r>
          </a:p>
        </p:txBody>
      </p:sp>
      <p:grpSp>
        <p:nvGrpSpPr>
          <p:cNvPr id="5" name="Groep 4"/>
          <p:cNvGrpSpPr/>
          <p:nvPr/>
        </p:nvGrpSpPr>
        <p:grpSpPr>
          <a:xfrm>
            <a:off x="395536" y="624234"/>
            <a:ext cx="7993062" cy="4395788"/>
            <a:chOff x="900113" y="1628775"/>
            <a:chExt cx="7993062" cy="4395788"/>
          </a:xfrm>
        </p:grpSpPr>
        <p:sp>
          <p:nvSpPr>
            <p:cNvPr id="6" name="Text Box 3"/>
            <p:cNvSpPr txBox="1">
              <a:spLocks noChangeArrowheads="1"/>
            </p:cNvSpPr>
            <p:nvPr/>
          </p:nvSpPr>
          <p:spPr bwMode="auto">
            <a:xfrm>
              <a:off x="2339975" y="3068638"/>
              <a:ext cx="115252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STS</a:t>
              </a:r>
            </a:p>
          </p:txBody>
        </p:sp>
        <p:sp>
          <p:nvSpPr>
            <p:cNvPr id="7" name="Text Box 4"/>
            <p:cNvSpPr txBox="1">
              <a:spLocks noChangeArrowheads="1"/>
            </p:cNvSpPr>
            <p:nvPr/>
          </p:nvSpPr>
          <p:spPr bwMode="auto">
            <a:xfrm>
              <a:off x="3851275" y="3068638"/>
              <a:ext cx="122555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QNA</a:t>
              </a:r>
            </a:p>
          </p:txBody>
        </p:sp>
        <p:sp>
          <p:nvSpPr>
            <p:cNvPr id="8" name="Text Box 5"/>
            <p:cNvSpPr txBox="1">
              <a:spLocks noChangeArrowheads="1"/>
            </p:cNvSpPr>
            <p:nvPr/>
          </p:nvSpPr>
          <p:spPr bwMode="auto">
            <a:xfrm>
              <a:off x="5435600" y="3068638"/>
              <a:ext cx="1081088"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SBS</a:t>
              </a:r>
            </a:p>
          </p:txBody>
        </p:sp>
        <p:sp>
          <p:nvSpPr>
            <p:cNvPr id="9" name="Text Box 6"/>
            <p:cNvSpPr txBox="1">
              <a:spLocks noChangeArrowheads="1"/>
            </p:cNvSpPr>
            <p:nvPr/>
          </p:nvSpPr>
          <p:spPr bwMode="auto">
            <a:xfrm>
              <a:off x="7019925" y="3068638"/>
              <a:ext cx="1655763"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NA</a:t>
              </a:r>
            </a:p>
          </p:txBody>
        </p:sp>
        <p:sp>
          <p:nvSpPr>
            <p:cNvPr id="10" name="Text Box 7"/>
            <p:cNvSpPr txBox="1">
              <a:spLocks noChangeArrowheads="1"/>
            </p:cNvSpPr>
            <p:nvPr/>
          </p:nvSpPr>
          <p:spPr bwMode="auto">
            <a:xfrm>
              <a:off x="971550" y="3068638"/>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dirty="0" err="1"/>
                <a:t>Processes</a:t>
              </a:r>
              <a:endParaRPr lang="nl-NL" sz="1800" dirty="0"/>
            </a:p>
          </p:txBody>
        </p:sp>
        <p:sp>
          <p:nvSpPr>
            <p:cNvPr id="11" name="Text Box 8"/>
            <p:cNvSpPr txBox="1">
              <a:spLocks noChangeArrowheads="1"/>
            </p:cNvSpPr>
            <p:nvPr/>
          </p:nvSpPr>
          <p:spPr bwMode="auto">
            <a:xfrm>
              <a:off x="971550" y="1773238"/>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Inputs e.g.</a:t>
              </a:r>
            </a:p>
          </p:txBody>
        </p:sp>
        <p:sp>
          <p:nvSpPr>
            <p:cNvPr id="12" name="Text Box 9"/>
            <p:cNvSpPr txBox="1">
              <a:spLocks noChangeArrowheads="1"/>
            </p:cNvSpPr>
            <p:nvPr/>
          </p:nvSpPr>
          <p:spPr bwMode="auto">
            <a:xfrm>
              <a:off x="900113" y="3933825"/>
              <a:ext cx="143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Output e.g.</a:t>
              </a:r>
            </a:p>
          </p:txBody>
        </p:sp>
        <p:sp>
          <p:nvSpPr>
            <p:cNvPr id="13" name="Text Box 10"/>
            <p:cNvSpPr txBox="1">
              <a:spLocks noChangeArrowheads="1"/>
            </p:cNvSpPr>
            <p:nvPr/>
          </p:nvSpPr>
          <p:spPr bwMode="auto">
            <a:xfrm>
              <a:off x="2339975" y="3860800"/>
              <a:ext cx="11525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Quarterly turnover</a:t>
              </a:r>
            </a:p>
          </p:txBody>
        </p:sp>
        <p:sp>
          <p:nvSpPr>
            <p:cNvPr id="14" name="Text Box 11"/>
            <p:cNvSpPr txBox="1">
              <a:spLocks noChangeArrowheads="1"/>
            </p:cNvSpPr>
            <p:nvPr/>
          </p:nvSpPr>
          <p:spPr bwMode="auto">
            <a:xfrm>
              <a:off x="3851275" y="4437063"/>
              <a:ext cx="1225550"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Quarterly ec.growth</a:t>
              </a:r>
            </a:p>
          </p:txBody>
        </p:sp>
        <p:sp>
          <p:nvSpPr>
            <p:cNvPr id="15" name="Text Box 12"/>
            <p:cNvSpPr txBox="1">
              <a:spLocks noChangeArrowheads="1"/>
            </p:cNvSpPr>
            <p:nvPr/>
          </p:nvSpPr>
          <p:spPr bwMode="auto">
            <a:xfrm>
              <a:off x="3851275" y="5373688"/>
              <a:ext cx="1225550"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ec.growth</a:t>
              </a:r>
            </a:p>
          </p:txBody>
        </p:sp>
        <p:sp>
          <p:nvSpPr>
            <p:cNvPr id="16" name="Text Box 13"/>
            <p:cNvSpPr txBox="1">
              <a:spLocks noChangeArrowheads="1"/>
            </p:cNvSpPr>
            <p:nvPr/>
          </p:nvSpPr>
          <p:spPr bwMode="auto">
            <a:xfrm>
              <a:off x="5435600" y="3860800"/>
              <a:ext cx="11525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turnover</a:t>
              </a:r>
            </a:p>
          </p:txBody>
        </p:sp>
        <p:sp>
          <p:nvSpPr>
            <p:cNvPr id="17" name="Text Box 14"/>
            <p:cNvSpPr txBox="1">
              <a:spLocks noChangeArrowheads="1"/>
            </p:cNvSpPr>
            <p:nvPr/>
          </p:nvSpPr>
          <p:spPr bwMode="auto">
            <a:xfrm>
              <a:off x="7019925" y="5373688"/>
              <a:ext cx="15843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ec.growth</a:t>
              </a:r>
            </a:p>
          </p:txBody>
        </p:sp>
        <p:sp>
          <p:nvSpPr>
            <p:cNvPr id="18" name="Text Box 15"/>
            <p:cNvSpPr txBox="1">
              <a:spLocks noChangeArrowheads="1"/>
            </p:cNvSpPr>
            <p:nvPr/>
          </p:nvSpPr>
          <p:spPr bwMode="auto">
            <a:xfrm>
              <a:off x="2268538" y="1628775"/>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19" name="Text Box 16"/>
            <p:cNvSpPr txBox="1">
              <a:spLocks noChangeArrowheads="1"/>
            </p:cNvSpPr>
            <p:nvPr/>
          </p:nvSpPr>
          <p:spPr bwMode="auto">
            <a:xfrm>
              <a:off x="3779838" y="1628775"/>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STS</a:t>
              </a:r>
            </a:p>
          </p:txBody>
        </p:sp>
        <p:sp>
          <p:nvSpPr>
            <p:cNvPr id="20" name="Text Box 17"/>
            <p:cNvSpPr txBox="1">
              <a:spLocks noChangeArrowheads="1"/>
            </p:cNvSpPr>
            <p:nvPr/>
          </p:nvSpPr>
          <p:spPr bwMode="auto">
            <a:xfrm>
              <a:off x="3779838" y="2133600"/>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 trade</a:t>
              </a:r>
            </a:p>
          </p:txBody>
        </p:sp>
        <p:sp>
          <p:nvSpPr>
            <p:cNvPr id="21" name="Text Box 18"/>
            <p:cNvSpPr txBox="1">
              <a:spLocks noChangeArrowheads="1"/>
            </p:cNvSpPr>
            <p:nvPr/>
          </p:nvSpPr>
          <p:spPr bwMode="auto">
            <a:xfrm>
              <a:off x="5364163" y="1628775"/>
              <a:ext cx="115252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22" name="Text Box 19"/>
            <p:cNvSpPr txBox="1">
              <a:spLocks noChangeArrowheads="1"/>
            </p:cNvSpPr>
            <p:nvPr/>
          </p:nvSpPr>
          <p:spPr bwMode="auto">
            <a:xfrm>
              <a:off x="7019925" y="1628775"/>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SBS</a:t>
              </a:r>
            </a:p>
          </p:txBody>
        </p:sp>
        <p:sp>
          <p:nvSpPr>
            <p:cNvPr id="23" name="Text Box 20"/>
            <p:cNvSpPr txBox="1">
              <a:spLocks noChangeArrowheads="1"/>
            </p:cNvSpPr>
            <p:nvPr/>
          </p:nvSpPr>
          <p:spPr bwMode="auto">
            <a:xfrm>
              <a:off x="7019925" y="2133600"/>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Int.trade</a:t>
              </a:r>
            </a:p>
          </p:txBody>
        </p:sp>
        <p:sp>
          <p:nvSpPr>
            <p:cNvPr id="24" name="Text Box 21"/>
            <p:cNvSpPr txBox="1">
              <a:spLocks noChangeArrowheads="1"/>
            </p:cNvSpPr>
            <p:nvPr/>
          </p:nvSpPr>
          <p:spPr bwMode="auto">
            <a:xfrm>
              <a:off x="7019925" y="2565400"/>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Other sources</a:t>
              </a:r>
            </a:p>
          </p:txBody>
        </p:sp>
        <p:sp>
          <p:nvSpPr>
            <p:cNvPr id="25" name="AutoShape 22"/>
            <p:cNvSpPr>
              <a:spLocks noChangeArrowheads="1"/>
            </p:cNvSpPr>
            <p:nvPr/>
          </p:nvSpPr>
          <p:spPr bwMode="auto">
            <a:xfrm>
              <a:off x="971550" y="2997200"/>
              <a:ext cx="7921625" cy="647700"/>
            </a:xfrm>
            <a:prstGeom prst="roundRect">
              <a:avLst>
                <a:gd name="adj" fmla="val 16667"/>
              </a:avLst>
            </a:pr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6" name="Text Box 29"/>
            <p:cNvSpPr txBox="1">
              <a:spLocks noChangeArrowheads="1"/>
            </p:cNvSpPr>
            <p:nvPr/>
          </p:nvSpPr>
          <p:spPr bwMode="auto">
            <a:xfrm>
              <a:off x="3779838" y="2565400"/>
              <a:ext cx="14398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Oth.sources</a:t>
              </a:r>
            </a:p>
          </p:txBody>
        </p:sp>
      </p:grpSp>
    </p:spTree>
    <p:extLst>
      <p:ext uri="{BB962C8B-B14F-4D97-AF65-F5344CB8AC3E}">
        <p14:creationId xmlns:p14="http://schemas.microsoft.com/office/powerpoint/2010/main" val="359767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25</a:t>
            </a:fld>
            <a:endParaRPr lang="nl-NL" sz="1200" dirty="0"/>
          </a:p>
        </p:txBody>
      </p:sp>
      <p:sp>
        <p:nvSpPr>
          <p:cNvPr id="4" name="Tijdelijke aanduiding voor tekst 3"/>
          <p:cNvSpPr>
            <a:spLocks noGrp="1"/>
          </p:cNvSpPr>
          <p:nvPr>
            <p:ph type="body" sz="quarter" idx="14"/>
          </p:nvPr>
        </p:nvSpPr>
        <p:spPr>
          <a:xfrm>
            <a:off x="467544" y="123478"/>
            <a:ext cx="7632848" cy="504056"/>
          </a:xfrm>
        </p:spPr>
        <p:txBody>
          <a:bodyPr/>
          <a:lstStyle/>
          <a:p>
            <a:r>
              <a:rPr lang="en-GB" dirty="0" smtClean="0"/>
              <a:t>Economic Statistics; diverging outputs</a:t>
            </a:r>
            <a:endParaRPr lang="en-GB" dirty="0"/>
          </a:p>
        </p:txBody>
      </p:sp>
      <p:grpSp>
        <p:nvGrpSpPr>
          <p:cNvPr id="5" name="Groep 4"/>
          <p:cNvGrpSpPr/>
          <p:nvPr/>
        </p:nvGrpSpPr>
        <p:grpSpPr>
          <a:xfrm>
            <a:off x="323528" y="624234"/>
            <a:ext cx="7993062" cy="4395788"/>
            <a:chOff x="323528" y="1484784"/>
            <a:chExt cx="7993062" cy="4395788"/>
          </a:xfrm>
        </p:grpSpPr>
        <p:sp>
          <p:nvSpPr>
            <p:cNvPr id="6" name="Text Box 3"/>
            <p:cNvSpPr txBox="1">
              <a:spLocks noChangeArrowheads="1"/>
            </p:cNvSpPr>
            <p:nvPr/>
          </p:nvSpPr>
          <p:spPr bwMode="auto">
            <a:xfrm>
              <a:off x="1763390" y="2924647"/>
              <a:ext cx="115252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STS</a:t>
              </a:r>
            </a:p>
          </p:txBody>
        </p:sp>
        <p:sp>
          <p:nvSpPr>
            <p:cNvPr id="7" name="Text Box 4"/>
            <p:cNvSpPr txBox="1">
              <a:spLocks noChangeArrowheads="1"/>
            </p:cNvSpPr>
            <p:nvPr/>
          </p:nvSpPr>
          <p:spPr bwMode="auto">
            <a:xfrm>
              <a:off x="3274690" y="2924647"/>
              <a:ext cx="122555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QNA</a:t>
              </a:r>
            </a:p>
          </p:txBody>
        </p:sp>
        <p:sp>
          <p:nvSpPr>
            <p:cNvPr id="8" name="Text Box 5"/>
            <p:cNvSpPr txBox="1">
              <a:spLocks noChangeArrowheads="1"/>
            </p:cNvSpPr>
            <p:nvPr/>
          </p:nvSpPr>
          <p:spPr bwMode="auto">
            <a:xfrm>
              <a:off x="4859015" y="2924647"/>
              <a:ext cx="1081088"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SBS</a:t>
              </a:r>
            </a:p>
          </p:txBody>
        </p:sp>
        <p:sp>
          <p:nvSpPr>
            <p:cNvPr id="9" name="Text Box 6"/>
            <p:cNvSpPr txBox="1">
              <a:spLocks noChangeArrowheads="1"/>
            </p:cNvSpPr>
            <p:nvPr/>
          </p:nvSpPr>
          <p:spPr bwMode="auto">
            <a:xfrm>
              <a:off x="6443340" y="2924647"/>
              <a:ext cx="1655763"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NA</a:t>
              </a:r>
            </a:p>
          </p:txBody>
        </p:sp>
        <p:sp>
          <p:nvSpPr>
            <p:cNvPr id="10" name="Text Box 7"/>
            <p:cNvSpPr txBox="1">
              <a:spLocks noChangeArrowheads="1"/>
            </p:cNvSpPr>
            <p:nvPr/>
          </p:nvSpPr>
          <p:spPr bwMode="auto">
            <a:xfrm>
              <a:off x="394965" y="2924647"/>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Processes</a:t>
              </a:r>
            </a:p>
          </p:txBody>
        </p:sp>
        <p:sp>
          <p:nvSpPr>
            <p:cNvPr id="11" name="Text Box 8"/>
            <p:cNvSpPr txBox="1">
              <a:spLocks noChangeArrowheads="1"/>
            </p:cNvSpPr>
            <p:nvPr/>
          </p:nvSpPr>
          <p:spPr bwMode="auto">
            <a:xfrm>
              <a:off x="394965" y="1629247"/>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Inputs e.g.</a:t>
              </a:r>
            </a:p>
          </p:txBody>
        </p:sp>
        <p:sp>
          <p:nvSpPr>
            <p:cNvPr id="12" name="Text Box 9"/>
            <p:cNvSpPr txBox="1">
              <a:spLocks noChangeArrowheads="1"/>
            </p:cNvSpPr>
            <p:nvPr/>
          </p:nvSpPr>
          <p:spPr bwMode="auto">
            <a:xfrm>
              <a:off x="323528" y="3789834"/>
              <a:ext cx="143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Output e.g.</a:t>
              </a:r>
            </a:p>
          </p:txBody>
        </p:sp>
        <p:sp>
          <p:nvSpPr>
            <p:cNvPr id="13" name="Text Box 10"/>
            <p:cNvSpPr txBox="1">
              <a:spLocks noChangeArrowheads="1"/>
            </p:cNvSpPr>
            <p:nvPr/>
          </p:nvSpPr>
          <p:spPr bwMode="auto">
            <a:xfrm>
              <a:off x="1763390" y="3716809"/>
              <a:ext cx="11525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Quarterly turnover</a:t>
              </a:r>
            </a:p>
          </p:txBody>
        </p:sp>
        <p:sp>
          <p:nvSpPr>
            <p:cNvPr id="14" name="Text Box 11"/>
            <p:cNvSpPr txBox="1">
              <a:spLocks noChangeArrowheads="1"/>
            </p:cNvSpPr>
            <p:nvPr/>
          </p:nvSpPr>
          <p:spPr bwMode="auto">
            <a:xfrm>
              <a:off x="3274690" y="4293072"/>
              <a:ext cx="1225550"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Quarterly ec.growth</a:t>
              </a:r>
            </a:p>
          </p:txBody>
        </p:sp>
        <p:sp>
          <p:nvSpPr>
            <p:cNvPr id="15" name="Text Box 12"/>
            <p:cNvSpPr txBox="1">
              <a:spLocks noChangeArrowheads="1"/>
            </p:cNvSpPr>
            <p:nvPr/>
          </p:nvSpPr>
          <p:spPr bwMode="auto">
            <a:xfrm>
              <a:off x="3274690" y="5229697"/>
              <a:ext cx="1225550"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ec.growth</a:t>
              </a:r>
            </a:p>
          </p:txBody>
        </p:sp>
        <p:sp>
          <p:nvSpPr>
            <p:cNvPr id="16" name="Text Box 13"/>
            <p:cNvSpPr txBox="1">
              <a:spLocks noChangeArrowheads="1"/>
            </p:cNvSpPr>
            <p:nvPr/>
          </p:nvSpPr>
          <p:spPr bwMode="auto">
            <a:xfrm>
              <a:off x="4859015" y="3716809"/>
              <a:ext cx="11525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turnover</a:t>
              </a:r>
            </a:p>
          </p:txBody>
        </p:sp>
        <p:sp>
          <p:nvSpPr>
            <p:cNvPr id="17" name="Text Box 14"/>
            <p:cNvSpPr txBox="1">
              <a:spLocks noChangeArrowheads="1"/>
            </p:cNvSpPr>
            <p:nvPr/>
          </p:nvSpPr>
          <p:spPr bwMode="auto">
            <a:xfrm>
              <a:off x="6443340" y="5229697"/>
              <a:ext cx="15843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ec.growth</a:t>
              </a:r>
            </a:p>
          </p:txBody>
        </p:sp>
        <p:sp>
          <p:nvSpPr>
            <p:cNvPr id="18" name="Text Box 15"/>
            <p:cNvSpPr txBox="1">
              <a:spLocks noChangeArrowheads="1"/>
            </p:cNvSpPr>
            <p:nvPr/>
          </p:nvSpPr>
          <p:spPr bwMode="auto">
            <a:xfrm>
              <a:off x="1691953" y="1484784"/>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19" name="Text Box 16"/>
            <p:cNvSpPr txBox="1">
              <a:spLocks noChangeArrowheads="1"/>
            </p:cNvSpPr>
            <p:nvPr/>
          </p:nvSpPr>
          <p:spPr bwMode="auto">
            <a:xfrm>
              <a:off x="3203253" y="1484784"/>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STS</a:t>
              </a:r>
            </a:p>
          </p:txBody>
        </p:sp>
        <p:sp>
          <p:nvSpPr>
            <p:cNvPr id="20" name="Text Box 17"/>
            <p:cNvSpPr txBox="1">
              <a:spLocks noChangeArrowheads="1"/>
            </p:cNvSpPr>
            <p:nvPr/>
          </p:nvSpPr>
          <p:spPr bwMode="auto">
            <a:xfrm>
              <a:off x="3203253" y="1989609"/>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 trade</a:t>
              </a:r>
            </a:p>
          </p:txBody>
        </p:sp>
        <p:sp>
          <p:nvSpPr>
            <p:cNvPr id="21" name="Text Box 18"/>
            <p:cNvSpPr txBox="1">
              <a:spLocks noChangeArrowheads="1"/>
            </p:cNvSpPr>
            <p:nvPr/>
          </p:nvSpPr>
          <p:spPr bwMode="auto">
            <a:xfrm>
              <a:off x="4787578" y="1484784"/>
              <a:ext cx="1152525"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22" name="Text Box 19"/>
            <p:cNvSpPr txBox="1">
              <a:spLocks noChangeArrowheads="1"/>
            </p:cNvSpPr>
            <p:nvPr/>
          </p:nvSpPr>
          <p:spPr bwMode="auto">
            <a:xfrm>
              <a:off x="6443340" y="1484784"/>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SBS</a:t>
              </a:r>
            </a:p>
          </p:txBody>
        </p:sp>
        <p:sp>
          <p:nvSpPr>
            <p:cNvPr id="23" name="Text Box 20"/>
            <p:cNvSpPr txBox="1">
              <a:spLocks noChangeArrowheads="1"/>
            </p:cNvSpPr>
            <p:nvPr/>
          </p:nvSpPr>
          <p:spPr bwMode="auto">
            <a:xfrm>
              <a:off x="6443340" y="1989609"/>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Int.trade</a:t>
              </a:r>
            </a:p>
          </p:txBody>
        </p:sp>
        <p:sp>
          <p:nvSpPr>
            <p:cNvPr id="24" name="Text Box 21"/>
            <p:cNvSpPr txBox="1">
              <a:spLocks noChangeArrowheads="1"/>
            </p:cNvSpPr>
            <p:nvPr/>
          </p:nvSpPr>
          <p:spPr bwMode="auto">
            <a:xfrm>
              <a:off x="6443340" y="2421409"/>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Other sources</a:t>
              </a:r>
            </a:p>
          </p:txBody>
        </p:sp>
        <p:sp>
          <p:nvSpPr>
            <p:cNvPr id="25" name="Text Box 25"/>
            <p:cNvSpPr txBox="1">
              <a:spLocks noChangeArrowheads="1"/>
            </p:cNvSpPr>
            <p:nvPr/>
          </p:nvSpPr>
          <p:spPr bwMode="auto">
            <a:xfrm>
              <a:off x="3203253" y="2421409"/>
              <a:ext cx="14398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Oth.sources</a:t>
              </a:r>
            </a:p>
          </p:txBody>
        </p:sp>
        <p:sp>
          <p:nvSpPr>
            <p:cNvPr id="26" name="AutoShape 22"/>
            <p:cNvSpPr>
              <a:spLocks noChangeArrowheads="1"/>
            </p:cNvSpPr>
            <p:nvPr/>
          </p:nvSpPr>
          <p:spPr bwMode="auto">
            <a:xfrm>
              <a:off x="394965" y="2853209"/>
              <a:ext cx="7921625" cy="647700"/>
            </a:xfrm>
            <a:prstGeom prst="roundRect">
              <a:avLst>
                <a:gd name="adj" fmla="val 16667"/>
              </a:avLst>
            </a:pr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27" name="Groep 26"/>
            <p:cNvGrpSpPr/>
            <p:nvPr/>
          </p:nvGrpSpPr>
          <p:grpSpPr>
            <a:xfrm>
              <a:off x="3345880" y="3501008"/>
              <a:ext cx="1154112" cy="719137"/>
              <a:chOff x="3275856" y="3573016"/>
              <a:chExt cx="1154112" cy="719137"/>
            </a:xfrm>
          </p:grpSpPr>
          <p:sp>
            <p:nvSpPr>
              <p:cNvPr id="31" name="Text Box 30"/>
              <p:cNvSpPr txBox="1">
                <a:spLocks noChangeArrowheads="1"/>
              </p:cNvSpPr>
              <p:nvPr/>
            </p:nvSpPr>
            <p:spPr bwMode="auto">
              <a:xfrm>
                <a:off x="3420318" y="3717478"/>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000" dirty="0"/>
                  <a:t>x 4 = ?</a:t>
                </a:r>
              </a:p>
            </p:txBody>
          </p:sp>
          <p:sp>
            <p:nvSpPr>
              <p:cNvPr id="32" name="Oval 31"/>
              <p:cNvSpPr>
                <a:spLocks noChangeArrowheads="1"/>
              </p:cNvSpPr>
              <p:nvPr/>
            </p:nvSpPr>
            <p:spPr bwMode="auto">
              <a:xfrm>
                <a:off x="3275856" y="3573016"/>
                <a:ext cx="1150937" cy="7191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28" name="Groep 27"/>
            <p:cNvGrpSpPr/>
            <p:nvPr/>
          </p:nvGrpSpPr>
          <p:grpSpPr>
            <a:xfrm>
              <a:off x="4933231" y="5157341"/>
              <a:ext cx="1150937" cy="719137"/>
              <a:chOff x="4644281" y="5157341"/>
              <a:chExt cx="1150937" cy="719137"/>
            </a:xfrm>
          </p:grpSpPr>
          <p:sp>
            <p:nvSpPr>
              <p:cNvPr id="29" name="Text Box 29"/>
              <p:cNvSpPr txBox="1">
                <a:spLocks noChangeArrowheads="1"/>
              </p:cNvSpPr>
              <p:nvPr/>
            </p:nvSpPr>
            <p:spPr bwMode="auto">
              <a:xfrm>
                <a:off x="4931618" y="5301803"/>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000"/>
                  <a:t>= ?</a:t>
                </a:r>
              </a:p>
            </p:txBody>
          </p:sp>
          <p:sp>
            <p:nvSpPr>
              <p:cNvPr id="30" name="Oval 32"/>
              <p:cNvSpPr>
                <a:spLocks noChangeArrowheads="1"/>
              </p:cNvSpPr>
              <p:nvPr/>
            </p:nvSpPr>
            <p:spPr bwMode="auto">
              <a:xfrm>
                <a:off x="4644281" y="5157341"/>
                <a:ext cx="1150937" cy="7191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spTree>
    <p:extLst>
      <p:ext uri="{BB962C8B-B14F-4D97-AF65-F5344CB8AC3E}">
        <p14:creationId xmlns:p14="http://schemas.microsoft.com/office/powerpoint/2010/main" val="2709878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26</a:t>
            </a:fld>
            <a:endParaRPr lang="nl-NL" sz="1200" dirty="0"/>
          </a:p>
        </p:txBody>
      </p:sp>
      <p:sp>
        <p:nvSpPr>
          <p:cNvPr id="3" name="Tijdelijke aanduiding voor tekst 2"/>
          <p:cNvSpPr>
            <a:spLocks noGrp="1"/>
          </p:cNvSpPr>
          <p:nvPr>
            <p:ph type="body" sz="quarter" idx="11"/>
          </p:nvPr>
        </p:nvSpPr>
        <p:spPr>
          <a:xfrm>
            <a:off x="468313" y="1203598"/>
            <a:ext cx="8208143" cy="3455715"/>
          </a:xfrm>
        </p:spPr>
        <p:txBody>
          <a:bodyPr/>
          <a:lstStyle/>
          <a:p>
            <a:r>
              <a:rPr lang="en-US" dirty="0" smtClean="0"/>
              <a:t>Quality </a:t>
            </a:r>
            <a:r>
              <a:rPr lang="en-US" dirty="0"/>
              <a:t>improvement </a:t>
            </a:r>
          </a:p>
          <a:p>
            <a:pPr lvl="1"/>
            <a:r>
              <a:rPr lang="en-US" sz="2000" dirty="0"/>
              <a:t>smaller revisions, less rework/repair </a:t>
            </a:r>
          </a:p>
          <a:p>
            <a:pPr lvl="1"/>
            <a:r>
              <a:rPr lang="en-US" sz="2000" dirty="0"/>
              <a:t>bigger consistency (between or within statistics)  </a:t>
            </a:r>
          </a:p>
          <a:p>
            <a:pPr lvl="1"/>
            <a:r>
              <a:rPr lang="en-US" sz="2000" dirty="0"/>
              <a:t>consistent treatment of large enterprises</a:t>
            </a:r>
          </a:p>
          <a:p>
            <a:r>
              <a:rPr lang="en-US" dirty="0" smtClean="0"/>
              <a:t>Increased </a:t>
            </a:r>
            <a:r>
              <a:rPr lang="en-US" dirty="0"/>
              <a:t>predictability and responsiveness</a:t>
            </a:r>
          </a:p>
          <a:p>
            <a:r>
              <a:rPr lang="en-US" dirty="0" smtClean="0"/>
              <a:t>Higher </a:t>
            </a:r>
            <a:r>
              <a:rPr lang="en-US" dirty="0"/>
              <a:t>(process) efficiency / cost reduction</a:t>
            </a:r>
          </a:p>
          <a:p>
            <a:r>
              <a:rPr lang="en-US" dirty="0" smtClean="0"/>
              <a:t>More </a:t>
            </a:r>
            <a:r>
              <a:rPr lang="en-US" dirty="0"/>
              <a:t>and coordinated use of register data</a:t>
            </a:r>
          </a:p>
          <a:p>
            <a:r>
              <a:rPr lang="en-US" dirty="0" smtClean="0"/>
              <a:t>Easier </a:t>
            </a:r>
            <a:r>
              <a:rPr lang="en-US" dirty="0"/>
              <a:t>maintenance of software, procedures, workflows</a:t>
            </a:r>
          </a:p>
          <a:p>
            <a:endParaRPr lang="en-GB" dirty="0"/>
          </a:p>
        </p:txBody>
      </p:sp>
      <p:sp>
        <p:nvSpPr>
          <p:cNvPr id="4" name="Tijdelijke aanduiding voor tekst 3"/>
          <p:cNvSpPr>
            <a:spLocks noGrp="1"/>
          </p:cNvSpPr>
          <p:nvPr>
            <p:ph type="body" sz="quarter" idx="14"/>
          </p:nvPr>
        </p:nvSpPr>
        <p:spPr/>
        <p:txBody>
          <a:bodyPr/>
          <a:lstStyle/>
          <a:p>
            <a:r>
              <a:rPr lang="en-GB" dirty="0" smtClean="0"/>
              <a:t>Why Chain management; drivers for change</a:t>
            </a:r>
            <a:endParaRPr lang="en-GB" dirty="0"/>
          </a:p>
        </p:txBody>
      </p:sp>
    </p:spTree>
    <p:extLst>
      <p:ext uri="{BB962C8B-B14F-4D97-AF65-F5344CB8AC3E}">
        <p14:creationId xmlns:p14="http://schemas.microsoft.com/office/powerpoint/2010/main" val="4106683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27</a:t>
            </a:fld>
            <a:endParaRPr lang="nl-NL" sz="1200" dirty="0"/>
          </a:p>
        </p:txBody>
      </p:sp>
      <p:sp>
        <p:nvSpPr>
          <p:cNvPr id="4" name="Tijdelijke aanduiding voor tekst 3"/>
          <p:cNvSpPr>
            <a:spLocks noGrp="1"/>
          </p:cNvSpPr>
          <p:nvPr>
            <p:ph type="body" sz="quarter" idx="14"/>
          </p:nvPr>
        </p:nvSpPr>
        <p:spPr/>
        <p:txBody>
          <a:bodyPr/>
          <a:lstStyle/>
          <a:p>
            <a:r>
              <a:rPr lang="en-GB" dirty="0" smtClean="0"/>
              <a:t>Take a different look</a:t>
            </a:r>
            <a:endParaRPr lang="en-GB" dirty="0"/>
          </a:p>
        </p:txBody>
      </p:sp>
      <p:pic>
        <p:nvPicPr>
          <p:cNvPr id="5" name="Picture 2" descr="d31daa1e-f5ce-4441-a506-59a3b6eebd3b@c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25038"/>
            <a:ext cx="7632848" cy="385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28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28</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Build a CHAIN of Economic Statistics</a:t>
            </a:r>
            <a:endParaRPr lang="en-GB" dirty="0"/>
          </a:p>
        </p:txBody>
      </p:sp>
    </p:spTree>
    <p:extLst>
      <p:ext uri="{BB962C8B-B14F-4D97-AF65-F5344CB8AC3E}">
        <p14:creationId xmlns:p14="http://schemas.microsoft.com/office/powerpoint/2010/main" val="1213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29</a:t>
            </a:fld>
            <a:endParaRPr lang="nl-NL" sz="1200" dirty="0"/>
          </a:p>
        </p:txBody>
      </p:sp>
      <p:sp>
        <p:nvSpPr>
          <p:cNvPr id="3" name="Tijdelijke aanduiding voor tekst 2"/>
          <p:cNvSpPr>
            <a:spLocks noGrp="1"/>
          </p:cNvSpPr>
          <p:nvPr>
            <p:ph type="body" sz="quarter" idx="11"/>
          </p:nvPr>
        </p:nvSpPr>
        <p:spPr>
          <a:xfrm>
            <a:off x="468313" y="915566"/>
            <a:ext cx="8280151" cy="3792686"/>
          </a:xfrm>
        </p:spPr>
        <p:txBody>
          <a:bodyPr/>
          <a:lstStyle/>
          <a:p>
            <a:r>
              <a:rPr lang="en-US" dirty="0"/>
              <a:t>Create a “highway” within one </a:t>
            </a:r>
            <a:r>
              <a:rPr lang="en-US" dirty="0" err="1" smtClean="0"/>
              <a:t>organisational</a:t>
            </a:r>
            <a:r>
              <a:rPr lang="en-US" dirty="0" smtClean="0"/>
              <a:t> </a:t>
            </a:r>
            <a:r>
              <a:rPr lang="en-US" dirty="0"/>
              <a:t>division</a:t>
            </a:r>
          </a:p>
          <a:p>
            <a:r>
              <a:rPr lang="en-US" dirty="0"/>
              <a:t>Centralize business statistics departments positioned close to NA</a:t>
            </a:r>
          </a:p>
          <a:p>
            <a:r>
              <a:rPr lang="en-US" dirty="0"/>
              <a:t>Create a new department that focuses on consistency for the large companies in close proximity to the </a:t>
            </a:r>
            <a:r>
              <a:rPr lang="en-US" dirty="0" smtClean="0"/>
              <a:t>SBR </a:t>
            </a:r>
            <a:endParaRPr lang="en-US" dirty="0"/>
          </a:p>
          <a:p>
            <a:r>
              <a:rPr lang="en-US" dirty="0"/>
              <a:t>Position the </a:t>
            </a:r>
            <a:r>
              <a:rPr lang="en-US" dirty="0" smtClean="0"/>
              <a:t>SBR within </a:t>
            </a:r>
            <a:r>
              <a:rPr lang="en-US" dirty="0"/>
              <a:t>the chain (backbone of the statistics) and expand the role of the BR (coupling admin sources)</a:t>
            </a:r>
          </a:p>
          <a:p>
            <a:r>
              <a:rPr lang="en-US" dirty="0"/>
              <a:t>Appoint a CHAIN manager (not a process owner!)</a:t>
            </a:r>
          </a:p>
        </p:txBody>
      </p:sp>
      <p:sp>
        <p:nvSpPr>
          <p:cNvPr id="4" name="Tijdelijke aanduiding voor tekst 3"/>
          <p:cNvSpPr>
            <a:spLocks noGrp="1"/>
          </p:cNvSpPr>
          <p:nvPr>
            <p:ph type="body" sz="quarter" idx="14"/>
          </p:nvPr>
        </p:nvSpPr>
        <p:spPr/>
        <p:txBody>
          <a:bodyPr/>
          <a:lstStyle/>
          <a:p>
            <a:r>
              <a:rPr lang="en-GB" dirty="0" smtClean="0"/>
              <a:t>Organisational principles</a:t>
            </a:r>
            <a:endParaRPr lang="en-GB" dirty="0"/>
          </a:p>
        </p:txBody>
      </p:sp>
    </p:spTree>
    <p:extLst>
      <p:ext uri="{BB962C8B-B14F-4D97-AF65-F5344CB8AC3E}">
        <p14:creationId xmlns:p14="http://schemas.microsoft.com/office/powerpoint/2010/main" val="203507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a:t>
            </a:fld>
            <a:endParaRPr lang="nl-NL" sz="1200" dirty="0"/>
          </a:p>
        </p:txBody>
      </p:sp>
      <p:sp>
        <p:nvSpPr>
          <p:cNvPr id="4" name="Tijdelijke aanduiding voor tekst 3"/>
          <p:cNvSpPr>
            <a:spLocks noGrp="1"/>
          </p:cNvSpPr>
          <p:nvPr>
            <p:ph type="body" sz="quarter" idx="14"/>
          </p:nvPr>
        </p:nvSpPr>
        <p:spPr/>
        <p:txBody>
          <a:bodyPr/>
          <a:lstStyle/>
          <a:p>
            <a:r>
              <a:rPr lang="en-GB" dirty="0" smtClean="0"/>
              <a:t>How we work together</a:t>
            </a:r>
            <a:endParaRPr lang="en-GB"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860" y="877217"/>
            <a:ext cx="6286500" cy="4214813"/>
          </a:xfrm>
          <a:prstGeom prst="rect">
            <a:avLst/>
          </a:prstGeom>
        </p:spPr>
      </p:pic>
    </p:spTree>
    <p:extLst>
      <p:ext uri="{BB962C8B-B14F-4D97-AF65-F5344CB8AC3E}">
        <p14:creationId xmlns:p14="http://schemas.microsoft.com/office/powerpoint/2010/main" val="2139846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30</a:t>
            </a:fld>
            <a:endParaRPr lang="nl-NL" sz="1200" dirty="0"/>
          </a:p>
        </p:txBody>
      </p:sp>
      <p:sp>
        <p:nvSpPr>
          <p:cNvPr id="3" name="Tijdelijke aanduiding voor tekst 2"/>
          <p:cNvSpPr>
            <a:spLocks noGrp="1"/>
          </p:cNvSpPr>
          <p:nvPr>
            <p:ph type="body" sz="quarter" idx="11"/>
          </p:nvPr>
        </p:nvSpPr>
        <p:spPr/>
        <p:txBody>
          <a:bodyPr/>
          <a:lstStyle/>
          <a:p>
            <a:r>
              <a:rPr lang="en-GB" dirty="0"/>
              <a:t>Business register  </a:t>
            </a:r>
          </a:p>
          <a:p>
            <a:r>
              <a:rPr lang="en-GB" dirty="0"/>
              <a:t>Consistency largest enterprises </a:t>
            </a:r>
          </a:p>
          <a:p>
            <a:r>
              <a:rPr lang="en-GB" dirty="0"/>
              <a:t>Direct estimates turnover (STS)</a:t>
            </a:r>
          </a:p>
          <a:p>
            <a:r>
              <a:rPr lang="en-GB" dirty="0"/>
              <a:t>Production statistics (SBS)</a:t>
            </a:r>
          </a:p>
          <a:p>
            <a:r>
              <a:rPr lang="en-GB" dirty="0"/>
              <a:t>Integration: Quarterly National Accounts</a:t>
            </a:r>
          </a:p>
          <a:p>
            <a:r>
              <a:rPr lang="en-GB" dirty="0"/>
              <a:t>Integration: National Accounts</a:t>
            </a:r>
          </a:p>
          <a:p>
            <a:endParaRPr lang="en-GB" dirty="0"/>
          </a:p>
        </p:txBody>
      </p:sp>
      <p:sp>
        <p:nvSpPr>
          <p:cNvPr id="4" name="Tijdelijke aanduiding voor tekst 3"/>
          <p:cNvSpPr>
            <a:spLocks noGrp="1"/>
          </p:cNvSpPr>
          <p:nvPr>
            <p:ph type="body" sz="quarter" idx="14"/>
          </p:nvPr>
        </p:nvSpPr>
        <p:spPr/>
        <p:txBody>
          <a:bodyPr/>
          <a:lstStyle/>
          <a:p>
            <a:r>
              <a:rPr lang="en-GB" dirty="0" smtClean="0"/>
              <a:t>Processes involved in our Chain</a:t>
            </a:r>
            <a:endParaRPr lang="en-GB" dirty="0"/>
          </a:p>
        </p:txBody>
      </p:sp>
    </p:spTree>
    <p:extLst>
      <p:ext uri="{BB962C8B-B14F-4D97-AF65-F5344CB8AC3E}">
        <p14:creationId xmlns:p14="http://schemas.microsoft.com/office/powerpoint/2010/main" val="3499179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5-puntige ster 24"/>
          <p:cNvSpPr/>
          <p:nvPr/>
        </p:nvSpPr>
        <p:spPr>
          <a:xfrm>
            <a:off x="2987824" y="339502"/>
            <a:ext cx="2462481" cy="2202699"/>
          </a:xfrm>
          <a:prstGeom prst="star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5-puntige ster 23"/>
          <p:cNvSpPr/>
          <p:nvPr/>
        </p:nvSpPr>
        <p:spPr>
          <a:xfrm>
            <a:off x="395536" y="1429520"/>
            <a:ext cx="2405104" cy="2036016"/>
          </a:xfrm>
          <a:prstGeom prst="star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31</a:t>
            </a:fld>
            <a:endParaRPr lang="nl-NL" sz="1200" dirty="0"/>
          </a:p>
        </p:txBody>
      </p:sp>
      <p:sp>
        <p:nvSpPr>
          <p:cNvPr id="4" name="Tijdelijke aanduiding voor tekst 3"/>
          <p:cNvSpPr>
            <a:spLocks noGrp="1"/>
          </p:cNvSpPr>
          <p:nvPr>
            <p:ph type="body" sz="quarter" idx="14"/>
          </p:nvPr>
        </p:nvSpPr>
        <p:spPr/>
        <p:txBody>
          <a:bodyPr/>
          <a:lstStyle/>
          <a:p>
            <a:r>
              <a:rPr lang="en-GB" dirty="0" smtClean="0"/>
              <a:t>Flows </a:t>
            </a:r>
            <a:endParaRPr lang="en-GB" dirty="0"/>
          </a:p>
        </p:txBody>
      </p:sp>
      <p:grpSp>
        <p:nvGrpSpPr>
          <p:cNvPr id="5" name="Groep 4"/>
          <p:cNvGrpSpPr>
            <a:grpSpLocks noChangeAspect="1"/>
          </p:cNvGrpSpPr>
          <p:nvPr/>
        </p:nvGrpSpPr>
        <p:grpSpPr>
          <a:xfrm>
            <a:off x="539552" y="1059582"/>
            <a:ext cx="8064899" cy="3854067"/>
            <a:chOff x="540930" y="1628775"/>
            <a:chExt cx="7988012" cy="4498560"/>
          </a:xfrm>
        </p:grpSpPr>
        <p:sp>
          <p:nvSpPr>
            <p:cNvPr id="6" name="Text Box 4"/>
            <p:cNvSpPr txBox="1">
              <a:spLocks noChangeArrowheads="1"/>
            </p:cNvSpPr>
            <p:nvPr/>
          </p:nvSpPr>
          <p:spPr bwMode="auto">
            <a:xfrm>
              <a:off x="3132138" y="1628775"/>
              <a:ext cx="2016125" cy="898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lgn="ctr">
                <a:spcBef>
                  <a:spcPct val="50000"/>
                </a:spcBef>
              </a:pPr>
              <a:r>
                <a:rPr lang="nl-NL" sz="2200" dirty="0"/>
                <a:t>Business register</a:t>
              </a:r>
            </a:p>
          </p:txBody>
        </p:sp>
        <p:sp>
          <p:nvSpPr>
            <p:cNvPr id="7" name="Text Box 5"/>
            <p:cNvSpPr txBox="1">
              <a:spLocks noChangeArrowheads="1"/>
            </p:cNvSpPr>
            <p:nvPr/>
          </p:nvSpPr>
          <p:spPr bwMode="auto">
            <a:xfrm>
              <a:off x="540930" y="2688881"/>
              <a:ext cx="2082513" cy="1293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200" dirty="0" err="1"/>
                <a:t>Consistency</a:t>
              </a:r>
              <a:r>
                <a:rPr lang="nl-NL" sz="2200" dirty="0"/>
                <a:t> </a:t>
              </a:r>
              <a:r>
                <a:rPr lang="nl-NL" sz="2200" dirty="0" err="1"/>
                <a:t>largest</a:t>
              </a:r>
              <a:r>
                <a:rPr lang="nl-NL" sz="2200" dirty="0"/>
                <a:t> enterprises</a:t>
              </a:r>
            </a:p>
          </p:txBody>
        </p:sp>
        <p:sp>
          <p:nvSpPr>
            <p:cNvPr id="8" name="Text Box 6"/>
            <p:cNvSpPr txBox="1">
              <a:spLocks noChangeArrowheads="1"/>
            </p:cNvSpPr>
            <p:nvPr/>
          </p:nvSpPr>
          <p:spPr bwMode="auto">
            <a:xfrm>
              <a:off x="6084888" y="2708275"/>
              <a:ext cx="2444054" cy="898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200" dirty="0"/>
                <a:t>Direct </a:t>
              </a:r>
              <a:r>
                <a:rPr lang="nl-NL" sz="2200" dirty="0" err="1"/>
                <a:t>estimates</a:t>
              </a:r>
              <a:r>
                <a:rPr lang="nl-NL" sz="2200" dirty="0"/>
                <a:t> turnover</a:t>
              </a:r>
            </a:p>
          </p:txBody>
        </p:sp>
        <p:sp>
          <p:nvSpPr>
            <p:cNvPr id="9" name="Text Box 7"/>
            <p:cNvSpPr txBox="1">
              <a:spLocks noChangeArrowheads="1"/>
            </p:cNvSpPr>
            <p:nvPr/>
          </p:nvSpPr>
          <p:spPr bwMode="auto">
            <a:xfrm>
              <a:off x="3203575" y="4005263"/>
              <a:ext cx="2016125" cy="898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200"/>
                <a:t>Production statistics</a:t>
              </a:r>
            </a:p>
          </p:txBody>
        </p:sp>
        <p:sp>
          <p:nvSpPr>
            <p:cNvPr id="10" name="Text Box 8"/>
            <p:cNvSpPr txBox="1">
              <a:spLocks noChangeArrowheads="1"/>
            </p:cNvSpPr>
            <p:nvPr/>
          </p:nvSpPr>
          <p:spPr bwMode="auto">
            <a:xfrm>
              <a:off x="3203575" y="5229225"/>
              <a:ext cx="2016125" cy="898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200"/>
                <a:t>Integration: National Acc.</a:t>
              </a:r>
            </a:p>
          </p:txBody>
        </p:sp>
        <p:sp>
          <p:nvSpPr>
            <p:cNvPr id="11" name="Line 9"/>
            <p:cNvSpPr>
              <a:spLocks noChangeShapeType="1"/>
            </p:cNvSpPr>
            <p:nvPr/>
          </p:nvSpPr>
          <p:spPr bwMode="auto">
            <a:xfrm>
              <a:off x="7092950" y="2060575"/>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a:off x="5148263" y="2060575"/>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1"/>
            <p:cNvSpPr>
              <a:spLocks noChangeShapeType="1"/>
            </p:cNvSpPr>
            <p:nvPr/>
          </p:nvSpPr>
          <p:spPr bwMode="auto">
            <a:xfrm>
              <a:off x="1619250" y="2060575"/>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2"/>
            <p:cNvSpPr>
              <a:spLocks noChangeShapeType="1"/>
            </p:cNvSpPr>
            <p:nvPr/>
          </p:nvSpPr>
          <p:spPr bwMode="auto">
            <a:xfrm>
              <a:off x="1619250" y="2060575"/>
              <a:ext cx="15128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3"/>
            <p:cNvSpPr>
              <a:spLocks noChangeShapeType="1"/>
            </p:cNvSpPr>
            <p:nvPr/>
          </p:nvSpPr>
          <p:spPr bwMode="auto">
            <a:xfrm>
              <a:off x="4140200" y="2492375"/>
              <a:ext cx="0"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2623443" y="3243084"/>
              <a:ext cx="3461446" cy="970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5"/>
            <p:cNvSpPr>
              <a:spLocks noChangeShapeType="1"/>
            </p:cNvSpPr>
            <p:nvPr/>
          </p:nvSpPr>
          <p:spPr bwMode="auto">
            <a:xfrm>
              <a:off x="1619250" y="4437063"/>
              <a:ext cx="1585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6"/>
            <p:cNvSpPr>
              <a:spLocks noChangeShapeType="1"/>
            </p:cNvSpPr>
            <p:nvPr/>
          </p:nvSpPr>
          <p:spPr bwMode="auto">
            <a:xfrm>
              <a:off x="1619250" y="4005262"/>
              <a:ext cx="0" cy="4318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7"/>
            <p:cNvSpPr>
              <a:spLocks noChangeShapeType="1"/>
            </p:cNvSpPr>
            <p:nvPr/>
          </p:nvSpPr>
          <p:spPr bwMode="auto">
            <a:xfrm>
              <a:off x="4140200" y="48688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8"/>
            <p:cNvSpPr>
              <a:spLocks noChangeShapeType="1"/>
            </p:cNvSpPr>
            <p:nvPr/>
          </p:nvSpPr>
          <p:spPr bwMode="auto">
            <a:xfrm>
              <a:off x="7092950" y="3678236"/>
              <a:ext cx="0" cy="15509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9"/>
            <p:cNvSpPr>
              <a:spLocks noChangeShapeType="1"/>
            </p:cNvSpPr>
            <p:nvPr/>
          </p:nvSpPr>
          <p:spPr bwMode="auto">
            <a:xfrm flipH="1">
              <a:off x="5219700" y="4437063"/>
              <a:ext cx="1873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21"/>
            <p:cNvSpPr txBox="1">
              <a:spLocks noChangeArrowheads="1"/>
            </p:cNvSpPr>
            <p:nvPr/>
          </p:nvSpPr>
          <p:spPr bwMode="auto">
            <a:xfrm>
              <a:off x="6084888" y="5229225"/>
              <a:ext cx="2016125" cy="898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200"/>
                <a:t>Integration: Quarterly NA</a:t>
              </a:r>
            </a:p>
          </p:txBody>
        </p:sp>
        <p:sp>
          <p:nvSpPr>
            <p:cNvPr id="23" name="Line 22"/>
            <p:cNvSpPr>
              <a:spLocks noChangeShapeType="1"/>
            </p:cNvSpPr>
            <p:nvPr/>
          </p:nvSpPr>
          <p:spPr bwMode="auto">
            <a:xfrm flipH="1" flipV="1">
              <a:off x="5219700" y="5661025"/>
              <a:ext cx="8651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0201819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32</a:t>
            </a:fld>
            <a:endParaRPr lang="nl-NL" sz="1200" dirty="0"/>
          </a:p>
        </p:txBody>
      </p:sp>
      <p:sp>
        <p:nvSpPr>
          <p:cNvPr id="3" name="Tijdelijke aanduiding voor tekst 2"/>
          <p:cNvSpPr>
            <a:spLocks noGrp="1"/>
          </p:cNvSpPr>
          <p:nvPr>
            <p:ph type="body" sz="quarter" idx="11"/>
          </p:nvPr>
        </p:nvSpPr>
        <p:spPr/>
        <p:txBody>
          <a:bodyPr/>
          <a:lstStyle/>
          <a:p>
            <a:r>
              <a:rPr lang="en-US" dirty="0" smtClean="0"/>
              <a:t>Maintenance </a:t>
            </a:r>
            <a:r>
              <a:rPr lang="en-US" dirty="0"/>
              <a:t>procedures for changes in statistical units</a:t>
            </a:r>
          </a:p>
          <a:p>
            <a:endParaRPr lang="en-US" dirty="0"/>
          </a:p>
          <a:p>
            <a:r>
              <a:rPr lang="en-US" dirty="0"/>
              <a:t>Redesign of basic processes in one integrated approach</a:t>
            </a:r>
          </a:p>
          <a:p>
            <a:endParaRPr lang="en-US" dirty="0"/>
          </a:p>
          <a:p>
            <a:r>
              <a:rPr lang="en-US" dirty="0"/>
              <a:t>Chain management procedures</a:t>
            </a:r>
          </a:p>
          <a:p>
            <a:endParaRPr lang="en-GB" dirty="0"/>
          </a:p>
        </p:txBody>
      </p:sp>
      <p:sp>
        <p:nvSpPr>
          <p:cNvPr id="4" name="Tijdelijke aanduiding voor tekst 3"/>
          <p:cNvSpPr>
            <a:spLocks noGrp="1"/>
          </p:cNvSpPr>
          <p:nvPr>
            <p:ph type="body" sz="quarter" idx="14"/>
          </p:nvPr>
        </p:nvSpPr>
        <p:spPr/>
        <p:txBody>
          <a:bodyPr/>
          <a:lstStyle/>
          <a:p>
            <a:r>
              <a:rPr lang="en-GB" dirty="0" smtClean="0"/>
              <a:t>Conditions</a:t>
            </a:r>
            <a:endParaRPr lang="en-GB" dirty="0"/>
          </a:p>
        </p:txBody>
      </p:sp>
    </p:spTree>
    <p:extLst>
      <p:ext uri="{BB962C8B-B14F-4D97-AF65-F5344CB8AC3E}">
        <p14:creationId xmlns:p14="http://schemas.microsoft.com/office/powerpoint/2010/main" val="1904117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33</a:t>
            </a:fld>
            <a:endParaRPr lang="nl-NL" sz="1200" dirty="0"/>
          </a:p>
        </p:txBody>
      </p:sp>
      <p:sp>
        <p:nvSpPr>
          <p:cNvPr id="3" name="Tijdelijke aanduiding voor tekst 2"/>
          <p:cNvSpPr>
            <a:spLocks noGrp="1"/>
          </p:cNvSpPr>
          <p:nvPr>
            <p:ph type="body" sz="quarter" idx="11"/>
          </p:nvPr>
        </p:nvSpPr>
        <p:spPr/>
        <p:txBody>
          <a:bodyPr/>
          <a:lstStyle/>
          <a:p>
            <a:r>
              <a:rPr lang="en-US" dirty="0"/>
              <a:t>Better use of SBR and Administrative sources</a:t>
            </a:r>
          </a:p>
          <a:p>
            <a:endParaRPr lang="en-US" dirty="0"/>
          </a:p>
          <a:p>
            <a:r>
              <a:rPr lang="en-US" dirty="0"/>
              <a:t>More methodological coherence</a:t>
            </a:r>
          </a:p>
          <a:p>
            <a:endParaRPr lang="en-US" dirty="0"/>
          </a:p>
          <a:p>
            <a:r>
              <a:rPr lang="en-US" dirty="0"/>
              <a:t>Streamlining processes</a:t>
            </a:r>
          </a:p>
          <a:p>
            <a:endParaRPr lang="en-GB" dirty="0"/>
          </a:p>
        </p:txBody>
      </p:sp>
      <p:sp>
        <p:nvSpPr>
          <p:cNvPr id="4" name="Tijdelijke aanduiding voor tekst 3"/>
          <p:cNvSpPr>
            <a:spLocks noGrp="1"/>
          </p:cNvSpPr>
          <p:nvPr>
            <p:ph type="body" sz="quarter" idx="14"/>
          </p:nvPr>
        </p:nvSpPr>
        <p:spPr/>
        <p:txBody>
          <a:bodyPr/>
          <a:lstStyle/>
          <a:p>
            <a:r>
              <a:rPr lang="en-GB" dirty="0" smtClean="0"/>
              <a:t>Change!! </a:t>
            </a:r>
            <a:endParaRPr lang="en-GB" dirty="0"/>
          </a:p>
        </p:txBody>
      </p:sp>
    </p:spTree>
    <p:extLst>
      <p:ext uri="{BB962C8B-B14F-4D97-AF65-F5344CB8AC3E}">
        <p14:creationId xmlns:p14="http://schemas.microsoft.com/office/powerpoint/2010/main" val="639245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34</a:t>
            </a:fld>
            <a:endParaRPr lang="nl-NL" sz="1200" dirty="0"/>
          </a:p>
        </p:txBody>
      </p:sp>
      <p:sp>
        <p:nvSpPr>
          <p:cNvPr id="3" name="Tijdelijke aanduiding voor tekst 2"/>
          <p:cNvSpPr>
            <a:spLocks noGrp="1"/>
          </p:cNvSpPr>
          <p:nvPr>
            <p:ph type="body" sz="quarter" idx="11"/>
          </p:nvPr>
        </p:nvSpPr>
        <p:spPr/>
        <p:txBody>
          <a:bodyPr/>
          <a:lstStyle/>
          <a:p>
            <a:r>
              <a:rPr lang="en-US" dirty="0"/>
              <a:t>Introduction new version of statistical unit for better linking with various sources</a:t>
            </a:r>
          </a:p>
          <a:p>
            <a:r>
              <a:rPr lang="en-US" dirty="0"/>
              <a:t>Use of quarterly VAT-declarations for SME for turnover (700.000 units), combined with surveys for the 1900 largest enterprises (some 8500 </a:t>
            </a:r>
            <a:r>
              <a:rPr lang="en-US" dirty="0" err="1"/>
              <a:t>stat.units</a:t>
            </a:r>
            <a:r>
              <a:rPr lang="en-US" dirty="0"/>
              <a:t>)</a:t>
            </a:r>
          </a:p>
          <a:p>
            <a:r>
              <a:rPr lang="en-US" dirty="0"/>
              <a:t>Monthly estimates based on </a:t>
            </a:r>
            <a:r>
              <a:rPr lang="en-US" dirty="0" smtClean="0"/>
              <a:t>a model </a:t>
            </a:r>
            <a:r>
              <a:rPr lang="en-US" dirty="0"/>
              <a:t>to extrapolate quarterly data using monthly survey data on turnover for largest enterprises</a:t>
            </a:r>
          </a:p>
          <a:p>
            <a:endParaRPr lang="en-GB" dirty="0"/>
          </a:p>
        </p:txBody>
      </p:sp>
      <p:sp>
        <p:nvSpPr>
          <p:cNvPr id="4" name="Tijdelijke aanduiding voor tekst 3"/>
          <p:cNvSpPr>
            <a:spLocks noGrp="1"/>
          </p:cNvSpPr>
          <p:nvPr>
            <p:ph type="body" sz="quarter" idx="14"/>
          </p:nvPr>
        </p:nvSpPr>
        <p:spPr/>
        <p:txBody>
          <a:bodyPr/>
          <a:lstStyle/>
          <a:p>
            <a:r>
              <a:rPr lang="en-GB" dirty="0" smtClean="0"/>
              <a:t>1. Better use SBR and administrative sources</a:t>
            </a:r>
            <a:endParaRPr lang="en-GB" dirty="0"/>
          </a:p>
        </p:txBody>
      </p:sp>
    </p:spTree>
    <p:extLst>
      <p:ext uri="{BB962C8B-B14F-4D97-AF65-F5344CB8AC3E}">
        <p14:creationId xmlns:p14="http://schemas.microsoft.com/office/powerpoint/2010/main" val="3249987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35</a:t>
            </a:fld>
            <a:endParaRPr lang="nl-NL" sz="1200" dirty="0"/>
          </a:p>
        </p:txBody>
      </p:sp>
      <p:sp>
        <p:nvSpPr>
          <p:cNvPr id="3" name="Tijdelijke aanduiding voor tekst 2"/>
          <p:cNvSpPr>
            <a:spLocks noGrp="1"/>
          </p:cNvSpPr>
          <p:nvPr>
            <p:ph type="body" sz="quarter" idx="11"/>
          </p:nvPr>
        </p:nvSpPr>
        <p:spPr/>
        <p:txBody>
          <a:bodyPr/>
          <a:lstStyle/>
          <a:p>
            <a:r>
              <a:rPr lang="en-US" dirty="0"/>
              <a:t>Special </a:t>
            </a:r>
            <a:r>
              <a:rPr lang="en-US" dirty="0" err="1"/>
              <a:t>organisational</a:t>
            </a:r>
            <a:r>
              <a:rPr lang="en-US" dirty="0"/>
              <a:t> unit for consistent data on the largest 350 enterprises</a:t>
            </a:r>
          </a:p>
          <a:p>
            <a:r>
              <a:rPr lang="en-US" dirty="0"/>
              <a:t>Quarterly turnover data based on </a:t>
            </a:r>
            <a:r>
              <a:rPr lang="en-US" dirty="0" smtClean="0"/>
              <a:t>practically </a:t>
            </a:r>
            <a:r>
              <a:rPr lang="en-US" dirty="0"/>
              <a:t>complete coverage </a:t>
            </a:r>
          </a:p>
          <a:p>
            <a:r>
              <a:rPr lang="en-US" dirty="0"/>
              <a:t>Used for growth estimates STS, QNA and first annual estimates NA</a:t>
            </a:r>
          </a:p>
          <a:p>
            <a:r>
              <a:rPr lang="en-US" dirty="0"/>
              <a:t>Used for level estimates SBS and final annual growth estimates NA</a:t>
            </a:r>
          </a:p>
          <a:p>
            <a:r>
              <a:rPr lang="en-US" dirty="0"/>
              <a:t>Monthly turnover aligned with quarterly estimates</a:t>
            </a:r>
          </a:p>
          <a:p>
            <a:endParaRPr lang="en-GB" dirty="0"/>
          </a:p>
        </p:txBody>
      </p:sp>
      <p:sp>
        <p:nvSpPr>
          <p:cNvPr id="4" name="Tijdelijke aanduiding voor tekst 3"/>
          <p:cNvSpPr>
            <a:spLocks noGrp="1"/>
          </p:cNvSpPr>
          <p:nvPr>
            <p:ph type="body" sz="quarter" idx="14"/>
          </p:nvPr>
        </p:nvSpPr>
        <p:spPr/>
        <p:txBody>
          <a:bodyPr/>
          <a:lstStyle/>
          <a:p>
            <a:r>
              <a:rPr lang="en-GB" dirty="0" smtClean="0"/>
              <a:t>2. More methodological coherence</a:t>
            </a:r>
            <a:endParaRPr lang="en-GB" dirty="0"/>
          </a:p>
        </p:txBody>
      </p:sp>
    </p:spTree>
    <p:extLst>
      <p:ext uri="{BB962C8B-B14F-4D97-AF65-F5344CB8AC3E}">
        <p14:creationId xmlns:p14="http://schemas.microsoft.com/office/powerpoint/2010/main" val="3491021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36</a:t>
            </a:fld>
            <a:endParaRPr lang="nl-NL" sz="1200" dirty="0"/>
          </a:p>
        </p:txBody>
      </p:sp>
      <p:sp>
        <p:nvSpPr>
          <p:cNvPr id="3" name="Tijdelijke aanduiding voor tekst 2"/>
          <p:cNvSpPr>
            <a:spLocks noGrp="1"/>
          </p:cNvSpPr>
          <p:nvPr>
            <p:ph type="body" sz="quarter" idx="11"/>
          </p:nvPr>
        </p:nvSpPr>
        <p:spPr/>
        <p:txBody>
          <a:bodyPr/>
          <a:lstStyle/>
          <a:p>
            <a:r>
              <a:rPr lang="en-US" dirty="0"/>
              <a:t>Use of business architecture with </a:t>
            </a:r>
            <a:r>
              <a:rPr lang="en-US" dirty="0" smtClean="0"/>
              <a:t>separate </a:t>
            </a:r>
            <a:r>
              <a:rPr lang="en-US" dirty="0"/>
              <a:t>process steps and well-defined intermediate data sets</a:t>
            </a:r>
          </a:p>
          <a:p>
            <a:r>
              <a:rPr lang="en-US" dirty="0"/>
              <a:t>More extensive use of automatic editing routines</a:t>
            </a:r>
          </a:p>
          <a:p>
            <a:r>
              <a:rPr lang="en-US" dirty="0"/>
              <a:t>Interactive editing only after </a:t>
            </a:r>
            <a:r>
              <a:rPr lang="en-US" dirty="0" smtClean="0"/>
              <a:t>top-down analysis</a:t>
            </a:r>
            <a:endParaRPr lang="en-US" dirty="0"/>
          </a:p>
          <a:p>
            <a:r>
              <a:rPr lang="en-US" dirty="0"/>
              <a:t>Better use of reference data from other processes</a:t>
            </a:r>
          </a:p>
          <a:p>
            <a:r>
              <a:rPr lang="en-US" dirty="0"/>
              <a:t>Top-down analysis and better tools for QNA and NA</a:t>
            </a:r>
          </a:p>
          <a:p>
            <a:r>
              <a:rPr lang="en-US" dirty="0"/>
              <a:t>Better communication between processes / systems on analysis and editing decisions</a:t>
            </a:r>
          </a:p>
          <a:p>
            <a:endParaRPr lang="en-GB" dirty="0"/>
          </a:p>
        </p:txBody>
      </p:sp>
      <p:sp>
        <p:nvSpPr>
          <p:cNvPr id="4" name="Tijdelijke aanduiding voor tekst 3"/>
          <p:cNvSpPr>
            <a:spLocks noGrp="1"/>
          </p:cNvSpPr>
          <p:nvPr>
            <p:ph type="body" sz="quarter" idx="14"/>
          </p:nvPr>
        </p:nvSpPr>
        <p:spPr/>
        <p:txBody>
          <a:bodyPr/>
          <a:lstStyle/>
          <a:p>
            <a:r>
              <a:rPr lang="en-GB" dirty="0" smtClean="0"/>
              <a:t>3. Streamlining processes</a:t>
            </a:r>
            <a:endParaRPr lang="en-GB" dirty="0"/>
          </a:p>
        </p:txBody>
      </p:sp>
    </p:spTree>
    <p:extLst>
      <p:ext uri="{BB962C8B-B14F-4D97-AF65-F5344CB8AC3E}">
        <p14:creationId xmlns:p14="http://schemas.microsoft.com/office/powerpoint/2010/main" val="3521097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37</a:t>
            </a:fld>
            <a:endParaRPr lang="nl-NL" sz="1200" dirty="0"/>
          </a:p>
        </p:txBody>
      </p:sp>
      <p:sp>
        <p:nvSpPr>
          <p:cNvPr id="3" name="Tijdelijke aanduiding voor tekst 2"/>
          <p:cNvSpPr>
            <a:spLocks noGrp="1"/>
          </p:cNvSpPr>
          <p:nvPr>
            <p:ph type="body" sz="quarter" idx="11"/>
          </p:nvPr>
        </p:nvSpPr>
        <p:spPr>
          <a:xfrm>
            <a:off x="468313" y="843558"/>
            <a:ext cx="8280151" cy="3816424"/>
          </a:xfrm>
        </p:spPr>
        <p:txBody>
          <a:bodyPr/>
          <a:lstStyle/>
          <a:p>
            <a:r>
              <a:rPr lang="en-US" dirty="0"/>
              <a:t>Detailed and binding agreements on deliveries in the chain</a:t>
            </a:r>
          </a:p>
          <a:p>
            <a:endParaRPr lang="en-US" sz="1200" dirty="0"/>
          </a:p>
          <a:p>
            <a:r>
              <a:rPr lang="en-US" dirty="0"/>
              <a:t>Use of statistical business register for all statistics involved </a:t>
            </a:r>
          </a:p>
          <a:p>
            <a:endParaRPr lang="en-US" sz="1200" dirty="0"/>
          </a:p>
          <a:p>
            <a:r>
              <a:rPr lang="en-US" dirty="0"/>
              <a:t>Co-ordinated approach to changes in units, correction of errors et cetera  </a:t>
            </a:r>
          </a:p>
          <a:p>
            <a:endParaRPr lang="en-US" sz="1200" dirty="0"/>
          </a:p>
          <a:p>
            <a:r>
              <a:rPr lang="en-US" dirty="0"/>
              <a:t>Detailed procedures for handling changes, incidents et cetera</a:t>
            </a:r>
          </a:p>
          <a:p>
            <a:endParaRPr lang="en-US" sz="1200" dirty="0"/>
          </a:p>
          <a:p>
            <a:r>
              <a:rPr lang="en-US" dirty="0"/>
              <a:t>Chain manager and Chain management group in the lead </a:t>
            </a:r>
            <a:endParaRPr lang="en-GB" dirty="0"/>
          </a:p>
        </p:txBody>
      </p:sp>
      <p:sp>
        <p:nvSpPr>
          <p:cNvPr id="4" name="Tijdelijke aanduiding voor tekst 3"/>
          <p:cNvSpPr>
            <a:spLocks noGrp="1"/>
          </p:cNvSpPr>
          <p:nvPr>
            <p:ph type="body" sz="quarter" idx="14"/>
          </p:nvPr>
        </p:nvSpPr>
        <p:spPr/>
        <p:txBody>
          <a:bodyPr/>
          <a:lstStyle/>
          <a:p>
            <a:r>
              <a:rPr lang="en-GB" dirty="0" smtClean="0"/>
              <a:t>CHAIN Procedures</a:t>
            </a:r>
            <a:endParaRPr lang="en-GB" dirty="0"/>
          </a:p>
        </p:txBody>
      </p:sp>
    </p:spTree>
    <p:extLst>
      <p:ext uri="{BB962C8B-B14F-4D97-AF65-F5344CB8AC3E}">
        <p14:creationId xmlns:p14="http://schemas.microsoft.com/office/powerpoint/2010/main" val="2740128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38</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The R</a:t>
            </a:r>
            <a:r>
              <a:rPr lang="en-GB" dirty="0" smtClean="0"/>
              <a:t>esult</a:t>
            </a:r>
            <a:endParaRPr lang="en-GB" dirty="0"/>
          </a:p>
        </p:txBody>
      </p:sp>
    </p:spTree>
    <p:extLst>
      <p:ext uri="{BB962C8B-B14F-4D97-AF65-F5344CB8AC3E}">
        <p14:creationId xmlns:p14="http://schemas.microsoft.com/office/powerpoint/2010/main" val="14405542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39</a:t>
            </a:fld>
            <a:endParaRPr lang="nl-NL" sz="1200" dirty="0"/>
          </a:p>
        </p:txBody>
      </p:sp>
      <p:sp>
        <p:nvSpPr>
          <p:cNvPr id="4" name="Tijdelijke aanduiding voor tekst 3"/>
          <p:cNvSpPr>
            <a:spLocks noGrp="1"/>
          </p:cNvSpPr>
          <p:nvPr>
            <p:ph type="body" sz="quarter" idx="14"/>
          </p:nvPr>
        </p:nvSpPr>
        <p:spPr>
          <a:xfrm>
            <a:off x="467544" y="51470"/>
            <a:ext cx="7632848" cy="576064"/>
          </a:xfrm>
        </p:spPr>
        <p:txBody>
          <a:bodyPr/>
          <a:lstStyle/>
          <a:p>
            <a:r>
              <a:rPr lang="en-GB" dirty="0" smtClean="0"/>
              <a:t>Coherent Statistics</a:t>
            </a:r>
            <a:endParaRPr lang="en-GB" dirty="0"/>
          </a:p>
        </p:txBody>
      </p:sp>
      <p:grpSp>
        <p:nvGrpSpPr>
          <p:cNvPr id="25" name="Groep 24"/>
          <p:cNvGrpSpPr>
            <a:grpSpLocks noChangeAspect="1"/>
          </p:cNvGrpSpPr>
          <p:nvPr/>
        </p:nvGrpSpPr>
        <p:grpSpPr>
          <a:xfrm>
            <a:off x="251520" y="555526"/>
            <a:ext cx="8497888" cy="4475162"/>
            <a:chOff x="250825" y="1700213"/>
            <a:chExt cx="8497888" cy="4475162"/>
          </a:xfrm>
        </p:grpSpPr>
        <p:sp>
          <p:nvSpPr>
            <p:cNvPr id="26" name="Text Box 3"/>
            <p:cNvSpPr txBox="1">
              <a:spLocks noChangeArrowheads="1"/>
            </p:cNvSpPr>
            <p:nvPr/>
          </p:nvSpPr>
          <p:spPr bwMode="auto">
            <a:xfrm>
              <a:off x="468313" y="1700213"/>
              <a:ext cx="1655762"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nl-NL" sz="1600" dirty="0">
                  <a:latin typeface="Arial" charset="0"/>
                  <a:ea typeface="ＭＳ Ｐゴシック" pitchFamily="-76" charset="-128"/>
                </a:rPr>
                <a:t>Short-term </a:t>
              </a:r>
              <a:r>
                <a:rPr lang="nl-NL" sz="1600" dirty="0" err="1">
                  <a:latin typeface="Arial" charset="0"/>
                  <a:ea typeface="ＭＳ Ｐゴシック" pitchFamily="-76" charset="-128"/>
                </a:rPr>
                <a:t>turn-over</a:t>
              </a:r>
              <a:r>
                <a:rPr lang="nl-NL" sz="1600" dirty="0">
                  <a:latin typeface="Arial" charset="0"/>
                  <a:ea typeface="ＭＳ Ｐゴシック" pitchFamily="-76" charset="-128"/>
                </a:rPr>
                <a:t> </a:t>
              </a:r>
              <a:r>
                <a:rPr lang="nl-NL" sz="1600" dirty="0" err="1">
                  <a:latin typeface="Arial" charset="0"/>
                  <a:ea typeface="ＭＳ Ｐゴシック" pitchFamily="-76" charset="-128"/>
                </a:rPr>
                <a:t>statistics</a:t>
              </a:r>
              <a:endParaRPr lang="nl-NL" sz="1600" dirty="0">
                <a:latin typeface="Arial" charset="0"/>
                <a:ea typeface="ＭＳ Ｐゴシック" pitchFamily="-76" charset="-128"/>
              </a:endParaRPr>
            </a:p>
          </p:txBody>
        </p:sp>
        <p:sp>
          <p:nvSpPr>
            <p:cNvPr id="27" name="Text Box 4"/>
            <p:cNvSpPr txBox="1">
              <a:spLocks noChangeArrowheads="1"/>
            </p:cNvSpPr>
            <p:nvPr/>
          </p:nvSpPr>
          <p:spPr bwMode="auto">
            <a:xfrm>
              <a:off x="2409825" y="2814638"/>
              <a:ext cx="1225550" cy="830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nl-NL" sz="1600">
                  <a:latin typeface="Arial" charset="0"/>
                  <a:ea typeface="ＭＳ Ｐゴシック" pitchFamily="-76" charset="-128"/>
                </a:rPr>
                <a:t>Quarterly National Accounts</a:t>
              </a:r>
            </a:p>
          </p:txBody>
        </p:sp>
        <p:sp>
          <p:nvSpPr>
            <p:cNvPr id="28" name="Text Box 5"/>
            <p:cNvSpPr txBox="1">
              <a:spLocks noChangeArrowheads="1"/>
            </p:cNvSpPr>
            <p:nvPr/>
          </p:nvSpPr>
          <p:spPr bwMode="auto">
            <a:xfrm>
              <a:off x="3924300" y="4140200"/>
              <a:ext cx="1439863" cy="58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nl-NL" sz="1600">
                  <a:latin typeface="Arial" charset="0"/>
                  <a:ea typeface="ＭＳ Ｐゴシック" pitchFamily="-76" charset="-128"/>
                </a:rPr>
                <a:t>Production statistics</a:t>
              </a:r>
            </a:p>
          </p:txBody>
        </p:sp>
        <p:sp>
          <p:nvSpPr>
            <p:cNvPr id="29" name="Text Box 6"/>
            <p:cNvSpPr txBox="1">
              <a:spLocks noChangeArrowheads="1"/>
            </p:cNvSpPr>
            <p:nvPr/>
          </p:nvSpPr>
          <p:spPr bwMode="auto">
            <a:xfrm>
              <a:off x="5795963" y="5259388"/>
              <a:ext cx="1296987"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nl-NL" sz="1600">
                  <a:latin typeface="Arial" charset="0"/>
                  <a:ea typeface="ＭＳ Ｐゴシック" pitchFamily="-76" charset="-128"/>
                </a:rPr>
                <a:t>National Accounts</a:t>
              </a:r>
            </a:p>
          </p:txBody>
        </p:sp>
        <p:sp>
          <p:nvSpPr>
            <p:cNvPr id="30" name="Text Box 8"/>
            <p:cNvSpPr txBox="1">
              <a:spLocks noChangeArrowheads="1"/>
            </p:cNvSpPr>
            <p:nvPr/>
          </p:nvSpPr>
          <p:spPr bwMode="auto">
            <a:xfrm>
              <a:off x="3419475" y="1809750"/>
              <a:ext cx="28813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nl-NL" sz="1600" i="1" dirty="0">
                  <a:latin typeface="Arial" charset="0"/>
                  <a:ea typeface="ＭＳ Ｐゴシック" pitchFamily="-76" charset="-128"/>
                  <a:sym typeface="Symbol" pitchFamily="18" charset="2"/>
                </a:rPr>
                <a:t> </a:t>
              </a:r>
              <a:r>
                <a:rPr lang="nl-NL" sz="1200" i="1" dirty="0" err="1">
                  <a:latin typeface="Arial" charset="0"/>
                  <a:ea typeface="ＭＳ Ｐゴシック" pitchFamily="-76" charset="-128"/>
                  <a:sym typeface="Symbol" pitchFamily="18" charset="2"/>
                </a:rPr>
                <a:t>Quarterly</a:t>
              </a:r>
              <a:r>
                <a:rPr lang="nl-NL" sz="1200" i="1" dirty="0">
                  <a:latin typeface="Arial" charset="0"/>
                  <a:ea typeface="ＭＳ Ｐゴシック" pitchFamily="-76" charset="-128"/>
                  <a:sym typeface="Symbol" pitchFamily="18" charset="2"/>
                </a:rPr>
                <a:t> turnover  </a:t>
              </a:r>
              <a:r>
                <a:rPr lang="nl-NL" sz="1200" i="1" dirty="0" err="1">
                  <a:latin typeface="Arial" charset="0"/>
                  <a:ea typeface="ＭＳ Ｐゴシック" pitchFamily="-76" charset="-128"/>
                  <a:sym typeface="Symbol" pitchFamily="18" charset="2"/>
                </a:rPr>
                <a:t>annual</a:t>
              </a:r>
              <a:r>
                <a:rPr lang="nl-NL" sz="1200" i="1" dirty="0">
                  <a:latin typeface="Arial" charset="0"/>
                  <a:ea typeface="ＭＳ Ｐゴシック" pitchFamily="-76" charset="-128"/>
                  <a:sym typeface="Symbol" pitchFamily="18" charset="2"/>
                </a:rPr>
                <a:t> turnover</a:t>
              </a:r>
              <a:endParaRPr lang="nl-NL" sz="1200" i="1" dirty="0">
                <a:latin typeface="Arial" charset="0"/>
                <a:ea typeface="ＭＳ Ｐゴシック" pitchFamily="-76" charset="-128"/>
              </a:endParaRPr>
            </a:p>
          </p:txBody>
        </p:sp>
        <p:cxnSp>
          <p:nvCxnSpPr>
            <p:cNvPr id="31" name="Rechte verbindingslijn 30"/>
            <p:cNvCxnSpPr/>
            <p:nvPr/>
          </p:nvCxnSpPr>
          <p:spPr>
            <a:xfrm>
              <a:off x="1295400" y="2286000"/>
              <a:ext cx="0" cy="796925"/>
            </a:xfrm>
            <a:prstGeom prst="line">
              <a:avLst/>
            </a:prstGeom>
            <a:ln w="508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a:xfrm flipV="1">
              <a:off x="1274763" y="3068638"/>
              <a:ext cx="1135062" cy="0"/>
            </a:xfrm>
            <a:prstGeom prst="line">
              <a:avLst/>
            </a:prstGeom>
            <a:ln w="508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a:off x="4665663" y="4713288"/>
              <a:ext cx="0" cy="784225"/>
            </a:xfrm>
            <a:prstGeom prst="line">
              <a:avLst/>
            </a:prstGeom>
            <a:ln w="508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a:xfrm flipV="1">
              <a:off x="4643438" y="5497513"/>
              <a:ext cx="1136650" cy="0"/>
            </a:xfrm>
            <a:prstGeom prst="line">
              <a:avLst/>
            </a:prstGeom>
            <a:ln w="508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a:stCxn id="26" idx="3"/>
              <a:endCxn id="30" idx="1"/>
            </p:cNvCxnSpPr>
            <p:nvPr/>
          </p:nvCxnSpPr>
          <p:spPr>
            <a:xfrm flipV="1">
              <a:off x="2124075" y="1979613"/>
              <a:ext cx="1295400" cy="14287"/>
            </a:xfrm>
            <a:prstGeom prst="straightConnector1">
              <a:avLst/>
            </a:prstGeom>
            <a:ln>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p:nvPr/>
          </p:nvCxnSpPr>
          <p:spPr>
            <a:xfrm flipV="1">
              <a:off x="4665663" y="2286000"/>
              <a:ext cx="0" cy="1857375"/>
            </a:xfrm>
            <a:prstGeom prst="straightConnector1">
              <a:avLst/>
            </a:prstGeom>
            <a:ln>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a:endCxn id="39" idx="1"/>
            </p:cNvCxnSpPr>
            <p:nvPr/>
          </p:nvCxnSpPr>
          <p:spPr>
            <a:xfrm flipV="1">
              <a:off x="3635375" y="3076575"/>
              <a:ext cx="1728788" cy="6350"/>
            </a:xfrm>
            <a:prstGeom prst="straightConnector1">
              <a:avLst/>
            </a:prstGeom>
            <a:ln>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p:nvPr/>
          </p:nvCxnSpPr>
          <p:spPr>
            <a:xfrm flipV="1">
              <a:off x="6470650" y="3357563"/>
              <a:ext cx="0" cy="1928812"/>
            </a:xfrm>
            <a:prstGeom prst="straightConnector1">
              <a:avLst/>
            </a:prstGeom>
            <a:ln>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Text Box 8"/>
            <p:cNvSpPr txBox="1">
              <a:spLocks noChangeArrowheads="1"/>
            </p:cNvSpPr>
            <p:nvPr/>
          </p:nvSpPr>
          <p:spPr bwMode="auto">
            <a:xfrm>
              <a:off x="5364163" y="2906713"/>
              <a:ext cx="33845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pPr>
              <a:r>
                <a:rPr lang="nl-NL" sz="1600" i="1" dirty="0">
                  <a:latin typeface="Arial" charset="0"/>
                  <a:ea typeface="ＭＳ Ｐゴシック" pitchFamily="-76" charset="-128"/>
                  <a:sym typeface="Symbol" pitchFamily="18" charset="2"/>
                </a:rPr>
                <a:t> </a:t>
              </a:r>
              <a:r>
                <a:rPr lang="nl-NL" sz="1200" i="1" dirty="0" err="1">
                  <a:latin typeface="Arial" charset="0"/>
                  <a:ea typeface="ＭＳ Ｐゴシック" pitchFamily="-76" charset="-128"/>
                  <a:sym typeface="Symbol" pitchFamily="18" charset="2"/>
                </a:rPr>
                <a:t>Quarterly</a:t>
              </a:r>
              <a:r>
                <a:rPr lang="nl-NL" sz="1200" i="1" dirty="0">
                  <a:latin typeface="Arial" charset="0"/>
                  <a:ea typeface="ＭＳ Ｐゴシック" pitchFamily="-76" charset="-128"/>
                  <a:sym typeface="Symbol" pitchFamily="18" charset="2"/>
                </a:rPr>
                <a:t> GDP-</a:t>
              </a:r>
              <a:r>
                <a:rPr lang="nl-NL" sz="1200" i="1" dirty="0" err="1">
                  <a:latin typeface="Arial" charset="0"/>
                  <a:ea typeface="ＭＳ Ｐゴシック" pitchFamily="-76" charset="-128"/>
                  <a:sym typeface="Symbol" pitchFamily="18" charset="2"/>
                </a:rPr>
                <a:t>growth</a:t>
              </a:r>
              <a:r>
                <a:rPr lang="nl-NL" sz="1200" i="1" dirty="0">
                  <a:latin typeface="Arial" charset="0"/>
                  <a:ea typeface="ＭＳ Ｐゴシック" pitchFamily="-76" charset="-128"/>
                  <a:sym typeface="Symbol" pitchFamily="18" charset="2"/>
                </a:rPr>
                <a:t>  </a:t>
              </a:r>
              <a:r>
                <a:rPr lang="nl-NL" sz="1200" i="1" dirty="0" err="1">
                  <a:latin typeface="Arial" charset="0"/>
                  <a:ea typeface="ＭＳ Ｐゴシック" pitchFamily="-76" charset="-128"/>
                  <a:sym typeface="Symbol" pitchFamily="18" charset="2"/>
                </a:rPr>
                <a:t>annual</a:t>
              </a:r>
              <a:r>
                <a:rPr lang="nl-NL" sz="1200" i="1" dirty="0">
                  <a:latin typeface="Arial" charset="0"/>
                  <a:ea typeface="ＭＳ Ｐゴシック" pitchFamily="-76" charset="-128"/>
                  <a:sym typeface="Symbol" pitchFamily="18" charset="2"/>
                </a:rPr>
                <a:t> GDP-</a:t>
              </a:r>
              <a:r>
                <a:rPr lang="nl-NL" sz="1200" i="1" dirty="0" err="1">
                  <a:latin typeface="Arial" charset="0"/>
                  <a:ea typeface="ＭＳ Ｐゴシック" pitchFamily="-76" charset="-128"/>
                  <a:sym typeface="Symbol" pitchFamily="18" charset="2"/>
                </a:rPr>
                <a:t>growth</a:t>
              </a:r>
              <a:endParaRPr lang="nl-NL" sz="1200" i="1" dirty="0">
                <a:latin typeface="Arial" charset="0"/>
                <a:ea typeface="ＭＳ Ｐゴシック" pitchFamily="-76" charset="-128"/>
              </a:endParaRPr>
            </a:p>
          </p:txBody>
        </p:sp>
        <p:cxnSp>
          <p:nvCxnSpPr>
            <p:cNvPr id="40" name="Rechte verbindingslijn 39"/>
            <p:cNvCxnSpPr>
              <a:endCxn id="28" idx="1"/>
            </p:cNvCxnSpPr>
            <p:nvPr/>
          </p:nvCxnSpPr>
          <p:spPr>
            <a:xfrm flipV="1">
              <a:off x="1271588" y="4432300"/>
              <a:ext cx="2652712" cy="12700"/>
            </a:xfrm>
            <a:prstGeom prst="line">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Text Box 8"/>
            <p:cNvSpPr txBox="1">
              <a:spLocks noChangeArrowheads="1"/>
            </p:cNvSpPr>
            <p:nvPr/>
          </p:nvSpPr>
          <p:spPr bwMode="auto">
            <a:xfrm>
              <a:off x="250825" y="5159375"/>
              <a:ext cx="41767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spcBef>
                  <a:spcPct val="50000"/>
                </a:spcBef>
                <a:buFont typeface="Wingdings" pitchFamily="2" charset="2"/>
                <a:buChar char="Ø"/>
              </a:pPr>
              <a:r>
                <a:rPr lang="nl-NL" sz="1200">
                  <a:latin typeface="Arial" charset="0"/>
                  <a:ea typeface="ＭＳ Ｐゴシック" pitchFamily="-76" charset="-128"/>
                  <a:sym typeface="Symbol" pitchFamily="18" charset="2"/>
                </a:rPr>
                <a:t>Quarterly VAT-turnover data small/medium enterprises</a:t>
              </a:r>
            </a:p>
            <a:p>
              <a:pPr eaLnBrk="1" hangingPunct="1">
                <a:spcBef>
                  <a:spcPct val="50000"/>
                </a:spcBef>
                <a:buFont typeface="Wingdings" pitchFamily="2" charset="2"/>
                <a:buChar char="Ø"/>
              </a:pPr>
              <a:r>
                <a:rPr lang="nl-NL" sz="1200">
                  <a:latin typeface="Arial" charset="0"/>
                  <a:ea typeface="ＭＳ Ｐゴシック" pitchFamily="-76" charset="-128"/>
                  <a:sym typeface="Symbol" pitchFamily="18" charset="2"/>
                </a:rPr>
                <a:t>Survey turnover data large enterprises</a:t>
              </a:r>
            </a:p>
            <a:p>
              <a:pPr eaLnBrk="1" hangingPunct="1">
                <a:spcBef>
                  <a:spcPct val="50000"/>
                </a:spcBef>
                <a:buFont typeface="Wingdings" pitchFamily="2" charset="2"/>
                <a:buChar char="Ø"/>
              </a:pPr>
              <a:r>
                <a:rPr lang="nl-NL" sz="1200">
                  <a:latin typeface="Arial" charset="0"/>
                  <a:ea typeface="ＭＳ Ｐゴシック" pitchFamily="-76" charset="-128"/>
                  <a:sym typeface="Symbol" pitchFamily="18" charset="2"/>
                </a:rPr>
                <a:t>Survey data largest enterprises made consistent with other statistics </a:t>
              </a:r>
              <a:endParaRPr lang="nl-NL" sz="1200">
                <a:latin typeface="Arial" charset="0"/>
                <a:ea typeface="ＭＳ Ｐゴシック" pitchFamily="-76" charset="-128"/>
              </a:endParaRPr>
            </a:p>
          </p:txBody>
        </p:sp>
        <p:sp>
          <p:nvSpPr>
            <p:cNvPr id="42" name="Afgeronde rechthoek 41"/>
            <p:cNvSpPr/>
            <p:nvPr/>
          </p:nvSpPr>
          <p:spPr>
            <a:xfrm>
              <a:off x="323850" y="5013325"/>
              <a:ext cx="4103688" cy="1152525"/>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43" name="Rechte verbindingslijn 42"/>
            <p:cNvCxnSpPr/>
            <p:nvPr/>
          </p:nvCxnSpPr>
          <p:spPr>
            <a:xfrm flipH="1">
              <a:off x="684213" y="2708275"/>
              <a:ext cx="590550" cy="2328863"/>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flipV="1">
              <a:off x="1295400" y="3082925"/>
              <a:ext cx="0" cy="1362075"/>
            </a:xfrm>
            <a:prstGeom prst="line">
              <a:avLst/>
            </a:prstGeom>
            <a:ln w="50800">
              <a:solidFill>
                <a:srgbClr val="00B05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2582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954903616"/>
              </p:ext>
            </p:extLst>
          </p:nvPr>
        </p:nvGraphicFramePr>
        <p:xfrm>
          <a:off x="1115616" y="555526"/>
          <a:ext cx="705678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jdelijke aanduiding voor tekst 1"/>
          <p:cNvSpPr>
            <a:spLocks noGrp="1"/>
          </p:cNvSpPr>
          <p:nvPr>
            <p:ph type="body" sz="quarter" idx="14"/>
          </p:nvPr>
        </p:nvSpPr>
        <p:spPr>
          <a:xfrm>
            <a:off x="467544" y="195486"/>
            <a:ext cx="7632848" cy="504056"/>
          </a:xfrm>
        </p:spPr>
        <p:txBody>
          <a:bodyPr/>
          <a:lstStyle/>
          <a:p>
            <a:r>
              <a:rPr lang="en-GB" dirty="0" smtClean="0"/>
              <a:t>Topics</a:t>
            </a:r>
            <a:endParaRPr lang="en-GB" dirty="0"/>
          </a:p>
        </p:txBody>
      </p:sp>
    </p:spTree>
    <p:extLst>
      <p:ext uri="{BB962C8B-B14F-4D97-AF65-F5344CB8AC3E}">
        <p14:creationId xmlns:p14="http://schemas.microsoft.com/office/powerpoint/2010/main" val="82892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40</a:t>
            </a:fld>
            <a:endParaRPr lang="nl-NL" sz="1200" dirty="0"/>
          </a:p>
        </p:txBody>
      </p:sp>
      <p:sp>
        <p:nvSpPr>
          <p:cNvPr id="4" name="Tijdelijke aanduiding voor tekst 3"/>
          <p:cNvSpPr>
            <a:spLocks noGrp="1"/>
          </p:cNvSpPr>
          <p:nvPr>
            <p:ph type="body" sz="quarter" idx="14"/>
          </p:nvPr>
        </p:nvSpPr>
        <p:spPr>
          <a:xfrm>
            <a:off x="467544" y="51470"/>
            <a:ext cx="7632848" cy="576064"/>
          </a:xfrm>
        </p:spPr>
        <p:txBody>
          <a:bodyPr/>
          <a:lstStyle/>
          <a:p>
            <a:r>
              <a:rPr lang="en-GB" dirty="0" smtClean="0"/>
              <a:t>Economic Statistics as a CHAIN</a:t>
            </a:r>
            <a:endParaRPr lang="en-GB" dirty="0"/>
          </a:p>
        </p:txBody>
      </p:sp>
      <p:grpSp>
        <p:nvGrpSpPr>
          <p:cNvPr id="5" name="Groep 4"/>
          <p:cNvGrpSpPr/>
          <p:nvPr/>
        </p:nvGrpSpPr>
        <p:grpSpPr>
          <a:xfrm>
            <a:off x="323528" y="624234"/>
            <a:ext cx="7775575" cy="4395788"/>
            <a:chOff x="900113" y="1628775"/>
            <a:chExt cx="7775575" cy="4395788"/>
          </a:xfrm>
        </p:grpSpPr>
        <p:sp>
          <p:nvSpPr>
            <p:cNvPr id="6" name="Text Box 3"/>
            <p:cNvSpPr txBox="1">
              <a:spLocks noChangeArrowheads="1"/>
            </p:cNvSpPr>
            <p:nvPr/>
          </p:nvSpPr>
          <p:spPr bwMode="auto">
            <a:xfrm>
              <a:off x="2266951" y="3068638"/>
              <a:ext cx="122555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dirty="0" err="1"/>
                <a:t>Dir.est</a:t>
              </a:r>
              <a:endParaRPr lang="nl-NL" dirty="0"/>
            </a:p>
          </p:txBody>
        </p:sp>
        <p:sp>
          <p:nvSpPr>
            <p:cNvPr id="7" name="Text Box 4"/>
            <p:cNvSpPr txBox="1">
              <a:spLocks noChangeArrowheads="1"/>
            </p:cNvSpPr>
            <p:nvPr/>
          </p:nvSpPr>
          <p:spPr bwMode="auto">
            <a:xfrm>
              <a:off x="3851275" y="3068638"/>
              <a:ext cx="122555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QNA</a:t>
              </a:r>
            </a:p>
          </p:txBody>
        </p:sp>
        <p:sp>
          <p:nvSpPr>
            <p:cNvPr id="8" name="Text Box 5"/>
            <p:cNvSpPr txBox="1">
              <a:spLocks noChangeArrowheads="1"/>
            </p:cNvSpPr>
            <p:nvPr/>
          </p:nvSpPr>
          <p:spPr bwMode="auto">
            <a:xfrm>
              <a:off x="5364163" y="3068638"/>
              <a:ext cx="1223962"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PS</a:t>
              </a:r>
            </a:p>
          </p:txBody>
        </p:sp>
        <p:sp>
          <p:nvSpPr>
            <p:cNvPr id="9" name="Text Box 6"/>
            <p:cNvSpPr txBox="1">
              <a:spLocks noChangeArrowheads="1"/>
            </p:cNvSpPr>
            <p:nvPr/>
          </p:nvSpPr>
          <p:spPr bwMode="auto">
            <a:xfrm>
              <a:off x="7019925" y="3068638"/>
              <a:ext cx="1655763"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a:t>NA</a:t>
              </a:r>
            </a:p>
          </p:txBody>
        </p:sp>
        <p:sp>
          <p:nvSpPr>
            <p:cNvPr id="10" name="Text Box 7"/>
            <p:cNvSpPr txBox="1">
              <a:spLocks noChangeArrowheads="1"/>
            </p:cNvSpPr>
            <p:nvPr/>
          </p:nvSpPr>
          <p:spPr bwMode="auto">
            <a:xfrm>
              <a:off x="971550" y="3068638"/>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Processes</a:t>
              </a:r>
            </a:p>
          </p:txBody>
        </p:sp>
        <p:sp>
          <p:nvSpPr>
            <p:cNvPr id="11" name="Text Box 8"/>
            <p:cNvSpPr txBox="1">
              <a:spLocks noChangeArrowheads="1"/>
            </p:cNvSpPr>
            <p:nvPr/>
          </p:nvSpPr>
          <p:spPr bwMode="auto">
            <a:xfrm>
              <a:off x="971550" y="1773238"/>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dirty="0" err="1"/>
                <a:t>Inputs</a:t>
              </a:r>
              <a:r>
                <a:rPr lang="nl-NL" sz="1800" dirty="0"/>
                <a:t> e.g.</a:t>
              </a:r>
            </a:p>
          </p:txBody>
        </p:sp>
        <p:sp>
          <p:nvSpPr>
            <p:cNvPr id="12" name="Text Box 9"/>
            <p:cNvSpPr txBox="1">
              <a:spLocks noChangeArrowheads="1"/>
            </p:cNvSpPr>
            <p:nvPr/>
          </p:nvSpPr>
          <p:spPr bwMode="auto">
            <a:xfrm>
              <a:off x="900113" y="3933825"/>
              <a:ext cx="143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Output e.g.</a:t>
              </a:r>
            </a:p>
          </p:txBody>
        </p:sp>
        <p:sp>
          <p:nvSpPr>
            <p:cNvPr id="13" name="Text Box 10"/>
            <p:cNvSpPr txBox="1">
              <a:spLocks noChangeArrowheads="1"/>
            </p:cNvSpPr>
            <p:nvPr/>
          </p:nvSpPr>
          <p:spPr bwMode="auto">
            <a:xfrm>
              <a:off x="2339975" y="3860800"/>
              <a:ext cx="11525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Quarterly turnover</a:t>
              </a:r>
            </a:p>
          </p:txBody>
        </p:sp>
        <p:sp>
          <p:nvSpPr>
            <p:cNvPr id="14" name="Text Box 11"/>
            <p:cNvSpPr txBox="1">
              <a:spLocks noChangeArrowheads="1"/>
            </p:cNvSpPr>
            <p:nvPr/>
          </p:nvSpPr>
          <p:spPr bwMode="auto">
            <a:xfrm>
              <a:off x="3851275" y="4437063"/>
              <a:ext cx="1225550"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Quarterly ec.growth</a:t>
              </a:r>
            </a:p>
          </p:txBody>
        </p:sp>
        <p:sp>
          <p:nvSpPr>
            <p:cNvPr id="15" name="Text Box 12"/>
            <p:cNvSpPr txBox="1">
              <a:spLocks noChangeArrowheads="1"/>
            </p:cNvSpPr>
            <p:nvPr/>
          </p:nvSpPr>
          <p:spPr bwMode="auto">
            <a:xfrm>
              <a:off x="3851275" y="5373688"/>
              <a:ext cx="1225550"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ec.growth</a:t>
              </a:r>
            </a:p>
          </p:txBody>
        </p:sp>
        <p:sp>
          <p:nvSpPr>
            <p:cNvPr id="16" name="Text Box 13"/>
            <p:cNvSpPr txBox="1">
              <a:spLocks noChangeArrowheads="1"/>
            </p:cNvSpPr>
            <p:nvPr/>
          </p:nvSpPr>
          <p:spPr bwMode="auto">
            <a:xfrm>
              <a:off x="5364163" y="3860800"/>
              <a:ext cx="1223962"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turnover</a:t>
              </a:r>
            </a:p>
          </p:txBody>
        </p:sp>
        <p:sp>
          <p:nvSpPr>
            <p:cNvPr id="17" name="Text Box 14"/>
            <p:cNvSpPr txBox="1">
              <a:spLocks noChangeArrowheads="1"/>
            </p:cNvSpPr>
            <p:nvPr/>
          </p:nvSpPr>
          <p:spPr bwMode="auto">
            <a:xfrm>
              <a:off x="7019925" y="5373688"/>
              <a:ext cx="1584325" cy="65087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Annual ec.growth</a:t>
              </a:r>
            </a:p>
          </p:txBody>
        </p:sp>
        <p:sp>
          <p:nvSpPr>
            <p:cNvPr id="18" name="Text Box 15"/>
            <p:cNvSpPr txBox="1">
              <a:spLocks noChangeArrowheads="1"/>
            </p:cNvSpPr>
            <p:nvPr/>
          </p:nvSpPr>
          <p:spPr bwMode="auto">
            <a:xfrm>
              <a:off x="2268538" y="1628775"/>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dirty="0" err="1"/>
                <a:t>Surveys</a:t>
              </a:r>
              <a:endParaRPr lang="nl-NL" sz="1800" dirty="0"/>
            </a:p>
          </p:txBody>
        </p:sp>
        <p:sp>
          <p:nvSpPr>
            <p:cNvPr id="19" name="Text Box 16"/>
            <p:cNvSpPr txBox="1">
              <a:spLocks noChangeArrowheads="1"/>
            </p:cNvSpPr>
            <p:nvPr/>
          </p:nvSpPr>
          <p:spPr bwMode="auto">
            <a:xfrm>
              <a:off x="3779838" y="1628775"/>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Dir.est</a:t>
              </a:r>
            </a:p>
          </p:txBody>
        </p:sp>
        <p:sp>
          <p:nvSpPr>
            <p:cNvPr id="20" name="Text Box 17"/>
            <p:cNvSpPr txBox="1">
              <a:spLocks noChangeArrowheads="1"/>
            </p:cNvSpPr>
            <p:nvPr/>
          </p:nvSpPr>
          <p:spPr bwMode="auto">
            <a:xfrm>
              <a:off x="3779838" y="2133600"/>
              <a:ext cx="1296987"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 trade</a:t>
              </a:r>
            </a:p>
          </p:txBody>
        </p:sp>
        <p:sp>
          <p:nvSpPr>
            <p:cNvPr id="21" name="Text Box 18"/>
            <p:cNvSpPr txBox="1">
              <a:spLocks noChangeArrowheads="1"/>
            </p:cNvSpPr>
            <p:nvPr/>
          </p:nvSpPr>
          <p:spPr bwMode="auto">
            <a:xfrm>
              <a:off x="5364163" y="1628775"/>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Surveys</a:t>
              </a:r>
            </a:p>
          </p:txBody>
        </p:sp>
        <p:sp>
          <p:nvSpPr>
            <p:cNvPr id="22" name="Text Box 19"/>
            <p:cNvSpPr txBox="1">
              <a:spLocks noChangeArrowheads="1"/>
            </p:cNvSpPr>
            <p:nvPr/>
          </p:nvSpPr>
          <p:spPr bwMode="auto">
            <a:xfrm>
              <a:off x="7019925" y="1628775"/>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PS</a:t>
              </a:r>
            </a:p>
          </p:txBody>
        </p:sp>
        <p:sp>
          <p:nvSpPr>
            <p:cNvPr id="23" name="Text Box 20"/>
            <p:cNvSpPr txBox="1">
              <a:spLocks noChangeArrowheads="1"/>
            </p:cNvSpPr>
            <p:nvPr/>
          </p:nvSpPr>
          <p:spPr bwMode="auto">
            <a:xfrm>
              <a:off x="7019925" y="2133600"/>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Int.trade</a:t>
              </a:r>
            </a:p>
          </p:txBody>
        </p:sp>
        <p:sp>
          <p:nvSpPr>
            <p:cNvPr id="24" name="Text Box 21"/>
            <p:cNvSpPr txBox="1">
              <a:spLocks noChangeArrowheads="1"/>
            </p:cNvSpPr>
            <p:nvPr/>
          </p:nvSpPr>
          <p:spPr bwMode="auto">
            <a:xfrm>
              <a:off x="7019925" y="2565400"/>
              <a:ext cx="1655763"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Other sources</a:t>
              </a:r>
            </a:p>
          </p:txBody>
        </p:sp>
        <p:sp>
          <p:nvSpPr>
            <p:cNvPr id="25" name="Text Box 25"/>
            <p:cNvSpPr txBox="1">
              <a:spLocks noChangeArrowheads="1"/>
            </p:cNvSpPr>
            <p:nvPr/>
          </p:nvSpPr>
          <p:spPr bwMode="auto">
            <a:xfrm>
              <a:off x="5651500" y="5445125"/>
              <a:ext cx="720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800" b="1"/>
                <a:t>≈</a:t>
              </a:r>
              <a:r>
                <a:rPr lang="nl-NL"/>
                <a:t> </a:t>
              </a:r>
              <a:r>
                <a:rPr lang="nl-NL" sz="2000"/>
                <a:t>!</a:t>
              </a:r>
            </a:p>
          </p:txBody>
        </p:sp>
        <p:sp>
          <p:nvSpPr>
            <p:cNvPr id="26" name="Text Box 26"/>
            <p:cNvSpPr txBox="1">
              <a:spLocks noChangeArrowheads="1"/>
            </p:cNvSpPr>
            <p:nvPr/>
          </p:nvSpPr>
          <p:spPr bwMode="auto">
            <a:xfrm>
              <a:off x="4140200" y="3720307"/>
              <a:ext cx="1009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2000" dirty="0"/>
                <a:t>x 4 </a:t>
              </a:r>
              <a:r>
                <a:rPr lang="nl-NL" sz="2800" b="1" dirty="0"/>
                <a:t>≈</a:t>
              </a:r>
              <a:r>
                <a:rPr lang="nl-NL" dirty="0"/>
                <a:t> </a:t>
              </a:r>
              <a:r>
                <a:rPr lang="nl-NL" sz="2000" dirty="0"/>
                <a:t>!</a:t>
              </a:r>
            </a:p>
          </p:txBody>
        </p:sp>
        <p:sp>
          <p:nvSpPr>
            <p:cNvPr id="27" name="Oval 27"/>
            <p:cNvSpPr>
              <a:spLocks noChangeArrowheads="1"/>
            </p:cNvSpPr>
            <p:nvPr/>
          </p:nvSpPr>
          <p:spPr bwMode="auto">
            <a:xfrm>
              <a:off x="3995738" y="3648299"/>
              <a:ext cx="1150937" cy="7191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8" name="Oval 28"/>
            <p:cNvSpPr>
              <a:spLocks noChangeArrowheads="1"/>
            </p:cNvSpPr>
            <p:nvPr/>
          </p:nvSpPr>
          <p:spPr bwMode="auto">
            <a:xfrm>
              <a:off x="5292601" y="5300663"/>
              <a:ext cx="1150937" cy="7191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9" name="Text Box 29"/>
            <p:cNvSpPr txBox="1">
              <a:spLocks noChangeArrowheads="1"/>
            </p:cNvSpPr>
            <p:nvPr/>
          </p:nvSpPr>
          <p:spPr bwMode="auto">
            <a:xfrm>
              <a:off x="2268538" y="2133600"/>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VAT</a:t>
              </a:r>
            </a:p>
          </p:txBody>
        </p:sp>
        <p:sp>
          <p:nvSpPr>
            <p:cNvPr id="30" name="Text Box 30"/>
            <p:cNvSpPr txBox="1">
              <a:spLocks noChangeArrowheads="1"/>
            </p:cNvSpPr>
            <p:nvPr/>
          </p:nvSpPr>
          <p:spPr bwMode="auto">
            <a:xfrm>
              <a:off x="5364163" y="2565400"/>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Large ent.</a:t>
              </a:r>
            </a:p>
          </p:txBody>
        </p:sp>
        <p:sp>
          <p:nvSpPr>
            <p:cNvPr id="31" name="Text Box 32"/>
            <p:cNvSpPr txBox="1">
              <a:spLocks noChangeArrowheads="1"/>
            </p:cNvSpPr>
            <p:nvPr/>
          </p:nvSpPr>
          <p:spPr bwMode="auto">
            <a:xfrm>
              <a:off x="5364163" y="2133600"/>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Dir.est</a:t>
              </a:r>
            </a:p>
          </p:txBody>
        </p:sp>
        <p:sp>
          <p:nvSpPr>
            <p:cNvPr id="32" name="Text Box 33"/>
            <p:cNvSpPr txBox="1">
              <a:spLocks noChangeArrowheads="1"/>
            </p:cNvSpPr>
            <p:nvPr/>
          </p:nvSpPr>
          <p:spPr bwMode="auto">
            <a:xfrm>
              <a:off x="2268538" y="2565400"/>
              <a:ext cx="12239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Large ent.</a:t>
              </a:r>
            </a:p>
          </p:txBody>
        </p:sp>
        <p:sp>
          <p:nvSpPr>
            <p:cNvPr id="33" name="Line 35"/>
            <p:cNvSpPr>
              <a:spLocks noChangeShapeType="1"/>
            </p:cNvSpPr>
            <p:nvPr/>
          </p:nvSpPr>
          <p:spPr bwMode="auto">
            <a:xfrm>
              <a:off x="3492500" y="4221163"/>
              <a:ext cx="1871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6"/>
            <p:cNvSpPr>
              <a:spLocks noChangeShapeType="1"/>
            </p:cNvSpPr>
            <p:nvPr/>
          </p:nvSpPr>
          <p:spPr bwMode="auto">
            <a:xfrm>
              <a:off x="3492500" y="4292600"/>
              <a:ext cx="358775"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7"/>
            <p:cNvSpPr>
              <a:spLocks noChangeShapeType="1"/>
            </p:cNvSpPr>
            <p:nvPr/>
          </p:nvSpPr>
          <p:spPr bwMode="auto">
            <a:xfrm>
              <a:off x="4211638" y="5084763"/>
              <a:ext cx="360362"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8"/>
            <p:cNvSpPr>
              <a:spLocks noChangeShapeType="1"/>
            </p:cNvSpPr>
            <p:nvPr/>
          </p:nvSpPr>
          <p:spPr bwMode="auto">
            <a:xfrm>
              <a:off x="6372225" y="4508500"/>
              <a:ext cx="1223963"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Text Box 39"/>
            <p:cNvSpPr txBox="1">
              <a:spLocks noChangeArrowheads="1"/>
            </p:cNvSpPr>
            <p:nvPr/>
          </p:nvSpPr>
          <p:spPr bwMode="auto">
            <a:xfrm>
              <a:off x="3779838" y="2565400"/>
              <a:ext cx="1439862" cy="376238"/>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76" charset="-128"/>
                </a:defRPr>
              </a:lvl1pPr>
              <a:lvl2pPr marL="742950" indent="-285750">
                <a:defRPr sz="2400">
                  <a:solidFill>
                    <a:schemeClr val="tx1"/>
                  </a:solidFill>
                  <a:latin typeface="Arial" charset="0"/>
                  <a:ea typeface="ＭＳ Ｐゴシック" pitchFamily="-76" charset="-128"/>
                </a:defRPr>
              </a:lvl2pPr>
              <a:lvl3pPr marL="1143000" indent="-228600">
                <a:defRPr sz="2400">
                  <a:solidFill>
                    <a:schemeClr val="tx1"/>
                  </a:solidFill>
                  <a:latin typeface="Arial" charset="0"/>
                  <a:ea typeface="ＭＳ Ｐゴシック" pitchFamily="-76" charset="-128"/>
                </a:defRPr>
              </a:lvl3pPr>
              <a:lvl4pPr marL="1600200" indent="-228600">
                <a:defRPr sz="2400">
                  <a:solidFill>
                    <a:schemeClr val="tx1"/>
                  </a:solidFill>
                  <a:latin typeface="Arial" charset="0"/>
                  <a:ea typeface="ＭＳ Ｐゴシック" pitchFamily="-76" charset="-128"/>
                </a:defRPr>
              </a:lvl4pPr>
              <a:lvl5pPr marL="2057400" indent="-228600">
                <a:defRPr sz="2400">
                  <a:solidFill>
                    <a:schemeClr val="tx1"/>
                  </a:solidFill>
                  <a:latin typeface="Arial" charset="0"/>
                  <a:ea typeface="ＭＳ Ｐゴシック" pitchFamily="-7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7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7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7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76" charset="-128"/>
                </a:defRPr>
              </a:lvl9pPr>
            </a:lstStyle>
            <a:p>
              <a:pPr>
                <a:spcBef>
                  <a:spcPct val="50000"/>
                </a:spcBef>
              </a:pPr>
              <a:r>
                <a:rPr lang="nl-NL" sz="1800"/>
                <a:t>Oth.sources</a:t>
              </a:r>
            </a:p>
          </p:txBody>
        </p:sp>
        <p:sp>
          <p:nvSpPr>
            <p:cNvPr id="38" name="Line 43"/>
            <p:cNvSpPr>
              <a:spLocks noChangeShapeType="1"/>
            </p:cNvSpPr>
            <p:nvPr/>
          </p:nvSpPr>
          <p:spPr bwMode="auto">
            <a:xfrm flipV="1">
              <a:off x="3492500" y="2280147"/>
              <a:ext cx="1943100" cy="7921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44"/>
            <p:cNvSpPr>
              <a:spLocks noChangeShapeType="1"/>
            </p:cNvSpPr>
            <p:nvPr/>
          </p:nvSpPr>
          <p:spPr bwMode="auto">
            <a:xfrm flipV="1">
              <a:off x="3491632" y="1920107"/>
              <a:ext cx="504825" cy="11525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45"/>
            <p:cNvSpPr>
              <a:spLocks noChangeShapeType="1"/>
            </p:cNvSpPr>
            <p:nvPr/>
          </p:nvSpPr>
          <p:spPr bwMode="auto">
            <a:xfrm flipV="1">
              <a:off x="3491632" y="2856781"/>
              <a:ext cx="1943968" cy="3088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098458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41</a:t>
            </a:fld>
            <a:endParaRPr lang="nl-NL" sz="1200" dirty="0"/>
          </a:p>
        </p:txBody>
      </p:sp>
      <p:sp>
        <p:nvSpPr>
          <p:cNvPr id="3" name="Tijdelijke aanduiding voor tekst 2"/>
          <p:cNvSpPr>
            <a:spLocks noGrp="1"/>
          </p:cNvSpPr>
          <p:nvPr>
            <p:ph type="body" sz="quarter" idx="11"/>
          </p:nvPr>
        </p:nvSpPr>
        <p:spPr>
          <a:xfrm>
            <a:off x="468313" y="915566"/>
            <a:ext cx="7632079" cy="3455715"/>
          </a:xfrm>
        </p:spPr>
        <p:txBody>
          <a:bodyPr/>
          <a:lstStyle/>
          <a:p>
            <a:r>
              <a:rPr lang="en-US" dirty="0"/>
              <a:t>Structural underestimation of quarterly GDP was solved</a:t>
            </a:r>
          </a:p>
          <a:p>
            <a:r>
              <a:rPr lang="en-US" dirty="0" smtClean="0"/>
              <a:t>In </a:t>
            </a:r>
            <a:r>
              <a:rPr lang="en-US" dirty="0"/>
              <a:t>general less and smaller revisions</a:t>
            </a:r>
          </a:p>
          <a:p>
            <a:r>
              <a:rPr lang="en-US" dirty="0" smtClean="0"/>
              <a:t>Consistency </a:t>
            </a:r>
            <a:r>
              <a:rPr lang="en-US" dirty="0"/>
              <a:t>between statistics &amp; more methodological coherence</a:t>
            </a:r>
          </a:p>
          <a:p>
            <a:r>
              <a:rPr lang="en-US" dirty="0" smtClean="0"/>
              <a:t>Better </a:t>
            </a:r>
            <a:r>
              <a:rPr lang="en-US" dirty="0"/>
              <a:t>use of administrative sources &amp; reduction in administrative burden</a:t>
            </a:r>
          </a:p>
          <a:p>
            <a:r>
              <a:rPr lang="en-US" dirty="0" smtClean="0"/>
              <a:t>Redundancy </a:t>
            </a:r>
            <a:r>
              <a:rPr lang="en-US" dirty="0"/>
              <a:t>in data processing is prevented</a:t>
            </a:r>
          </a:p>
          <a:p>
            <a:r>
              <a:rPr lang="en-US" dirty="0" smtClean="0"/>
              <a:t>Issues </a:t>
            </a:r>
            <a:r>
              <a:rPr lang="en-US" dirty="0"/>
              <a:t>solved in joint consideration and at most </a:t>
            </a:r>
            <a:r>
              <a:rPr lang="en-US" dirty="0" smtClean="0"/>
              <a:t>cost </a:t>
            </a:r>
            <a:r>
              <a:rPr lang="en-US" dirty="0"/>
              <a:t>efficient place in the chain</a:t>
            </a:r>
            <a:endParaRPr lang="en-GB" dirty="0"/>
          </a:p>
        </p:txBody>
      </p:sp>
      <p:sp>
        <p:nvSpPr>
          <p:cNvPr id="4" name="Tijdelijke aanduiding voor tekst 3"/>
          <p:cNvSpPr>
            <a:spLocks noGrp="1"/>
          </p:cNvSpPr>
          <p:nvPr>
            <p:ph type="body" sz="quarter" idx="14"/>
          </p:nvPr>
        </p:nvSpPr>
        <p:spPr/>
        <p:txBody>
          <a:bodyPr/>
          <a:lstStyle/>
          <a:p>
            <a:r>
              <a:rPr lang="en-GB" dirty="0" smtClean="0"/>
              <a:t>Benefits of the integrated </a:t>
            </a:r>
            <a:r>
              <a:rPr lang="en-GB" dirty="0" smtClean="0"/>
              <a:t>Chain </a:t>
            </a:r>
            <a:r>
              <a:rPr lang="en-GB" dirty="0" smtClean="0"/>
              <a:t>Approach</a:t>
            </a:r>
            <a:endParaRPr lang="en-GB" dirty="0"/>
          </a:p>
        </p:txBody>
      </p:sp>
    </p:spTree>
    <p:extLst>
      <p:ext uri="{BB962C8B-B14F-4D97-AF65-F5344CB8AC3E}">
        <p14:creationId xmlns:p14="http://schemas.microsoft.com/office/powerpoint/2010/main" val="1611164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42</a:t>
            </a:fld>
            <a:endParaRPr lang="nl-NL" sz="12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57322" y="-902203"/>
            <a:ext cx="4978628" cy="7029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ep 6"/>
          <p:cNvGrpSpPr/>
          <p:nvPr/>
        </p:nvGrpSpPr>
        <p:grpSpPr>
          <a:xfrm>
            <a:off x="179388" y="450018"/>
            <a:ext cx="7848600" cy="4385886"/>
            <a:chOff x="179388" y="549275"/>
            <a:chExt cx="7848600" cy="5482357"/>
          </a:xfrm>
        </p:grpSpPr>
        <p:sp>
          <p:nvSpPr>
            <p:cNvPr id="8" name="Toelichting met afgeronde rechthoek 2"/>
            <p:cNvSpPr/>
            <p:nvPr/>
          </p:nvSpPr>
          <p:spPr>
            <a:xfrm>
              <a:off x="179388" y="3141663"/>
              <a:ext cx="1008062" cy="647700"/>
            </a:xfrm>
            <a:prstGeom prst="wedgeRoundRectCallout">
              <a:avLst>
                <a:gd name="adj1" fmla="val 35137"/>
                <a:gd name="adj2" fmla="val 1201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Tekstvak 3"/>
            <p:cNvSpPr txBox="1">
              <a:spLocks noChangeArrowheads="1"/>
            </p:cNvSpPr>
            <p:nvPr/>
          </p:nvSpPr>
          <p:spPr bwMode="auto">
            <a:xfrm>
              <a:off x="179388" y="3141663"/>
              <a:ext cx="1008062"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sz="1600" dirty="0" err="1"/>
                <a:t>BusinessRegister</a:t>
              </a:r>
              <a:endParaRPr lang="nl-NL" sz="1600" dirty="0"/>
            </a:p>
          </p:txBody>
        </p:sp>
        <p:sp>
          <p:nvSpPr>
            <p:cNvPr id="10" name="Toelichting met afgeronde rechthoek 8"/>
            <p:cNvSpPr/>
            <p:nvPr/>
          </p:nvSpPr>
          <p:spPr>
            <a:xfrm>
              <a:off x="546100" y="1844675"/>
              <a:ext cx="1289050" cy="647700"/>
            </a:xfrm>
            <a:prstGeom prst="wedgeRoundRectCallout">
              <a:avLst>
                <a:gd name="adj1" fmla="val 35137"/>
                <a:gd name="adj2" fmla="val 1201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Tekstvak 9"/>
            <p:cNvSpPr txBox="1">
              <a:spLocks noChangeArrowheads="1"/>
            </p:cNvSpPr>
            <p:nvPr/>
          </p:nvSpPr>
          <p:spPr bwMode="auto">
            <a:xfrm>
              <a:off x="538163" y="1763456"/>
              <a:ext cx="1296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sz="1600" dirty="0"/>
                <a:t>Large</a:t>
              </a:r>
              <a:r>
                <a:rPr lang="nl-NL" dirty="0"/>
                <a:t> </a:t>
              </a:r>
              <a:r>
                <a:rPr lang="nl-NL" sz="1600" dirty="0" err="1"/>
                <a:t>enterprises</a:t>
              </a:r>
              <a:endParaRPr lang="nl-NL" sz="1600" dirty="0"/>
            </a:p>
          </p:txBody>
        </p:sp>
        <p:sp>
          <p:nvSpPr>
            <p:cNvPr id="12" name="Toelichting met afgeronde rechthoek 10"/>
            <p:cNvSpPr/>
            <p:nvPr/>
          </p:nvSpPr>
          <p:spPr>
            <a:xfrm>
              <a:off x="3708400" y="5013325"/>
              <a:ext cx="1150938" cy="647700"/>
            </a:xfrm>
            <a:prstGeom prst="wedgeRoundRectCallout">
              <a:avLst>
                <a:gd name="adj1" fmla="val -56134"/>
                <a:gd name="adj2" fmla="val -1620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3" name="Tekstvak 11"/>
            <p:cNvSpPr txBox="1">
              <a:spLocks noChangeArrowheads="1"/>
            </p:cNvSpPr>
            <p:nvPr/>
          </p:nvSpPr>
          <p:spPr bwMode="auto">
            <a:xfrm>
              <a:off x="3779838" y="5157788"/>
              <a:ext cx="1079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a:t>Turnover</a:t>
              </a:r>
            </a:p>
          </p:txBody>
        </p:sp>
        <p:sp>
          <p:nvSpPr>
            <p:cNvPr id="14" name="Toelichting met afgeronde rechthoek 12"/>
            <p:cNvSpPr/>
            <p:nvPr/>
          </p:nvSpPr>
          <p:spPr>
            <a:xfrm>
              <a:off x="611188" y="5300663"/>
              <a:ext cx="1223962" cy="649287"/>
            </a:xfrm>
            <a:prstGeom prst="wedgeRoundRectCallout">
              <a:avLst>
                <a:gd name="adj1" fmla="val 79333"/>
                <a:gd name="adj2" fmla="val -7506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5" name="Tekstvak 13"/>
            <p:cNvSpPr txBox="1">
              <a:spLocks noChangeArrowheads="1"/>
            </p:cNvSpPr>
            <p:nvPr/>
          </p:nvSpPr>
          <p:spPr bwMode="auto">
            <a:xfrm>
              <a:off x="682625" y="5300663"/>
              <a:ext cx="1152525"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sz="1600" dirty="0"/>
                <a:t>Data </a:t>
              </a:r>
              <a:r>
                <a:rPr lang="nl-NL" sz="1600" dirty="0" err="1"/>
                <a:t>collection</a:t>
              </a:r>
              <a:endParaRPr lang="nl-NL" sz="1600" dirty="0"/>
            </a:p>
          </p:txBody>
        </p:sp>
        <p:sp>
          <p:nvSpPr>
            <p:cNvPr id="16" name="Toelichting met afgeronde rechthoek 14"/>
            <p:cNvSpPr/>
            <p:nvPr/>
          </p:nvSpPr>
          <p:spPr>
            <a:xfrm>
              <a:off x="2579688" y="1989138"/>
              <a:ext cx="1271587" cy="647700"/>
            </a:xfrm>
            <a:prstGeom prst="wedgeRoundRectCallout">
              <a:avLst>
                <a:gd name="adj1" fmla="val 52533"/>
                <a:gd name="adj2" fmla="val 777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Tekstvak 15"/>
            <p:cNvSpPr txBox="1">
              <a:spLocks noChangeArrowheads="1"/>
            </p:cNvSpPr>
            <p:nvPr/>
          </p:nvSpPr>
          <p:spPr bwMode="auto">
            <a:xfrm>
              <a:off x="2579688" y="1989138"/>
              <a:ext cx="1271587"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sz="1600" dirty="0" err="1"/>
                <a:t>Production</a:t>
              </a:r>
              <a:r>
                <a:rPr lang="nl-NL" sz="1600" dirty="0"/>
                <a:t> </a:t>
              </a:r>
              <a:r>
                <a:rPr lang="nl-NL" sz="1600" dirty="0" err="1"/>
                <a:t>statistics</a:t>
              </a:r>
              <a:endParaRPr lang="nl-NL" sz="1600" dirty="0"/>
            </a:p>
          </p:txBody>
        </p:sp>
        <p:sp>
          <p:nvSpPr>
            <p:cNvPr id="18" name="Toelichting met afgeronde rechthoek 16"/>
            <p:cNvSpPr/>
            <p:nvPr/>
          </p:nvSpPr>
          <p:spPr>
            <a:xfrm>
              <a:off x="7021513" y="3008313"/>
              <a:ext cx="1006475" cy="647700"/>
            </a:xfrm>
            <a:prstGeom prst="wedgeRoundRectCallout">
              <a:avLst>
                <a:gd name="adj1" fmla="val -102519"/>
                <a:gd name="adj2" fmla="val -1627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9" name="Tekstvak 17"/>
            <p:cNvSpPr txBox="1">
              <a:spLocks noChangeArrowheads="1"/>
            </p:cNvSpPr>
            <p:nvPr/>
          </p:nvSpPr>
          <p:spPr bwMode="auto">
            <a:xfrm>
              <a:off x="7137400" y="3151188"/>
              <a:ext cx="81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a:t>QNA</a:t>
              </a:r>
            </a:p>
          </p:txBody>
        </p:sp>
        <p:sp>
          <p:nvSpPr>
            <p:cNvPr id="20" name="Toelichting met afgeronde rechthoek 18"/>
            <p:cNvSpPr/>
            <p:nvPr/>
          </p:nvSpPr>
          <p:spPr>
            <a:xfrm>
              <a:off x="6588224" y="549275"/>
              <a:ext cx="1008062" cy="647700"/>
            </a:xfrm>
            <a:prstGeom prst="wedgeRoundRectCallout">
              <a:avLst>
                <a:gd name="adj1" fmla="val 35137"/>
                <a:gd name="adj2" fmla="val 1201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1" name="Tekstvak 19"/>
            <p:cNvSpPr txBox="1">
              <a:spLocks noChangeArrowheads="1"/>
            </p:cNvSpPr>
            <p:nvPr/>
          </p:nvSpPr>
          <p:spPr bwMode="auto">
            <a:xfrm>
              <a:off x="6851799" y="671312"/>
              <a:ext cx="744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rbel" pitchFamily="34" charset="0"/>
                  <a:cs typeface="Arial" charset="0"/>
                </a:defRPr>
              </a:lvl1pPr>
              <a:lvl2pPr marL="742950" indent="-285750" eaLnBrk="0" hangingPunct="0">
                <a:defRPr>
                  <a:solidFill>
                    <a:schemeClr val="tx1"/>
                  </a:solidFill>
                  <a:latin typeface="Corbel" pitchFamily="34" charset="0"/>
                  <a:cs typeface="Arial" charset="0"/>
                </a:defRPr>
              </a:lvl2pPr>
              <a:lvl3pPr marL="1143000" indent="-228600" eaLnBrk="0" hangingPunct="0">
                <a:defRPr>
                  <a:solidFill>
                    <a:schemeClr val="tx1"/>
                  </a:solidFill>
                  <a:latin typeface="Corbel" pitchFamily="34" charset="0"/>
                  <a:cs typeface="Arial" charset="0"/>
                </a:defRPr>
              </a:lvl3pPr>
              <a:lvl4pPr marL="1600200" indent="-228600" eaLnBrk="0" hangingPunct="0">
                <a:defRPr>
                  <a:solidFill>
                    <a:schemeClr val="tx1"/>
                  </a:solidFill>
                  <a:latin typeface="Corbel" pitchFamily="34" charset="0"/>
                  <a:cs typeface="Arial" charset="0"/>
                </a:defRPr>
              </a:lvl4pPr>
              <a:lvl5pPr marL="2057400" indent="-228600" eaLnBrk="0" hangingPunct="0">
                <a:defRPr>
                  <a:solidFill>
                    <a:schemeClr val="tx1"/>
                  </a:solidFill>
                  <a:latin typeface="Corbel" pitchFamily="34" charset="0"/>
                  <a:cs typeface="Arial" charset="0"/>
                </a:defRPr>
              </a:lvl5pPr>
              <a:lvl6pPr marL="2514600" indent="-228600" eaLnBrk="0" fontAlgn="base" hangingPunct="0">
                <a:spcBef>
                  <a:spcPct val="0"/>
                </a:spcBef>
                <a:spcAft>
                  <a:spcPct val="0"/>
                </a:spcAft>
                <a:defRPr>
                  <a:solidFill>
                    <a:schemeClr val="tx1"/>
                  </a:solidFill>
                  <a:latin typeface="Corbel" pitchFamily="34" charset="0"/>
                  <a:cs typeface="Arial" charset="0"/>
                </a:defRPr>
              </a:lvl6pPr>
              <a:lvl7pPr marL="2971800" indent="-228600" eaLnBrk="0" fontAlgn="base" hangingPunct="0">
                <a:spcBef>
                  <a:spcPct val="0"/>
                </a:spcBef>
                <a:spcAft>
                  <a:spcPct val="0"/>
                </a:spcAft>
                <a:defRPr>
                  <a:solidFill>
                    <a:schemeClr val="tx1"/>
                  </a:solidFill>
                  <a:latin typeface="Corbel" pitchFamily="34" charset="0"/>
                  <a:cs typeface="Arial" charset="0"/>
                </a:defRPr>
              </a:lvl7pPr>
              <a:lvl8pPr marL="3429000" indent="-228600" eaLnBrk="0" fontAlgn="base" hangingPunct="0">
                <a:spcBef>
                  <a:spcPct val="0"/>
                </a:spcBef>
                <a:spcAft>
                  <a:spcPct val="0"/>
                </a:spcAft>
                <a:defRPr>
                  <a:solidFill>
                    <a:schemeClr val="tx1"/>
                  </a:solidFill>
                  <a:latin typeface="Corbel" pitchFamily="34" charset="0"/>
                  <a:cs typeface="Arial" charset="0"/>
                </a:defRPr>
              </a:lvl8pPr>
              <a:lvl9pPr marL="3886200" indent="-228600" eaLnBrk="0" fontAlgn="base" hangingPunct="0">
                <a:spcBef>
                  <a:spcPct val="0"/>
                </a:spcBef>
                <a:spcAft>
                  <a:spcPct val="0"/>
                </a:spcAft>
                <a:defRPr>
                  <a:solidFill>
                    <a:schemeClr val="tx1"/>
                  </a:solidFill>
                  <a:latin typeface="Corbel" pitchFamily="34" charset="0"/>
                  <a:cs typeface="Arial" charset="0"/>
                </a:defRPr>
              </a:lvl9pPr>
            </a:lstStyle>
            <a:p>
              <a:pPr eaLnBrk="1" hangingPunct="1"/>
              <a:r>
                <a:rPr lang="nl-NL" dirty="0"/>
                <a:t>NA</a:t>
              </a:r>
            </a:p>
          </p:txBody>
        </p:sp>
        <p:cxnSp>
          <p:nvCxnSpPr>
            <p:cNvPr id="22" name="Rechte verbindingslijn 21"/>
            <p:cNvCxnSpPr/>
            <p:nvPr/>
          </p:nvCxnSpPr>
          <p:spPr>
            <a:xfrm>
              <a:off x="5580063" y="4149725"/>
              <a:ext cx="576262" cy="574675"/>
            </a:xfrm>
            <a:prstGeom prst="line">
              <a:avLst/>
            </a:prstGeom>
            <a:ln w="34925">
              <a:solidFill>
                <a:schemeClr val="accent5"/>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kstvak 22"/>
            <p:cNvSpPr txBox="1"/>
            <p:nvPr/>
          </p:nvSpPr>
          <p:spPr>
            <a:xfrm>
              <a:off x="5940425" y="4711700"/>
              <a:ext cx="1196975" cy="1038746"/>
            </a:xfrm>
            <a:prstGeom prst="rect">
              <a:avLst/>
            </a:prstGeom>
            <a:solidFill>
              <a:schemeClr val="accent5"/>
            </a:solidFill>
            <a:ln w="28575">
              <a:solidFill>
                <a:schemeClr val="accent5"/>
              </a:solidFill>
            </a:ln>
          </p:spPr>
          <p:txBody>
            <a:bodyPr>
              <a:spAutoFit/>
            </a:bodyPr>
            <a:lstStyle/>
            <a:p>
              <a:pPr>
                <a:defRPr/>
              </a:pPr>
              <a:r>
                <a:rPr lang="nl-NL" sz="1600" dirty="0"/>
                <a:t>Data exchange points</a:t>
              </a:r>
            </a:p>
          </p:txBody>
        </p:sp>
      </p:grpSp>
    </p:spTree>
    <p:extLst>
      <p:ext uri="{BB962C8B-B14F-4D97-AF65-F5344CB8AC3E}">
        <p14:creationId xmlns:p14="http://schemas.microsoft.com/office/powerpoint/2010/main" val="193387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43</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A Network of collaborating NSI’s…</a:t>
            </a:r>
            <a:endParaRPr lang="en-GB" dirty="0"/>
          </a:p>
        </p:txBody>
      </p:sp>
    </p:spTree>
    <p:extLst>
      <p:ext uri="{BB962C8B-B14F-4D97-AF65-F5344CB8AC3E}">
        <p14:creationId xmlns:p14="http://schemas.microsoft.com/office/powerpoint/2010/main" val="900209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44</a:t>
            </a:fld>
            <a:endParaRPr lang="nl-NL" sz="1200" dirty="0"/>
          </a:p>
        </p:txBody>
      </p:sp>
      <p:sp>
        <p:nvSpPr>
          <p:cNvPr id="3" name="Tijdelijke aanduiding voor tekst 2"/>
          <p:cNvSpPr>
            <a:spLocks noGrp="1"/>
          </p:cNvSpPr>
          <p:nvPr>
            <p:ph type="body" sz="quarter" idx="11"/>
          </p:nvPr>
        </p:nvSpPr>
        <p:spPr>
          <a:xfrm>
            <a:off x="398561" y="843558"/>
            <a:ext cx="8421911" cy="4227934"/>
          </a:xfrm>
        </p:spPr>
        <p:txBody>
          <a:bodyPr/>
          <a:lstStyle/>
          <a:p>
            <a:r>
              <a:rPr lang="en-US" dirty="0"/>
              <a:t>Increased </a:t>
            </a:r>
            <a:r>
              <a:rPr lang="en-US" b="1" dirty="0"/>
              <a:t>CONSISTENCY</a:t>
            </a:r>
            <a:r>
              <a:rPr lang="en-US" dirty="0"/>
              <a:t> between and within ESS </a:t>
            </a:r>
            <a:r>
              <a:rPr lang="en-US" dirty="0" smtClean="0"/>
              <a:t>Business Economic </a:t>
            </a:r>
            <a:r>
              <a:rPr lang="en-US" dirty="0"/>
              <a:t>statistics at national and EU </a:t>
            </a:r>
            <a:r>
              <a:rPr lang="en-US" dirty="0" smtClean="0"/>
              <a:t>level</a:t>
            </a:r>
          </a:p>
          <a:p>
            <a:endParaRPr lang="en-US" sz="1200" dirty="0"/>
          </a:p>
          <a:p>
            <a:r>
              <a:rPr lang="en-US" dirty="0" smtClean="0"/>
              <a:t>Increased </a:t>
            </a:r>
            <a:r>
              <a:rPr lang="en-US" b="1" dirty="0"/>
              <a:t>QUALITY</a:t>
            </a:r>
            <a:r>
              <a:rPr lang="en-US" dirty="0"/>
              <a:t> of Business Economic </a:t>
            </a:r>
            <a:r>
              <a:rPr lang="en-US" dirty="0" smtClean="0"/>
              <a:t>statistics</a:t>
            </a:r>
          </a:p>
          <a:p>
            <a:endParaRPr lang="en-US" sz="1200" dirty="0"/>
          </a:p>
          <a:p>
            <a:r>
              <a:rPr lang="en-US" dirty="0" smtClean="0"/>
              <a:t>SBR’s </a:t>
            </a:r>
            <a:r>
              <a:rPr lang="en-US" dirty="0"/>
              <a:t>and EGR as </a:t>
            </a:r>
            <a:r>
              <a:rPr lang="en-US" b="1" dirty="0"/>
              <a:t>backbone</a:t>
            </a:r>
            <a:r>
              <a:rPr lang="en-US" dirty="0"/>
              <a:t> for business </a:t>
            </a:r>
            <a:r>
              <a:rPr lang="en-US" dirty="0" smtClean="0"/>
              <a:t>statistics</a:t>
            </a:r>
          </a:p>
          <a:p>
            <a:endParaRPr lang="en-US" sz="1200" dirty="0"/>
          </a:p>
          <a:p>
            <a:r>
              <a:rPr lang="en-US" b="1" dirty="0" smtClean="0"/>
              <a:t>Interoperability</a:t>
            </a:r>
            <a:r>
              <a:rPr lang="en-US" dirty="0" smtClean="0"/>
              <a:t> </a:t>
            </a:r>
            <a:r>
              <a:rPr lang="en-US" dirty="0"/>
              <a:t>between SBR’s </a:t>
            </a:r>
            <a:endParaRPr lang="en-US" dirty="0" smtClean="0"/>
          </a:p>
          <a:p>
            <a:endParaRPr lang="en-US" sz="1200" dirty="0"/>
          </a:p>
          <a:p>
            <a:r>
              <a:rPr lang="en-US" b="1" dirty="0" smtClean="0"/>
              <a:t>Consistency</a:t>
            </a:r>
            <a:r>
              <a:rPr lang="en-US" dirty="0" smtClean="0"/>
              <a:t> </a:t>
            </a:r>
            <a:r>
              <a:rPr lang="en-US" dirty="0"/>
              <a:t>in the treatment of </a:t>
            </a:r>
            <a:r>
              <a:rPr lang="en-US" b="1" dirty="0"/>
              <a:t>Large Enterprise </a:t>
            </a:r>
            <a:r>
              <a:rPr lang="en-US" b="1" dirty="0" smtClean="0"/>
              <a:t>Groups</a:t>
            </a:r>
          </a:p>
          <a:p>
            <a:endParaRPr lang="en-US" sz="1200" dirty="0"/>
          </a:p>
          <a:p>
            <a:r>
              <a:rPr lang="en-US" dirty="0" smtClean="0"/>
              <a:t>Establishment </a:t>
            </a:r>
            <a:r>
              <a:rPr lang="en-US" dirty="0"/>
              <a:t>of </a:t>
            </a:r>
            <a:r>
              <a:rPr lang="en-US" b="1" dirty="0"/>
              <a:t>EGR</a:t>
            </a:r>
            <a:endParaRPr lang="en-GB" b="1" dirty="0"/>
          </a:p>
        </p:txBody>
      </p:sp>
      <p:sp>
        <p:nvSpPr>
          <p:cNvPr id="4" name="Tijdelijke aanduiding voor tekst 3"/>
          <p:cNvSpPr>
            <a:spLocks noGrp="1"/>
          </p:cNvSpPr>
          <p:nvPr>
            <p:ph type="body" sz="quarter" idx="14"/>
          </p:nvPr>
        </p:nvSpPr>
        <p:spPr>
          <a:xfrm>
            <a:off x="467544" y="267494"/>
            <a:ext cx="7632848" cy="576064"/>
          </a:xfrm>
        </p:spPr>
        <p:txBody>
          <a:bodyPr/>
          <a:lstStyle/>
          <a:p>
            <a:r>
              <a:rPr lang="en-GB" dirty="0"/>
              <a:t>European System of Interoperable BR’s</a:t>
            </a:r>
          </a:p>
          <a:p>
            <a:endParaRPr lang="en-GB" dirty="0"/>
          </a:p>
        </p:txBody>
      </p:sp>
    </p:spTree>
    <p:extLst>
      <p:ext uri="{BB962C8B-B14F-4D97-AF65-F5344CB8AC3E}">
        <p14:creationId xmlns:p14="http://schemas.microsoft.com/office/powerpoint/2010/main" val="73689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45</a:t>
            </a:fld>
            <a:endParaRPr lang="nl-NL" sz="1200" dirty="0"/>
          </a:p>
        </p:txBody>
      </p:sp>
      <p:sp>
        <p:nvSpPr>
          <p:cNvPr id="3" name="Tijdelijke aanduiding voor tekst 2"/>
          <p:cNvSpPr>
            <a:spLocks noGrp="1"/>
          </p:cNvSpPr>
          <p:nvPr>
            <p:ph type="body" sz="quarter" idx="11"/>
          </p:nvPr>
        </p:nvSpPr>
        <p:spPr/>
        <p:txBody>
          <a:bodyPr/>
          <a:lstStyle/>
          <a:p>
            <a:pPr marL="0" indent="0">
              <a:buNone/>
            </a:pPr>
            <a:r>
              <a:rPr lang="en-GB" dirty="0">
                <a:solidFill>
                  <a:schemeClr val="tx2"/>
                </a:solidFill>
              </a:rPr>
              <a:t>SBR’s provide a shared (coordinated) view on business populations (frame population)</a:t>
            </a:r>
          </a:p>
          <a:p>
            <a:pPr marL="0" indent="0">
              <a:buNone/>
            </a:pPr>
            <a:endParaRPr lang="en-GB" dirty="0">
              <a:solidFill>
                <a:schemeClr val="tx2"/>
              </a:solidFill>
              <a:sym typeface="Wingdings" panose="05000000000000000000" pitchFamily="2" charset="2"/>
            </a:endParaRPr>
          </a:p>
          <a:p>
            <a:pPr marL="0" indent="0">
              <a:buNone/>
            </a:pPr>
            <a:r>
              <a:rPr lang="en-GB" dirty="0">
                <a:solidFill>
                  <a:schemeClr val="tx2"/>
                </a:solidFill>
                <a:sym typeface="Wingdings" panose="05000000000000000000" pitchFamily="2" charset="2"/>
              </a:rPr>
              <a:t>ESS partners will (and must) use this shared view in the production of business </a:t>
            </a:r>
            <a:r>
              <a:rPr lang="en-GB" dirty="0" smtClean="0">
                <a:solidFill>
                  <a:schemeClr val="tx2"/>
                </a:solidFill>
                <a:sym typeface="Wingdings" panose="05000000000000000000" pitchFamily="2" charset="2"/>
              </a:rPr>
              <a:t>statistics</a:t>
            </a:r>
            <a:endParaRPr lang="en-GB" dirty="0">
              <a:solidFill>
                <a:schemeClr val="tx2"/>
              </a:solidFill>
              <a:sym typeface="Wingdings" panose="05000000000000000000" pitchFamily="2" charset="2"/>
            </a:endParaRPr>
          </a:p>
        </p:txBody>
      </p:sp>
      <p:sp>
        <p:nvSpPr>
          <p:cNvPr id="4" name="Tijdelijke aanduiding voor tekst 3"/>
          <p:cNvSpPr>
            <a:spLocks noGrp="1"/>
          </p:cNvSpPr>
          <p:nvPr>
            <p:ph type="body" sz="quarter" idx="14"/>
          </p:nvPr>
        </p:nvSpPr>
        <p:spPr/>
        <p:txBody>
          <a:bodyPr/>
          <a:lstStyle/>
          <a:p>
            <a:r>
              <a:rPr lang="en-GB" dirty="0" smtClean="0"/>
              <a:t>ESBRs Design Principles</a:t>
            </a:r>
            <a:endParaRPr lang="en-GB"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865086"/>
            <a:ext cx="2154936" cy="2154936"/>
          </a:xfrm>
          <a:prstGeom prst="rect">
            <a:avLst/>
          </a:prstGeom>
        </p:spPr>
      </p:pic>
    </p:spTree>
    <p:extLst>
      <p:ext uri="{BB962C8B-B14F-4D97-AF65-F5344CB8AC3E}">
        <p14:creationId xmlns:p14="http://schemas.microsoft.com/office/powerpoint/2010/main" val="11565443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46</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Other Examples</a:t>
            </a:r>
            <a:endParaRPr lang="en-GB" dirty="0"/>
          </a:p>
        </p:txBody>
      </p:sp>
    </p:spTree>
    <p:extLst>
      <p:ext uri="{BB962C8B-B14F-4D97-AF65-F5344CB8AC3E}">
        <p14:creationId xmlns:p14="http://schemas.microsoft.com/office/powerpoint/2010/main" val="37115529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47</a:t>
            </a:fld>
            <a:endParaRPr lang="nl-NL" sz="1200" dirty="0"/>
          </a:p>
        </p:txBody>
      </p:sp>
      <p:pic>
        <p:nvPicPr>
          <p:cNvPr id="5" name="Afbeelding 4"/>
          <p:cNvPicPr>
            <a:picLocks noChangeAspect="1"/>
          </p:cNvPicPr>
          <p:nvPr/>
        </p:nvPicPr>
        <p:blipFill>
          <a:blip r:embed="rId3"/>
          <a:stretch>
            <a:fillRect/>
          </a:stretch>
        </p:blipFill>
        <p:spPr>
          <a:xfrm>
            <a:off x="921408" y="123478"/>
            <a:ext cx="6962960" cy="4915772"/>
          </a:xfrm>
          <a:prstGeom prst="rect">
            <a:avLst/>
          </a:prstGeom>
        </p:spPr>
      </p:pic>
    </p:spTree>
    <p:extLst>
      <p:ext uri="{BB962C8B-B14F-4D97-AF65-F5344CB8AC3E}">
        <p14:creationId xmlns:p14="http://schemas.microsoft.com/office/powerpoint/2010/main" val="3867104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48</a:t>
            </a:fld>
            <a:endParaRPr lang="nl-NL" sz="1200" dirty="0"/>
          </a:p>
        </p:txBody>
      </p:sp>
      <p:pic>
        <p:nvPicPr>
          <p:cNvPr id="5" name="Afbeelding 4"/>
          <p:cNvPicPr>
            <a:picLocks noChangeAspect="1"/>
          </p:cNvPicPr>
          <p:nvPr/>
        </p:nvPicPr>
        <p:blipFill>
          <a:blip r:embed="rId3"/>
          <a:stretch>
            <a:fillRect/>
          </a:stretch>
        </p:blipFill>
        <p:spPr>
          <a:xfrm>
            <a:off x="1077665" y="51470"/>
            <a:ext cx="6806703" cy="5098472"/>
          </a:xfrm>
          <a:prstGeom prst="rect">
            <a:avLst/>
          </a:prstGeom>
        </p:spPr>
      </p:pic>
    </p:spTree>
    <p:extLst>
      <p:ext uri="{BB962C8B-B14F-4D97-AF65-F5344CB8AC3E}">
        <p14:creationId xmlns:p14="http://schemas.microsoft.com/office/powerpoint/2010/main" val="3656519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pPr algn="ctr"/>
              <a:t>49</a:t>
            </a:fld>
            <a:endParaRPr lang="nl-NL" sz="1200" dirty="0"/>
          </a:p>
        </p:txBody>
      </p:sp>
      <p:sp>
        <p:nvSpPr>
          <p:cNvPr id="3" name="Titel 2"/>
          <p:cNvSpPr>
            <a:spLocks noGrp="1"/>
          </p:cNvSpPr>
          <p:nvPr>
            <p:ph type="title"/>
          </p:nvPr>
        </p:nvSpPr>
        <p:spPr/>
        <p:txBody>
          <a:bodyPr/>
          <a:lstStyle/>
          <a:p>
            <a:r>
              <a:rPr lang="en-GB" dirty="0" smtClean="0"/>
              <a:t>Conclusions</a:t>
            </a:r>
            <a:endParaRPr lang="en-GB" dirty="0"/>
          </a:p>
        </p:txBody>
      </p:sp>
      <p:sp>
        <p:nvSpPr>
          <p:cNvPr id="4" name="Tijdelijke aanduiding voor tekst 3"/>
          <p:cNvSpPr>
            <a:spLocks noGrp="1"/>
          </p:cNvSpPr>
          <p:nvPr>
            <p:ph type="body" sz="quarter" idx="13"/>
          </p:nvPr>
        </p:nvSpPr>
        <p:spPr/>
        <p:txBody>
          <a:bodyPr/>
          <a:lstStyle/>
          <a:p>
            <a:pPr marL="0" indent="0">
              <a:buNone/>
            </a:pPr>
            <a:r>
              <a:rPr lang="en-GB" b="1" dirty="0" smtClean="0"/>
              <a:t>Collaboration is about mastering the ART of working together</a:t>
            </a:r>
          </a:p>
          <a:p>
            <a:pPr marL="0" indent="0">
              <a:buNone/>
            </a:pPr>
            <a:endParaRPr lang="en-GB" b="1" dirty="0"/>
          </a:p>
          <a:p>
            <a:pPr marL="0" indent="0">
              <a:buNone/>
            </a:pPr>
            <a:r>
              <a:rPr lang="en-GB" b="1" dirty="0" smtClean="0"/>
              <a:t>Where Chain management offers a valuable framework and management instruments</a:t>
            </a:r>
          </a:p>
          <a:p>
            <a:pPr marL="0" indent="0">
              <a:buNone/>
            </a:pPr>
            <a:endParaRPr lang="en-GB" b="1" dirty="0"/>
          </a:p>
          <a:p>
            <a:pPr marL="0" indent="0">
              <a:buNone/>
            </a:pPr>
            <a:r>
              <a:rPr lang="en-GB" b="1" dirty="0" smtClean="0"/>
              <a:t>Which should enable us to </a:t>
            </a:r>
            <a:r>
              <a:rPr lang="en-GB" b="1" dirty="0" smtClean="0"/>
              <a:t>run </a:t>
            </a:r>
            <a:r>
              <a:rPr lang="en-GB" b="1" dirty="0" smtClean="0"/>
              <a:t>complex collaborative  </a:t>
            </a:r>
            <a:r>
              <a:rPr lang="en-GB" b="1" dirty="0" smtClean="0"/>
              <a:t>networks in a non hierarchical way</a:t>
            </a:r>
            <a:endParaRPr lang="en-GB" b="1" dirty="0"/>
          </a:p>
        </p:txBody>
      </p:sp>
    </p:spTree>
    <p:extLst>
      <p:ext uri="{BB962C8B-B14F-4D97-AF65-F5344CB8AC3E}">
        <p14:creationId xmlns:p14="http://schemas.microsoft.com/office/powerpoint/2010/main" val="2590321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lgn="ctr"/>
            <a:fld id="{845CA951-4815-4987-9CD6-BB5D6648C0B5}" type="slidenum">
              <a:rPr lang="nl-NL" sz="1200" smtClean="0">
                <a:solidFill>
                  <a:schemeClr val="bg1"/>
                </a:solidFill>
              </a:rPr>
              <a:pPr algn="ctr"/>
              <a:t>5</a:t>
            </a:fld>
            <a:endParaRPr lang="nl-NL" sz="1200" dirty="0">
              <a:solidFill>
                <a:schemeClr val="bg1"/>
              </a:solidFill>
            </a:endParaRPr>
          </a:p>
        </p:txBody>
      </p:sp>
      <p:sp>
        <p:nvSpPr>
          <p:cNvPr id="3" name="Titel 2"/>
          <p:cNvSpPr>
            <a:spLocks noGrp="1"/>
          </p:cNvSpPr>
          <p:nvPr>
            <p:ph type="title"/>
          </p:nvPr>
        </p:nvSpPr>
        <p:spPr/>
        <p:txBody>
          <a:bodyPr/>
          <a:lstStyle/>
          <a:p>
            <a:r>
              <a:rPr lang="en-GB" dirty="0" smtClean="0"/>
              <a:t>A bit of Theory on Alliances</a:t>
            </a:r>
            <a:endParaRPr lang="en-GB" dirty="0"/>
          </a:p>
        </p:txBody>
      </p:sp>
    </p:spTree>
    <p:extLst>
      <p:ext uri="{BB962C8B-B14F-4D97-AF65-F5344CB8AC3E}">
        <p14:creationId xmlns:p14="http://schemas.microsoft.com/office/powerpoint/2010/main" val="1200001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50</a:t>
            </a:fld>
            <a:endParaRPr lang="nl-NL" sz="1200" dirty="0"/>
          </a:p>
        </p:txBody>
      </p:sp>
      <p:pic>
        <p:nvPicPr>
          <p:cNvPr id="6" name="Afbeelding 5"/>
          <p:cNvPicPr>
            <a:picLocks noChangeAspect="1"/>
          </p:cNvPicPr>
          <p:nvPr/>
        </p:nvPicPr>
        <p:blipFill>
          <a:blip r:embed="rId3"/>
          <a:stretch>
            <a:fillRect/>
          </a:stretch>
        </p:blipFill>
        <p:spPr>
          <a:xfrm>
            <a:off x="827584" y="0"/>
            <a:ext cx="7309747" cy="5164038"/>
          </a:xfrm>
          <a:prstGeom prst="rect">
            <a:avLst/>
          </a:prstGeom>
        </p:spPr>
      </p:pic>
      <p:sp>
        <p:nvSpPr>
          <p:cNvPr id="4" name="Tijdelijke aanduiding voor tekst 3"/>
          <p:cNvSpPr>
            <a:spLocks noGrp="1"/>
          </p:cNvSpPr>
          <p:nvPr>
            <p:ph type="body" sz="quarter" idx="14"/>
          </p:nvPr>
        </p:nvSpPr>
        <p:spPr>
          <a:xfrm>
            <a:off x="683568" y="339502"/>
            <a:ext cx="7632848" cy="648072"/>
          </a:xfrm>
          <a:solidFill>
            <a:schemeClr val="bg1"/>
          </a:solidFill>
        </p:spPr>
        <p:txBody>
          <a:bodyPr/>
          <a:lstStyle/>
          <a:p>
            <a:r>
              <a:rPr lang="en-GB" dirty="0" smtClean="0"/>
              <a:t>Mastering Alliances</a:t>
            </a:r>
          </a:p>
        </p:txBody>
      </p:sp>
      <p:sp>
        <p:nvSpPr>
          <p:cNvPr id="5" name="Rechthoek 4"/>
          <p:cNvSpPr/>
          <p:nvPr/>
        </p:nvSpPr>
        <p:spPr>
          <a:xfrm>
            <a:off x="467544" y="4083918"/>
            <a:ext cx="7992887" cy="461665"/>
          </a:xfrm>
          <a:prstGeom prst="rect">
            <a:avLst/>
          </a:prstGeom>
          <a:solidFill>
            <a:schemeClr val="bg1"/>
          </a:solidFill>
        </p:spPr>
        <p:txBody>
          <a:bodyPr wrap="square">
            <a:spAutoFit/>
          </a:bodyPr>
          <a:lstStyle/>
          <a:p>
            <a:pPr>
              <a:spcAft>
                <a:spcPts val="0"/>
              </a:spcAft>
            </a:pPr>
            <a:r>
              <a:rPr lang="nl-NL"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rPr>
              <a:t>https://</a:t>
            </a:r>
            <a:r>
              <a:rPr lang="nl-NL" sz="24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rPr>
              <a:t>www.noraonline.nl</a:t>
            </a:r>
            <a:r>
              <a:rPr lang="nl-NL"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rPr>
              <a:t>/images/noraonline/0/01/Mastering_Alliances.pdf</a:t>
            </a:r>
            <a:endParaRPr lang="nl-N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7651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56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ctr" defTabSz="914378"/>
            <a:fld id="{845CA951-4815-4987-9CD6-BB5D6648C0B5}" type="slidenum">
              <a:rPr lang="nl-NL" sz="1200">
                <a:latin typeface="Calibri"/>
              </a:rPr>
              <a:pPr algn="ctr" defTabSz="914378"/>
              <a:t>52</a:t>
            </a:fld>
            <a:endParaRPr lang="nl-NL" sz="1200" dirty="0">
              <a:latin typeface="Calibri"/>
            </a:endParaRPr>
          </a:p>
        </p:txBody>
      </p:sp>
      <p:sp>
        <p:nvSpPr>
          <p:cNvPr id="10" name="Text Placeholder 9"/>
          <p:cNvSpPr>
            <a:spLocks noGrp="1"/>
          </p:cNvSpPr>
          <p:nvPr>
            <p:ph type="body" sz="quarter" idx="14"/>
          </p:nvPr>
        </p:nvSpPr>
        <p:spPr/>
        <p:txBody>
          <a:bodyPr/>
          <a:lstStyle/>
          <a:p>
            <a:r>
              <a:rPr lang="nl-NL" dirty="0" err="1" smtClean="0"/>
              <a:t>Questions</a:t>
            </a:r>
            <a:r>
              <a:rPr lang="nl-NL" dirty="0" smtClean="0"/>
              <a:t>?</a:t>
            </a:r>
            <a:endParaRPr lang="nl-NL" dirty="0"/>
          </a:p>
        </p:txBody>
      </p:sp>
      <p:sp>
        <p:nvSpPr>
          <p:cNvPr id="7" name="TextBox 6"/>
          <p:cNvSpPr txBox="1"/>
          <p:nvPr/>
        </p:nvSpPr>
        <p:spPr>
          <a:xfrm>
            <a:off x="4560371" y="1131591"/>
            <a:ext cx="2848408" cy="954107"/>
          </a:xfrm>
          <a:prstGeom prst="rect">
            <a:avLst/>
          </a:prstGeom>
          <a:noFill/>
        </p:spPr>
        <p:txBody>
          <a:bodyPr wrap="none" rtlCol="0">
            <a:spAutoFit/>
          </a:bodyPr>
          <a:lstStyle/>
          <a:p>
            <a:pPr defTabSz="914378"/>
            <a:r>
              <a:rPr lang="nl-NL" sz="2000" b="1" dirty="0">
                <a:solidFill>
                  <a:srgbClr val="271D6C"/>
                </a:solidFill>
                <a:latin typeface="Calibri"/>
              </a:rPr>
              <a:t>Irene Salemink</a:t>
            </a:r>
          </a:p>
          <a:p>
            <a:pPr defTabSz="914378"/>
            <a:r>
              <a:rPr lang="nl-NL" dirty="0">
                <a:solidFill>
                  <a:srgbClr val="271D6C"/>
                </a:solidFill>
              </a:rPr>
              <a:t>Director </a:t>
            </a:r>
            <a:r>
              <a:rPr lang="nl-NL" dirty="0" err="1">
                <a:solidFill>
                  <a:srgbClr val="271D6C"/>
                </a:solidFill>
              </a:rPr>
              <a:t>Production</a:t>
            </a:r>
            <a:r>
              <a:rPr lang="nl-NL" dirty="0">
                <a:solidFill>
                  <a:srgbClr val="271D6C"/>
                </a:solidFill>
              </a:rPr>
              <a:t> Services</a:t>
            </a:r>
            <a:endParaRPr lang="nl-NL" dirty="0">
              <a:solidFill>
                <a:srgbClr val="271D6C"/>
              </a:solidFill>
              <a:latin typeface="Calibri"/>
            </a:endParaRPr>
          </a:p>
          <a:p>
            <a:pPr defTabSz="914378"/>
            <a:r>
              <a:rPr lang="nl-NL" dirty="0">
                <a:solidFill>
                  <a:srgbClr val="271D6C"/>
                </a:solidFill>
                <a:latin typeface="Calibri"/>
              </a:rPr>
              <a:t>CBS / </a:t>
            </a:r>
            <a:r>
              <a:rPr lang="nl-NL" dirty="0" err="1">
                <a:solidFill>
                  <a:srgbClr val="271D6C"/>
                </a:solidFill>
                <a:latin typeface="Calibri"/>
              </a:rPr>
              <a:t>Statistics</a:t>
            </a:r>
            <a:r>
              <a:rPr lang="nl-NL" dirty="0">
                <a:solidFill>
                  <a:srgbClr val="271D6C"/>
                </a:solidFill>
                <a:latin typeface="Calibri"/>
              </a:rPr>
              <a:t> Netherlands</a:t>
            </a: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608" y="1060850"/>
            <a:ext cx="3240360" cy="32289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964" y="2062663"/>
            <a:ext cx="2143125" cy="2143125"/>
          </a:xfrm>
          <a:prstGeom prst="rect">
            <a:avLst/>
          </a:prstGeom>
        </p:spPr>
      </p:pic>
    </p:spTree>
    <p:extLst>
      <p:ext uri="{BB962C8B-B14F-4D97-AF65-F5344CB8AC3E}">
        <p14:creationId xmlns:p14="http://schemas.microsoft.com/office/powerpoint/2010/main" val="99307122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018983"/>
            <a:ext cx="4176464" cy="2640999"/>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6</a:t>
            </a:fld>
            <a:endParaRPr lang="nl-NL" sz="1200" dirty="0"/>
          </a:p>
        </p:txBody>
      </p:sp>
      <p:sp>
        <p:nvSpPr>
          <p:cNvPr id="3" name="Tijdelijke aanduiding voor tekst 2"/>
          <p:cNvSpPr>
            <a:spLocks noGrp="1"/>
          </p:cNvSpPr>
          <p:nvPr>
            <p:ph type="body" sz="quarter" idx="11"/>
          </p:nvPr>
        </p:nvSpPr>
        <p:spPr/>
        <p:txBody>
          <a:bodyPr/>
          <a:lstStyle/>
          <a:p>
            <a:pPr>
              <a:spcBef>
                <a:spcPts val="0"/>
              </a:spcBef>
            </a:pPr>
            <a:r>
              <a:rPr lang="en-US" dirty="0" smtClean="0"/>
              <a:t>A </a:t>
            </a:r>
            <a:r>
              <a:rPr lang="en-US" b="1" dirty="0"/>
              <a:t>partnership</a:t>
            </a:r>
            <a:r>
              <a:rPr lang="en-US" dirty="0"/>
              <a:t> between organizations that, further to their own objectives, </a:t>
            </a:r>
            <a:r>
              <a:rPr lang="en-US" b="1" dirty="0" smtClean="0"/>
              <a:t>pursue </a:t>
            </a:r>
            <a:r>
              <a:rPr lang="en-US" b="1" dirty="0"/>
              <a:t>jointly </a:t>
            </a:r>
            <a:r>
              <a:rPr lang="en-US" dirty="0"/>
              <a:t>selected </a:t>
            </a:r>
            <a:r>
              <a:rPr lang="en-US" dirty="0" smtClean="0"/>
              <a:t>or </a:t>
            </a:r>
            <a:r>
              <a:rPr lang="en-US" dirty="0"/>
              <a:t>politically </a:t>
            </a:r>
            <a:r>
              <a:rPr lang="en-US" dirty="0" smtClean="0"/>
              <a:t>imposed </a:t>
            </a:r>
            <a:r>
              <a:rPr lang="en-US" b="1" dirty="0"/>
              <a:t>objectives</a:t>
            </a:r>
            <a:r>
              <a:rPr lang="en-US" dirty="0"/>
              <a:t>. </a:t>
            </a:r>
            <a:endParaRPr lang="en-US" dirty="0" smtClean="0"/>
          </a:p>
          <a:p>
            <a:pPr>
              <a:spcBef>
                <a:spcPts val="0"/>
              </a:spcBef>
            </a:pPr>
            <a:endParaRPr lang="en-US" dirty="0" smtClean="0"/>
          </a:p>
          <a:p>
            <a:pPr>
              <a:spcBef>
                <a:spcPts val="0"/>
              </a:spcBef>
            </a:pPr>
            <a:r>
              <a:rPr lang="en-US" dirty="0" smtClean="0"/>
              <a:t>Alliance </a:t>
            </a:r>
            <a:r>
              <a:rPr lang="en-US" dirty="0"/>
              <a:t>partners are </a:t>
            </a:r>
            <a:r>
              <a:rPr lang="en-US" b="1" dirty="0" smtClean="0"/>
              <a:t>independent.</a:t>
            </a:r>
          </a:p>
          <a:p>
            <a:pPr>
              <a:spcBef>
                <a:spcPts val="0"/>
              </a:spcBef>
            </a:pPr>
            <a:endParaRPr lang="en-US" dirty="0"/>
          </a:p>
          <a:p>
            <a:pPr>
              <a:spcBef>
                <a:spcPts val="0"/>
              </a:spcBef>
            </a:pPr>
            <a:r>
              <a:rPr lang="en-US" dirty="0" smtClean="0"/>
              <a:t>And also </a:t>
            </a:r>
            <a:r>
              <a:rPr lang="en-US" b="1" dirty="0"/>
              <a:t>depend on each other </a:t>
            </a:r>
            <a:endParaRPr lang="en-US" b="1" dirty="0" smtClean="0"/>
          </a:p>
          <a:p>
            <a:pPr>
              <a:spcBef>
                <a:spcPts val="0"/>
              </a:spcBef>
            </a:pPr>
            <a:r>
              <a:rPr lang="en-US" dirty="0" smtClean="0"/>
              <a:t>when it </a:t>
            </a:r>
            <a:r>
              <a:rPr lang="en-US" dirty="0"/>
              <a:t>comes to achieving </a:t>
            </a:r>
            <a:r>
              <a:rPr lang="en-US" dirty="0" smtClean="0"/>
              <a:t>their </a:t>
            </a:r>
          </a:p>
          <a:p>
            <a:pPr>
              <a:spcBef>
                <a:spcPts val="0"/>
              </a:spcBef>
            </a:pPr>
            <a:r>
              <a:rPr lang="en-US" dirty="0" smtClean="0"/>
              <a:t>joint objectives. </a:t>
            </a:r>
            <a:endParaRPr lang="en-GB" dirty="0"/>
          </a:p>
        </p:txBody>
      </p:sp>
      <p:sp>
        <p:nvSpPr>
          <p:cNvPr id="4" name="Tijdelijke aanduiding voor tekst 3"/>
          <p:cNvSpPr>
            <a:spLocks noGrp="1"/>
          </p:cNvSpPr>
          <p:nvPr>
            <p:ph type="body" sz="quarter" idx="14"/>
          </p:nvPr>
        </p:nvSpPr>
        <p:spPr>
          <a:xfrm>
            <a:off x="493865" y="380172"/>
            <a:ext cx="7632848" cy="504056"/>
          </a:xfrm>
        </p:spPr>
        <p:txBody>
          <a:bodyPr/>
          <a:lstStyle/>
          <a:p>
            <a:r>
              <a:rPr lang="en-GB" dirty="0" smtClean="0"/>
              <a:t>What is an Alliance ?</a:t>
            </a:r>
            <a:endParaRPr lang="en-GB" dirty="0"/>
          </a:p>
        </p:txBody>
      </p:sp>
    </p:spTree>
    <p:extLst>
      <p:ext uri="{BB962C8B-B14F-4D97-AF65-F5344CB8AC3E}">
        <p14:creationId xmlns:p14="http://schemas.microsoft.com/office/powerpoint/2010/main" val="161064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962" y="1131590"/>
            <a:ext cx="3532214" cy="3532214"/>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7</a:t>
            </a:fld>
            <a:endParaRPr lang="nl-NL" sz="1200" dirty="0"/>
          </a:p>
        </p:txBody>
      </p:sp>
      <p:sp>
        <p:nvSpPr>
          <p:cNvPr id="4" name="Tijdelijke aanduiding voor tekst 3"/>
          <p:cNvSpPr>
            <a:spLocks noGrp="1"/>
          </p:cNvSpPr>
          <p:nvPr>
            <p:ph type="body" sz="quarter" idx="14"/>
          </p:nvPr>
        </p:nvSpPr>
        <p:spPr/>
        <p:txBody>
          <a:bodyPr/>
          <a:lstStyle/>
          <a:p>
            <a:r>
              <a:rPr lang="en-GB" dirty="0" smtClean="0"/>
              <a:t>Alliance Features</a:t>
            </a:r>
            <a:endParaRPr lang="en-GB" dirty="0"/>
          </a:p>
        </p:txBody>
      </p:sp>
      <p:sp>
        <p:nvSpPr>
          <p:cNvPr id="5" name="Tekstvak 4"/>
          <p:cNvSpPr txBox="1"/>
          <p:nvPr/>
        </p:nvSpPr>
        <p:spPr>
          <a:xfrm>
            <a:off x="3203848" y="771550"/>
            <a:ext cx="2507289" cy="461665"/>
          </a:xfrm>
          <a:prstGeom prst="rect">
            <a:avLst/>
          </a:prstGeom>
          <a:noFill/>
        </p:spPr>
        <p:txBody>
          <a:bodyPr wrap="none" rtlCol="0">
            <a:spAutoFit/>
          </a:bodyPr>
          <a:lstStyle/>
          <a:p>
            <a:r>
              <a:rPr lang="en-GB" sz="2400" dirty="0" smtClean="0"/>
              <a:t>Diverging interests</a:t>
            </a:r>
            <a:endParaRPr lang="en-GB" sz="2400" dirty="0"/>
          </a:p>
        </p:txBody>
      </p:sp>
      <p:sp>
        <p:nvSpPr>
          <p:cNvPr id="6" name="Tekstvak 5"/>
          <p:cNvSpPr txBox="1"/>
          <p:nvPr/>
        </p:nvSpPr>
        <p:spPr>
          <a:xfrm>
            <a:off x="5987949" y="2211710"/>
            <a:ext cx="1752403" cy="461665"/>
          </a:xfrm>
          <a:prstGeom prst="rect">
            <a:avLst/>
          </a:prstGeom>
          <a:noFill/>
        </p:spPr>
        <p:txBody>
          <a:bodyPr wrap="none" rtlCol="0">
            <a:spAutoFit/>
          </a:bodyPr>
          <a:lstStyle/>
          <a:p>
            <a:r>
              <a:rPr lang="en-GB" sz="2400" dirty="0" smtClean="0"/>
              <a:t>Dependency</a:t>
            </a:r>
          </a:p>
        </p:txBody>
      </p:sp>
      <p:sp>
        <p:nvSpPr>
          <p:cNvPr id="7" name="Tekstvak 6"/>
          <p:cNvSpPr txBox="1"/>
          <p:nvPr/>
        </p:nvSpPr>
        <p:spPr>
          <a:xfrm>
            <a:off x="5908943" y="3517146"/>
            <a:ext cx="1183337" cy="461665"/>
          </a:xfrm>
          <a:prstGeom prst="rect">
            <a:avLst/>
          </a:prstGeom>
          <a:noFill/>
        </p:spPr>
        <p:txBody>
          <a:bodyPr wrap="none" rtlCol="0">
            <a:spAutoFit/>
          </a:bodyPr>
          <a:lstStyle/>
          <a:p>
            <a:r>
              <a:rPr lang="en-GB" sz="2400" dirty="0" smtClean="0"/>
              <a:t>No Boss</a:t>
            </a:r>
            <a:endParaRPr lang="en-GB" sz="2400" dirty="0"/>
          </a:p>
        </p:txBody>
      </p:sp>
      <p:sp>
        <p:nvSpPr>
          <p:cNvPr id="8" name="Tekstvak 7"/>
          <p:cNvSpPr txBox="1"/>
          <p:nvPr/>
        </p:nvSpPr>
        <p:spPr>
          <a:xfrm>
            <a:off x="3774351" y="4578682"/>
            <a:ext cx="1479892" cy="461665"/>
          </a:xfrm>
          <a:prstGeom prst="rect">
            <a:avLst/>
          </a:prstGeom>
          <a:noFill/>
        </p:spPr>
        <p:txBody>
          <a:bodyPr wrap="none" rtlCol="0">
            <a:spAutoFit/>
          </a:bodyPr>
          <a:lstStyle/>
          <a:p>
            <a:r>
              <a:rPr lang="en-GB" sz="2400" dirty="0" smtClean="0"/>
              <a:t>Imbalance</a:t>
            </a:r>
            <a:endParaRPr lang="en-GB" sz="2400" dirty="0"/>
          </a:p>
        </p:txBody>
      </p:sp>
      <p:sp>
        <p:nvSpPr>
          <p:cNvPr id="9" name="Tekstvak 8"/>
          <p:cNvSpPr txBox="1"/>
          <p:nvPr/>
        </p:nvSpPr>
        <p:spPr>
          <a:xfrm>
            <a:off x="107504" y="3435846"/>
            <a:ext cx="2941703" cy="461665"/>
          </a:xfrm>
          <a:prstGeom prst="rect">
            <a:avLst/>
          </a:prstGeom>
          <a:noFill/>
        </p:spPr>
        <p:txBody>
          <a:bodyPr wrap="none" rtlCol="0">
            <a:spAutoFit/>
          </a:bodyPr>
          <a:lstStyle/>
          <a:p>
            <a:r>
              <a:rPr lang="en-GB" sz="2400" dirty="0" smtClean="0"/>
              <a:t>Dynamic Environment</a:t>
            </a:r>
            <a:endParaRPr lang="en-GB" sz="2400" dirty="0"/>
          </a:p>
        </p:txBody>
      </p:sp>
      <p:sp>
        <p:nvSpPr>
          <p:cNvPr id="10" name="Tekstvak 9"/>
          <p:cNvSpPr txBox="1"/>
          <p:nvPr/>
        </p:nvSpPr>
        <p:spPr>
          <a:xfrm>
            <a:off x="1205405" y="1995686"/>
            <a:ext cx="1278363" cy="461665"/>
          </a:xfrm>
          <a:prstGeom prst="rect">
            <a:avLst/>
          </a:prstGeom>
          <a:noFill/>
        </p:spPr>
        <p:txBody>
          <a:bodyPr wrap="none" rtlCol="0">
            <a:spAutoFit/>
          </a:bodyPr>
          <a:lstStyle/>
          <a:p>
            <a:r>
              <a:rPr lang="en-GB" sz="2400" dirty="0" smtClean="0"/>
              <a:t>Duration</a:t>
            </a:r>
            <a:endParaRPr lang="en-GB" sz="2400" dirty="0"/>
          </a:p>
        </p:txBody>
      </p:sp>
    </p:spTree>
    <p:extLst>
      <p:ext uri="{BB962C8B-B14F-4D97-AF65-F5344CB8AC3E}">
        <p14:creationId xmlns:p14="http://schemas.microsoft.com/office/powerpoint/2010/main" val="335962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280102" y="771550"/>
            <a:ext cx="8468362" cy="3972298"/>
          </a:xfrm>
          <a:prstGeom prst="rect">
            <a:avLst/>
          </a:prstGeom>
        </p:spPr>
      </p:pic>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8</a:t>
            </a:fld>
            <a:endParaRPr lang="nl-NL" sz="1200" dirty="0"/>
          </a:p>
        </p:txBody>
      </p:sp>
      <p:sp>
        <p:nvSpPr>
          <p:cNvPr id="4" name="Tijdelijke aanduiding voor tekst 3"/>
          <p:cNvSpPr>
            <a:spLocks noGrp="1"/>
          </p:cNvSpPr>
          <p:nvPr>
            <p:ph type="body" sz="quarter" idx="14"/>
          </p:nvPr>
        </p:nvSpPr>
        <p:spPr/>
        <p:txBody>
          <a:bodyPr/>
          <a:lstStyle/>
          <a:p>
            <a:r>
              <a:rPr lang="en-GB" dirty="0" smtClean="0"/>
              <a:t>The challenge….</a:t>
            </a:r>
            <a:endParaRPr lang="en-GB" dirty="0"/>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563638"/>
            <a:ext cx="2304256" cy="1944216"/>
          </a:xfrm>
          <a:prstGeom prst="rect">
            <a:avLst/>
          </a:prstGeom>
        </p:spPr>
      </p:pic>
    </p:spTree>
    <p:extLst>
      <p:ext uri="{BB962C8B-B14F-4D97-AF65-F5344CB8AC3E}">
        <p14:creationId xmlns:p14="http://schemas.microsoft.com/office/powerpoint/2010/main" val="3418607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ctr"/>
            <a:fld id="{845CA951-4815-4987-9CD6-BB5D6648C0B5}" type="slidenum">
              <a:rPr lang="nl-NL" sz="1200" smtClean="0"/>
              <a:pPr algn="ctr"/>
              <a:t>9</a:t>
            </a:fld>
            <a:endParaRPr lang="nl-NL" sz="1200" dirty="0"/>
          </a:p>
        </p:txBody>
      </p:sp>
      <p:sp>
        <p:nvSpPr>
          <p:cNvPr id="4" name="Tijdelijke aanduiding voor tekst 3"/>
          <p:cNvSpPr>
            <a:spLocks noGrp="1"/>
          </p:cNvSpPr>
          <p:nvPr>
            <p:ph type="body" sz="quarter" idx="14"/>
          </p:nvPr>
        </p:nvSpPr>
        <p:spPr/>
        <p:txBody>
          <a:bodyPr/>
          <a:lstStyle/>
          <a:p>
            <a:r>
              <a:rPr lang="en-GB" dirty="0" smtClean="0"/>
              <a:t>Organisational Forms</a:t>
            </a:r>
            <a:endParaRPr lang="en-GB" dirty="0"/>
          </a:p>
        </p:txBody>
      </p:sp>
      <p:grpSp>
        <p:nvGrpSpPr>
          <p:cNvPr id="19" name="Groep 18"/>
          <p:cNvGrpSpPr/>
          <p:nvPr/>
        </p:nvGrpSpPr>
        <p:grpSpPr>
          <a:xfrm>
            <a:off x="1043608" y="699542"/>
            <a:ext cx="6408712" cy="4394265"/>
            <a:chOff x="1043608" y="699542"/>
            <a:chExt cx="6408712" cy="4394265"/>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771550"/>
              <a:ext cx="5256584" cy="4240311"/>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7" y="1399284"/>
              <a:ext cx="2016224" cy="1203014"/>
            </a:xfrm>
            <a:prstGeom prst="rect">
              <a:avLst/>
            </a:prstGeom>
          </p:spPr>
        </p:pic>
        <p:sp>
          <p:nvSpPr>
            <p:cNvPr id="6" name="Tekstvak 5"/>
            <p:cNvSpPr txBox="1"/>
            <p:nvPr/>
          </p:nvSpPr>
          <p:spPr>
            <a:xfrm rot="16200000">
              <a:off x="1229051" y="2603885"/>
              <a:ext cx="1006558" cy="369332"/>
            </a:xfrm>
            <a:prstGeom prst="rect">
              <a:avLst/>
            </a:prstGeom>
            <a:solidFill>
              <a:schemeClr val="bg1"/>
            </a:solidFill>
          </p:spPr>
          <p:txBody>
            <a:bodyPr wrap="none" rtlCol="0">
              <a:spAutoFit/>
            </a:bodyPr>
            <a:lstStyle/>
            <a:p>
              <a:r>
                <a:rPr lang="en-GB" dirty="0" smtClean="0"/>
                <a:t>Duration</a:t>
              </a:r>
              <a:endParaRPr lang="en-GB" dirty="0"/>
            </a:p>
          </p:txBody>
        </p:sp>
        <p:sp>
          <p:nvSpPr>
            <p:cNvPr id="7" name="Tekstvak 6"/>
            <p:cNvSpPr txBox="1"/>
            <p:nvPr/>
          </p:nvSpPr>
          <p:spPr>
            <a:xfrm>
              <a:off x="1043608" y="915566"/>
              <a:ext cx="864096" cy="369332"/>
            </a:xfrm>
            <a:prstGeom prst="rect">
              <a:avLst/>
            </a:prstGeom>
            <a:solidFill>
              <a:schemeClr val="bg1"/>
            </a:solidFill>
          </p:spPr>
          <p:txBody>
            <a:bodyPr wrap="square" rtlCol="0">
              <a:spAutoFit/>
            </a:bodyPr>
            <a:lstStyle/>
            <a:p>
              <a:pPr algn="r"/>
              <a:r>
                <a:rPr lang="en-GB" dirty="0" smtClean="0"/>
                <a:t>Long</a:t>
              </a:r>
            </a:p>
          </p:txBody>
        </p:sp>
        <p:sp>
          <p:nvSpPr>
            <p:cNvPr id="8" name="Tekstvak 7"/>
            <p:cNvSpPr txBox="1"/>
            <p:nvPr/>
          </p:nvSpPr>
          <p:spPr>
            <a:xfrm>
              <a:off x="1043608" y="4299942"/>
              <a:ext cx="864096" cy="369332"/>
            </a:xfrm>
            <a:prstGeom prst="rect">
              <a:avLst/>
            </a:prstGeom>
            <a:solidFill>
              <a:schemeClr val="bg1"/>
            </a:solidFill>
          </p:spPr>
          <p:txBody>
            <a:bodyPr wrap="square" rtlCol="0">
              <a:spAutoFit/>
            </a:bodyPr>
            <a:lstStyle/>
            <a:p>
              <a:pPr algn="r"/>
              <a:r>
                <a:rPr lang="en-GB" dirty="0" smtClean="0"/>
                <a:t>Short</a:t>
              </a:r>
            </a:p>
          </p:txBody>
        </p:sp>
        <p:sp>
          <p:nvSpPr>
            <p:cNvPr id="10" name="Tekstvak 9"/>
            <p:cNvSpPr txBox="1"/>
            <p:nvPr/>
          </p:nvSpPr>
          <p:spPr>
            <a:xfrm>
              <a:off x="3406550" y="4722698"/>
              <a:ext cx="2191562" cy="369332"/>
            </a:xfrm>
            <a:prstGeom prst="rect">
              <a:avLst/>
            </a:prstGeom>
            <a:solidFill>
              <a:schemeClr val="bg1"/>
            </a:solidFill>
          </p:spPr>
          <p:txBody>
            <a:bodyPr wrap="none" rtlCol="0">
              <a:spAutoFit/>
            </a:bodyPr>
            <a:lstStyle/>
            <a:p>
              <a:r>
                <a:rPr lang="en-GB" dirty="0" smtClean="0"/>
                <a:t>Degree of Integration</a:t>
              </a:r>
              <a:endParaRPr lang="en-GB" dirty="0"/>
            </a:p>
          </p:txBody>
        </p:sp>
        <p:sp>
          <p:nvSpPr>
            <p:cNvPr id="11" name="Tekstvak 10"/>
            <p:cNvSpPr txBox="1"/>
            <p:nvPr/>
          </p:nvSpPr>
          <p:spPr>
            <a:xfrm>
              <a:off x="1619672" y="4724475"/>
              <a:ext cx="864096" cy="369332"/>
            </a:xfrm>
            <a:prstGeom prst="rect">
              <a:avLst/>
            </a:prstGeom>
            <a:solidFill>
              <a:schemeClr val="bg1"/>
            </a:solidFill>
          </p:spPr>
          <p:txBody>
            <a:bodyPr wrap="square" rtlCol="0">
              <a:spAutoFit/>
            </a:bodyPr>
            <a:lstStyle/>
            <a:p>
              <a:pPr algn="r"/>
              <a:r>
                <a:rPr lang="en-GB" dirty="0" smtClean="0"/>
                <a:t>Low</a:t>
              </a:r>
            </a:p>
          </p:txBody>
        </p:sp>
        <p:sp>
          <p:nvSpPr>
            <p:cNvPr id="12" name="Tekstvak 11"/>
            <p:cNvSpPr txBox="1"/>
            <p:nvPr/>
          </p:nvSpPr>
          <p:spPr>
            <a:xfrm>
              <a:off x="5763980" y="4724475"/>
              <a:ext cx="864096" cy="369332"/>
            </a:xfrm>
            <a:prstGeom prst="rect">
              <a:avLst/>
            </a:prstGeom>
            <a:solidFill>
              <a:schemeClr val="bg1"/>
            </a:solidFill>
          </p:spPr>
          <p:txBody>
            <a:bodyPr wrap="square" rtlCol="0">
              <a:spAutoFit/>
            </a:bodyPr>
            <a:lstStyle/>
            <a:p>
              <a:pPr algn="r"/>
              <a:r>
                <a:rPr lang="en-GB" dirty="0" smtClean="0"/>
                <a:t>High</a:t>
              </a:r>
            </a:p>
          </p:txBody>
        </p:sp>
        <p:sp>
          <p:nvSpPr>
            <p:cNvPr id="13" name="Tekstvak 12"/>
            <p:cNvSpPr txBox="1"/>
            <p:nvPr/>
          </p:nvSpPr>
          <p:spPr>
            <a:xfrm>
              <a:off x="2123728" y="3939902"/>
              <a:ext cx="1224136" cy="369332"/>
            </a:xfrm>
            <a:prstGeom prst="rect">
              <a:avLst/>
            </a:prstGeom>
            <a:solidFill>
              <a:schemeClr val="bg1"/>
            </a:solidFill>
          </p:spPr>
          <p:txBody>
            <a:bodyPr wrap="square" rtlCol="0">
              <a:spAutoFit/>
            </a:bodyPr>
            <a:lstStyle/>
            <a:p>
              <a:pPr algn="ctr"/>
              <a:r>
                <a:rPr lang="en-GB" dirty="0" smtClean="0"/>
                <a:t>Covenant</a:t>
              </a:r>
            </a:p>
          </p:txBody>
        </p:sp>
        <p:sp>
          <p:nvSpPr>
            <p:cNvPr id="14" name="Tekstvak 13"/>
            <p:cNvSpPr txBox="1"/>
            <p:nvPr/>
          </p:nvSpPr>
          <p:spPr>
            <a:xfrm>
              <a:off x="2339752" y="3200077"/>
              <a:ext cx="2313549" cy="646331"/>
            </a:xfrm>
            <a:prstGeom prst="rect">
              <a:avLst/>
            </a:prstGeom>
            <a:solidFill>
              <a:schemeClr val="bg1"/>
            </a:solidFill>
          </p:spPr>
          <p:txBody>
            <a:bodyPr wrap="square" rtlCol="0">
              <a:spAutoFit/>
            </a:bodyPr>
            <a:lstStyle/>
            <a:p>
              <a:pPr algn="ctr"/>
              <a:r>
                <a:rPr lang="en-GB" dirty="0" smtClean="0"/>
                <a:t>Customer-Supplier relation</a:t>
              </a:r>
            </a:p>
          </p:txBody>
        </p:sp>
        <p:sp>
          <p:nvSpPr>
            <p:cNvPr id="15" name="Tekstvak 14"/>
            <p:cNvSpPr txBox="1"/>
            <p:nvPr/>
          </p:nvSpPr>
          <p:spPr>
            <a:xfrm>
              <a:off x="3338571" y="2643758"/>
              <a:ext cx="2313549" cy="369332"/>
            </a:xfrm>
            <a:prstGeom prst="rect">
              <a:avLst/>
            </a:prstGeom>
            <a:solidFill>
              <a:schemeClr val="bg1"/>
            </a:solidFill>
          </p:spPr>
          <p:txBody>
            <a:bodyPr wrap="square" rtlCol="0">
              <a:spAutoFit/>
            </a:bodyPr>
            <a:lstStyle/>
            <a:p>
              <a:pPr algn="ctr"/>
              <a:r>
                <a:rPr lang="en-GB" dirty="0" smtClean="0"/>
                <a:t>Shared service centre</a:t>
              </a:r>
            </a:p>
          </p:txBody>
        </p:sp>
        <p:sp>
          <p:nvSpPr>
            <p:cNvPr id="16" name="Tekstvak 15"/>
            <p:cNvSpPr txBox="1"/>
            <p:nvPr/>
          </p:nvSpPr>
          <p:spPr>
            <a:xfrm>
              <a:off x="5439944" y="1338322"/>
              <a:ext cx="1508320" cy="369332"/>
            </a:xfrm>
            <a:prstGeom prst="rect">
              <a:avLst/>
            </a:prstGeom>
            <a:solidFill>
              <a:schemeClr val="bg1"/>
            </a:solidFill>
          </p:spPr>
          <p:txBody>
            <a:bodyPr wrap="square" rtlCol="0">
              <a:spAutoFit/>
            </a:bodyPr>
            <a:lstStyle/>
            <a:p>
              <a:pPr algn="ctr"/>
              <a:r>
                <a:rPr lang="en-GB" dirty="0" smtClean="0"/>
                <a:t>Joint Venture</a:t>
              </a:r>
            </a:p>
          </p:txBody>
        </p:sp>
        <p:sp>
          <p:nvSpPr>
            <p:cNvPr id="18" name="Tekstvak 17"/>
            <p:cNvSpPr txBox="1"/>
            <p:nvPr/>
          </p:nvSpPr>
          <p:spPr>
            <a:xfrm>
              <a:off x="3995936" y="2058402"/>
              <a:ext cx="2016224" cy="369332"/>
            </a:xfrm>
            <a:prstGeom prst="rect">
              <a:avLst/>
            </a:prstGeom>
            <a:noFill/>
          </p:spPr>
          <p:txBody>
            <a:bodyPr wrap="square" rtlCol="0">
              <a:spAutoFit/>
            </a:bodyPr>
            <a:lstStyle/>
            <a:p>
              <a:pPr algn="ctr"/>
              <a:r>
                <a:rPr lang="en-GB" b="1" dirty="0" smtClean="0"/>
                <a:t>Chain / Alliance</a:t>
              </a:r>
            </a:p>
          </p:txBody>
        </p:sp>
        <p:sp>
          <p:nvSpPr>
            <p:cNvPr id="17" name="Tekstvak 16"/>
            <p:cNvSpPr txBox="1"/>
            <p:nvPr/>
          </p:nvSpPr>
          <p:spPr>
            <a:xfrm>
              <a:off x="6228184" y="699542"/>
              <a:ext cx="1224136" cy="369332"/>
            </a:xfrm>
            <a:prstGeom prst="rect">
              <a:avLst/>
            </a:prstGeom>
            <a:solidFill>
              <a:schemeClr val="bg1"/>
            </a:solidFill>
          </p:spPr>
          <p:txBody>
            <a:bodyPr wrap="square" rtlCol="0">
              <a:spAutoFit/>
            </a:bodyPr>
            <a:lstStyle/>
            <a:p>
              <a:pPr algn="ctr"/>
              <a:r>
                <a:rPr lang="en-GB" dirty="0" smtClean="0"/>
                <a:t>Merger</a:t>
              </a:r>
            </a:p>
          </p:txBody>
        </p:sp>
      </p:grpSp>
    </p:spTree>
    <p:extLst>
      <p:ext uri="{BB962C8B-B14F-4D97-AF65-F5344CB8AC3E}">
        <p14:creationId xmlns:p14="http://schemas.microsoft.com/office/powerpoint/2010/main" val="1980060870"/>
      </p:ext>
    </p:extLst>
  </p:cSld>
  <p:clrMapOvr>
    <a:masterClrMapping/>
  </p:clrMapOvr>
</p:sld>
</file>

<file path=ppt/theme/theme1.xml><?xml version="1.0" encoding="utf-8"?>
<a:theme xmlns:a="http://schemas.openxmlformats.org/drawingml/2006/main" name="1_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BS Powerpoint sjabloon.potx" id="{3F84EC74-2453-4463-BD10-B2CF18A54BA4}" vid="{0E4E9784-1400-4F35-9B79-2A92AF0134E7}"/>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CBS Powerpoint sjabloon</Template>
  <TotalTime>0</TotalTime>
  <Words>6643</Words>
  <Application>Microsoft Office PowerPoint</Application>
  <PresentationFormat>Diavoorstelling (16:9)</PresentationFormat>
  <Paragraphs>824</Paragraphs>
  <Slides>52</Slides>
  <Notes>52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52</vt:i4>
      </vt:variant>
    </vt:vector>
  </HeadingPairs>
  <TitlesOfParts>
    <vt:vector size="60" baseType="lpstr">
      <vt:lpstr>ＭＳ Ｐゴシック</vt:lpstr>
      <vt:lpstr>Arial</vt:lpstr>
      <vt:lpstr>Calibri</vt:lpstr>
      <vt:lpstr>Corbel</vt:lpstr>
      <vt:lpstr>Symbol</vt:lpstr>
      <vt:lpstr>Times New Roman</vt:lpstr>
      <vt:lpstr>Wingdings</vt:lpstr>
      <vt:lpstr>1_Aangepast ontwerp</vt:lpstr>
      <vt:lpstr>PowerPoint-presentatie</vt:lpstr>
      <vt:lpstr>PowerPoint-presentatie</vt:lpstr>
      <vt:lpstr>PowerPoint-presentatie</vt:lpstr>
      <vt:lpstr>PowerPoint-presentatie</vt:lpstr>
      <vt:lpstr>A bit of Theory on Alliances</vt:lpstr>
      <vt:lpstr>PowerPoint-presentatie</vt:lpstr>
      <vt:lpstr>PowerPoint-presentatie</vt:lpstr>
      <vt:lpstr>PowerPoint-presentatie</vt:lpstr>
      <vt:lpstr>PowerPoint-presentatie</vt:lpstr>
      <vt:lpstr>PowerPoint-presentatie</vt:lpstr>
      <vt:lpstr>PowerPoint-presentatie</vt:lpstr>
      <vt:lpstr>PowerPoint-presentatie</vt:lpstr>
      <vt:lpstr>How to manage Alliances?</vt:lpstr>
      <vt:lpstr>PowerPoint-presentatie</vt:lpstr>
      <vt:lpstr>PowerPoint-presentatie</vt:lpstr>
      <vt:lpstr>PowerPoint-presentatie</vt:lpstr>
      <vt:lpstr>PowerPoint-presentatie</vt:lpstr>
      <vt:lpstr>Chain management?</vt:lpstr>
      <vt:lpstr>PowerPoint-presentatie</vt:lpstr>
      <vt:lpstr>PowerPoint-presentatie</vt:lpstr>
      <vt:lpstr>PowerPoint-presentatie</vt:lpstr>
      <vt:lpstr>Chain Management in SN Business Statistics</vt:lpstr>
      <vt:lpstr>PowerPoint-presentatie</vt:lpstr>
      <vt:lpstr>PowerPoint-presentatie</vt:lpstr>
      <vt:lpstr>PowerPoint-presentatie</vt:lpstr>
      <vt:lpstr>PowerPoint-presentatie</vt:lpstr>
      <vt:lpstr>PowerPoint-presentatie</vt:lpstr>
      <vt:lpstr>Build a CHAIN of Economic Statistics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 Result</vt:lpstr>
      <vt:lpstr>PowerPoint-presentatie</vt:lpstr>
      <vt:lpstr>PowerPoint-presentatie</vt:lpstr>
      <vt:lpstr>PowerPoint-presentatie</vt:lpstr>
      <vt:lpstr>PowerPoint-presentatie</vt:lpstr>
      <vt:lpstr>A Network of collaborating NSI’s…</vt:lpstr>
      <vt:lpstr>PowerPoint-presentatie</vt:lpstr>
      <vt:lpstr>PowerPoint-presentatie</vt:lpstr>
      <vt:lpstr>Other Examples</vt:lpstr>
      <vt:lpstr>PowerPoint-presentatie</vt:lpstr>
      <vt:lpstr>PowerPoint-presentatie</vt:lpstr>
      <vt:lpstr>Conclusions</vt:lpstr>
      <vt:lpstr>PowerPoint-presentatie</vt:lpstr>
      <vt:lpstr>PowerPoint-presentatie</vt:lpstr>
      <vt:lpstr>PowerPoint-presentatie</vt:lpstr>
    </vt:vector>
  </TitlesOfParts>
  <Company>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Salemink, I. (Irene)</dc:creator>
  <cp:lastModifiedBy>Salemink, I. (Irene)</cp:lastModifiedBy>
  <cp:revision>150</cp:revision>
  <cp:lastPrinted>2018-09-19T15:39:17Z</cp:lastPrinted>
  <dcterms:created xsi:type="dcterms:W3CDTF">2018-09-14T14:07:14Z</dcterms:created>
  <dcterms:modified xsi:type="dcterms:W3CDTF">2018-09-24T01:16:44Z</dcterms:modified>
</cp:coreProperties>
</file>