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513" r:id="rId6"/>
    <p:sldId id="514" r:id="rId7"/>
    <p:sldId id="530" r:id="rId8"/>
    <p:sldId id="515" r:id="rId9"/>
    <p:sldId id="516" r:id="rId10"/>
    <p:sldId id="517" r:id="rId11"/>
    <p:sldId id="519" r:id="rId12"/>
    <p:sldId id="518" r:id="rId13"/>
    <p:sldId id="520" r:id="rId14"/>
    <p:sldId id="521" r:id="rId15"/>
    <p:sldId id="522" r:id="rId16"/>
    <p:sldId id="532" r:id="rId17"/>
    <p:sldId id="524" r:id="rId18"/>
    <p:sldId id="525" r:id="rId19"/>
    <p:sldId id="526" r:id="rId20"/>
    <p:sldId id="527" r:id="rId21"/>
    <p:sldId id="528" r:id="rId22"/>
    <p:sldId id="529" r:id="rId23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6131"/>
    <a:srgbClr val="FB0005"/>
    <a:srgbClr val="CF1E24"/>
    <a:srgbClr val="AE1023"/>
    <a:srgbClr val="F4C34F"/>
    <a:srgbClr val="4479CB"/>
    <a:srgbClr val="FDB409"/>
    <a:srgbClr val="FFFF0A"/>
    <a:srgbClr val="7E76AD"/>
    <a:srgbClr val="91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1" autoAdjust="0"/>
    <p:restoredTop sz="89371" autoAdjust="0"/>
  </p:normalViewPr>
  <p:slideViewPr>
    <p:cSldViewPr snapToGrid="0" snapToObjects="1" showGuides="1">
      <p:cViewPr>
        <p:scale>
          <a:sx n="100" d="100"/>
          <a:sy n="100" d="100"/>
        </p:scale>
        <p:origin x="-58" y="-58"/>
      </p:cViewPr>
      <p:guideLst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iesbaden2018\risultati%20boxplo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iesbaden2018\risultati%20boxplo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iesbaden2018\risultati%20boxplo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iesbaden2018\risultati%20boxplo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Foglio1!$AC$35</c:f>
              <c:strCache>
                <c:ptCount val="1"/>
                <c:pt idx="0">
                  <c:v>EXP_Born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83220F"/>
              </a:solidFill>
            </a:ln>
          </c:spPr>
          <c:invertIfNegative val="0"/>
          <c:cat>
            <c:strRef>
              <c:f>Foglio1!$AB$36:$AB$39</c:f>
              <c:strCache>
                <c:ptCount val="4"/>
                <c:pt idx="0">
                  <c:v>MANUFACTURING</c:v>
                </c:pt>
                <c:pt idx="1">
                  <c:v> CONSTRUCTION</c:v>
                </c:pt>
                <c:pt idx="2">
                  <c:v> SERVICES</c:v>
                </c:pt>
                <c:pt idx="3">
                  <c:v>TOTAL ECONOMY</c:v>
                </c:pt>
              </c:strCache>
            </c:strRef>
          </c:cat>
          <c:val>
            <c:numRef>
              <c:f>Foglio1!$AC$36:$AC$39</c:f>
              <c:numCache>
                <c:formatCode>General</c:formatCode>
                <c:ptCount val="4"/>
                <c:pt idx="0">
                  <c:v>167.9601334431631</c:v>
                </c:pt>
                <c:pt idx="1">
                  <c:v>138.42005303030305</c:v>
                </c:pt>
                <c:pt idx="2">
                  <c:v>280.09885633537448</c:v>
                </c:pt>
                <c:pt idx="3">
                  <c:v>217.96466431774505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41792"/>
        <c:axId val="38243712"/>
      </c:barChart>
      <c:lineChart>
        <c:grouping val="standard"/>
        <c:varyColors val="0"/>
        <c:ser>
          <c:idx val="1"/>
          <c:order val="1"/>
          <c:tx>
            <c:strRef>
              <c:f>Foglio1!$AD$35</c:f>
              <c:strCache>
                <c:ptCount val="1"/>
                <c:pt idx="0">
                  <c:v>EXP_ent</c:v>
                </c:pt>
              </c:strCache>
            </c:strRef>
          </c:tx>
          <c:spPr>
            <a:ln w="34925">
              <a:noFill/>
              <a:prstDash val="sysDot"/>
            </a:ln>
          </c:spPr>
          <c:marker>
            <c:symbol val="diamond"/>
            <c:size val="9"/>
            <c:spPr>
              <a:solidFill>
                <a:srgbClr val="008000">
                  <a:alpha val="87843"/>
                </a:srgb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Foglio1!$AB$36:$AB$39</c:f>
              <c:strCache>
                <c:ptCount val="4"/>
                <c:pt idx="0">
                  <c:v>MANUFACTURING</c:v>
                </c:pt>
                <c:pt idx="1">
                  <c:v> CONSTRUCTION</c:v>
                </c:pt>
                <c:pt idx="2">
                  <c:v> SERVICES</c:v>
                </c:pt>
                <c:pt idx="3">
                  <c:v>TOTAL ECONOMY</c:v>
                </c:pt>
              </c:strCache>
            </c:strRef>
          </c:cat>
          <c:val>
            <c:numRef>
              <c:f>Foglio1!$AD$36:$AD$39</c:f>
              <c:numCache>
                <c:formatCode>General</c:formatCode>
                <c:ptCount val="4"/>
                <c:pt idx="0">
                  <c:v>326.44744128972025</c:v>
                </c:pt>
                <c:pt idx="1">
                  <c:v>299.1030295589901</c:v>
                </c:pt>
                <c:pt idx="2">
                  <c:v>600.16846233632418</c:v>
                </c:pt>
                <c:pt idx="3">
                  <c:v>363.4160523394537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Foglio1!$AE$35</c:f>
              <c:strCache>
                <c:ptCount val="1"/>
                <c:pt idx="0">
                  <c:v>NON_EXP_born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9"/>
            <c:spPr>
              <a:solidFill>
                <a:srgbClr val="FF00FF"/>
              </a:solidFill>
              <a:ln>
                <a:solidFill>
                  <a:srgbClr val="FF00FF"/>
                </a:solidFill>
              </a:ln>
            </c:spPr>
          </c:marker>
          <c:cat>
            <c:strRef>
              <c:f>Foglio1!$AB$36:$AB$39</c:f>
              <c:strCache>
                <c:ptCount val="4"/>
                <c:pt idx="0">
                  <c:v>MANUFACTURING</c:v>
                </c:pt>
                <c:pt idx="1">
                  <c:v> CONSTRUCTION</c:v>
                </c:pt>
                <c:pt idx="2">
                  <c:v> SERVICES</c:v>
                </c:pt>
                <c:pt idx="3">
                  <c:v>TOTAL ECONOMY</c:v>
                </c:pt>
              </c:strCache>
            </c:strRef>
          </c:cat>
          <c:val>
            <c:numRef>
              <c:f>Foglio1!$AE$36:$AE$39</c:f>
              <c:numCache>
                <c:formatCode>General</c:formatCode>
                <c:ptCount val="4"/>
                <c:pt idx="0">
                  <c:v>110.05645688151976</c:v>
                </c:pt>
                <c:pt idx="1">
                  <c:v>74.409783762742379</c:v>
                </c:pt>
                <c:pt idx="2">
                  <c:v>61.839240890081889</c:v>
                </c:pt>
                <c:pt idx="3">
                  <c:v>68.165003545445472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Foglio1!$AF$35</c:f>
              <c:strCache>
                <c:ptCount val="1"/>
                <c:pt idx="0">
                  <c:v>Non_EXP_ent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Foglio1!$AB$36:$AB$39</c:f>
              <c:strCache>
                <c:ptCount val="4"/>
                <c:pt idx="0">
                  <c:v>MANUFACTURING</c:v>
                </c:pt>
                <c:pt idx="1">
                  <c:v> CONSTRUCTION</c:v>
                </c:pt>
                <c:pt idx="2">
                  <c:v> SERVICES</c:v>
                </c:pt>
                <c:pt idx="3">
                  <c:v>TOTAL ECONOMY</c:v>
                </c:pt>
              </c:strCache>
            </c:strRef>
          </c:cat>
          <c:val>
            <c:numRef>
              <c:f>Foglio1!$AF$36:$AF$39</c:f>
              <c:numCache>
                <c:formatCode>General</c:formatCode>
                <c:ptCount val="4"/>
                <c:pt idx="0">
                  <c:v>267.91593055478592</c:v>
                </c:pt>
                <c:pt idx="1">
                  <c:v>119.92526116896752</c:v>
                </c:pt>
                <c:pt idx="2">
                  <c:v>160.56722901096799</c:v>
                </c:pt>
                <c:pt idx="3">
                  <c:v>173.59510557952729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41792"/>
        <c:axId val="38243712"/>
      </c:lineChart>
      <c:catAx>
        <c:axId val="38241792"/>
        <c:scaling>
          <c:orientation val="minMax"/>
        </c:scaling>
        <c:delete val="0"/>
        <c:axPos val="b"/>
        <c:majorTickMark val="out"/>
        <c:minorTickMark val="none"/>
        <c:tickLblPos val="nextTo"/>
        <c:crossAx val="38243712"/>
        <c:crosses val="autoZero"/>
        <c:auto val="1"/>
        <c:lblAlgn val="ctr"/>
        <c:lblOffset val="100"/>
        <c:noMultiLvlLbl val="0"/>
      </c:catAx>
      <c:valAx>
        <c:axId val="382437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382417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 Narrow" panose="020B0606020202030204" pitchFamily="34" charset="0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0">
                <a:latin typeface="Arial" pitchFamily="34" charset="0"/>
                <a:cs typeface="Arial" pitchFamily="34" charset="0"/>
              </a:defRPr>
            </a:pPr>
            <a:r>
              <a:rPr lang="en-US" sz="800" b="0">
                <a:latin typeface="Arial" pitchFamily="34" charset="0"/>
                <a:cs typeface="Arial" pitchFamily="34" charset="0"/>
              </a:rPr>
              <a:t>Exporter Enterprises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Foglio7!$I$34</c:f>
              <c:strCache>
                <c:ptCount val="1"/>
                <c:pt idx="0">
                  <c:v>Productivity of Exporter Enterprises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dPt>
          <c:cat>
            <c:multiLvlStrRef>
              <c:f>Foglio7!$G$35:$H$49</c:f>
              <c:multiLvlStrCache>
                <c:ptCount val="15"/>
                <c:lvl>
                  <c:pt idx="0">
                    <c:v>SME</c:v>
                  </c:pt>
                  <c:pt idx="1">
                    <c:v>LARGE</c:v>
                  </c:pt>
                  <c:pt idx="2">
                    <c:v>TOTAL</c:v>
                  </c:pt>
                  <c:pt idx="4">
                    <c:v>SME</c:v>
                  </c:pt>
                  <c:pt idx="5">
                    <c:v>LARGE</c:v>
                  </c:pt>
                  <c:pt idx="6">
                    <c:v>TOTAL</c:v>
                  </c:pt>
                  <c:pt idx="8">
                    <c:v>SME</c:v>
                  </c:pt>
                  <c:pt idx="9">
                    <c:v>LARGE</c:v>
                  </c:pt>
                  <c:pt idx="10">
                    <c:v>TOTAL</c:v>
                  </c:pt>
                  <c:pt idx="12">
                    <c:v>SME</c:v>
                  </c:pt>
                  <c:pt idx="13">
                    <c:v>LARGE</c:v>
                  </c:pt>
                  <c:pt idx="14">
                    <c:v>TOTAL</c:v>
                  </c:pt>
                </c:lvl>
                <c:lvl>
                  <c:pt idx="0">
                    <c:v>At least one foreigner</c:v>
                  </c:pt>
                  <c:pt idx="4">
                    <c:v>Only Foreigners</c:v>
                  </c:pt>
                  <c:pt idx="8">
                    <c:v>Only Italians</c:v>
                  </c:pt>
                  <c:pt idx="12">
                    <c:v>Total exporters</c:v>
                  </c:pt>
                </c:lvl>
              </c:multiLvlStrCache>
            </c:multiLvlStrRef>
          </c:cat>
          <c:val>
            <c:numRef>
              <c:f>Foglio7!$I$35:$I$49</c:f>
              <c:numCache>
                <c:formatCode>General</c:formatCode>
                <c:ptCount val="15"/>
                <c:pt idx="0">
                  <c:v>10.227087742145532</c:v>
                </c:pt>
                <c:pt idx="1">
                  <c:v>47.385103011093506</c:v>
                </c:pt>
                <c:pt idx="2">
                  <c:v>11.157401896599611</c:v>
                </c:pt>
                <c:pt idx="4">
                  <c:v>3.5625701984275553</c:v>
                </c:pt>
                <c:pt idx="5">
                  <c:v>39.622641509433961</c:v>
                </c:pt>
                <c:pt idx="6">
                  <c:v>3.5849166910260162</c:v>
                </c:pt>
                <c:pt idx="8">
                  <c:v>2.5405995649993622</c:v>
                </c:pt>
                <c:pt idx="9">
                  <c:v>36.557149467838961</c:v>
                </c:pt>
                <c:pt idx="10">
                  <c:v>2.5623978618562981</c:v>
                </c:pt>
                <c:pt idx="12">
                  <c:v>2.6641026891088653</c:v>
                </c:pt>
                <c:pt idx="13">
                  <c:v>39.037614368010843</c:v>
                </c:pt>
                <c:pt idx="14">
                  <c:v>2.6934778378724533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2298752"/>
        <c:axId val="42312832"/>
      </c:barChart>
      <c:catAx>
        <c:axId val="42298752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it-IT"/>
          </a:p>
        </c:txPr>
        <c:crossAx val="42312832"/>
        <c:crosses val="autoZero"/>
        <c:auto val="1"/>
        <c:lblAlgn val="ctr"/>
        <c:lblOffset val="100"/>
        <c:noMultiLvlLbl val="0"/>
      </c:catAx>
      <c:valAx>
        <c:axId val="423128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spPr>
          <a:ln>
            <a:prstDash val="sysDot"/>
          </a:ln>
        </c:spPr>
        <c:crossAx val="42298752"/>
        <c:crosses val="autoZero"/>
        <c:crossBetween val="between"/>
        <c:maj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69881889763778"/>
          <c:y val="0.24786599591717701"/>
          <c:w val="0.37989272062917268"/>
          <c:h val="0.68760640822567076"/>
        </c:manualLayout>
      </c:layout>
      <c:pieChart>
        <c:varyColors val="1"/>
        <c:ser>
          <c:idx val="0"/>
          <c:order val="0"/>
          <c:tx>
            <c:strRef>
              <c:f>Foglio2!$C$3</c:f>
              <c:strCache>
                <c:ptCount val="1"/>
                <c:pt idx="0">
                  <c:v>EXPORTER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23AFA2"/>
              </a:solidFill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2378AF"/>
              </a:solidFill>
            </c:spPr>
          </c:dPt>
          <c:dLbls>
            <c:dLbl>
              <c:idx val="0"/>
              <c:layout>
                <c:manualLayout>
                  <c:x val="0.11279155730533684"/>
                  <c:y val="-0.1346759259259259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ITALIAN ONLY
88%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3387576552930878E-2"/>
                  <c:y val="-4.879337999416739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FOREIGN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ONLY</a:t>
                    </a:r>
                    <a:r>
                      <a:rPr lang="en-US" dirty="0"/>
                      <a:t>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5463035870516188E-2"/>
                  <c:y val="-1.34904491105278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Foglio2!$B$4:$B$6</c:f>
              <c:strCache>
                <c:ptCount val="3"/>
                <c:pt idx="0">
                  <c:v>Companies managed by Italia ent. Only</c:v>
                </c:pt>
                <c:pt idx="1">
                  <c:v>FR ONLY</c:v>
                </c:pt>
                <c:pt idx="2">
                  <c:v>BOTH</c:v>
                </c:pt>
              </c:strCache>
            </c:strRef>
          </c:cat>
          <c:val>
            <c:numRef>
              <c:f>Foglio2!$C$4:$C$6</c:f>
              <c:numCache>
                <c:formatCode>General</c:formatCode>
                <c:ptCount val="3"/>
                <c:pt idx="0">
                  <c:v>87.8</c:v>
                </c:pt>
                <c:pt idx="1">
                  <c:v>2.9</c:v>
                </c:pt>
                <c:pt idx="2">
                  <c:v>9.3000000000000007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5555555555555"/>
          <c:y val="0.25694444444444442"/>
          <c:w val="0.37777777777777777"/>
          <c:h val="0.62962962962962965"/>
        </c:manualLayout>
      </c:layout>
      <c:pieChart>
        <c:varyColors val="1"/>
        <c:ser>
          <c:idx val="0"/>
          <c:order val="0"/>
          <c:tx>
            <c:strRef>
              <c:f>Foglio2!$E$3</c:f>
              <c:strCache>
                <c:ptCount val="1"/>
                <c:pt idx="0">
                  <c:v>NON EXPORTER</c:v>
                </c:pt>
              </c:strCache>
            </c:strRef>
          </c:tx>
          <c:dLbls>
            <c:dLbl>
              <c:idx val="0"/>
              <c:layout>
                <c:manualLayout>
                  <c:x val="0.1761415135608049"/>
                  <c:y val="-8.1435185185185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3562554680664911E-2"/>
                  <c:y val="-1.319480898221055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3910651793525813E-2"/>
                  <c:y val="-9.643846602508020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Foglio2!$D$4:$D$6</c:f>
              <c:strCache>
                <c:ptCount val="3"/>
                <c:pt idx="0">
                  <c:v>IT ONLY</c:v>
                </c:pt>
                <c:pt idx="1">
                  <c:v>FR ONLY</c:v>
                </c:pt>
                <c:pt idx="2">
                  <c:v>BOTH</c:v>
                </c:pt>
              </c:strCache>
            </c:strRef>
          </c:cat>
          <c:val>
            <c:numRef>
              <c:f>Foglio2!$E$4:$E$6</c:f>
              <c:numCache>
                <c:formatCode>General</c:formatCode>
                <c:ptCount val="3"/>
                <c:pt idx="0">
                  <c:v>92.4</c:v>
                </c:pt>
                <c:pt idx="1">
                  <c:v>0.6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600"/>
              <a:t>Entrepreneurs only </a:t>
            </a:r>
            <a:r>
              <a:rPr lang="it-IT" sz="1600" baseline="0"/>
              <a:t>foreign</a:t>
            </a:r>
            <a:endParaRPr lang="it-IT" sz="16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Foglio2!$C$32</c:f>
              <c:strCache>
                <c:ptCount val="1"/>
                <c:pt idx="0">
                  <c:v>EXP</c:v>
                </c:pt>
              </c:strCache>
            </c:strRef>
          </c:tx>
          <c:spPr>
            <a:gradFill>
              <a:gsLst>
                <a:gs pos="0">
                  <a:srgbClr val="23AFA2"/>
                </a:gs>
                <a:gs pos="53000">
                  <a:srgbClr val="2378AF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Foglio2!$B$33:$B$35</c:f>
              <c:strCache>
                <c:ptCount val="3"/>
                <c:pt idx="0">
                  <c:v>employees:only italians</c:v>
                </c:pt>
                <c:pt idx="1">
                  <c:v>employees:only foreign</c:v>
                </c:pt>
                <c:pt idx="2">
                  <c:v>employees:at least one foreign</c:v>
                </c:pt>
              </c:strCache>
            </c:strRef>
          </c:cat>
          <c:val>
            <c:numRef>
              <c:f>Foglio2!$C$33:$C$35</c:f>
              <c:numCache>
                <c:formatCode>General</c:formatCode>
                <c:ptCount val="3"/>
                <c:pt idx="0">
                  <c:v>13.2</c:v>
                </c:pt>
                <c:pt idx="1">
                  <c:v>27.7</c:v>
                </c:pt>
                <c:pt idx="2">
                  <c:v>24.3</c:v>
                </c:pt>
              </c:numCache>
            </c:numRef>
          </c:val>
        </c:ser>
        <c:ser>
          <c:idx val="1"/>
          <c:order val="1"/>
          <c:tx>
            <c:strRef>
              <c:f>Foglio2!$D$32</c:f>
              <c:strCache>
                <c:ptCount val="1"/>
                <c:pt idx="0">
                  <c:v>N.EXP</c:v>
                </c:pt>
              </c:strCache>
            </c:strRef>
          </c:tx>
          <c:spPr>
            <a:gradFill>
              <a:gsLst>
                <a:gs pos="22000">
                  <a:srgbClr val="BD430D"/>
                </a:gs>
                <a:gs pos="97000">
                  <a:schemeClr val="accent6">
                    <a:lumMod val="40000"/>
                    <a:lumOff val="60000"/>
                  </a:schemeClr>
                </a:gs>
                <a:gs pos="98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Foglio2!$B$33:$B$35</c:f>
              <c:strCache>
                <c:ptCount val="3"/>
                <c:pt idx="0">
                  <c:v>employees:only italians</c:v>
                </c:pt>
                <c:pt idx="1">
                  <c:v>employees:only foreign</c:v>
                </c:pt>
                <c:pt idx="2">
                  <c:v>employees:at least one foreign</c:v>
                </c:pt>
              </c:strCache>
            </c:strRef>
          </c:cat>
          <c:val>
            <c:numRef>
              <c:f>Foglio2!$D$33:$D$35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21.4</c:v>
                </c:pt>
                <c:pt idx="2">
                  <c:v>8.8000000000000007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801344"/>
        <c:axId val="37913728"/>
      </c:barChart>
      <c:catAx>
        <c:axId val="37801344"/>
        <c:scaling>
          <c:orientation val="minMax"/>
        </c:scaling>
        <c:delete val="0"/>
        <c:axPos val="l"/>
        <c:majorTickMark val="none"/>
        <c:minorTickMark val="none"/>
        <c:tickLblPos val="nextTo"/>
        <c:crossAx val="37913728"/>
        <c:crosses val="autoZero"/>
        <c:auto val="1"/>
        <c:lblAlgn val="ctr"/>
        <c:lblOffset val="100"/>
        <c:noMultiLvlLbl val="0"/>
      </c:catAx>
      <c:valAx>
        <c:axId val="37913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8013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600"/>
              <a:t>Entrepreneurs only italians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Foglio2!$C$21</c:f>
              <c:strCache>
                <c:ptCount val="1"/>
                <c:pt idx="0">
                  <c:v>EXP</c:v>
                </c:pt>
              </c:strCache>
            </c:strRef>
          </c:tx>
          <c:spPr>
            <a:gradFill>
              <a:gsLst>
                <a:gs pos="0">
                  <a:srgbClr val="23AFA2"/>
                </a:gs>
                <a:gs pos="53000">
                  <a:srgbClr val="2378AF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Foglio2!$B$22:$B$24</c:f>
              <c:strCache>
                <c:ptCount val="3"/>
                <c:pt idx="0">
                  <c:v>employees:only italians</c:v>
                </c:pt>
                <c:pt idx="1">
                  <c:v>employees:only foreign</c:v>
                </c:pt>
                <c:pt idx="2">
                  <c:v>employees:at least one foreign</c:v>
                </c:pt>
              </c:strCache>
            </c:strRef>
          </c:cat>
          <c:val>
            <c:numRef>
              <c:f>Foglio2!$C$22:$C$24</c:f>
              <c:numCache>
                <c:formatCode>General</c:formatCode>
                <c:ptCount val="3"/>
                <c:pt idx="0">
                  <c:v>35.6</c:v>
                </c:pt>
                <c:pt idx="1">
                  <c:v>1.3</c:v>
                </c:pt>
                <c:pt idx="2">
                  <c:v>42.1</c:v>
                </c:pt>
              </c:numCache>
            </c:numRef>
          </c:val>
        </c:ser>
        <c:ser>
          <c:idx val="1"/>
          <c:order val="1"/>
          <c:tx>
            <c:strRef>
              <c:f>Foglio2!$D$21</c:f>
              <c:strCache>
                <c:ptCount val="1"/>
                <c:pt idx="0">
                  <c:v>N.EXP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>
                <a:gsLst>
                  <a:gs pos="22000">
                    <a:srgbClr val="BD430D"/>
                  </a:gs>
                  <a:gs pos="95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22000">
                    <a:srgbClr val="BD430D"/>
                  </a:gs>
                  <a:gs pos="95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22000">
                    <a:srgbClr val="BD430D"/>
                  </a:gs>
                  <a:gs pos="95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cat>
            <c:strRef>
              <c:f>Foglio2!$B$22:$B$24</c:f>
              <c:strCache>
                <c:ptCount val="3"/>
                <c:pt idx="0">
                  <c:v>employees:only italians</c:v>
                </c:pt>
                <c:pt idx="1">
                  <c:v>employees:only foreign</c:v>
                </c:pt>
                <c:pt idx="2">
                  <c:v>employees:at least one foreign</c:v>
                </c:pt>
              </c:strCache>
            </c:strRef>
          </c:cat>
          <c:val>
            <c:numRef>
              <c:f>Foglio2!$D$22:$D$24</c:f>
              <c:numCache>
                <c:formatCode>General</c:formatCode>
                <c:ptCount val="3"/>
                <c:pt idx="0">
                  <c:v>23.6</c:v>
                </c:pt>
                <c:pt idx="1">
                  <c:v>1.7</c:v>
                </c:pt>
                <c:pt idx="2">
                  <c:v>9.4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023552"/>
        <c:axId val="38025088"/>
      </c:barChart>
      <c:catAx>
        <c:axId val="38023552"/>
        <c:scaling>
          <c:orientation val="minMax"/>
        </c:scaling>
        <c:delete val="0"/>
        <c:axPos val="l"/>
        <c:majorTickMark val="none"/>
        <c:minorTickMark val="none"/>
        <c:tickLblPos val="nextTo"/>
        <c:crossAx val="38025088"/>
        <c:crosses val="autoZero"/>
        <c:auto val="1"/>
        <c:lblAlgn val="ctr"/>
        <c:lblOffset val="100"/>
        <c:noMultiLvlLbl val="0"/>
      </c:catAx>
      <c:valAx>
        <c:axId val="38025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0235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B390-7061-4FA9-9090-1BF734E5941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71EBF60-7A26-4AC7-BFCE-776AC65AF161}">
      <dgm:prSet phldrT="[Testo]" custT="1"/>
      <dgm:spPr/>
      <dgm:t>
        <a:bodyPr/>
        <a:lstStyle/>
        <a:p>
          <a:r>
            <a:rPr lang="it-IT" sz="1600" dirty="0" smtClean="0"/>
            <a:t>2.7%</a:t>
          </a:r>
          <a:endParaRPr lang="it-IT" sz="1000" dirty="0"/>
        </a:p>
      </dgm:t>
    </dgm:pt>
    <dgm:pt modelId="{8CB1FCCE-3FB6-433C-B75E-A6EFCDEE6B7E}" type="parTrans" cxnId="{0745476A-10D7-4886-A255-CCEA89E32564}">
      <dgm:prSet/>
      <dgm:spPr/>
      <dgm:t>
        <a:bodyPr/>
        <a:lstStyle/>
        <a:p>
          <a:endParaRPr lang="it-IT"/>
        </a:p>
      </dgm:t>
    </dgm:pt>
    <dgm:pt modelId="{4002E7F2-6D2C-4C5B-A8E3-19913FD5C064}" type="sibTrans" cxnId="{0745476A-10D7-4886-A255-CCEA89E32564}">
      <dgm:prSet/>
      <dgm:spPr/>
      <dgm:t>
        <a:bodyPr/>
        <a:lstStyle/>
        <a:p>
          <a:endParaRPr lang="it-IT"/>
        </a:p>
      </dgm:t>
    </dgm:pt>
    <dgm:pt modelId="{06DE0E32-C832-4853-861E-B69A06802DFF}">
      <dgm:prSet phldrT="[Testo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dirty="0" smtClean="0"/>
            <a:t> </a:t>
          </a:r>
          <a:r>
            <a:rPr lang="en-GB" sz="1100" noProof="0" dirty="0" smtClean="0"/>
            <a:t>Total Exporter over the total population of active enterprises in Business economy</a:t>
          </a:r>
        </a:p>
        <a:p>
          <a:pPr marL="114300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it-IT" dirty="0"/>
        </a:p>
      </dgm:t>
    </dgm:pt>
    <dgm:pt modelId="{417F45E2-EF6D-4670-9F29-740D410CA708}" type="parTrans" cxnId="{6B9A9989-5724-417C-ABA4-AD425A590CB6}">
      <dgm:prSet/>
      <dgm:spPr/>
      <dgm:t>
        <a:bodyPr/>
        <a:lstStyle/>
        <a:p>
          <a:endParaRPr lang="it-IT"/>
        </a:p>
      </dgm:t>
    </dgm:pt>
    <dgm:pt modelId="{6D670804-C9AC-4AC6-9446-D5FA99285297}" type="sibTrans" cxnId="{6B9A9989-5724-417C-ABA4-AD425A590CB6}">
      <dgm:prSet/>
      <dgm:spPr/>
      <dgm:t>
        <a:bodyPr/>
        <a:lstStyle/>
        <a:p>
          <a:endParaRPr lang="it-IT"/>
        </a:p>
      </dgm:t>
    </dgm:pt>
    <dgm:pt modelId="{C96C6B9B-C3E7-4203-9477-5CDDAD239F0B}">
      <dgm:prSet phldrT="[Testo]"/>
      <dgm:spPr/>
      <dgm:t>
        <a:bodyPr/>
        <a:lstStyle/>
        <a:p>
          <a:r>
            <a:rPr lang="it-IT" dirty="0" smtClean="0"/>
            <a:t>12.2%</a:t>
          </a:r>
          <a:endParaRPr lang="it-IT" dirty="0"/>
        </a:p>
      </dgm:t>
    </dgm:pt>
    <dgm:pt modelId="{BE2695F6-85C5-4390-8963-8AC760109C19}" type="parTrans" cxnId="{DA88A4EB-C75F-45AE-A18E-0680BD34887F}">
      <dgm:prSet/>
      <dgm:spPr/>
      <dgm:t>
        <a:bodyPr/>
        <a:lstStyle/>
        <a:p>
          <a:endParaRPr lang="it-IT"/>
        </a:p>
      </dgm:t>
    </dgm:pt>
    <dgm:pt modelId="{694F250D-6CC1-4A02-B0AF-2D2AF76C74AE}" type="sibTrans" cxnId="{DA88A4EB-C75F-45AE-A18E-0680BD34887F}">
      <dgm:prSet/>
      <dgm:spPr/>
      <dgm:t>
        <a:bodyPr/>
        <a:lstStyle/>
        <a:p>
          <a:endParaRPr lang="it-IT"/>
        </a:p>
      </dgm:t>
    </dgm:pt>
    <dgm:pt modelId="{923F08F9-089B-4724-BC72-B0B300CDC130}">
      <dgm:prSet phldrT="[Testo]"/>
      <dgm:spPr/>
      <dgm:t>
        <a:bodyPr/>
        <a:lstStyle/>
        <a:p>
          <a:r>
            <a:rPr lang="en-US" dirty="0" smtClean="0"/>
            <a:t>managed by only and at least one foreign-born entrepreneur</a:t>
          </a:r>
          <a:endParaRPr lang="it-IT" dirty="0"/>
        </a:p>
      </dgm:t>
    </dgm:pt>
    <dgm:pt modelId="{507EA613-4968-49DC-87E4-682BEE662A1C}" type="parTrans" cxnId="{62F84420-DA00-4C70-A2A7-8BD76C706465}">
      <dgm:prSet/>
      <dgm:spPr/>
      <dgm:t>
        <a:bodyPr/>
        <a:lstStyle/>
        <a:p>
          <a:endParaRPr lang="it-IT"/>
        </a:p>
      </dgm:t>
    </dgm:pt>
    <dgm:pt modelId="{9AD57639-C7CD-4217-A211-8E96BA36E444}" type="sibTrans" cxnId="{62F84420-DA00-4C70-A2A7-8BD76C706465}">
      <dgm:prSet/>
      <dgm:spPr/>
      <dgm:t>
        <a:bodyPr/>
        <a:lstStyle/>
        <a:p>
          <a:endParaRPr lang="it-IT"/>
        </a:p>
      </dgm:t>
    </dgm:pt>
    <dgm:pt modelId="{A138CB4D-4890-4B21-9B99-7583C3DA3466}">
      <dgm:prSet phldrT="[Testo]"/>
      <dgm:spPr/>
      <dgm:t>
        <a:bodyPr/>
        <a:lstStyle/>
        <a:p>
          <a:r>
            <a:rPr lang="it-IT" dirty="0" smtClean="0"/>
            <a:t>55.9%</a:t>
          </a:r>
          <a:endParaRPr lang="it-IT" dirty="0"/>
        </a:p>
      </dgm:t>
    </dgm:pt>
    <dgm:pt modelId="{469B6FCB-0CF5-4D3B-8B01-92BEA0243790}" type="parTrans" cxnId="{A18AD086-D670-4179-8802-612F681A7243}">
      <dgm:prSet/>
      <dgm:spPr/>
      <dgm:t>
        <a:bodyPr/>
        <a:lstStyle/>
        <a:p>
          <a:endParaRPr lang="it-IT"/>
        </a:p>
      </dgm:t>
    </dgm:pt>
    <dgm:pt modelId="{AF332023-AC12-4B2F-A5D3-C3258C8378C3}" type="sibTrans" cxnId="{A18AD086-D670-4179-8802-612F681A7243}">
      <dgm:prSet/>
      <dgm:spPr/>
      <dgm:t>
        <a:bodyPr/>
        <a:lstStyle/>
        <a:p>
          <a:endParaRPr lang="it-IT"/>
        </a:p>
      </dgm:t>
    </dgm:pt>
    <dgm:pt modelId="{BD64BEB4-4EBA-40F6-9A73-E3D5F358537D}">
      <dgm:prSet phldrT="[Testo]"/>
      <dgm:spPr/>
      <dgm:t>
        <a:bodyPr/>
        <a:lstStyle/>
        <a:p>
          <a:r>
            <a:rPr lang="en-US" b="0" i="0" u="none" dirty="0" smtClean="0"/>
            <a:t>managed by only and at least one foreign-born entrepreneur and with hired at least one foreign employee</a:t>
          </a:r>
          <a:endParaRPr lang="it-IT" dirty="0"/>
        </a:p>
      </dgm:t>
    </dgm:pt>
    <dgm:pt modelId="{2022B3BA-98F6-46D9-92C6-78A5D43F85FD}" type="parTrans" cxnId="{45E106F9-52D8-48F4-8A93-0CC3C7FBADC1}">
      <dgm:prSet/>
      <dgm:spPr/>
      <dgm:t>
        <a:bodyPr/>
        <a:lstStyle/>
        <a:p>
          <a:endParaRPr lang="it-IT"/>
        </a:p>
      </dgm:t>
    </dgm:pt>
    <dgm:pt modelId="{ED9D44D7-B221-451E-8F10-94C6F1192C95}" type="sibTrans" cxnId="{45E106F9-52D8-48F4-8A93-0CC3C7FBADC1}">
      <dgm:prSet/>
      <dgm:spPr/>
      <dgm:t>
        <a:bodyPr/>
        <a:lstStyle/>
        <a:p>
          <a:endParaRPr lang="it-IT"/>
        </a:p>
      </dgm:t>
    </dgm:pt>
    <dgm:pt modelId="{EC9CED50-9AE8-427A-9E1C-8AE1802DA6A0}">
      <dgm:prSet phldrT="[Testo]"/>
      <dgm:spPr/>
      <dgm:t>
        <a:bodyPr/>
        <a:lstStyle/>
        <a:p>
          <a:r>
            <a:rPr lang="it-IT" dirty="0" smtClean="0"/>
            <a:t>62.8%</a:t>
          </a:r>
          <a:endParaRPr lang="it-IT" dirty="0"/>
        </a:p>
      </dgm:t>
    </dgm:pt>
    <dgm:pt modelId="{66E67B71-7216-4149-A129-831360A30D20}" type="parTrans" cxnId="{AA73D36E-27E8-4830-8C86-F46028F20DF8}">
      <dgm:prSet/>
      <dgm:spPr/>
      <dgm:t>
        <a:bodyPr/>
        <a:lstStyle/>
        <a:p>
          <a:endParaRPr lang="it-IT"/>
        </a:p>
      </dgm:t>
    </dgm:pt>
    <dgm:pt modelId="{0F98F054-F8B0-4827-846A-470DD7C1B613}" type="sibTrans" cxnId="{AA73D36E-27E8-4830-8C86-F46028F20DF8}">
      <dgm:prSet/>
      <dgm:spPr/>
      <dgm:t>
        <a:bodyPr/>
        <a:lstStyle/>
        <a:p>
          <a:endParaRPr lang="it-IT"/>
        </a:p>
      </dgm:t>
    </dgm:pt>
    <dgm:pt modelId="{DE9CD91A-64A8-4FEA-9092-F0E1960C3193}" type="pres">
      <dgm:prSet presAssocID="{04ADB390-7061-4FA9-9090-1BF734E5941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C04123C5-3DA2-445B-8240-1F9536FBE968}" type="pres">
      <dgm:prSet presAssocID="{471EBF60-7A26-4AC7-BFCE-776AC65AF161}" presName="composite" presStyleCnt="0"/>
      <dgm:spPr/>
    </dgm:pt>
    <dgm:pt modelId="{1F4305F1-0E94-41C0-864B-97ED936A6097}" type="pres">
      <dgm:prSet presAssocID="{471EBF60-7A26-4AC7-BFCE-776AC65AF161}" presName="bentUpArrow1" presStyleLbl="alignImgPlace1" presStyleIdx="0" presStyleCnt="3"/>
      <dgm:spPr/>
    </dgm:pt>
    <dgm:pt modelId="{F0090E4C-69DE-470B-831F-E20407BA4117}" type="pres">
      <dgm:prSet presAssocID="{471EBF60-7A26-4AC7-BFCE-776AC65AF161}" presName="ParentText" presStyleLbl="node1" presStyleIdx="0" presStyleCnt="4" custScaleX="181705" custScaleY="857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D9CA92-1732-4D4E-89E0-C9C0B02664A7}" type="pres">
      <dgm:prSet presAssocID="{471EBF60-7A26-4AC7-BFCE-776AC65AF161}" presName="ChildText" presStyleLbl="revTx" presStyleIdx="0" presStyleCnt="3" custScaleX="568721" custLinFactX="100000" custLinFactNeighborX="194619" custLinFactNeighborY="177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D88B8D-2AF3-4928-B734-D7074242AA18}" type="pres">
      <dgm:prSet presAssocID="{4002E7F2-6D2C-4C5B-A8E3-19913FD5C064}" presName="sibTrans" presStyleCnt="0"/>
      <dgm:spPr/>
    </dgm:pt>
    <dgm:pt modelId="{FCFFF429-1EDC-4296-9446-4FBE8D716BA0}" type="pres">
      <dgm:prSet presAssocID="{C96C6B9B-C3E7-4203-9477-5CDDAD239F0B}" presName="composite" presStyleCnt="0"/>
      <dgm:spPr/>
    </dgm:pt>
    <dgm:pt modelId="{C501755B-E7B2-4308-B87C-849806A05433}" type="pres">
      <dgm:prSet presAssocID="{C96C6B9B-C3E7-4203-9477-5CDDAD239F0B}" presName="bentUpArrow1" presStyleLbl="alignImgPlace1" presStyleIdx="1" presStyleCnt="3"/>
      <dgm:spPr/>
    </dgm:pt>
    <dgm:pt modelId="{45E171CA-7576-49BD-99C7-3B45CFC81F76}" type="pres">
      <dgm:prSet presAssocID="{C96C6B9B-C3E7-4203-9477-5CDDAD239F0B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E40377-9902-4581-B1D5-3EE332F158A7}" type="pres">
      <dgm:prSet presAssocID="{C96C6B9B-C3E7-4203-9477-5CDDAD239F0B}" presName="ChildText" presStyleLbl="revTx" presStyleIdx="1" presStyleCnt="3" custScaleX="330775" custLinFactX="13634" custLinFactNeighborX="100000" custLinFactNeighborY="-14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CACB46-C671-44CB-8392-F82E35223045}" type="pres">
      <dgm:prSet presAssocID="{694F250D-6CC1-4A02-B0AF-2D2AF76C74AE}" presName="sibTrans" presStyleCnt="0"/>
      <dgm:spPr/>
    </dgm:pt>
    <dgm:pt modelId="{98A42586-FB49-4886-AC85-6F68DCBC7CAB}" type="pres">
      <dgm:prSet presAssocID="{A138CB4D-4890-4B21-9B99-7583C3DA3466}" presName="composite" presStyleCnt="0"/>
      <dgm:spPr/>
    </dgm:pt>
    <dgm:pt modelId="{B03B3ED3-9C84-4766-A5B3-DD7D9CB29B59}" type="pres">
      <dgm:prSet presAssocID="{A138CB4D-4890-4B21-9B99-7583C3DA3466}" presName="bentUpArrow1" presStyleLbl="alignImgPlace1" presStyleIdx="2" presStyleCnt="3" custLinFactNeighborX="-7889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E57C5281-1EA7-4311-965D-DD28B91FC61B}" type="pres">
      <dgm:prSet presAssocID="{A138CB4D-4890-4B21-9B99-7583C3DA3466}" presName="ParentText" presStyleLbl="node1" presStyleIdx="2" presStyleCnt="4" custLinFactNeighborX="-97049" custLinFactNeighborY="-35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D2B658-E2AE-4333-AD6A-7080F2BB2090}" type="pres">
      <dgm:prSet presAssocID="{A138CB4D-4890-4B21-9B99-7583C3DA3466}" presName="ChildText" presStyleLbl="revTx" presStyleIdx="2" presStyleCnt="3" custScaleX="400748" custLinFactNeighborX="27726" custLinFactNeighborY="-3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CB2961-BA27-48E1-B8EB-A32D24405D4A}" type="pres">
      <dgm:prSet presAssocID="{AF332023-AC12-4B2F-A5D3-C3258C8378C3}" presName="sibTrans" presStyleCnt="0"/>
      <dgm:spPr/>
    </dgm:pt>
    <dgm:pt modelId="{7083FF33-6FAC-4C51-88AC-D26249C787A3}" type="pres">
      <dgm:prSet presAssocID="{EC9CED50-9AE8-427A-9E1C-8AE1802DA6A0}" presName="composite" presStyleCnt="0"/>
      <dgm:spPr/>
    </dgm:pt>
    <dgm:pt modelId="{F9F600DE-9FB1-48F1-AE32-F6BCAB04592D}" type="pres">
      <dgm:prSet presAssocID="{EC9CED50-9AE8-427A-9E1C-8AE1802DA6A0}" presName="ParentText" presStyleLbl="node1" presStyleIdx="3" presStyleCnt="4" custScaleY="56790" custLinFactX="-69433" custLinFactNeighborX="-100000" custLinFactNeighborY="-257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BF1D9BF-320E-4DE8-84E5-88E04ACDB680}" type="presOf" srcId="{A138CB4D-4890-4B21-9B99-7583C3DA3466}" destId="{E57C5281-1EA7-4311-965D-DD28B91FC61B}" srcOrd="0" destOrd="0" presId="urn:microsoft.com/office/officeart/2005/8/layout/StepDownProcess"/>
    <dgm:cxn modelId="{BCDD7452-AE61-476D-A5DD-929E0E22ABCF}" type="presOf" srcId="{923F08F9-089B-4724-BC72-B0B300CDC130}" destId="{4FE40377-9902-4581-B1D5-3EE332F158A7}" srcOrd="0" destOrd="0" presId="urn:microsoft.com/office/officeart/2005/8/layout/StepDownProcess"/>
    <dgm:cxn modelId="{B11C1ED1-1324-4B7B-8DE4-97C567DD1B95}" type="presOf" srcId="{EC9CED50-9AE8-427A-9E1C-8AE1802DA6A0}" destId="{F9F600DE-9FB1-48F1-AE32-F6BCAB04592D}" srcOrd="0" destOrd="0" presId="urn:microsoft.com/office/officeart/2005/8/layout/StepDownProcess"/>
    <dgm:cxn modelId="{0745476A-10D7-4886-A255-CCEA89E32564}" srcId="{04ADB390-7061-4FA9-9090-1BF734E59417}" destId="{471EBF60-7A26-4AC7-BFCE-776AC65AF161}" srcOrd="0" destOrd="0" parTransId="{8CB1FCCE-3FB6-433C-B75E-A6EFCDEE6B7E}" sibTransId="{4002E7F2-6D2C-4C5B-A8E3-19913FD5C064}"/>
    <dgm:cxn modelId="{E16A82E6-B37B-400E-B909-29A39921FC3F}" type="presOf" srcId="{C96C6B9B-C3E7-4203-9477-5CDDAD239F0B}" destId="{45E171CA-7576-49BD-99C7-3B45CFC81F76}" srcOrd="0" destOrd="0" presId="urn:microsoft.com/office/officeart/2005/8/layout/StepDownProcess"/>
    <dgm:cxn modelId="{A18AD086-D670-4179-8802-612F681A7243}" srcId="{04ADB390-7061-4FA9-9090-1BF734E59417}" destId="{A138CB4D-4890-4B21-9B99-7583C3DA3466}" srcOrd="2" destOrd="0" parTransId="{469B6FCB-0CF5-4D3B-8B01-92BEA0243790}" sibTransId="{AF332023-AC12-4B2F-A5D3-C3258C8378C3}"/>
    <dgm:cxn modelId="{D7A2138A-DBE9-49FB-AD66-BFC36EA5E60E}" type="presOf" srcId="{471EBF60-7A26-4AC7-BFCE-776AC65AF161}" destId="{F0090E4C-69DE-470B-831F-E20407BA4117}" srcOrd="0" destOrd="0" presId="urn:microsoft.com/office/officeart/2005/8/layout/StepDownProcess"/>
    <dgm:cxn modelId="{62F84420-DA00-4C70-A2A7-8BD76C706465}" srcId="{C96C6B9B-C3E7-4203-9477-5CDDAD239F0B}" destId="{923F08F9-089B-4724-BC72-B0B300CDC130}" srcOrd="0" destOrd="0" parTransId="{507EA613-4968-49DC-87E4-682BEE662A1C}" sibTransId="{9AD57639-C7CD-4217-A211-8E96BA36E444}"/>
    <dgm:cxn modelId="{6B9A9989-5724-417C-ABA4-AD425A590CB6}" srcId="{471EBF60-7A26-4AC7-BFCE-776AC65AF161}" destId="{06DE0E32-C832-4853-861E-B69A06802DFF}" srcOrd="0" destOrd="0" parTransId="{417F45E2-EF6D-4670-9F29-740D410CA708}" sibTransId="{6D670804-C9AC-4AC6-9446-D5FA99285297}"/>
    <dgm:cxn modelId="{45E106F9-52D8-48F4-8A93-0CC3C7FBADC1}" srcId="{A138CB4D-4890-4B21-9B99-7583C3DA3466}" destId="{BD64BEB4-4EBA-40F6-9A73-E3D5F358537D}" srcOrd="0" destOrd="0" parTransId="{2022B3BA-98F6-46D9-92C6-78A5D43F85FD}" sibTransId="{ED9D44D7-B221-451E-8F10-94C6F1192C95}"/>
    <dgm:cxn modelId="{D1173653-8AFB-4BA9-A7CC-A8ABC23E55A2}" type="presOf" srcId="{06DE0E32-C832-4853-861E-B69A06802DFF}" destId="{E1D9CA92-1732-4D4E-89E0-C9C0B02664A7}" srcOrd="0" destOrd="0" presId="urn:microsoft.com/office/officeart/2005/8/layout/StepDownProcess"/>
    <dgm:cxn modelId="{268CD2C7-EE80-41A5-A38B-81B5A1CC5455}" type="presOf" srcId="{BD64BEB4-4EBA-40F6-9A73-E3D5F358537D}" destId="{76D2B658-E2AE-4333-AD6A-7080F2BB2090}" srcOrd="0" destOrd="0" presId="urn:microsoft.com/office/officeart/2005/8/layout/StepDownProcess"/>
    <dgm:cxn modelId="{AA73D36E-27E8-4830-8C86-F46028F20DF8}" srcId="{04ADB390-7061-4FA9-9090-1BF734E59417}" destId="{EC9CED50-9AE8-427A-9E1C-8AE1802DA6A0}" srcOrd="3" destOrd="0" parTransId="{66E67B71-7216-4149-A129-831360A30D20}" sibTransId="{0F98F054-F8B0-4827-846A-470DD7C1B613}"/>
    <dgm:cxn modelId="{66D7CF3E-D840-46FC-970A-1745462FF311}" type="presOf" srcId="{04ADB390-7061-4FA9-9090-1BF734E59417}" destId="{DE9CD91A-64A8-4FEA-9092-F0E1960C3193}" srcOrd="0" destOrd="0" presId="urn:microsoft.com/office/officeart/2005/8/layout/StepDownProcess"/>
    <dgm:cxn modelId="{DA88A4EB-C75F-45AE-A18E-0680BD34887F}" srcId="{04ADB390-7061-4FA9-9090-1BF734E59417}" destId="{C96C6B9B-C3E7-4203-9477-5CDDAD239F0B}" srcOrd="1" destOrd="0" parTransId="{BE2695F6-85C5-4390-8963-8AC760109C19}" sibTransId="{694F250D-6CC1-4A02-B0AF-2D2AF76C74AE}"/>
    <dgm:cxn modelId="{4021C5D8-DA38-4B7F-A33F-CB4625E4969E}" type="presParOf" srcId="{DE9CD91A-64A8-4FEA-9092-F0E1960C3193}" destId="{C04123C5-3DA2-445B-8240-1F9536FBE968}" srcOrd="0" destOrd="0" presId="urn:microsoft.com/office/officeart/2005/8/layout/StepDownProcess"/>
    <dgm:cxn modelId="{B659138E-9FC5-4A2B-81C6-A1AA930E6B4F}" type="presParOf" srcId="{C04123C5-3DA2-445B-8240-1F9536FBE968}" destId="{1F4305F1-0E94-41C0-864B-97ED936A6097}" srcOrd="0" destOrd="0" presId="urn:microsoft.com/office/officeart/2005/8/layout/StepDownProcess"/>
    <dgm:cxn modelId="{C236624E-2654-436E-8ADA-3968CA3A82DD}" type="presParOf" srcId="{C04123C5-3DA2-445B-8240-1F9536FBE968}" destId="{F0090E4C-69DE-470B-831F-E20407BA4117}" srcOrd="1" destOrd="0" presId="urn:microsoft.com/office/officeart/2005/8/layout/StepDownProcess"/>
    <dgm:cxn modelId="{0C8C42E4-A439-4ACA-A4D2-EB142F2B6CAB}" type="presParOf" srcId="{C04123C5-3DA2-445B-8240-1F9536FBE968}" destId="{E1D9CA92-1732-4D4E-89E0-C9C0B02664A7}" srcOrd="2" destOrd="0" presId="urn:microsoft.com/office/officeart/2005/8/layout/StepDownProcess"/>
    <dgm:cxn modelId="{85AC56AF-935F-48B3-86FF-D5316BECC8AE}" type="presParOf" srcId="{DE9CD91A-64A8-4FEA-9092-F0E1960C3193}" destId="{3CD88B8D-2AF3-4928-B734-D7074242AA18}" srcOrd="1" destOrd="0" presId="urn:microsoft.com/office/officeart/2005/8/layout/StepDownProcess"/>
    <dgm:cxn modelId="{A77B6050-6278-4EF6-93CA-85BDAB6C7FA6}" type="presParOf" srcId="{DE9CD91A-64A8-4FEA-9092-F0E1960C3193}" destId="{FCFFF429-1EDC-4296-9446-4FBE8D716BA0}" srcOrd="2" destOrd="0" presId="urn:microsoft.com/office/officeart/2005/8/layout/StepDownProcess"/>
    <dgm:cxn modelId="{C217FAC7-E9F4-4F1C-9B02-72D01773F5E3}" type="presParOf" srcId="{FCFFF429-1EDC-4296-9446-4FBE8D716BA0}" destId="{C501755B-E7B2-4308-B87C-849806A05433}" srcOrd="0" destOrd="0" presId="urn:microsoft.com/office/officeart/2005/8/layout/StepDownProcess"/>
    <dgm:cxn modelId="{88C8C662-A9C1-4B46-A63C-EF549FB72C7A}" type="presParOf" srcId="{FCFFF429-1EDC-4296-9446-4FBE8D716BA0}" destId="{45E171CA-7576-49BD-99C7-3B45CFC81F76}" srcOrd="1" destOrd="0" presId="urn:microsoft.com/office/officeart/2005/8/layout/StepDownProcess"/>
    <dgm:cxn modelId="{651CEF02-C0A2-4442-B310-EED6035FC96E}" type="presParOf" srcId="{FCFFF429-1EDC-4296-9446-4FBE8D716BA0}" destId="{4FE40377-9902-4581-B1D5-3EE332F158A7}" srcOrd="2" destOrd="0" presId="urn:microsoft.com/office/officeart/2005/8/layout/StepDownProcess"/>
    <dgm:cxn modelId="{E2168EC9-7857-4A4D-8069-3292231E9303}" type="presParOf" srcId="{DE9CD91A-64A8-4FEA-9092-F0E1960C3193}" destId="{54CACB46-C671-44CB-8392-F82E35223045}" srcOrd="3" destOrd="0" presId="urn:microsoft.com/office/officeart/2005/8/layout/StepDownProcess"/>
    <dgm:cxn modelId="{329AF40D-5D21-4E8F-B4B6-2F0B2F4F4EE3}" type="presParOf" srcId="{DE9CD91A-64A8-4FEA-9092-F0E1960C3193}" destId="{98A42586-FB49-4886-AC85-6F68DCBC7CAB}" srcOrd="4" destOrd="0" presId="urn:microsoft.com/office/officeart/2005/8/layout/StepDownProcess"/>
    <dgm:cxn modelId="{7066E907-790D-483B-AF58-A09B91280F70}" type="presParOf" srcId="{98A42586-FB49-4886-AC85-6F68DCBC7CAB}" destId="{B03B3ED3-9C84-4766-A5B3-DD7D9CB29B59}" srcOrd="0" destOrd="0" presId="urn:microsoft.com/office/officeart/2005/8/layout/StepDownProcess"/>
    <dgm:cxn modelId="{FB21BD37-30A0-41DD-B0A2-3081E1D3A137}" type="presParOf" srcId="{98A42586-FB49-4886-AC85-6F68DCBC7CAB}" destId="{E57C5281-1EA7-4311-965D-DD28B91FC61B}" srcOrd="1" destOrd="0" presId="urn:microsoft.com/office/officeart/2005/8/layout/StepDownProcess"/>
    <dgm:cxn modelId="{5904E1CF-2C8E-49F3-800F-9E4C1710E849}" type="presParOf" srcId="{98A42586-FB49-4886-AC85-6F68DCBC7CAB}" destId="{76D2B658-E2AE-4333-AD6A-7080F2BB2090}" srcOrd="2" destOrd="0" presId="urn:microsoft.com/office/officeart/2005/8/layout/StepDownProcess"/>
    <dgm:cxn modelId="{B3498D8F-4658-4B48-97A3-B56A43873FEF}" type="presParOf" srcId="{DE9CD91A-64A8-4FEA-9092-F0E1960C3193}" destId="{FFCB2961-BA27-48E1-B8EB-A32D24405D4A}" srcOrd="5" destOrd="0" presId="urn:microsoft.com/office/officeart/2005/8/layout/StepDownProcess"/>
    <dgm:cxn modelId="{3B0A6968-D827-4B3E-9CEB-849476FAF957}" type="presParOf" srcId="{DE9CD91A-64A8-4FEA-9092-F0E1960C3193}" destId="{7083FF33-6FAC-4C51-88AC-D26249C787A3}" srcOrd="6" destOrd="0" presId="urn:microsoft.com/office/officeart/2005/8/layout/StepDownProcess"/>
    <dgm:cxn modelId="{3735A856-1AE8-4959-92A3-4C72CA2C30A3}" type="presParOf" srcId="{7083FF33-6FAC-4C51-88AC-D26249C787A3}" destId="{F9F600DE-9FB1-48F1-AE32-F6BCAB04592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305F1-0E94-41C0-864B-97ED936A6097}">
      <dsp:nvSpPr>
        <dsp:cNvPr id="0" name=""/>
        <dsp:cNvSpPr/>
      </dsp:nvSpPr>
      <dsp:spPr>
        <a:xfrm rot="5400000">
          <a:off x="713986" y="493832"/>
          <a:ext cx="457279" cy="5205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90E4C-69DE-470B-831F-E20407BA4117}">
      <dsp:nvSpPr>
        <dsp:cNvPr id="0" name=""/>
        <dsp:cNvSpPr/>
      </dsp:nvSpPr>
      <dsp:spPr>
        <a:xfrm>
          <a:off x="278356" y="25355"/>
          <a:ext cx="1398746" cy="4619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2.7%</a:t>
          </a:r>
          <a:endParaRPr lang="it-IT" sz="1000" kern="1200" dirty="0"/>
        </a:p>
      </dsp:txBody>
      <dsp:txXfrm>
        <a:off x="300912" y="47911"/>
        <a:ext cx="1353634" cy="416862"/>
      </dsp:txXfrm>
    </dsp:sp>
    <dsp:sp modelId="{E1D9CA92-1732-4D4E-89E0-C9C0B02664A7}">
      <dsp:nvSpPr>
        <dsp:cNvPr id="0" name=""/>
        <dsp:cNvSpPr/>
      </dsp:nvSpPr>
      <dsp:spPr>
        <a:xfrm>
          <a:off x="1699995" y="115829"/>
          <a:ext cx="3184109" cy="435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200" kern="1200" dirty="0" smtClean="0"/>
            <a:t> </a:t>
          </a:r>
          <a:r>
            <a:rPr lang="en-GB" sz="1100" kern="1200" noProof="0" dirty="0" smtClean="0"/>
            <a:t>Total Exporter over the total population of active enterprises in Business economy</a:t>
          </a:r>
        </a:p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kern="1200" dirty="0"/>
        </a:p>
      </dsp:txBody>
      <dsp:txXfrm>
        <a:off x="1699995" y="115829"/>
        <a:ext cx="3184109" cy="435504"/>
      </dsp:txXfrm>
    </dsp:sp>
    <dsp:sp modelId="{C501755B-E7B2-4308-B87C-849806A05433}">
      <dsp:nvSpPr>
        <dsp:cNvPr id="0" name=""/>
        <dsp:cNvSpPr/>
      </dsp:nvSpPr>
      <dsp:spPr>
        <a:xfrm rot="5400000">
          <a:off x="1700030" y="1099114"/>
          <a:ext cx="457279" cy="5205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171CA-7576-49BD-99C7-3B45CFC81F76}">
      <dsp:nvSpPr>
        <dsp:cNvPr id="0" name=""/>
        <dsp:cNvSpPr/>
      </dsp:nvSpPr>
      <dsp:spPr>
        <a:xfrm>
          <a:off x="1578878" y="592210"/>
          <a:ext cx="769790" cy="5388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12.2%</a:t>
          </a:r>
          <a:endParaRPr lang="it-IT" sz="1200" kern="1200" dirty="0"/>
        </a:p>
      </dsp:txBody>
      <dsp:txXfrm>
        <a:off x="1605186" y="618518"/>
        <a:ext cx="717174" cy="486212"/>
      </dsp:txXfrm>
    </dsp:sp>
    <dsp:sp modelId="{4FE40377-9902-4581-B1D5-3EE332F158A7}">
      <dsp:nvSpPr>
        <dsp:cNvPr id="0" name=""/>
        <dsp:cNvSpPr/>
      </dsp:nvSpPr>
      <dsp:spPr>
        <a:xfrm>
          <a:off x="2338851" y="637281"/>
          <a:ext cx="1851916" cy="435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managed by only and at least one foreign-born entrepreneur</a:t>
          </a:r>
          <a:endParaRPr lang="it-IT" sz="800" kern="1200" dirty="0"/>
        </a:p>
      </dsp:txBody>
      <dsp:txXfrm>
        <a:off x="2338851" y="637281"/>
        <a:ext cx="1851916" cy="435504"/>
      </dsp:txXfrm>
    </dsp:sp>
    <dsp:sp modelId="{B03B3ED3-9C84-4766-A5B3-DD7D9CB29B59}">
      <dsp:nvSpPr>
        <dsp:cNvPr id="0" name=""/>
        <dsp:cNvSpPr/>
      </dsp:nvSpPr>
      <dsp:spPr>
        <a:xfrm rot="5400000">
          <a:off x="2889778" y="1704396"/>
          <a:ext cx="457279" cy="5205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C5281-1EA7-4311-965D-DD28B91FC61B}">
      <dsp:nvSpPr>
        <dsp:cNvPr id="0" name=""/>
        <dsp:cNvSpPr/>
      </dsp:nvSpPr>
      <dsp:spPr>
        <a:xfrm>
          <a:off x="2432289" y="1178412"/>
          <a:ext cx="769790" cy="5388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55.9%</a:t>
          </a:r>
          <a:endParaRPr lang="it-IT" sz="1200" kern="1200" dirty="0"/>
        </a:p>
      </dsp:txBody>
      <dsp:txXfrm>
        <a:off x="2458597" y="1204720"/>
        <a:ext cx="717174" cy="486212"/>
      </dsp:txXfrm>
    </dsp:sp>
    <dsp:sp modelId="{76D2B658-E2AE-4333-AD6A-7080F2BB2090}">
      <dsp:nvSpPr>
        <dsp:cNvPr id="0" name=""/>
        <dsp:cNvSpPr/>
      </dsp:nvSpPr>
      <dsp:spPr>
        <a:xfrm>
          <a:off x="3212244" y="1232776"/>
          <a:ext cx="2243675" cy="435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0" i="0" u="none" kern="1200" dirty="0" smtClean="0"/>
            <a:t>managed by only and at least one foreign-born entrepreneur and with hired at least one foreign employee</a:t>
          </a:r>
          <a:endParaRPr lang="it-IT" sz="800" kern="1200" dirty="0"/>
        </a:p>
      </dsp:txBody>
      <dsp:txXfrm>
        <a:off x="3212244" y="1232776"/>
        <a:ext cx="2243675" cy="435504"/>
      </dsp:txXfrm>
    </dsp:sp>
    <dsp:sp modelId="{F9F600DE-9FB1-48F1-AE32-F6BCAB04592D}">
      <dsp:nvSpPr>
        <dsp:cNvPr id="0" name=""/>
        <dsp:cNvSpPr/>
      </dsp:nvSpPr>
      <dsp:spPr>
        <a:xfrm>
          <a:off x="3331345" y="1663988"/>
          <a:ext cx="769790" cy="30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62.8%</a:t>
          </a:r>
          <a:endParaRPr lang="it-IT" sz="1200" kern="1200" dirty="0"/>
        </a:p>
      </dsp:txBody>
      <dsp:txXfrm>
        <a:off x="3346285" y="1678928"/>
        <a:ext cx="739910" cy="27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07/09/2018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07/09/2018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7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07/09/2018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07/09/2018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07/09/2018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07/09/2018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8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07/09/2018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5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07/09/2018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07/09/2018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iviano@istat.it" TargetMode="External"/><Relationship Id="rId4" Type="http://schemas.openxmlformats.org/officeDocument/2006/relationships/hyperlink" Target="mailto:cella@istat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1162539" y="-1"/>
            <a:ext cx="8049193" cy="33395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62540" y="1714500"/>
            <a:ext cx="7536960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ts val="3000"/>
              </a:lnSpc>
            </a:pPr>
            <a:r>
              <a:rPr lang="en-US" sz="3200" b="1" dirty="0">
                <a:solidFill>
                  <a:srgbClr val="CF1E24"/>
                </a:solidFill>
              </a:rPr>
              <a:t>The profile of </a:t>
            </a:r>
            <a:r>
              <a:rPr lang="en-US" sz="3200" b="1" dirty="0" smtClean="0">
                <a:solidFill>
                  <a:srgbClr val="CF1E24"/>
                </a:solidFill>
              </a:rPr>
              <a:t>entrepreneurs</a:t>
            </a:r>
          </a:p>
          <a:p>
            <a:pPr fontAlgn="base">
              <a:lnSpc>
                <a:spcPts val="3000"/>
              </a:lnSpc>
            </a:pPr>
            <a:r>
              <a:rPr lang="en-US" sz="3200" b="1" dirty="0" smtClean="0">
                <a:solidFill>
                  <a:srgbClr val="CF1E24"/>
                </a:solidFill>
              </a:rPr>
              <a:t>in </a:t>
            </a:r>
            <a:r>
              <a:rPr lang="en-US" sz="3200" b="1" dirty="0">
                <a:solidFill>
                  <a:srgbClr val="CF1E24"/>
                </a:solidFill>
              </a:rPr>
              <a:t>international trade businesses</a:t>
            </a:r>
            <a:endParaRPr lang="it-IT" sz="3200" b="1" dirty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endParaRPr lang="it-IT" sz="2000" b="1" dirty="0" smtClean="0"/>
          </a:p>
          <a:p>
            <a:pPr fontAlgn="base">
              <a:lnSpc>
                <a:spcPts val="3000"/>
              </a:lnSpc>
            </a:pPr>
            <a:endParaRPr lang="it-IT" sz="2000" b="1" dirty="0"/>
          </a:p>
          <a:p>
            <a:pPr fontAlgn="base">
              <a:lnSpc>
                <a:spcPts val="3000"/>
              </a:lnSpc>
            </a:pPr>
            <a:r>
              <a:rPr lang="it-IT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 </a:t>
            </a:r>
            <a:r>
              <a:rPr lang="it-IT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Cella, C. </a:t>
            </a:r>
            <a:r>
              <a:rPr lang="it-IT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Viviano</a:t>
            </a:r>
          </a:p>
          <a:p>
            <a:pPr fontAlgn="base">
              <a:lnSpc>
                <a:spcPts val="3000"/>
              </a:lnSpc>
            </a:pPr>
            <a:r>
              <a:rPr lang="it-IT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</a:t>
            </a:r>
            <a:r>
              <a:rPr lang="it-IT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it-IT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Italy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539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162540" y="203390"/>
            <a:ext cx="6296123" cy="800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26th Meeting of the Wiesbaden Group on </a:t>
            </a:r>
            <a:r>
              <a:rPr lang="en-US" sz="1400" dirty="0">
                <a:solidFill>
                  <a:srgbClr val="C00000"/>
                </a:solidFill>
              </a:rPr>
              <a:t>Business </a:t>
            </a:r>
            <a:r>
              <a:rPr lang="en-US" sz="1400" dirty="0" smtClean="0">
                <a:solidFill>
                  <a:srgbClr val="C00000"/>
                </a:solidFill>
              </a:rPr>
              <a:t>Registers 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Session </a:t>
            </a:r>
            <a:r>
              <a:rPr lang="en-US" sz="1200" dirty="0">
                <a:solidFill>
                  <a:srgbClr val="C00000"/>
                </a:solidFill>
              </a:rPr>
              <a:t>N.3 - Integrated Statistical Register Systems  </a:t>
            </a:r>
            <a:endParaRPr lang="it-IT" sz="1200" dirty="0" smtClean="0">
              <a:solidFill>
                <a:srgbClr val="C00000"/>
              </a:solidFill>
            </a:endParaRPr>
          </a:p>
          <a:p>
            <a:r>
              <a:rPr lang="en-US" sz="1200" dirty="0" smtClean="0"/>
              <a:t>Neuchâtel</a:t>
            </a:r>
            <a:r>
              <a:rPr lang="it-IT" sz="1200" dirty="0" smtClean="0"/>
              <a:t>, </a:t>
            </a:r>
            <a:r>
              <a:rPr lang="en-US" sz="1200" dirty="0" smtClean="0"/>
              <a:t>24 – 27 September 2018</a:t>
            </a:r>
            <a:endParaRPr lang="it-IT" sz="12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725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4. A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taxonomy for exporter native/foreign-owned firms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20961" y="665441"/>
            <a:ext cx="7337989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Taxonomy </a:t>
            </a:r>
            <a:r>
              <a:rPr lang="en-US" b="1" dirty="0"/>
              <a:t>of companies</a:t>
            </a:r>
            <a:r>
              <a:rPr lang="en-GB" b="1" dirty="0" smtClean="0"/>
              <a:t>:</a:t>
            </a:r>
            <a:endParaRPr lang="it-IT" b="1" dirty="0"/>
          </a:p>
        </p:txBody>
      </p:sp>
      <p:sp>
        <p:nvSpPr>
          <p:cNvPr id="9" name="Rettangolo 8"/>
          <p:cNvSpPr/>
          <p:nvPr/>
        </p:nvSpPr>
        <p:spPr>
          <a:xfrm>
            <a:off x="481962" y="1001165"/>
            <a:ext cx="4628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F1E24"/>
                </a:solidFill>
              </a:rPr>
              <a:t>1)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Companies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managed by </a:t>
            </a:r>
            <a:r>
              <a:rPr lang="en-US" b="1" dirty="0">
                <a:solidFill>
                  <a:srgbClr val="CF1E24"/>
                </a:solidFill>
              </a:rPr>
              <a:t>Italian entrepreneurs only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539552" y="2120120"/>
            <a:ext cx="457061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F1E24"/>
                </a:solidFill>
              </a:rPr>
              <a:t>2)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Companies managed by </a:t>
            </a:r>
            <a:r>
              <a:rPr lang="en-US" b="1" dirty="0">
                <a:solidFill>
                  <a:srgbClr val="CF1E24"/>
                </a:solidFill>
              </a:rPr>
              <a:t>foreign entrepreneurs only</a:t>
            </a:r>
            <a:r>
              <a:rPr lang="en-US" dirty="0">
                <a:solidFill>
                  <a:srgbClr val="CF1E24"/>
                </a:solidFill>
              </a:rPr>
              <a:t> </a:t>
            </a:r>
            <a:endParaRPr lang="en-US" dirty="0" smtClean="0">
              <a:solidFill>
                <a:srgbClr val="CF1E24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07990" y="3206012"/>
            <a:ext cx="457614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F1E24"/>
                </a:solidFill>
              </a:rPr>
              <a:t>3)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Companies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managed </a:t>
            </a:r>
            <a:r>
              <a:rPr lang="en-US" b="1" dirty="0">
                <a:solidFill>
                  <a:srgbClr val="CF1E24"/>
                </a:solidFill>
              </a:rPr>
              <a:t>by both Italian and foreign </a:t>
            </a:r>
            <a:r>
              <a:rPr lang="en-US" b="1" dirty="0" smtClean="0">
                <a:solidFill>
                  <a:srgbClr val="CF1E24"/>
                </a:solidFill>
              </a:rPr>
              <a:t>entrepreneurs</a:t>
            </a:r>
          </a:p>
        </p:txBody>
      </p:sp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990983"/>
              </p:ext>
            </p:extLst>
          </p:nvPr>
        </p:nvGraphicFramePr>
        <p:xfrm>
          <a:off x="4972752" y="400473"/>
          <a:ext cx="4274820" cy="2361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ttangolo 16"/>
          <p:cNvSpPr/>
          <p:nvPr/>
        </p:nvSpPr>
        <p:spPr>
          <a:xfrm>
            <a:off x="7556988" y="808803"/>
            <a:ext cx="115062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Exporter</a:t>
            </a:r>
            <a:endParaRPr lang="it-IT" sz="1200" dirty="0"/>
          </a:p>
        </p:txBody>
      </p:sp>
      <p:sp>
        <p:nvSpPr>
          <p:cNvPr id="18" name="Rettangolo 17"/>
          <p:cNvSpPr/>
          <p:nvPr/>
        </p:nvSpPr>
        <p:spPr>
          <a:xfrm>
            <a:off x="7356596" y="2762250"/>
            <a:ext cx="175919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non-Exporter</a:t>
            </a:r>
            <a:endParaRPr lang="it-IT" sz="1200" dirty="0"/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59252"/>
              </p:ext>
            </p:extLst>
          </p:nvPr>
        </p:nvGraphicFramePr>
        <p:xfrm>
          <a:off x="4533543" y="2190388"/>
          <a:ext cx="4174066" cy="267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Rettangolo 4"/>
          <p:cNvSpPr/>
          <p:nvPr/>
        </p:nvSpPr>
        <p:spPr>
          <a:xfrm>
            <a:off x="481962" y="15853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1200" dirty="0"/>
              <a:t>(87.8% of exporter companies and 92.4% of Non-exporter companies)</a:t>
            </a:r>
            <a:endParaRPr lang="it-IT" sz="1200" dirty="0"/>
          </a:p>
        </p:txBody>
      </p:sp>
      <p:sp>
        <p:nvSpPr>
          <p:cNvPr id="20" name="Rettangolo 19"/>
          <p:cNvSpPr/>
          <p:nvPr/>
        </p:nvSpPr>
        <p:spPr>
          <a:xfrm>
            <a:off x="507990" y="276224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 (2.9% of exporter companies and 0.6% of Non-exporter companies)</a:t>
            </a:r>
            <a:endParaRPr lang="it-IT" sz="1200" dirty="0"/>
          </a:p>
        </p:txBody>
      </p:sp>
      <p:sp>
        <p:nvSpPr>
          <p:cNvPr id="21" name="Rettangolo 20"/>
          <p:cNvSpPr/>
          <p:nvPr/>
        </p:nvSpPr>
        <p:spPr>
          <a:xfrm>
            <a:off x="512134" y="387307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 (9.3% of exporter companies and 7% of Non-exporter companies)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7871916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Graphic spid="16" grpId="0">
        <p:bldAsOne/>
      </p:bldGraphic>
      <p:bldP spid="17" grpId="0"/>
      <p:bldP spid="18" grpId="0"/>
      <p:bldGraphic spid="1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4. A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taxonomy for exporter native/foreign-owned firms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13341" y="810221"/>
            <a:ext cx="733798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For the </a:t>
            </a:r>
            <a:r>
              <a:rPr lang="en-US" dirty="0"/>
              <a:t>exporting companies there is a very high correlation between the country of birth of the entrepreneur and the internal composition of the countries of birth of related labor force</a:t>
            </a:r>
            <a:endParaRPr lang="it-IT" dirty="0"/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977731"/>
              </p:ext>
            </p:extLst>
          </p:nvPr>
        </p:nvGraphicFramePr>
        <p:xfrm>
          <a:off x="4792979" y="1823127"/>
          <a:ext cx="42443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71599"/>
              </p:ext>
            </p:extLst>
          </p:nvPr>
        </p:nvGraphicFramePr>
        <p:xfrm>
          <a:off x="903459" y="1811697"/>
          <a:ext cx="4122420" cy="2731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52814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4. A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taxonomy for exporter native/foreign-owned firms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304925" y="3266343"/>
            <a:ext cx="72464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Focusing the attention on </a:t>
            </a:r>
            <a:r>
              <a:rPr lang="en-US" dirty="0" smtClean="0"/>
              <a:t>the population </a:t>
            </a:r>
            <a:r>
              <a:rPr lang="en-US" dirty="0"/>
              <a:t>of firms in which the </a:t>
            </a:r>
            <a:r>
              <a:rPr lang="en-US" dirty="0">
                <a:solidFill>
                  <a:srgbClr val="FB0005"/>
                </a:solidFill>
              </a:rPr>
              <a:t>country of origin of entrepreneur </a:t>
            </a:r>
            <a:r>
              <a:rPr lang="en-US" dirty="0"/>
              <a:t>coincides with the </a:t>
            </a:r>
            <a:r>
              <a:rPr lang="en-US" dirty="0">
                <a:solidFill>
                  <a:srgbClr val="FB0005"/>
                </a:solidFill>
              </a:rPr>
              <a:t>country of origin of at least one employee </a:t>
            </a:r>
            <a:r>
              <a:rPr lang="en-US" dirty="0"/>
              <a:t>and one </a:t>
            </a:r>
            <a:r>
              <a:rPr lang="en-US" dirty="0">
                <a:solidFill>
                  <a:srgbClr val="FB0005"/>
                </a:solidFill>
              </a:rPr>
              <a:t>export country </a:t>
            </a:r>
            <a:r>
              <a:rPr lang="en-US" dirty="0" smtClean="0"/>
              <a:t>we </a:t>
            </a:r>
            <a:r>
              <a:rPr lang="en-US" dirty="0"/>
              <a:t>analyze the distribution of export value by partner location</a:t>
            </a:r>
            <a:endParaRPr lang="it-IT" dirty="0"/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639941482"/>
              </p:ext>
            </p:extLst>
          </p:nvPr>
        </p:nvGraphicFramePr>
        <p:xfrm>
          <a:off x="1524000" y="795049"/>
          <a:ext cx="5455920" cy="221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8" name="Gruppo 17"/>
          <p:cNvGrpSpPr/>
          <p:nvPr/>
        </p:nvGrpSpPr>
        <p:grpSpPr>
          <a:xfrm>
            <a:off x="4853041" y="2769270"/>
            <a:ext cx="769790" cy="306000"/>
            <a:chOff x="3331345" y="1663988"/>
            <a:chExt cx="769790" cy="306000"/>
          </a:xfrm>
        </p:grpSpPr>
        <p:sp>
          <p:nvSpPr>
            <p:cNvPr id="19" name="Rettangolo arrotondato 18"/>
            <p:cNvSpPr/>
            <p:nvPr/>
          </p:nvSpPr>
          <p:spPr>
            <a:xfrm>
              <a:off x="3331345" y="1663988"/>
              <a:ext cx="769790" cy="306000"/>
            </a:xfrm>
            <a:prstGeom prst="roundRect">
              <a:avLst>
                <a:gd name="adj" fmla="val 16670"/>
              </a:avLst>
            </a:prstGeom>
            <a:solidFill>
              <a:srgbClr val="CB613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ttangolo 19"/>
            <p:cNvSpPr/>
            <p:nvPr/>
          </p:nvSpPr>
          <p:spPr>
            <a:xfrm>
              <a:off x="3346285" y="1678928"/>
              <a:ext cx="739910" cy="276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kern="1200" dirty="0" smtClean="0"/>
                <a:t>32.4%</a:t>
              </a:r>
              <a:endParaRPr lang="it-IT" sz="1200" kern="1200" dirty="0"/>
            </a:p>
          </p:txBody>
        </p:sp>
      </p:grpSp>
      <p:sp>
        <p:nvSpPr>
          <p:cNvPr id="10" name="Rettangolo 9"/>
          <p:cNvSpPr/>
          <p:nvPr/>
        </p:nvSpPr>
        <p:spPr>
          <a:xfrm>
            <a:off x="5622831" y="2523049"/>
            <a:ext cx="24256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/>
              <a:t>Same country: entrepreneur/employee(s)</a:t>
            </a:r>
            <a:endParaRPr lang="it-IT" sz="1000" dirty="0"/>
          </a:p>
        </p:txBody>
      </p:sp>
      <p:sp>
        <p:nvSpPr>
          <p:cNvPr id="21" name="Rettangolo 20"/>
          <p:cNvSpPr/>
          <p:nvPr/>
        </p:nvSpPr>
        <p:spPr>
          <a:xfrm>
            <a:off x="5699031" y="2801769"/>
            <a:ext cx="28184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/>
              <a:t>Same country: entrepreneur/employee(s)/export</a:t>
            </a:r>
            <a:endParaRPr lang="it-IT" sz="1000" dirty="0"/>
          </a:p>
        </p:txBody>
      </p:sp>
      <p:sp>
        <p:nvSpPr>
          <p:cNvPr id="11" name="Rettangolo 10"/>
          <p:cNvSpPr/>
          <p:nvPr/>
        </p:nvSpPr>
        <p:spPr>
          <a:xfrm>
            <a:off x="1276464" y="855725"/>
            <a:ext cx="495072" cy="23218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wordArtVert" wrap="square" anchor="ctr">
            <a:spAutoFit/>
          </a:bodyPr>
          <a:lstStyle/>
          <a:p>
            <a:r>
              <a:rPr lang="en-US" sz="1700" dirty="0" smtClean="0"/>
              <a:t>numbers</a:t>
            </a: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26827872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9" grpId="0">
        <p:bldAsOne/>
      </p:bldGraphic>
      <p:bldP spid="10" grpId="0"/>
      <p:bldP spid="21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4. A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taxonomy for exporter native/foreign-owned firms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9" name="Immagine 8" descr="C:\Users\cella\AppData\Local\Microsoft\Windows\Temporary Internet Files\Content.Word\pippo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795" y="885825"/>
            <a:ext cx="5353050" cy="3371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174957" y="871477"/>
            <a:ext cx="2607189" cy="1554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Exporting companies</a:t>
            </a:r>
          </a:p>
          <a:p>
            <a:r>
              <a:rPr lang="en-US" dirty="0" smtClean="0"/>
              <a:t>Same country of birth of</a:t>
            </a:r>
          </a:p>
          <a:p>
            <a:r>
              <a:rPr lang="it-IT" dirty="0" err="1" smtClean="0"/>
              <a:t>foreign</a:t>
            </a:r>
            <a:r>
              <a:rPr lang="it-IT" dirty="0" smtClean="0"/>
              <a:t> </a:t>
            </a:r>
            <a:r>
              <a:rPr lang="it-IT" dirty="0" err="1" smtClean="0"/>
              <a:t>entrepreneur</a:t>
            </a:r>
            <a:r>
              <a:rPr lang="it-IT" dirty="0" smtClean="0"/>
              <a:t>, </a:t>
            </a:r>
          </a:p>
          <a:p>
            <a:r>
              <a:rPr lang="it-IT" dirty="0" err="1" smtClean="0"/>
              <a:t>employee</a:t>
            </a:r>
            <a:r>
              <a:rPr lang="it-IT" dirty="0" smtClean="0"/>
              <a:t>(s) and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least</a:t>
            </a:r>
            <a:endParaRPr lang="it-IT" dirty="0" smtClean="0"/>
          </a:p>
          <a:p>
            <a:r>
              <a:rPr lang="it-IT" dirty="0" err="1" smtClean="0"/>
              <a:t>one</a:t>
            </a:r>
            <a:r>
              <a:rPr lang="it-IT" dirty="0" smtClean="0"/>
              <a:t> export Country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7474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4. A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taxonomy for exporter native/foreign-owned firms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539" y="1355764"/>
            <a:ext cx="6394449" cy="2886075"/>
          </a:xfrm>
          <a:prstGeom prst="rect">
            <a:avLst/>
          </a:prstGeom>
          <a:noFill/>
        </p:spPr>
      </p:pic>
      <p:sp>
        <p:nvSpPr>
          <p:cNvPr id="10" name="Rettangolo 9"/>
          <p:cNvSpPr/>
          <p:nvPr/>
        </p:nvSpPr>
        <p:spPr>
          <a:xfrm>
            <a:off x="1213342" y="770989"/>
            <a:ext cx="73972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The type of ownership affects the performance of enterprises that export, in fact multinational groups show an higher productivity in respect to the other </a:t>
            </a:r>
            <a:r>
              <a:rPr lang="en-US" sz="1600" dirty="0" smtClean="0"/>
              <a:t>types. </a:t>
            </a:r>
            <a:endParaRPr lang="it-IT" sz="1600" dirty="0"/>
          </a:p>
        </p:txBody>
      </p:sp>
      <p:sp>
        <p:nvSpPr>
          <p:cNvPr id="3" name="Rettangolo 2"/>
          <p:cNvSpPr/>
          <p:nvPr/>
        </p:nvSpPr>
        <p:spPr>
          <a:xfrm>
            <a:off x="1371600" y="4166217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Figure 6- </a:t>
            </a:r>
            <a:r>
              <a:rPr lang="en-US" sz="1000" dirty="0"/>
              <a:t>Productivity level of exporter enterprises managed by at least one foreign entrepreneur and with at least one foreign employee employment by group status and economic sector (</a:t>
            </a:r>
            <a:r>
              <a:rPr lang="en-US" sz="1000" i="1" dirty="0"/>
              <a:t>thousands of euro, year 2015</a:t>
            </a:r>
            <a:r>
              <a:rPr lang="en-US" sz="1000" dirty="0"/>
              <a:t>)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0886417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1179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5.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profiles of entrepreneurs of High-growth enterprises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2000" b="1" dirty="0">
              <a:solidFill>
                <a:schemeClr val="bg1"/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54071" y="974610"/>
            <a:ext cx="736127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For the entrepreneurs of high-growth enterprises </a:t>
            </a:r>
            <a:r>
              <a:rPr lang="en-US" b="1" dirty="0">
                <a:solidFill>
                  <a:srgbClr val="CF1E24"/>
                </a:solidFill>
              </a:rPr>
              <a:t>four profiles </a:t>
            </a:r>
            <a:r>
              <a:rPr lang="en-US" b="1" dirty="0"/>
              <a:t>have been </a:t>
            </a:r>
            <a:r>
              <a:rPr lang="en-US" b="1" dirty="0" smtClean="0"/>
              <a:t>identified: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1154073" y="1880397"/>
            <a:ext cx="707365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- the </a:t>
            </a:r>
            <a:r>
              <a:rPr lang="en-US" b="1" dirty="0">
                <a:solidFill>
                  <a:srgbClr val="CF1E24"/>
                </a:solidFill>
              </a:rPr>
              <a:t>first profile </a:t>
            </a:r>
            <a:r>
              <a:rPr lang="en-US" dirty="0"/>
              <a:t>(18.7% of entrepreneurs), is related to entrepreneurs that are mostly adult (90.5%), with at least a diploma of secondary education (94%) and with a greater presence of foreigners (86.8% are Italian, 5.4 percentage points less than the average of 92.2</a:t>
            </a:r>
            <a:r>
              <a:rPr lang="en-US" dirty="0" smtClean="0"/>
              <a:t>%)</a:t>
            </a:r>
            <a:endParaRPr lang="it-IT" dirty="0"/>
          </a:p>
          <a:p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7481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11798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5.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profiles of entrepreneurs of High-growth enterprises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2000" b="1" dirty="0">
              <a:solidFill>
                <a:schemeClr val="bg1"/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54073" y="822930"/>
            <a:ext cx="736127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- </a:t>
            </a:r>
            <a:r>
              <a:rPr lang="en-US" dirty="0"/>
              <a:t>the </a:t>
            </a:r>
            <a:r>
              <a:rPr lang="en-US" b="1" dirty="0">
                <a:solidFill>
                  <a:srgbClr val="CF1E24"/>
                </a:solidFill>
              </a:rPr>
              <a:t>second profile </a:t>
            </a:r>
            <a:r>
              <a:rPr lang="en-US" dirty="0"/>
              <a:t>(39.4%) is characterize by entrepreneurs predominantly male (96.5), but, unlike the first cluster, they are older (93.3% are senior) with an above-average education (29.7% have at least a first degree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13342" y="2087865"/>
            <a:ext cx="730200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- the </a:t>
            </a:r>
            <a:r>
              <a:rPr lang="en-US" b="1" dirty="0">
                <a:solidFill>
                  <a:srgbClr val="CF1E24"/>
                </a:solidFill>
              </a:rPr>
              <a:t>third profile </a:t>
            </a:r>
            <a:r>
              <a:rPr lang="en-US" dirty="0"/>
              <a:t>(25%) is mainly characterized by higher education (42.1% are graduates) and compared to previous ones, there is a higher component of women (although the majority are still men 68.7</a:t>
            </a:r>
            <a:r>
              <a:rPr lang="en-US" dirty="0" smtClean="0"/>
              <a:t>%)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154073" y="3149319"/>
            <a:ext cx="749568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- finally, the </a:t>
            </a:r>
            <a:r>
              <a:rPr lang="en-US" b="1" dirty="0">
                <a:solidFill>
                  <a:srgbClr val="CF1E24"/>
                </a:solidFill>
              </a:rPr>
              <a:t>fourth profile </a:t>
            </a:r>
            <a:r>
              <a:rPr lang="en-US" dirty="0"/>
              <a:t>(16.9%) concerns mostly female entrepreneurs (only 31.8% is male), younger (51.1% is under 35) mostly with diploma of secondary education (89.8%)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78781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6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. Concluding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remarks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13342" y="893474"/>
            <a:ext cx="761951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The </a:t>
            </a:r>
            <a:r>
              <a:rPr lang="en-US" dirty="0" smtClean="0"/>
              <a:t>informative potential in using of </a:t>
            </a:r>
            <a:r>
              <a:rPr lang="en-US" dirty="0"/>
              <a:t>integrated administrative and statistical data on businesses and on </a:t>
            </a:r>
            <a:r>
              <a:rPr lang="en-US" dirty="0" smtClean="0"/>
              <a:t>individuals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13342" y="1699587"/>
            <a:ext cx="73533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The central role of SBR in </a:t>
            </a:r>
            <a:r>
              <a:rPr lang="en-US" dirty="0"/>
              <a:t>the linkage process of multiple sources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213342" y="2293664"/>
            <a:ext cx="681813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/>
              <a:t>The possibility to define new taxonomies (classifications) for describing entrepreneurial </a:t>
            </a:r>
            <a:r>
              <a:rPr lang="en-US" dirty="0"/>
              <a:t>profiles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84982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2686050" y="1514475"/>
            <a:ext cx="38255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err="1" smtClean="0"/>
              <a:t>Thank</a:t>
            </a:r>
            <a:r>
              <a:rPr lang="it-IT" sz="6600" b="1" dirty="0" smtClean="0"/>
              <a:t> </a:t>
            </a:r>
            <a:r>
              <a:rPr lang="it-IT" sz="6600" b="1" dirty="0" err="1" smtClean="0"/>
              <a:t>you</a:t>
            </a:r>
            <a:endParaRPr lang="it-IT" sz="66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57223" y="3676450"/>
            <a:ext cx="19526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4"/>
              </a:rPr>
              <a:t>cella@istat.it</a:t>
            </a:r>
            <a:endParaRPr lang="it-IT" dirty="0" smtClean="0"/>
          </a:p>
          <a:p>
            <a:r>
              <a:rPr lang="it-IT" dirty="0" smtClean="0">
                <a:hlinkClick r:id="rId5"/>
              </a:rPr>
              <a:t>viviano@istat.it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60175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13342" y="1225900"/>
            <a:ext cx="7458074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Multiple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sources of information on enterprises and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people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BD-TEC project and the new integrated data base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Linking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entrepreneurs characteristics and enterprise group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taxonomy for exporter native/foreign-owned firms 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profiles of entrepreneurs of High-growth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enterprises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Concluding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remarks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AutoNum type="arabicPeriod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Contents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: 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9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altLang="it-IT" sz="2000" b="1" dirty="0" smtClean="0">
                <a:solidFill>
                  <a:schemeClr val="bg1"/>
                </a:solidFill>
                <a:latin typeface="+mj-lt"/>
              </a:rPr>
              <a:t>Background – The Integrated System of Registers (SIR)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9" name="Sottotitolo 2">
            <a:extLst>
              <a:ext uri="{FF2B5EF4-FFF2-40B4-BE49-F238E27FC236}">
                <a16:creationId xmlns="" xmlns:a16="http://schemas.microsoft.com/office/drawing/2014/main" id="{319A61F3-42BE-3A4E-93D1-ABEDBDE157DE}"/>
              </a:ext>
            </a:extLst>
          </p:cNvPr>
          <p:cNvSpPr txBox="1">
            <a:spLocks/>
          </p:cNvSpPr>
          <p:nvPr/>
        </p:nvSpPr>
        <p:spPr>
          <a:xfrm>
            <a:off x="595312" y="1089554"/>
            <a:ext cx="2338388" cy="2770716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C00000"/>
                </a:solidFill>
                <a:latin typeface="+mj-lt"/>
              </a:rPr>
              <a:t>SIR </a:t>
            </a:r>
            <a:r>
              <a:rPr lang="en-US" sz="1800" dirty="0">
                <a:solidFill>
                  <a:srgbClr val="C00000"/>
                </a:solidFill>
                <a:latin typeface="+mj-lt"/>
              </a:rPr>
              <a:t>is a system of statistical registers that centralize and integrate data derived from administrative sources and statistical </a:t>
            </a:r>
            <a:r>
              <a:rPr lang="en-US" sz="1800" dirty="0" smtClean="0">
                <a:solidFill>
                  <a:srgbClr val="C00000"/>
                </a:solidFill>
                <a:latin typeface="+mj-lt"/>
              </a:rPr>
              <a:t>surveys</a:t>
            </a:r>
            <a:endParaRPr lang="it-IT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1" name="Sottotitolo 2">
            <a:extLst>
              <a:ext uri="{FF2B5EF4-FFF2-40B4-BE49-F238E27FC236}">
                <a16:creationId xmlns="" xmlns:a16="http://schemas.microsoft.com/office/drawing/2014/main" id="{7D84D7D1-B90C-1F46-9681-88F39425517B}"/>
              </a:ext>
            </a:extLst>
          </p:cNvPr>
          <p:cNvSpPr txBox="1">
            <a:spLocks/>
          </p:cNvSpPr>
          <p:nvPr/>
        </p:nvSpPr>
        <p:spPr bwMode="auto">
          <a:xfrm>
            <a:off x="3148111" y="711687"/>
            <a:ext cx="5088082" cy="352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84163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71450" lvl="0" indent="-171450">
              <a:lnSpc>
                <a:spcPts val="1784"/>
              </a:lnSpc>
              <a:spcBef>
                <a:spcPct val="0"/>
              </a:spcBef>
              <a:spcAft>
                <a:spcPts val="1200"/>
              </a:spcAft>
              <a:buClr>
                <a:srgbClr val="C00000"/>
              </a:buClr>
              <a:buSzPct val="160000"/>
              <a:buFont typeface="Courier New" panose="02070309020205020404" pitchFamily="49" charset="0"/>
              <a:buChar char="o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SIR 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is «</a:t>
            </a:r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micro founded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», it guarantees:</a:t>
            </a:r>
          </a:p>
          <a:p>
            <a:pPr marL="358775" lvl="1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a </a:t>
            </a:r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single management 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on various issues (social, environmental, economic, etc.)</a:t>
            </a:r>
          </a:p>
          <a:p>
            <a:pPr marL="358775" lvl="1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a </a:t>
            </a:r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conceptual and statistical integration</a:t>
            </a:r>
          </a:p>
          <a:p>
            <a:pPr marL="358775" lvl="1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a </a:t>
            </a:r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physical integration 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of the statistical units that compose it </a:t>
            </a:r>
          </a:p>
          <a:p>
            <a:pPr marL="182562" lvl="1" indent="0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		Consistency is assured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by SIM (Integrated System of Microdata)</a:t>
            </a:r>
            <a:endParaRPr lang="en-GB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>
              <a:lnSpc>
                <a:spcPts val="1784"/>
              </a:lnSpc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Courier New" panose="02070309020205020404" pitchFamily="49" charset="0"/>
              <a:buChar char="o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SIR consists of registers that refer to three main themes represented by:</a:t>
            </a:r>
          </a:p>
          <a:p>
            <a:pPr marL="358775" lvl="0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population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358775" lvl="0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production units</a:t>
            </a:r>
          </a:p>
          <a:p>
            <a:pPr marL="358775" lvl="0" indent="-176213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erritory</a:t>
            </a:r>
          </a:p>
          <a:p>
            <a:pPr marL="358775" lvl="0" indent="-176213">
              <a:spcBef>
                <a:spcPct val="0"/>
              </a:spcBef>
              <a:spcAft>
                <a:spcPts val="1200"/>
              </a:spcAft>
              <a:buClr>
                <a:srgbClr val="C00000"/>
              </a:buClr>
              <a:buSzPct val="160000"/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The relationships between these themes allow us to connote it as a "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system“ where consistency is assured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3341121" y="2270760"/>
            <a:ext cx="5069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85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1. Multiple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sources of information on enterprises and 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people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04925" y="806800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system of </a:t>
            </a: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satellite registers linked to SBR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3448050" y="2336800"/>
            <a:ext cx="14605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SBR</a:t>
            </a:r>
            <a:endParaRPr lang="it-IT" b="1" dirty="0"/>
          </a:p>
        </p:txBody>
      </p:sp>
      <p:sp>
        <p:nvSpPr>
          <p:cNvPr id="10" name="Ovale 9"/>
          <p:cNvSpPr/>
          <p:nvPr/>
        </p:nvSpPr>
        <p:spPr>
          <a:xfrm>
            <a:off x="3448051" y="1270000"/>
            <a:ext cx="1450484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BD</a:t>
            </a:r>
          </a:p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E-</a:t>
            </a:r>
            <a:r>
              <a:rPr lang="it-IT" sz="1400" b="1" dirty="0" err="1" smtClean="0">
                <a:solidFill>
                  <a:schemeClr val="tx1"/>
                </a:solidFill>
              </a:rPr>
              <a:t>Ship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5468900" y="2022475"/>
            <a:ext cx="125575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smtClean="0">
                <a:solidFill>
                  <a:schemeClr val="tx1"/>
                </a:solidFill>
              </a:rPr>
              <a:t>International </a:t>
            </a:r>
            <a:r>
              <a:rPr lang="it-IT" sz="900" b="1" dirty="0" err="1" smtClean="0">
                <a:solidFill>
                  <a:schemeClr val="tx1"/>
                </a:solidFill>
              </a:rPr>
              <a:t>Trade</a:t>
            </a:r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4908550" y="3305601"/>
            <a:ext cx="120650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Frame SBS</a:t>
            </a:r>
            <a:endParaRPr lang="it-IT" sz="1400" b="1" dirty="0">
              <a:solidFill>
                <a:schemeClr val="tx1"/>
              </a:solidFill>
            </a:endParaRPr>
          </a:p>
        </p:txBody>
      </p:sp>
      <p:cxnSp>
        <p:nvCxnSpPr>
          <p:cNvPr id="17" name="Connettore 1 16"/>
          <p:cNvCxnSpPr>
            <a:stCxn id="10" idx="4"/>
            <a:endCxn id="5" idx="0"/>
          </p:cNvCxnSpPr>
          <p:nvPr/>
        </p:nvCxnSpPr>
        <p:spPr>
          <a:xfrm>
            <a:off x="4173293" y="2012950"/>
            <a:ext cx="5007" cy="323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12" idx="2"/>
          </p:cNvCxnSpPr>
          <p:nvPr/>
        </p:nvCxnSpPr>
        <p:spPr>
          <a:xfrm flipH="1">
            <a:off x="4908550" y="2393950"/>
            <a:ext cx="560350" cy="161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6" idx="1"/>
          </p:cNvCxnSpPr>
          <p:nvPr/>
        </p:nvCxnSpPr>
        <p:spPr>
          <a:xfrm flipH="1" flipV="1">
            <a:off x="4743450" y="3251200"/>
            <a:ext cx="341788" cy="1632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6693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2. The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BD-TEC project and the new integrated data 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base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04925" y="639160"/>
            <a:ext cx="7458074" cy="3960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Goals: integrate information </a:t>
            </a:r>
            <a:r>
              <a:rPr lang="en-GB" sz="1600" dirty="0" smtClean="0"/>
              <a:t>on </a:t>
            </a:r>
            <a:r>
              <a:rPr lang="en-GB" sz="1600" dirty="0"/>
              <a:t>export and imports with the business demography </a:t>
            </a:r>
            <a:r>
              <a:rPr lang="en-GB" sz="1600" dirty="0" smtClean="0"/>
              <a:t>characteristics and enrich with </a:t>
            </a:r>
            <a:r>
              <a:rPr lang="en-GB" sz="1600" dirty="0"/>
              <a:t>the SBS data in order to produce information on the economic </a:t>
            </a:r>
            <a:r>
              <a:rPr lang="en-GB" sz="1600" dirty="0" smtClean="0"/>
              <a:t>performance</a:t>
            </a: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Different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statistical domains (SBS, BD, ITGS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 data sources involved to cover 4 topics:</a:t>
            </a: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Topic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Linking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business demography (BD) statistics to international trade in goods statistics by enterprise characteristics (TEC) to obtain information on export and imports of young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enterprises.</a:t>
            </a: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Topic 2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Exploit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other possibilities of the above linked BD-TEC dataset to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analyze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enterprise population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and shares of young enterprises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by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combinations of available breakdowns such as NACE, </a:t>
            </a: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partner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countries and type of </a:t>
            </a: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trader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Topic 3: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Link the above dataset to business register (BR) and structural business statistics (SBS) to add additional characteristics, variables and breakdowns to the dataset in order to calculate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indicators on the economic performance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of young exporting and importing enterprises compared to other trading and non-trading enterprises in SBS.</a:t>
            </a:r>
            <a:endParaRPr lang="en-US" alt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99384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2. The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BD-TEC project and the new integrated data 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base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04925" y="806800"/>
            <a:ext cx="745807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Topic 4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Advance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methodology of micro data linking with respect to diverse issues such as linking registers and data sources based on sampling, effects on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confidentiality and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grossing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up.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669276"/>
              </p:ext>
            </p:extLst>
          </p:nvPr>
        </p:nvGraphicFramePr>
        <p:xfrm>
          <a:off x="1304925" y="2064499"/>
          <a:ext cx="5767387" cy="2551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304925" y="1941389"/>
            <a:ext cx="63436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Labor</a:t>
            </a:r>
            <a:r>
              <a:rPr lang="en-US" sz="1000" b="1" dirty="0"/>
              <a:t> </a:t>
            </a:r>
            <a:r>
              <a:rPr lang="en-US" sz="1000" dirty="0"/>
              <a:t>productivity of enterprises by type of enterprises and sector (</a:t>
            </a:r>
            <a:r>
              <a:rPr lang="en-US" sz="1000" i="1" dirty="0"/>
              <a:t>thousands of euro, year 2015</a:t>
            </a:r>
            <a:r>
              <a:rPr lang="en-US" sz="1000" b="1" dirty="0"/>
              <a:t>)</a:t>
            </a:r>
            <a:endParaRPr lang="it-IT" sz="1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04925" y="1681638"/>
            <a:ext cx="1724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Example</a:t>
            </a:r>
            <a:r>
              <a:rPr lang="it-IT" sz="1600" dirty="0" smtClean="0"/>
              <a:t>: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98155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3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Linking entrepreneurs characteristics and enterprise group status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3448050" y="2336800"/>
            <a:ext cx="14605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SBR</a:t>
            </a:r>
            <a:endParaRPr lang="it-IT" b="1" dirty="0"/>
          </a:p>
        </p:txBody>
      </p:sp>
      <p:sp>
        <p:nvSpPr>
          <p:cNvPr id="10" name="Ovale 9"/>
          <p:cNvSpPr/>
          <p:nvPr/>
        </p:nvSpPr>
        <p:spPr>
          <a:xfrm>
            <a:off x="3448051" y="1270000"/>
            <a:ext cx="1450484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BD</a:t>
            </a:r>
          </a:p>
          <a:p>
            <a:pPr algn="ctr"/>
            <a:r>
              <a:rPr lang="it-IT" sz="1400" b="1" dirty="0" smtClean="0">
                <a:solidFill>
                  <a:schemeClr val="tx1"/>
                </a:solidFill>
              </a:rPr>
              <a:t>E-</a:t>
            </a:r>
            <a:r>
              <a:rPr lang="it-IT" sz="1400" b="1" dirty="0" err="1" smtClean="0">
                <a:solidFill>
                  <a:schemeClr val="tx1"/>
                </a:solidFill>
              </a:rPr>
              <a:t>Ship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5468900" y="2022475"/>
            <a:ext cx="117955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smtClean="0">
                <a:solidFill>
                  <a:schemeClr val="tx1"/>
                </a:solidFill>
              </a:rPr>
              <a:t>International </a:t>
            </a:r>
            <a:r>
              <a:rPr lang="it-IT" sz="900" b="1" dirty="0" err="1" smtClean="0">
                <a:solidFill>
                  <a:schemeClr val="tx1"/>
                </a:solidFill>
              </a:rPr>
              <a:t>Trade</a:t>
            </a:r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1651000" y="1939925"/>
            <a:ext cx="127635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 smtClean="0">
                <a:solidFill>
                  <a:schemeClr val="tx1"/>
                </a:solidFill>
              </a:rPr>
              <a:t>Leed</a:t>
            </a:r>
            <a:r>
              <a:rPr lang="it-IT" sz="1400" b="1" dirty="0" smtClean="0">
                <a:solidFill>
                  <a:schemeClr val="tx1"/>
                </a:solidFill>
              </a:rPr>
              <a:t> </a:t>
            </a:r>
            <a:r>
              <a:rPr lang="it-IT" sz="900" b="1" dirty="0" err="1" smtClean="0">
                <a:solidFill>
                  <a:schemeClr val="tx1"/>
                </a:solidFill>
              </a:rPr>
              <a:t>Entrepreneurs</a:t>
            </a:r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2114550" y="3251200"/>
            <a:ext cx="127000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 smtClean="0">
                <a:solidFill>
                  <a:schemeClr val="tx1"/>
                </a:solidFill>
              </a:rPr>
              <a:t>Leed</a:t>
            </a:r>
            <a:endParaRPr lang="it-IT" sz="1400" b="1" dirty="0" smtClean="0">
              <a:solidFill>
                <a:schemeClr val="tx1"/>
              </a:solidFill>
            </a:endParaRPr>
          </a:p>
          <a:p>
            <a:pPr algn="ctr"/>
            <a:r>
              <a:rPr lang="it-IT" sz="900" b="1" dirty="0" err="1" smtClean="0">
                <a:solidFill>
                  <a:schemeClr val="tx1"/>
                </a:solidFill>
              </a:rPr>
              <a:t>Employment</a:t>
            </a:r>
            <a:endParaRPr lang="it-IT" sz="900" b="1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4908550" y="3305601"/>
            <a:ext cx="1206500" cy="742950"/>
          </a:xfrm>
          <a:prstGeom prst="ellipse">
            <a:avLst/>
          </a:prstGeom>
          <a:solidFill>
            <a:srgbClr val="FB00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Frame SBS</a:t>
            </a:r>
            <a:endParaRPr lang="it-IT" sz="1400" dirty="0">
              <a:solidFill>
                <a:schemeClr val="tx1"/>
              </a:solidFill>
            </a:endParaRPr>
          </a:p>
        </p:txBody>
      </p:sp>
      <p:cxnSp>
        <p:nvCxnSpPr>
          <p:cNvPr id="17" name="Connettore 1 16"/>
          <p:cNvCxnSpPr>
            <a:stCxn id="10" idx="4"/>
            <a:endCxn id="5" idx="0"/>
          </p:cNvCxnSpPr>
          <p:nvPr/>
        </p:nvCxnSpPr>
        <p:spPr>
          <a:xfrm>
            <a:off x="4173293" y="2012950"/>
            <a:ext cx="5007" cy="323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12" idx="2"/>
          </p:cNvCxnSpPr>
          <p:nvPr/>
        </p:nvCxnSpPr>
        <p:spPr>
          <a:xfrm flipH="1">
            <a:off x="4908550" y="2393950"/>
            <a:ext cx="560350" cy="161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6" idx="1"/>
          </p:cNvCxnSpPr>
          <p:nvPr/>
        </p:nvCxnSpPr>
        <p:spPr>
          <a:xfrm flipH="1" flipV="1">
            <a:off x="4743450" y="3251200"/>
            <a:ext cx="341788" cy="1632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 flipH="1" flipV="1">
            <a:off x="2889250" y="2341562"/>
            <a:ext cx="55880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>
            <a:off x="3322071" y="3251200"/>
            <a:ext cx="360929" cy="214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14" idx="4"/>
            <a:endCxn id="15" idx="0"/>
          </p:cNvCxnSpPr>
          <p:nvPr/>
        </p:nvCxnSpPr>
        <p:spPr>
          <a:xfrm>
            <a:off x="2289175" y="2682875"/>
            <a:ext cx="4603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1304925" y="806800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system of </a:t>
            </a: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satellite registers linked to SBR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447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3. Linking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entrepreneurs characteristics and enterprise group status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13341" y="810221"/>
            <a:ext cx="7337989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/>
              <a:t>Two </a:t>
            </a:r>
            <a:r>
              <a:rPr lang="en-GB" dirty="0"/>
              <a:t>themes relevant for the entrepreneurship study</a:t>
            </a:r>
            <a:r>
              <a:rPr lang="en-GB" dirty="0" smtClean="0"/>
              <a:t>: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13342" y="1487329"/>
            <a:ext cx="726390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a) </a:t>
            </a:r>
            <a:r>
              <a:rPr lang="en-GB" dirty="0" smtClean="0"/>
              <a:t>The </a:t>
            </a:r>
            <a:r>
              <a:rPr lang="en-GB" dirty="0"/>
              <a:t>behaviour of native/ foreign-owned businesses engaged in trading </a:t>
            </a:r>
            <a:r>
              <a:rPr lang="en-GB" dirty="0" smtClean="0"/>
              <a:t>activities 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213341" y="2617917"/>
            <a:ext cx="7263907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b) </a:t>
            </a:r>
            <a:r>
              <a:rPr lang="en-GB" dirty="0" smtClean="0"/>
              <a:t> The </a:t>
            </a:r>
            <a:r>
              <a:rPr lang="en-GB" dirty="0"/>
              <a:t>profile of entrepreneurs involved in high-growth firms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060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of entrepreneurs in international trade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</a:t>
            </a:r>
            <a:endParaRPr lang="it-IT" altLang="it-IT" sz="1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Neuchâtel, 24 – 27 </a:t>
            </a:r>
            <a:r>
              <a:rPr lang="it-IT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September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4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A taxonomy for exporter native/foreign-owned firms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132932"/>
              </p:ext>
            </p:extLst>
          </p:nvPr>
        </p:nvGraphicFramePr>
        <p:xfrm>
          <a:off x="1709737" y="1334970"/>
          <a:ext cx="5724525" cy="3259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ttangolo 9"/>
          <p:cNvSpPr/>
          <p:nvPr/>
        </p:nvSpPr>
        <p:spPr>
          <a:xfrm>
            <a:off x="1154073" y="572526"/>
            <a:ext cx="73972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Question: </a:t>
            </a:r>
          </a:p>
          <a:p>
            <a:pPr algn="just"/>
            <a:r>
              <a:rPr lang="en-US" sz="1600" dirty="0" smtClean="0"/>
              <a:t>Do foreign </a:t>
            </a:r>
            <a:r>
              <a:rPr lang="en-US" sz="1600" dirty="0"/>
              <a:t>people managing exporting firms </a:t>
            </a:r>
            <a:r>
              <a:rPr lang="en-US" sz="1600" dirty="0" smtClean="0"/>
              <a:t>have </a:t>
            </a:r>
            <a:r>
              <a:rPr lang="en-US" sz="1600" dirty="0"/>
              <a:t>an advantage </a:t>
            </a:r>
            <a:r>
              <a:rPr lang="en-US" sz="1600" dirty="0" smtClean="0"/>
              <a:t>in </a:t>
            </a:r>
            <a:r>
              <a:rPr lang="en-US" sz="1600" dirty="0"/>
              <a:t>foreign markets, especially those represented by their country of </a:t>
            </a:r>
            <a:r>
              <a:rPr lang="en-US" sz="1600" dirty="0" smtClean="0"/>
              <a:t>origin?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6034441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df9c2651dffb292a836ec0f0d60ecf0c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820cdc17a90b00845ec72bfdbf88abe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459159c4-d20a-4ff3-9b11-fbd127bd52e5"/>
    <ds:schemaRef ds:uri="http://schemas.microsoft.com/office/2006/documentManagement/types"/>
    <ds:schemaRef ds:uri="http://purl.org/dc/terms/"/>
    <ds:schemaRef ds:uri="c58f2efd-82a8-4ecf-b395-8c25e928921d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679261c3-551f-4e86-913f-177e0e529669"/>
  </ds:schemaRefs>
</ds:datastoreItem>
</file>

<file path=customXml/itemProps3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A2A88F-A12B-437C-BC4D-087D73178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14705</TotalTime>
  <Words>1419</Words>
  <Application>Microsoft Office PowerPoint</Application>
  <PresentationFormat>Presentazione su schermo (16:9)</PresentationFormat>
  <Paragraphs>191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Caterina Viviano</cp:lastModifiedBy>
  <cp:revision>1336</cp:revision>
  <cp:lastPrinted>2017-02-22T13:28:22Z</cp:lastPrinted>
  <dcterms:created xsi:type="dcterms:W3CDTF">2015-05-13T08:31:54Z</dcterms:created>
  <dcterms:modified xsi:type="dcterms:W3CDTF">2018-09-07T15:45:03Z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