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0.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5"/>
  </p:sldMasterIdLst>
  <p:notesMasterIdLst>
    <p:notesMasterId r:id="rId19"/>
  </p:notesMasterIdLst>
  <p:handoutMasterIdLst>
    <p:handoutMasterId r:id="rId20"/>
  </p:handoutMasterIdLst>
  <p:sldIdLst>
    <p:sldId id="513" r:id="rId6"/>
    <p:sldId id="514" r:id="rId7"/>
    <p:sldId id="524" r:id="rId8"/>
    <p:sldId id="525" r:id="rId9"/>
    <p:sldId id="531" r:id="rId10"/>
    <p:sldId id="534" r:id="rId11"/>
    <p:sldId id="526" r:id="rId12"/>
    <p:sldId id="533" r:id="rId13"/>
    <p:sldId id="537" r:id="rId14"/>
    <p:sldId id="529" r:id="rId15"/>
    <p:sldId id="530" r:id="rId16"/>
    <p:sldId id="527" r:id="rId17"/>
    <p:sldId id="522" r:id="rId18"/>
  </p:sldIdLst>
  <p:sldSz cx="9144000" cy="5143500" type="screen16x9"/>
  <p:notesSz cx="6797675" cy="9926638"/>
  <p:defaultTextStyle>
    <a:defPPr>
      <a:defRPr lang="it-IT"/>
    </a:defPPr>
    <a:lvl1pPr marL="0" algn="l" defTabSz="456981" rtl="0" eaLnBrk="1" latinLnBrk="0" hangingPunct="1">
      <a:defRPr sz="1900" kern="1200">
        <a:solidFill>
          <a:schemeClr val="tx1"/>
        </a:solidFill>
        <a:latin typeface="+mn-lt"/>
        <a:ea typeface="+mn-ea"/>
        <a:cs typeface="+mn-cs"/>
      </a:defRPr>
    </a:lvl1pPr>
    <a:lvl2pPr marL="456981" algn="l" defTabSz="456981" rtl="0" eaLnBrk="1" latinLnBrk="0" hangingPunct="1">
      <a:defRPr sz="1900" kern="1200">
        <a:solidFill>
          <a:schemeClr val="tx1"/>
        </a:solidFill>
        <a:latin typeface="+mn-lt"/>
        <a:ea typeface="+mn-ea"/>
        <a:cs typeface="+mn-cs"/>
      </a:defRPr>
    </a:lvl2pPr>
    <a:lvl3pPr marL="913981" algn="l" defTabSz="456981" rtl="0" eaLnBrk="1" latinLnBrk="0" hangingPunct="1">
      <a:defRPr sz="1900" kern="1200">
        <a:solidFill>
          <a:schemeClr val="tx1"/>
        </a:solidFill>
        <a:latin typeface="+mn-lt"/>
        <a:ea typeface="+mn-ea"/>
        <a:cs typeface="+mn-cs"/>
      </a:defRPr>
    </a:lvl3pPr>
    <a:lvl4pPr marL="1370969" algn="l" defTabSz="456981" rtl="0" eaLnBrk="1" latinLnBrk="0" hangingPunct="1">
      <a:defRPr sz="1900" kern="1200">
        <a:solidFill>
          <a:schemeClr val="tx1"/>
        </a:solidFill>
        <a:latin typeface="+mn-lt"/>
        <a:ea typeface="+mn-ea"/>
        <a:cs typeface="+mn-cs"/>
      </a:defRPr>
    </a:lvl4pPr>
    <a:lvl5pPr marL="1827964" algn="l" defTabSz="456981" rtl="0" eaLnBrk="1" latinLnBrk="0" hangingPunct="1">
      <a:defRPr sz="1900" kern="1200">
        <a:solidFill>
          <a:schemeClr val="tx1"/>
        </a:solidFill>
        <a:latin typeface="+mn-lt"/>
        <a:ea typeface="+mn-ea"/>
        <a:cs typeface="+mn-cs"/>
      </a:defRPr>
    </a:lvl5pPr>
    <a:lvl6pPr marL="2284945" algn="l" defTabSz="456981" rtl="0" eaLnBrk="1" latinLnBrk="0" hangingPunct="1">
      <a:defRPr sz="1900" kern="1200">
        <a:solidFill>
          <a:schemeClr val="tx1"/>
        </a:solidFill>
        <a:latin typeface="+mn-lt"/>
        <a:ea typeface="+mn-ea"/>
        <a:cs typeface="+mn-cs"/>
      </a:defRPr>
    </a:lvl6pPr>
    <a:lvl7pPr marL="2741943" algn="l" defTabSz="456981" rtl="0" eaLnBrk="1" latinLnBrk="0" hangingPunct="1">
      <a:defRPr sz="1900" kern="1200">
        <a:solidFill>
          <a:schemeClr val="tx1"/>
        </a:solidFill>
        <a:latin typeface="+mn-lt"/>
        <a:ea typeface="+mn-ea"/>
        <a:cs typeface="+mn-cs"/>
      </a:defRPr>
    </a:lvl7pPr>
    <a:lvl8pPr marL="3198933" algn="l" defTabSz="456981" rtl="0" eaLnBrk="1" latinLnBrk="0" hangingPunct="1">
      <a:defRPr sz="1900" kern="1200">
        <a:solidFill>
          <a:schemeClr val="tx1"/>
        </a:solidFill>
        <a:latin typeface="+mn-lt"/>
        <a:ea typeface="+mn-ea"/>
        <a:cs typeface="+mn-cs"/>
      </a:defRPr>
    </a:lvl8pPr>
    <a:lvl9pPr marL="3655928" algn="l" defTabSz="456981" rtl="0" eaLnBrk="1" latinLnBrk="0" hangingPunct="1">
      <a:defRPr sz="1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411">
          <p15:clr>
            <a:srgbClr val="A4A3A4"/>
          </p15:clr>
        </p15:guide>
        <p15:guide id="2" orient="horz" pos="2132">
          <p15:clr>
            <a:srgbClr val="A4A3A4"/>
          </p15:clr>
        </p15:guide>
        <p15:guide id="3" pos="838">
          <p15:clr>
            <a:srgbClr val="A4A3A4"/>
          </p15:clr>
        </p15:guide>
        <p15:guide id="4" orient="horz" pos="1350">
          <p15:clr>
            <a:srgbClr val="A4A3A4"/>
          </p15:clr>
        </p15:guide>
        <p15:guide id="5" pos="3009">
          <p15:clr>
            <a:srgbClr val="A4A3A4"/>
          </p15:clr>
        </p15:guide>
        <p15:guide id="6" orient="horz" pos="3121">
          <p15:clr>
            <a:srgbClr val="A4A3A4"/>
          </p15:clr>
        </p15:guide>
        <p15:guide id="7" orient="horz" pos="177">
          <p15:clr>
            <a:srgbClr val="A4A3A4"/>
          </p15:clr>
        </p15:guide>
        <p15:guide id="8" pos="3706">
          <p15:clr>
            <a:srgbClr val="A4A3A4"/>
          </p15:clr>
        </p15:guide>
        <p15:guide id="9" pos="822">
          <p15:clr>
            <a:srgbClr val="A4A3A4"/>
          </p15:clr>
        </p15:guide>
      </p15:sldGuideLst>
    </p:ext>
    <p:ext uri="{2D200454-40CA-4A62-9FC3-DE9A4176ACB9}">
      <p15:notesGuideLst xmlns:p15="http://schemas.microsoft.com/office/powerpoint/2012/main">
        <p15:guide id="1" orient="horz" pos="3126">
          <p15:clr>
            <a:srgbClr val="A4A3A4"/>
          </p15:clr>
        </p15:guide>
        <p15:guide id="2" pos="2138">
          <p15:clr>
            <a:srgbClr val="A4A3A4"/>
          </p15:clr>
        </p15:guide>
        <p15:guide id="3" orient="horz" pos="3127">
          <p15:clr>
            <a:srgbClr val="A4A3A4"/>
          </p15:clr>
        </p15:guide>
        <p15:guide id="4" pos="214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elisabetta segre" initials="" lastIdx="0" clrIdx="0"/>
  <p:cmAuthor id="1" name="Annalisa Cicerchia" initials="AC" lastIdx="1" clrIdx="1">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F1E24"/>
    <a:srgbClr val="AE1023"/>
    <a:srgbClr val="F4C34F"/>
    <a:srgbClr val="4479CB"/>
    <a:srgbClr val="FDB409"/>
    <a:srgbClr val="CB6131"/>
    <a:srgbClr val="FFFF0A"/>
    <a:srgbClr val="FB0005"/>
    <a:srgbClr val="7E76AD"/>
    <a:srgbClr val="9188C7"/>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8603FDC-E32A-4AB5-989C-0864C3EAD2B8}" styleName="Stile con tema 2 - Colore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9D7B26C5-4107-4FEC-AEDC-1716B250A1EF}" styleName="Stile chiaro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Stile chiaro 1 - Colore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E3FDE45-AF77-4B5C-9715-49D594BDF05E}" styleName="Stile chiaro 1 - Colore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Nessuno stile, griglia tabel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essuno stile, nessuna grigli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DA37D80-6434-44D0-A028-1B22A696006F}" styleName="Stile chiaro 3 - Colore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8799B23B-EC83-4686-B30A-512413B5E67A}" styleName="Stile chiaro 3 - Colore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Stile chiaro 3 - Colore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D27102A9-8310-4765-A935-A1911B00CA55}" styleName="Stile chiaro 1 - Colore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C083E6E3-FA7D-4D7B-A595-EF9225AFEA82}" styleName="Stile chiaro 1 - Colore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5FD0F851-EC5A-4D38-B0AD-8093EC10F338}" styleName="Stile chiaro 1 - Colore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68D230F3-CF80-4859-8CE7-A43EE81993B5}" styleName="Stile chiaro 1 - Colore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7E9639D4-E3E2-4D34-9284-5A2195B3D0D7}" styleName="Stile chiaro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F2DE63D5-997A-4646-A377-4702673A728D}" styleName="Stile chiaro 2 - Colore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BC89EF96-8CEA-46FF-86C4-4CE0E7609802}" styleName="Stile chiaro 3 - Colore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DBED569-4797-4DF1-A0F4-6AAB3CD982D8}" styleName="Stile chiaro 3 - Colore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93296810-A885-4BE3-A3E7-6D5BEEA58F35}" styleName="Stile medio 2 - Colore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8EC20E35-A176-4012-BC5E-935CFFF8708E}" styleName="Stile medio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E25E649-3F16-4E02-A733-19D2CDBF48F0}" styleName="Stile medio 3 - Colore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E8034E78-7F5D-4C2E-B375-FC64B27BC917}" styleName="Stile scuro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6D9F66E-5EB9-4882-86FB-DCBF35E3C3E4}" styleName="Stile medio 4 - Colore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2838BEF-8BB2-4498-84A7-C5851F593DF1}" styleName="Stile medio 4 - Colore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D7AC3CCA-C797-4891-BE02-D94E43425B78}" styleName="Stile medio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Stile medio 4 - Colore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Stile medio 4 - Colore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46F890A9-2807-4EBB-B81D-B2AA78EC7F39}" styleName="Stile scuro 2 - Colore 5/Colore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Stile scuro 2 - Colore 3/Colore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5202B0CA-FC54-4496-8BCA-5EF66A818D29}" styleName="Stile scuro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37CE84F3-28C3-443E-9E96-99CF82512B78}" styleName="Stile scuro 1 - Colore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505E3EF-67EA-436B-97B2-0124C06EBD24}" styleName="Stile medio 4 - Colore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C4B1156A-380E-4F78-BDF5-A606A8083BF9}" styleName="Stile medio 4 - Colore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2A488322-F2BA-4B5B-9748-0D474271808F}" styleName="Stile medio 3 - Colore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74C1A8A3-306A-4EB7-A6B1-4F7E0EB9C5D6}" styleName="Stile medio 3 - Colore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125E5076-3810-47DD-B79F-674D7AD40C01}" styleName="Stile scuro 1 - Color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5BE263C-DBD7-4A20-BB59-AAB30ACAA65A}" styleName="Stile medio 3 - Colore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0660B408-B3CF-4A94-85FC-2B1E0A45F4A2}" styleName="Stile scuro 2 - Colore 1/Color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073A0DAA-6AF3-43AB-8588-CEC1D06C72B9}" styleName="Stile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Stile medio 2 - Color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791" autoAdjust="0"/>
    <p:restoredTop sz="89371" autoAdjust="0"/>
  </p:normalViewPr>
  <p:slideViewPr>
    <p:cSldViewPr snapToGrid="0" snapToObjects="1" showGuides="1">
      <p:cViewPr varScale="1">
        <p:scale>
          <a:sx n="86" d="100"/>
          <a:sy n="86" d="100"/>
        </p:scale>
        <p:origin x="1170" y="90"/>
      </p:cViewPr>
      <p:guideLst>
        <p:guide orient="horz" pos="3411"/>
        <p:guide orient="horz" pos="2132"/>
        <p:guide pos="838"/>
        <p:guide orient="horz" pos="1350"/>
        <p:guide pos="3009"/>
        <p:guide orient="horz" pos="3121"/>
        <p:guide orient="horz" pos="177"/>
        <p:guide pos="3706"/>
        <p:guide pos="822"/>
      </p:guideLst>
    </p:cSldViewPr>
  </p:slideViewPr>
  <p:outlineViewPr>
    <p:cViewPr>
      <p:scale>
        <a:sx n="33" d="100"/>
        <a:sy n="33" d="100"/>
      </p:scale>
      <p:origin x="0" y="0"/>
    </p:cViewPr>
  </p:outlineViewPr>
  <p:notesTextViewPr>
    <p:cViewPr>
      <p:scale>
        <a:sx n="125" d="100"/>
        <a:sy n="125" d="100"/>
      </p:scale>
      <p:origin x="0" y="0"/>
    </p:cViewPr>
  </p:notesTextViewPr>
  <p:notesViewPr>
    <p:cSldViewPr snapToGrid="0" snapToObjects="1">
      <p:cViewPr varScale="1">
        <p:scale>
          <a:sx n="76" d="100"/>
          <a:sy n="76" d="100"/>
        </p:scale>
        <p:origin x="-1938" y="708"/>
      </p:cViewPr>
      <p:guideLst>
        <p:guide orient="horz" pos="3126"/>
        <p:guide pos="2138"/>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heme" Target="theme/theme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notesMaster" Target="notesMasters/notesMaster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file:///G:\gruppi%202016\registro_ENT%202016\Tavole%20finali.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4"/>
    </mc:Choice>
    <mc:Fallback>
      <c:style val="4"/>
    </mc:Fallback>
  </mc:AlternateContent>
  <c:chart>
    <c:title>
      <c:tx>
        <c:rich>
          <a:bodyPr rot="0" spcFirstLastPara="1" vertOverflow="ellipsis" vert="horz" wrap="square" anchor="ctr" anchorCtr="1"/>
          <a:lstStyle/>
          <a:p>
            <a:pPr>
              <a:defRPr sz="1800" b="1" i="0" u="none" strike="noStrike" kern="1200" baseline="0">
                <a:solidFill>
                  <a:schemeClr val="tx1"/>
                </a:solidFill>
                <a:latin typeface="+mn-lt"/>
                <a:ea typeface="+mn-ea"/>
                <a:cs typeface="+mn-cs"/>
              </a:defRPr>
            </a:pPr>
            <a:r>
              <a:rPr lang="en-US" dirty="0"/>
              <a:t>Italian BR Groups structures RY 2016</a:t>
            </a:r>
          </a:p>
        </c:rich>
      </c:tx>
      <c:layout/>
      <c:overlay val="0"/>
      <c:spPr>
        <a:noFill/>
        <a:ln>
          <a:noFill/>
        </a:ln>
        <a:effectLst/>
      </c:spPr>
      <c:txPr>
        <a:bodyPr rot="0" spcFirstLastPara="1" vertOverflow="ellipsis" vert="horz" wrap="square" anchor="ctr" anchorCtr="1"/>
        <a:lstStyle/>
        <a:p>
          <a:pPr>
            <a:defRPr sz="1800" b="1" i="0" u="none" strike="noStrike" kern="1200" baseline="0">
              <a:solidFill>
                <a:schemeClr val="tx1"/>
              </a:solidFill>
              <a:latin typeface="+mn-lt"/>
              <a:ea typeface="+mn-ea"/>
              <a:cs typeface="+mn-cs"/>
            </a:defRPr>
          </a:pPr>
          <a:endParaRPr lang="it-IT"/>
        </a:p>
      </c:txPr>
    </c:title>
    <c:autoTitleDeleted val="0"/>
    <c:plotArea>
      <c:layout>
        <c:manualLayout>
          <c:layoutTarget val="inner"/>
          <c:xMode val="edge"/>
          <c:yMode val="edge"/>
          <c:x val="0.12250240594925635"/>
          <c:y val="0.16292833187518227"/>
          <c:w val="0.84971981627296589"/>
          <c:h val="0.71537263094372672"/>
        </c:manualLayout>
      </c:layout>
      <c:pieChart>
        <c:varyColors val="1"/>
        <c:ser>
          <c:idx val="0"/>
          <c:order val="0"/>
          <c:tx>
            <c:strRef>
              <c:f>Foglio1!$H$2</c:f>
              <c:strCache>
                <c:ptCount val="1"/>
                <c:pt idx="0">
                  <c:v>SBS Groups structures</c:v>
                </c:pt>
              </c:strCache>
            </c:strRef>
          </c:tx>
          <c:dPt>
            <c:idx val="0"/>
            <c:bubble3D val="0"/>
            <c:spPr>
              <a:solidFill>
                <a:schemeClr val="accent2">
                  <a:shade val="65000"/>
                </a:schemeClr>
              </a:solidFill>
              <a:ln>
                <a:noFill/>
              </a:ln>
              <a:effectLst/>
            </c:spPr>
            <c:extLst>
              <c:ext xmlns:c16="http://schemas.microsoft.com/office/drawing/2014/chart" uri="{C3380CC4-5D6E-409C-BE32-E72D297353CC}">
                <c16:uniqueId val="{00000001-5687-4C10-AEEA-CD48C25EFC55}"/>
              </c:ext>
            </c:extLst>
          </c:dPt>
          <c:dPt>
            <c:idx val="1"/>
            <c:bubble3D val="0"/>
            <c:spPr>
              <a:solidFill>
                <a:schemeClr val="accent2"/>
              </a:solidFill>
              <a:ln>
                <a:noFill/>
              </a:ln>
              <a:effectLst/>
            </c:spPr>
            <c:extLst>
              <c:ext xmlns:c16="http://schemas.microsoft.com/office/drawing/2014/chart" uri="{C3380CC4-5D6E-409C-BE32-E72D297353CC}">
                <c16:uniqueId val="{00000003-5687-4C10-AEEA-CD48C25EFC55}"/>
              </c:ext>
            </c:extLst>
          </c:dPt>
          <c:dPt>
            <c:idx val="2"/>
            <c:bubble3D val="0"/>
            <c:spPr>
              <a:solidFill>
                <a:schemeClr val="accent2">
                  <a:tint val="65000"/>
                </a:schemeClr>
              </a:solidFill>
              <a:ln>
                <a:noFill/>
              </a:ln>
              <a:effectLst/>
            </c:spPr>
            <c:extLst>
              <c:ext xmlns:c16="http://schemas.microsoft.com/office/drawing/2014/chart" uri="{C3380CC4-5D6E-409C-BE32-E72D297353CC}">
                <c16:uniqueId val="{00000005-5687-4C10-AEEA-CD48C25EFC55}"/>
              </c:ext>
            </c:extLst>
          </c:dPt>
          <c:dLbls>
            <c:numFmt formatCode="#,##0.0" sourceLinked="0"/>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it-IT"/>
              </a:p>
            </c:txPr>
            <c:dLblPos val="inEnd"/>
            <c:showLegendKey val="0"/>
            <c:showVal val="1"/>
            <c:showCatName val="0"/>
            <c:showSerName val="0"/>
            <c:showPercent val="0"/>
            <c:showBubbleSize val="0"/>
            <c:separator>. </c:separator>
            <c:showLeaderLines val="1"/>
            <c:leaderLines>
              <c:spPr>
                <a:ln w="9525" cap="flat" cmpd="sng" algn="ctr">
                  <a:solidFill>
                    <a:schemeClr val="tx1">
                      <a:shade val="95000"/>
                      <a:satMod val="105000"/>
                    </a:schemeClr>
                  </a:solidFill>
                  <a:prstDash val="solid"/>
                  <a:round/>
                </a:ln>
                <a:effectLst/>
              </c:spPr>
            </c:leaderLines>
            <c:extLst>
              <c:ext xmlns:c15="http://schemas.microsoft.com/office/drawing/2012/chart" uri="{CE6537A1-D6FC-4f65-9D91-7224C49458BB}">
                <c15:layout/>
              </c:ext>
            </c:extLst>
          </c:dLbls>
          <c:cat>
            <c:strRef>
              <c:f>Foglio1!$H$3:$H$5</c:f>
              <c:strCache>
                <c:ptCount val="3"/>
                <c:pt idx="0">
                  <c:v>Horizontal</c:v>
                </c:pt>
                <c:pt idx="1">
                  <c:v>Vertical</c:v>
                </c:pt>
                <c:pt idx="2">
                  <c:v>Matrix</c:v>
                </c:pt>
              </c:strCache>
            </c:strRef>
          </c:cat>
          <c:val>
            <c:numRef>
              <c:f>Foglio1!$J$3:$J$5</c:f>
              <c:numCache>
                <c:formatCode>_-* #.##00_-;\-* #.##00_-;_-* "-"??_-;_-@_-</c:formatCode>
                <c:ptCount val="3"/>
                <c:pt idx="0">
                  <c:v>37.51</c:v>
                </c:pt>
                <c:pt idx="1">
                  <c:v>55.69</c:v>
                </c:pt>
                <c:pt idx="2">
                  <c:v>6.8</c:v>
                </c:pt>
              </c:numCache>
            </c:numRef>
          </c:val>
          <c:extLst>
            <c:ext xmlns:c16="http://schemas.microsoft.com/office/drawing/2014/chart" uri="{C3380CC4-5D6E-409C-BE32-E72D297353CC}">
              <c16:uniqueId val="{00000006-5687-4C10-AEEA-CD48C25EFC55}"/>
            </c:ext>
          </c:extLst>
        </c:ser>
        <c:dLbls>
          <c:dLblPos val="outEnd"/>
          <c:showLegendKey val="0"/>
          <c:showVal val="1"/>
          <c:showCatName val="0"/>
          <c:showSerName val="0"/>
          <c:showPercent val="0"/>
          <c:showBubbleSize val="0"/>
          <c:showLeaderLines val="1"/>
        </c:dLbls>
        <c:firstSliceAng val="0"/>
      </c:pieChart>
      <c:spPr>
        <a:noFill/>
        <a:ln>
          <a:noFill/>
        </a:ln>
        <a:effectLst/>
      </c:spPr>
    </c:plotArea>
    <c:legend>
      <c:legendPos val="l"/>
      <c:layout>
        <c:manualLayout>
          <c:xMode val="edge"/>
          <c:yMode val="edge"/>
          <c:x val="4.989976134092839E-2"/>
          <c:y val="0.69437404078282594"/>
          <c:w val="0.19955374497824424"/>
          <c:h val="0.27130849261834622"/>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it-IT"/>
        </a:p>
      </c:txPr>
    </c:legend>
    <c:plotVisOnly val="1"/>
    <c:dispBlanksAs val="gap"/>
    <c:showDLblsOverMax val="0"/>
  </c:chart>
  <c:spPr>
    <a:noFill/>
    <a:ln w="9525" cap="flat" cmpd="sng" algn="ctr">
      <a:noFill/>
      <a:prstDash val="solid"/>
    </a:ln>
    <a:effectLst/>
  </c:spPr>
  <c:txPr>
    <a:bodyPr/>
    <a:lstStyle/>
    <a:p>
      <a:pPr>
        <a:defRPr/>
      </a:pPr>
      <a:endParaRPr lang="it-IT"/>
    </a:p>
  </c:txPr>
  <c:externalData r:id="rId3">
    <c:autoUpdate val="0"/>
  </c:externalData>
</c:chartSpace>
</file>

<file path=ppt/charts/colors1.xml><?xml version="1.0" encoding="utf-8"?>
<cs:colorStyle xmlns:cs="http://schemas.microsoft.com/office/drawing/2012/chartStyle" xmlns:a="http://schemas.openxmlformats.org/drawingml/2006/main" meth="withinLinear" id="15">
  <a:schemeClr val="accent2"/>
</cs:colorStyle>
</file>

<file path=ppt/charts/style1.xml><?xml version="1.0" encoding="utf-8"?>
<cs:chartStyle xmlns:cs="http://schemas.microsoft.com/office/drawing/2012/chartStyle" xmlns:a="http://schemas.openxmlformats.org/drawingml/2006/main" id="103">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mods="ignoreCSTransforms">
      <cs:styleClr val="0">
        <a:shade val="25000"/>
      </cs:styl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mods="ignoreCSTransforms">
      <cs:styleClr val="0">
        <a:tint val="25000"/>
      </cs:styl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diagrams/colors1.xml><?xml version="1.0" encoding="utf-8"?>
<dgm:colorsDef xmlns:dgm="http://schemas.openxmlformats.org/drawingml/2006/diagram" xmlns:a="http://schemas.openxmlformats.org/drawingml/2006/main" uniqueId="urn:microsoft.com/office/officeart/2005/8/colors/accent2_5">
  <dgm:title val=""/>
  <dgm:desc val=""/>
  <dgm:catLst>
    <dgm:cat type="accent2" pri="11500"/>
  </dgm:catLst>
  <dgm:styleLbl name="node0">
    <dgm:fillClrLst meth="cycle">
      <a:schemeClr val="accent2">
        <a:alpha val="80000"/>
      </a:schemeClr>
    </dgm:fillClrLst>
    <dgm:linClrLst meth="repeat">
      <a:schemeClr val="lt1"/>
    </dgm:linClrLst>
    <dgm:effectClrLst/>
    <dgm:txLinClrLst/>
    <dgm:txFillClrLst/>
    <dgm:txEffectClrLst/>
  </dgm:styleLbl>
  <dgm:styleLbl name="node1">
    <dgm:fillClrLst>
      <a:schemeClr val="accent2">
        <a:alpha val="90000"/>
      </a:schemeClr>
      <a:schemeClr val="accent2">
        <a:alpha val="50000"/>
      </a:schemeClr>
    </dgm:fillClrLst>
    <dgm:linClrLst meth="repeat">
      <a:schemeClr val="lt1"/>
    </dgm:linClrLst>
    <dgm:effectClrLst/>
    <dgm:txLinClrLst/>
    <dgm:txFillClrLst/>
    <dgm:txEffectClrLst/>
  </dgm:styleLbl>
  <dgm:styleLbl name="alignNode1">
    <dgm:fillClrLst>
      <a:schemeClr val="accent2">
        <a:alpha val="90000"/>
      </a:schemeClr>
      <a:schemeClr val="accent2">
        <a:alpha val="50000"/>
      </a:schemeClr>
    </dgm:fillClrLst>
    <dgm:linClrLst>
      <a:schemeClr val="accent2">
        <a:alpha val="90000"/>
      </a:schemeClr>
      <a:schemeClr val="accent2">
        <a:alpha val="50000"/>
      </a:schemeClr>
    </dgm:linClrLst>
    <dgm:effectClrLst/>
    <dgm:txLinClrLst/>
    <dgm:txFillClrLst/>
    <dgm:txEffectClrLst/>
  </dgm:styleLbl>
  <dgm:styleLbl name="lnNode1">
    <dgm:fillClrLst>
      <a:schemeClr val="accent2">
        <a:shade val="90000"/>
      </a:schemeClr>
      <a:schemeClr val="accent2">
        <a:alpha val="50000"/>
        <a:tint val="5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alpha val="20000"/>
      </a:schemeClr>
    </dgm:fillClrLst>
    <dgm:linClrLst meth="repeat">
      <a:schemeClr val="lt1"/>
    </dgm:linClrLst>
    <dgm:effectClrLst/>
    <dgm:txLinClrLst/>
    <dgm:txFillClrLst/>
    <dgm:txEffectClrLst/>
  </dgm:styleLbl>
  <dgm:styleLbl name="node2">
    <dgm:fillClrLst>
      <a:schemeClr val="accent2">
        <a:alpha val="70000"/>
      </a:schemeClr>
    </dgm:fillClrLst>
    <dgm:linClrLst meth="repeat">
      <a:schemeClr val="lt1"/>
    </dgm:linClrLst>
    <dgm:effectClrLst/>
    <dgm:txLinClrLst/>
    <dgm:txFillClrLst/>
    <dgm:txEffectClrLst/>
  </dgm:styleLbl>
  <dgm:styleLbl name="node3">
    <dgm:fillClrLst>
      <a:schemeClr val="accent2">
        <a:alpha val="50000"/>
      </a:schemeClr>
    </dgm:fillClrLst>
    <dgm:linClrLst meth="repeat">
      <a:schemeClr val="lt1"/>
    </dgm:linClrLst>
    <dgm:effectClrLst/>
    <dgm:txLinClrLst/>
    <dgm:txFillClrLst/>
    <dgm:txEffectClrLst/>
  </dgm:styleLbl>
  <dgm:styleLbl name="node4">
    <dgm:fillClrLst>
      <a:schemeClr val="accent2">
        <a:alpha val="30000"/>
      </a:schemeClr>
    </dgm:fillClrLst>
    <dgm:linClrLst meth="repeat">
      <a:schemeClr val="lt1"/>
    </dgm:linClrLst>
    <dgm:effectClrLst/>
    <dgm:txLinClrLst/>
    <dgm:txFillClrLst/>
    <dgm:txEffectClrLst/>
  </dgm:styleLbl>
  <dgm:styleLbl name="fgImgPlace1">
    <dgm:fillClrLst>
      <a:schemeClr val="accent2">
        <a:tint val="50000"/>
        <a:alpha val="90000"/>
      </a:schemeClr>
      <a:schemeClr val="accent2">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f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b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sibTrans1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alpha val="90000"/>
      </a:schemeClr>
    </dgm:fillClrLst>
    <dgm:linClrLst meth="repeat">
      <a:schemeClr val="lt1"/>
    </dgm:linClrLst>
    <dgm:effectClrLst/>
    <dgm:txLinClrLst/>
    <dgm:txFillClrLst/>
    <dgm:txEffectClrLst/>
  </dgm:styleLbl>
  <dgm:styleLbl name="asst1">
    <dgm:fillClrLst meth="repeat">
      <a:schemeClr val="accent2">
        <a:alpha val="90000"/>
      </a:schemeClr>
    </dgm:fillClrLst>
    <dgm:linClrLst meth="repeat">
      <a:schemeClr val="lt1"/>
    </dgm:linClrLst>
    <dgm:effectClrLst/>
    <dgm:txLinClrLst/>
    <dgm:txFillClrLst/>
    <dgm:txEffectClrLst/>
  </dgm:styleLbl>
  <dgm:styleLbl name="asst2">
    <dgm:fillClrLst>
      <a:schemeClr val="accent2">
        <a:alpha val="90000"/>
      </a:schemeClr>
    </dgm:fillClrLst>
    <dgm:linClrLst meth="repeat">
      <a:schemeClr val="lt1"/>
    </dgm:linClrLst>
    <dgm:effectClrLst/>
    <dgm:txLinClrLst/>
    <dgm:txFillClrLst/>
    <dgm:txEffectClrLst/>
  </dgm:styleLbl>
  <dgm:styleLbl name="asst3">
    <dgm:fillClrLst>
      <a:schemeClr val="accent2">
        <a:alpha val="70000"/>
      </a:schemeClr>
    </dgm:fillClrLst>
    <dgm:linClrLst meth="repeat">
      <a:schemeClr val="lt1"/>
    </dgm:linClrLst>
    <dgm:effectClrLst/>
    <dgm:txLinClrLst/>
    <dgm:txFillClrLst/>
    <dgm:txEffectClrLst/>
  </dgm:styleLbl>
  <dgm:styleLbl name="asst4">
    <dgm:fillClrLst>
      <a:schemeClr val="accent2">
        <a:alpha val="50000"/>
      </a:schemeClr>
    </dgm:fillClrLst>
    <dgm:linClrLst meth="repeat">
      <a:schemeClr val="lt1"/>
    </dgm:linClrLst>
    <dgm:effectClrLst/>
    <dgm:txLinClrLst/>
    <dgm:txFillClrLst/>
    <dgm:txEffectClrLst/>
  </dgm:styleLbl>
  <dgm:styleLbl name="parChTrans2D1">
    <dgm:fillClrLst meth="repeat">
      <a:schemeClr val="accent2">
        <a:shade val="8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a:schemeClr val="accent2">
        <a:alpha val="90000"/>
        <a:tint val="40000"/>
      </a:schemeClr>
      <a:schemeClr val="accent2">
        <a:alpha val="5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FFD6551-58D4-4441-9C51-BEC1E11160C7}" type="doc">
      <dgm:prSet loTypeId="urn:microsoft.com/office/officeart/2005/8/layout/chevron2" loCatId="process" qsTypeId="urn:microsoft.com/office/officeart/2005/8/quickstyle/simple1" qsCatId="simple" csTypeId="urn:microsoft.com/office/officeart/2005/8/colors/accent2_5" csCatId="accent2" phldr="1"/>
      <dgm:spPr/>
      <dgm:t>
        <a:bodyPr/>
        <a:lstStyle/>
        <a:p>
          <a:endParaRPr lang="it-IT"/>
        </a:p>
      </dgm:t>
    </dgm:pt>
    <dgm:pt modelId="{AC4A6B6B-FB20-4E37-B798-A60476329331}">
      <dgm:prSet phldrT="[Testo]" custT="1"/>
      <dgm:spPr/>
      <dgm:t>
        <a:bodyPr/>
        <a:lstStyle/>
        <a:p>
          <a:pPr>
            <a:lnSpc>
              <a:spcPct val="100000"/>
            </a:lnSpc>
            <a:spcAft>
              <a:spcPts val="0"/>
            </a:spcAft>
          </a:pPr>
          <a:r>
            <a:rPr lang="it-IT" sz="1600" b="1" i="1" dirty="0">
              <a:solidFill>
                <a:schemeClr val="tx1"/>
              </a:solidFill>
              <a:latin typeface="+mj-lt"/>
            </a:rPr>
            <a:t>Mono-</a:t>
          </a:r>
          <a:r>
            <a:rPr lang="it-IT" sz="1600" b="1" i="1" dirty="0" err="1">
              <a:solidFill>
                <a:schemeClr val="tx1"/>
              </a:solidFill>
              <a:latin typeface="+mj-lt"/>
            </a:rPr>
            <a:t>activity</a:t>
          </a:r>
          <a:endParaRPr lang="it-IT" sz="1600" b="1" i="1" dirty="0">
            <a:solidFill>
              <a:schemeClr val="tx1"/>
            </a:solidFill>
            <a:latin typeface="+mj-lt"/>
          </a:endParaRPr>
        </a:p>
        <a:p>
          <a:pPr>
            <a:lnSpc>
              <a:spcPct val="100000"/>
            </a:lnSpc>
            <a:spcAft>
              <a:spcPts val="0"/>
            </a:spcAft>
          </a:pPr>
          <a:r>
            <a:rPr lang="it-IT" sz="1600" b="1" i="1" dirty="0" err="1">
              <a:solidFill>
                <a:schemeClr val="tx1"/>
              </a:solidFill>
              <a:latin typeface="+mj-lt"/>
            </a:rPr>
            <a:t>groups</a:t>
          </a:r>
          <a:endParaRPr lang="it-IT" sz="1600" b="1" i="1" dirty="0">
            <a:solidFill>
              <a:schemeClr val="tx1"/>
            </a:solidFill>
            <a:latin typeface="+mj-lt"/>
          </a:endParaRPr>
        </a:p>
      </dgm:t>
    </dgm:pt>
    <dgm:pt modelId="{665D5C15-A777-4A59-91D2-813DC44C8128}" type="parTrans" cxnId="{1BF6CC3B-7A78-4CEF-AAED-98BAC806408D}">
      <dgm:prSet/>
      <dgm:spPr/>
      <dgm:t>
        <a:bodyPr/>
        <a:lstStyle/>
        <a:p>
          <a:endParaRPr lang="it-IT" sz="1600">
            <a:solidFill>
              <a:schemeClr val="tx1"/>
            </a:solidFill>
            <a:latin typeface="+mj-lt"/>
          </a:endParaRPr>
        </a:p>
      </dgm:t>
    </dgm:pt>
    <dgm:pt modelId="{68B4A296-0202-4402-9974-6E807DE5D340}" type="sibTrans" cxnId="{1BF6CC3B-7A78-4CEF-AAED-98BAC806408D}">
      <dgm:prSet/>
      <dgm:spPr/>
      <dgm:t>
        <a:bodyPr/>
        <a:lstStyle/>
        <a:p>
          <a:endParaRPr lang="it-IT" sz="1600">
            <a:solidFill>
              <a:schemeClr val="tx1"/>
            </a:solidFill>
            <a:latin typeface="+mj-lt"/>
          </a:endParaRPr>
        </a:p>
      </dgm:t>
    </dgm:pt>
    <dgm:pt modelId="{4020267A-3361-432C-9A9E-3B0A2AEC5160}">
      <dgm:prSet phldrT="[Testo]" custT="1"/>
      <dgm:spPr/>
      <dgm:t>
        <a:bodyPr/>
        <a:lstStyle/>
        <a:p>
          <a:pPr marL="0" algn="just">
            <a:lnSpc>
              <a:spcPct val="100000"/>
            </a:lnSpc>
            <a:spcAft>
              <a:spcPts val="0"/>
            </a:spcAft>
            <a:buNone/>
          </a:pPr>
          <a:r>
            <a:rPr lang="en-GB" sz="1600" dirty="0">
              <a:solidFill>
                <a:schemeClr val="tx1"/>
              </a:solidFill>
              <a:latin typeface="+mj-lt"/>
              <a:ea typeface="MS Mincho"/>
              <a:cs typeface="Times New Roman" panose="02020603050405020304" pitchFamily="18" charset="0"/>
            </a:rPr>
            <a:t>In case of mono-activity </a:t>
          </a:r>
          <a:r>
            <a:rPr lang="en-GB" sz="1600" b="1" dirty="0">
              <a:solidFill>
                <a:srgbClr val="C00000"/>
              </a:solidFill>
              <a:latin typeface="+mj-lt"/>
              <a:ea typeface="MS Mincho"/>
              <a:cs typeface="Times New Roman" panose="02020603050405020304" pitchFamily="18" charset="0"/>
            </a:rPr>
            <a:t>complex</a:t>
          </a:r>
          <a:r>
            <a:rPr lang="en-GB" sz="1600" dirty="0">
              <a:solidFill>
                <a:schemeClr val="tx1"/>
              </a:solidFill>
              <a:latin typeface="+mj-lt"/>
              <a:ea typeface="MS Mincho"/>
              <a:cs typeface="Times New Roman" panose="02020603050405020304" pitchFamily="18" charset="0"/>
            </a:rPr>
            <a:t> groups, the </a:t>
          </a:r>
          <a:r>
            <a:rPr lang="en-GB" sz="1600" b="0" dirty="0">
              <a:solidFill>
                <a:schemeClr val="tx1"/>
              </a:solidFill>
              <a:latin typeface="+mj-lt"/>
              <a:ea typeface="MS Mincho"/>
              <a:cs typeface="Times New Roman" panose="02020603050405020304" pitchFamily="18" charset="0"/>
            </a:rPr>
            <a:t>complex enterprise </a:t>
          </a:r>
          <a:r>
            <a:rPr lang="en-GB" sz="1600" dirty="0">
              <a:solidFill>
                <a:schemeClr val="tx1"/>
              </a:solidFill>
              <a:latin typeface="+mj-lt"/>
              <a:ea typeface="MS Mincho"/>
              <a:cs typeface="Times New Roman" panose="02020603050405020304" pitchFamily="18" charset="0"/>
            </a:rPr>
            <a:t>(ENT) will be easily created (1 Group = 1 ENT), otherwise the indicator on the groups’ structure has to be considered.</a:t>
          </a:r>
          <a:endParaRPr lang="it-IT" sz="1600" dirty="0">
            <a:solidFill>
              <a:schemeClr val="tx1"/>
            </a:solidFill>
            <a:latin typeface="+mj-lt"/>
          </a:endParaRPr>
        </a:p>
      </dgm:t>
    </dgm:pt>
    <dgm:pt modelId="{ECF08EA7-50F0-4D63-933F-A17D2A644BD7}" type="parTrans" cxnId="{CE493EAF-5EE6-4DD9-ACDF-EFCD7861E145}">
      <dgm:prSet/>
      <dgm:spPr/>
      <dgm:t>
        <a:bodyPr/>
        <a:lstStyle/>
        <a:p>
          <a:endParaRPr lang="it-IT" sz="1600">
            <a:solidFill>
              <a:schemeClr val="tx1"/>
            </a:solidFill>
            <a:latin typeface="+mj-lt"/>
          </a:endParaRPr>
        </a:p>
      </dgm:t>
    </dgm:pt>
    <dgm:pt modelId="{2B074B77-6880-400E-854F-5BAAEF49A589}" type="sibTrans" cxnId="{CE493EAF-5EE6-4DD9-ACDF-EFCD7861E145}">
      <dgm:prSet/>
      <dgm:spPr/>
      <dgm:t>
        <a:bodyPr/>
        <a:lstStyle/>
        <a:p>
          <a:endParaRPr lang="it-IT" sz="1600">
            <a:solidFill>
              <a:schemeClr val="tx1"/>
            </a:solidFill>
            <a:latin typeface="+mj-lt"/>
          </a:endParaRPr>
        </a:p>
      </dgm:t>
    </dgm:pt>
    <dgm:pt modelId="{C230A59E-0356-47C5-8E9F-E759EBD38C76}">
      <dgm:prSet phldrT="[Testo]" custT="1"/>
      <dgm:spPr/>
      <dgm:t>
        <a:bodyPr/>
        <a:lstStyle/>
        <a:p>
          <a:pPr>
            <a:lnSpc>
              <a:spcPct val="100000"/>
            </a:lnSpc>
            <a:spcAft>
              <a:spcPts val="0"/>
            </a:spcAft>
          </a:pPr>
          <a:r>
            <a:rPr lang="it-IT" sz="1600" b="1" dirty="0" err="1">
              <a:solidFill>
                <a:schemeClr val="tx1"/>
              </a:solidFill>
              <a:latin typeface="+mj-lt"/>
            </a:rPr>
            <a:t>Groups</a:t>
          </a:r>
          <a:r>
            <a:rPr lang="it-IT" sz="1600" b="1" dirty="0">
              <a:solidFill>
                <a:schemeClr val="tx1"/>
              </a:solidFill>
              <a:latin typeface="+mj-lt"/>
            </a:rPr>
            <a:t>’ </a:t>
          </a:r>
          <a:r>
            <a:rPr lang="it-IT" sz="1600" b="1" dirty="0" err="1">
              <a:solidFill>
                <a:schemeClr val="tx1"/>
              </a:solidFill>
              <a:latin typeface="+mj-lt"/>
            </a:rPr>
            <a:t>structures</a:t>
          </a:r>
          <a:endParaRPr lang="it-IT" sz="1600" b="1" dirty="0">
            <a:solidFill>
              <a:schemeClr val="tx1"/>
            </a:solidFill>
            <a:latin typeface="+mj-lt"/>
          </a:endParaRPr>
        </a:p>
        <a:p>
          <a:pPr>
            <a:lnSpc>
              <a:spcPct val="100000"/>
            </a:lnSpc>
            <a:spcAft>
              <a:spcPts val="0"/>
            </a:spcAft>
          </a:pPr>
          <a:r>
            <a:rPr lang="it-IT" sz="1600" b="1" dirty="0" err="1">
              <a:solidFill>
                <a:schemeClr val="tx1"/>
              </a:solidFill>
              <a:latin typeface="+mj-lt"/>
            </a:rPr>
            <a:t>indicators</a:t>
          </a:r>
          <a:endParaRPr lang="it-IT" sz="1600" b="1" dirty="0">
            <a:solidFill>
              <a:schemeClr val="tx1"/>
            </a:solidFill>
            <a:latin typeface="+mj-lt"/>
          </a:endParaRPr>
        </a:p>
      </dgm:t>
    </dgm:pt>
    <dgm:pt modelId="{3DAE2DBA-349D-4C73-AE75-D78BA99A020E}" type="parTrans" cxnId="{C7267E10-12C8-4BD8-9227-F615475B9B1B}">
      <dgm:prSet/>
      <dgm:spPr/>
      <dgm:t>
        <a:bodyPr/>
        <a:lstStyle/>
        <a:p>
          <a:endParaRPr lang="it-IT" sz="1600">
            <a:solidFill>
              <a:schemeClr val="tx1"/>
            </a:solidFill>
            <a:latin typeface="+mj-lt"/>
          </a:endParaRPr>
        </a:p>
      </dgm:t>
    </dgm:pt>
    <dgm:pt modelId="{A6E4C74E-FAEC-4831-B121-660F67116E81}" type="sibTrans" cxnId="{C7267E10-12C8-4BD8-9227-F615475B9B1B}">
      <dgm:prSet/>
      <dgm:spPr/>
      <dgm:t>
        <a:bodyPr/>
        <a:lstStyle/>
        <a:p>
          <a:endParaRPr lang="it-IT" sz="1600">
            <a:solidFill>
              <a:schemeClr val="tx1"/>
            </a:solidFill>
            <a:latin typeface="+mj-lt"/>
          </a:endParaRPr>
        </a:p>
      </dgm:t>
    </dgm:pt>
    <dgm:pt modelId="{23A577A6-4DAA-4F44-92E5-A8A6DE078FB4}">
      <dgm:prSet phldrT="[Testo]" custT="1"/>
      <dgm:spPr/>
      <dgm:t>
        <a:bodyPr/>
        <a:lstStyle/>
        <a:p>
          <a:pPr marL="0" algn="just">
            <a:lnSpc>
              <a:spcPct val="100000"/>
            </a:lnSpc>
            <a:spcAft>
              <a:spcPts val="0"/>
            </a:spcAft>
            <a:buNone/>
          </a:pPr>
          <a:r>
            <a:rPr lang="en-GB" sz="1600" dirty="0">
              <a:solidFill>
                <a:schemeClr val="tx1"/>
              </a:solidFill>
              <a:latin typeface="+mj-lt"/>
              <a:ea typeface="MS Mincho"/>
              <a:cs typeface="Times New Roman" panose="02020603050405020304" pitchFamily="18" charset="0"/>
            </a:rPr>
            <a:t>Groups with </a:t>
          </a:r>
          <a:r>
            <a:rPr lang="en-GB" sz="1600" b="1" dirty="0">
              <a:solidFill>
                <a:schemeClr val="tx1"/>
              </a:solidFill>
              <a:latin typeface="+mj-lt"/>
              <a:ea typeface="MS Mincho"/>
              <a:cs typeface="Times New Roman" panose="02020603050405020304" pitchFamily="18" charset="0"/>
            </a:rPr>
            <a:t>vertical and horizontal </a:t>
          </a:r>
          <a:r>
            <a:rPr lang="en-GB" sz="1600" dirty="0">
              <a:solidFill>
                <a:schemeClr val="tx1"/>
              </a:solidFill>
              <a:latin typeface="+mj-lt"/>
              <a:ea typeface="MS Mincho"/>
              <a:cs typeface="Times New Roman" panose="02020603050405020304" pitchFamily="18" charset="0"/>
            </a:rPr>
            <a:t>structures are treated as </a:t>
          </a:r>
          <a:r>
            <a:rPr lang="en-GB" sz="1600" b="1" dirty="0">
              <a:solidFill>
                <a:srgbClr val="C00000"/>
              </a:solidFill>
              <a:latin typeface="+mj-lt"/>
              <a:ea typeface="MS Mincho"/>
              <a:cs typeface="Times New Roman" panose="02020603050405020304" pitchFamily="18" charset="0"/>
            </a:rPr>
            <a:t>simple</a:t>
          </a:r>
          <a:r>
            <a:rPr lang="en-GB" sz="1600" dirty="0">
              <a:solidFill>
                <a:schemeClr val="tx1"/>
              </a:solidFill>
              <a:latin typeface="+mj-lt"/>
              <a:ea typeface="MS Mincho"/>
              <a:cs typeface="Times New Roman" panose="02020603050405020304" pitchFamily="18" charset="0"/>
            </a:rPr>
            <a:t> groups and considered as multi-activity groups (1 Group = more than 1 SBS ENT); for groups with a </a:t>
          </a:r>
          <a:r>
            <a:rPr lang="en-GB" sz="1600" b="1" dirty="0">
              <a:solidFill>
                <a:schemeClr val="tx1"/>
              </a:solidFill>
              <a:latin typeface="+mj-lt"/>
              <a:ea typeface="MS Mincho"/>
              <a:cs typeface="Times New Roman" panose="02020603050405020304" pitchFamily="18" charset="0"/>
            </a:rPr>
            <a:t>matrix structure </a:t>
          </a:r>
          <a:r>
            <a:rPr lang="en-GB" sz="1600" dirty="0">
              <a:solidFill>
                <a:schemeClr val="tx1"/>
              </a:solidFill>
              <a:latin typeface="+mj-lt"/>
              <a:ea typeface="MS Mincho"/>
              <a:cs typeface="Times New Roman" panose="02020603050405020304" pitchFamily="18" charset="0"/>
            </a:rPr>
            <a:t>there is the need to automatically identify the existence of vertical or horizontal sub-groups able of representing autonomous enterprises.</a:t>
          </a:r>
          <a:endParaRPr lang="it-IT" sz="1600" dirty="0">
            <a:solidFill>
              <a:schemeClr val="tx1"/>
            </a:solidFill>
            <a:latin typeface="+mj-lt"/>
          </a:endParaRPr>
        </a:p>
      </dgm:t>
    </dgm:pt>
    <dgm:pt modelId="{A4ED7609-5B51-4944-8CE0-CD3FFA837BD6}" type="parTrans" cxnId="{2335BB78-2648-4D6D-9962-985EF511E97D}">
      <dgm:prSet/>
      <dgm:spPr/>
      <dgm:t>
        <a:bodyPr/>
        <a:lstStyle/>
        <a:p>
          <a:endParaRPr lang="it-IT" sz="1600">
            <a:solidFill>
              <a:schemeClr val="tx1"/>
            </a:solidFill>
            <a:latin typeface="+mj-lt"/>
          </a:endParaRPr>
        </a:p>
      </dgm:t>
    </dgm:pt>
    <dgm:pt modelId="{F5B36AC3-5712-4023-BCFD-495EE64CE24C}" type="sibTrans" cxnId="{2335BB78-2648-4D6D-9962-985EF511E97D}">
      <dgm:prSet/>
      <dgm:spPr/>
      <dgm:t>
        <a:bodyPr/>
        <a:lstStyle/>
        <a:p>
          <a:endParaRPr lang="it-IT" sz="1600">
            <a:solidFill>
              <a:schemeClr val="tx1"/>
            </a:solidFill>
            <a:latin typeface="+mj-lt"/>
          </a:endParaRPr>
        </a:p>
      </dgm:t>
    </dgm:pt>
    <dgm:pt modelId="{B182FFB1-EA28-4992-B3D5-E02EABCECC9E}">
      <dgm:prSet custT="1"/>
      <dgm:spPr/>
      <dgm:t>
        <a:bodyPr/>
        <a:lstStyle/>
        <a:p>
          <a:pPr>
            <a:lnSpc>
              <a:spcPct val="100000"/>
            </a:lnSpc>
            <a:spcAft>
              <a:spcPts val="0"/>
            </a:spcAft>
          </a:pPr>
          <a:r>
            <a:rPr lang="it-IT" sz="1600" b="1" i="1" dirty="0">
              <a:solidFill>
                <a:schemeClr val="tx1"/>
              </a:solidFill>
              <a:latin typeface="+mj-lt"/>
              <a:ea typeface="MS Mincho"/>
              <a:cs typeface="Times New Roman" panose="02020603050405020304" pitchFamily="18" charset="0"/>
            </a:rPr>
            <a:t>Iterative </a:t>
          </a:r>
          <a:r>
            <a:rPr lang="it-IT" sz="1600" b="1" i="1" dirty="0" err="1">
              <a:solidFill>
                <a:schemeClr val="tx1"/>
              </a:solidFill>
              <a:latin typeface="+mj-lt"/>
              <a:ea typeface="MS Mincho"/>
              <a:cs typeface="Times New Roman" panose="02020603050405020304" pitchFamily="18" charset="0"/>
            </a:rPr>
            <a:t>algorithm</a:t>
          </a:r>
          <a:endParaRPr lang="it-IT" sz="1600" b="1" i="1" dirty="0">
            <a:solidFill>
              <a:schemeClr val="tx1"/>
            </a:solidFill>
            <a:latin typeface="+mj-lt"/>
            <a:ea typeface="MS Mincho"/>
            <a:cs typeface="Times New Roman" panose="02020603050405020304" pitchFamily="18" charset="0"/>
          </a:endParaRPr>
        </a:p>
      </dgm:t>
    </dgm:pt>
    <dgm:pt modelId="{4D10FFCE-08B9-4391-B012-D866660E8CF1}" type="parTrans" cxnId="{2F04891C-AD99-412E-951C-72D886EEAA48}">
      <dgm:prSet/>
      <dgm:spPr/>
      <dgm:t>
        <a:bodyPr/>
        <a:lstStyle/>
        <a:p>
          <a:endParaRPr lang="it-IT" sz="1600">
            <a:solidFill>
              <a:schemeClr val="tx1"/>
            </a:solidFill>
            <a:latin typeface="+mj-lt"/>
          </a:endParaRPr>
        </a:p>
      </dgm:t>
    </dgm:pt>
    <dgm:pt modelId="{B03808D8-FDB4-4A89-9893-3AC9281770D2}" type="sibTrans" cxnId="{2F04891C-AD99-412E-951C-72D886EEAA48}">
      <dgm:prSet/>
      <dgm:spPr/>
      <dgm:t>
        <a:bodyPr/>
        <a:lstStyle/>
        <a:p>
          <a:endParaRPr lang="it-IT" sz="1600">
            <a:solidFill>
              <a:schemeClr val="tx1"/>
            </a:solidFill>
            <a:latin typeface="+mj-lt"/>
          </a:endParaRPr>
        </a:p>
      </dgm:t>
    </dgm:pt>
    <dgm:pt modelId="{7CA56026-6907-4F47-A4FD-87BF5D5B8034}">
      <dgm:prSet custT="1"/>
      <dgm:spPr/>
      <dgm:t>
        <a:bodyPr/>
        <a:lstStyle/>
        <a:p>
          <a:pPr marL="0" algn="just">
            <a:lnSpc>
              <a:spcPct val="100000"/>
            </a:lnSpc>
            <a:spcAft>
              <a:spcPts val="0"/>
            </a:spcAft>
            <a:buNone/>
          </a:pPr>
          <a:r>
            <a:rPr lang="en-GB" sz="1600" dirty="0">
              <a:solidFill>
                <a:schemeClr val="tx1"/>
              </a:solidFill>
              <a:latin typeface="+mj-lt"/>
              <a:ea typeface="MS Mincho"/>
              <a:cs typeface="Times New Roman" panose="02020603050405020304" pitchFamily="18" charset="0"/>
            </a:rPr>
            <a:t>Groups has to be broken in sub-groups, by an iterative algorithm; starting from the second level of the group’s structures, such algorithm turns and breaks the structures up to bring them back to horizontal or vertical structures. Finally, the condition of mono-activity groups is re-applied on the new sub-structures.</a:t>
          </a:r>
          <a:endParaRPr lang="it-IT" sz="1600" dirty="0">
            <a:solidFill>
              <a:schemeClr val="tx1"/>
            </a:solidFill>
            <a:latin typeface="+mj-lt"/>
          </a:endParaRPr>
        </a:p>
      </dgm:t>
    </dgm:pt>
    <dgm:pt modelId="{D56BD156-E924-4AF8-AA3B-BC3E0C76A034}" type="parTrans" cxnId="{9DC0F70F-C3A8-4EFE-BA2B-F4D2901252CA}">
      <dgm:prSet/>
      <dgm:spPr/>
      <dgm:t>
        <a:bodyPr/>
        <a:lstStyle/>
        <a:p>
          <a:endParaRPr lang="it-IT" sz="1600">
            <a:solidFill>
              <a:schemeClr val="tx1"/>
            </a:solidFill>
            <a:latin typeface="+mj-lt"/>
          </a:endParaRPr>
        </a:p>
      </dgm:t>
    </dgm:pt>
    <dgm:pt modelId="{033D03DB-294E-4612-AF79-61F09F647C2B}" type="sibTrans" cxnId="{9DC0F70F-C3A8-4EFE-BA2B-F4D2901252CA}">
      <dgm:prSet/>
      <dgm:spPr/>
      <dgm:t>
        <a:bodyPr/>
        <a:lstStyle/>
        <a:p>
          <a:endParaRPr lang="it-IT" sz="1600">
            <a:solidFill>
              <a:schemeClr val="tx1"/>
            </a:solidFill>
            <a:latin typeface="+mj-lt"/>
          </a:endParaRPr>
        </a:p>
      </dgm:t>
    </dgm:pt>
    <dgm:pt modelId="{D5222461-4332-4D28-81A5-66695406C388}" type="pres">
      <dgm:prSet presAssocID="{CFFD6551-58D4-4441-9C51-BEC1E11160C7}" presName="linearFlow" presStyleCnt="0">
        <dgm:presLayoutVars>
          <dgm:dir/>
          <dgm:animLvl val="lvl"/>
          <dgm:resizeHandles val="exact"/>
        </dgm:presLayoutVars>
      </dgm:prSet>
      <dgm:spPr/>
      <dgm:t>
        <a:bodyPr/>
        <a:lstStyle/>
        <a:p>
          <a:endParaRPr lang="it-IT"/>
        </a:p>
      </dgm:t>
    </dgm:pt>
    <dgm:pt modelId="{AC712DAD-A469-478B-AA0B-AC7FD84FB721}" type="pres">
      <dgm:prSet presAssocID="{AC4A6B6B-FB20-4E37-B798-A60476329331}" presName="composite" presStyleCnt="0"/>
      <dgm:spPr/>
    </dgm:pt>
    <dgm:pt modelId="{2EBF9E48-0B3A-4278-8A74-13BAE9E440BF}" type="pres">
      <dgm:prSet presAssocID="{AC4A6B6B-FB20-4E37-B798-A60476329331}" presName="parentText" presStyleLbl="alignNode1" presStyleIdx="0" presStyleCnt="3">
        <dgm:presLayoutVars>
          <dgm:chMax val="1"/>
          <dgm:bulletEnabled val="1"/>
        </dgm:presLayoutVars>
      </dgm:prSet>
      <dgm:spPr/>
      <dgm:t>
        <a:bodyPr/>
        <a:lstStyle/>
        <a:p>
          <a:endParaRPr lang="it-IT"/>
        </a:p>
      </dgm:t>
    </dgm:pt>
    <dgm:pt modelId="{BB9BEB85-EAA7-4B3D-AECA-0AEE30DE88D7}" type="pres">
      <dgm:prSet presAssocID="{AC4A6B6B-FB20-4E37-B798-A60476329331}" presName="descendantText" presStyleLbl="alignAcc1" presStyleIdx="0" presStyleCnt="3">
        <dgm:presLayoutVars>
          <dgm:bulletEnabled val="1"/>
        </dgm:presLayoutVars>
      </dgm:prSet>
      <dgm:spPr/>
      <dgm:t>
        <a:bodyPr/>
        <a:lstStyle/>
        <a:p>
          <a:endParaRPr lang="it-IT"/>
        </a:p>
      </dgm:t>
    </dgm:pt>
    <dgm:pt modelId="{5010B894-9C8E-4115-8993-D0CFC015E548}" type="pres">
      <dgm:prSet presAssocID="{68B4A296-0202-4402-9974-6E807DE5D340}" presName="sp" presStyleCnt="0"/>
      <dgm:spPr/>
    </dgm:pt>
    <dgm:pt modelId="{993FA777-B1A0-4371-BD58-8CF56180624A}" type="pres">
      <dgm:prSet presAssocID="{C230A59E-0356-47C5-8E9F-E759EBD38C76}" presName="composite" presStyleCnt="0"/>
      <dgm:spPr/>
    </dgm:pt>
    <dgm:pt modelId="{B8140A85-752C-4D16-8CED-B2566C25B4E3}" type="pres">
      <dgm:prSet presAssocID="{C230A59E-0356-47C5-8E9F-E759EBD38C76}" presName="parentText" presStyleLbl="alignNode1" presStyleIdx="1" presStyleCnt="3">
        <dgm:presLayoutVars>
          <dgm:chMax val="1"/>
          <dgm:bulletEnabled val="1"/>
        </dgm:presLayoutVars>
      </dgm:prSet>
      <dgm:spPr/>
      <dgm:t>
        <a:bodyPr/>
        <a:lstStyle/>
        <a:p>
          <a:endParaRPr lang="it-IT"/>
        </a:p>
      </dgm:t>
    </dgm:pt>
    <dgm:pt modelId="{0796E9E4-41E5-4631-97AD-EEA4C3DA4ACA}" type="pres">
      <dgm:prSet presAssocID="{C230A59E-0356-47C5-8E9F-E759EBD38C76}" presName="descendantText" presStyleLbl="alignAcc1" presStyleIdx="1" presStyleCnt="3">
        <dgm:presLayoutVars>
          <dgm:bulletEnabled val="1"/>
        </dgm:presLayoutVars>
      </dgm:prSet>
      <dgm:spPr/>
      <dgm:t>
        <a:bodyPr/>
        <a:lstStyle/>
        <a:p>
          <a:endParaRPr lang="it-IT"/>
        </a:p>
      </dgm:t>
    </dgm:pt>
    <dgm:pt modelId="{39A18E54-96B8-4896-B3C7-DB5A39F5EBF2}" type="pres">
      <dgm:prSet presAssocID="{A6E4C74E-FAEC-4831-B121-660F67116E81}" presName="sp" presStyleCnt="0"/>
      <dgm:spPr/>
    </dgm:pt>
    <dgm:pt modelId="{E061A3E9-B7A8-4482-B219-D814D03228BD}" type="pres">
      <dgm:prSet presAssocID="{B182FFB1-EA28-4992-B3D5-E02EABCECC9E}" presName="composite" presStyleCnt="0"/>
      <dgm:spPr/>
    </dgm:pt>
    <dgm:pt modelId="{6BAA1056-36BB-4FED-AFCB-5106C66F6F32}" type="pres">
      <dgm:prSet presAssocID="{B182FFB1-EA28-4992-B3D5-E02EABCECC9E}" presName="parentText" presStyleLbl="alignNode1" presStyleIdx="2" presStyleCnt="3">
        <dgm:presLayoutVars>
          <dgm:chMax val="1"/>
          <dgm:bulletEnabled val="1"/>
        </dgm:presLayoutVars>
      </dgm:prSet>
      <dgm:spPr/>
      <dgm:t>
        <a:bodyPr/>
        <a:lstStyle/>
        <a:p>
          <a:endParaRPr lang="it-IT"/>
        </a:p>
      </dgm:t>
    </dgm:pt>
    <dgm:pt modelId="{D2BB7765-FC23-4DD6-AFE6-2846C6A350E2}" type="pres">
      <dgm:prSet presAssocID="{B182FFB1-EA28-4992-B3D5-E02EABCECC9E}" presName="descendantText" presStyleLbl="alignAcc1" presStyleIdx="2" presStyleCnt="3">
        <dgm:presLayoutVars>
          <dgm:bulletEnabled val="1"/>
        </dgm:presLayoutVars>
      </dgm:prSet>
      <dgm:spPr/>
      <dgm:t>
        <a:bodyPr/>
        <a:lstStyle/>
        <a:p>
          <a:endParaRPr lang="it-IT"/>
        </a:p>
      </dgm:t>
    </dgm:pt>
  </dgm:ptLst>
  <dgm:cxnLst>
    <dgm:cxn modelId="{1346145F-A849-4020-95B3-B06854BDE036}" type="presOf" srcId="{7CA56026-6907-4F47-A4FD-87BF5D5B8034}" destId="{D2BB7765-FC23-4DD6-AFE6-2846C6A350E2}" srcOrd="0" destOrd="0" presId="urn:microsoft.com/office/officeart/2005/8/layout/chevron2"/>
    <dgm:cxn modelId="{1BF6CC3B-7A78-4CEF-AAED-98BAC806408D}" srcId="{CFFD6551-58D4-4441-9C51-BEC1E11160C7}" destId="{AC4A6B6B-FB20-4E37-B798-A60476329331}" srcOrd="0" destOrd="0" parTransId="{665D5C15-A777-4A59-91D2-813DC44C8128}" sibTransId="{68B4A296-0202-4402-9974-6E807DE5D340}"/>
    <dgm:cxn modelId="{845877B6-5509-470A-8DC0-668AD567E2B1}" type="presOf" srcId="{C230A59E-0356-47C5-8E9F-E759EBD38C76}" destId="{B8140A85-752C-4D16-8CED-B2566C25B4E3}" srcOrd="0" destOrd="0" presId="urn:microsoft.com/office/officeart/2005/8/layout/chevron2"/>
    <dgm:cxn modelId="{2335BB78-2648-4D6D-9962-985EF511E97D}" srcId="{C230A59E-0356-47C5-8E9F-E759EBD38C76}" destId="{23A577A6-4DAA-4F44-92E5-A8A6DE078FB4}" srcOrd="0" destOrd="0" parTransId="{A4ED7609-5B51-4944-8CE0-CD3FFA837BD6}" sibTransId="{F5B36AC3-5712-4023-BCFD-495EE64CE24C}"/>
    <dgm:cxn modelId="{E567FBDF-C35C-445E-BE5C-3F85C1392F3A}" type="presOf" srcId="{AC4A6B6B-FB20-4E37-B798-A60476329331}" destId="{2EBF9E48-0B3A-4278-8A74-13BAE9E440BF}" srcOrd="0" destOrd="0" presId="urn:microsoft.com/office/officeart/2005/8/layout/chevron2"/>
    <dgm:cxn modelId="{4495A70B-413C-4268-AA05-9569AC2BED74}" type="presOf" srcId="{4020267A-3361-432C-9A9E-3B0A2AEC5160}" destId="{BB9BEB85-EAA7-4B3D-AECA-0AEE30DE88D7}" srcOrd="0" destOrd="0" presId="urn:microsoft.com/office/officeart/2005/8/layout/chevron2"/>
    <dgm:cxn modelId="{9DC0F70F-C3A8-4EFE-BA2B-F4D2901252CA}" srcId="{B182FFB1-EA28-4992-B3D5-E02EABCECC9E}" destId="{7CA56026-6907-4F47-A4FD-87BF5D5B8034}" srcOrd="0" destOrd="0" parTransId="{D56BD156-E924-4AF8-AA3B-BC3E0C76A034}" sibTransId="{033D03DB-294E-4612-AF79-61F09F647C2B}"/>
    <dgm:cxn modelId="{D34F685E-066C-4FBE-9990-2935AF428A46}" type="presOf" srcId="{23A577A6-4DAA-4F44-92E5-A8A6DE078FB4}" destId="{0796E9E4-41E5-4631-97AD-EEA4C3DA4ACA}" srcOrd="0" destOrd="0" presId="urn:microsoft.com/office/officeart/2005/8/layout/chevron2"/>
    <dgm:cxn modelId="{1A220C1A-76BD-45A4-94B1-363D23F1F30B}" type="presOf" srcId="{B182FFB1-EA28-4992-B3D5-E02EABCECC9E}" destId="{6BAA1056-36BB-4FED-AFCB-5106C66F6F32}" srcOrd="0" destOrd="0" presId="urn:microsoft.com/office/officeart/2005/8/layout/chevron2"/>
    <dgm:cxn modelId="{C7267E10-12C8-4BD8-9227-F615475B9B1B}" srcId="{CFFD6551-58D4-4441-9C51-BEC1E11160C7}" destId="{C230A59E-0356-47C5-8E9F-E759EBD38C76}" srcOrd="1" destOrd="0" parTransId="{3DAE2DBA-349D-4C73-AE75-D78BA99A020E}" sibTransId="{A6E4C74E-FAEC-4831-B121-660F67116E81}"/>
    <dgm:cxn modelId="{CE493EAF-5EE6-4DD9-ACDF-EFCD7861E145}" srcId="{AC4A6B6B-FB20-4E37-B798-A60476329331}" destId="{4020267A-3361-432C-9A9E-3B0A2AEC5160}" srcOrd="0" destOrd="0" parTransId="{ECF08EA7-50F0-4D63-933F-A17D2A644BD7}" sibTransId="{2B074B77-6880-400E-854F-5BAAEF49A589}"/>
    <dgm:cxn modelId="{2F04891C-AD99-412E-951C-72D886EEAA48}" srcId="{CFFD6551-58D4-4441-9C51-BEC1E11160C7}" destId="{B182FFB1-EA28-4992-B3D5-E02EABCECC9E}" srcOrd="2" destOrd="0" parTransId="{4D10FFCE-08B9-4391-B012-D866660E8CF1}" sibTransId="{B03808D8-FDB4-4A89-9893-3AC9281770D2}"/>
    <dgm:cxn modelId="{1BE102FC-5B6C-45B1-87BA-38E8DFBA9284}" type="presOf" srcId="{CFFD6551-58D4-4441-9C51-BEC1E11160C7}" destId="{D5222461-4332-4D28-81A5-66695406C388}" srcOrd="0" destOrd="0" presId="urn:microsoft.com/office/officeart/2005/8/layout/chevron2"/>
    <dgm:cxn modelId="{902B53C2-60FC-4100-B95E-30943024A34F}" type="presParOf" srcId="{D5222461-4332-4D28-81A5-66695406C388}" destId="{AC712DAD-A469-478B-AA0B-AC7FD84FB721}" srcOrd="0" destOrd="0" presId="urn:microsoft.com/office/officeart/2005/8/layout/chevron2"/>
    <dgm:cxn modelId="{878CB29A-EA04-444D-9237-02843475EC00}" type="presParOf" srcId="{AC712DAD-A469-478B-AA0B-AC7FD84FB721}" destId="{2EBF9E48-0B3A-4278-8A74-13BAE9E440BF}" srcOrd="0" destOrd="0" presId="urn:microsoft.com/office/officeart/2005/8/layout/chevron2"/>
    <dgm:cxn modelId="{D25BB77A-46CE-487A-B92D-22EAA818DF8A}" type="presParOf" srcId="{AC712DAD-A469-478B-AA0B-AC7FD84FB721}" destId="{BB9BEB85-EAA7-4B3D-AECA-0AEE30DE88D7}" srcOrd="1" destOrd="0" presId="urn:microsoft.com/office/officeart/2005/8/layout/chevron2"/>
    <dgm:cxn modelId="{53168DA1-63B3-4209-AF94-62DC755A9056}" type="presParOf" srcId="{D5222461-4332-4D28-81A5-66695406C388}" destId="{5010B894-9C8E-4115-8993-D0CFC015E548}" srcOrd="1" destOrd="0" presId="urn:microsoft.com/office/officeart/2005/8/layout/chevron2"/>
    <dgm:cxn modelId="{2869A451-2E1E-44D3-BA12-FAD7D9C45B06}" type="presParOf" srcId="{D5222461-4332-4D28-81A5-66695406C388}" destId="{993FA777-B1A0-4371-BD58-8CF56180624A}" srcOrd="2" destOrd="0" presId="urn:microsoft.com/office/officeart/2005/8/layout/chevron2"/>
    <dgm:cxn modelId="{FF97390E-766D-4A97-95A9-E9CA6E762326}" type="presParOf" srcId="{993FA777-B1A0-4371-BD58-8CF56180624A}" destId="{B8140A85-752C-4D16-8CED-B2566C25B4E3}" srcOrd="0" destOrd="0" presId="urn:microsoft.com/office/officeart/2005/8/layout/chevron2"/>
    <dgm:cxn modelId="{650DE8A9-F39D-471D-8A15-4602E5622A36}" type="presParOf" srcId="{993FA777-B1A0-4371-BD58-8CF56180624A}" destId="{0796E9E4-41E5-4631-97AD-EEA4C3DA4ACA}" srcOrd="1" destOrd="0" presId="urn:microsoft.com/office/officeart/2005/8/layout/chevron2"/>
    <dgm:cxn modelId="{0B6A0D8E-0992-4C50-A31D-B14AFB3BF6F2}" type="presParOf" srcId="{D5222461-4332-4D28-81A5-66695406C388}" destId="{39A18E54-96B8-4896-B3C7-DB5A39F5EBF2}" srcOrd="3" destOrd="0" presId="urn:microsoft.com/office/officeart/2005/8/layout/chevron2"/>
    <dgm:cxn modelId="{813BBD70-69B8-4523-8D7E-A031A3A95C5B}" type="presParOf" srcId="{D5222461-4332-4D28-81A5-66695406C388}" destId="{E061A3E9-B7A8-4482-B219-D814D03228BD}" srcOrd="4" destOrd="0" presId="urn:microsoft.com/office/officeart/2005/8/layout/chevron2"/>
    <dgm:cxn modelId="{AAE00937-394F-4EFA-BB8C-3AC31156B660}" type="presParOf" srcId="{E061A3E9-B7A8-4482-B219-D814D03228BD}" destId="{6BAA1056-36BB-4FED-AFCB-5106C66F6F32}" srcOrd="0" destOrd="0" presId="urn:microsoft.com/office/officeart/2005/8/layout/chevron2"/>
    <dgm:cxn modelId="{8FE29450-588E-4740-8895-501C05478FF1}" type="presParOf" srcId="{E061A3E9-B7A8-4482-B219-D814D03228BD}" destId="{D2BB7765-FC23-4DD6-AFE6-2846C6A350E2}" srcOrd="1" destOrd="0" presId="urn:microsoft.com/office/officeart/2005/8/layout/chevron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EBF9E48-0B3A-4278-8A74-13BAE9E440BF}">
      <dsp:nvSpPr>
        <dsp:cNvPr id="0" name=""/>
        <dsp:cNvSpPr/>
      </dsp:nvSpPr>
      <dsp:spPr>
        <a:xfrm rot="5400000">
          <a:off x="-226656" y="231194"/>
          <a:ext cx="1511045" cy="1057731"/>
        </a:xfrm>
        <a:prstGeom prst="chevron">
          <a:avLst/>
        </a:prstGeom>
        <a:solidFill>
          <a:schemeClr val="accent2">
            <a:alpha val="90000"/>
            <a:hueOff val="0"/>
            <a:satOff val="0"/>
            <a:lumOff val="0"/>
            <a:alphaOff val="0"/>
          </a:schemeClr>
        </a:solidFill>
        <a:ln w="25400" cap="flat" cmpd="sng" algn="ctr">
          <a:solidFill>
            <a:schemeClr val="accent2">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100000"/>
            </a:lnSpc>
            <a:spcBef>
              <a:spcPct val="0"/>
            </a:spcBef>
            <a:spcAft>
              <a:spcPts val="0"/>
            </a:spcAft>
          </a:pPr>
          <a:r>
            <a:rPr lang="it-IT" sz="1600" b="1" i="1" kern="1200" dirty="0">
              <a:solidFill>
                <a:schemeClr val="tx1"/>
              </a:solidFill>
              <a:latin typeface="+mj-lt"/>
            </a:rPr>
            <a:t>Mono-</a:t>
          </a:r>
          <a:r>
            <a:rPr lang="it-IT" sz="1600" b="1" i="1" kern="1200" dirty="0" err="1">
              <a:solidFill>
                <a:schemeClr val="tx1"/>
              </a:solidFill>
              <a:latin typeface="+mj-lt"/>
            </a:rPr>
            <a:t>activity</a:t>
          </a:r>
          <a:endParaRPr lang="it-IT" sz="1600" b="1" i="1" kern="1200" dirty="0">
            <a:solidFill>
              <a:schemeClr val="tx1"/>
            </a:solidFill>
            <a:latin typeface="+mj-lt"/>
          </a:endParaRPr>
        </a:p>
        <a:p>
          <a:pPr lvl="0" algn="ctr" defTabSz="711200">
            <a:lnSpc>
              <a:spcPct val="100000"/>
            </a:lnSpc>
            <a:spcBef>
              <a:spcPct val="0"/>
            </a:spcBef>
            <a:spcAft>
              <a:spcPts val="0"/>
            </a:spcAft>
          </a:pPr>
          <a:r>
            <a:rPr lang="it-IT" sz="1600" b="1" i="1" kern="1200" dirty="0" err="1">
              <a:solidFill>
                <a:schemeClr val="tx1"/>
              </a:solidFill>
              <a:latin typeface="+mj-lt"/>
            </a:rPr>
            <a:t>groups</a:t>
          </a:r>
          <a:endParaRPr lang="it-IT" sz="1600" b="1" i="1" kern="1200" dirty="0">
            <a:solidFill>
              <a:schemeClr val="tx1"/>
            </a:solidFill>
            <a:latin typeface="+mj-lt"/>
          </a:endParaRPr>
        </a:p>
      </dsp:txBody>
      <dsp:txXfrm rot="-5400000">
        <a:off x="2" y="533403"/>
        <a:ext cx="1057731" cy="453314"/>
      </dsp:txXfrm>
    </dsp:sp>
    <dsp:sp modelId="{BB9BEB85-EAA7-4B3D-AECA-0AEE30DE88D7}">
      <dsp:nvSpPr>
        <dsp:cNvPr id="0" name=""/>
        <dsp:cNvSpPr/>
      </dsp:nvSpPr>
      <dsp:spPr>
        <a:xfrm rot="5400000">
          <a:off x="4473806" y="-3411537"/>
          <a:ext cx="982696" cy="7814845"/>
        </a:xfrm>
        <a:prstGeom prst="round2SameRect">
          <a:avLst/>
        </a:prstGeom>
        <a:solidFill>
          <a:schemeClr val="lt1">
            <a:alpha val="90000"/>
            <a:hueOff val="0"/>
            <a:satOff val="0"/>
            <a:lumOff val="0"/>
            <a:alphaOff val="0"/>
          </a:schemeClr>
        </a:solidFill>
        <a:ln w="25400" cap="flat" cmpd="sng" algn="ctr">
          <a:solidFill>
            <a:schemeClr val="accent2">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0" lvl="1" indent="-171450" algn="just" defTabSz="711200">
            <a:lnSpc>
              <a:spcPct val="100000"/>
            </a:lnSpc>
            <a:spcBef>
              <a:spcPct val="0"/>
            </a:spcBef>
            <a:spcAft>
              <a:spcPts val="0"/>
            </a:spcAft>
            <a:buChar char="••"/>
          </a:pPr>
          <a:r>
            <a:rPr lang="en-GB" sz="1600" kern="1200" dirty="0">
              <a:solidFill>
                <a:schemeClr val="tx1"/>
              </a:solidFill>
              <a:latin typeface="+mj-lt"/>
              <a:ea typeface="MS Mincho"/>
              <a:cs typeface="Times New Roman" panose="02020603050405020304" pitchFamily="18" charset="0"/>
            </a:rPr>
            <a:t>In case of mono-activity </a:t>
          </a:r>
          <a:r>
            <a:rPr lang="en-GB" sz="1600" b="1" kern="1200" dirty="0">
              <a:solidFill>
                <a:srgbClr val="C00000"/>
              </a:solidFill>
              <a:latin typeface="+mj-lt"/>
              <a:ea typeface="MS Mincho"/>
              <a:cs typeface="Times New Roman" panose="02020603050405020304" pitchFamily="18" charset="0"/>
            </a:rPr>
            <a:t>complex</a:t>
          </a:r>
          <a:r>
            <a:rPr lang="en-GB" sz="1600" kern="1200" dirty="0">
              <a:solidFill>
                <a:schemeClr val="tx1"/>
              </a:solidFill>
              <a:latin typeface="+mj-lt"/>
              <a:ea typeface="MS Mincho"/>
              <a:cs typeface="Times New Roman" panose="02020603050405020304" pitchFamily="18" charset="0"/>
            </a:rPr>
            <a:t> groups, the </a:t>
          </a:r>
          <a:r>
            <a:rPr lang="en-GB" sz="1600" b="0" kern="1200" dirty="0">
              <a:solidFill>
                <a:schemeClr val="tx1"/>
              </a:solidFill>
              <a:latin typeface="+mj-lt"/>
              <a:ea typeface="MS Mincho"/>
              <a:cs typeface="Times New Roman" panose="02020603050405020304" pitchFamily="18" charset="0"/>
            </a:rPr>
            <a:t>complex enterprise </a:t>
          </a:r>
          <a:r>
            <a:rPr lang="en-GB" sz="1600" kern="1200" dirty="0">
              <a:solidFill>
                <a:schemeClr val="tx1"/>
              </a:solidFill>
              <a:latin typeface="+mj-lt"/>
              <a:ea typeface="MS Mincho"/>
              <a:cs typeface="Times New Roman" panose="02020603050405020304" pitchFamily="18" charset="0"/>
            </a:rPr>
            <a:t>(ENT) will be easily created (1 Group = 1 ENT), otherwise the indicator on the groups’ structure has to be considered.</a:t>
          </a:r>
          <a:endParaRPr lang="it-IT" sz="1600" kern="1200" dirty="0">
            <a:solidFill>
              <a:schemeClr val="tx1"/>
            </a:solidFill>
            <a:latin typeface="+mj-lt"/>
          </a:endParaRPr>
        </a:p>
      </dsp:txBody>
      <dsp:txXfrm rot="-5400000">
        <a:off x="1057732" y="52508"/>
        <a:ext cx="7766874" cy="886754"/>
      </dsp:txXfrm>
    </dsp:sp>
    <dsp:sp modelId="{B8140A85-752C-4D16-8CED-B2566C25B4E3}">
      <dsp:nvSpPr>
        <dsp:cNvPr id="0" name=""/>
        <dsp:cNvSpPr/>
      </dsp:nvSpPr>
      <dsp:spPr>
        <a:xfrm rot="5400000">
          <a:off x="-226656" y="1547304"/>
          <a:ext cx="1511045" cy="1057731"/>
        </a:xfrm>
        <a:prstGeom prst="chevron">
          <a:avLst/>
        </a:prstGeom>
        <a:solidFill>
          <a:schemeClr val="accent2">
            <a:alpha val="90000"/>
            <a:hueOff val="0"/>
            <a:satOff val="0"/>
            <a:lumOff val="0"/>
            <a:alphaOff val="-20000"/>
          </a:schemeClr>
        </a:solidFill>
        <a:ln w="25400" cap="flat" cmpd="sng" algn="ctr">
          <a:solidFill>
            <a:schemeClr val="accent2">
              <a:alpha val="90000"/>
              <a:hueOff val="0"/>
              <a:satOff val="0"/>
              <a:lumOff val="0"/>
              <a:alphaOff val="-2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100000"/>
            </a:lnSpc>
            <a:spcBef>
              <a:spcPct val="0"/>
            </a:spcBef>
            <a:spcAft>
              <a:spcPts val="0"/>
            </a:spcAft>
          </a:pPr>
          <a:r>
            <a:rPr lang="it-IT" sz="1600" b="1" kern="1200" dirty="0" err="1">
              <a:solidFill>
                <a:schemeClr val="tx1"/>
              </a:solidFill>
              <a:latin typeface="+mj-lt"/>
            </a:rPr>
            <a:t>Groups</a:t>
          </a:r>
          <a:r>
            <a:rPr lang="it-IT" sz="1600" b="1" kern="1200" dirty="0">
              <a:solidFill>
                <a:schemeClr val="tx1"/>
              </a:solidFill>
              <a:latin typeface="+mj-lt"/>
            </a:rPr>
            <a:t>’ </a:t>
          </a:r>
          <a:r>
            <a:rPr lang="it-IT" sz="1600" b="1" kern="1200" dirty="0" err="1">
              <a:solidFill>
                <a:schemeClr val="tx1"/>
              </a:solidFill>
              <a:latin typeface="+mj-lt"/>
            </a:rPr>
            <a:t>structures</a:t>
          </a:r>
          <a:endParaRPr lang="it-IT" sz="1600" b="1" kern="1200" dirty="0">
            <a:solidFill>
              <a:schemeClr val="tx1"/>
            </a:solidFill>
            <a:latin typeface="+mj-lt"/>
          </a:endParaRPr>
        </a:p>
        <a:p>
          <a:pPr lvl="0" algn="ctr" defTabSz="711200">
            <a:lnSpc>
              <a:spcPct val="100000"/>
            </a:lnSpc>
            <a:spcBef>
              <a:spcPct val="0"/>
            </a:spcBef>
            <a:spcAft>
              <a:spcPts val="0"/>
            </a:spcAft>
          </a:pPr>
          <a:r>
            <a:rPr lang="it-IT" sz="1600" b="1" kern="1200" dirty="0" err="1">
              <a:solidFill>
                <a:schemeClr val="tx1"/>
              </a:solidFill>
              <a:latin typeface="+mj-lt"/>
            </a:rPr>
            <a:t>indicators</a:t>
          </a:r>
          <a:endParaRPr lang="it-IT" sz="1600" b="1" kern="1200" dirty="0">
            <a:solidFill>
              <a:schemeClr val="tx1"/>
            </a:solidFill>
            <a:latin typeface="+mj-lt"/>
          </a:endParaRPr>
        </a:p>
      </dsp:txBody>
      <dsp:txXfrm rot="-5400000">
        <a:off x="2" y="1849513"/>
        <a:ext cx="1057731" cy="453314"/>
      </dsp:txXfrm>
    </dsp:sp>
    <dsp:sp modelId="{0796E9E4-41E5-4631-97AD-EEA4C3DA4ACA}">
      <dsp:nvSpPr>
        <dsp:cNvPr id="0" name=""/>
        <dsp:cNvSpPr/>
      </dsp:nvSpPr>
      <dsp:spPr>
        <a:xfrm rot="5400000">
          <a:off x="4474064" y="-2095685"/>
          <a:ext cx="982179" cy="7814845"/>
        </a:xfrm>
        <a:prstGeom prst="round2SameRect">
          <a:avLst/>
        </a:prstGeom>
        <a:solidFill>
          <a:schemeClr val="lt1">
            <a:alpha val="90000"/>
            <a:hueOff val="0"/>
            <a:satOff val="0"/>
            <a:lumOff val="0"/>
            <a:alphaOff val="0"/>
          </a:schemeClr>
        </a:solidFill>
        <a:ln w="25400" cap="flat" cmpd="sng" algn="ctr">
          <a:solidFill>
            <a:schemeClr val="accent2">
              <a:alpha val="90000"/>
              <a:hueOff val="0"/>
              <a:satOff val="0"/>
              <a:lumOff val="0"/>
              <a:alphaOff val="-2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0" lvl="1" indent="-171450" algn="just" defTabSz="711200">
            <a:lnSpc>
              <a:spcPct val="100000"/>
            </a:lnSpc>
            <a:spcBef>
              <a:spcPct val="0"/>
            </a:spcBef>
            <a:spcAft>
              <a:spcPts val="0"/>
            </a:spcAft>
            <a:buChar char="••"/>
          </a:pPr>
          <a:r>
            <a:rPr lang="en-GB" sz="1600" kern="1200" dirty="0">
              <a:solidFill>
                <a:schemeClr val="tx1"/>
              </a:solidFill>
              <a:latin typeface="+mj-lt"/>
              <a:ea typeface="MS Mincho"/>
              <a:cs typeface="Times New Roman" panose="02020603050405020304" pitchFamily="18" charset="0"/>
            </a:rPr>
            <a:t>Groups with </a:t>
          </a:r>
          <a:r>
            <a:rPr lang="en-GB" sz="1600" b="1" kern="1200" dirty="0">
              <a:solidFill>
                <a:schemeClr val="tx1"/>
              </a:solidFill>
              <a:latin typeface="+mj-lt"/>
              <a:ea typeface="MS Mincho"/>
              <a:cs typeface="Times New Roman" panose="02020603050405020304" pitchFamily="18" charset="0"/>
            </a:rPr>
            <a:t>vertical and horizontal </a:t>
          </a:r>
          <a:r>
            <a:rPr lang="en-GB" sz="1600" kern="1200" dirty="0">
              <a:solidFill>
                <a:schemeClr val="tx1"/>
              </a:solidFill>
              <a:latin typeface="+mj-lt"/>
              <a:ea typeface="MS Mincho"/>
              <a:cs typeface="Times New Roman" panose="02020603050405020304" pitchFamily="18" charset="0"/>
            </a:rPr>
            <a:t>structures are treated as </a:t>
          </a:r>
          <a:r>
            <a:rPr lang="en-GB" sz="1600" b="1" kern="1200" dirty="0">
              <a:solidFill>
                <a:srgbClr val="C00000"/>
              </a:solidFill>
              <a:latin typeface="+mj-lt"/>
              <a:ea typeface="MS Mincho"/>
              <a:cs typeface="Times New Roman" panose="02020603050405020304" pitchFamily="18" charset="0"/>
            </a:rPr>
            <a:t>simple</a:t>
          </a:r>
          <a:r>
            <a:rPr lang="en-GB" sz="1600" kern="1200" dirty="0">
              <a:solidFill>
                <a:schemeClr val="tx1"/>
              </a:solidFill>
              <a:latin typeface="+mj-lt"/>
              <a:ea typeface="MS Mincho"/>
              <a:cs typeface="Times New Roman" panose="02020603050405020304" pitchFamily="18" charset="0"/>
            </a:rPr>
            <a:t> groups and considered as multi-activity groups (1 Group = more than 1 SBS ENT); for groups with a </a:t>
          </a:r>
          <a:r>
            <a:rPr lang="en-GB" sz="1600" b="1" kern="1200" dirty="0">
              <a:solidFill>
                <a:schemeClr val="tx1"/>
              </a:solidFill>
              <a:latin typeface="+mj-lt"/>
              <a:ea typeface="MS Mincho"/>
              <a:cs typeface="Times New Roman" panose="02020603050405020304" pitchFamily="18" charset="0"/>
            </a:rPr>
            <a:t>matrix structure </a:t>
          </a:r>
          <a:r>
            <a:rPr lang="en-GB" sz="1600" kern="1200" dirty="0">
              <a:solidFill>
                <a:schemeClr val="tx1"/>
              </a:solidFill>
              <a:latin typeface="+mj-lt"/>
              <a:ea typeface="MS Mincho"/>
              <a:cs typeface="Times New Roman" panose="02020603050405020304" pitchFamily="18" charset="0"/>
            </a:rPr>
            <a:t>there is the need to automatically identify the existence of vertical or horizontal sub-groups able of representing autonomous enterprises.</a:t>
          </a:r>
          <a:endParaRPr lang="it-IT" sz="1600" kern="1200" dirty="0">
            <a:solidFill>
              <a:schemeClr val="tx1"/>
            </a:solidFill>
            <a:latin typeface="+mj-lt"/>
          </a:endParaRPr>
        </a:p>
      </dsp:txBody>
      <dsp:txXfrm rot="-5400000">
        <a:off x="1057731" y="1368594"/>
        <a:ext cx="7766899" cy="886287"/>
      </dsp:txXfrm>
    </dsp:sp>
    <dsp:sp modelId="{6BAA1056-36BB-4FED-AFCB-5106C66F6F32}">
      <dsp:nvSpPr>
        <dsp:cNvPr id="0" name=""/>
        <dsp:cNvSpPr/>
      </dsp:nvSpPr>
      <dsp:spPr>
        <a:xfrm rot="5400000">
          <a:off x="-226656" y="2863415"/>
          <a:ext cx="1511045" cy="1057731"/>
        </a:xfrm>
        <a:prstGeom prst="chevron">
          <a:avLst/>
        </a:prstGeom>
        <a:solidFill>
          <a:schemeClr val="accent2">
            <a:alpha val="90000"/>
            <a:hueOff val="0"/>
            <a:satOff val="0"/>
            <a:lumOff val="0"/>
            <a:alphaOff val="-40000"/>
          </a:schemeClr>
        </a:solidFill>
        <a:ln w="25400" cap="flat" cmpd="sng" algn="ctr">
          <a:solidFill>
            <a:schemeClr val="accent2">
              <a:alpha val="90000"/>
              <a:hueOff val="0"/>
              <a:satOff val="0"/>
              <a:lumOff val="0"/>
              <a:alphaOff val="-4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100000"/>
            </a:lnSpc>
            <a:spcBef>
              <a:spcPct val="0"/>
            </a:spcBef>
            <a:spcAft>
              <a:spcPts val="0"/>
            </a:spcAft>
          </a:pPr>
          <a:r>
            <a:rPr lang="it-IT" sz="1600" b="1" i="1" kern="1200" dirty="0">
              <a:solidFill>
                <a:schemeClr val="tx1"/>
              </a:solidFill>
              <a:latin typeface="+mj-lt"/>
              <a:ea typeface="MS Mincho"/>
              <a:cs typeface="Times New Roman" panose="02020603050405020304" pitchFamily="18" charset="0"/>
            </a:rPr>
            <a:t>Iterative </a:t>
          </a:r>
          <a:r>
            <a:rPr lang="it-IT" sz="1600" b="1" i="1" kern="1200" dirty="0" err="1">
              <a:solidFill>
                <a:schemeClr val="tx1"/>
              </a:solidFill>
              <a:latin typeface="+mj-lt"/>
              <a:ea typeface="MS Mincho"/>
              <a:cs typeface="Times New Roman" panose="02020603050405020304" pitchFamily="18" charset="0"/>
            </a:rPr>
            <a:t>algorithm</a:t>
          </a:r>
          <a:endParaRPr lang="it-IT" sz="1600" b="1" i="1" kern="1200" dirty="0">
            <a:solidFill>
              <a:schemeClr val="tx1"/>
            </a:solidFill>
            <a:latin typeface="+mj-lt"/>
            <a:ea typeface="MS Mincho"/>
            <a:cs typeface="Times New Roman" panose="02020603050405020304" pitchFamily="18" charset="0"/>
          </a:endParaRPr>
        </a:p>
      </dsp:txBody>
      <dsp:txXfrm rot="-5400000">
        <a:off x="2" y="3165624"/>
        <a:ext cx="1057731" cy="453314"/>
      </dsp:txXfrm>
    </dsp:sp>
    <dsp:sp modelId="{D2BB7765-FC23-4DD6-AFE6-2846C6A350E2}">
      <dsp:nvSpPr>
        <dsp:cNvPr id="0" name=""/>
        <dsp:cNvSpPr/>
      </dsp:nvSpPr>
      <dsp:spPr>
        <a:xfrm rot="5400000">
          <a:off x="4474064" y="-779574"/>
          <a:ext cx="982179" cy="7814845"/>
        </a:xfrm>
        <a:prstGeom prst="round2SameRect">
          <a:avLst/>
        </a:prstGeom>
        <a:solidFill>
          <a:schemeClr val="lt1">
            <a:alpha val="90000"/>
            <a:hueOff val="0"/>
            <a:satOff val="0"/>
            <a:lumOff val="0"/>
            <a:alphaOff val="0"/>
          </a:schemeClr>
        </a:solidFill>
        <a:ln w="25400" cap="flat" cmpd="sng" algn="ctr">
          <a:solidFill>
            <a:schemeClr val="accent2">
              <a:alpha val="90000"/>
              <a:hueOff val="0"/>
              <a:satOff val="0"/>
              <a:lumOff val="0"/>
              <a:alphaOff val="-4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0" lvl="1" indent="-171450" algn="just" defTabSz="711200">
            <a:lnSpc>
              <a:spcPct val="100000"/>
            </a:lnSpc>
            <a:spcBef>
              <a:spcPct val="0"/>
            </a:spcBef>
            <a:spcAft>
              <a:spcPts val="0"/>
            </a:spcAft>
            <a:buChar char="••"/>
          </a:pPr>
          <a:r>
            <a:rPr lang="en-GB" sz="1600" kern="1200" dirty="0">
              <a:solidFill>
                <a:schemeClr val="tx1"/>
              </a:solidFill>
              <a:latin typeface="+mj-lt"/>
              <a:ea typeface="MS Mincho"/>
              <a:cs typeface="Times New Roman" panose="02020603050405020304" pitchFamily="18" charset="0"/>
            </a:rPr>
            <a:t>Groups has to be broken in sub-groups, by an iterative algorithm; starting from the second level of the group’s structures, such algorithm turns and breaks the structures up to bring them back to horizontal or vertical structures. Finally, the condition of mono-activity groups is re-applied on the new sub-structures.</a:t>
          </a:r>
          <a:endParaRPr lang="it-IT" sz="1600" kern="1200" dirty="0">
            <a:solidFill>
              <a:schemeClr val="tx1"/>
            </a:solidFill>
            <a:latin typeface="+mj-lt"/>
          </a:endParaRPr>
        </a:p>
      </dsp:txBody>
      <dsp:txXfrm rot="-5400000">
        <a:off x="1057731" y="2684705"/>
        <a:ext cx="7766899" cy="886287"/>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1" y="1"/>
            <a:ext cx="2945659" cy="496332"/>
          </a:xfrm>
          <a:prstGeom prst="rect">
            <a:avLst/>
          </a:prstGeom>
        </p:spPr>
        <p:txBody>
          <a:bodyPr vert="horz" lIns="93158" tIns="46579" rIns="93158" bIns="46579" rtlCol="0"/>
          <a:lstStyle>
            <a:lvl1pPr algn="l">
              <a:defRPr sz="1200"/>
            </a:lvl1pPr>
          </a:lstStyle>
          <a:p>
            <a:endParaRPr lang="it-IT"/>
          </a:p>
        </p:txBody>
      </p:sp>
      <p:sp>
        <p:nvSpPr>
          <p:cNvPr id="3" name="Segnaposto data 2"/>
          <p:cNvSpPr>
            <a:spLocks noGrp="1"/>
          </p:cNvSpPr>
          <p:nvPr>
            <p:ph type="dt" sz="quarter" idx="1"/>
          </p:nvPr>
        </p:nvSpPr>
        <p:spPr>
          <a:xfrm>
            <a:off x="3850444" y="1"/>
            <a:ext cx="2945659" cy="496332"/>
          </a:xfrm>
          <a:prstGeom prst="rect">
            <a:avLst/>
          </a:prstGeom>
        </p:spPr>
        <p:txBody>
          <a:bodyPr vert="horz" lIns="93158" tIns="46579" rIns="93158" bIns="46579" rtlCol="0"/>
          <a:lstStyle>
            <a:lvl1pPr algn="r">
              <a:defRPr sz="1200"/>
            </a:lvl1pPr>
          </a:lstStyle>
          <a:p>
            <a:fld id="{97E234F1-5CD4-4491-B051-D7AA0C744754}" type="datetimeFigureOut">
              <a:rPr lang="it-IT" smtClean="0"/>
              <a:pPr/>
              <a:t>17/08/2018</a:t>
            </a:fld>
            <a:endParaRPr lang="it-IT"/>
          </a:p>
        </p:txBody>
      </p:sp>
      <p:sp>
        <p:nvSpPr>
          <p:cNvPr id="4" name="Segnaposto piè di pagina 3"/>
          <p:cNvSpPr>
            <a:spLocks noGrp="1"/>
          </p:cNvSpPr>
          <p:nvPr>
            <p:ph type="ftr" sz="quarter" idx="2"/>
          </p:nvPr>
        </p:nvSpPr>
        <p:spPr>
          <a:xfrm>
            <a:off x="1" y="9428584"/>
            <a:ext cx="2945659" cy="496332"/>
          </a:xfrm>
          <a:prstGeom prst="rect">
            <a:avLst/>
          </a:prstGeom>
        </p:spPr>
        <p:txBody>
          <a:bodyPr vert="horz" lIns="93158" tIns="46579" rIns="93158" bIns="46579" rtlCol="0" anchor="b"/>
          <a:lstStyle>
            <a:lvl1pPr algn="l">
              <a:defRPr sz="1200"/>
            </a:lvl1pPr>
          </a:lstStyle>
          <a:p>
            <a:endParaRPr lang="it-IT"/>
          </a:p>
        </p:txBody>
      </p:sp>
      <p:sp>
        <p:nvSpPr>
          <p:cNvPr id="5" name="Segnaposto numero diapositiva 4"/>
          <p:cNvSpPr>
            <a:spLocks noGrp="1"/>
          </p:cNvSpPr>
          <p:nvPr>
            <p:ph type="sldNum" sz="quarter" idx="3"/>
          </p:nvPr>
        </p:nvSpPr>
        <p:spPr>
          <a:xfrm>
            <a:off x="3850444" y="9428584"/>
            <a:ext cx="2945659" cy="496332"/>
          </a:xfrm>
          <a:prstGeom prst="rect">
            <a:avLst/>
          </a:prstGeom>
        </p:spPr>
        <p:txBody>
          <a:bodyPr vert="horz" lIns="93158" tIns="46579" rIns="93158" bIns="46579" rtlCol="0" anchor="b"/>
          <a:lstStyle>
            <a:lvl1pPr algn="r">
              <a:defRPr sz="1200"/>
            </a:lvl1pPr>
          </a:lstStyle>
          <a:p>
            <a:fld id="{B8DE55D1-629F-49A4-9FDE-99C53E24F79F}" type="slidenum">
              <a:rPr lang="it-IT" smtClean="0"/>
              <a:pPr/>
              <a:t>‹N›</a:t>
            </a:fld>
            <a:endParaRPr lang="it-IT"/>
          </a:p>
        </p:txBody>
      </p:sp>
    </p:spTree>
    <p:extLst>
      <p:ext uri="{BB962C8B-B14F-4D97-AF65-F5344CB8AC3E}">
        <p14:creationId xmlns:p14="http://schemas.microsoft.com/office/powerpoint/2010/main" val="8633346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1" y="1"/>
            <a:ext cx="2945659" cy="496332"/>
          </a:xfrm>
          <a:prstGeom prst="rect">
            <a:avLst/>
          </a:prstGeom>
        </p:spPr>
        <p:txBody>
          <a:bodyPr vert="horz" lIns="93158" tIns="46579" rIns="93158" bIns="46579" rtlCol="0"/>
          <a:lstStyle>
            <a:lvl1pPr algn="l">
              <a:defRPr sz="1200"/>
            </a:lvl1pPr>
          </a:lstStyle>
          <a:p>
            <a:endParaRPr lang="it-IT"/>
          </a:p>
        </p:txBody>
      </p:sp>
      <p:sp>
        <p:nvSpPr>
          <p:cNvPr id="3" name="Segnaposto data 2"/>
          <p:cNvSpPr>
            <a:spLocks noGrp="1"/>
          </p:cNvSpPr>
          <p:nvPr>
            <p:ph type="dt" idx="1"/>
          </p:nvPr>
        </p:nvSpPr>
        <p:spPr>
          <a:xfrm>
            <a:off x="3850444" y="1"/>
            <a:ext cx="2945659" cy="496332"/>
          </a:xfrm>
          <a:prstGeom prst="rect">
            <a:avLst/>
          </a:prstGeom>
        </p:spPr>
        <p:txBody>
          <a:bodyPr vert="horz" lIns="93158" tIns="46579" rIns="93158" bIns="46579" rtlCol="0"/>
          <a:lstStyle>
            <a:lvl1pPr algn="r">
              <a:defRPr sz="1200"/>
            </a:lvl1pPr>
          </a:lstStyle>
          <a:p>
            <a:fld id="{03675B2E-259A-455A-90BD-8AAEC99B0A21}" type="datetimeFigureOut">
              <a:rPr lang="it-IT" smtClean="0"/>
              <a:pPr/>
              <a:t>17/08/2018</a:t>
            </a:fld>
            <a:endParaRPr lang="it-IT"/>
          </a:p>
        </p:txBody>
      </p:sp>
      <p:sp>
        <p:nvSpPr>
          <p:cNvPr id="4" name="Segnaposto immagine diapositiva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3158" tIns="46579" rIns="93158" bIns="46579" rtlCol="0" anchor="ctr"/>
          <a:lstStyle/>
          <a:p>
            <a:endParaRPr lang="it-IT"/>
          </a:p>
        </p:txBody>
      </p:sp>
      <p:sp>
        <p:nvSpPr>
          <p:cNvPr id="5" name="Segnaposto note 4"/>
          <p:cNvSpPr>
            <a:spLocks noGrp="1"/>
          </p:cNvSpPr>
          <p:nvPr>
            <p:ph type="body" sz="quarter" idx="3"/>
          </p:nvPr>
        </p:nvSpPr>
        <p:spPr>
          <a:xfrm>
            <a:off x="679768" y="4715153"/>
            <a:ext cx="5438140" cy="4466987"/>
          </a:xfrm>
          <a:prstGeom prst="rect">
            <a:avLst/>
          </a:prstGeom>
        </p:spPr>
        <p:txBody>
          <a:bodyPr vert="horz" lIns="93158" tIns="46579" rIns="93158" bIns="46579"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1" y="9428584"/>
            <a:ext cx="2945659" cy="496332"/>
          </a:xfrm>
          <a:prstGeom prst="rect">
            <a:avLst/>
          </a:prstGeom>
        </p:spPr>
        <p:txBody>
          <a:bodyPr vert="horz" lIns="93158" tIns="46579" rIns="93158" bIns="46579" rtlCol="0" anchor="b"/>
          <a:lstStyle>
            <a:lvl1pPr algn="l">
              <a:defRPr sz="1200"/>
            </a:lvl1pPr>
          </a:lstStyle>
          <a:p>
            <a:endParaRPr lang="it-IT"/>
          </a:p>
        </p:txBody>
      </p:sp>
      <p:sp>
        <p:nvSpPr>
          <p:cNvPr id="7" name="Segnaposto numero diapositiva 6"/>
          <p:cNvSpPr>
            <a:spLocks noGrp="1"/>
          </p:cNvSpPr>
          <p:nvPr>
            <p:ph type="sldNum" sz="quarter" idx="5"/>
          </p:nvPr>
        </p:nvSpPr>
        <p:spPr>
          <a:xfrm>
            <a:off x="3850444" y="9428584"/>
            <a:ext cx="2945659" cy="496332"/>
          </a:xfrm>
          <a:prstGeom prst="rect">
            <a:avLst/>
          </a:prstGeom>
        </p:spPr>
        <p:txBody>
          <a:bodyPr vert="horz" lIns="93158" tIns="46579" rIns="93158" bIns="46579" rtlCol="0" anchor="b"/>
          <a:lstStyle>
            <a:lvl1pPr algn="r">
              <a:defRPr sz="1200"/>
            </a:lvl1pPr>
          </a:lstStyle>
          <a:p>
            <a:fld id="{A0CDC2D9-3DBA-4042-BDB9-A8016BB39CB7}" type="slidenum">
              <a:rPr lang="it-IT" smtClean="0"/>
              <a:pPr/>
              <a:t>‹N›</a:t>
            </a:fld>
            <a:endParaRPr lang="it-IT"/>
          </a:p>
        </p:txBody>
      </p:sp>
    </p:spTree>
    <p:extLst>
      <p:ext uri="{BB962C8B-B14F-4D97-AF65-F5344CB8AC3E}">
        <p14:creationId xmlns:p14="http://schemas.microsoft.com/office/powerpoint/2010/main" val="4003140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90488" y="744538"/>
            <a:ext cx="6616700" cy="3722687"/>
          </a:xfrm>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A0CDC2D9-3DBA-4042-BDB9-A8016BB39CB7}" type="slidenum">
              <a:rPr lang="it-IT" smtClean="0"/>
              <a:pPr/>
              <a:t>1</a:t>
            </a:fld>
            <a:endParaRPr lang="it-IT" dirty="0"/>
          </a:p>
        </p:txBody>
      </p:sp>
    </p:spTree>
    <p:extLst>
      <p:ext uri="{BB962C8B-B14F-4D97-AF65-F5344CB8AC3E}">
        <p14:creationId xmlns:p14="http://schemas.microsoft.com/office/powerpoint/2010/main" val="30127721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90488" y="744538"/>
            <a:ext cx="6616700" cy="3722687"/>
          </a:xfrm>
        </p:spPr>
      </p:sp>
      <p:sp>
        <p:nvSpPr>
          <p:cNvPr id="3" name="Segnaposto note 2"/>
          <p:cNvSpPr>
            <a:spLocks noGrp="1"/>
          </p:cNvSpPr>
          <p:nvPr>
            <p:ph type="body" idx="1"/>
          </p:nvPr>
        </p:nvSpPr>
        <p:spPr>
          <a:xfrm>
            <a:off x="679768" y="4629809"/>
            <a:ext cx="5438140" cy="4466987"/>
          </a:xfrm>
        </p:spPr>
        <p:txBody>
          <a:bodyPr>
            <a:noAutofit/>
          </a:bodyPr>
          <a:lstStyle/>
          <a:p>
            <a:endParaRPr lang="en-GB" dirty="0"/>
          </a:p>
        </p:txBody>
      </p:sp>
      <p:sp>
        <p:nvSpPr>
          <p:cNvPr id="4" name="Segnaposto numero diapositiva 3"/>
          <p:cNvSpPr>
            <a:spLocks noGrp="1"/>
          </p:cNvSpPr>
          <p:nvPr>
            <p:ph type="sldNum" sz="quarter" idx="10"/>
          </p:nvPr>
        </p:nvSpPr>
        <p:spPr/>
        <p:txBody>
          <a:bodyPr/>
          <a:lstStyle/>
          <a:p>
            <a:fld id="{A0CDC2D9-3DBA-4042-BDB9-A8016BB39CB7}" type="slidenum">
              <a:rPr lang="it-IT" smtClean="0"/>
              <a:pPr/>
              <a:t>10</a:t>
            </a:fld>
            <a:endParaRPr lang="it-IT"/>
          </a:p>
        </p:txBody>
      </p:sp>
    </p:spTree>
    <p:extLst>
      <p:ext uri="{BB962C8B-B14F-4D97-AF65-F5344CB8AC3E}">
        <p14:creationId xmlns:p14="http://schemas.microsoft.com/office/powerpoint/2010/main" val="41601385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90488" y="744538"/>
            <a:ext cx="6616700" cy="3722687"/>
          </a:xfrm>
        </p:spPr>
      </p:sp>
      <p:sp>
        <p:nvSpPr>
          <p:cNvPr id="3" name="Segnaposto note 2"/>
          <p:cNvSpPr>
            <a:spLocks noGrp="1"/>
          </p:cNvSpPr>
          <p:nvPr>
            <p:ph type="body" idx="1"/>
          </p:nvPr>
        </p:nvSpPr>
        <p:spPr>
          <a:xfrm>
            <a:off x="679768" y="4629809"/>
            <a:ext cx="5438140" cy="4466987"/>
          </a:xfrm>
        </p:spPr>
        <p:txBody>
          <a:bodyPr>
            <a:noAutofit/>
          </a:bodyPr>
          <a:lstStyle/>
          <a:p>
            <a:endParaRPr lang="en-GB" dirty="0"/>
          </a:p>
        </p:txBody>
      </p:sp>
      <p:sp>
        <p:nvSpPr>
          <p:cNvPr id="4" name="Segnaposto numero diapositiva 3"/>
          <p:cNvSpPr>
            <a:spLocks noGrp="1"/>
          </p:cNvSpPr>
          <p:nvPr>
            <p:ph type="sldNum" sz="quarter" idx="10"/>
          </p:nvPr>
        </p:nvSpPr>
        <p:spPr/>
        <p:txBody>
          <a:bodyPr/>
          <a:lstStyle/>
          <a:p>
            <a:fld id="{A0CDC2D9-3DBA-4042-BDB9-A8016BB39CB7}" type="slidenum">
              <a:rPr lang="it-IT" smtClean="0"/>
              <a:pPr/>
              <a:t>11</a:t>
            </a:fld>
            <a:endParaRPr lang="it-IT"/>
          </a:p>
        </p:txBody>
      </p:sp>
    </p:spTree>
    <p:extLst>
      <p:ext uri="{BB962C8B-B14F-4D97-AF65-F5344CB8AC3E}">
        <p14:creationId xmlns:p14="http://schemas.microsoft.com/office/powerpoint/2010/main" val="41601385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90488" y="744538"/>
            <a:ext cx="6616700" cy="3722687"/>
          </a:xfrm>
        </p:spPr>
      </p:sp>
      <p:sp>
        <p:nvSpPr>
          <p:cNvPr id="3" name="Segnaposto note 2"/>
          <p:cNvSpPr>
            <a:spLocks noGrp="1"/>
          </p:cNvSpPr>
          <p:nvPr>
            <p:ph type="body" idx="1"/>
          </p:nvPr>
        </p:nvSpPr>
        <p:spPr>
          <a:xfrm>
            <a:off x="679768" y="4629809"/>
            <a:ext cx="5438140" cy="4466987"/>
          </a:xfrm>
        </p:spPr>
        <p:txBody>
          <a:bodyPr>
            <a:noAutofit/>
          </a:bodyPr>
          <a:lstStyle/>
          <a:p>
            <a:endParaRPr lang="en-GB" dirty="0"/>
          </a:p>
        </p:txBody>
      </p:sp>
      <p:sp>
        <p:nvSpPr>
          <p:cNvPr id="4" name="Segnaposto numero diapositiva 3"/>
          <p:cNvSpPr>
            <a:spLocks noGrp="1"/>
          </p:cNvSpPr>
          <p:nvPr>
            <p:ph type="sldNum" sz="quarter" idx="10"/>
          </p:nvPr>
        </p:nvSpPr>
        <p:spPr/>
        <p:txBody>
          <a:bodyPr/>
          <a:lstStyle/>
          <a:p>
            <a:fld id="{A0CDC2D9-3DBA-4042-BDB9-A8016BB39CB7}" type="slidenum">
              <a:rPr lang="it-IT" smtClean="0"/>
              <a:pPr/>
              <a:t>12</a:t>
            </a:fld>
            <a:endParaRPr lang="it-IT"/>
          </a:p>
        </p:txBody>
      </p:sp>
    </p:spTree>
    <p:extLst>
      <p:ext uri="{BB962C8B-B14F-4D97-AF65-F5344CB8AC3E}">
        <p14:creationId xmlns:p14="http://schemas.microsoft.com/office/powerpoint/2010/main" val="416013854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90488" y="744538"/>
            <a:ext cx="6616700" cy="3722687"/>
          </a:xfrm>
        </p:spPr>
      </p:sp>
      <p:sp>
        <p:nvSpPr>
          <p:cNvPr id="3" name="Segnaposto note 2"/>
          <p:cNvSpPr>
            <a:spLocks noGrp="1"/>
          </p:cNvSpPr>
          <p:nvPr>
            <p:ph type="body" idx="1"/>
          </p:nvPr>
        </p:nvSpPr>
        <p:spPr>
          <a:xfrm>
            <a:off x="679768" y="4629809"/>
            <a:ext cx="5438140" cy="4466987"/>
          </a:xfrm>
        </p:spPr>
        <p:txBody>
          <a:bodyPr>
            <a:noAutofit/>
          </a:bodyPr>
          <a:lstStyle/>
          <a:p>
            <a:endParaRPr lang="en-GB" dirty="0"/>
          </a:p>
        </p:txBody>
      </p:sp>
      <p:sp>
        <p:nvSpPr>
          <p:cNvPr id="4" name="Segnaposto numero diapositiva 3"/>
          <p:cNvSpPr>
            <a:spLocks noGrp="1"/>
          </p:cNvSpPr>
          <p:nvPr>
            <p:ph type="sldNum" sz="quarter" idx="10"/>
          </p:nvPr>
        </p:nvSpPr>
        <p:spPr/>
        <p:txBody>
          <a:bodyPr/>
          <a:lstStyle/>
          <a:p>
            <a:fld id="{A0CDC2D9-3DBA-4042-BDB9-A8016BB39CB7}" type="slidenum">
              <a:rPr lang="it-IT" smtClean="0"/>
              <a:pPr/>
              <a:t>13</a:t>
            </a:fld>
            <a:endParaRPr lang="it-IT"/>
          </a:p>
        </p:txBody>
      </p:sp>
    </p:spTree>
    <p:extLst>
      <p:ext uri="{BB962C8B-B14F-4D97-AF65-F5344CB8AC3E}">
        <p14:creationId xmlns:p14="http://schemas.microsoft.com/office/powerpoint/2010/main" val="41601385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90488" y="744538"/>
            <a:ext cx="6616700" cy="3722687"/>
          </a:xfrm>
        </p:spPr>
      </p:sp>
      <p:sp>
        <p:nvSpPr>
          <p:cNvPr id="3" name="Segnaposto note 2"/>
          <p:cNvSpPr>
            <a:spLocks noGrp="1"/>
          </p:cNvSpPr>
          <p:nvPr>
            <p:ph type="body" idx="1"/>
          </p:nvPr>
        </p:nvSpPr>
        <p:spPr>
          <a:xfrm>
            <a:off x="679768" y="4629809"/>
            <a:ext cx="5438140" cy="4466987"/>
          </a:xfrm>
        </p:spPr>
        <p:txBody>
          <a:bodyPr>
            <a:noAutofit/>
          </a:bodyPr>
          <a:lstStyle/>
          <a:p>
            <a:endParaRPr lang="en-GB" dirty="0"/>
          </a:p>
        </p:txBody>
      </p:sp>
      <p:sp>
        <p:nvSpPr>
          <p:cNvPr id="4" name="Segnaposto numero diapositiva 3"/>
          <p:cNvSpPr>
            <a:spLocks noGrp="1"/>
          </p:cNvSpPr>
          <p:nvPr>
            <p:ph type="sldNum" sz="quarter" idx="10"/>
          </p:nvPr>
        </p:nvSpPr>
        <p:spPr/>
        <p:txBody>
          <a:bodyPr/>
          <a:lstStyle/>
          <a:p>
            <a:fld id="{A0CDC2D9-3DBA-4042-BDB9-A8016BB39CB7}" type="slidenum">
              <a:rPr lang="it-IT" smtClean="0"/>
              <a:pPr/>
              <a:t>2</a:t>
            </a:fld>
            <a:endParaRPr lang="it-IT"/>
          </a:p>
        </p:txBody>
      </p:sp>
    </p:spTree>
    <p:extLst>
      <p:ext uri="{BB962C8B-B14F-4D97-AF65-F5344CB8AC3E}">
        <p14:creationId xmlns:p14="http://schemas.microsoft.com/office/powerpoint/2010/main" val="41601385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90488" y="744538"/>
            <a:ext cx="6616700" cy="3722687"/>
          </a:xfrm>
        </p:spPr>
      </p:sp>
      <p:sp>
        <p:nvSpPr>
          <p:cNvPr id="3" name="Segnaposto note 2"/>
          <p:cNvSpPr>
            <a:spLocks noGrp="1"/>
          </p:cNvSpPr>
          <p:nvPr>
            <p:ph type="body" idx="1"/>
          </p:nvPr>
        </p:nvSpPr>
        <p:spPr>
          <a:xfrm>
            <a:off x="679768" y="4629809"/>
            <a:ext cx="5438140" cy="4466987"/>
          </a:xfrm>
        </p:spPr>
        <p:txBody>
          <a:bodyPr>
            <a:noAutofit/>
          </a:bodyPr>
          <a:lstStyle/>
          <a:p>
            <a:endParaRPr lang="en-GB" dirty="0"/>
          </a:p>
        </p:txBody>
      </p:sp>
      <p:sp>
        <p:nvSpPr>
          <p:cNvPr id="4" name="Segnaposto numero diapositiva 3"/>
          <p:cNvSpPr>
            <a:spLocks noGrp="1"/>
          </p:cNvSpPr>
          <p:nvPr>
            <p:ph type="sldNum" sz="quarter" idx="10"/>
          </p:nvPr>
        </p:nvSpPr>
        <p:spPr/>
        <p:txBody>
          <a:bodyPr/>
          <a:lstStyle/>
          <a:p>
            <a:fld id="{A0CDC2D9-3DBA-4042-BDB9-A8016BB39CB7}" type="slidenum">
              <a:rPr lang="it-IT" smtClean="0"/>
              <a:pPr/>
              <a:t>3</a:t>
            </a:fld>
            <a:endParaRPr lang="it-IT"/>
          </a:p>
        </p:txBody>
      </p:sp>
    </p:spTree>
    <p:extLst>
      <p:ext uri="{BB962C8B-B14F-4D97-AF65-F5344CB8AC3E}">
        <p14:creationId xmlns:p14="http://schemas.microsoft.com/office/powerpoint/2010/main" val="41601385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90488" y="744538"/>
            <a:ext cx="6616700" cy="3722687"/>
          </a:xfrm>
        </p:spPr>
      </p:sp>
      <p:sp>
        <p:nvSpPr>
          <p:cNvPr id="3" name="Segnaposto note 2"/>
          <p:cNvSpPr>
            <a:spLocks noGrp="1"/>
          </p:cNvSpPr>
          <p:nvPr>
            <p:ph type="body" idx="1"/>
          </p:nvPr>
        </p:nvSpPr>
        <p:spPr>
          <a:xfrm>
            <a:off x="679768" y="4629809"/>
            <a:ext cx="5438140" cy="4466987"/>
          </a:xfrm>
        </p:spPr>
        <p:txBody>
          <a:bodyPr>
            <a:noAutofit/>
          </a:bodyPr>
          <a:lstStyle/>
          <a:p>
            <a:endParaRPr lang="en-GB" dirty="0"/>
          </a:p>
        </p:txBody>
      </p:sp>
      <p:sp>
        <p:nvSpPr>
          <p:cNvPr id="4" name="Segnaposto numero diapositiva 3"/>
          <p:cNvSpPr>
            <a:spLocks noGrp="1"/>
          </p:cNvSpPr>
          <p:nvPr>
            <p:ph type="sldNum" sz="quarter" idx="10"/>
          </p:nvPr>
        </p:nvSpPr>
        <p:spPr/>
        <p:txBody>
          <a:bodyPr/>
          <a:lstStyle/>
          <a:p>
            <a:fld id="{A0CDC2D9-3DBA-4042-BDB9-A8016BB39CB7}" type="slidenum">
              <a:rPr lang="it-IT" smtClean="0"/>
              <a:pPr/>
              <a:t>4</a:t>
            </a:fld>
            <a:endParaRPr lang="it-IT"/>
          </a:p>
        </p:txBody>
      </p:sp>
    </p:spTree>
    <p:extLst>
      <p:ext uri="{BB962C8B-B14F-4D97-AF65-F5344CB8AC3E}">
        <p14:creationId xmlns:p14="http://schemas.microsoft.com/office/powerpoint/2010/main" val="41601385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90488" y="744538"/>
            <a:ext cx="6616700" cy="3722687"/>
          </a:xfrm>
        </p:spPr>
      </p:sp>
      <p:sp>
        <p:nvSpPr>
          <p:cNvPr id="3" name="Segnaposto note 2"/>
          <p:cNvSpPr>
            <a:spLocks noGrp="1"/>
          </p:cNvSpPr>
          <p:nvPr>
            <p:ph type="body" idx="1"/>
          </p:nvPr>
        </p:nvSpPr>
        <p:spPr>
          <a:xfrm>
            <a:off x="679768" y="4629809"/>
            <a:ext cx="5438140" cy="4466987"/>
          </a:xfrm>
        </p:spPr>
        <p:txBody>
          <a:bodyPr>
            <a:noAutofit/>
          </a:bodyPr>
          <a:lstStyle/>
          <a:p>
            <a:endParaRPr lang="en-GB" dirty="0"/>
          </a:p>
        </p:txBody>
      </p:sp>
      <p:sp>
        <p:nvSpPr>
          <p:cNvPr id="4" name="Segnaposto numero diapositiva 3"/>
          <p:cNvSpPr>
            <a:spLocks noGrp="1"/>
          </p:cNvSpPr>
          <p:nvPr>
            <p:ph type="sldNum" sz="quarter" idx="10"/>
          </p:nvPr>
        </p:nvSpPr>
        <p:spPr/>
        <p:txBody>
          <a:bodyPr/>
          <a:lstStyle/>
          <a:p>
            <a:fld id="{A0CDC2D9-3DBA-4042-BDB9-A8016BB39CB7}" type="slidenum">
              <a:rPr lang="it-IT" smtClean="0"/>
              <a:pPr/>
              <a:t>5</a:t>
            </a:fld>
            <a:endParaRPr lang="it-IT"/>
          </a:p>
        </p:txBody>
      </p:sp>
    </p:spTree>
    <p:extLst>
      <p:ext uri="{BB962C8B-B14F-4D97-AF65-F5344CB8AC3E}">
        <p14:creationId xmlns:p14="http://schemas.microsoft.com/office/powerpoint/2010/main" val="41601385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90488" y="744538"/>
            <a:ext cx="6616700" cy="3722687"/>
          </a:xfrm>
        </p:spPr>
      </p:sp>
      <p:sp>
        <p:nvSpPr>
          <p:cNvPr id="3" name="Segnaposto note 2"/>
          <p:cNvSpPr>
            <a:spLocks noGrp="1"/>
          </p:cNvSpPr>
          <p:nvPr>
            <p:ph type="body" idx="1"/>
          </p:nvPr>
        </p:nvSpPr>
        <p:spPr>
          <a:xfrm>
            <a:off x="679768" y="4629809"/>
            <a:ext cx="5438140" cy="4466987"/>
          </a:xfrm>
        </p:spPr>
        <p:txBody>
          <a:bodyPr>
            <a:noAutofit/>
          </a:bodyPr>
          <a:lstStyle/>
          <a:p>
            <a:endParaRPr lang="en-GB" dirty="0"/>
          </a:p>
        </p:txBody>
      </p:sp>
      <p:sp>
        <p:nvSpPr>
          <p:cNvPr id="4" name="Segnaposto numero diapositiva 3"/>
          <p:cNvSpPr>
            <a:spLocks noGrp="1"/>
          </p:cNvSpPr>
          <p:nvPr>
            <p:ph type="sldNum" sz="quarter" idx="10"/>
          </p:nvPr>
        </p:nvSpPr>
        <p:spPr/>
        <p:txBody>
          <a:bodyPr/>
          <a:lstStyle/>
          <a:p>
            <a:fld id="{A0CDC2D9-3DBA-4042-BDB9-A8016BB39CB7}" type="slidenum">
              <a:rPr lang="it-IT" smtClean="0"/>
              <a:pPr/>
              <a:t>6</a:t>
            </a:fld>
            <a:endParaRPr lang="it-IT"/>
          </a:p>
        </p:txBody>
      </p:sp>
    </p:spTree>
    <p:extLst>
      <p:ext uri="{BB962C8B-B14F-4D97-AF65-F5344CB8AC3E}">
        <p14:creationId xmlns:p14="http://schemas.microsoft.com/office/powerpoint/2010/main" val="23883879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90488" y="744538"/>
            <a:ext cx="6616700" cy="3722687"/>
          </a:xfrm>
        </p:spPr>
      </p:sp>
      <p:sp>
        <p:nvSpPr>
          <p:cNvPr id="3" name="Segnaposto note 2"/>
          <p:cNvSpPr>
            <a:spLocks noGrp="1"/>
          </p:cNvSpPr>
          <p:nvPr>
            <p:ph type="body" idx="1"/>
          </p:nvPr>
        </p:nvSpPr>
        <p:spPr>
          <a:xfrm>
            <a:off x="679768" y="4629809"/>
            <a:ext cx="5438140" cy="4466987"/>
          </a:xfrm>
        </p:spPr>
        <p:txBody>
          <a:bodyPr>
            <a:noAutofit/>
          </a:bodyPr>
          <a:lstStyle/>
          <a:p>
            <a:endParaRPr lang="en-GB" dirty="0"/>
          </a:p>
        </p:txBody>
      </p:sp>
      <p:sp>
        <p:nvSpPr>
          <p:cNvPr id="4" name="Segnaposto numero diapositiva 3"/>
          <p:cNvSpPr>
            <a:spLocks noGrp="1"/>
          </p:cNvSpPr>
          <p:nvPr>
            <p:ph type="sldNum" sz="quarter" idx="10"/>
          </p:nvPr>
        </p:nvSpPr>
        <p:spPr/>
        <p:txBody>
          <a:bodyPr/>
          <a:lstStyle/>
          <a:p>
            <a:fld id="{A0CDC2D9-3DBA-4042-BDB9-A8016BB39CB7}" type="slidenum">
              <a:rPr lang="it-IT" smtClean="0"/>
              <a:pPr/>
              <a:t>7</a:t>
            </a:fld>
            <a:endParaRPr lang="it-IT"/>
          </a:p>
        </p:txBody>
      </p:sp>
    </p:spTree>
    <p:extLst>
      <p:ext uri="{BB962C8B-B14F-4D97-AF65-F5344CB8AC3E}">
        <p14:creationId xmlns:p14="http://schemas.microsoft.com/office/powerpoint/2010/main" val="41601385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90488" y="744538"/>
            <a:ext cx="6616700" cy="3722687"/>
          </a:xfrm>
        </p:spPr>
      </p:sp>
      <p:sp>
        <p:nvSpPr>
          <p:cNvPr id="3" name="Segnaposto note 2"/>
          <p:cNvSpPr>
            <a:spLocks noGrp="1"/>
          </p:cNvSpPr>
          <p:nvPr>
            <p:ph type="body" idx="1"/>
          </p:nvPr>
        </p:nvSpPr>
        <p:spPr>
          <a:xfrm>
            <a:off x="679768" y="4629809"/>
            <a:ext cx="5438140" cy="4466987"/>
          </a:xfrm>
        </p:spPr>
        <p:txBody>
          <a:bodyPr>
            <a:noAutofit/>
          </a:bodyPr>
          <a:lstStyle/>
          <a:p>
            <a:endParaRPr lang="en-GB" dirty="0"/>
          </a:p>
        </p:txBody>
      </p:sp>
      <p:sp>
        <p:nvSpPr>
          <p:cNvPr id="4" name="Segnaposto numero diapositiva 3"/>
          <p:cNvSpPr>
            <a:spLocks noGrp="1"/>
          </p:cNvSpPr>
          <p:nvPr>
            <p:ph type="sldNum" sz="quarter" idx="10"/>
          </p:nvPr>
        </p:nvSpPr>
        <p:spPr/>
        <p:txBody>
          <a:bodyPr/>
          <a:lstStyle/>
          <a:p>
            <a:fld id="{A0CDC2D9-3DBA-4042-BDB9-A8016BB39CB7}" type="slidenum">
              <a:rPr lang="it-IT" smtClean="0"/>
              <a:pPr/>
              <a:t>8</a:t>
            </a:fld>
            <a:endParaRPr lang="it-IT"/>
          </a:p>
        </p:txBody>
      </p:sp>
    </p:spTree>
    <p:extLst>
      <p:ext uri="{BB962C8B-B14F-4D97-AF65-F5344CB8AC3E}">
        <p14:creationId xmlns:p14="http://schemas.microsoft.com/office/powerpoint/2010/main" val="13049772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90488" y="744538"/>
            <a:ext cx="6616700" cy="3722687"/>
          </a:xfrm>
        </p:spPr>
      </p:sp>
      <p:sp>
        <p:nvSpPr>
          <p:cNvPr id="3" name="Segnaposto note 2"/>
          <p:cNvSpPr>
            <a:spLocks noGrp="1"/>
          </p:cNvSpPr>
          <p:nvPr>
            <p:ph type="body" idx="1"/>
          </p:nvPr>
        </p:nvSpPr>
        <p:spPr>
          <a:xfrm>
            <a:off x="679768" y="4629809"/>
            <a:ext cx="5438140" cy="4466987"/>
          </a:xfrm>
        </p:spPr>
        <p:txBody>
          <a:bodyPr>
            <a:noAutofit/>
          </a:bodyPr>
          <a:lstStyle/>
          <a:p>
            <a:endParaRPr lang="en-GB" dirty="0"/>
          </a:p>
        </p:txBody>
      </p:sp>
      <p:sp>
        <p:nvSpPr>
          <p:cNvPr id="4" name="Segnaposto numero diapositiva 3"/>
          <p:cNvSpPr>
            <a:spLocks noGrp="1"/>
          </p:cNvSpPr>
          <p:nvPr>
            <p:ph type="sldNum" sz="quarter" idx="10"/>
          </p:nvPr>
        </p:nvSpPr>
        <p:spPr/>
        <p:txBody>
          <a:bodyPr/>
          <a:lstStyle/>
          <a:p>
            <a:fld id="{A0CDC2D9-3DBA-4042-BDB9-A8016BB39CB7}" type="slidenum">
              <a:rPr lang="it-IT" smtClean="0"/>
              <a:pPr/>
              <a:t>9</a:t>
            </a:fld>
            <a:endParaRPr lang="it-IT"/>
          </a:p>
        </p:txBody>
      </p:sp>
    </p:spTree>
    <p:extLst>
      <p:ext uri="{BB962C8B-B14F-4D97-AF65-F5344CB8AC3E}">
        <p14:creationId xmlns:p14="http://schemas.microsoft.com/office/powerpoint/2010/main" val="564625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1597833"/>
            <a:ext cx="7772400" cy="1102519"/>
          </a:xfrm>
        </p:spPr>
        <p:txBody>
          <a:bodyPr/>
          <a:lstStyle/>
          <a:p>
            <a:r>
              <a:rPr lang="it-IT"/>
              <a:t>Fare clic per modificare stile</a:t>
            </a:r>
          </a:p>
        </p:txBody>
      </p:sp>
      <p:sp>
        <p:nvSpPr>
          <p:cNvPr id="3" name="Sottotitolo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6981" indent="0" algn="ctr">
              <a:buNone/>
              <a:defRPr>
                <a:solidFill>
                  <a:schemeClr val="tx1">
                    <a:tint val="75000"/>
                  </a:schemeClr>
                </a:solidFill>
              </a:defRPr>
            </a:lvl2pPr>
            <a:lvl3pPr marL="913981" indent="0" algn="ctr">
              <a:buNone/>
              <a:defRPr>
                <a:solidFill>
                  <a:schemeClr val="tx1">
                    <a:tint val="75000"/>
                  </a:schemeClr>
                </a:solidFill>
              </a:defRPr>
            </a:lvl3pPr>
            <a:lvl4pPr marL="1370969" indent="0" algn="ctr">
              <a:buNone/>
              <a:defRPr>
                <a:solidFill>
                  <a:schemeClr val="tx1">
                    <a:tint val="75000"/>
                  </a:schemeClr>
                </a:solidFill>
              </a:defRPr>
            </a:lvl4pPr>
            <a:lvl5pPr marL="1827964" indent="0" algn="ctr">
              <a:buNone/>
              <a:defRPr>
                <a:solidFill>
                  <a:schemeClr val="tx1">
                    <a:tint val="75000"/>
                  </a:schemeClr>
                </a:solidFill>
              </a:defRPr>
            </a:lvl5pPr>
            <a:lvl6pPr marL="2284945" indent="0" algn="ctr">
              <a:buNone/>
              <a:defRPr>
                <a:solidFill>
                  <a:schemeClr val="tx1">
                    <a:tint val="75000"/>
                  </a:schemeClr>
                </a:solidFill>
              </a:defRPr>
            </a:lvl6pPr>
            <a:lvl7pPr marL="2741943" indent="0" algn="ctr">
              <a:buNone/>
              <a:defRPr>
                <a:solidFill>
                  <a:schemeClr val="tx1">
                    <a:tint val="75000"/>
                  </a:schemeClr>
                </a:solidFill>
              </a:defRPr>
            </a:lvl7pPr>
            <a:lvl8pPr marL="3198933" indent="0" algn="ctr">
              <a:buNone/>
              <a:defRPr>
                <a:solidFill>
                  <a:schemeClr val="tx1">
                    <a:tint val="75000"/>
                  </a:schemeClr>
                </a:solidFill>
              </a:defRPr>
            </a:lvl8pPr>
            <a:lvl9pPr marL="3655928"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40CF75CD-D97A-42E3-A261-F6AF80EA1DCD}" type="datetime1">
              <a:rPr lang="it-IT" smtClean="0"/>
              <a:t>17/08/2018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8555E64-09E7-E944-8DB2-BD243D665CB3}" type="slidenum">
              <a:rPr lang="it-IT" smtClean="0"/>
              <a:pPr/>
              <a:t>‹N›</a:t>
            </a:fld>
            <a:endParaRPr lang="it-IT"/>
          </a:p>
        </p:txBody>
      </p:sp>
    </p:spTree>
    <p:extLst>
      <p:ext uri="{BB962C8B-B14F-4D97-AF65-F5344CB8AC3E}">
        <p14:creationId xmlns:p14="http://schemas.microsoft.com/office/powerpoint/2010/main" val="8460250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testo verticale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234A3332-2590-4AB6-A2A4-267ACA49E8F6}" type="datetime1">
              <a:rPr lang="it-IT" smtClean="0"/>
              <a:t>17/08/2018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8555E64-09E7-E944-8DB2-BD243D665CB3}" type="slidenum">
              <a:rPr lang="it-IT" smtClean="0"/>
              <a:pPr/>
              <a:t>‹N›</a:t>
            </a:fld>
            <a:endParaRPr lang="it-IT"/>
          </a:p>
        </p:txBody>
      </p:sp>
    </p:spTree>
    <p:extLst>
      <p:ext uri="{BB962C8B-B14F-4D97-AF65-F5344CB8AC3E}">
        <p14:creationId xmlns:p14="http://schemas.microsoft.com/office/powerpoint/2010/main" val="4410652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05982"/>
            <a:ext cx="2057400" cy="4388644"/>
          </a:xfrm>
        </p:spPr>
        <p:txBody>
          <a:bodyPr vert="eaVert"/>
          <a:lstStyle/>
          <a:p>
            <a:r>
              <a:rPr lang="it-IT"/>
              <a:t>Fare clic per modificare stile</a:t>
            </a:r>
          </a:p>
        </p:txBody>
      </p:sp>
      <p:sp>
        <p:nvSpPr>
          <p:cNvPr id="3" name="Segnaposto testo verticale 2"/>
          <p:cNvSpPr>
            <a:spLocks noGrp="1"/>
          </p:cNvSpPr>
          <p:nvPr>
            <p:ph type="body" orient="vert" idx="1"/>
          </p:nvPr>
        </p:nvSpPr>
        <p:spPr>
          <a:xfrm>
            <a:off x="457200" y="205982"/>
            <a:ext cx="6019800" cy="4388644"/>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74108BEB-58C6-41C9-A476-75C9D3D8F8A1}" type="datetime1">
              <a:rPr lang="it-IT" smtClean="0"/>
              <a:t>17/08/2018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8555E64-09E7-E944-8DB2-BD243D665CB3}" type="slidenum">
              <a:rPr lang="it-IT" smtClean="0"/>
              <a:pPr/>
              <a:t>‹N›</a:t>
            </a:fld>
            <a:endParaRPr lang="it-IT"/>
          </a:p>
        </p:txBody>
      </p:sp>
    </p:spTree>
    <p:extLst>
      <p:ext uri="{BB962C8B-B14F-4D97-AF65-F5344CB8AC3E}">
        <p14:creationId xmlns:p14="http://schemas.microsoft.com/office/powerpoint/2010/main" val="2377912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contenuto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33FAF934-1F2E-4757-894E-F700EFA038F3}" type="datetime1">
              <a:rPr lang="it-IT" smtClean="0"/>
              <a:t>17/08/2018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8555E64-09E7-E944-8DB2-BD243D665CB3}" type="slidenum">
              <a:rPr lang="it-IT" smtClean="0"/>
              <a:pPr/>
              <a:t>‹N›</a:t>
            </a:fld>
            <a:endParaRPr lang="it-IT"/>
          </a:p>
        </p:txBody>
      </p:sp>
    </p:spTree>
    <p:extLst>
      <p:ext uri="{BB962C8B-B14F-4D97-AF65-F5344CB8AC3E}">
        <p14:creationId xmlns:p14="http://schemas.microsoft.com/office/powerpoint/2010/main" val="3634884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3305178"/>
            <a:ext cx="7772400" cy="1021556"/>
          </a:xfrm>
        </p:spPr>
        <p:txBody>
          <a:bodyPr anchor="t"/>
          <a:lstStyle>
            <a:lvl1pPr algn="l">
              <a:defRPr sz="4000" b="1" cap="all"/>
            </a:lvl1pPr>
          </a:lstStyle>
          <a:p>
            <a:r>
              <a:rPr lang="it-IT"/>
              <a:t>Fare clic per modificare stile</a:t>
            </a:r>
          </a:p>
        </p:txBody>
      </p:sp>
      <p:sp>
        <p:nvSpPr>
          <p:cNvPr id="3" name="Segnaposto testo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6981" indent="0">
              <a:buNone/>
              <a:defRPr sz="1900">
                <a:solidFill>
                  <a:schemeClr val="tx1">
                    <a:tint val="75000"/>
                  </a:schemeClr>
                </a:solidFill>
              </a:defRPr>
            </a:lvl2pPr>
            <a:lvl3pPr marL="913981" indent="0">
              <a:buNone/>
              <a:defRPr sz="1600">
                <a:solidFill>
                  <a:schemeClr val="tx1">
                    <a:tint val="75000"/>
                  </a:schemeClr>
                </a:solidFill>
              </a:defRPr>
            </a:lvl3pPr>
            <a:lvl4pPr marL="1370969" indent="0">
              <a:buNone/>
              <a:defRPr sz="1500">
                <a:solidFill>
                  <a:schemeClr val="tx1">
                    <a:tint val="75000"/>
                  </a:schemeClr>
                </a:solidFill>
              </a:defRPr>
            </a:lvl4pPr>
            <a:lvl5pPr marL="1827964" indent="0">
              <a:buNone/>
              <a:defRPr sz="1500">
                <a:solidFill>
                  <a:schemeClr val="tx1">
                    <a:tint val="75000"/>
                  </a:schemeClr>
                </a:solidFill>
              </a:defRPr>
            </a:lvl5pPr>
            <a:lvl6pPr marL="2284945" indent="0">
              <a:buNone/>
              <a:defRPr sz="1500">
                <a:solidFill>
                  <a:schemeClr val="tx1">
                    <a:tint val="75000"/>
                  </a:schemeClr>
                </a:solidFill>
              </a:defRPr>
            </a:lvl6pPr>
            <a:lvl7pPr marL="2741943" indent="0">
              <a:buNone/>
              <a:defRPr sz="1500">
                <a:solidFill>
                  <a:schemeClr val="tx1">
                    <a:tint val="75000"/>
                  </a:schemeClr>
                </a:solidFill>
              </a:defRPr>
            </a:lvl7pPr>
            <a:lvl8pPr marL="3198933" indent="0">
              <a:buNone/>
              <a:defRPr sz="1500">
                <a:solidFill>
                  <a:schemeClr val="tx1">
                    <a:tint val="75000"/>
                  </a:schemeClr>
                </a:solidFill>
              </a:defRPr>
            </a:lvl8pPr>
            <a:lvl9pPr marL="3655928" indent="0">
              <a:buNone/>
              <a:defRPr sz="1500">
                <a:solidFill>
                  <a:schemeClr val="tx1">
                    <a:tint val="75000"/>
                  </a:schemeClr>
                </a:solidFill>
              </a:defRPr>
            </a:lvl9pPr>
          </a:lstStyle>
          <a:p>
            <a:pPr lvl="0"/>
            <a:r>
              <a:rPr lang="it-IT"/>
              <a:t>Fare clic per modificare gli stili del testo dello schema</a:t>
            </a:r>
          </a:p>
        </p:txBody>
      </p:sp>
      <p:sp>
        <p:nvSpPr>
          <p:cNvPr id="4" name="Segnaposto data 3"/>
          <p:cNvSpPr>
            <a:spLocks noGrp="1"/>
          </p:cNvSpPr>
          <p:nvPr>
            <p:ph type="dt" sz="half" idx="10"/>
          </p:nvPr>
        </p:nvSpPr>
        <p:spPr/>
        <p:txBody>
          <a:bodyPr/>
          <a:lstStyle/>
          <a:p>
            <a:fld id="{F46BF040-A7BC-45C8-B5D2-3669F4F8F866}" type="datetime1">
              <a:rPr lang="it-IT" smtClean="0"/>
              <a:t>17/08/2018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8555E64-09E7-E944-8DB2-BD243D665CB3}" type="slidenum">
              <a:rPr lang="it-IT" smtClean="0"/>
              <a:pPr/>
              <a:t>‹N›</a:t>
            </a:fld>
            <a:endParaRPr lang="it-IT"/>
          </a:p>
        </p:txBody>
      </p:sp>
    </p:spTree>
    <p:extLst>
      <p:ext uri="{BB962C8B-B14F-4D97-AF65-F5344CB8AC3E}">
        <p14:creationId xmlns:p14="http://schemas.microsoft.com/office/powerpoint/2010/main" val="16856385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contenuto 2"/>
          <p:cNvSpPr>
            <a:spLocks noGrp="1"/>
          </p:cNvSpPr>
          <p:nvPr>
            <p:ph sz="half" idx="1"/>
          </p:nvPr>
        </p:nvSpPr>
        <p:spPr>
          <a:xfrm>
            <a:off x="457200" y="1200153"/>
            <a:ext cx="4038600" cy="3394472"/>
          </a:xfrm>
        </p:spPr>
        <p:txBody>
          <a:bodyPr/>
          <a:lstStyle>
            <a:lvl1pPr>
              <a:defRPr sz="2800"/>
            </a:lvl1pPr>
            <a:lvl2pPr>
              <a:defRPr sz="2400"/>
            </a:lvl2pPr>
            <a:lvl3pPr>
              <a:defRPr sz="2000"/>
            </a:lvl3pPr>
            <a:lvl4pPr>
              <a:defRPr sz="1900"/>
            </a:lvl4pPr>
            <a:lvl5pPr>
              <a:defRPr sz="1900"/>
            </a:lvl5pPr>
            <a:lvl6pPr>
              <a:defRPr sz="1900"/>
            </a:lvl6pPr>
            <a:lvl7pPr>
              <a:defRPr sz="1900"/>
            </a:lvl7pPr>
            <a:lvl8pPr>
              <a:defRPr sz="1900"/>
            </a:lvl8pPr>
            <a:lvl9pPr>
              <a:defRPr sz="19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200153"/>
            <a:ext cx="4038600" cy="3394472"/>
          </a:xfrm>
        </p:spPr>
        <p:txBody>
          <a:bodyPr/>
          <a:lstStyle>
            <a:lvl1pPr>
              <a:defRPr sz="2800"/>
            </a:lvl1pPr>
            <a:lvl2pPr>
              <a:defRPr sz="2400"/>
            </a:lvl2pPr>
            <a:lvl3pPr>
              <a:defRPr sz="2000"/>
            </a:lvl3pPr>
            <a:lvl4pPr>
              <a:defRPr sz="1900"/>
            </a:lvl4pPr>
            <a:lvl5pPr>
              <a:defRPr sz="1900"/>
            </a:lvl5pPr>
            <a:lvl6pPr>
              <a:defRPr sz="1900"/>
            </a:lvl6pPr>
            <a:lvl7pPr>
              <a:defRPr sz="1900"/>
            </a:lvl7pPr>
            <a:lvl8pPr>
              <a:defRPr sz="1900"/>
            </a:lvl8pPr>
            <a:lvl9pPr>
              <a:defRPr sz="19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CE511B89-622F-49F4-B6E0-9C1974EC759C}" type="datetime1">
              <a:rPr lang="it-IT" smtClean="0"/>
              <a:t>17/08/2018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8555E64-09E7-E944-8DB2-BD243D665CB3}" type="slidenum">
              <a:rPr lang="it-IT" smtClean="0"/>
              <a:pPr/>
              <a:t>‹N›</a:t>
            </a:fld>
            <a:endParaRPr lang="it-IT"/>
          </a:p>
        </p:txBody>
      </p:sp>
    </p:spTree>
    <p:extLst>
      <p:ext uri="{BB962C8B-B14F-4D97-AF65-F5344CB8AC3E}">
        <p14:creationId xmlns:p14="http://schemas.microsoft.com/office/powerpoint/2010/main" val="12836010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stile</a:t>
            </a:r>
          </a:p>
        </p:txBody>
      </p:sp>
      <p:sp>
        <p:nvSpPr>
          <p:cNvPr id="3" name="Segnaposto testo 2"/>
          <p:cNvSpPr>
            <a:spLocks noGrp="1"/>
          </p:cNvSpPr>
          <p:nvPr>
            <p:ph type="body" idx="1"/>
          </p:nvPr>
        </p:nvSpPr>
        <p:spPr>
          <a:xfrm>
            <a:off x="457200" y="1151337"/>
            <a:ext cx="4040188" cy="479822"/>
          </a:xfrm>
        </p:spPr>
        <p:txBody>
          <a:bodyPr anchor="b"/>
          <a:lstStyle>
            <a:lvl1pPr marL="0" indent="0">
              <a:buNone/>
              <a:defRPr sz="2400" b="1"/>
            </a:lvl1pPr>
            <a:lvl2pPr marL="456981" indent="0">
              <a:buNone/>
              <a:defRPr sz="2000" b="1"/>
            </a:lvl2pPr>
            <a:lvl3pPr marL="913981" indent="0">
              <a:buNone/>
              <a:defRPr sz="1900" b="1"/>
            </a:lvl3pPr>
            <a:lvl4pPr marL="1370969" indent="0">
              <a:buNone/>
              <a:defRPr sz="1600" b="1"/>
            </a:lvl4pPr>
            <a:lvl5pPr marL="1827964" indent="0">
              <a:buNone/>
              <a:defRPr sz="1600" b="1"/>
            </a:lvl5pPr>
            <a:lvl6pPr marL="2284945" indent="0">
              <a:buNone/>
              <a:defRPr sz="1600" b="1"/>
            </a:lvl6pPr>
            <a:lvl7pPr marL="2741943" indent="0">
              <a:buNone/>
              <a:defRPr sz="1600" b="1"/>
            </a:lvl7pPr>
            <a:lvl8pPr marL="3198933" indent="0">
              <a:buNone/>
              <a:defRPr sz="1600" b="1"/>
            </a:lvl8pPr>
            <a:lvl9pPr marL="3655928" indent="0">
              <a:buNone/>
              <a:defRPr sz="1600" b="1"/>
            </a:lvl9pPr>
          </a:lstStyle>
          <a:p>
            <a:pPr lvl="0"/>
            <a:r>
              <a:rPr lang="it-IT"/>
              <a:t>Fare clic per modificare gli stili del testo dello schema</a:t>
            </a:r>
          </a:p>
        </p:txBody>
      </p:sp>
      <p:sp>
        <p:nvSpPr>
          <p:cNvPr id="4" name="Segnaposto contenuto 3"/>
          <p:cNvSpPr>
            <a:spLocks noGrp="1"/>
          </p:cNvSpPr>
          <p:nvPr>
            <p:ph sz="half" idx="2"/>
          </p:nvPr>
        </p:nvSpPr>
        <p:spPr>
          <a:xfrm>
            <a:off x="457200" y="1631156"/>
            <a:ext cx="4040188" cy="2963466"/>
          </a:xfrm>
        </p:spPr>
        <p:txBody>
          <a:bodyPr/>
          <a:lstStyle>
            <a:lvl1pPr>
              <a:defRPr sz="2400"/>
            </a:lvl1pPr>
            <a:lvl2pPr>
              <a:defRPr sz="2000"/>
            </a:lvl2pPr>
            <a:lvl3pPr>
              <a:defRPr sz="19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6" y="1151337"/>
            <a:ext cx="4041775" cy="479822"/>
          </a:xfrm>
        </p:spPr>
        <p:txBody>
          <a:bodyPr anchor="b"/>
          <a:lstStyle>
            <a:lvl1pPr marL="0" indent="0">
              <a:buNone/>
              <a:defRPr sz="2400" b="1"/>
            </a:lvl1pPr>
            <a:lvl2pPr marL="456981" indent="0">
              <a:buNone/>
              <a:defRPr sz="2000" b="1"/>
            </a:lvl2pPr>
            <a:lvl3pPr marL="913981" indent="0">
              <a:buNone/>
              <a:defRPr sz="1900" b="1"/>
            </a:lvl3pPr>
            <a:lvl4pPr marL="1370969" indent="0">
              <a:buNone/>
              <a:defRPr sz="1600" b="1"/>
            </a:lvl4pPr>
            <a:lvl5pPr marL="1827964" indent="0">
              <a:buNone/>
              <a:defRPr sz="1600" b="1"/>
            </a:lvl5pPr>
            <a:lvl6pPr marL="2284945" indent="0">
              <a:buNone/>
              <a:defRPr sz="1600" b="1"/>
            </a:lvl6pPr>
            <a:lvl7pPr marL="2741943" indent="0">
              <a:buNone/>
              <a:defRPr sz="1600" b="1"/>
            </a:lvl7pPr>
            <a:lvl8pPr marL="3198933" indent="0">
              <a:buNone/>
              <a:defRPr sz="1600" b="1"/>
            </a:lvl8pPr>
            <a:lvl9pPr marL="3655928" indent="0">
              <a:buNone/>
              <a:defRPr sz="1600" b="1"/>
            </a:lvl9pPr>
          </a:lstStyle>
          <a:p>
            <a:pPr lvl="0"/>
            <a:r>
              <a:rPr lang="it-IT"/>
              <a:t>Fare clic per modificare gli stili del testo dello schema</a:t>
            </a:r>
          </a:p>
        </p:txBody>
      </p:sp>
      <p:sp>
        <p:nvSpPr>
          <p:cNvPr id="6" name="Segnaposto contenuto 5"/>
          <p:cNvSpPr>
            <a:spLocks noGrp="1"/>
          </p:cNvSpPr>
          <p:nvPr>
            <p:ph sz="quarter" idx="4"/>
          </p:nvPr>
        </p:nvSpPr>
        <p:spPr>
          <a:xfrm>
            <a:off x="4645026" y="1631156"/>
            <a:ext cx="4041775" cy="2963466"/>
          </a:xfrm>
        </p:spPr>
        <p:txBody>
          <a:bodyPr/>
          <a:lstStyle>
            <a:lvl1pPr>
              <a:defRPr sz="2400"/>
            </a:lvl1pPr>
            <a:lvl2pPr>
              <a:defRPr sz="2000"/>
            </a:lvl2pPr>
            <a:lvl3pPr>
              <a:defRPr sz="19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CDBC1CB0-BD7A-46BE-AA45-931A9647994E}" type="datetime1">
              <a:rPr lang="it-IT" smtClean="0"/>
              <a:t>17/08/2018</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28555E64-09E7-E944-8DB2-BD243D665CB3}" type="slidenum">
              <a:rPr lang="it-IT" smtClean="0"/>
              <a:pPr/>
              <a:t>‹N›</a:t>
            </a:fld>
            <a:endParaRPr lang="it-IT"/>
          </a:p>
        </p:txBody>
      </p:sp>
    </p:spTree>
    <p:extLst>
      <p:ext uri="{BB962C8B-B14F-4D97-AF65-F5344CB8AC3E}">
        <p14:creationId xmlns:p14="http://schemas.microsoft.com/office/powerpoint/2010/main" val="17615378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data 2"/>
          <p:cNvSpPr>
            <a:spLocks noGrp="1"/>
          </p:cNvSpPr>
          <p:nvPr>
            <p:ph type="dt" sz="half" idx="10"/>
          </p:nvPr>
        </p:nvSpPr>
        <p:spPr/>
        <p:txBody>
          <a:bodyPr/>
          <a:lstStyle/>
          <a:p>
            <a:fld id="{F35F2310-E375-432E-BF38-809E27DAFF4E}" type="datetime1">
              <a:rPr lang="it-IT" smtClean="0"/>
              <a:t>17/08/2018</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28555E64-09E7-E944-8DB2-BD243D665CB3}" type="slidenum">
              <a:rPr lang="it-IT" smtClean="0"/>
              <a:pPr/>
              <a:t>‹N›</a:t>
            </a:fld>
            <a:endParaRPr lang="it-IT"/>
          </a:p>
        </p:txBody>
      </p:sp>
    </p:spTree>
    <p:extLst>
      <p:ext uri="{BB962C8B-B14F-4D97-AF65-F5344CB8AC3E}">
        <p14:creationId xmlns:p14="http://schemas.microsoft.com/office/powerpoint/2010/main" val="30195097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981B2B7B-AE80-4687-80AE-8EA82F4E098D}" type="datetime1">
              <a:rPr lang="it-IT" smtClean="0"/>
              <a:t>17/08/2018</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28555E64-09E7-E944-8DB2-BD243D665CB3}" type="slidenum">
              <a:rPr lang="it-IT" smtClean="0"/>
              <a:pPr/>
              <a:t>‹N›</a:t>
            </a:fld>
            <a:endParaRPr lang="it-IT"/>
          </a:p>
        </p:txBody>
      </p:sp>
    </p:spTree>
    <p:extLst>
      <p:ext uri="{BB962C8B-B14F-4D97-AF65-F5344CB8AC3E}">
        <p14:creationId xmlns:p14="http://schemas.microsoft.com/office/powerpoint/2010/main" val="38717816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13" y="204788"/>
            <a:ext cx="3008312" cy="871538"/>
          </a:xfrm>
        </p:spPr>
        <p:txBody>
          <a:bodyPr anchor="b"/>
          <a:lstStyle>
            <a:lvl1pPr algn="l">
              <a:defRPr sz="2000" b="1"/>
            </a:lvl1pPr>
          </a:lstStyle>
          <a:p>
            <a:r>
              <a:rPr lang="it-IT"/>
              <a:t>Fare clic per modificare stile</a:t>
            </a:r>
          </a:p>
        </p:txBody>
      </p:sp>
      <p:sp>
        <p:nvSpPr>
          <p:cNvPr id="3" name="Segnaposto contenuto 2"/>
          <p:cNvSpPr>
            <a:spLocks noGrp="1"/>
          </p:cNvSpPr>
          <p:nvPr>
            <p:ph idx="1"/>
          </p:nvPr>
        </p:nvSpPr>
        <p:spPr>
          <a:xfrm>
            <a:off x="3575051" y="204801"/>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13" y="1076328"/>
            <a:ext cx="3008312" cy="3518297"/>
          </a:xfrm>
        </p:spPr>
        <p:txBody>
          <a:bodyPr/>
          <a:lstStyle>
            <a:lvl1pPr marL="0" indent="0">
              <a:buNone/>
              <a:defRPr sz="1500"/>
            </a:lvl1pPr>
            <a:lvl2pPr marL="456981" indent="0">
              <a:buNone/>
              <a:defRPr sz="1200"/>
            </a:lvl2pPr>
            <a:lvl3pPr marL="913981" indent="0">
              <a:buNone/>
              <a:defRPr sz="1100"/>
            </a:lvl3pPr>
            <a:lvl4pPr marL="1370969" indent="0">
              <a:buNone/>
              <a:defRPr sz="900"/>
            </a:lvl4pPr>
            <a:lvl5pPr marL="1827964" indent="0">
              <a:buNone/>
              <a:defRPr sz="900"/>
            </a:lvl5pPr>
            <a:lvl6pPr marL="2284945" indent="0">
              <a:buNone/>
              <a:defRPr sz="900"/>
            </a:lvl6pPr>
            <a:lvl7pPr marL="2741943" indent="0">
              <a:buNone/>
              <a:defRPr sz="900"/>
            </a:lvl7pPr>
            <a:lvl8pPr marL="3198933" indent="0">
              <a:buNone/>
              <a:defRPr sz="900"/>
            </a:lvl8pPr>
            <a:lvl9pPr marL="3655928" indent="0">
              <a:buNone/>
              <a:defRPr sz="900"/>
            </a:lvl9pPr>
          </a:lstStyle>
          <a:p>
            <a:pPr lvl="0"/>
            <a:r>
              <a:rPr lang="it-IT"/>
              <a:t>Fare clic per modificare gli stili del testo dello schema</a:t>
            </a:r>
          </a:p>
        </p:txBody>
      </p:sp>
      <p:sp>
        <p:nvSpPr>
          <p:cNvPr id="5" name="Segnaposto data 4"/>
          <p:cNvSpPr>
            <a:spLocks noGrp="1"/>
          </p:cNvSpPr>
          <p:nvPr>
            <p:ph type="dt" sz="half" idx="10"/>
          </p:nvPr>
        </p:nvSpPr>
        <p:spPr/>
        <p:txBody>
          <a:bodyPr/>
          <a:lstStyle/>
          <a:p>
            <a:fld id="{B5CA53E0-FC4E-4B7F-8057-B77F70D6E236}" type="datetime1">
              <a:rPr lang="it-IT" smtClean="0"/>
              <a:t>17/08/2018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8555E64-09E7-E944-8DB2-BD243D665CB3}" type="slidenum">
              <a:rPr lang="it-IT" smtClean="0"/>
              <a:pPr/>
              <a:t>‹N›</a:t>
            </a:fld>
            <a:endParaRPr lang="it-IT"/>
          </a:p>
        </p:txBody>
      </p:sp>
    </p:spTree>
    <p:extLst>
      <p:ext uri="{BB962C8B-B14F-4D97-AF65-F5344CB8AC3E}">
        <p14:creationId xmlns:p14="http://schemas.microsoft.com/office/powerpoint/2010/main" val="13241045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9" y="3600453"/>
            <a:ext cx="5486400" cy="425054"/>
          </a:xfrm>
        </p:spPr>
        <p:txBody>
          <a:bodyPr anchor="b"/>
          <a:lstStyle>
            <a:lvl1pPr algn="l">
              <a:defRPr sz="2000" b="1"/>
            </a:lvl1pPr>
          </a:lstStyle>
          <a:p>
            <a:r>
              <a:rPr lang="it-IT"/>
              <a:t>Fare clic per modificare stile</a:t>
            </a:r>
          </a:p>
        </p:txBody>
      </p:sp>
      <p:sp>
        <p:nvSpPr>
          <p:cNvPr id="3" name="Segnaposto immagine 2"/>
          <p:cNvSpPr>
            <a:spLocks noGrp="1"/>
          </p:cNvSpPr>
          <p:nvPr>
            <p:ph type="pic" idx="1"/>
          </p:nvPr>
        </p:nvSpPr>
        <p:spPr>
          <a:xfrm>
            <a:off x="1792289" y="459581"/>
            <a:ext cx="5486400" cy="3086100"/>
          </a:xfrm>
        </p:spPr>
        <p:txBody>
          <a:bodyPr/>
          <a:lstStyle>
            <a:lvl1pPr marL="0" indent="0">
              <a:buNone/>
              <a:defRPr sz="3200"/>
            </a:lvl1pPr>
            <a:lvl2pPr marL="456981" indent="0">
              <a:buNone/>
              <a:defRPr sz="2800"/>
            </a:lvl2pPr>
            <a:lvl3pPr marL="913981" indent="0">
              <a:buNone/>
              <a:defRPr sz="2400"/>
            </a:lvl3pPr>
            <a:lvl4pPr marL="1370969" indent="0">
              <a:buNone/>
              <a:defRPr sz="2000"/>
            </a:lvl4pPr>
            <a:lvl5pPr marL="1827964" indent="0">
              <a:buNone/>
              <a:defRPr sz="2000"/>
            </a:lvl5pPr>
            <a:lvl6pPr marL="2284945" indent="0">
              <a:buNone/>
              <a:defRPr sz="2000"/>
            </a:lvl6pPr>
            <a:lvl7pPr marL="2741943" indent="0">
              <a:buNone/>
              <a:defRPr sz="2000"/>
            </a:lvl7pPr>
            <a:lvl8pPr marL="3198933" indent="0">
              <a:buNone/>
              <a:defRPr sz="2000"/>
            </a:lvl8pPr>
            <a:lvl9pPr marL="3655928" indent="0">
              <a:buNone/>
              <a:defRPr sz="2000"/>
            </a:lvl9pPr>
          </a:lstStyle>
          <a:p>
            <a:endParaRPr lang="it-IT"/>
          </a:p>
        </p:txBody>
      </p:sp>
      <p:sp>
        <p:nvSpPr>
          <p:cNvPr id="4" name="Segnaposto testo 3"/>
          <p:cNvSpPr>
            <a:spLocks noGrp="1"/>
          </p:cNvSpPr>
          <p:nvPr>
            <p:ph type="body" sz="half" idx="2"/>
          </p:nvPr>
        </p:nvSpPr>
        <p:spPr>
          <a:xfrm>
            <a:off x="1792289" y="4025515"/>
            <a:ext cx="5486400" cy="603647"/>
          </a:xfrm>
        </p:spPr>
        <p:txBody>
          <a:bodyPr/>
          <a:lstStyle>
            <a:lvl1pPr marL="0" indent="0">
              <a:buNone/>
              <a:defRPr sz="1500"/>
            </a:lvl1pPr>
            <a:lvl2pPr marL="456981" indent="0">
              <a:buNone/>
              <a:defRPr sz="1200"/>
            </a:lvl2pPr>
            <a:lvl3pPr marL="913981" indent="0">
              <a:buNone/>
              <a:defRPr sz="1100"/>
            </a:lvl3pPr>
            <a:lvl4pPr marL="1370969" indent="0">
              <a:buNone/>
              <a:defRPr sz="900"/>
            </a:lvl4pPr>
            <a:lvl5pPr marL="1827964" indent="0">
              <a:buNone/>
              <a:defRPr sz="900"/>
            </a:lvl5pPr>
            <a:lvl6pPr marL="2284945" indent="0">
              <a:buNone/>
              <a:defRPr sz="900"/>
            </a:lvl6pPr>
            <a:lvl7pPr marL="2741943" indent="0">
              <a:buNone/>
              <a:defRPr sz="900"/>
            </a:lvl7pPr>
            <a:lvl8pPr marL="3198933" indent="0">
              <a:buNone/>
              <a:defRPr sz="900"/>
            </a:lvl8pPr>
            <a:lvl9pPr marL="3655928" indent="0">
              <a:buNone/>
              <a:defRPr sz="900"/>
            </a:lvl9pPr>
          </a:lstStyle>
          <a:p>
            <a:pPr lvl="0"/>
            <a:r>
              <a:rPr lang="it-IT"/>
              <a:t>Fare clic per modificare gli stili del testo dello schema</a:t>
            </a:r>
          </a:p>
        </p:txBody>
      </p:sp>
      <p:sp>
        <p:nvSpPr>
          <p:cNvPr id="5" name="Segnaposto data 4"/>
          <p:cNvSpPr>
            <a:spLocks noGrp="1"/>
          </p:cNvSpPr>
          <p:nvPr>
            <p:ph type="dt" sz="half" idx="10"/>
          </p:nvPr>
        </p:nvSpPr>
        <p:spPr/>
        <p:txBody>
          <a:bodyPr/>
          <a:lstStyle/>
          <a:p>
            <a:fld id="{F98B5BA9-3404-40F9-B634-F63589F63DDE}" type="datetime1">
              <a:rPr lang="it-IT" smtClean="0"/>
              <a:t>17/08/2018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8555E64-09E7-E944-8DB2-BD243D665CB3}" type="slidenum">
              <a:rPr lang="it-IT" smtClean="0"/>
              <a:pPr/>
              <a:t>‹N›</a:t>
            </a:fld>
            <a:endParaRPr lang="it-IT"/>
          </a:p>
        </p:txBody>
      </p:sp>
    </p:spTree>
    <p:extLst>
      <p:ext uri="{BB962C8B-B14F-4D97-AF65-F5344CB8AC3E}">
        <p14:creationId xmlns:p14="http://schemas.microsoft.com/office/powerpoint/2010/main" val="7358174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05979"/>
            <a:ext cx="8229600" cy="857250"/>
          </a:xfrm>
          <a:prstGeom prst="rect">
            <a:avLst/>
          </a:prstGeom>
        </p:spPr>
        <p:txBody>
          <a:bodyPr vert="horz" lIns="91396" tIns="45699" rIns="91396" bIns="45699" rtlCol="0" anchor="ctr">
            <a:normAutofit/>
          </a:bodyPr>
          <a:lstStyle/>
          <a:p>
            <a:r>
              <a:rPr lang="it-IT"/>
              <a:t>Fare clic per modificare stile</a:t>
            </a:r>
          </a:p>
        </p:txBody>
      </p:sp>
      <p:sp>
        <p:nvSpPr>
          <p:cNvPr id="3" name="Segnaposto testo 2"/>
          <p:cNvSpPr>
            <a:spLocks noGrp="1"/>
          </p:cNvSpPr>
          <p:nvPr>
            <p:ph type="body" idx="1"/>
          </p:nvPr>
        </p:nvSpPr>
        <p:spPr>
          <a:xfrm>
            <a:off x="457200" y="1200153"/>
            <a:ext cx="8229600" cy="3394472"/>
          </a:xfrm>
          <a:prstGeom prst="rect">
            <a:avLst/>
          </a:prstGeom>
        </p:spPr>
        <p:txBody>
          <a:bodyPr vert="horz" lIns="91396" tIns="45699" rIns="91396" bIns="45699"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457200" y="4767266"/>
            <a:ext cx="2133600" cy="273844"/>
          </a:xfrm>
          <a:prstGeom prst="rect">
            <a:avLst/>
          </a:prstGeom>
        </p:spPr>
        <p:txBody>
          <a:bodyPr vert="horz" lIns="91396" tIns="45699" rIns="91396" bIns="45699" rtlCol="0" anchor="ctr"/>
          <a:lstStyle>
            <a:lvl1pPr algn="l">
              <a:defRPr sz="1200">
                <a:solidFill>
                  <a:schemeClr val="tx1">
                    <a:tint val="75000"/>
                  </a:schemeClr>
                </a:solidFill>
              </a:defRPr>
            </a:lvl1pPr>
          </a:lstStyle>
          <a:p>
            <a:fld id="{99D178DA-C07C-4612-802D-8780D03DB2F3}" type="datetime1">
              <a:rPr lang="it-IT" smtClean="0"/>
              <a:t>17/08/2018</a:t>
            </a:fld>
            <a:endParaRPr lang="it-IT"/>
          </a:p>
        </p:txBody>
      </p:sp>
      <p:sp>
        <p:nvSpPr>
          <p:cNvPr id="5" name="Segnaposto piè di pagina 4"/>
          <p:cNvSpPr>
            <a:spLocks noGrp="1"/>
          </p:cNvSpPr>
          <p:nvPr>
            <p:ph type="ftr" sz="quarter" idx="3"/>
          </p:nvPr>
        </p:nvSpPr>
        <p:spPr>
          <a:xfrm>
            <a:off x="3124200" y="4767266"/>
            <a:ext cx="2895600" cy="273844"/>
          </a:xfrm>
          <a:prstGeom prst="rect">
            <a:avLst/>
          </a:prstGeom>
        </p:spPr>
        <p:txBody>
          <a:bodyPr vert="horz" lIns="91396" tIns="45699" rIns="91396" bIns="45699"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1" y="4767266"/>
            <a:ext cx="2133600" cy="273844"/>
          </a:xfrm>
          <a:prstGeom prst="rect">
            <a:avLst/>
          </a:prstGeom>
        </p:spPr>
        <p:txBody>
          <a:bodyPr vert="horz" lIns="91396" tIns="45699" rIns="91396" bIns="45699" rtlCol="0" anchor="ctr"/>
          <a:lstStyle>
            <a:lvl1pPr algn="r">
              <a:defRPr sz="1200">
                <a:solidFill>
                  <a:schemeClr val="tx1">
                    <a:tint val="75000"/>
                  </a:schemeClr>
                </a:solidFill>
              </a:defRPr>
            </a:lvl1pPr>
          </a:lstStyle>
          <a:p>
            <a:fld id="{28555E64-09E7-E944-8DB2-BD243D665CB3}" type="slidenum">
              <a:rPr lang="it-IT" smtClean="0"/>
              <a:pPr/>
              <a:t>‹N›</a:t>
            </a:fld>
            <a:endParaRPr lang="it-IT"/>
          </a:p>
        </p:txBody>
      </p:sp>
    </p:spTree>
    <p:extLst>
      <p:ext uri="{BB962C8B-B14F-4D97-AF65-F5344CB8AC3E}">
        <p14:creationId xmlns:p14="http://schemas.microsoft.com/office/powerpoint/2010/main" val="20443955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ctr" defTabSz="456981" rtl="0" eaLnBrk="1" latinLnBrk="0" hangingPunct="1">
        <a:spcBef>
          <a:spcPct val="0"/>
        </a:spcBef>
        <a:buNone/>
        <a:defRPr sz="4400" kern="1200">
          <a:solidFill>
            <a:schemeClr val="tx1"/>
          </a:solidFill>
          <a:latin typeface="+mj-lt"/>
          <a:ea typeface="+mj-ea"/>
          <a:cs typeface="+mj-cs"/>
        </a:defRPr>
      </a:lvl1pPr>
    </p:titleStyle>
    <p:bodyStyle>
      <a:lvl1pPr marL="342745" indent="-342745" algn="l" defTabSz="456981" rtl="0" eaLnBrk="1" latinLnBrk="0" hangingPunct="1">
        <a:spcBef>
          <a:spcPct val="20000"/>
        </a:spcBef>
        <a:buFont typeface="Arial"/>
        <a:buChar char="•"/>
        <a:defRPr sz="3200" kern="1200">
          <a:solidFill>
            <a:schemeClr val="tx1"/>
          </a:solidFill>
          <a:latin typeface="+mn-lt"/>
          <a:ea typeface="+mn-ea"/>
          <a:cs typeface="+mn-cs"/>
        </a:defRPr>
      </a:lvl1pPr>
      <a:lvl2pPr marL="742613" indent="-285618" algn="l" defTabSz="456981" rtl="0" eaLnBrk="1" latinLnBrk="0" hangingPunct="1">
        <a:spcBef>
          <a:spcPct val="20000"/>
        </a:spcBef>
        <a:buFont typeface="Arial"/>
        <a:buChar char="–"/>
        <a:defRPr sz="2800" kern="1200">
          <a:solidFill>
            <a:schemeClr val="tx1"/>
          </a:solidFill>
          <a:latin typeface="+mn-lt"/>
          <a:ea typeface="+mn-ea"/>
          <a:cs typeface="+mn-cs"/>
        </a:defRPr>
      </a:lvl2pPr>
      <a:lvl3pPr marL="1142472" indent="-228497" algn="l" defTabSz="456981" rtl="0" eaLnBrk="1" latinLnBrk="0" hangingPunct="1">
        <a:spcBef>
          <a:spcPct val="20000"/>
        </a:spcBef>
        <a:buFont typeface="Arial"/>
        <a:buChar char="•"/>
        <a:defRPr sz="2400" kern="1200">
          <a:solidFill>
            <a:schemeClr val="tx1"/>
          </a:solidFill>
          <a:latin typeface="+mn-lt"/>
          <a:ea typeface="+mn-ea"/>
          <a:cs typeface="+mn-cs"/>
        </a:defRPr>
      </a:lvl3pPr>
      <a:lvl4pPr marL="1599467" indent="-228497" algn="l" defTabSz="456981" rtl="0" eaLnBrk="1" latinLnBrk="0" hangingPunct="1">
        <a:spcBef>
          <a:spcPct val="20000"/>
        </a:spcBef>
        <a:buFont typeface="Arial"/>
        <a:buChar char="–"/>
        <a:defRPr sz="2000" kern="1200">
          <a:solidFill>
            <a:schemeClr val="tx1"/>
          </a:solidFill>
          <a:latin typeface="+mn-lt"/>
          <a:ea typeface="+mn-ea"/>
          <a:cs typeface="+mn-cs"/>
        </a:defRPr>
      </a:lvl4pPr>
      <a:lvl5pPr marL="2056455" indent="-228497" algn="l" defTabSz="456981" rtl="0" eaLnBrk="1" latinLnBrk="0" hangingPunct="1">
        <a:spcBef>
          <a:spcPct val="20000"/>
        </a:spcBef>
        <a:buFont typeface="Arial"/>
        <a:buChar char="»"/>
        <a:defRPr sz="2000" kern="1200">
          <a:solidFill>
            <a:schemeClr val="tx1"/>
          </a:solidFill>
          <a:latin typeface="+mn-lt"/>
          <a:ea typeface="+mn-ea"/>
          <a:cs typeface="+mn-cs"/>
        </a:defRPr>
      </a:lvl5pPr>
      <a:lvl6pPr marL="2513455" indent="-228497" algn="l" defTabSz="456981" rtl="0" eaLnBrk="1" latinLnBrk="0" hangingPunct="1">
        <a:spcBef>
          <a:spcPct val="20000"/>
        </a:spcBef>
        <a:buFont typeface="Arial"/>
        <a:buChar char="•"/>
        <a:defRPr sz="2000" kern="1200">
          <a:solidFill>
            <a:schemeClr val="tx1"/>
          </a:solidFill>
          <a:latin typeface="+mn-lt"/>
          <a:ea typeface="+mn-ea"/>
          <a:cs typeface="+mn-cs"/>
        </a:defRPr>
      </a:lvl6pPr>
      <a:lvl7pPr marL="2970436" indent="-228497" algn="l" defTabSz="456981" rtl="0" eaLnBrk="1" latinLnBrk="0" hangingPunct="1">
        <a:spcBef>
          <a:spcPct val="20000"/>
        </a:spcBef>
        <a:buFont typeface="Arial"/>
        <a:buChar char="•"/>
        <a:defRPr sz="2000" kern="1200">
          <a:solidFill>
            <a:schemeClr val="tx1"/>
          </a:solidFill>
          <a:latin typeface="+mn-lt"/>
          <a:ea typeface="+mn-ea"/>
          <a:cs typeface="+mn-cs"/>
        </a:defRPr>
      </a:lvl7pPr>
      <a:lvl8pPr marL="3427431" indent="-228497" algn="l" defTabSz="456981" rtl="0" eaLnBrk="1" latinLnBrk="0" hangingPunct="1">
        <a:spcBef>
          <a:spcPct val="20000"/>
        </a:spcBef>
        <a:buFont typeface="Arial"/>
        <a:buChar char="•"/>
        <a:defRPr sz="2000" kern="1200">
          <a:solidFill>
            <a:schemeClr val="tx1"/>
          </a:solidFill>
          <a:latin typeface="+mn-lt"/>
          <a:ea typeface="+mn-ea"/>
          <a:cs typeface="+mn-cs"/>
        </a:defRPr>
      </a:lvl8pPr>
      <a:lvl9pPr marL="3884419" indent="-228497" algn="l" defTabSz="456981"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6981" rtl="0" eaLnBrk="1" latinLnBrk="0" hangingPunct="1">
        <a:defRPr sz="1900" kern="1200">
          <a:solidFill>
            <a:schemeClr val="tx1"/>
          </a:solidFill>
          <a:latin typeface="+mn-lt"/>
          <a:ea typeface="+mn-ea"/>
          <a:cs typeface="+mn-cs"/>
        </a:defRPr>
      </a:lvl1pPr>
      <a:lvl2pPr marL="456981" algn="l" defTabSz="456981" rtl="0" eaLnBrk="1" latinLnBrk="0" hangingPunct="1">
        <a:defRPr sz="1900" kern="1200">
          <a:solidFill>
            <a:schemeClr val="tx1"/>
          </a:solidFill>
          <a:latin typeface="+mn-lt"/>
          <a:ea typeface="+mn-ea"/>
          <a:cs typeface="+mn-cs"/>
        </a:defRPr>
      </a:lvl2pPr>
      <a:lvl3pPr marL="913981" algn="l" defTabSz="456981" rtl="0" eaLnBrk="1" latinLnBrk="0" hangingPunct="1">
        <a:defRPr sz="1900" kern="1200">
          <a:solidFill>
            <a:schemeClr val="tx1"/>
          </a:solidFill>
          <a:latin typeface="+mn-lt"/>
          <a:ea typeface="+mn-ea"/>
          <a:cs typeface="+mn-cs"/>
        </a:defRPr>
      </a:lvl3pPr>
      <a:lvl4pPr marL="1370969" algn="l" defTabSz="456981" rtl="0" eaLnBrk="1" latinLnBrk="0" hangingPunct="1">
        <a:defRPr sz="1900" kern="1200">
          <a:solidFill>
            <a:schemeClr val="tx1"/>
          </a:solidFill>
          <a:latin typeface="+mn-lt"/>
          <a:ea typeface="+mn-ea"/>
          <a:cs typeface="+mn-cs"/>
        </a:defRPr>
      </a:lvl4pPr>
      <a:lvl5pPr marL="1827964" algn="l" defTabSz="456981" rtl="0" eaLnBrk="1" latinLnBrk="0" hangingPunct="1">
        <a:defRPr sz="1900" kern="1200">
          <a:solidFill>
            <a:schemeClr val="tx1"/>
          </a:solidFill>
          <a:latin typeface="+mn-lt"/>
          <a:ea typeface="+mn-ea"/>
          <a:cs typeface="+mn-cs"/>
        </a:defRPr>
      </a:lvl5pPr>
      <a:lvl6pPr marL="2284945" algn="l" defTabSz="456981" rtl="0" eaLnBrk="1" latinLnBrk="0" hangingPunct="1">
        <a:defRPr sz="1900" kern="1200">
          <a:solidFill>
            <a:schemeClr val="tx1"/>
          </a:solidFill>
          <a:latin typeface="+mn-lt"/>
          <a:ea typeface="+mn-ea"/>
          <a:cs typeface="+mn-cs"/>
        </a:defRPr>
      </a:lvl6pPr>
      <a:lvl7pPr marL="2741943" algn="l" defTabSz="456981" rtl="0" eaLnBrk="1" latinLnBrk="0" hangingPunct="1">
        <a:defRPr sz="1900" kern="1200">
          <a:solidFill>
            <a:schemeClr val="tx1"/>
          </a:solidFill>
          <a:latin typeface="+mn-lt"/>
          <a:ea typeface="+mn-ea"/>
          <a:cs typeface="+mn-cs"/>
        </a:defRPr>
      </a:lvl7pPr>
      <a:lvl8pPr marL="3198933" algn="l" defTabSz="456981" rtl="0" eaLnBrk="1" latinLnBrk="0" hangingPunct="1">
        <a:defRPr sz="1900" kern="1200">
          <a:solidFill>
            <a:schemeClr val="tx1"/>
          </a:solidFill>
          <a:latin typeface="+mn-lt"/>
          <a:ea typeface="+mn-ea"/>
          <a:cs typeface="+mn-cs"/>
        </a:defRPr>
      </a:lvl8pPr>
      <a:lvl9pPr marL="3655928" algn="l" defTabSz="456981" rtl="0" eaLnBrk="1" latinLnBrk="0" hangingPunct="1">
        <a:defRPr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chart" Target="../charts/chart1.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mailto:migliard@istat.it"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mailto:alonzi@istat.it"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1.png"/><Relationship Id="rId7" Type="http://schemas.openxmlformats.org/officeDocument/2006/relationships/diagramColors" Target="../diagrams/colors1.xm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olo 1"/>
          <p:cNvSpPr txBox="1">
            <a:spLocks/>
          </p:cNvSpPr>
          <p:nvPr/>
        </p:nvSpPr>
        <p:spPr>
          <a:xfrm>
            <a:off x="1162539" y="-1"/>
            <a:ext cx="8049193" cy="333955"/>
          </a:xfrm>
          <a:prstGeom prst="rect">
            <a:avLst/>
          </a:prstGeom>
          <a:solidFill>
            <a:srgbClr val="CF1E24"/>
          </a:solidFill>
          <a:ln>
            <a:noFill/>
          </a:ln>
        </p:spPr>
        <p:txBody>
          <a:bodyPr vert="horz" lIns="91396" tIns="45699" rIns="91396" bIns="45699" rtlCol="0" anchor="ctr">
            <a:normAutofit fontScale="400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endParaRPr lang="it-IT" dirty="0"/>
          </a:p>
        </p:txBody>
      </p:sp>
      <p:sp>
        <p:nvSpPr>
          <p:cNvPr id="10" name="CasellaDiTesto 9"/>
          <p:cNvSpPr txBox="1"/>
          <p:nvPr/>
        </p:nvSpPr>
        <p:spPr>
          <a:xfrm>
            <a:off x="1172554" y="1495425"/>
            <a:ext cx="7829060" cy="3077766"/>
          </a:xfrm>
          <a:prstGeom prst="rect">
            <a:avLst/>
          </a:prstGeom>
          <a:noFill/>
        </p:spPr>
        <p:txBody>
          <a:bodyPr wrap="square" lIns="0" tIns="0" rIns="0" bIns="0" rtlCol="0">
            <a:spAutoFit/>
          </a:bodyPr>
          <a:lstStyle/>
          <a:p>
            <a:pPr fontAlgn="base">
              <a:lnSpc>
                <a:spcPts val="3000"/>
              </a:lnSpc>
            </a:pPr>
            <a:r>
              <a:rPr lang="en-US" sz="3200" b="1" dirty="0">
                <a:solidFill>
                  <a:srgbClr val="CF1E24"/>
                </a:solidFill>
                <a:latin typeface="+mj-lt"/>
              </a:rPr>
              <a:t>The implementation of</a:t>
            </a:r>
          </a:p>
          <a:p>
            <a:pPr fontAlgn="base">
              <a:lnSpc>
                <a:spcPts val="3000"/>
              </a:lnSpc>
            </a:pPr>
            <a:r>
              <a:rPr lang="en-US" sz="3200" b="1" dirty="0">
                <a:solidFill>
                  <a:srgbClr val="CF1E24"/>
                </a:solidFill>
                <a:latin typeface="+mj-lt"/>
              </a:rPr>
              <a:t>ISTAT automatic profiling</a:t>
            </a:r>
          </a:p>
          <a:p>
            <a:pPr fontAlgn="base">
              <a:lnSpc>
                <a:spcPts val="3000"/>
              </a:lnSpc>
            </a:pPr>
            <a:r>
              <a:rPr lang="en-US" sz="3200" b="1" dirty="0">
                <a:solidFill>
                  <a:srgbClr val="CF1E24"/>
                </a:solidFill>
                <a:latin typeface="+mj-lt"/>
              </a:rPr>
              <a:t>to support the delineation of</a:t>
            </a:r>
          </a:p>
          <a:p>
            <a:pPr fontAlgn="base">
              <a:lnSpc>
                <a:spcPts val="3000"/>
              </a:lnSpc>
            </a:pPr>
            <a:r>
              <a:rPr lang="en-US" sz="3200" b="1" dirty="0">
                <a:solidFill>
                  <a:srgbClr val="CF1E24"/>
                </a:solidFill>
                <a:latin typeface="+mj-lt"/>
              </a:rPr>
              <a:t>complex enterprises </a:t>
            </a:r>
          </a:p>
          <a:p>
            <a:pPr fontAlgn="base">
              <a:lnSpc>
                <a:spcPts val="3000"/>
              </a:lnSpc>
            </a:pPr>
            <a:endParaRPr lang="en-GB" sz="1600" b="1" dirty="0">
              <a:latin typeface="+mj-lt"/>
            </a:endParaRPr>
          </a:p>
          <a:p>
            <a:pPr fontAlgn="base">
              <a:lnSpc>
                <a:spcPts val="3000"/>
              </a:lnSpc>
            </a:pPr>
            <a:r>
              <a:rPr lang="en-GB" sz="1800" b="1" dirty="0">
                <a:solidFill>
                  <a:schemeClr val="tx1">
                    <a:lumMod val="50000"/>
                    <a:lumOff val="50000"/>
                  </a:schemeClr>
                </a:solidFill>
                <a:latin typeface="+mj-lt"/>
              </a:rPr>
              <a:t>Authors: Francesca Alonzi &amp; Serena </a:t>
            </a:r>
            <a:r>
              <a:rPr lang="en-GB" sz="1800" b="1" dirty="0" err="1">
                <a:solidFill>
                  <a:schemeClr val="tx1">
                    <a:lumMod val="50000"/>
                    <a:lumOff val="50000"/>
                  </a:schemeClr>
                </a:solidFill>
                <a:latin typeface="+mj-lt"/>
              </a:rPr>
              <a:t>Migliardo</a:t>
            </a:r>
            <a:endParaRPr lang="en-GB" sz="1800" b="1" dirty="0">
              <a:solidFill>
                <a:schemeClr val="tx1">
                  <a:lumMod val="50000"/>
                  <a:lumOff val="50000"/>
                </a:schemeClr>
              </a:solidFill>
              <a:latin typeface="+mj-lt"/>
            </a:endParaRPr>
          </a:p>
          <a:p>
            <a:pPr fontAlgn="base">
              <a:lnSpc>
                <a:spcPts val="3000"/>
              </a:lnSpc>
            </a:pPr>
            <a:r>
              <a:rPr lang="en-GB" sz="1800" b="1" dirty="0">
                <a:solidFill>
                  <a:schemeClr val="tx1">
                    <a:lumMod val="50000"/>
                    <a:lumOff val="50000"/>
                  </a:schemeClr>
                </a:solidFill>
                <a:latin typeface="+mj-lt"/>
              </a:rPr>
              <a:t>Presenter: Serena </a:t>
            </a:r>
            <a:r>
              <a:rPr lang="en-GB" sz="1800" b="1" dirty="0" err="1">
                <a:solidFill>
                  <a:schemeClr val="tx1">
                    <a:lumMod val="50000"/>
                    <a:lumOff val="50000"/>
                  </a:schemeClr>
                </a:solidFill>
                <a:latin typeface="+mj-lt"/>
              </a:rPr>
              <a:t>Migliardo</a:t>
            </a:r>
            <a:endParaRPr lang="en-GB" sz="1800" b="1" dirty="0">
              <a:solidFill>
                <a:schemeClr val="tx1">
                  <a:lumMod val="50000"/>
                  <a:lumOff val="50000"/>
                </a:schemeClr>
              </a:solidFill>
              <a:latin typeface="+mj-lt"/>
            </a:endParaRPr>
          </a:p>
          <a:p>
            <a:pPr fontAlgn="base">
              <a:lnSpc>
                <a:spcPts val="3000"/>
              </a:lnSpc>
            </a:pPr>
            <a:r>
              <a:rPr lang="en-US" altLang="it-IT" sz="1800" i="1" dirty="0">
                <a:latin typeface="+mj-lt"/>
              </a:rPr>
              <a:t>Directorate for Economic Statistics - </a:t>
            </a:r>
            <a:r>
              <a:rPr lang="en-US" altLang="it-IT" sz="1800" i="1" dirty="0" err="1">
                <a:latin typeface="+mj-lt"/>
              </a:rPr>
              <a:t>Istat</a:t>
            </a:r>
            <a:r>
              <a:rPr lang="en-US" altLang="it-IT" sz="1800" i="1" dirty="0">
                <a:latin typeface="+mj-lt"/>
              </a:rPr>
              <a:t>, Italy</a:t>
            </a:r>
            <a:endParaRPr lang="en-GB" sz="1800" b="1" dirty="0">
              <a:latin typeface="+mj-lt"/>
            </a:endParaRPr>
          </a:p>
        </p:txBody>
      </p:sp>
      <p:pic>
        <p:nvPicPr>
          <p:cNvPr id="12" name="Immagine 2"/>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1162539" y="4728074"/>
            <a:ext cx="1358411" cy="2318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3" name="Connettore 1 12"/>
          <p:cNvCxnSpPr/>
          <p:nvPr/>
        </p:nvCxnSpPr>
        <p:spPr>
          <a:xfrm>
            <a:off x="1162540" y="4566327"/>
            <a:ext cx="8150793" cy="0"/>
          </a:xfrm>
          <a:prstGeom prst="line">
            <a:avLst/>
          </a:prstGeom>
          <a:ln w="12700" cmpd="sng">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sp>
        <p:nvSpPr>
          <p:cNvPr id="14" name="CasellaDiTesto 13"/>
          <p:cNvSpPr txBox="1"/>
          <p:nvPr/>
        </p:nvSpPr>
        <p:spPr>
          <a:xfrm>
            <a:off x="1162540" y="203390"/>
            <a:ext cx="6296123" cy="830997"/>
          </a:xfrm>
          <a:prstGeom prst="rect">
            <a:avLst/>
          </a:prstGeom>
          <a:noFill/>
        </p:spPr>
        <p:txBody>
          <a:bodyPr wrap="square" lIns="0" tIns="0" rIns="0" bIns="0" rtlCol="0">
            <a:spAutoFit/>
          </a:bodyPr>
          <a:lstStyle/>
          <a:p>
            <a:endParaRPr lang="en-US" sz="1400" dirty="0">
              <a:solidFill>
                <a:srgbClr val="C00000"/>
              </a:solidFill>
            </a:endParaRPr>
          </a:p>
          <a:p>
            <a:r>
              <a:rPr lang="en-US" sz="1400" b="1" dirty="0">
                <a:solidFill>
                  <a:srgbClr val="C00000"/>
                </a:solidFill>
              </a:rPr>
              <a:t>26th Meeting of the Wiesbaden Group on Business Registers</a:t>
            </a:r>
          </a:p>
          <a:p>
            <a:r>
              <a:rPr lang="en-US" sz="1400" dirty="0">
                <a:solidFill>
                  <a:srgbClr val="C00000"/>
                </a:solidFill>
              </a:rPr>
              <a:t>Session 6 Profiling and </a:t>
            </a:r>
            <a:r>
              <a:rPr lang="en-US" sz="1400" dirty="0" err="1">
                <a:solidFill>
                  <a:srgbClr val="C00000"/>
                </a:solidFill>
              </a:rPr>
              <a:t>Globalisation</a:t>
            </a:r>
            <a:r>
              <a:rPr lang="en-US" sz="1400" dirty="0">
                <a:solidFill>
                  <a:srgbClr val="C00000"/>
                </a:solidFill>
              </a:rPr>
              <a:t> </a:t>
            </a:r>
          </a:p>
          <a:p>
            <a:r>
              <a:rPr lang="en-US" sz="1200" dirty="0"/>
              <a:t>Neuchâtel (Switzerland) - 24-27 September 2018</a:t>
            </a:r>
          </a:p>
        </p:txBody>
      </p:sp>
      <p:sp>
        <p:nvSpPr>
          <p:cNvPr id="2" name="Segnaposto numero diapositiva 1"/>
          <p:cNvSpPr>
            <a:spLocks noGrp="1"/>
          </p:cNvSpPr>
          <p:nvPr>
            <p:ph type="sldNum" sz="quarter" idx="12"/>
          </p:nvPr>
        </p:nvSpPr>
        <p:spPr/>
        <p:txBody>
          <a:bodyPr/>
          <a:lstStyle/>
          <a:p>
            <a:fld id="{28555E64-09E7-E944-8DB2-BD243D665CB3}" type="slidenum">
              <a:rPr lang="it-IT" smtClean="0"/>
              <a:pPr/>
              <a:t>1</a:t>
            </a:fld>
            <a:endParaRPr lang="it-IT"/>
          </a:p>
        </p:txBody>
      </p:sp>
    </p:spTree>
    <p:extLst>
      <p:ext uri="{BB962C8B-B14F-4D97-AF65-F5344CB8AC3E}">
        <p14:creationId xmlns:p14="http://schemas.microsoft.com/office/powerpoint/2010/main" val="2999472509"/>
      </p:ext>
    </p:extLst>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12"/>
          </p:nvPr>
        </p:nvSpPr>
        <p:spPr>
          <a:xfrm>
            <a:off x="747673" y="4423439"/>
            <a:ext cx="406400" cy="273844"/>
          </a:xfrm>
        </p:spPr>
        <p:txBody>
          <a:bodyPr/>
          <a:lstStyle/>
          <a:p>
            <a:fld id="{28555E64-09E7-E944-8DB2-BD243D665CB3}" type="slidenum">
              <a:rPr lang="it-IT" smtClean="0"/>
              <a:pPr/>
              <a:t>10</a:t>
            </a:fld>
            <a:endParaRPr lang="it-IT" dirty="0"/>
          </a:p>
        </p:txBody>
      </p:sp>
      <p:sp>
        <p:nvSpPr>
          <p:cNvPr id="4" name="CasellaDiTesto 3"/>
          <p:cNvSpPr txBox="1"/>
          <p:nvPr/>
        </p:nvSpPr>
        <p:spPr>
          <a:xfrm>
            <a:off x="1213342" y="4601496"/>
            <a:ext cx="4255558" cy="515526"/>
          </a:xfrm>
          <a:prstGeom prst="rect">
            <a:avLst/>
          </a:prstGeom>
          <a:noFill/>
        </p:spPr>
        <p:txBody>
          <a:bodyPr wrap="square" rtlCol="0">
            <a:spAutoFit/>
          </a:bodyPr>
          <a:lstStyle/>
          <a:p>
            <a:pPr>
              <a:lnSpc>
                <a:spcPts val="700"/>
              </a:lnSpc>
              <a:spcAft>
                <a:spcPts val="200"/>
              </a:spcAft>
              <a:buClr>
                <a:srgbClr val="CF1E24"/>
              </a:buClr>
              <a:buSzPct val="90000"/>
              <a:defRPr/>
            </a:pPr>
            <a:r>
              <a:rPr lang="en-US" altLang="it-IT" sz="1000" b="1" dirty="0">
                <a:solidFill>
                  <a:schemeClr val="tx1">
                    <a:lumMod val="75000"/>
                    <a:lumOff val="25000"/>
                  </a:schemeClr>
                </a:solidFill>
              </a:rPr>
              <a:t>The implementation of ISTAT automatic profiling</a:t>
            </a:r>
          </a:p>
          <a:p>
            <a:pPr>
              <a:lnSpc>
                <a:spcPts val="700"/>
              </a:lnSpc>
              <a:spcAft>
                <a:spcPts val="1000"/>
              </a:spcAft>
              <a:buClr>
                <a:srgbClr val="CF1E24"/>
              </a:buClr>
              <a:buSzPct val="90000"/>
              <a:defRPr/>
            </a:pPr>
            <a:r>
              <a:rPr lang="en-US" altLang="it-IT" sz="1000" b="1" dirty="0">
                <a:solidFill>
                  <a:schemeClr val="tx1">
                    <a:lumMod val="75000"/>
                    <a:lumOff val="25000"/>
                  </a:schemeClr>
                </a:solidFill>
              </a:rPr>
              <a:t>to support the delineation of complex enterprises </a:t>
            </a:r>
          </a:p>
          <a:p>
            <a:pPr>
              <a:lnSpc>
                <a:spcPts val="700"/>
              </a:lnSpc>
              <a:spcAft>
                <a:spcPts val="1000"/>
              </a:spcAft>
              <a:buClr>
                <a:srgbClr val="CF1E24"/>
              </a:buClr>
              <a:buSzPct val="90000"/>
              <a:defRPr/>
            </a:pPr>
            <a:r>
              <a:rPr lang="de-DE" sz="1000" dirty="0">
                <a:solidFill>
                  <a:schemeClr val="tx1">
                    <a:lumMod val="75000"/>
                    <a:lumOff val="25000"/>
                  </a:schemeClr>
                </a:solidFill>
              </a:rPr>
              <a:t>Neuchâtel (</a:t>
            </a:r>
            <a:r>
              <a:rPr lang="de-DE" sz="1000" dirty="0" err="1">
                <a:solidFill>
                  <a:schemeClr val="tx1">
                    <a:lumMod val="75000"/>
                    <a:lumOff val="25000"/>
                  </a:schemeClr>
                </a:solidFill>
              </a:rPr>
              <a:t>Switzerland</a:t>
            </a:r>
            <a:r>
              <a:rPr lang="de-DE" sz="1000" dirty="0">
                <a:solidFill>
                  <a:schemeClr val="tx1">
                    <a:lumMod val="75000"/>
                    <a:lumOff val="25000"/>
                  </a:schemeClr>
                </a:solidFill>
              </a:rPr>
              <a:t>) - 24-27 September 2018</a:t>
            </a:r>
            <a:endParaRPr lang="it-IT" sz="1000" dirty="0">
              <a:solidFill>
                <a:schemeClr val="tx1">
                  <a:lumMod val="75000"/>
                  <a:lumOff val="25000"/>
                </a:schemeClr>
              </a:solidFill>
            </a:endParaRPr>
          </a:p>
        </p:txBody>
      </p:sp>
      <p:sp>
        <p:nvSpPr>
          <p:cNvPr id="6" name="Titolo 1"/>
          <p:cNvSpPr txBox="1">
            <a:spLocks/>
          </p:cNvSpPr>
          <p:nvPr/>
        </p:nvSpPr>
        <p:spPr>
          <a:xfrm>
            <a:off x="1162539" y="-1"/>
            <a:ext cx="8049193" cy="575734"/>
          </a:xfrm>
          <a:prstGeom prst="rect">
            <a:avLst/>
          </a:prstGeom>
          <a:solidFill>
            <a:srgbClr val="CF1E24"/>
          </a:solidFill>
          <a:ln>
            <a:noFill/>
          </a:ln>
        </p:spPr>
        <p:txBody>
          <a:bodyPr vert="horz" lIns="91396" tIns="45699" rIns="91396" bIns="45699" rtlCol="0" anchor="ctr">
            <a:normAutofit fontScale="850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endParaRPr lang="it-IT" dirty="0"/>
          </a:p>
        </p:txBody>
      </p:sp>
      <p:pic>
        <p:nvPicPr>
          <p:cNvPr id="7" name="Immagine 2"/>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7556988" y="4728074"/>
            <a:ext cx="1358411" cy="2318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8" name="Connettore 1 7"/>
          <p:cNvCxnSpPr/>
          <p:nvPr/>
        </p:nvCxnSpPr>
        <p:spPr>
          <a:xfrm>
            <a:off x="1162540" y="4566327"/>
            <a:ext cx="8150793" cy="0"/>
          </a:xfrm>
          <a:prstGeom prst="line">
            <a:avLst/>
          </a:prstGeom>
          <a:ln w="12700" cmpd="sng">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sp>
        <p:nvSpPr>
          <p:cNvPr id="13" name="CasellaDiTesto 12"/>
          <p:cNvSpPr txBox="1"/>
          <p:nvPr/>
        </p:nvSpPr>
        <p:spPr>
          <a:xfrm>
            <a:off x="1304925" y="133354"/>
            <a:ext cx="7610474" cy="307777"/>
          </a:xfrm>
          <a:prstGeom prst="rect">
            <a:avLst/>
          </a:prstGeom>
          <a:noFill/>
        </p:spPr>
        <p:txBody>
          <a:bodyPr wrap="square" lIns="0" tIns="0" rIns="0" bIns="0" rtlCol="0">
            <a:spAutoFit/>
          </a:bodyPr>
          <a:lstStyle/>
          <a:p>
            <a:pPr>
              <a:spcAft>
                <a:spcPts val="1000"/>
              </a:spcAft>
              <a:buClr>
                <a:srgbClr val="CF1E24"/>
              </a:buClr>
              <a:buSzPct val="90000"/>
              <a:defRPr/>
            </a:pPr>
            <a:r>
              <a:rPr lang="it-IT" altLang="it-IT" sz="2000" b="1" dirty="0" err="1">
                <a:solidFill>
                  <a:schemeClr val="bg1"/>
                </a:solidFill>
                <a:latin typeface="+mj-lt"/>
              </a:rPr>
              <a:t>Italian</a:t>
            </a:r>
            <a:r>
              <a:rPr lang="it-IT" altLang="it-IT" sz="2000" b="1" dirty="0">
                <a:solidFill>
                  <a:schemeClr val="bg1"/>
                </a:solidFill>
                <a:latin typeface="+mj-lt"/>
              </a:rPr>
              <a:t> BR </a:t>
            </a:r>
            <a:r>
              <a:rPr lang="it-IT" altLang="it-IT" sz="2000" b="1" dirty="0" err="1">
                <a:solidFill>
                  <a:schemeClr val="bg1"/>
                </a:solidFill>
                <a:latin typeface="+mj-lt"/>
              </a:rPr>
              <a:t>groups</a:t>
            </a:r>
            <a:r>
              <a:rPr lang="it-IT" altLang="it-IT" sz="2000" b="1" dirty="0">
                <a:solidFill>
                  <a:schemeClr val="bg1"/>
                </a:solidFill>
                <a:latin typeface="+mj-lt"/>
              </a:rPr>
              <a:t> </a:t>
            </a:r>
            <a:r>
              <a:rPr lang="it-IT" altLang="it-IT" sz="2000" b="1" dirty="0" err="1">
                <a:solidFill>
                  <a:schemeClr val="bg1"/>
                </a:solidFill>
                <a:latin typeface="+mj-lt"/>
              </a:rPr>
              <a:t>structures</a:t>
            </a:r>
            <a:r>
              <a:rPr lang="it-IT" altLang="it-IT" sz="2000" b="1" dirty="0">
                <a:solidFill>
                  <a:schemeClr val="bg1"/>
                </a:solidFill>
                <a:latin typeface="+mj-lt"/>
              </a:rPr>
              <a:t> and impact of </a:t>
            </a:r>
            <a:r>
              <a:rPr lang="it-IT" altLang="it-IT" sz="2000" b="1" dirty="0" err="1">
                <a:solidFill>
                  <a:schemeClr val="bg1"/>
                </a:solidFill>
                <a:latin typeface="+mj-lt"/>
              </a:rPr>
              <a:t>automatic</a:t>
            </a:r>
            <a:r>
              <a:rPr lang="it-IT" altLang="it-IT" sz="2000" b="1" dirty="0">
                <a:solidFill>
                  <a:schemeClr val="bg1"/>
                </a:solidFill>
                <a:latin typeface="+mj-lt"/>
              </a:rPr>
              <a:t> profiling </a:t>
            </a:r>
            <a:endParaRPr lang="it-IT" sz="2000" b="1" dirty="0">
              <a:solidFill>
                <a:schemeClr val="bg1"/>
              </a:solidFill>
            </a:endParaRPr>
          </a:p>
        </p:txBody>
      </p:sp>
      <p:graphicFrame>
        <p:nvGraphicFramePr>
          <p:cNvPr id="5" name="Tabella 4"/>
          <p:cNvGraphicFramePr>
            <a:graphicFrameLocks noGrp="1"/>
          </p:cNvGraphicFramePr>
          <p:nvPr>
            <p:extLst>
              <p:ext uri="{D42A27DB-BD31-4B8C-83A1-F6EECF244321}">
                <p14:modId xmlns:p14="http://schemas.microsoft.com/office/powerpoint/2010/main" val="2861956064"/>
              </p:ext>
            </p:extLst>
          </p:nvPr>
        </p:nvGraphicFramePr>
        <p:xfrm>
          <a:off x="3601844" y="709088"/>
          <a:ext cx="5313553" cy="3655166"/>
        </p:xfrm>
        <a:graphic>
          <a:graphicData uri="http://schemas.openxmlformats.org/drawingml/2006/table">
            <a:tbl>
              <a:tblPr firstRow="1" firstCol="1" bandRow="1">
                <a:tableStyleId>{21E4AEA4-8DFA-4A89-87EB-49C32662AFE0}</a:tableStyleId>
              </a:tblPr>
              <a:tblGrid>
                <a:gridCol w="759079">
                  <a:extLst>
                    <a:ext uri="{9D8B030D-6E8A-4147-A177-3AD203B41FA5}">
                      <a16:colId xmlns:a16="http://schemas.microsoft.com/office/drawing/2014/main" val="1930168689"/>
                    </a:ext>
                  </a:extLst>
                </a:gridCol>
                <a:gridCol w="759079">
                  <a:extLst>
                    <a:ext uri="{9D8B030D-6E8A-4147-A177-3AD203B41FA5}">
                      <a16:colId xmlns:a16="http://schemas.microsoft.com/office/drawing/2014/main" val="3674990769"/>
                    </a:ext>
                  </a:extLst>
                </a:gridCol>
                <a:gridCol w="759079">
                  <a:extLst>
                    <a:ext uri="{9D8B030D-6E8A-4147-A177-3AD203B41FA5}">
                      <a16:colId xmlns:a16="http://schemas.microsoft.com/office/drawing/2014/main" val="3386837487"/>
                    </a:ext>
                  </a:extLst>
                </a:gridCol>
                <a:gridCol w="759079">
                  <a:extLst>
                    <a:ext uri="{9D8B030D-6E8A-4147-A177-3AD203B41FA5}">
                      <a16:colId xmlns:a16="http://schemas.microsoft.com/office/drawing/2014/main" val="2557308276"/>
                    </a:ext>
                  </a:extLst>
                </a:gridCol>
                <a:gridCol w="759079">
                  <a:extLst>
                    <a:ext uri="{9D8B030D-6E8A-4147-A177-3AD203B41FA5}">
                      <a16:colId xmlns:a16="http://schemas.microsoft.com/office/drawing/2014/main" val="877229620"/>
                    </a:ext>
                  </a:extLst>
                </a:gridCol>
                <a:gridCol w="759079">
                  <a:extLst>
                    <a:ext uri="{9D8B030D-6E8A-4147-A177-3AD203B41FA5}">
                      <a16:colId xmlns:a16="http://schemas.microsoft.com/office/drawing/2014/main" val="2031540949"/>
                    </a:ext>
                  </a:extLst>
                </a:gridCol>
                <a:gridCol w="759079">
                  <a:extLst>
                    <a:ext uri="{9D8B030D-6E8A-4147-A177-3AD203B41FA5}">
                      <a16:colId xmlns:a16="http://schemas.microsoft.com/office/drawing/2014/main" val="4081356014"/>
                    </a:ext>
                  </a:extLst>
                </a:gridCol>
              </a:tblGrid>
              <a:tr h="334604">
                <a:tc rowSpan="2">
                  <a:txBody>
                    <a:bodyPr/>
                    <a:lstStyle/>
                    <a:p>
                      <a:pPr algn="ctr">
                        <a:lnSpc>
                          <a:spcPct val="115000"/>
                        </a:lnSpc>
                        <a:spcAft>
                          <a:spcPts val="0"/>
                        </a:spcAft>
                      </a:pPr>
                      <a:r>
                        <a:rPr lang="en-GB" sz="1100" dirty="0">
                          <a:effectLst/>
                        </a:rPr>
                        <a:t>Sector</a:t>
                      </a:r>
                      <a:endParaRPr lang="it-IT" sz="1100" dirty="0">
                        <a:effectLst/>
                      </a:endParaRPr>
                    </a:p>
                    <a:p>
                      <a:pPr algn="ctr">
                        <a:lnSpc>
                          <a:spcPct val="115000"/>
                        </a:lnSpc>
                        <a:spcAft>
                          <a:spcPts val="0"/>
                        </a:spcAft>
                      </a:pPr>
                      <a:r>
                        <a:rPr lang="en-GB" sz="1100" dirty="0">
                          <a:effectLst/>
                        </a:rPr>
                        <a:t>of activity</a:t>
                      </a:r>
                      <a:endParaRPr lang="it-IT" sz="1100" dirty="0">
                        <a:effectLst/>
                        <a:latin typeface="Calibri" panose="020F0502020204030204" pitchFamily="34" charset="0"/>
                        <a:ea typeface="MS Mincho"/>
                        <a:cs typeface="Times New Roman" panose="02020603050405020304" pitchFamily="18" charset="0"/>
                      </a:endParaRPr>
                    </a:p>
                  </a:txBody>
                  <a:tcPr marL="68580" marR="68580" marT="0" marB="0" anchor="ctr">
                    <a:lnL w="12700" cap="flat" cmpd="sng" algn="ctr">
                      <a:solidFill>
                        <a:srgbClr val="C00000"/>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gridSpan="2">
                  <a:txBody>
                    <a:bodyPr/>
                    <a:lstStyle/>
                    <a:p>
                      <a:pPr algn="ctr">
                        <a:lnSpc>
                          <a:spcPct val="115000"/>
                        </a:lnSpc>
                        <a:spcAft>
                          <a:spcPts val="0"/>
                        </a:spcAft>
                      </a:pPr>
                      <a:r>
                        <a:rPr lang="en-GB" sz="1100" dirty="0">
                          <a:effectLst/>
                        </a:rPr>
                        <a:t>As Is</a:t>
                      </a:r>
                      <a:endParaRPr lang="it-IT" sz="1100" dirty="0">
                        <a:effectLst/>
                        <a:latin typeface="Calibri" panose="020F0502020204030204" pitchFamily="34" charset="0"/>
                        <a:ea typeface="MS Mincho"/>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endParaRPr lang="it-IT"/>
                    </a:p>
                  </a:txBody>
                  <a:tcPr/>
                </a:tc>
                <a:tc gridSpan="2">
                  <a:txBody>
                    <a:bodyPr/>
                    <a:lstStyle/>
                    <a:p>
                      <a:pPr algn="ctr">
                        <a:lnSpc>
                          <a:spcPct val="115000"/>
                        </a:lnSpc>
                        <a:spcAft>
                          <a:spcPts val="0"/>
                        </a:spcAft>
                      </a:pPr>
                      <a:r>
                        <a:rPr lang="en-GB" sz="1100" dirty="0">
                          <a:effectLst/>
                        </a:rPr>
                        <a:t>To be</a:t>
                      </a:r>
                      <a:endParaRPr lang="it-IT" sz="1100" dirty="0">
                        <a:effectLst/>
                        <a:latin typeface="Calibri" panose="020F0502020204030204" pitchFamily="34" charset="0"/>
                        <a:ea typeface="MS Mincho"/>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endParaRPr lang="it-IT"/>
                    </a:p>
                  </a:txBody>
                  <a:tcPr/>
                </a:tc>
                <a:tc gridSpan="2">
                  <a:txBody>
                    <a:bodyPr/>
                    <a:lstStyle/>
                    <a:p>
                      <a:pPr algn="ctr">
                        <a:lnSpc>
                          <a:spcPct val="115000"/>
                        </a:lnSpc>
                        <a:spcAft>
                          <a:spcPts val="0"/>
                        </a:spcAft>
                      </a:pPr>
                      <a:r>
                        <a:rPr lang="en-GB" sz="1100" dirty="0">
                          <a:effectLst/>
                        </a:rPr>
                        <a:t>Impact (var %)</a:t>
                      </a:r>
                      <a:endParaRPr lang="it-IT" sz="1100" dirty="0">
                        <a:effectLst/>
                        <a:latin typeface="Calibri" panose="020F0502020204030204" pitchFamily="34" charset="0"/>
                        <a:ea typeface="MS Mincho"/>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endParaRPr lang="it-IT"/>
                    </a:p>
                  </a:txBody>
                  <a:tcPr/>
                </a:tc>
                <a:extLst>
                  <a:ext uri="{0D108BD9-81ED-4DB2-BD59-A6C34878D82A}">
                    <a16:rowId xmlns:a16="http://schemas.microsoft.com/office/drawing/2014/main" val="3432598555"/>
                  </a:ext>
                </a:extLst>
              </a:tr>
              <a:tr h="988477">
                <a:tc vMerge="1">
                  <a:txBody>
                    <a:bodyPr/>
                    <a:lstStyle/>
                    <a:p>
                      <a:endParaRPr lang="it-IT"/>
                    </a:p>
                  </a:txBody>
                  <a:tcPr/>
                </a:tc>
                <a:tc>
                  <a:txBody>
                    <a:bodyPr/>
                    <a:lstStyle/>
                    <a:p>
                      <a:pPr algn="ctr">
                        <a:lnSpc>
                          <a:spcPct val="115000"/>
                        </a:lnSpc>
                        <a:spcAft>
                          <a:spcPts val="0"/>
                        </a:spcAft>
                      </a:pPr>
                      <a:r>
                        <a:rPr lang="en-GB" sz="1100" dirty="0">
                          <a:effectLst/>
                        </a:rPr>
                        <a:t>Number</a:t>
                      </a:r>
                    </a:p>
                    <a:p>
                      <a:pPr algn="ctr">
                        <a:lnSpc>
                          <a:spcPct val="115000"/>
                        </a:lnSpc>
                        <a:spcAft>
                          <a:spcPts val="0"/>
                        </a:spcAft>
                      </a:pPr>
                      <a:r>
                        <a:rPr lang="en-GB" sz="1100" dirty="0">
                          <a:effectLst/>
                        </a:rPr>
                        <a:t>of </a:t>
                      </a:r>
                      <a:r>
                        <a:rPr lang="en-GB" sz="1100" dirty="0" err="1">
                          <a:effectLst/>
                        </a:rPr>
                        <a:t>LeUs</a:t>
                      </a:r>
                      <a:endParaRPr lang="en-GB" sz="1100" dirty="0">
                        <a:effectLst/>
                      </a:endParaRPr>
                    </a:p>
                    <a:p>
                      <a:pPr algn="ctr">
                        <a:lnSpc>
                          <a:spcPct val="115000"/>
                        </a:lnSpc>
                        <a:spcAft>
                          <a:spcPts val="0"/>
                        </a:spcAft>
                      </a:pPr>
                      <a:endParaRPr lang="it-IT" sz="800" dirty="0">
                        <a:effectLst/>
                      </a:endParaRPr>
                    </a:p>
                    <a:p>
                      <a:pPr algn="ctr">
                        <a:lnSpc>
                          <a:spcPct val="115000"/>
                        </a:lnSpc>
                        <a:spcAft>
                          <a:spcPts val="0"/>
                        </a:spcAft>
                      </a:pPr>
                      <a:r>
                        <a:rPr lang="en-GB" sz="1000" dirty="0">
                          <a:effectLst/>
                        </a:rPr>
                        <a:t>(a)</a:t>
                      </a:r>
                      <a:endParaRPr lang="it-IT" sz="1000" dirty="0">
                        <a:effectLst/>
                        <a:latin typeface="Calibri" panose="020F0502020204030204" pitchFamily="34" charset="0"/>
                        <a:ea typeface="MS Mincho"/>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lnSpc>
                          <a:spcPct val="115000"/>
                        </a:lnSpc>
                        <a:spcAft>
                          <a:spcPts val="0"/>
                        </a:spcAft>
                      </a:pPr>
                      <a:r>
                        <a:rPr lang="en-GB" sz="1100" dirty="0" err="1">
                          <a:effectLst/>
                        </a:rPr>
                        <a:t>Employm</a:t>
                      </a:r>
                      <a:r>
                        <a:rPr lang="en-GB" sz="1100" dirty="0">
                          <a:effectLst/>
                        </a:rPr>
                        <a:t>. of </a:t>
                      </a:r>
                      <a:r>
                        <a:rPr lang="en-GB" sz="1100" dirty="0" err="1">
                          <a:effectLst/>
                        </a:rPr>
                        <a:t>LeUs</a:t>
                      </a:r>
                      <a:endParaRPr lang="en-GB" sz="1100" dirty="0">
                        <a:effectLst/>
                      </a:endParaRPr>
                    </a:p>
                    <a:p>
                      <a:pPr algn="ctr">
                        <a:lnSpc>
                          <a:spcPct val="115000"/>
                        </a:lnSpc>
                        <a:spcAft>
                          <a:spcPts val="0"/>
                        </a:spcAft>
                      </a:pPr>
                      <a:endParaRPr lang="it-IT" sz="800" dirty="0">
                        <a:effectLst/>
                      </a:endParaRPr>
                    </a:p>
                    <a:p>
                      <a:pPr algn="ctr">
                        <a:lnSpc>
                          <a:spcPct val="115000"/>
                        </a:lnSpc>
                        <a:spcAft>
                          <a:spcPts val="0"/>
                        </a:spcAft>
                      </a:pPr>
                      <a:r>
                        <a:rPr lang="en-GB" sz="1000" dirty="0">
                          <a:effectLst/>
                        </a:rPr>
                        <a:t>(c)</a:t>
                      </a:r>
                      <a:endParaRPr lang="it-IT" sz="1000" dirty="0">
                        <a:effectLst/>
                        <a:latin typeface="Calibri" panose="020F0502020204030204" pitchFamily="34" charset="0"/>
                        <a:ea typeface="MS Mincho"/>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lnSpc>
                          <a:spcPct val="115000"/>
                        </a:lnSpc>
                        <a:spcAft>
                          <a:spcPts val="0"/>
                        </a:spcAft>
                      </a:pPr>
                      <a:r>
                        <a:rPr lang="en-GB" sz="1100" dirty="0">
                          <a:effectLst/>
                        </a:rPr>
                        <a:t>Number</a:t>
                      </a:r>
                    </a:p>
                    <a:p>
                      <a:pPr algn="ctr">
                        <a:lnSpc>
                          <a:spcPct val="115000"/>
                        </a:lnSpc>
                        <a:spcAft>
                          <a:spcPts val="0"/>
                        </a:spcAft>
                      </a:pPr>
                      <a:r>
                        <a:rPr lang="en-GB" sz="1100" dirty="0">
                          <a:effectLst/>
                        </a:rPr>
                        <a:t>of ENTs</a:t>
                      </a:r>
                    </a:p>
                    <a:p>
                      <a:pPr algn="ctr">
                        <a:lnSpc>
                          <a:spcPct val="115000"/>
                        </a:lnSpc>
                        <a:spcAft>
                          <a:spcPts val="0"/>
                        </a:spcAft>
                      </a:pPr>
                      <a:endParaRPr lang="it-IT" sz="800" dirty="0">
                        <a:effectLst/>
                      </a:endParaRPr>
                    </a:p>
                    <a:p>
                      <a:pPr algn="ctr">
                        <a:lnSpc>
                          <a:spcPct val="115000"/>
                        </a:lnSpc>
                        <a:spcAft>
                          <a:spcPts val="0"/>
                        </a:spcAft>
                      </a:pPr>
                      <a:r>
                        <a:rPr lang="en-GB" sz="1000" dirty="0">
                          <a:effectLst/>
                        </a:rPr>
                        <a:t>(b)</a:t>
                      </a:r>
                      <a:endParaRPr lang="it-IT" sz="1000" dirty="0">
                        <a:effectLst/>
                        <a:latin typeface="Calibri" panose="020F0502020204030204" pitchFamily="34" charset="0"/>
                        <a:ea typeface="MS Mincho"/>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lnSpc>
                          <a:spcPct val="115000"/>
                        </a:lnSpc>
                        <a:spcAft>
                          <a:spcPts val="0"/>
                        </a:spcAft>
                      </a:pPr>
                      <a:r>
                        <a:rPr lang="en-GB" sz="1100" dirty="0" err="1">
                          <a:effectLst/>
                        </a:rPr>
                        <a:t>Employm.of</a:t>
                      </a:r>
                      <a:r>
                        <a:rPr lang="en-GB" sz="1100" dirty="0">
                          <a:effectLst/>
                        </a:rPr>
                        <a:t> ENTs</a:t>
                      </a:r>
                    </a:p>
                    <a:p>
                      <a:pPr algn="ctr">
                        <a:lnSpc>
                          <a:spcPct val="115000"/>
                        </a:lnSpc>
                        <a:spcAft>
                          <a:spcPts val="0"/>
                        </a:spcAft>
                      </a:pPr>
                      <a:endParaRPr lang="it-IT" sz="800" dirty="0">
                        <a:effectLst/>
                      </a:endParaRPr>
                    </a:p>
                    <a:p>
                      <a:pPr algn="ctr">
                        <a:lnSpc>
                          <a:spcPct val="115000"/>
                        </a:lnSpc>
                        <a:spcAft>
                          <a:spcPts val="0"/>
                        </a:spcAft>
                      </a:pPr>
                      <a:r>
                        <a:rPr lang="en-GB" sz="1000" dirty="0">
                          <a:effectLst/>
                        </a:rPr>
                        <a:t>(d)</a:t>
                      </a:r>
                      <a:endParaRPr lang="it-IT" sz="1000" dirty="0">
                        <a:effectLst/>
                        <a:latin typeface="Calibri" panose="020F0502020204030204" pitchFamily="34" charset="0"/>
                        <a:ea typeface="MS Mincho"/>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lnSpc>
                          <a:spcPct val="115000"/>
                        </a:lnSpc>
                        <a:spcAft>
                          <a:spcPts val="0"/>
                        </a:spcAft>
                      </a:pPr>
                      <a:r>
                        <a:rPr lang="en-GB" sz="1100" dirty="0">
                          <a:effectLst/>
                        </a:rPr>
                        <a:t>Impact</a:t>
                      </a:r>
                      <a:endParaRPr lang="it-IT" sz="1100" dirty="0">
                        <a:effectLst/>
                      </a:endParaRPr>
                    </a:p>
                    <a:p>
                      <a:pPr algn="ctr">
                        <a:lnSpc>
                          <a:spcPct val="115000"/>
                        </a:lnSpc>
                        <a:spcAft>
                          <a:spcPts val="0"/>
                        </a:spcAft>
                      </a:pPr>
                      <a:r>
                        <a:rPr lang="en-GB" sz="1100" dirty="0">
                          <a:effectLst/>
                        </a:rPr>
                        <a:t>on </a:t>
                      </a:r>
                      <a:r>
                        <a:rPr lang="en-GB" sz="1100" dirty="0" err="1">
                          <a:effectLst/>
                        </a:rPr>
                        <a:t>LeUs</a:t>
                      </a:r>
                      <a:endParaRPr lang="en-GB" sz="1100" dirty="0">
                        <a:effectLst/>
                      </a:endParaRPr>
                    </a:p>
                    <a:p>
                      <a:pPr algn="ctr">
                        <a:lnSpc>
                          <a:spcPct val="115000"/>
                        </a:lnSpc>
                        <a:spcAft>
                          <a:spcPts val="0"/>
                        </a:spcAft>
                      </a:pPr>
                      <a:endParaRPr lang="it-IT" sz="800" dirty="0">
                        <a:effectLst/>
                      </a:endParaRPr>
                    </a:p>
                    <a:p>
                      <a:pPr algn="ctr">
                        <a:lnSpc>
                          <a:spcPct val="115000"/>
                        </a:lnSpc>
                        <a:spcAft>
                          <a:spcPts val="0"/>
                        </a:spcAft>
                      </a:pPr>
                      <a:r>
                        <a:rPr lang="en-GB" sz="1000" dirty="0">
                          <a:effectLst/>
                        </a:rPr>
                        <a:t>(b-a)/a*100</a:t>
                      </a:r>
                      <a:endParaRPr lang="it-IT" sz="1000" dirty="0">
                        <a:effectLst/>
                        <a:latin typeface="Calibri" panose="020F0502020204030204" pitchFamily="34" charset="0"/>
                        <a:ea typeface="MS Mincho"/>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lnSpc>
                          <a:spcPct val="115000"/>
                        </a:lnSpc>
                        <a:spcAft>
                          <a:spcPts val="0"/>
                        </a:spcAft>
                      </a:pPr>
                      <a:r>
                        <a:rPr lang="en-GB" sz="1100" dirty="0">
                          <a:effectLst/>
                        </a:rPr>
                        <a:t>Impact on</a:t>
                      </a:r>
                      <a:endParaRPr lang="it-IT" sz="1100" dirty="0">
                        <a:effectLst/>
                      </a:endParaRPr>
                    </a:p>
                    <a:p>
                      <a:pPr algn="ctr">
                        <a:lnSpc>
                          <a:spcPct val="115000"/>
                        </a:lnSpc>
                        <a:spcAft>
                          <a:spcPts val="0"/>
                        </a:spcAft>
                      </a:pPr>
                      <a:r>
                        <a:rPr lang="en-GB" sz="1100" dirty="0" err="1">
                          <a:effectLst/>
                        </a:rPr>
                        <a:t>employm</a:t>
                      </a:r>
                      <a:r>
                        <a:rPr lang="it-IT" sz="1100" dirty="0">
                          <a:effectLst/>
                        </a:rPr>
                        <a:t>.</a:t>
                      </a:r>
                    </a:p>
                    <a:p>
                      <a:pPr algn="ctr">
                        <a:lnSpc>
                          <a:spcPct val="115000"/>
                        </a:lnSpc>
                        <a:spcAft>
                          <a:spcPts val="0"/>
                        </a:spcAft>
                      </a:pPr>
                      <a:endParaRPr lang="it-IT" sz="800" dirty="0">
                        <a:effectLst/>
                      </a:endParaRPr>
                    </a:p>
                    <a:p>
                      <a:pPr algn="ctr">
                        <a:lnSpc>
                          <a:spcPct val="115000"/>
                        </a:lnSpc>
                        <a:spcAft>
                          <a:spcPts val="0"/>
                        </a:spcAft>
                      </a:pPr>
                      <a:r>
                        <a:rPr lang="en-GB" sz="1000" dirty="0">
                          <a:effectLst/>
                        </a:rPr>
                        <a:t>(d-c)/c*100</a:t>
                      </a:r>
                      <a:endParaRPr lang="it-IT" sz="1000" dirty="0">
                        <a:effectLst/>
                        <a:latin typeface="Calibri" panose="020F0502020204030204" pitchFamily="34" charset="0"/>
                        <a:ea typeface="MS Mincho"/>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124285938"/>
                  </a:ext>
                </a:extLst>
              </a:tr>
              <a:tr h="466417">
                <a:tc>
                  <a:txBody>
                    <a:bodyPr/>
                    <a:lstStyle/>
                    <a:p>
                      <a:pPr>
                        <a:lnSpc>
                          <a:spcPct val="115000"/>
                        </a:lnSpc>
                        <a:spcAft>
                          <a:spcPts val="0"/>
                        </a:spcAft>
                      </a:pPr>
                      <a:r>
                        <a:rPr lang="en-GB" sz="1100" dirty="0">
                          <a:effectLst/>
                        </a:rPr>
                        <a:t> Industry </a:t>
                      </a:r>
                      <a:endParaRPr lang="it-IT" sz="1100" dirty="0">
                        <a:effectLst/>
                        <a:latin typeface="Calibri" panose="020F0502020204030204" pitchFamily="34" charset="0"/>
                        <a:ea typeface="MS Mincho"/>
                        <a:cs typeface="Times New Roman" panose="02020603050405020304" pitchFamily="18" charset="0"/>
                      </a:endParaRPr>
                    </a:p>
                  </a:txBody>
                  <a:tcPr marL="68580" marR="68580" marT="0" marB="0" anchor="ctr">
                    <a:lnL w="12700" cap="flat" cmpd="sng" algn="ctr">
                      <a:solidFill>
                        <a:srgbClr val="C00000"/>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a:lnSpc>
                          <a:spcPct val="115000"/>
                        </a:lnSpc>
                        <a:spcAft>
                          <a:spcPts val="0"/>
                        </a:spcAft>
                      </a:pPr>
                      <a:r>
                        <a:rPr lang="en-GB" sz="1100">
                          <a:effectLst/>
                        </a:rPr>
                        <a:t>76,716</a:t>
                      </a:r>
                      <a:endParaRPr lang="it-IT" sz="1100">
                        <a:effectLst/>
                        <a:latin typeface="Calibri" panose="020F0502020204030204" pitchFamily="34" charset="0"/>
                        <a:ea typeface="MS Mincho"/>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a:lnSpc>
                          <a:spcPct val="115000"/>
                        </a:lnSpc>
                        <a:spcAft>
                          <a:spcPts val="0"/>
                        </a:spcAft>
                      </a:pPr>
                      <a:r>
                        <a:rPr lang="en-GB" sz="1100">
                          <a:effectLst/>
                        </a:rPr>
                        <a:t>1,935,738</a:t>
                      </a:r>
                      <a:endParaRPr lang="it-IT" sz="1100">
                        <a:effectLst/>
                        <a:latin typeface="Calibri" panose="020F0502020204030204" pitchFamily="34" charset="0"/>
                        <a:ea typeface="MS Mincho"/>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a:lnSpc>
                          <a:spcPct val="115000"/>
                        </a:lnSpc>
                        <a:spcAft>
                          <a:spcPts val="0"/>
                        </a:spcAft>
                      </a:pPr>
                      <a:r>
                        <a:rPr lang="en-GB" sz="1100">
                          <a:effectLst/>
                        </a:rPr>
                        <a:t>56,056</a:t>
                      </a:r>
                      <a:endParaRPr lang="it-IT" sz="1100">
                        <a:effectLst/>
                        <a:latin typeface="Calibri" panose="020F0502020204030204" pitchFamily="34" charset="0"/>
                        <a:ea typeface="MS Mincho"/>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a:lnSpc>
                          <a:spcPct val="115000"/>
                        </a:lnSpc>
                        <a:spcAft>
                          <a:spcPts val="0"/>
                        </a:spcAft>
                      </a:pPr>
                      <a:r>
                        <a:rPr lang="en-GB" sz="1100" dirty="0">
                          <a:effectLst/>
                        </a:rPr>
                        <a:t>1,955,402</a:t>
                      </a:r>
                      <a:endParaRPr lang="it-IT" sz="1100" dirty="0">
                        <a:effectLst/>
                        <a:latin typeface="Calibri" panose="020F0502020204030204" pitchFamily="34" charset="0"/>
                        <a:ea typeface="MS Mincho"/>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a:lnSpc>
                          <a:spcPct val="115000"/>
                        </a:lnSpc>
                        <a:spcAft>
                          <a:spcPts val="0"/>
                        </a:spcAft>
                      </a:pPr>
                      <a:r>
                        <a:rPr lang="en-GB" sz="1100" dirty="0">
                          <a:effectLst/>
                        </a:rPr>
                        <a:t>-26.9</a:t>
                      </a:r>
                      <a:endParaRPr lang="it-IT" sz="1100" dirty="0">
                        <a:effectLst/>
                        <a:latin typeface="Calibri" panose="020F0502020204030204" pitchFamily="34" charset="0"/>
                        <a:ea typeface="MS Mincho"/>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a:lnSpc>
                          <a:spcPct val="115000"/>
                        </a:lnSpc>
                        <a:spcAft>
                          <a:spcPts val="0"/>
                        </a:spcAft>
                      </a:pPr>
                      <a:r>
                        <a:rPr lang="en-GB" sz="1100">
                          <a:effectLst/>
                        </a:rPr>
                        <a:t>1.0</a:t>
                      </a:r>
                      <a:endParaRPr lang="it-IT" sz="1100">
                        <a:effectLst/>
                        <a:latin typeface="Calibri" panose="020F0502020204030204" pitchFamily="34" charset="0"/>
                        <a:ea typeface="MS Mincho"/>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735224051"/>
                  </a:ext>
                </a:extLst>
              </a:tr>
              <a:tr h="466417">
                <a:tc>
                  <a:txBody>
                    <a:bodyPr/>
                    <a:lstStyle/>
                    <a:p>
                      <a:pPr>
                        <a:lnSpc>
                          <a:spcPct val="115000"/>
                        </a:lnSpc>
                        <a:spcAft>
                          <a:spcPts val="0"/>
                        </a:spcAft>
                      </a:pPr>
                      <a:r>
                        <a:rPr lang="en-GB" sz="1100">
                          <a:effectLst/>
                        </a:rPr>
                        <a:t>Wholesale</a:t>
                      </a:r>
                      <a:endParaRPr lang="it-IT" sz="1100">
                        <a:effectLst/>
                        <a:latin typeface="Calibri" panose="020F0502020204030204" pitchFamily="34" charset="0"/>
                        <a:ea typeface="MS Mincho"/>
                        <a:cs typeface="Times New Roman" panose="02020603050405020304" pitchFamily="18" charset="0"/>
                      </a:endParaRPr>
                    </a:p>
                  </a:txBody>
                  <a:tcPr marL="68580" marR="68580" marT="0" marB="0" anchor="ctr">
                    <a:lnL w="12700" cap="flat" cmpd="sng" algn="ctr">
                      <a:solidFill>
                        <a:srgbClr val="C00000"/>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a:lnSpc>
                          <a:spcPct val="115000"/>
                        </a:lnSpc>
                        <a:spcAft>
                          <a:spcPts val="0"/>
                        </a:spcAft>
                      </a:pPr>
                      <a:r>
                        <a:rPr lang="en-GB" sz="1100">
                          <a:effectLst/>
                        </a:rPr>
                        <a:t>43,091</a:t>
                      </a:r>
                      <a:endParaRPr lang="it-IT" sz="1100">
                        <a:effectLst/>
                        <a:latin typeface="Calibri" panose="020F0502020204030204" pitchFamily="34" charset="0"/>
                        <a:ea typeface="MS Mincho"/>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a:lnSpc>
                          <a:spcPct val="115000"/>
                        </a:lnSpc>
                        <a:spcAft>
                          <a:spcPts val="0"/>
                        </a:spcAft>
                      </a:pPr>
                      <a:r>
                        <a:rPr lang="en-GB" sz="1100" dirty="0">
                          <a:effectLst/>
                        </a:rPr>
                        <a:t>901,796</a:t>
                      </a:r>
                      <a:endParaRPr lang="it-IT" sz="1100" dirty="0">
                        <a:effectLst/>
                        <a:latin typeface="Calibri" panose="020F0502020204030204" pitchFamily="34" charset="0"/>
                        <a:ea typeface="MS Mincho"/>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a:lnSpc>
                          <a:spcPct val="115000"/>
                        </a:lnSpc>
                        <a:spcAft>
                          <a:spcPts val="0"/>
                        </a:spcAft>
                      </a:pPr>
                      <a:r>
                        <a:rPr lang="en-GB" sz="1100">
                          <a:effectLst/>
                        </a:rPr>
                        <a:t>32,299</a:t>
                      </a:r>
                      <a:endParaRPr lang="it-IT" sz="1100">
                        <a:effectLst/>
                        <a:latin typeface="Calibri" panose="020F0502020204030204" pitchFamily="34" charset="0"/>
                        <a:ea typeface="MS Mincho"/>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a:lnSpc>
                          <a:spcPct val="115000"/>
                        </a:lnSpc>
                        <a:spcAft>
                          <a:spcPts val="0"/>
                        </a:spcAft>
                      </a:pPr>
                      <a:r>
                        <a:rPr lang="en-GB" sz="1100" dirty="0">
                          <a:effectLst/>
                        </a:rPr>
                        <a:t>917,939</a:t>
                      </a:r>
                      <a:endParaRPr lang="it-IT" sz="1100" dirty="0">
                        <a:effectLst/>
                        <a:latin typeface="Calibri" panose="020F0502020204030204" pitchFamily="34" charset="0"/>
                        <a:ea typeface="MS Mincho"/>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a:lnSpc>
                          <a:spcPct val="115000"/>
                        </a:lnSpc>
                        <a:spcAft>
                          <a:spcPts val="0"/>
                        </a:spcAft>
                      </a:pPr>
                      <a:r>
                        <a:rPr lang="en-GB" sz="1100" dirty="0">
                          <a:effectLst/>
                        </a:rPr>
                        <a:t>-25.0</a:t>
                      </a:r>
                      <a:endParaRPr lang="it-IT" sz="1100" dirty="0">
                        <a:effectLst/>
                        <a:latin typeface="Calibri" panose="020F0502020204030204" pitchFamily="34" charset="0"/>
                        <a:ea typeface="MS Mincho"/>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a:lnSpc>
                          <a:spcPct val="115000"/>
                        </a:lnSpc>
                        <a:spcAft>
                          <a:spcPts val="0"/>
                        </a:spcAft>
                      </a:pPr>
                      <a:r>
                        <a:rPr lang="en-GB" sz="1100">
                          <a:effectLst/>
                        </a:rPr>
                        <a:t>1.8</a:t>
                      </a:r>
                      <a:endParaRPr lang="it-IT" sz="1100">
                        <a:effectLst/>
                        <a:latin typeface="Calibri" panose="020F0502020204030204" pitchFamily="34" charset="0"/>
                        <a:ea typeface="MS Mincho"/>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4280484742"/>
                  </a:ext>
                </a:extLst>
              </a:tr>
              <a:tr h="466417">
                <a:tc>
                  <a:txBody>
                    <a:bodyPr/>
                    <a:lstStyle/>
                    <a:p>
                      <a:pPr>
                        <a:lnSpc>
                          <a:spcPct val="115000"/>
                        </a:lnSpc>
                        <a:spcAft>
                          <a:spcPts val="0"/>
                        </a:spcAft>
                      </a:pPr>
                      <a:r>
                        <a:rPr lang="en-GB" sz="1100">
                          <a:effectLst/>
                        </a:rPr>
                        <a:t> Services </a:t>
                      </a:r>
                      <a:endParaRPr lang="it-IT" sz="1100">
                        <a:effectLst/>
                        <a:latin typeface="Calibri" panose="020F0502020204030204" pitchFamily="34" charset="0"/>
                        <a:ea typeface="MS Mincho"/>
                        <a:cs typeface="Times New Roman" panose="02020603050405020304" pitchFamily="18" charset="0"/>
                      </a:endParaRPr>
                    </a:p>
                  </a:txBody>
                  <a:tcPr marL="68580" marR="68580" marT="0" marB="0" anchor="ctr">
                    <a:lnL w="12700" cap="flat" cmpd="sng" algn="ctr">
                      <a:solidFill>
                        <a:srgbClr val="C00000"/>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a:lnSpc>
                          <a:spcPct val="115000"/>
                        </a:lnSpc>
                        <a:spcAft>
                          <a:spcPts val="0"/>
                        </a:spcAft>
                      </a:pPr>
                      <a:r>
                        <a:rPr lang="en-GB" sz="1100">
                          <a:effectLst/>
                        </a:rPr>
                        <a:t>125,107</a:t>
                      </a:r>
                      <a:endParaRPr lang="it-IT" sz="1100">
                        <a:effectLst/>
                        <a:latin typeface="Calibri" panose="020F0502020204030204" pitchFamily="34" charset="0"/>
                        <a:ea typeface="MS Mincho"/>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a:lnSpc>
                          <a:spcPct val="115000"/>
                        </a:lnSpc>
                        <a:spcAft>
                          <a:spcPts val="0"/>
                        </a:spcAft>
                      </a:pPr>
                      <a:r>
                        <a:rPr lang="en-GB" sz="1100">
                          <a:effectLst/>
                        </a:rPr>
                        <a:t>1,748,392</a:t>
                      </a:r>
                      <a:endParaRPr lang="it-IT" sz="1100">
                        <a:effectLst/>
                        <a:latin typeface="Calibri" panose="020F0502020204030204" pitchFamily="34" charset="0"/>
                        <a:ea typeface="MS Mincho"/>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a:lnSpc>
                          <a:spcPct val="115000"/>
                        </a:lnSpc>
                        <a:spcAft>
                          <a:spcPts val="0"/>
                        </a:spcAft>
                      </a:pPr>
                      <a:r>
                        <a:rPr lang="en-GB" sz="1100">
                          <a:effectLst/>
                        </a:rPr>
                        <a:t>73,395</a:t>
                      </a:r>
                      <a:endParaRPr lang="it-IT" sz="1100">
                        <a:effectLst/>
                        <a:latin typeface="Calibri" panose="020F0502020204030204" pitchFamily="34" charset="0"/>
                        <a:ea typeface="MS Mincho"/>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a:lnSpc>
                          <a:spcPct val="115000"/>
                        </a:lnSpc>
                        <a:spcAft>
                          <a:spcPts val="0"/>
                        </a:spcAft>
                      </a:pPr>
                      <a:r>
                        <a:rPr lang="en-GB" sz="1100">
                          <a:effectLst/>
                        </a:rPr>
                        <a:t>1,715,144</a:t>
                      </a:r>
                      <a:endParaRPr lang="it-IT" sz="1100">
                        <a:effectLst/>
                        <a:latin typeface="Calibri" panose="020F0502020204030204" pitchFamily="34" charset="0"/>
                        <a:ea typeface="MS Mincho"/>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a:lnSpc>
                          <a:spcPct val="115000"/>
                        </a:lnSpc>
                        <a:spcAft>
                          <a:spcPts val="0"/>
                        </a:spcAft>
                      </a:pPr>
                      <a:r>
                        <a:rPr lang="en-GB" sz="1100">
                          <a:effectLst/>
                        </a:rPr>
                        <a:t>-41.3</a:t>
                      </a:r>
                      <a:endParaRPr lang="it-IT" sz="1100">
                        <a:effectLst/>
                        <a:latin typeface="Calibri" panose="020F0502020204030204" pitchFamily="34" charset="0"/>
                        <a:ea typeface="MS Mincho"/>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a:lnSpc>
                          <a:spcPct val="115000"/>
                        </a:lnSpc>
                        <a:spcAft>
                          <a:spcPts val="0"/>
                        </a:spcAft>
                      </a:pPr>
                      <a:r>
                        <a:rPr lang="en-GB" sz="1100" dirty="0">
                          <a:effectLst/>
                        </a:rPr>
                        <a:t>-1.9</a:t>
                      </a:r>
                      <a:endParaRPr lang="it-IT" sz="1100" dirty="0">
                        <a:effectLst/>
                        <a:latin typeface="Calibri" panose="020F0502020204030204" pitchFamily="34" charset="0"/>
                        <a:ea typeface="MS Mincho"/>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937208805"/>
                  </a:ext>
                </a:extLst>
              </a:tr>
              <a:tr h="466417">
                <a:tc>
                  <a:txBody>
                    <a:bodyPr/>
                    <a:lstStyle/>
                    <a:p>
                      <a:pPr>
                        <a:lnSpc>
                          <a:spcPct val="115000"/>
                        </a:lnSpc>
                        <a:spcAft>
                          <a:spcPts val="0"/>
                        </a:spcAft>
                      </a:pPr>
                      <a:r>
                        <a:rPr lang="en-GB" sz="1100" dirty="0">
                          <a:effectLst/>
                        </a:rPr>
                        <a:t> Holdings</a:t>
                      </a:r>
                      <a:endParaRPr lang="it-IT" sz="1100" dirty="0">
                        <a:effectLst/>
                        <a:latin typeface="Calibri" panose="020F0502020204030204" pitchFamily="34" charset="0"/>
                        <a:ea typeface="MS Mincho"/>
                        <a:cs typeface="Times New Roman" panose="02020603050405020304" pitchFamily="18" charset="0"/>
                      </a:endParaRPr>
                    </a:p>
                  </a:txBody>
                  <a:tcPr marL="68580" marR="68580" marT="0" marB="0" anchor="ctr">
                    <a:lnL w="12700" cap="flat" cmpd="sng" algn="ctr">
                      <a:solidFill>
                        <a:srgbClr val="C00000"/>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a:lnSpc>
                          <a:spcPct val="115000"/>
                        </a:lnSpc>
                        <a:spcAft>
                          <a:spcPts val="0"/>
                        </a:spcAft>
                      </a:pPr>
                      <a:r>
                        <a:rPr lang="en-GB" sz="1100">
                          <a:effectLst/>
                        </a:rPr>
                        <a:t>11,631</a:t>
                      </a:r>
                      <a:endParaRPr lang="it-IT" sz="1100">
                        <a:effectLst/>
                        <a:latin typeface="Calibri" panose="020F0502020204030204" pitchFamily="34" charset="0"/>
                        <a:ea typeface="MS Mincho"/>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a:lnSpc>
                          <a:spcPct val="115000"/>
                        </a:lnSpc>
                        <a:spcAft>
                          <a:spcPts val="0"/>
                        </a:spcAft>
                      </a:pPr>
                      <a:r>
                        <a:rPr lang="en-GB" sz="1100">
                          <a:effectLst/>
                        </a:rPr>
                        <a:t>4,175</a:t>
                      </a:r>
                      <a:endParaRPr lang="it-IT" sz="1100">
                        <a:effectLst/>
                        <a:latin typeface="Calibri" panose="020F0502020204030204" pitchFamily="34" charset="0"/>
                        <a:ea typeface="MS Mincho"/>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a:lnSpc>
                          <a:spcPct val="115000"/>
                        </a:lnSpc>
                        <a:spcAft>
                          <a:spcPts val="0"/>
                        </a:spcAft>
                      </a:pPr>
                      <a:r>
                        <a:rPr lang="en-GB" sz="1100">
                          <a:effectLst/>
                        </a:rPr>
                        <a:t>2,289</a:t>
                      </a:r>
                      <a:endParaRPr lang="it-IT" sz="1100">
                        <a:effectLst/>
                        <a:latin typeface="Calibri" panose="020F0502020204030204" pitchFamily="34" charset="0"/>
                        <a:ea typeface="MS Mincho"/>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a:lnSpc>
                          <a:spcPct val="115000"/>
                        </a:lnSpc>
                        <a:spcAft>
                          <a:spcPts val="0"/>
                        </a:spcAft>
                      </a:pPr>
                      <a:r>
                        <a:rPr lang="en-GB" sz="1100">
                          <a:effectLst/>
                        </a:rPr>
                        <a:t>1,617</a:t>
                      </a:r>
                      <a:endParaRPr lang="it-IT" sz="1100">
                        <a:effectLst/>
                        <a:latin typeface="Calibri" panose="020F0502020204030204" pitchFamily="34" charset="0"/>
                        <a:ea typeface="MS Mincho"/>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a:lnSpc>
                          <a:spcPct val="115000"/>
                        </a:lnSpc>
                        <a:spcAft>
                          <a:spcPts val="0"/>
                        </a:spcAft>
                      </a:pPr>
                      <a:r>
                        <a:rPr lang="en-GB" sz="1100">
                          <a:effectLst/>
                        </a:rPr>
                        <a:t>-80.3</a:t>
                      </a:r>
                      <a:endParaRPr lang="it-IT" sz="1100">
                        <a:effectLst/>
                        <a:latin typeface="Calibri" panose="020F0502020204030204" pitchFamily="34" charset="0"/>
                        <a:ea typeface="MS Mincho"/>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a:lnSpc>
                          <a:spcPct val="115000"/>
                        </a:lnSpc>
                        <a:spcAft>
                          <a:spcPts val="0"/>
                        </a:spcAft>
                      </a:pPr>
                      <a:r>
                        <a:rPr lang="en-GB" sz="1100" dirty="0">
                          <a:effectLst/>
                        </a:rPr>
                        <a:t>-61.3</a:t>
                      </a:r>
                      <a:endParaRPr lang="it-IT" sz="1100" dirty="0">
                        <a:effectLst/>
                        <a:latin typeface="Calibri" panose="020F0502020204030204" pitchFamily="34" charset="0"/>
                        <a:ea typeface="MS Mincho"/>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90591569"/>
                  </a:ext>
                </a:extLst>
              </a:tr>
              <a:tr h="466417">
                <a:tc>
                  <a:txBody>
                    <a:bodyPr/>
                    <a:lstStyle/>
                    <a:p>
                      <a:pPr>
                        <a:lnSpc>
                          <a:spcPct val="115000"/>
                        </a:lnSpc>
                        <a:spcAft>
                          <a:spcPts val="0"/>
                        </a:spcAft>
                      </a:pPr>
                      <a:r>
                        <a:rPr lang="en-GB" sz="1100">
                          <a:effectLst/>
                        </a:rPr>
                        <a:t> Total </a:t>
                      </a:r>
                      <a:endParaRPr lang="it-IT" sz="1100">
                        <a:effectLst/>
                        <a:latin typeface="Calibri" panose="020F0502020204030204" pitchFamily="34" charset="0"/>
                        <a:ea typeface="MS Mincho"/>
                        <a:cs typeface="Times New Roman" panose="02020603050405020304" pitchFamily="18" charset="0"/>
                      </a:endParaRPr>
                    </a:p>
                  </a:txBody>
                  <a:tcPr marL="68580" marR="68580" marT="0" marB="0" anchor="ctr">
                    <a:lnL w="12700" cap="flat" cmpd="sng" algn="ctr">
                      <a:solidFill>
                        <a:srgbClr val="C00000"/>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r">
                        <a:lnSpc>
                          <a:spcPct val="115000"/>
                        </a:lnSpc>
                        <a:spcAft>
                          <a:spcPts val="0"/>
                        </a:spcAft>
                      </a:pPr>
                      <a:r>
                        <a:rPr lang="en-GB" sz="1100">
                          <a:effectLst/>
                        </a:rPr>
                        <a:t>256,545</a:t>
                      </a:r>
                      <a:endParaRPr lang="it-IT" sz="1100">
                        <a:effectLst/>
                        <a:latin typeface="Calibri" panose="020F0502020204030204" pitchFamily="34" charset="0"/>
                        <a:ea typeface="MS Mincho"/>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r">
                        <a:lnSpc>
                          <a:spcPct val="115000"/>
                        </a:lnSpc>
                        <a:spcAft>
                          <a:spcPts val="0"/>
                        </a:spcAft>
                      </a:pPr>
                      <a:r>
                        <a:rPr lang="en-GB" sz="1100">
                          <a:effectLst/>
                        </a:rPr>
                        <a:t>4,590,102</a:t>
                      </a:r>
                      <a:endParaRPr lang="it-IT" sz="1100">
                        <a:effectLst/>
                        <a:latin typeface="Calibri" panose="020F0502020204030204" pitchFamily="34" charset="0"/>
                        <a:ea typeface="MS Mincho"/>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r">
                        <a:lnSpc>
                          <a:spcPct val="115000"/>
                        </a:lnSpc>
                        <a:spcAft>
                          <a:spcPts val="0"/>
                        </a:spcAft>
                      </a:pPr>
                      <a:r>
                        <a:rPr lang="en-GB" sz="1100">
                          <a:effectLst/>
                        </a:rPr>
                        <a:t>164,039</a:t>
                      </a:r>
                      <a:endParaRPr lang="it-IT" sz="1100">
                        <a:effectLst/>
                        <a:latin typeface="Calibri" panose="020F0502020204030204" pitchFamily="34" charset="0"/>
                        <a:ea typeface="MS Mincho"/>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r">
                        <a:lnSpc>
                          <a:spcPct val="115000"/>
                        </a:lnSpc>
                        <a:spcAft>
                          <a:spcPts val="0"/>
                        </a:spcAft>
                      </a:pPr>
                      <a:r>
                        <a:rPr lang="en-GB" sz="1100">
                          <a:effectLst/>
                        </a:rPr>
                        <a:t>4,590,102</a:t>
                      </a:r>
                      <a:endParaRPr lang="it-IT" sz="1100">
                        <a:effectLst/>
                        <a:latin typeface="Calibri" panose="020F0502020204030204" pitchFamily="34" charset="0"/>
                        <a:ea typeface="MS Mincho"/>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r">
                        <a:lnSpc>
                          <a:spcPct val="115000"/>
                        </a:lnSpc>
                        <a:spcAft>
                          <a:spcPts val="0"/>
                        </a:spcAft>
                      </a:pPr>
                      <a:r>
                        <a:rPr lang="en-GB" sz="1100" dirty="0">
                          <a:effectLst/>
                        </a:rPr>
                        <a:t>-36.1</a:t>
                      </a:r>
                      <a:endParaRPr lang="it-IT" sz="1100" dirty="0">
                        <a:effectLst/>
                        <a:latin typeface="Calibri" panose="020F0502020204030204" pitchFamily="34" charset="0"/>
                        <a:ea typeface="MS Mincho"/>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r">
                        <a:lnSpc>
                          <a:spcPct val="115000"/>
                        </a:lnSpc>
                        <a:spcAft>
                          <a:spcPts val="0"/>
                        </a:spcAft>
                      </a:pPr>
                      <a:r>
                        <a:rPr lang="en-GB" sz="1100" dirty="0">
                          <a:effectLst/>
                        </a:rPr>
                        <a:t>0.0</a:t>
                      </a:r>
                      <a:endParaRPr lang="it-IT" sz="1100" dirty="0">
                        <a:effectLst/>
                        <a:latin typeface="Calibri" panose="020F0502020204030204" pitchFamily="34" charset="0"/>
                        <a:ea typeface="MS Mincho"/>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extLst>
                  <a:ext uri="{0D108BD9-81ED-4DB2-BD59-A6C34878D82A}">
                    <a16:rowId xmlns:a16="http://schemas.microsoft.com/office/drawing/2014/main" val="408807643"/>
                  </a:ext>
                </a:extLst>
              </a:tr>
            </a:tbl>
          </a:graphicData>
        </a:graphic>
      </p:graphicFrame>
      <p:graphicFrame>
        <p:nvGraphicFramePr>
          <p:cNvPr id="10" name="Grafico 9"/>
          <p:cNvGraphicFramePr/>
          <p:nvPr>
            <p:extLst>
              <p:ext uri="{D42A27DB-BD31-4B8C-83A1-F6EECF244321}">
                <p14:modId xmlns:p14="http://schemas.microsoft.com/office/powerpoint/2010/main" val="3546044158"/>
              </p:ext>
            </p:extLst>
          </p:nvPr>
        </p:nvGraphicFramePr>
        <p:xfrm>
          <a:off x="-234177" y="575733"/>
          <a:ext cx="4326674" cy="3820824"/>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502464701"/>
      </p:ext>
    </p:extLst>
  </p:cSld>
  <p:clrMapOvr>
    <a:masterClrMapping/>
  </p:clrMapOvr>
  <p:transition spd="med">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646771" y="737479"/>
            <a:ext cx="8268627" cy="3842077"/>
          </a:xfrm>
          <a:prstGeom prst="rect">
            <a:avLst/>
          </a:prstGeom>
          <a:noFill/>
        </p:spPr>
        <p:txBody>
          <a:bodyPr wrap="square" lIns="0" tIns="0" rIns="0" bIns="0" rtlCol="0">
            <a:spAutoFit/>
          </a:bodyPr>
          <a:lstStyle/>
          <a:p>
            <a:pPr algn="just">
              <a:spcAft>
                <a:spcPts val="1000"/>
              </a:spcAft>
            </a:pPr>
            <a:r>
              <a:rPr lang="en-GB" sz="1600" dirty="0">
                <a:latin typeface="+mj-lt"/>
              </a:rPr>
              <a:t>The algorithm of automatic profiling individuates </a:t>
            </a:r>
            <a:r>
              <a:rPr lang="en-GB" sz="1600" b="1" dirty="0">
                <a:latin typeface="+mj-lt"/>
              </a:rPr>
              <a:t>the representative unit</a:t>
            </a:r>
            <a:r>
              <a:rPr lang="en-GB" sz="1600" dirty="0">
                <a:latin typeface="+mj-lt"/>
              </a:rPr>
              <a:t> as the legal unit carrying out the principal economic activity measured in terms of economic variables used for the delineation of the ENT, being in order: value added, turnover and number of persons employed.</a:t>
            </a:r>
            <a:endParaRPr lang="it-IT" sz="1600" dirty="0">
              <a:latin typeface="+mj-lt"/>
            </a:endParaRPr>
          </a:p>
          <a:p>
            <a:pPr algn="just">
              <a:spcAft>
                <a:spcPts val="1000"/>
              </a:spcAft>
            </a:pPr>
            <a:r>
              <a:rPr lang="en-GB" sz="1600" b="1" dirty="0">
                <a:latin typeface="+mj-lt"/>
              </a:rPr>
              <a:t>Additional indicators </a:t>
            </a:r>
          </a:p>
          <a:p>
            <a:pPr marL="342900" indent="-342900" algn="just">
              <a:spcAft>
                <a:spcPts val="1000"/>
              </a:spcAft>
              <a:buFont typeface="+mj-lt"/>
              <a:buAutoNum type="arabicPeriod"/>
            </a:pPr>
            <a:r>
              <a:rPr lang="en-GB" sz="1600" dirty="0">
                <a:solidFill>
                  <a:srgbClr val="C00000"/>
                </a:solidFill>
                <a:latin typeface="+mj-lt"/>
              </a:rPr>
              <a:t>Status of activity </a:t>
            </a:r>
            <a:r>
              <a:rPr lang="en-GB" sz="1600" dirty="0">
                <a:latin typeface="+mj-lt"/>
              </a:rPr>
              <a:t>– If only one of the legal units is active, it is considered to be the representative.</a:t>
            </a:r>
          </a:p>
          <a:p>
            <a:pPr marL="342900" indent="-342900" algn="just">
              <a:spcAft>
                <a:spcPts val="1000"/>
              </a:spcAft>
              <a:buFont typeface="+mj-lt"/>
              <a:buAutoNum type="arabicPeriod"/>
            </a:pPr>
            <a:r>
              <a:rPr lang="en-GB" sz="1600" dirty="0">
                <a:solidFill>
                  <a:srgbClr val="C00000"/>
                </a:solidFill>
                <a:latin typeface="+mj-lt"/>
              </a:rPr>
              <a:t>Legal form </a:t>
            </a:r>
            <a:r>
              <a:rPr lang="en-GB" sz="1600" dirty="0">
                <a:latin typeface="+mj-lt"/>
              </a:rPr>
              <a:t>– When the legal units have different legal forms, it is preferred the legal unit which is a limited company</a:t>
            </a:r>
            <a:r>
              <a:rPr lang="it-IT" sz="1600" dirty="0">
                <a:latin typeface="+mj-lt"/>
              </a:rPr>
              <a:t>.</a:t>
            </a:r>
          </a:p>
          <a:p>
            <a:pPr marL="342900" indent="-342900" algn="just">
              <a:spcAft>
                <a:spcPts val="1000"/>
              </a:spcAft>
              <a:buFont typeface="+mj-lt"/>
              <a:buAutoNum type="arabicPeriod"/>
            </a:pPr>
            <a:r>
              <a:rPr lang="en-GB" sz="1600" dirty="0">
                <a:solidFill>
                  <a:srgbClr val="C00000"/>
                </a:solidFill>
                <a:latin typeface="+mj-lt"/>
              </a:rPr>
              <a:t>Level</a:t>
            </a:r>
            <a:r>
              <a:rPr lang="en-GB" sz="1600" dirty="0">
                <a:latin typeface="+mj-lt"/>
              </a:rPr>
              <a:t> – If the legal units occupy different levels in the group structure, the representative unit may be the one with the highest level.</a:t>
            </a:r>
          </a:p>
          <a:p>
            <a:pPr marL="342900" indent="-342900" algn="just">
              <a:buFont typeface="+mj-lt"/>
              <a:buAutoNum type="arabicPeriod"/>
            </a:pPr>
            <a:r>
              <a:rPr lang="en-GB" sz="1600" dirty="0">
                <a:solidFill>
                  <a:srgbClr val="C00000"/>
                </a:solidFill>
                <a:latin typeface="+mj-lt"/>
              </a:rPr>
              <a:t>NACE code at 5 digits </a:t>
            </a:r>
            <a:r>
              <a:rPr lang="en-GB" sz="1600" dirty="0">
                <a:latin typeface="+mj-lt"/>
              </a:rPr>
              <a:t>– In general, in the classification ATECO 2007, the national version of NACE Rev. 2, the higher is the category (5</a:t>
            </a:r>
            <a:r>
              <a:rPr lang="en-GB" sz="1600" baseline="30000" dirty="0">
                <a:latin typeface="+mj-lt"/>
              </a:rPr>
              <a:t>th </a:t>
            </a:r>
            <a:r>
              <a:rPr lang="en-GB" sz="1600" dirty="0">
                <a:latin typeface="+mj-lt"/>
              </a:rPr>
              <a:t>digit) the less important (secondary) is the economic activity.</a:t>
            </a:r>
            <a:endParaRPr lang="it-IT" sz="1600" dirty="0">
              <a:latin typeface="+mj-lt"/>
            </a:endParaRPr>
          </a:p>
        </p:txBody>
      </p:sp>
      <p:sp>
        <p:nvSpPr>
          <p:cNvPr id="2" name="Segnaposto numero diapositiva 1"/>
          <p:cNvSpPr>
            <a:spLocks noGrp="1"/>
          </p:cNvSpPr>
          <p:nvPr>
            <p:ph type="sldNum" sz="quarter" idx="12"/>
          </p:nvPr>
        </p:nvSpPr>
        <p:spPr>
          <a:xfrm>
            <a:off x="747673" y="4423439"/>
            <a:ext cx="406400" cy="273844"/>
          </a:xfrm>
        </p:spPr>
        <p:txBody>
          <a:bodyPr/>
          <a:lstStyle/>
          <a:p>
            <a:fld id="{28555E64-09E7-E944-8DB2-BD243D665CB3}" type="slidenum">
              <a:rPr lang="it-IT" smtClean="0"/>
              <a:pPr/>
              <a:t>11</a:t>
            </a:fld>
            <a:endParaRPr lang="it-IT" dirty="0"/>
          </a:p>
        </p:txBody>
      </p:sp>
      <p:sp>
        <p:nvSpPr>
          <p:cNvPr id="4" name="CasellaDiTesto 3"/>
          <p:cNvSpPr txBox="1"/>
          <p:nvPr/>
        </p:nvSpPr>
        <p:spPr>
          <a:xfrm>
            <a:off x="1213342" y="4601496"/>
            <a:ext cx="4255558" cy="515526"/>
          </a:xfrm>
          <a:prstGeom prst="rect">
            <a:avLst/>
          </a:prstGeom>
          <a:noFill/>
        </p:spPr>
        <p:txBody>
          <a:bodyPr wrap="square" rtlCol="0">
            <a:spAutoFit/>
          </a:bodyPr>
          <a:lstStyle/>
          <a:p>
            <a:pPr>
              <a:lnSpc>
                <a:spcPts val="700"/>
              </a:lnSpc>
              <a:spcAft>
                <a:spcPts val="200"/>
              </a:spcAft>
              <a:buClr>
                <a:srgbClr val="CF1E24"/>
              </a:buClr>
              <a:buSzPct val="90000"/>
              <a:defRPr/>
            </a:pPr>
            <a:r>
              <a:rPr lang="en-US" altLang="it-IT" sz="1000" b="1" dirty="0">
                <a:solidFill>
                  <a:schemeClr val="tx1">
                    <a:lumMod val="75000"/>
                    <a:lumOff val="25000"/>
                  </a:schemeClr>
                </a:solidFill>
              </a:rPr>
              <a:t>The implementation of ISTAT automatic profiling</a:t>
            </a:r>
          </a:p>
          <a:p>
            <a:pPr>
              <a:lnSpc>
                <a:spcPts val="700"/>
              </a:lnSpc>
              <a:spcAft>
                <a:spcPts val="1000"/>
              </a:spcAft>
              <a:buClr>
                <a:srgbClr val="CF1E24"/>
              </a:buClr>
              <a:buSzPct val="90000"/>
              <a:defRPr/>
            </a:pPr>
            <a:r>
              <a:rPr lang="en-US" altLang="it-IT" sz="1000" b="1" dirty="0">
                <a:solidFill>
                  <a:schemeClr val="tx1">
                    <a:lumMod val="75000"/>
                    <a:lumOff val="25000"/>
                  </a:schemeClr>
                </a:solidFill>
              </a:rPr>
              <a:t>to support the delineation of complex enterprises </a:t>
            </a:r>
          </a:p>
          <a:p>
            <a:pPr>
              <a:lnSpc>
                <a:spcPts val="700"/>
              </a:lnSpc>
              <a:spcAft>
                <a:spcPts val="1000"/>
              </a:spcAft>
              <a:buClr>
                <a:srgbClr val="CF1E24"/>
              </a:buClr>
              <a:buSzPct val="90000"/>
              <a:defRPr/>
            </a:pPr>
            <a:r>
              <a:rPr lang="de-DE" sz="1000" dirty="0">
                <a:solidFill>
                  <a:schemeClr val="tx1">
                    <a:lumMod val="75000"/>
                    <a:lumOff val="25000"/>
                  </a:schemeClr>
                </a:solidFill>
              </a:rPr>
              <a:t>Neuchâtel (</a:t>
            </a:r>
            <a:r>
              <a:rPr lang="de-DE" sz="1000" dirty="0" err="1">
                <a:solidFill>
                  <a:schemeClr val="tx1">
                    <a:lumMod val="75000"/>
                    <a:lumOff val="25000"/>
                  </a:schemeClr>
                </a:solidFill>
              </a:rPr>
              <a:t>Switzerland</a:t>
            </a:r>
            <a:r>
              <a:rPr lang="de-DE" sz="1000" dirty="0">
                <a:solidFill>
                  <a:schemeClr val="tx1">
                    <a:lumMod val="75000"/>
                    <a:lumOff val="25000"/>
                  </a:schemeClr>
                </a:solidFill>
              </a:rPr>
              <a:t>) - 24-27 September 2018</a:t>
            </a:r>
            <a:endParaRPr lang="it-IT" sz="1000" dirty="0">
              <a:solidFill>
                <a:schemeClr val="tx1">
                  <a:lumMod val="75000"/>
                  <a:lumOff val="25000"/>
                </a:schemeClr>
              </a:solidFill>
            </a:endParaRPr>
          </a:p>
        </p:txBody>
      </p:sp>
      <p:sp>
        <p:nvSpPr>
          <p:cNvPr id="6" name="Titolo 1"/>
          <p:cNvSpPr txBox="1">
            <a:spLocks/>
          </p:cNvSpPr>
          <p:nvPr/>
        </p:nvSpPr>
        <p:spPr>
          <a:xfrm>
            <a:off x="1162539" y="-1"/>
            <a:ext cx="8049193" cy="575734"/>
          </a:xfrm>
          <a:prstGeom prst="rect">
            <a:avLst/>
          </a:prstGeom>
          <a:solidFill>
            <a:srgbClr val="CF1E24"/>
          </a:solidFill>
          <a:ln>
            <a:noFill/>
          </a:ln>
        </p:spPr>
        <p:txBody>
          <a:bodyPr vert="horz" lIns="91396" tIns="45699" rIns="91396" bIns="45699" rtlCol="0" anchor="ctr">
            <a:normAutofit fontScale="850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endParaRPr lang="it-IT" dirty="0"/>
          </a:p>
        </p:txBody>
      </p:sp>
      <p:pic>
        <p:nvPicPr>
          <p:cNvPr id="7" name="Immagine 2"/>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7556988" y="4728074"/>
            <a:ext cx="1358411" cy="2318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8" name="Connettore 1 7"/>
          <p:cNvCxnSpPr/>
          <p:nvPr/>
        </p:nvCxnSpPr>
        <p:spPr>
          <a:xfrm>
            <a:off x="1162540" y="4566327"/>
            <a:ext cx="8150793" cy="0"/>
          </a:xfrm>
          <a:prstGeom prst="line">
            <a:avLst/>
          </a:prstGeom>
          <a:ln w="12700" cmpd="sng">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sp>
        <p:nvSpPr>
          <p:cNvPr id="13" name="CasellaDiTesto 12"/>
          <p:cNvSpPr txBox="1"/>
          <p:nvPr/>
        </p:nvSpPr>
        <p:spPr>
          <a:xfrm>
            <a:off x="1304925" y="133354"/>
            <a:ext cx="7610474" cy="307777"/>
          </a:xfrm>
          <a:prstGeom prst="rect">
            <a:avLst/>
          </a:prstGeom>
          <a:noFill/>
        </p:spPr>
        <p:txBody>
          <a:bodyPr wrap="square" lIns="0" tIns="0" rIns="0" bIns="0" rtlCol="0">
            <a:spAutoFit/>
          </a:bodyPr>
          <a:lstStyle/>
          <a:p>
            <a:pPr>
              <a:spcAft>
                <a:spcPts val="1000"/>
              </a:spcAft>
              <a:buClr>
                <a:srgbClr val="CF1E24"/>
              </a:buClr>
              <a:buSzPct val="90000"/>
              <a:defRPr/>
            </a:pPr>
            <a:r>
              <a:rPr lang="it-IT" altLang="it-IT" sz="2000" b="1" dirty="0">
                <a:solidFill>
                  <a:schemeClr val="bg1"/>
                </a:solidFill>
                <a:latin typeface="+mj-lt"/>
              </a:rPr>
              <a:t>The </a:t>
            </a:r>
            <a:r>
              <a:rPr lang="it-IT" altLang="it-IT" sz="2000" b="1" dirty="0" err="1">
                <a:solidFill>
                  <a:schemeClr val="bg1"/>
                </a:solidFill>
                <a:latin typeface="+mj-lt"/>
              </a:rPr>
              <a:t>representative</a:t>
            </a:r>
            <a:r>
              <a:rPr lang="it-IT" altLang="it-IT" sz="2000" b="1" dirty="0">
                <a:solidFill>
                  <a:schemeClr val="bg1"/>
                </a:solidFill>
                <a:latin typeface="+mj-lt"/>
              </a:rPr>
              <a:t> </a:t>
            </a:r>
            <a:r>
              <a:rPr lang="it-IT" altLang="it-IT" sz="2000" b="1" dirty="0" err="1">
                <a:solidFill>
                  <a:schemeClr val="bg1"/>
                </a:solidFill>
                <a:latin typeface="+mj-lt"/>
              </a:rPr>
              <a:t>unit</a:t>
            </a:r>
            <a:r>
              <a:rPr lang="it-IT" altLang="it-IT" sz="2000" b="1" dirty="0">
                <a:solidFill>
                  <a:schemeClr val="bg1"/>
                </a:solidFill>
                <a:latin typeface="+mj-lt"/>
              </a:rPr>
              <a:t> </a:t>
            </a:r>
            <a:endParaRPr lang="it-IT" sz="2000" b="1" dirty="0">
              <a:solidFill>
                <a:schemeClr val="bg1"/>
              </a:solidFill>
            </a:endParaRPr>
          </a:p>
        </p:txBody>
      </p:sp>
    </p:spTree>
    <p:extLst>
      <p:ext uri="{BB962C8B-B14F-4D97-AF65-F5344CB8AC3E}">
        <p14:creationId xmlns:p14="http://schemas.microsoft.com/office/powerpoint/2010/main" val="2096341541"/>
      </p:ext>
    </p:extLst>
  </p:cSld>
  <p:clrMapOvr>
    <a:masterClrMapping/>
  </p:clrMapOvr>
  <p:transition spd="med">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1154072" y="833267"/>
            <a:ext cx="7761327" cy="3349635"/>
          </a:xfrm>
          <a:prstGeom prst="rect">
            <a:avLst/>
          </a:prstGeom>
          <a:noFill/>
        </p:spPr>
        <p:txBody>
          <a:bodyPr wrap="square" lIns="0" tIns="0" rIns="0" bIns="0" rtlCol="0">
            <a:spAutoFit/>
          </a:bodyPr>
          <a:lstStyle/>
          <a:p>
            <a:pPr algn="just">
              <a:spcAft>
                <a:spcPts val="1000"/>
              </a:spcAft>
              <a:buClr>
                <a:srgbClr val="CF1E24"/>
              </a:buClr>
              <a:buSzPct val="90000"/>
              <a:defRPr/>
            </a:pPr>
            <a:r>
              <a:rPr lang="en-US" sz="1600" dirty="0">
                <a:solidFill>
                  <a:srgbClr val="C00000"/>
                </a:solidFill>
                <a:latin typeface="+mj-lt"/>
              </a:rPr>
              <a:t>Manual profiling activity</a:t>
            </a:r>
            <a:r>
              <a:rPr lang="en-US" sz="1600" dirty="0">
                <a:latin typeface="+mj-lt"/>
              </a:rPr>
              <a:t> is more than ever occupying a core position in ISTAT.</a:t>
            </a:r>
          </a:p>
          <a:p>
            <a:pPr algn="just">
              <a:spcAft>
                <a:spcPts val="1000"/>
              </a:spcAft>
              <a:buClr>
                <a:srgbClr val="CF1E24"/>
              </a:buClr>
              <a:buSzPct val="90000"/>
              <a:defRPr/>
            </a:pPr>
            <a:r>
              <a:rPr lang="en-US" sz="1600" dirty="0">
                <a:latin typeface="+mj-lt"/>
              </a:rPr>
              <a:t>Next year goal is to manually profile more than 80 groups and collect </a:t>
            </a:r>
            <a:r>
              <a:rPr lang="en-US" sz="1600" b="1" dirty="0">
                <a:latin typeface="+mj-lt"/>
              </a:rPr>
              <a:t>intra-flows data</a:t>
            </a:r>
            <a:r>
              <a:rPr lang="en-US" sz="1600" dirty="0">
                <a:latin typeface="+mj-lt"/>
              </a:rPr>
              <a:t> through an </a:t>
            </a:r>
            <a:r>
              <a:rPr lang="en-US" sz="1600" b="1" i="1" dirty="0">
                <a:latin typeface="+mj-lt"/>
              </a:rPr>
              <a:t>ad</a:t>
            </a:r>
            <a:r>
              <a:rPr lang="en-US" sz="1600" dirty="0">
                <a:latin typeface="+mj-lt"/>
              </a:rPr>
              <a:t> </a:t>
            </a:r>
            <a:r>
              <a:rPr lang="en-US" altLang="it-IT" sz="1600" b="1" i="1" dirty="0"/>
              <a:t>hoc</a:t>
            </a:r>
            <a:r>
              <a:rPr lang="en-US" altLang="it-IT" sz="1600" b="1" dirty="0"/>
              <a:t> SBS survey.</a:t>
            </a:r>
          </a:p>
          <a:p>
            <a:pPr algn="just">
              <a:spcAft>
                <a:spcPts val="1000"/>
              </a:spcAft>
              <a:buClr>
                <a:srgbClr val="CF1E24"/>
              </a:buClr>
              <a:buSzPct val="90000"/>
              <a:defRPr/>
            </a:pPr>
            <a:r>
              <a:rPr lang="en-GB" sz="1600" dirty="0">
                <a:latin typeface="+mj-lt"/>
              </a:rPr>
              <a:t>However, Italy is characterized by the presence of a large number of complex enterprises, that can not all be delineated with only manual profiling approaches. </a:t>
            </a:r>
            <a:r>
              <a:rPr lang="en-GB" sz="1600" dirty="0">
                <a:solidFill>
                  <a:srgbClr val="C00000"/>
                </a:solidFill>
                <a:latin typeface="+mj-lt"/>
              </a:rPr>
              <a:t>Automatic profiling</a:t>
            </a:r>
            <a:r>
              <a:rPr lang="en-GB" sz="1600" dirty="0">
                <a:latin typeface="+mj-lt"/>
              </a:rPr>
              <a:t> is a good method too, if all the necessary information on the organizational structure of the groups are available from the system of Business Registers (BR).</a:t>
            </a:r>
            <a:endParaRPr lang="en-US" sz="1600" dirty="0">
              <a:latin typeface="+mj-lt"/>
            </a:endParaRPr>
          </a:p>
          <a:p>
            <a:pPr marL="285750" indent="-285750" algn="just">
              <a:spcAft>
                <a:spcPts val="1000"/>
              </a:spcAft>
              <a:buClr>
                <a:srgbClr val="CF1E24"/>
              </a:buClr>
              <a:buSzPct val="90000"/>
              <a:buFont typeface="Wingdings" panose="05000000000000000000" pitchFamily="2" charset="2"/>
              <a:buChar char="Ø"/>
              <a:defRPr/>
            </a:pPr>
            <a:r>
              <a:rPr lang="en-US" sz="1600" dirty="0">
                <a:latin typeface="+mj-lt"/>
              </a:rPr>
              <a:t>The implementation of the new ENT definition </a:t>
            </a:r>
            <a:r>
              <a:rPr lang="en-US" sz="1600" dirty="0"/>
              <a:t>imply a full revision of the BR updating </a:t>
            </a:r>
            <a:r>
              <a:rPr lang="en-US" sz="1600" dirty="0">
                <a:latin typeface="+mj-lt"/>
              </a:rPr>
              <a:t>process</a:t>
            </a:r>
            <a:r>
              <a:rPr lang="en-US" sz="1600" dirty="0"/>
              <a:t> in terms of new procedures, new </a:t>
            </a:r>
            <a:r>
              <a:rPr lang="en-US" sz="1600" dirty="0" smtClean="0"/>
              <a:t>software, new </a:t>
            </a:r>
            <a:r>
              <a:rPr lang="en-US" sz="1600" dirty="0"/>
              <a:t>tables and new</a:t>
            </a:r>
            <a:r>
              <a:rPr lang="en-GB" sz="1600" dirty="0"/>
              <a:t> variables.</a:t>
            </a:r>
            <a:endParaRPr lang="en-US" sz="1600" dirty="0"/>
          </a:p>
          <a:p>
            <a:pPr marL="285750" indent="-285750" algn="just">
              <a:spcAft>
                <a:spcPts val="1000"/>
              </a:spcAft>
              <a:buClr>
                <a:srgbClr val="CF1E24"/>
              </a:buClr>
              <a:buSzPct val="90000"/>
              <a:buFont typeface="Wingdings" panose="05000000000000000000" pitchFamily="2" charset="2"/>
              <a:buChar char="Ø"/>
              <a:defRPr/>
            </a:pPr>
            <a:r>
              <a:rPr lang="en-US" sz="1600" dirty="0">
                <a:latin typeface="+mj-lt"/>
              </a:rPr>
              <a:t>It also involves the need to define a new process for assigning the enterprise identification code and to  maintain it (new continuity rules). </a:t>
            </a:r>
          </a:p>
        </p:txBody>
      </p:sp>
      <p:sp>
        <p:nvSpPr>
          <p:cNvPr id="2" name="Segnaposto numero diapositiva 1"/>
          <p:cNvSpPr>
            <a:spLocks noGrp="1"/>
          </p:cNvSpPr>
          <p:nvPr>
            <p:ph type="sldNum" sz="quarter" idx="12"/>
          </p:nvPr>
        </p:nvSpPr>
        <p:spPr>
          <a:xfrm>
            <a:off x="747673" y="4423439"/>
            <a:ext cx="406400" cy="273844"/>
          </a:xfrm>
        </p:spPr>
        <p:txBody>
          <a:bodyPr/>
          <a:lstStyle/>
          <a:p>
            <a:fld id="{28555E64-09E7-E944-8DB2-BD243D665CB3}" type="slidenum">
              <a:rPr lang="it-IT" smtClean="0"/>
              <a:pPr/>
              <a:t>12</a:t>
            </a:fld>
            <a:endParaRPr lang="it-IT" dirty="0"/>
          </a:p>
        </p:txBody>
      </p:sp>
      <p:sp>
        <p:nvSpPr>
          <p:cNvPr id="4" name="CasellaDiTesto 3"/>
          <p:cNvSpPr txBox="1"/>
          <p:nvPr/>
        </p:nvSpPr>
        <p:spPr>
          <a:xfrm>
            <a:off x="1213342" y="4601496"/>
            <a:ext cx="4255558" cy="515526"/>
          </a:xfrm>
          <a:prstGeom prst="rect">
            <a:avLst/>
          </a:prstGeom>
          <a:noFill/>
        </p:spPr>
        <p:txBody>
          <a:bodyPr wrap="square" rtlCol="0">
            <a:spAutoFit/>
          </a:bodyPr>
          <a:lstStyle/>
          <a:p>
            <a:pPr>
              <a:lnSpc>
                <a:spcPts val="700"/>
              </a:lnSpc>
              <a:spcAft>
                <a:spcPts val="200"/>
              </a:spcAft>
              <a:buClr>
                <a:srgbClr val="CF1E24"/>
              </a:buClr>
              <a:buSzPct val="90000"/>
              <a:defRPr/>
            </a:pPr>
            <a:r>
              <a:rPr lang="en-US" altLang="it-IT" sz="1000" b="1" dirty="0">
                <a:solidFill>
                  <a:schemeClr val="tx1">
                    <a:lumMod val="75000"/>
                    <a:lumOff val="25000"/>
                  </a:schemeClr>
                </a:solidFill>
              </a:rPr>
              <a:t>The implementation of ISTAT automatic profiling</a:t>
            </a:r>
          </a:p>
          <a:p>
            <a:pPr>
              <a:lnSpc>
                <a:spcPts val="700"/>
              </a:lnSpc>
              <a:spcAft>
                <a:spcPts val="1000"/>
              </a:spcAft>
              <a:buClr>
                <a:srgbClr val="CF1E24"/>
              </a:buClr>
              <a:buSzPct val="90000"/>
              <a:defRPr/>
            </a:pPr>
            <a:r>
              <a:rPr lang="en-US" altLang="it-IT" sz="1000" b="1" dirty="0">
                <a:solidFill>
                  <a:schemeClr val="tx1">
                    <a:lumMod val="75000"/>
                    <a:lumOff val="25000"/>
                  </a:schemeClr>
                </a:solidFill>
              </a:rPr>
              <a:t>to support the delineation of complex enterprises </a:t>
            </a:r>
          </a:p>
          <a:p>
            <a:pPr>
              <a:lnSpc>
                <a:spcPts val="700"/>
              </a:lnSpc>
              <a:spcAft>
                <a:spcPts val="1000"/>
              </a:spcAft>
              <a:buClr>
                <a:srgbClr val="CF1E24"/>
              </a:buClr>
              <a:buSzPct val="90000"/>
              <a:defRPr/>
            </a:pPr>
            <a:r>
              <a:rPr lang="de-DE" sz="1000" dirty="0">
                <a:solidFill>
                  <a:schemeClr val="tx1">
                    <a:lumMod val="75000"/>
                    <a:lumOff val="25000"/>
                  </a:schemeClr>
                </a:solidFill>
              </a:rPr>
              <a:t>Neuchâtel (</a:t>
            </a:r>
            <a:r>
              <a:rPr lang="de-DE" sz="1000" dirty="0" err="1">
                <a:solidFill>
                  <a:schemeClr val="tx1">
                    <a:lumMod val="75000"/>
                    <a:lumOff val="25000"/>
                  </a:schemeClr>
                </a:solidFill>
              </a:rPr>
              <a:t>Switzerland</a:t>
            </a:r>
            <a:r>
              <a:rPr lang="de-DE" sz="1000" dirty="0">
                <a:solidFill>
                  <a:schemeClr val="tx1">
                    <a:lumMod val="75000"/>
                    <a:lumOff val="25000"/>
                  </a:schemeClr>
                </a:solidFill>
              </a:rPr>
              <a:t>) - 24-27 September 2018</a:t>
            </a:r>
            <a:endParaRPr lang="it-IT" sz="1000" dirty="0">
              <a:solidFill>
                <a:schemeClr val="tx1">
                  <a:lumMod val="75000"/>
                  <a:lumOff val="25000"/>
                </a:schemeClr>
              </a:solidFill>
            </a:endParaRPr>
          </a:p>
        </p:txBody>
      </p:sp>
      <p:sp>
        <p:nvSpPr>
          <p:cNvPr id="6" name="Titolo 1"/>
          <p:cNvSpPr txBox="1">
            <a:spLocks/>
          </p:cNvSpPr>
          <p:nvPr/>
        </p:nvSpPr>
        <p:spPr>
          <a:xfrm>
            <a:off x="1162539" y="-1"/>
            <a:ext cx="8049193" cy="575734"/>
          </a:xfrm>
          <a:prstGeom prst="rect">
            <a:avLst/>
          </a:prstGeom>
          <a:solidFill>
            <a:srgbClr val="CF1E24"/>
          </a:solidFill>
          <a:ln>
            <a:noFill/>
          </a:ln>
        </p:spPr>
        <p:txBody>
          <a:bodyPr vert="horz" lIns="91396" tIns="45699" rIns="91396" bIns="45699" rtlCol="0" anchor="ctr">
            <a:normAutofit fontScale="850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endParaRPr lang="it-IT" dirty="0"/>
          </a:p>
        </p:txBody>
      </p:sp>
      <p:pic>
        <p:nvPicPr>
          <p:cNvPr id="7" name="Immagine 2"/>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7556988" y="4728074"/>
            <a:ext cx="1358411" cy="2318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8" name="Connettore 1 7"/>
          <p:cNvCxnSpPr/>
          <p:nvPr/>
        </p:nvCxnSpPr>
        <p:spPr>
          <a:xfrm>
            <a:off x="1162540" y="4566327"/>
            <a:ext cx="8150793" cy="0"/>
          </a:xfrm>
          <a:prstGeom prst="line">
            <a:avLst/>
          </a:prstGeom>
          <a:ln w="12700" cmpd="sng">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sp>
        <p:nvSpPr>
          <p:cNvPr id="13" name="CasellaDiTesto 12"/>
          <p:cNvSpPr txBox="1"/>
          <p:nvPr/>
        </p:nvSpPr>
        <p:spPr>
          <a:xfrm>
            <a:off x="1304925" y="133354"/>
            <a:ext cx="7610474" cy="307777"/>
          </a:xfrm>
          <a:prstGeom prst="rect">
            <a:avLst/>
          </a:prstGeom>
          <a:noFill/>
        </p:spPr>
        <p:txBody>
          <a:bodyPr wrap="square" lIns="0" tIns="0" rIns="0" bIns="0" rtlCol="0">
            <a:spAutoFit/>
          </a:bodyPr>
          <a:lstStyle/>
          <a:p>
            <a:pPr>
              <a:spcAft>
                <a:spcPts val="1000"/>
              </a:spcAft>
              <a:buClr>
                <a:srgbClr val="CF1E24"/>
              </a:buClr>
              <a:buSzPct val="90000"/>
              <a:defRPr/>
            </a:pPr>
            <a:r>
              <a:rPr lang="en-US" altLang="it-IT" sz="2000" b="1">
                <a:solidFill>
                  <a:schemeClr val="bg1"/>
                </a:solidFill>
                <a:latin typeface="+mj-lt"/>
              </a:rPr>
              <a:t>Conclusions and future developments </a:t>
            </a:r>
            <a:endParaRPr lang="en-US" sz="2000" b="1">
              <a:solidFill>
                <a:schemeClr val="bg1"/>
              </a:solidFill>
            </a:endParaRPr>
          </a:p>
        </p:txBody>
      </p:sp>
    </p:spTree>
    <p:extLst>
      <p:ext uri="{BB962C8B-B14F-4D97-AF65-F5344CB8AC3E}">
        <p14:creationId xmlns:p14="http://schemas.microsoft.com/office/powerpoint/2010/main" val="3646576713"/>
      </p:ext>
    </p:extLst>
  </p:cSld>
  <p:clrMapOvr>
    <a:masterClrMapping/>
  </p:clrMapOvr>
  <p:transition spd="med">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1304925" y="806800"/>
            <a:ext cx="7458074" cy="2492990"/>
          </a:xfrm>
          <a:prstGeom prst="rect">
            <a:avLst/>
          </a:prstGeom>
          <a:noFill/>
        </p:spPr>
        <p:txBody>
          <a:bodyPr wrap="square" lIns="0" tIns="0" rIns="0" bIns="0" rtlCol="0">
            <a:spAutoFit/>
          </a:bodyPr>
          <a:lstStyle/>
          <a:p>
            <a:pPr>
              <a:spcAft>
                <a:spcPts val="1000"/>
              </a:spcAft>
              <a:buClr>
                <a:srgbClr val="CF1E24"/>
              </a:buClr>
              <a:buSzPct val="90000"/>
              <a:defRPr/>
            </a:pPr>
            <a:r>
              <a:rPr lang="en-US" altLang="it-IT" sz="1600" b="1" dirty="0">
                <a:solidFill>
                  <a:schemeClr val="tx1">
                    <a:lumMod val="75000"/>
                    <a:lumOff val="25000"/>
                  </a:schemeClr>
                </a:solidFill>
                <a:latin typeface="+mj-lt"/>
              </a:rPr>
              <a:t>Thank you for the attention</a:t>
            </a:r>
          </a:p>
          <a:p>
            <a:pPr>
              <a:spcAft>
                <a:spcPts val="1000"/>
              </a:spcAft>
              <a:buClr>
                <a:srgbClr val="CF1E24"/>
              </a:buClr>
              <a:buSzPct val="90000"/>
              <a:defRPr/>
            </a:pPr>
            <a:endParaRPr lang="en-US" altLang="it-IT" sz="1600" dirty="0">
              <a:solidFill>
                <a:schemeClr val="tx1">
                  <a:lumMod val="75000"/>
                  <a:lumOff val="25000"/>
                </a:schemeClr>
              </a:solidFill>
              <a:latin typeface="+mj-lt"/>
            </a:endParaRPr>
          </a:p>
          <a:p>
            <a:pPr>
              <a:spcAft>
                <a:spcPts val="1000"/>
              </a:spcAft>
              <a:buClr>
                <a:srgbClr val="CF1E24"/>
              </a:buClr>
              <a:buSzPct val="90000"/>
              <a:defRPr/>
            </a:pPr>
            <a:r>
              <a:rPr lang="en-US" altLang="it-IT" sz="1600" dirty="0">
                <a:solidFill>
                  <a:schemeClr val="tx1">
                    <a:lumMod val="75000"/>
                    <a:lumOff val="25000"/>
                  </a:schemeClr>
                </a:solidFill>
                <a:latin typeface="+mj-lt"/>
              </a:rPr>
              <a:t>Serena </a:t>
            </a:r>
            <a:r>
              <a:rPr lang="en-US" altLang="it-IT" sz="1600" dirty="0" err="1">
                <a:solidFill>
                  <a:schemeClr val="tx1">
                    <a:lumMod val="75000"/>
                    <a:lumOff val="25000"/>
                  </a:schemeClr>
                </a:solidFill>
                <a:latin typeface="+mj-lt"/>
              </a:rPr>
              <a:t>Migliardo</a:t>
            </a:r>
            <a:r>
              <a:rPr lang="en-US" altLang="it-IT" sz="1600" dirty="0">
                <a:solidFill>
                  <a:schemeClr val="tx1">
                    <a:lumMod val="75000"/>
                    <a:lumOff val="25000"/>
                  </a:schemeClr>
                </a:solidFill>
                <a:latin typeface="+mj-lt"/>
              </a:rPr>
              <a:t> (</a:t>
            </a:r>
            <a:r>
              <a:rPr lang="en-US" altLang="it-IT" sz="1600" dirty="0">
                <a:solidFill>
                  <a:schemeClr val="tx1">
                    <a:lumMod val="75000"/>
                    <a:lumOff val="25000"/>
                  </a:schemeClr>
                </a:solidFill>
                <a:latin typeface="+mj-lt"/>
                <a:hlinkClick r:id="rId3"/>
              </a:rPr>
              <a:t>migliard@istat.it</a:t>
            </a:r>
            <a:r>
              <a:rPr lang="en-US" altLang="it-IT" sz="1600" dirty="0">
                <a:solidFill>
                  <a:schemeClr val="tx1">
                    <a:lumMod val="75000"/>
                    <a:lumOff val="25000"/>
                  </a:schemeClr>
                </a:solidFill>
                <a:latin typeface="+mj-lt"/>
              </a:rPr>
              <a:t>)</a:t>
            </a:r>
          </a:p>
          <a:p>
            <a:pPr>
              <a:spcAft>
                <a:spcPts val="1000"/>
              </a:spcAft>
              <a:buClr>
                <a:srgbClr val="CF1E24"/>
              </a:buClr>
              <a:buSzPct val="90000"/>
              <a:defRPr/>
            </a:pPr>
            <a:r>
              <a:rPr lang="en-US" altLang="it-IT" sz="1600" dirty="0">
                <a:solidFill>
                  <a:schemeClr val="tx1">
                    <a:lumMod val="75000"/>
                    <a:lumOff val="25000"/>
                  </a:schemeClr>
                </a:solidFill>
                <a:latin typeface="+mj-lt"/>
              </a:rPr>
              <a:t>Francesca Alonzi (</a:t>
            </a:r>
            <a:r>
              <a:rPr lang="en-US" altLang="it-IT" sz="1600" dirty="0">
                <a:solidFill>
                  <a:schemeClr val="tx1">
                    <a:lumMod val="75000"/>
                    <a:lumOff val="25000"/>
                  </a:schemeClr>
                </a:solidFill>
                <a:latin typeface="+mj-lt"/>
                <a:hlinkClick r:id="rId4"/>
              </a:rPr>
              <a:t>alonzi@istat.it</a:t>
            </a:r>
            <a:r>
              <a:rPr lang="en-US" altLang="it-IT" sz="1600" dirty="0">
                <a:solidFill>
                  <a:schemeClr val="tx1">
                    <a:lumMod val="75000"/>
                    <a:lumOff val="25000"/>
                  </a:schemeClr>
                </a:solidFill>
                <a:latin typeface="+mj-lt"/>
              </a:rPr>
              <a:t>)</a:t>
            </a:r>
          </a:p>
          <a:p>
            <a:pPr>
              <a:spcAft>
                <a:spcPts val="1000"/>
              </a:spcAft>
              <a:buClr>
                <a:srgbClr val="CF1E24"/>
              </a:buClr>
              <a:buSzPct val="90000"/>
              <a:defRPr/>
            </a:pPr>
            <a:endParaRPr lang="en-US" altLang="it-IT" sz="1600" dirty="0">
              <a:solidFill>
                <a:schemeClr val="tx1">
                  <a:lumMod val="75000"/>
                  <a:lumOff val="25000"/>
                </a:schemeClr>
              </a:solidFill>
              <a:latin typeface="+mj-lt"/>
            </a:endParaRPr>
          </a:p>
          <a:p>
            <a:pPr>
              <a:spcAft>
                <a:spcPts val="1000"/>
              </a:spcAft>
              <a:buClr>
                <a:srgbClr val="CF1E24"/>
              </a:buClr>
              <a:buSzPct val="90000"/>
              <a:defRPr/>
            </a:pPr>
            <a:r>
              <a:rPr lang="en-US" altLang="it-IT" sz="1600" i="1" dirty="0">
                <a:solidFill>
                  <a:schemeClr val="tx1">
                    <a:lumMod val="75000"/>
                    <a:lumOff val="25000"/>
                  </a:schemeClr>
                </a:solidFill>
                <a:latin typeface="+mj-lt"/>
              </a:rPr>
              <a:t>Directorate for Economic Statistics - </a:t>
            </a:r>
            <a:r>
              <a:rPr lang="en-US" altLang="it-IT" sz="1600" i="1" dirty="0" err="1">
                <a:solidFill>
                  <a:schemeClr val="tx1">
                    <a:lumMod val="75000"/>
                    <a:lumOff val="25000"/>
                  </a:schemeClr>
                </a:solidFill>
                <a:latin typeface="+mj-lt"/>
              </a:rPr>
              <a:t>Istat</a:t>
            </a:r>
            <a:r>
              <a:rPr lang="en-US" altLang="it-IT" sz="1600" i="1" dirty="0">
                <a:solidFill>
                  <a:schemeClr val="tx1">
                    <a:lumMod val="75000"/>
                    <a:lumOff val="25000"/>
                  </a:schemeClr>
                </a:solidFill>
                <a:latin typeface="+mj-lt"/>
              </a:rPr>
              <a:t>, Italy</a:t>
            </a:r>
          </a:p>
          <a:p>
            <a:pPr>
              <a:spcAft>
                <a:spcPts val="1000"/>
              </a:spcAft>
              <a:buClr>
                <a:srgbClr val="CF1E24"/>
              </a:buClr>
              <a:buSzPct val="90000"/>
              <a:defRPr/>
            </a:pPr>
            <a:endParaRPr lang="en-US" altLang="it-IT" sz="1600" dirty="0">
              <a:solidFill>
                <a:schemeClr val="tx1">
                  <a:lumMod val="75000"/>
                  <a:lumOff val="25000"/>
                </a:schemeClr>
              </a:solidFill>
              <a:latin typeface="+mj-lt"/>
            </a:endParaRPr>
          </a:p>
        </p:txBody>
      </p:sp>
      <p:sp>
        <p:nvSpPr>
          <p:cNvPr id="2" name="Segnaposto numero diapositiva 1"/>
          <p:cNvSpPr>
            <a:spLocks noGrp="1"/>
          </p:cNvSpPr>
          <p:nvPr>
            <p:ph type="sldNum" sz="quarter" idx="12"/>
          </p:nvPr>
        </p:nvSpPr>
        <p:spPr>
          <a:xfrm>
            <a:off x="747673" y="4423439"/>
            <a:ext cx="406400" cy="273844"/>
          </a:xfrm>
        </p:spPr>
        <p:txBody>
          <a:bodyPr/>
          <a:lstStyle/>
          <a:p>
            <a:fld id="{28555E64-09E7-E944-8DB2-BD243D665CB3}" type="slidenum">
              <a:rPr lang="it-IT" smtClean="0"/>
              <a:pPr/>
              <a:t>13</a:t>
            </a:fld>
            <a:endParaRPr lang="it-IT" dirty="0"/>
          </a:p>
        </p:txBody>
      </p:sp>
      <p:sp>
        <p:nvSpPr>
          <p:cNvPr id="4" name="CasellaDiTesto 3"/>
          <p:cNvSpPr txBox="1"/>
          <p:nvPr/>
        </p:nvSpPr>
        <p:spPr>
          <a:xfrm>
            <a:off x="1213342" y="4601496"/>
            <a:ext cx="4255558" cy="526939"/>
          </a:xfrm>
          <a:prstGeom prst="rect">
            <a:avLst/>
          </a:prstGeom>
          <a:noFill/>
        </p:spPr>
        <p:txBody>
          <a:bodyPr wrap="square" rtlCol="0">
            <a:spAutoFit/>
          </a:bodyPr>
          <a:lstStyle/>
          <a:p>
            <a:pPr>
              <a:lnSpc>
                <a:spcPts val="700"/>
              </a:lnSpc>
              <a:spcAft>
                <a:spcPts val="200"/>
              </a:spcAft>
              <a:buClr>
                <a:srgbClr val="CF1E24"/>
              </a:buClr>
              <a:buSzPct val="90000"/>
              <a:defRPr/>
            </a:pPr>
            <a:r>
              <a:rPr lang="en-US" altLang="it-IT" sz="1000" b="1" dirty="0">
                <a:solidFill>
                  <a:schemeClr val="tx1">
                    <a:lumMod val="75000"/>
                    <a:lumOff val="25000"/>
                  </a:schemeClr>
                </a:solidFill>
              </a:rPr>
              <a:t>The implementation of ISTAT automatic profiling</a:t>
            </a:r>
          </a:p>
          <a:p>
            <a:pPr>
              <a:lnSpc>
                <a:spcPts val="700"/>
              </a:lnSpc>
              <a:spcAft>
                <a:spcPts val="1000"/>
              </a:spcAft>
              <a:buClr>
                <a:srgbClr val="CF1E24"/>
              </a:buClr>
              <a:buSzPct val="90000"/>
              <a:defRPr/>
            </a:pPr>
            <a:r>
              <a:rPr lang="en-US" altLang="it-IT" sz="1000" b="1" dirty="0">
                <a:solidFill>
                  <a:schemeClr val="tx1">
                    <a:lumMod val="75000"/>
                    <a:lumOff val="25000"/>
                  </a:schemeClr>
                </a:solidFill>
              </a:rPr>
              <a:t>to support the delineation of complex enterprises </a:t>
            </a:r>
          </a:p>
          <a:p>
            <a:pPr>
              <a:lnSpc>
                <a:spcPts val="700"/>
              </a:lnSpc>
              <a:spcAft>
                <a:spcPts val="1000"/>
              </a:spcAft>
              <a:buClr>
                <a:srgbClr val="CF1E24"/>
              </a:buClr>
              <a:buSzPct val="90000"/>
              <a:defRPr/>
            </a:pPr>
            <a:r>
              <a:rPr lang="de-DE" sz="1000" dirty="0">
                <a:solidFill>
                  <a:schemeClr val="tx1">
                    <a:lumMod val="75000"/>
                    <a:lumOff val="25000"/>
                  </a:schemeClr>
                </a:solidFill>
              </a:rPr>
              <a:t>Neuchâtel (</a:t>
            </a:r>
            <a:r>
              <a:rPr lang="de-DE" sz="1000" dirty="0" err="1">
                <a:solidFill>
                  <a:schemeClr val="tx1">
                    <a:lumMod val="75000"/>
                    <a:lumOff val="25000"/>
                  </a:schemeClr>
                </a:solidFill>
              </a:rPr>
              <a:t>Switzerland</a:t>
            </a:r>
            <a:r>
              <a:rPr lang="de-DE" sz="1000" dirty="0">
                <a:solidFill>
                  <a:schemeClr val="tx1">
                    <a:lumMod val="75000"/>
                    <a:lumOff val="25000"/>
                  </a:schemeClr>
                </a:solidFill>
              </a:rPr>
              <a:t>) - 24-27 September 2018</a:t>
            </a:r>
            <a:endParaRPr lang="it-IT" sz="1000" dirty="0">
              <a:solidFill>
                <a:schemeClr val="tx1">
                  <a:lumMod val="75000"/>
                  <a:lumOff val="25000"/>
                </a:schemeClr>
              </a:solidFill>
            </a:endParaRPr>
          </a:p>
        </p:txBody>
      </p:sp>
      <p:sp>
        <p:nvSpPr>
          <p:cNvPr id="6" name="Titolo 1"/>
          <p:cNvSpPr txBox="1">
            <a:spLocks/>
          </p:cNvSpPr>
          <p:nvPr/>
        </p:nvSpPr>
        <p:spPr>
          <a:xfrm>
            <a:off x="1162539" y="-1"/>
            <a:ext cx="8049193" cy="575734"/>
          </a:xfrm>
          <a:prstGeom prst="rect">
            <a:avLst/>
          </a:prstGeom>
          <a:solidFill>
            <a:srgbClr val="CF1E24"/>
          </a:solidFill>
          <a:ln>
            <a:noFill/>
          </a:ln>
        </p:spPr>
        <p:txBody>
          <a:bodyPr vert="horz" lIns="91396" tIns="45699" rIns="91396" bIns="45699" rtlCol="0" anchor="ctr">
            <a:normAutofit fontScale="850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endParaRPr lang="it-IT" dirty="0"/>
          </a:p>
        </p:txBody>
      </p:sp>
      <p:pic>
        <p:nvPicPr>
          <p:cNvPr id="7" name="Immagine 2"/>
          <p:cNvPicPr>
            <a:picLocks noChangeAspect="1"/>
          </p:cNvPicPr>
          <p:nvPr/>
        </p:nvPicPr>
        <p:blipFill>
          <a:blip r:embed="rId5">
            <a:extLst>
              <a:ext uri="{28A0092B-C50C-407E-A947-70E740481C1C}">
                <a14:useLocalDpi xmlns:a14="http://schemas.microsoft.com/office/drawing/2010/main" val="0"/>
              </a:ext>
            </a:extLst>
          </a:blip>
          <a:stretch>
            <a:fillRect/>
          </a:stretch>
        </p:blipFill>
        <p:spPr bwMode="auto">
          <a:xfrm>
            <a:off x="7556988" y="4728074"/>
            <a:ext cx="1358411" cy="2318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8" name="Connettore 1 7"/>
          <p:cNvCxnSpPr/>
          <p:nvPr/>
        </p:nvCxnSpPr>
        <p:spPr>
          <a:xfrm>
            <a:off x="1162540" y="4566327"/>
            <a:ext cx="8150793" cy="0"/>
          </a:xfrm>
          <a:prstGeom prst="line">
            <a:avLst/>
          </a:prstGeom>
          <a:ln w="12700" cmpd="sng">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537417485"/>
      </p:ext>
    </p:ext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1295400" y="1197324"/>
            <a:ext cx="7458074" cy="2118529"/>
          </a:xfrm>
          <a:prstGeom prst="rect">
            <a:avLst/>
          </a:prstGeom>
          <a:noFill/>
        </p:spPr>
        <p:txBody>
          <a:bodyPr wrap="square" lIns="0" tIns="0" rIns="0" bIns="0" rtlCol="0">
            <a:spAutoFit/>
          </a:bodyPr>
          <a:lstStyle/>
          <a:p>
            <a:pPr marL="342900" indent="-342900">
              <a:spcAft>
                <a:spcPts val="1000"/>
              </a:spcAft>
              <a:buClr>
                <a:srgbClr val="CF1E24"/>
              </a:buClr>
              <a:buSzPct val="90000"/>
              <a:buFont typeface="+mj-lt"/>
              <a:buAutoNum type="arabicPeriod"/>
              <a:defRPr/>
            </a:pPr>
            <a:r>
              <a:rPr lang="en-US" sz="1600" dirty="0">
                <a:latin typeface="+mj-lt"/>
              </a:rPr>
              <a:t>Introduction</a:t>
            </a:r>
          </a:p>
          <a:p>
            <a:pPr marL="342900" indent="-342900">
              <a:spcAft>
                <a:spcPts val="1000"/>
              </a:spcAft>
              <a:buClr>
                <a:srgbClr val="CF1E24"/>
              </a:buClr>
              <a:buSzPct val="90000"/>
              <a:buFont typeface="+mj-lt"/>
              <a:buAutoNum type="arabicPeriod"/>
              <a:defRPr/>
            </a:pPr>
            <a:r>
              <a:rPr lang="en-US" sz="1600" dirty="0">
                <a:latin typeface="+mj-lt"/>
              </a:rPr>
              <a:t>Legal, economic and statistical framework of complex enterprises</a:t>
            </a:r>
          </a:p>
          <a:p>
            <a:pPr marL="342900" indent="-342900">
              <a:spcAft>
                <a:spcPts val="1000"/>
              </a:spcAft>
              <a:buClr>
                <a:srgbClr val="CF1E24"/>
              </a:buClr>
              <a:buSzPct val="90000"/>
              <a:buFont typeface="+mj-lt"/>
              <a:buAutoNum type="arabicPeriod"/>
              <a:defRPr/>
            </a:pPr>
            <a:r>
              <a:rPr lang="en-US" sz="1600" dirty="0">
                <a:latin typeface="+mj-lt"/>
              </a:rPr>
              <a:t>Automatic profiling: strategy, groups’ structure, simple groups and complex groups</a:t>
            </a:r>
          </a:p>
          <a:p>
            <a:pPr marL="342900" indent="-342900">
              <a:spcAft>
                <a:spcPts val="1000"/>
              </a:spcAft>
              <a:buClr>
                <a:srgbClr val="CF1E24"/>
              </a:buClr>
              <a:buSzPct val="90000"/>
              <a:buFont typeface="+mj-lt"/>
              <a:buAutoNum type="arabicPeriod"/>
              <a:defRPr/>
            </a:pPr>
            <a:r>
              <a:rPr lang="en-US" sz="1600" dirty="0">
                <a:latin typeface="+mj-lt"/>
              </a:rPr>
              <a:t>Italian BR groups structures and impact of automatic profiling </a:t>
            </a:r>
          </a:p>
          <a:p>
            <a:pPr marL="342900" indent="-342900">
              <a:spcAft>
                <a:spcPts val="1000"/>
              </a:spcAft>
              <a:buClr>
                <a:srgbClr val="CF1E24"/>
              </a:buClr>
              <a:buSzPct val="90000"/>
              <a:buFont typeface="+mj-lt"/>
              <a:buAutoNum type="arabicPeriod"/>
              <a:defRPr/>
            </a:pPr>
            <a:r>
              <a:rPr lang="en-US" sz="1600" dirty="0">
                <a:latin typeface="+mj-lt"/>
              </a:rPr>
              <a:t>The representative unit</a:t>
            </a:r>
          </a:p>
          <a:p>
            <a:pPr marL="342900" indent="-342900">
              <a:spcAft>
                <a:spcPts val="1000"/>
              </a:spcAft>
              <a:buClr>
                <a:srgbClr val="CF1E24"/>
              </a:buClr>
              <a:buSzPct val="90000"/>
              <a:buFont typeface="+mj-lt"/>
              <a:buAutoNum type="arabicPeriod"/>
              <a:defRPr/>
            </a:pPr>
            <a:r>
              <a:rPr lang="en-US" sz="1600" dirty="0">
                <a:latin typeface="+mj-lt"/>
              </a:rPr>
              <a:t>Conclusions and future developments</a:t>
            </a:r>
            <a:endParaRPr lang="it-IT" sz="1600" dirty="0"/>
          </a:p>
        </p:txBody>
      </p:sp>
      <p:sp>
        <p:nvSpPr>
          <p:cNvPr id="2" name="Segnaposto numero diapositiva 1"/>
          <p:cNvSpPr>
            <a:spLocks noGrp="1"/>
          </p:cNvSpPr>
          <p:nvPr>
            <p:ph type="sldNum" sz="quarter" idx="12"/>
          </p:nvPr>
        </p:nvSpPr>
        <p:spPr>
          <a:xfrm>
            <a:off x="747673" y="4423439"/>
            <a:ext cx="406400" cy="273844"/>
          </a:xfrm>
        </p:spPr>
        <p:txBody>
          <a:bodyPr/>
          <a:lstStyle/>
          <a:p>
            <a:fld id="{28555E64-09E7-E944-8DB2-BD243D665CB3}" type="slidenum">
              <a:rPr lang="it-IT" smtClean="0"/>
              <a:pPr/>
              <a:t>2</a:t>
            </a:fld>
            <a:endParaRPr lang="it-IT" dirty="0"/>
          </a:p>
        </p:txBody>
      </p:sp>
      <p:sp>
        <p:nvSpPr>
          <p:cNvPr id="4" name="CasellaDiTesto 3"/>
          <p:cNvSpPr txBox="1"/>
          <p:nvPr/>
        </p:nvSpPr>
        <p:spPr>
          <a:xfrm>
            <a:off x="1213342" y="4601496"/>
            <a:ext cx="4255558" cy="515526"/>
          </a:xfrm>
          <a:prstGeom prst="rect">
            <a:avLst/>
          </a:prstGeom>
          <a:noFill/>
        </p:spPr>
        <p:txBody>
          <a:bodyPr wrap="square" rtlCol="0">
            <a:spAutoFit/>
          </a:bodyPr>
          <a:lstStyle/>
          <a:p>
            <a:pPr>
              <a:lnSpc>
                <a:spcPts val="700"/>
              </a:lnSpc>
              <a:spcAft>
                <a:spcPts val="200"/>
              </a:spcAft>
              <a:buClr>
                <a:srgbClr val="CF1E24"/>
              </a:buClr>
              <a:buSzPct val="90000"/>
              <a:defRPr/>
            </a:pPr>
            <a:r>
              <a:rPr lang="en-US" altLang="it-IT" sz="1000" b="1" dirty="0">
                <a:solidFill>
                  <a:schemeClr val="tx1">
                    <a:lumMod val="75000"/>
                    <a:lumOff val="25000"/>
                  </a:schemeClr>
                </a:solidFill>
              </a:rPr>
              <a:t>The implementation of ISTAT automatic profiling</a:t>
            </a:r>
          </a:p>
          <a:p>
            <a:pPr>
              <a:lnSpc>
                <a:spcPts val="700"/>
              </a:lnSpc>
              <a:spcAft>
                <a:spcPts val="1000"/>
              </a:spcAft>
              <a:buClr>
                <a:srgbClr val="CF1E24"/>
              </a:buClr>
              <a:buSzPct val="90000"/>
              <a:defRPr/>
            </a:pPr>
            <a:r>
              <a:rPr lang="en-US" altLang="it-IT" sz="1000" b="1" dirty="0">
                <a:solidFill>
                  <a:schemeClr val="tx1">
                    <a:lumMod val="75000"/>
                    <a:lumOff val="25000"/>
                  </a:schemeClr>
                </a:solidFill>
              </a:rPr>
              <a:t>to support the delineation of complex enterprises </a:t>
            </a:r>
          </a:p>
          <a:p>
            <a:pPr>
              <a:lnSpc>
                <a:spcPts val="700"/>
              </a:lnSpc>
              <a:spcAft>
                <a:spcPts val="1000"/>
              </a:spcAft>
              <a:buClr>
                <a:srgbClr val="CF1E24"/>
              </a:buClr>
              <a:buSzPct val="90000"/>
              <a:defRPr/>
            </a:pPr>
            <a:r>
              <a:rPr lang="de-DE" sz="1000" dirty="0">
                <a:solidFill>
                  <a:schemeClr val="tx1">
                    <a:lumMod val="75000"/>
                    <a:lumOff val="25000"/>
                  </a:schemeClr>
                </a:solidFill>
              </a:rPr>
              <a:t>Neuchâtel (</a:t>
            </a:r>
            <a:r>
              <a:rPr lang="de-DE" sz="1000" dirty="0" err="1">
                <a:solidFill>
                  <a:schemeClr val="tx1">
                    <a:lumMod val="75000"/>
                    <a:lumOff val="25000"/>
                  </a:schemeClr>
                </a:solidFill>
              </a:rPr>
              <a:t>Switzerland</a:t>
            </a:r>
            <a:r>
              <a:rPr lang="de-DE" sz="1000" dirty="0">
                <a:solidFill>
                  <a:schemeClr val="tx1">
                    <a:lumMod val="75000"/>
                    <a:lumOff val="25000"/>
                  </a:schemeClr>
                </a:solidFill>
              </a:rPr>
              <a:t>) - 24-27 September 2018</a:t>
            </a:r>
            <a:endParaRPr lang="it-IT" sz="1000" dirty="0">
              <a:solidFill>
                <a:schemeClr val="tx1">
                  <a:lumMod val="75000"/>
                  <a:lumOff val="25000"/>
                </a:schemeClr>
              </a:solidFill>
            </a:endParaRPr>
          </a:p>
        </p:txBody>
      </p:sp>
      <p:sp>
        <p:nvSpPr>
          <p:cNvPr id="6" name="Titolo 1"/>
          <p:cNvSpPr txBox="1">
            <a:spLocks/>
          </p:cNvSpPr>
          <p:nvPr/>
        </p:nvSpPr>
        <p:spPr>
          <a:xfrm>
            <a:off x="1162539" y="-1"/>
            <a:ext cx="8049193" cy="575734"/>
          </a:xfrm>
          <a:prstGeom prst="rect">
            <a:avLst/>
          </a:prstGeom>
          <a:solidFill>
            <a:srgbClr val="CF1E24"/>
          </a:solidFill>
          <a:ln>
            <a:noFill/>
          </a:ln>
        </p:spPr>
        <p:txBody>
          <a:bodyPr vert="horz" lIns="91396" tIns="45699" rIns="91396" bIns="45699" rtlCol="0" anchor="ctr">
            <a:normAutofit fontScale="850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endParaRPr lang="it-IT" dirty="0"/>
          </a:p>
        </p:txBody>
      </p:sp>
      <p:pic>
        <p:nvPicPr>
          <p:cNvPr id="7" name="Immagine 2"/>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7556988" y="4728074"/>
            <a:ext cx="1358411" cy="2318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8" name="Connettore 1 7"/>
          <p:cNvCxnSpPr/>
          <p:nvPr/>
        </p:nvCxnSpPr>
        <p:spPr>
          <a:xfrm>
            <a:off x="1162540" y="4566327"/>
            <a:ext cx="8150793" cy="0"/>
          </a:xfrm>
          <a:prstGeom prst="line">
            <a:avLst/>
          </a:prstGeom>
          <a:ln w="12700" cmpd="sng">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sp>
        <p:nvSpPr>
          <p:cNvPr id="13" name="CasellaDiTesto 12"/>
          <p:cNvSpPr txBox="1"/>
          <p:nvPr/>
        </p:nvSpPr>
        <p:spPr>
          <a:xfrm>
            <a:off x="1304925" y="133354"/>
            <a:ext cx="7610474" cy="307777"/>
          </a:xfrm>
          <a:prstGeom prst="rect">
            <a:avLst/>
          </a:prstGeom>
          <a:noFill/>
        </p:spPr>
        <p:txBody>
          <a:bodyPr wrap="square" lIns="0" tIns="0" rIns="0" bIns="0" rtlCol="0">
            <a:spAutoFit/>
          </a:bodyPr>
          <a:lstStyle/>
          <a:p>
            <a:pPr>
              <a:spcAft>
                <a:spcPts val="1000"/>
              </a:spcAft>
              <a:buClr>
                <a:srgbClr val="CF1E24"/>
              </a:buClr>
              <a:buSzPct val="90000"/>
              <a:defRPr/>
            </a:pPr>
            <a:r>
              <a:rPr lang="it-IT" altLang="it-IT" sz="2000" b="1" dirty="0" err="1">
                <a:solidFill>
                  <a:schemeClr val="bg1"/>
                </a:solidFill>
                <a:latin typeface="+mj-lt"/>
              </a:rPr>
              <a:t>Contents</a:t>
            </a:r>
            <a:r>
              <a:rPr lang="it-IT" altLang="it-IT" sz="2000" b="1" dirty="0">
                <a:solidFill>
                  <a:schemeClr val="bg1"/>
                </a:solidFill>
                <a:latin typeface="+mj-lt"/>
              </a:rPr>
              <a:t> </a:t>
            </a:r>
            <a:endParaRPr lang="it-IT" sz="2000" b="1" dirty="0">
              <a:solidFill>
                <a:schemeClr val="bg1"/>
              </a:solidFill>
            </a:endParaRPr>
          </a:p>
        </p:txBody>
      </p:sp>
    </p:spTree>
    <p:extLst>
      <p:ext uri="{BB962C8B-B14F-4D97-AF65-F5344CB8AC3E}">
        <p14:creationId xmlns:p14="http://schemas.microsoft.com/office/powerpoint/2010/main" val="187459179"/>
      </p:ext>
    </p:extLst>
  </p:cSld>
  <p:clrMapOvr>
    <a:masterClrMapping/>
  </p:clrMapOvr>
  <p:transition spd="med">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1154073" y="670931"/>
            <a:ext cx="7588483" cy="3349635"/>
          </a:xfrm>
          <a:prstGeom prst="rect">
            <a:avLst/>
          </a:prstGeom>
          <a:noFill/>
        </p:spPr>
        <p:txBody>
          <a:bodyPr wrap="square" lIns="0" tIns="0" rIns="0" bIns="0" rtlCol="0">
            <a:spAutoFit/>
          </a:bodyPr>
          <a:lstStyle/>
          <a:p>
            <a:pPr algn="just">
              <a:spcAft>
                <a:spcPts val="1000"/>
              </a:spcAft>
              <a:buClr>
                <a:srgbClr val="CF1E24"/>
              </a:buClr>
              <a:buSzPct val="90000"/>
              <a:defRPr/>
            </a:pPr>
            <a:r>
              <a:rPr lang="en-US" sz="1600" dirty="0">
                <a:latin typeface="+mj-lt"/>
              </a:rPr>
              <a:t>Globalization calls for comparable statistics in Europe and around the world, thus necessarily implying </a:t>
            </a:r>
            <a:r>
              <a:rPr lang="en-US" sz="1600" b="1" dirty="0">
                <a:latin typeface="+mj-lt"/>
              </a:rPr>
              <a:t>a combination between the pure economic view of business groups and the statistical treatment of enterprises groups</a:t>
            </a:r>
            <a:r>
              <a:rPr lang="en-US" sz="1600" dirty="0">
                <a:latin typeface="+mj-lt"/>
              </a:rPr>
              <a:t>.</a:t>
            </a:r>
          </a:p>
          <a:p>
            <a:pPr algn="just">
              <a:spcAft>
                <a:spcPts val="1000"/>
              </a:spcAft>
              <a:buClr>
                <a:srgbClr val="CF1E24"/>
              </a:buClr>
              <a:buSzPct val="90000"/>
              <a:defRPr/>
            </a:pPr>
            <a:r>
              <a:rPr lang="en-US" sz="1600" dirty="0">
                <a:latin typeface="+mj-lt"/>
              </a:rPr>
              <a:t>Manual and automatic profiling techniques go in this direction.</a:t>
            </a:r>
          </a:p>
          <a:p>
            <a:pPr algn="just">
              <a:spcAft>
                <a:spcPts val="1000"/>
              </a:spcAft>
              <a:buClr>
                <a:srgbClr val="CF1E24"/>
              </a:buClr>
              <a:buSzPct val="90000"/>
              <a:defRPr/>
            </a:pPr>
            <a:endParaRPr lang="en-US" sz="1600" dirty="0">
              <a:solidFill>
                <a:srgbClr val="C00000"/>
              </a:solidFill>
              <a:latin typeface="+mj-lt"/>
            </a:endParaRPr>
          </a:p>
          <a:p>
            <a:pPr algn="just">
              <a:spcAft>
                <a:spcPts val="1000"/>
              </a:spcAft>
              <a:buClr>
                <a:srgbClr val="CF1E24"/>
              </a:buClr>
              <a:buSzPct val="90000"/>
              <a:defRPr/>
            </a:pPr>
            <a:r>
              <a:rPr lang="en-US" sz="1600" dirty="0">
                <a:solidFill>
                  <a:srgbClr val="C00000"/>
                </a:solidFill>
                <a:latin typeface="+mj-lt"/>
              </a:rPr>
              <a:t>Objective of the contribution</a:t>
            </a:r>
            <a:r>
              <a:rPr lang="en-US" sz="1600" dirty="0">
                <a:latin typeface="+mj-lt"/>
              </a:rPr>
              <a:t>:</a:t>
            </a:r>
          </a:p>
          <a:p>
            <a:pPr marL="285750" indent="-285750" algn="just">
              <a:spcAft>
                <a:spcPts val="1000"/>
              </a:spcAft>
              <a:buClr>
                <a:srgbClr val="CF1E24"/>
              </a:buClr>
              <a:buSzPct val="90000"/>
              <a:buFont typeface="Wingdings" pitchFamily="2" charset="2"/>
              <a:buChar char="Ø"/>
              <a:defRPr/>
            </a:pPr>
            <a:r>
              <a:rPr lang="en-US" sz="1600" dirty="0">
                <a:latin typeface="+mj-lt"/>
              </a:rPr>
              <a:t>to describe the methodology, developed by ISTAT, to automatically delineate the new statistical units (ENTs) by exploiting economic theories on groups’ structures;</a:t>
            </a:r>
          </a:p>
          <a:p>
            <a:pPr marL="285750" indent="-285750" algn="just">
              <a:spcAft>
                <a:spcPts val="1000"/>
              </a:spcAft>
              <a:buClr>
                <a:srgbClr val="CF1E24"/>
              </a:buClr>
              <a:buSzPct val="90000"/>
              <a:buFont typeface="Wingdings" pitchFamily="2" charset="2"/>
              <a:buChar char="Ø"/>
              <a:defRPr/>
            </a:pPr>
            <a:r>
              <a:rPr lang="en-US" sz="1600" dirty="0">
                <a:latin typeface="+mj-lt"/>
              </a:rPr>
              <a:t>to offer a first contribution on the identification of a ‘representative legal unit’ among the set of legal units combined together to form the ENT, able to donate principal attributes to the ENT.</a:t>
            </a:r>
            <a:endParaRPr lang="it-IT" sz="1600" dirty="0"/>
          </a:p>
        </p:txBody>
      </p:sp>
      <p:sp>
        <p:nvSpPr>
          <p:cNvPr id="2" name="Segnaposto numero diapositiva 1"/>
          <p:cNvSpPr>
            <a:spLocks noGrp="1"/>
          </p:cNvSpPr>
          <p:nvPr>
            <p:ph type="sldNum" sz="quarter" idx="12"/>
          </p:nvPr>
        </p:nvSpPr>
        <p:spPr>
          <a:xfrm>
            <a:off x="747673" y="4423439"/>
            <a:ext cx="406400" cy="273844"/>
          </a:xfrm>
        </p:spPr>
        <p:txBody>
          <a:bodyPr/>
          <a:lstStyle/>
          <a:p>
            <a:fld id="{28555E64-09E7-E944-8DB2-BD243D665CB3}" type="slidenum">
              <a:rPr lang="it-IT" smtClean="0"/>
              <a:pPr/>
              <a:t>3</a:t>
            </a:fld>
            <a:endParaRPr lang="it-IT" dirty="0"/>
          </a:p>
        </p:txBody>
      </p:sp>
      <p:sp>
        <p:nvSpPr>
          <p:cNvPr id="4" name="CasellaDiTesto 3"/>
          <p:cNvSpPr txBox="1"/>
          <p:nvPr/>
        </p:nvSpPr>
        <p:spPr>
          <a:xfrm>
            <a:off x="1213342" y="4601496"/>
            <a:ext cx="4255558" cy="515526"/>
          </a:xfrm>
          <a:prstGeom prst="rect">
            <a:avLst/>
          </a:prstGeom>
          <a:noFill/>
        </p:spPr>
        <p:txBody>
          <a:bodyPr wrap="square" rtlCol="0">
            <a:spAutoFit/>
          </a:bodyPr>
          <a:lstStyle/>
          <a:p>
            <a:pPr>
              <a:lnSpc>
                <a:spcPts val="700"/>
              </a:lnSpc>
              <a:spcAft>
                <a:spcPts val="200"/>
              </a:spcAft>
              <a:buClr>
                <a:srgbClr val="CF1E24"/>
              </a:buClr>
              <a:buSzPct val="90000"/>
              <a:defRPr/>
            </a:pPr>
            <a:r>
              <a:rPr lang="en-US" altLang="it-IT" sz="1000" b="1" dirty="0">
                <a:solidFill>
                  <a:schemeClr val="tx1">
                    <a:lumMod val="75000"/>
                    <a:lumOff val="25000"/>
                  </a:schemeClr>
                </a:solidFill>
              </a:rPr>
              <a:t>The implementation of ISTAT automatic profiling</a:t>
            </a:r>
          </a:p>
          <a:p>
            <a:pPr>
              <a:lnSpc>
                <a:spcPts val="700"/>
              </a:lnSpc>
              <a:spcAft>
                <a:spcPts val="1000"/>
              </a:spcAft>
              <a:buClr>
                <a:srgbClr val="CF1E24"/>
              </a:buClr>
              <a:buSzPct val="90000"/>
              <a:defRPr/>
            </a:pPr>
            <a:r>
              <a:rPr lang="en-US" altLang="it-IT" sz="1000" b="1" dirty="0">
                <a:solidFill>
                  <a:schemeClr val="tx1">
                    <a:lumMod val="75000"/>
                    <a:lumOff val="25000"/>
                  </a:schemeClr>
                </a:solidFill>
              </a:rPr>
              <a:t>to support the delineation of complex enterprises </a:t>
            </a:r>
          </a:p>
          <a:p>
            <a:pPr>
              <a:lnSpc>
                <a:spcPts val="700"/>
              </a:lnSpc>
              <a:spcAft>
                <a:spcPts val="1000"/>
              </a:spcAft>
              <a:buClr>
                <a:srgbClr val="CF1E24"/>
              </a:buClr>
              <a:buSzPct val="90000"/>
              <a:defRPr/>
            </a:pPr>
            <a:r>
              <a:rPr lang="de-DE" sz="1000" dirty="0">
                <a:solidFill>
                  <a:schemeClr val="tx1">
                    <a:lumMod val="75000"/>
                    <a:lumOff val="25000"/>
                  </a:schemeClr>
                </a:solidFill>
              </a:rPr>
              <a:t>Neuchâtel (</a:t>
            </a:r>
            <a:r>
              <a:rPr lang="de-DE" sz="1000" dirty="0" err="1">
                <a:solidFill>
                  <a:schemeClr val="tx1">
                    <a:lumMod val="75000"/>
                    <a:lumOff val="25000"/>
                  </a:schemeClr>
                </a:solidFill>
              </a:rPr>
              <a:t>Switzerland</a:t>
            </a:r>
            <a:r>
              <a:rPr lang="de-DE" sz="1000" dirty="0">
                <a:solidFill>
                  <a:schemeClr val="tx1">
                    <a:lumMod val="75000"/>
                    <a:lumOff val="25000"/>
                  </a:schemeClr>
                </a:solidFill>
              </a:rPr>
              <a:t>) - 24-27 September 2018</a:t>
            </a:r>
            <a:endParaRPr lang="it-IT" sz="1000" dirty="0">
              <a:solidFill>
                <a:schemeClr val="tx1">
                  <a:lumMod val="75000"/>
                  <a:lumOff val="25000"/>
                </a:schemeClr>
              </a:solidFill>
            </a:endParaRPr>
          </a:p>
        </p:txBody>
      </p:sp>
      <p:sp>
        <p:nvSpPr>
          <p:cNvPr id="6" name="Titolo 1"/>
          <p:cNvSpPr txBox="1">
            <a:spLocks/>
          </p:cNvSpPr>
          <p:nvPr/>
        </p:nvSpPr>
        <p:spPr>
          <a:xfrm>
            <a:off x="1162539" y="-1"/>
            <a:ext cx="8049193" cy="575734"/>
          </a:xfrm>
          <a:prstGeom prst="rect">
            <a:avLst/>
          </a:prstGeom>
          <a:solidFill>
            <a:srgbClr val="CF1E24"/>
          </a:solidFill>
          <a:ln>
            <a:noFill/>
          </a:ln>
        </p:spPr>
        <p:txBody>
          <a:bodyPr vert="horz" lIns="91396" tIns="45699" rIns="91396" bIns="45699" rtlCol="0" anchor="ctr">
            <a:normAutofit fontScale="850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endParaRPr lang="en-US" dirty="0"/>
          </a:p>
        </p:txBody>
      </p:sp>
      <p:pic>
        <p:nvPicPr>
          <p:cNvPr id="7" name="Immagine 2"/>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7556988" y="4728074"/>
            <a:ext cx="1358411" cy="2318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8" name="Connettore 1 7"/>
          <p:cNvCxnSpPr/>
          <p:nvPr/>
        </p:nvCxnSpPr>
        <p:spPr>
          <a:xfrm>
            <a:off x="1162540" y="4566327"/>
            <a:ext cx="8150793" cy="0"/>
          </a:xfrm>
          <a:prstGeom prst="line">
            <a:avLst/>
          </a:prstGeom>
          <a:ln w="12700" cmpd="sng">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sp>
        <p:nvSpPr>
          <p:cNvPr id="13" name="CasellaDiTesto 12"/>
          <p:cNvSpPr txBox="1"/>
          <p:nvPr/>
        </p:nvSpPr>
        <p:spPr>
          <a:xfrm>
            <a:off x="1304925" y="133354"/>
            <a:ext cx="7610474" cy="307777"/>
          </a:xfrm>
          <a:prstGeom prst="rect">
            <a:avLst/>
          </a:prstGeom>
          <a:noFill/>
        </p:spPr>
        <p:txBody>
          <a:bodyPr wrap="square" lIns="0" tIns="0" rIns="0" bIns="0" rtlCol="0">
            <a:spAutoFit/>
          </a:bodyPr>
          <a:lstStyle/>
          <a:p>
            <a:pPr>
              <a:spcAft>
                <a:spcPts val="1000"/>
              </a:spcAft>
              <a:buClr>
                <a:srgbClr val="CF1E24"/>
              </a:buClr>
              <a:buSzPct val="90000"/>
              <a:defRPr/>
            </a:pPr>
            <a:r>
              <a:rPr lang="it-IT" altLang="it-IT" sz="2000" b="1" dirty="0" err="1">
                <a:solidFill>
                  <a:schemeClr val="bg1"/>
                </a:solidFill>
                <a:latin typeface="+mj-lt"/>
              </a:rPr>
              <a:t>Introduction</a:t>
            </a:r>
            <a:r>
              <a:rPr lang="it-IT" altLang="it-IT" sz="2000" b="1" dirty="0">
                <a:solidFill>
                  <a:schemeClr val="bg1"/>
                </a:solidFill>
                <a:latin typeface="+mj-lt"/>
              </a:rPr>
              <a:t> </a:t>
            </a:r>
            <a:endParaRPr lang="it-IT" sz="2000" b="1" dirty="0">
              <a:solidFill>
                <a:schemeClr val="bg1"/>
              </a:solidFill>
            </a:endParaRPr>
          </a:p>
        </p:txBody>
      </p:sp>
    </p:spTree>
    <p:extLst>
      <p:ext uri="{BB962C8B-B14F-4D97-AF65-F5344CB8AC3E}">
        <p14:creationId xmlns:p14="http://schemas.microsoft.com/office/powerpoint/2010/main" val="2140036282"/>
      </p:ext>
    </p:ext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12"/>
          </p:nvPr>
        </p:nvSpPr>
        <p:spPr>
          <a:xfrm>
            <a:off x="747673" y="4423439"/>
            <a:ext cx="406400" cy="273844"/>
          </a:xfrm>
        </p:spPr>
        <p:txBody>
          <a:bodyPr/>
          <a:lstStyle/>
          <a:p>
            <a:fld id="{28555E64-09E7-E944-8DB2-BD243D665CB3}" type="slidenum">
              <a:rPr lang="it-IT" smtClean="0"/>
              <a:pPr/>
              <a:t>4</a:t>
            </a:fld>
            <a:endParaRPr lang="it-IT" dirty="0"/>
          </a:p>
        </p:txBody>
      </p:sp>
      <p:sp>
        <p:nvSpPr>
          <p:cNvPr id="4" name="CasellaDiTesto 3"/>
          <p:cNvSpPr txBox="1"/>
          <p:nvPr/>
        </p:nvSpPr>
        <p:spPr>
          <a:xfrm>
            <a:off x="1213342" y="4601496"/>
            <a:ext cx="4255558" cy="515526"/>
          </a:xfrm>
          <a:prstGeom prst="rect">
            <a:avLst/>
          </a:prstGeom>
          <a:noFill/>
        </p:spPr>
        <p:txBody>
          <a:bodyPr wrap="square" rtlCol="0">
            <a:spAutoFit/>
          </a:bodyPr>
          <a:lstStyle/>
          <a:p>
            <a:pPr>
              <a:lnSpc>
                <a:spcPts val="700"/>
              </a:lnSpc>
              <a:spcAft>
                <a:spcPts val="200"/>
              </a:spcAft>
              <a:buClr>
                <a:srgbClr val="CF1E24"/>
              </a:buClr>
              <a:buSzPct val="90000"/>
              <a:defRPr/>
            </a:pPr>
            <a:r>
              <a:rPr lang="en-US" altLang="it-IT" sz="1000" b="1" dirty="0">
                <a:solidFill>
                  <a:schemeClr val="tx1">
                    <a:lumMod val="75000"/>
                    <a:lumOff val="25000"/>
                  </a:schemeClr>
                </a:solidFill>
              </a:rPr>
              <a:t>The implementation of ISTAT automatic profiling</a:t>
            </a:r>
          </a:p>
          <a:p>
            <a:pPr>
              <a:lnSpc>
                <a:spcPts val="700"/>
              </a:lnSpc>
              <a:spcAft>
                <a:spcPts val="1000"/>
              </a:spcAft>
              <a:buClr>
                <a:srgbClr val="CF1E24"/>
              </a:buClr>
              <a:buSzPct val="90000"/>
              <a:defRPr/>
            </a:pPr>
            <a:r>
              <a:rPr lang="en-US" altLang="it-IT" sz="1000" b="1" dirty="0">
                <a:solidFill>
                  <a:schemeClr val="tx1">
                    <a:lumMod val="75000"/>
                    <a:lumOff val="25000"/>
                  </a:schemeClr>
                </a:solidFill>
              </a:rPr>
              <a:t>to support the delineation of complex enterprises </a:t>
            </a:r>
          </a:p>
          <a:p>
            <a:pPr>
              <a:lnSpc>
                <a:spcPts val="700"/>
              </a:lnSpc>
              <a:spcAft>
                <a:spcPts val="1000"/>
              </a:spcAft>
              <a:buClr>
                <a:srgbClr val="CF1E24"/>
              </a:buClr>
              <a:buSzPct val="90000"/>
              <a:defRPr/>
            </a:pPr>
            <a:r>
              <a:rPr lang="de-DE" sz="1000" dirty="0">
                <a:solidFill>
                  <a:schemeClr val="tx1">
                    <a:lumMod val="75000"/>
                    <a:lumOff val="25000"/>
                  </a:schemeClr>
                </a:solidFill>
              </a:rPr>
              <a:t>Neuchâtel (</a:t>
            </a:r>
            <a:r>
              <a:rPr lang="de-DE" sz="1000" dirty="0" err="1">
                <a:solidFill>
                  <a:schemeClr val="tx1">
                    <a:lumMod val="75000"/>
                    <a:lumOff val="25000"/>
                  </a:schemeClr>
                </a:solidFill>
              </a:rPr>
              <a:t>Switzerland</a:t>
            </a:r>
            <a:r>
              <a:rPr lang="de-DE" sz="1000" dirty="0">
                <a:solidFill>
                  <a:schemeClr val="tx1">
                    <a:lumMod val="75000"/>
                    <a:lumOff val="25000"/>
                  </a:schemeClr>
                </a:solidFill>
              </a:rPr>
              <a:t>) - 24-27 September 2018</a:t>
            </a:r>
            <a:endParaRPr lang="it-IT" sz="1000" dirty="0">
              <a:solidFill>
                <a:schemeClr val="tx1">
                  <a:lumMod val="75000"/>
                  <a:lumOff val="25000"/>
                </a:schemeClr>
              </a:solidFill>
            </a:endParaRPr>
          </a:p>
        </p:txBody>
      </p:sp>
      <p:sp>
        <p:nvSpPr>
          <p:cNvPr id="6" name="Titolo 1"/>
          <p:cNvSpPr txBox="1">
            <a:spLocks/>
          </p:cNvSpPr>
          <p:nvPr/>
        </p:nvSpPr>
        <p:spPr>
          <a:xfrm>
            <a:off x="1162539" y="-1"/>
            <a:ext cx="8049193" cy="575734"/>
          </a:xfrm>
          <a:prstGeom prst="rect">
            <a:avLst/>
          </a:prstGeom>
          <a:solidFill>
            <a:srgbClr val="CF1E24"/>
          </a:solidFill>
          <a:ln>
            <a:noFill/>
          </a:ln>
        </p:spPr>
        <p:txBody>
          <a:bodyPr vert="horz" lIns="91396" tIns="45699" rIns="91396" bIns="45699" rtlCol="0" anchor="ctr">
            <a:normAutofit fontScale="850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endParaRPr lang="it-IT" dirty="0"/>
          </a:p>
        </p:txBody>
      </p:sp>
      <p:pic>
        <p:nvPicPr>
          <p:cNvPr id="7" name="Immagine 2"/>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7556988" y="4728074"/>
            <a:ext cx="1358411" cy="2318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8" name="Connettore 1 7"/>
          <p:cNvCxnSpPr/>
          <p:nvPr/>
        </p:nvCxnSpPr>
        <p:spPr>
          <a:xfrm>
            <a:off x="1162540" y="4566327"/>
            <a:ext cx="8150793" cy="0"/>
          </a:xfrm>
          <a:prstGeom prst="line">
            <a:avLst/>
          </a:prstGeom>
          <a:ln w="12700" cmpd="sng">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sp>
        <p:nvSpPr>
          <p:cNvPr id="13" name="CasellaDiTesto 12"/>
          <p:cNvSpPr txBox="1"/>
          <p:nvPr/>
        </p:nvSpPr>
        <p:spPr>
          <a:xfrm>
            <a:off x="1304925" y="133354"/>
            <a:ext cx="7610474" cy="307777"/>
          </a:xfrm>
          <a:prstGeom prst="rect">
            <a:avLst/>
          </a:prstGeom>
          <a:noFill/>
        </p:spPr>
        <p:txBody>
          <a:bodyPr wrap="square" lIns="0" tIns="0" rIns="0" bIns="0" rtlCol="0">
            <a:spAutoFit/>
          </a:bodyPr>
          <a:lstStyle/>
          <a:p>
            <a:pPr>
              <a:spcAft>
                <a:spcPts val="1000"/>
              </a:spcAft>
              <a:buClr>
                <a:srgbClr val="CF1E24"/>
              </a:buClr>
              <a:buSzPct val="90000"/>
              <a:defRPr/>
            </a:pPr>
            <a:r>
              <a:rPr lang="en-US" altLang="it-IT" sz="2000" b="1" dirty="0">
                <a:solidFill>
                  <a:schemeClr val="bg1"/>
                </a:solidFill>
                <a:latin typeface="+mj-lt"/>
              </a:rPr>
              <a:t>Legal, economic and statistical framework of complex enterprises</a:t>
            </a:r>
            <a:r>
              <a:rPr lang="it-IT" altLang="it-IT" sz="2000" b="1" dirty="0">
                <a:solidFill>
                  <a:schemeClr val="bg1"/>
                </a:solidFill>
                <a:latin typeface="+mj-lt"/>
              </a:rPr>
              <a:t> </a:t>
            </a:r>
            <a:endParaRPr lang="it-IT" sz="2000" b="1" dirty="0">
              <a:solidFill>
                <a:schemeClr val="bg1"/>
              </a:solidFill>
            </a:endParaRPr>
          </a:p>
        </p:txBody>
      </p:sp>
      <p:sp>
        <p:nvSpPr>
          <p:cNvPr id="5" name="Rettangolo 4"/>
          <p:cNvSpPr/>
          <p:nvPr/>
        </p:nvSpPr>
        <p:spPr>
          <a:xfrm>
            <a:off x="571382" y="784231"/>
            <a:ext cx="8245239" cy="3046988"/>
          </a:xfrm>
          <a:prstGeom prst="rect">
            <a:avLst/>
          </a:prstGeom>
        </p:spPr>
        <p:txBody>
          <a:bodyPr wrap="square">
            <a:spAutoFit/>
          </a:bodyPr>
          <a:lstStyle/>
          <a:p>
            <a:pPr algn="just"/>
            <a:r>
              <a:rPr lang="en-GB" sz="1600" dirty="0">
                <a:solidFill>
                  <a:srgbClr val="C00000"/>
                </a:solidFill>
                <a:latin typeface="+mj-lt"/>
              </a:rPr>
              <a:t>The contribution </a:t>
            </a:r>
            <a:r>
              <a:rPr lang="en-US" sz="1600" dirty="0">
                <a:solidFill>
                  <a:srgbClr val="C00000"/>
                </a:solidFill>
                <a:latin typeface="+mj-lt"/>
              </a:rPr>
              <a:t>offers an overview on the legal, economic and statistical framework on complex enterprises with the aim of providing the reader with a reference background on the phenomenon.</a:t>
            </a:r>
            <a:endParaRPr lang="en-GB" sz="1600" dirty="0">
              <a:solidFill>
                <a:srgbClr val="C00000"/>
              </a:solidFill>
              <a:latin typeface="+mj-lt"/>
            </a:endParaRPr>
          </a:p>
          <a:p>
            <a:pPr marL="285750" indent="-285750" algn="just">
              <a:buFont typeface="Wingdings" panose="05000000000000000000" pitchFamily="2" charset="2"/>
              <a:buChar char="v"/>
            </a:pPr>
            <a:endParaRPr lang="en-GB" sz="1600" dirty="0">
              <a:latin typeface="+mj-lt"/>
            </a:endParaRPr>
          </a:p>
          <a:p>
            <a:pPr marL="285750" indent="-285750" algn="just">
              <a:buFont typeface="Wingdings" panose="05000000000000000000" pitchFamily="2" charset="2"/>
              <a:buChar char="v"/>
            </a:pPr>
            <a:r>
              <a:rPr lang="en-GB" sz="1600" dirty="0">
                <a:latin typeface="+mj-lt"/>
              </a:rPr>
              <a:t>The literature and the economic management theory have identified </a:t>
            </a:r>
            <a:r>
              <a:rPr lang="en-GB" sz="1600" b="1" dirty="0">
                <a:latin typeface="+mj-lt"/>
              </a:rPr>
              <a:t>various types of business groups</a:t>
            </a:r>
            <a:r>
              <a:rPr lang="en-GB" sz="1600" dirty="0">
                <a:latin typeface="+mj-lt"/>
              </a:rPr>
              <a:t> even if vigorous academic discourse about this organizational form is ongoing (Khanna and Palepu, 2000); for example, as noted by </a:t>
            </a:r>
            <a:r>
              <a:rPr lang="en-GB" sz="1600" dirty="0" err="1">
                <a:latin typeface="+mj-lt"/>
              </a:rPr>
              <a:t>Yiu</a:t>
            </a:r>
            <a:r>
              <a:rPr lang="en-GB" sz="1600" dirty="0">
                <a:latin typeface="+mj-lt"/>
              </a:rPr>
              <a:t> et al. (2005), recent studies have traced the evolution of business groups in regard to pattern of diversification and organizational structure over time (Kim et al., 2004; </a:t>
            </a:r>
            <a:r>
              <a:rPr lang="en-GB" sz="1600" dirty="0" err="1">
                <a:latin typeface="+mj-lt"/>
              </a:rPr>
              <a:t>Kock</a:t>
            </a:r>
            <a:r>
              <a:rPr lang="en-GB" sz="1600" dirty="0">
                <a:latin typeface="+mj-lt"/>
              </a:rPr>
              <a:t> and </a:t>
            </a:r>
            <a:r>
              <a:rPr lang="en-GB" sz="1600" dirty="0" err="1">
                <a:latin typeface="+mj-lt"/>
              </a:rPr>
              <a:t>Guillén</a:t>
            </a:r>
            <a:r>
              <a:rPr lang="en-GB" sz="1600" dirty="0">
                <a:latin typeface="+mj-lt"/>
              </a:rPr>
              <a:t>, 2001). In effect, both economic and juridical studies have identified the key elements of the “group” as an organizational structure: the presence of a plurality of legal entities and the control of such entities by a sole entity (Di Carlo, 2009).</a:t>
            </a:r>
          </a:p>
        </p:txBody>
      </p:sp>
    </p:spTree>
    <p:extLst>
      <p:ext uri="{BB962C8B-B14F-4D97-AF65-F5344CB8AC3E}">
        <p14:creationId xmlns:p14="http://schemas.microsoft.com/office/powerpoint/2010/main" val="233061857"/>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1154072" y="737479"/>
            <a:ext cx="7837527" cy="3447098"/>
          </a:xfrm>
          <a:prstGeom prst="rect">
            <a:avLst/>
          </a:prstGeom>
          <a:noFill/>
        </p:spPr>
        <p:txBody>
          <a:bodyPr wrap="square" lIns="0" tIns="0" rIns="0" bIns="0" rtlCol="0">
            <a:spAutoFit/>
          </a:bodyPr>
          <a:lstStyle/>
          <a:p>
            <a:pPr algn="just"/>
            <a:r>
              <a:rPr lang="en-US" sz="1600" b="1" dirty="0"/>
              <a:t>Automatic profiling</a:t>
            </a:r>
            <a:r>
              <a:rPr lang="en-US" sz="1600" dirty="0"/>
              <a:t> developed by ISTAT to delineate the Enterprise by linking together not autonomous resident legal units belonging to the same group, exploits the organizational structures of organizations in line with a theme first explored by Chandler (1962), the existence of an intimate relationship between the strategy of the firm and its organizational structure.</a:t>
            </a:r>
          </a:p>
          <a:p>
            <a:pPr algn="just"/>
            <a:endParaRPr lang="en-US" sz="1600" dirty="0"/>
          </a:p>
          <a:p>
            <a:pPr algn="just"/>
            <a:r>
              <a:rPr lang="en-US" sz="1600" dirty="0"/>
              <a:t>Two steps:</a:t>
            </a:r>
            <a:endParaRPr lang="en-GB" sz="1600" dirty="0"/>
          </a:p>
          <a:p>
            <a:pPr marL="285750" indent="-285750" algn="just">
              <a:buFont typeface="Wingdings" panose="05000000000000000000" pitchFamily="2" charset="2"/>
              <a:buChar char="Ø"/>
            </a:pPr>
            <a:r>
              <a:rPr lang="en-GB" sz="1600" dirty="0"/>
              <a:t>analysing group’s structures in terms of </a:t>
            </a:r>
            <a:r>
              <a:rPr lang="en-GB" sz="1600" b="1" dirty="0"/>
              <a:t>legal units and organization control level</a:t>
            </a:r>
            <a:r>
              <a:rPr lang="en-GB" sz="1600" dirty="0"/>
              <a:t>;</a:t>
            </a:r>
          </a:p>
          <a:p>
            <a:pPr marL="285750" indent="-285750" algn="just">
              <a:buFont typeface="Wingdings" panose="05000000000000000000" pitchFamily="2" charset="2"/>
              <a:buChar char="Ø"/>
            </a:pPr>
            <a:r>
              <a:rPr lang="en-GB" sz="1600" dirty="0"/>
              <a:t>measuring a set of</a:t>
            </a:r>
            <a:r>
              <a:rPr lang="en-GB" sz="1600" b="1" dirty="0"/>
              <a:t> economic aggregates </a:t>
            </a:r>
            <a:r>
              <a:rPr lang="en-GB" sz="1600" dirty="0"/>
              <a:t>to identifying the new potential ENTs.</a:t>
            </a:r>
          </a:p>
          <a:p>
            <a:pPr algn="just"/>
            <a:r>
              <a:rPr lang="en-GB" sz="1600" dirty="0"/>
              <a:t> </a:t>
            </a:r>
          </a:p>
          <a:p>
            <a:pPr algn="just"/>
            <a:r>
              <a:rPr lang="en-GB" sz="1600" dirty="0"/>
              <a:t>The methodology requires:</a:t>
            </a:r>
          </a:p>
          <a:p>
            <a:pPr marL="285750" indent="-285750" algn="just">
              <a:buFont typeface="Wingdings" panose="05000000000000000000" pitchFamily="2" charset="2"/>
              <a:buChar char="ü"/>
            </a:pPr>
            <a:r>
              <a:rPr lang="en-GB" sz="1600" dirty="0"/>
              <a:t>an integrated base of micro-data which link together different national data sources;</a:t>
            </a:r>
          </a:p>
          <a:p>
            <a:pPr marL="285750" indent="-285750" algn="just">
              <a:buFont typeface="Wingdings" panose="05000000000000000000" pitchFamily="2" charset="2"/>
              <a:buChar char="ü"/>
            </a:pPr>
            <a:r>
              <a:rPr lang="en-GB" sz="1600" i="1" dirty="0"/>
              <a:t>ad hoc</a:t>
            </a:r>
            <a:r>
              <a:rPr lang="en-GB" sz="1600" dirty="0"/>
              <a:t> correspondence matrices to link potential ancillary and integrated units.</a:t>
            </a:r>
          </a:p>
          <a:p>
            <a:pPr marL="285750" indent="-285750" algn="just">
              <a:buFont typeface="Wingdings" panose="05000000000000000000" pitchFamily="2" charset="2"/>
              <a:buChar char="ü"/>
            </a:pPr>
            <a:endParaRPr lang="en-GB" sz="1600" dirty="0"/>
          </a:p>
          <a:p>
            <a:pPr algn="just"/>
            <a:r>
              <a:rPr lang="en-GB" sz="1600" dirty="0"/>
              <a:t>… being focused on the </a:t>
            </a:r>
            <a:r>
              <a:rPr lang="en-GB" sz="1600" b="1" dirty="0"/>
              <a:t>target population of SBS legal units belonging to SBS Groups.</a:t>
            </a:r>
            <a:endParaRPr lang="it-IT" sz="1600" dirty="0"/>
          </a:p>
        </p:txBody>
      </p:sp>
      <p:sp>
        <p:nvSpPr>
          <p:cNvPr id="2" name="Segnaposto numero diapositiva 1"/>
          <p:cNvSpPr>
            <a:spLocks noGrp="1"/>
          </p:cNvSpPr>
          <p:nvPr>
            <p:ph type="sldNum" sz="quarter" idx="12"/>
          </p:nvPr>
        </p:nvSpPr>
        <p:spPr>
          <a:xfrm>
            <a:off x="747673" y="4423439"/>
            <a:ext cx="406400" cy="273844"/>
          </a:xfrm>
        </p:spPr>
        <p:txBody>
          <a:bodyPr/>
          <a:lstStyle/>
          <a:p>
            <a:fld id="{28555E64-09E7-E944-8DB2-BD243D665CB3}" type="slidenum">
              <a:rPr lang="it-IT" smtClean="0"/>
              <a:pPr/>
              <a:t>5</a:t>
            </a:fld>
            <a:endParaRPr lang="it-IT" dirty="0"/>
          </a:p>
        </p:txBody>
      </p:sp>
      <p:sp>
        <p:nvSpPr>
          <p:cNvPr id="4" name="CasellaDiTesto 3"/>
          <p:cNvSpPr txBox="1"/>
          <p:nvPr/>
        </p:nvSpPr>
        <p:spPr>
          <a:xfrm>
            <a:off x="1213342" y="4601496"/>
            <a:ext cx="4255558" cy="515526"/>
          </a:xfrm>
          <a:prstGeom prst="rect">
            <a:avLst/>
          </a:prstGeom>
          <a:noFill/>
        </p:spPr>
        <p:txBody>
          <a:bodyPr wrap="square" rtlCol="0">
            <a:spAutoFit/>
          </a:bodyPr>
          <a:lstStyle/>
          <a:p>
            <a:pPr>
              <a:lnSpc>
                <a:spcPts val="700"/>
              </a:lnSpc>
              <a:spcAft>
                <a:spcPts val="200"/>
              </a:spcAft>
              <a:buClr>
                <a:srgbClr val="CF1E24"/>
              </a:buClr>
              <a:buSzPct val="90000"/>
              <a:defRPr/>
            </a:pPr>
            <a:r>
              <a:rPr lang="en-US" altLang="it-IT" sz="1000" b="1" dirty="0">
                <a:solidFill>
                  <a:schemeClr val="tx1">
                    <a:lumMod val="75000"/>
                    <a:lumOff val="25000"/>
                  </a:schemeClr>
                </a:solidFill>
              </a:rPr>
              <a:t>The implementation of ISTAT automatic profiling</a:t>
            </a:r>
          </a:p>
          <a:p>
            <a:pPr>
              <a:lnSpc>
                <a:spcPts val="700"/>
              </a:lnSpc>
              <a:spcAft>
                <a:spcPts val="1000"/>
              </a:spcAft>
              <a:buClr>
                <a:srgbClr val="CF1E24"/>
              </a:buClr>
              <a:buSzPct val="90000"/>
              <a:defRPr/>
            </a:pPr>
            <a:r>
              <a:rPr lang="en-US" altLang="it-IT" sz="1000" b="1" dirty="0">
                <a:solidFill>
                  <a:schemeClr val="tx1">
                    <a:lumMod val="75000"/>
                    <a:lumOff val="25000"/>
                  </a:schemeClr>
                </a:solidFill>
              </a:rPr>
              <a:t>to support the delineation of complex enterprises </a:t>
            </a:r>
          </a:p>
          <a:p>
            <a:pPr>
              <a:lnSpc>
                <a:spcPts val="700"/>
              </a:lnSpc>
              <a:spcAft>
                <a:spcPts val="1000"/>
              </a:spcAft>
              <a:buClr>
                <a:srgbClr val="CF1E24"/>
              </a:buClr>
              <a:buSzPct val="90000"/>
              <a:defRPr/>
            </a:pPr>
            <a:r>
              <a:rPr lang="de-DE" sz="1000" dirty="0">
                <a:solidFill>
                  <a:schemeClr val="tx1">
                    <a:lumMod val="75000"/>
                    <a:lumOff val="25000"/>
                  </a:schemeClr>
                </a:solidFill>
              </a:rPr>
              <a:t>Neuchâtel (</a:t>
            </a:r>
            <a:r>
              <a:rPr lang="de-DE" sz="1000" dirty="0" err="1">
                <a:solidFill>
                  <a:schemeClr val="tx1">
                    <a:lumMod val="75000"/>
                    <a:lumOff val="25000"/>
                  </a:schemeClr>
                </a:solidFill>
              </a:rPr>
              <a:t>Switzerland</a:t>
            </a:r>
            <a:r>
              <a:rPr lang="de-DE" sz="1000" dirty="0">
                <a:solidFill>
                  <a:schemeClr val="tx1">
                    <a:lumMod val="75000"/>
                    <a:lumOff val="25000"/>
                  </a:schemeClr>
                </a:solidFill>
              </a:rPr>
              <a:t>) - 24-27 September 2018</a:t>
            </a:r>
            <a:endParaRPr lang="it-IT" sz="1000" dirty="0">
              <a:solidFill>
                <a:schemeClr val="tx1">
                  <a:lumMod val="75000"/>
                  <a:lumOff val="25000"/>
                </a:schemeClr>
              </a:solidFill>
            </a:endParaRPr>
          </a:p>
        </p:txBody>
      </p:sp>
      <p:sp>
        <p:nvSpPr>
          <p:cNvPr id="6" name="Titolo 1"/>
          <p:cNvSpPr txBox="1">
            <a:spLocks/>
          </p:cNvSpPr>
          <p:nvPr/>
        </p:nvSpPr>
        <p:spPr>
          <a:xfrm>
            <a:off x="1162539" y="-1"/>
            <a:ext cx="8049193" cy="575734"/>
          </a:xfrm>
          <a:prstGeom prst="rect">
            <a:avLst/>
          </a:prstGeom>
          <a:solidFill>
            <a:srgbClr val="CF1E24"/>
          </a:solidFill>
          <a:ln>
            <a:noFill/>
          </a:ln>
        </p:spPr>
        <p:txBody>
          <a:bodyPr vert="horz" lIns="91396" tIns="45699" rIns="91396" bIns="45699" rtlCol="0" anchor="ctr">
            <a:normAutofit fontScale="850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endParaRPr lang="it-IT" dirty="0"/>
          </a:p>
        </p:txBody>
      </p:sp>
      <p:pic>
        <p:nvPicPr>
          <p:cNvPr id="7" name="Immagine 2"/>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7556988" y="4728074"/>
            <a:ext cx="1358411" cy="2318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8" name="Connettore 1 7"/>
          <p:cNvCxnSpPr/>
          <p:nvPr/>
        </p:nvCxnSpPr>
        <p:spPr>
          <a:xfrm>
            <a:off x="1162540" y="4566327"/>
            <a:ext cx="8150793" cy="0"/>
          </a:xfrm>
          <a:prstGeom prst="line">
            <a:avLst/>
          </a:prstGeom>
          <a:ln w="12700" cmpd="sng">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sp>
        <p:nvSpPr>
          <p:cNvPr id="13" name="CasellaDiTesto 12"/>
          <p:cNvSpPr txBox="1"/>
          <p:nvPr/>
        </p:nvSpPr>
        <p:spPr>
          <a:xfrm>
            <a:off x="1304925" y="133354"/>
            <a:ext cx="7610474" cy="307777"/>
          </a:xfrm>
          <a:prstGeom prst="rect">
            <a:avLst/>
          </a:prstGeom>
          <a:noFill/>
        </p:spPr>
        <p:txBody>
          <a:bodyPr wrap="square" lIns="0" tIns="0" rIns="0" bIns="0" rtlCol="0">
            <a:spAutoFit/>
          </a:bodyPr>
          <a:lstStyle/>
          <a:p>
            <a:pPr>
              <a:spcAft>
                <a:spcPts val="1000"/>
              </a:spcAft>
              <a:buClr>
                <a:srgbClr val="CF1E24"/>
              </a:buClr>
              <a:buSzPct val="90000"/>
              <a:defRPr/>
            </a:pPr>
            <a:r>
              <a:rPr lang="it-IT" altLang="it-IT" sz="2000" b="1" dirty="0" err="1">
                <a:solidFill>
                  <a:schemeClr val="bg1"/>
                </a:solidFill>
                <a:latin typeface="+mj-lt"/>
              </a:rPr>
              <a:t>Automatic</a:t>
            </a:r>
            <a:r>
              <a:rPr lang="it-IT" altLang="it-IT" sz="2000" b="1" dirty="0">
                <a:solidFill>
                  <a:schemeClr val="bg1"/>
                </a:solidFill>
                <a:latin typeface="+mj-lt"/>
              </a:rPr>
              <a:t> </a:t>
            </a:r>
            <a:r>
              <a:rPr lang="it-IT" altLang="it-IT" sz="2000" b="1" dirty="0" err="1">
                <a:solidFill>
                  <a:schemeClr val="bg1"/>
                </a:solidFill>
                <a:latin typeface="+mj-lt"/>
              </a:rPr>
              <a:t>profiling</a:t>
            </a:r>
            <a:r>
              <a:rPr lang="it-IT" altLang="it-IT" sz="2000" b="1" dirty="0">
                <a:solidFill>
                  <a:schemeClr val="bg1"/>
                </a:solidFill>
                <a:latin typeface="+mj-lt"/>
              </a:rPr>
              <a:t> - </a:t>
            </a:r>
            <a:r>
              <a:rPr lang="it-IT" altLang="it-IT" sz="2000" b="1" dirty="0" err="1">
                <a:solidFill>
                  <a:schemeClr val="bg1"/>
                </a:solidFill>
                <a:latin typeface="+mj-lt"/>
              </a:rPr>
              <a:t>strategy</a:t>
            </a:r>
            <a:endParaRPr lang="it-IT" sz="2000" b="1" dirty="0">
              <a:solidFill>
                <a:schemeClr val="bg1"/>
              </a:solidFill>
            </a:endParaRPr>
          </a:p>
        </p:txBody>
      </p:sp>
    </p:spTree>
    <p:extLst>
      <p:ext uri="{BB962C8B-B14F-4D97-AF65-F5344CB8AC3E}">
        <p14:creationId xmlns:p14="http://schemas.microsoft.com/office/powerpoint/2010/main" val="2625716249"/>
      </p:ext>
    </p:extLst>
  </p:cSld>
  <p:clrMapOvr>
    <a:masterClrMapping/>
  </p:clrMapOvr>
  <p:transition spd="med">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1154072" y="781139"/>
            <a:ext cx="7837527" cy="3200876"/>
          </a:xfrm>
          <a:prstGeom prst="rect">
            <a:avLst/>
          </a:prstGeom>
          <a:noFill/>
        </p:spPr>
        <p:txBody>
          <a:bodyPr wrap="square" lIns="0" tIns="0" rIns="0" bIns="0" rtlCol="0">
            <a:spAutoFit/>
          </a:bodyPr>
          <a:lstStyle/>
          <a:p>
            <a:pPr algn="just"/>
            <a:r>
              <a:rPr lang="en-GB" sz="1600" dirty="0"/>
              <a:t>More than 80% of Italian SBS groups  have an elementary structure with a maximum of 3 resident active legal units in SBS target population; the population of enterprise groups is divided into two segments: </a:t>
            </a:r>
            <a:endParaRPr lang="it-IT" sz="1600" dirty="0"/>
          </a:p>
          <a:p>
            <a:pPr marL="285750" indent="-285750" algn="just">
              <a:buFont typeface="Wingdings" panose="05000000000000000000" pitchFamily="2" charset="2"/>
              <a:buChar char="Ø"/>
            </a:pPr>
            <a:endParaRPr lang="it-IT" sz="1600" dirty="0"/>
          </a:p>
          <a:p>
            <a:pPr marL="285750" indent="-285750" algn="just">
              <a:buClr>
                <a:srgbClr val="C00000"/>
              </a:buClr>
              <a:buFont typeface="Wingdings" panose="05000000000000000000" pitchFamily="2" charset="2"/>
              <a:buChar char="Ø"/>
            </a:pPr>
            <a:r>
              <a:rPr lang="en-GB" sz="1600" dirty="0"/>
              <a:t> </a:t>
            </a:r>
            <a:r>
              <a:rPr lang="en-GB" sz="1600" b="1" dirty="0">
                <a:solidFill>
                  <a:srgbClr val="C00000"/>
                </a:solidFill>
              </a:rPr>
              <a:t>simple groups </a:t>
            </a:r>
            <a:r>
              <a:rPr lang="en-GB" sz="1600" dirty="0">
                <a:solidFill>
                  <a:srgbClr val="C00000"/>
                </a:solidFill>
              </a:rPr>
              <a:t>- if the total number of SBS legal units is ≤ 3; </a:t>
            </a:r>
            <a:endParaRPr lang="it-IT" sz="1600" dirty="0">
              <a:solidFill>
                <a:srgbClr val="C00000"/>
              </a:solidFill>
            </a:endParaRPr>
          </a:p>
          <a:p>
            <a:pPr marL="285750" indent="-285750" algn="just">
              <a:buClr>
                <a:srgbClr val="C00000"/>
              </a:buClr>
              <a:buFont typeface="Wingdings" panose="05000000000000000000" pitchFamily="2" charset="2"/>
              <a:buChar char="Ø"/>
            </a:pPr>
            <a:r>
              <a:rPr lang="en-GB" sz="1600" dirty="0">
                <a:solidFill>
                  <a:srgbClr val="C00000"/>
                </a:solidFill>
              </a:rPr>
              <a:t> </a:t>
            </a:r>
            <a:r>
              <a:rPr lang="en-GB" sz="1600" b="1" dirty="0">
                <a:solidFill>
                  <a:srgbClr val="C00000"/>
                </a:solidFill>
              </a:rPr>
              <a:t>complex groups </a:t>
            </a:r>
            <a:r>
              <a:rPr lang="en-GB" sz="1600" dirty="0">
                <a:solidFill>
                  <a:srgbClr val="C00000"/>
                </a:solidFill>
              </a:rPr>
              <a:t>- if the total number of SBS legal units is &gt; 3.</a:t>
            </a:r>
          </a:p>
          <a:p>
            <a:pPr algn="just"/>
            <a:endParaRPr lang="it-IT" sz="1600" dirty="0"/>
          </a:p>
          <a:p>
            <a:pPr algn="just"/>
            <a:r>
              <a:rPr lang="en-US" sz="1600" dirty="0"/>
              <a:t>The basic assumption of this choice lies on the fact that the internal structure of groups in terms of relationships and control level is not relevant for simple groups, while it may be significant in the case of complex groups.</a:t>
            </a:r>
          </a:p>
          <a:p>
            <a:pPr algn="just"/>
            <a:endParaRPr lang="en-US" sz="1600" dirty="0"/>
          </a:p>
          <a:p>
            <a:pPr algn="just"/>
            <a:r>
              <a:rPr lang="en-US" sz="1600" dirty="0"/>
              <a:t>For complex groups, for which no intensive or desk profiling activity is planned due to internal/organizational constraints, </a:t>
            </a:r>
            <a:r>
              <a:rPr lang="en-US" sz="1600" b="1" dirty="0"/>
              <a:t>automatic profiling has to be undertaken</a:t>
            </a:r>
            <a:r>
              <a:rPr lang="en-US" sz="1600" dirty="0"/>
              <a:t>.</a:t>
            </a:r>
            <a:endParaRPr lang="it-IT" sz="1600" dirty="0"/>
          </a:p>
        </p:txBody>
      </p:sp>
      <p:sp>
        <p:nvSpPr>
          <p:cNvPr id="2" name="Segnaposto numero diapositiva 1"/>
          <p:cNvSpPr>
            <a:spLocks noGrp="1"/>
          </p:cNvSpPr>
          <p:nvPr>
            <p:ph type="sldNum" sz="quarter" idx="12"/>
          </p:nvPr>
        </p:nvSpPr>
        <p:spPr>
          <a:xfrm>
            <a:off x="747673" y="4423439"/>
            <a:ext cx="406400" cy="273844"/>
          </a:xfrm>
        </p:spPr>
        <p:txBody>
          <a:bodyPr/>
          <a:lstStyle/>
          <a:p>
            <a:fld id="{28555E64-09E7-E944-8DB2-BD243D665CB3}" type="slidenum">
              <a:rPr lang="it-IT" smtClean="0"/>
              <a:pPr/>
              <a:t>6</a:t>
            </a:fld>
            <a:endParaRPr lang="it-IT" dirty="0"/>
          </a:p>
        </p:txBody>
      </p:sp>
      <p:sp>
        <p:nvSpPr>
          <p:cNvPr id="4" name="CasellaDiTesto 3"/>
          <p:cNvSpPr txBox="1"/>
          <p:nvPr/>
        </p:nvSpPr>
        <p:spPr>
          <a:xfrm>
            <a:off x="1213342" y="4601496"/>
            <a:ext cx="4255558" cy="515526"/>
          </a:xfrm>
          <a:prstGeom prst="rect">
            <a:avLst/>
          </a:prstGeom>
          <a:noFill/>
        </p:spPr>
        <p:txBody>
          <a:bodyPr wrap="square" rtlCol="0">
            <a:spAutoFit/>
          </a:bodyPr>
          <a:lstStyle/>
          <a:p>
            <a:pPr>
              <a:lnSpc>
                <a:spcPts val="700"/>
              </a:lnSpc>
              <a:spcAft>
                <a:spcPts val="200"/>
              </a:spcAft>
              <a:buClr>
                <a:srgbClr val="CF1E24"/>
              </a:buClr>
              <a:buSzPct val="90000"/>
              <a:defRPr/>
            </a:pPr>
            <a:r>
              <a:rPr lang="en-US" altLang="it-IT" sz="1000" b="1" dirty="0">
                <a:solidFill>
                  <a:schemeClr val="tx1">
                    <a:lumMod val="75000"/>
                    <a:lumOff val="25000"/>
                  </a:schemeClr>
                </a:solidFill>
              </a:rPr>
              <a:t>The implementation of ISTAT automatic profiling</a:t>
            </a:r>
          </a:p>
          <a:p>
            <a:pPr>
              <a:lnSpc>
                <a:spcPts val="700"/>
              </a:lnSpc>
              <a:spcAft>
                <a:spcPts val="1000"/>
              </a:spcAft>
              <a:buClr>
                <a:srgbClr val="CF1E24"/>
              </a:buClr>
              <a:buSzPct val="90000"/>
              <a:defRPr/>
            </a:pPr>
            <a:r>
              <a:rPr lang="en-US" altLang="it-IT" sz="1000" b="1" dirty="0">
                <a:solidFill>
                  <a:schemeClr val="tx1">
                    <a:lumMod val="75000"/>
                    <a:lumOff val="25000"/>
                  </a:schemeClr>
                </a:solidFill>
              </a:rPr>
              <a:t>to support the delineation of complex enterprises </a:t>
            </a:r>
          </a:p>
          <a:p>
            <a:pPr>
              <a:lnSpc>
                <a:spcPts val="700"/>
              </a:lnSpc>
              <a:spcAft>
                <a:spcPts val="1000"/>
              </a:spcAft>
              <a:buClr>
                <a:srgbClr val="CF1E24"/>
              </a:buClr>
              <a:buSzPct val="90000"/>
              <a:defRPr/>
            </a:pPr>
            <a:r>
              <a:rPr lang="de-DE" sz="1000" dirty="0">
                <a:solidFill>
                  <a:schemeClr val="tx1">
                    <a:lumMod val="75000"/>
                    <a:lumOff val="25000"/>
                  </a:schemeClr>
                </a:solidFill>
              </a:rPr>
              <a:t>Neuchâtel (</a:t>
            </a:r>
            <a:r>
              <a:rPr lang="de-DE" sz="1000" dirty="0" err="1">
                <a:solidFill>
                  <a:schemeClr val="tx1">
                    <a:lumMod val="75000"/>
                    <a:lumOff val="25000"/>
                  </a:schemeClr>
                </a:solidFill>
              </a:rPr>
              <a:t>Switzerland</a:t>
            </a:r>
            <a:r>
              <a:rPr lang="de-DE" sz="1000" dirty="0">
                <a:solidFill>
                  <a:schemeClr val="tx1">
                    <a:lumMod val="75000"/>
                    <a:lumOff val="25000"/>
                  </a:schemeClr>
                </a:solidFill>
              </a:rPr>
              <a:t>) - 24-27 September 2018</a:t>
            </a:r>
            <a:endParaRPr lang="it-IT" sz="1000" dirty="0">
              <a:solidFill>
                <a:schemeClr val="tx1">
                  <a:lumMod val="75000"/>
                  <a:lumOff val="25000"/>
                </a:schemeClr>
              </a:solidFill>
            </a:endParaRPr>
          </a:p>
        </p:txBody>
      </p:sp>
      <p:sp>
        <p:nvSpPr>
          <p:cNvPr id="6" name="Titolo 1"/>
          <p:cNvSpPr txBox="1">
            <a:spLocks/>
          </p:cNvSpPr>
          <p:nvPr/>
        </p:nvSpPr>
        <p:spPr>
          <a:xfrm>
            <a:off x="1162539" y="-1"/>
            <a:ext cx="8049193" cy="575734"/>
          </a:xfrm>
          <a:prstGeom prst="rect">
            <a:avLst/>
          </a:prstGeom>
          <a:solidFill>
            <a:srgbClr val="CF1E24"/>
          </a:solidFill>
          <a:ln>
            <a:noFill/>
          </a:ln>
        </p:spPr>
        <p:txBody>
          <a:bodyPr vert="horz" lIns="91396" tIns="45699" rIns="91396" bIns="45699" rtlCol="0" anchor="ctr">
            <a:normAutofit fontScale="850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endParaRPr lang="it-IT" dirty="0"/>
          </a:p>
        </p:txBody>
      </p:sp>
      <p:pic>
        <p:nvPicPr>
          <p:cNvPr id="7" name="Immagine 2"/>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7556988" y="4728074"/>
            <a:ext cx="1358411" cy="2318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8" name="Connettore 1 7"/>
          <p:cNvCxnSpPr/>
          <p:nvPr/>
        </p:nvCxnSpPr>
        <p:spPr>
          <a:xfrm>
            <a:off x="1162540" y="4566327"/>
            <a:ext cx="8150793" cy="0"/>
          </a:xfrm>
          <a:prstGeom prst="line">
            <a:avLst/>
          </a:prstGeom>
          <a:ln w="12700" cmpd="sng">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sp>
        <p:nvSpPr>
          <p:cNvPr id="13" name="CasellaDiTesto 12"/>
          <p:cNvSpPr txBox="1"/>
          <p:nvPr/>
        </p:nvSpPr>
        <p:spPr>
          <a:xfrm>
            <a:off x="1304925" y="133354"/>
            <a:ext cx="7610474" cy="307777"/>
          </a:xfrm>
          <a:prstGeom prst="rect">
            <a:avLst/>
          </a:prstGeom>
          <a:noFill/>
        </p:spPr>
        <p:txBody>
          <a:bodyPr wrap="square" lIns="0" tIns="0" rIns="0" bIns="0" rtlCol="0">
            <a:spAutoFit/>
          </a:bodyPr>
          <a:lstStyle/>
          <a:p>
            <a:pPr>
              <a:spcAft>
                <a:spcPts val="1000"/>
              </a:spcAft>
              <a:buClr>
                <a:srgbClr val="CF1E24"/>
              </a:buClr>
              <a:buSzPct val="90000"/>
              <a:defRPr/>
            </a:pPr>
            <a:r>
              <a:rPr lang="it-IT" altLang="it-IT" sz="2000" b="1" dirty="0" err="1">
                <a:solidFill>
                  <a:schemeClr val="bg1"/>
                </a:solidFill>
                <a:latin typeface="+mj-lt"/>
              </a:rPr>
              <a:t>Automatic</a:t>
            </a:r>
            <a:r>
              <a:rPr lang="it-IT" altLang="it-IT" sz="2000" b="1" dirty="0">
                <a:solidFill>
                  <a:schemeClr val="bg1"/>
                </a:solidFill>
                <a:latin typeface="+mj-lt"/>
              </a:rPr>
              <a:t> </a:t>
            </a:r>
            <a:r>
              <a:rPr lang="it-IT" altLang="it-IT" sz="2000" b="1" dirty="0" err="1">
                <a:solidFill>
                  <a:schemeClr val="bg1"/>
                </a:solidFill>
                <a:latin typeface="+mj-lt"/>
              </a:rPr>
              <a:t>profiling</a:t>
            </a:r>
            <a:r>
              <a:rPr lang="it-IT" altLang="it-IT" sz="2000" b="1" dirty="0">
                <a:solidFill>
                  <a:schemeClr val="bg1"/>
                </a:solidFill>
                <a:latin typeface="+mj-lt"/>
              </a:rPr>
              <a:t> - </a:t>
            </a:r>
            <a:r>
              <a:rPr lang="it-IT" altLang="it-IT" sz="2000" b="1" dirty="0" err="1">
                <a:solidFill>
                  <a:schemeClr val="bg1"/>
                </a:solidFill>
                <a:latin typeface="+mj-lt"/>
              </a:rPr>
              <a:t>groups</a:t>
            </a:r>
            <a:r>
              <a:rPr lang="it-IT" altLang="it-IT" sz="2000" b="1" dirty="0">
                <a:solidFill>
                  <a:schemeClr val="bg1"/>
                </a:solidFill>
                <a:latin typeface="+mj-lt"/>
              </a:rPr>
              <a:t>’ </a:t>
            </a:r>
            <a:r>
              <a:rPr lang="it-IT" altLang="it-IT" sz="2000" b="1" dirty="0" err="1">
                <a:solidFill>
                  <a:schemeClr val="bg1"/>
                </a:solidFill>
                <a:latin typeface="+mj-lt"/>
              </a:rPr>
              <a:t>structure</a:t>
            </a:r>
            <a:r>
              <a:rPr lang="it-IT" altLang="it-IT" sz="2000" b="1" dirty="0">
                <a:solidFill>
                  <a:schemeClr val="bg1"/>
                </a:solidFill>
                <a:latin typeface="+mj-lt"/>
              </a:rPr>
              <a:t> </a:t>
            </a:r>
            <a:endParaRPr lang="it-IT" sz="2000" b="1" dirty="0">
              <a:solidFill>
                <a:schemeClr val="bg1"/>
              </a:solidFill>
            </a:endParaRPr>
          </a:p>
        </p:txBody>
      </p:sp>
    </p:spTree>
    <p:extLst>
      <p:ext uri="{BB962C8B-B14F-4D97-AF65-F5344CB8AC3E}">
        <p14:creationId xmlns:p14="http://schemas.microsoft.com/office/powerpoint/2010/main" val="388104461"/>
      </p:ext>
    </p:ext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1162540" y="769869"/>
            <a:ext cx="4503777" cy="3349635"/>
          </a:xfrm>
          <a:prstGeom prst="rect">
            <a:avLst/>
          </a:prstGeom>
          <a:noFill/>
        </p:spPr>
        <p:txBody>
          <a:bodyPr wrap="square" lIns="0" tIns="0" rIns="0" bIns="0" rtlCol="0">
            <a:spAutoFit/>
          </a:bodyPr>
          <a:lstStyle/>
          <a:p>
            <a:pPr algn="just">
              <a:spcAft>
                <a:spcPts val="1000"/>
              </a:spcAft>
              <a:buClr>
                <a:srgbClr val="CF1E24"/>
              </a:buClr>
              <a:buSzPct val="90000"/>
              <a:defRPr/>
            </a:pPr>
            <a:r>
              <a:rPr lang="en-US" sz="1600" b="1" dirty="0">
                <a:latin typeface="+mj-lt"/>
              </a:rPr>
              <a:t>Depending on the structure of the groups of enterprises to be profiled</a:t>
            </a:r>
            <a:r>
              <a:rPr lang="en-US" sz="1600" dirty="0">
                <a:latin typeface="+mj-lt"/>
              </a:rPr>
              <a:t>, automatic algorithms slightly differ in the treatment and delineation of the statistical units.</a:t>
            </a:r>
          </a:p>
          <a:p>
            <a:pPr algn="just">
              <a:spcAft>
                <a:spcPts val="1000"/>
              </a:spcAft>
              <a:buClr>
                <a:srgbClr val="CF1E24"/>
              </a:buClr>
              <a:buSzPct val="90000"/>
              <a:defRPr/>
            </a:pPr>
            <a:r>
              <a:rPr lang="en-US" sz="1600" b="1" dirty="0">
                <a:solidFill>
                  <a:srgbClr val="C00000"/>
                </a:solidFill>
                <a:latin typeface="+mj-lt"/>
              </a:rPr>
              <a:t>The groups’ morphology, in an economic perspective, is the base for the statistical interpretation of the phenomenon:</a:t>
            </a:r>
          </a:p>
          <a:p>
            <a:pPr marL="285750" indent="-285750" algn="just">
              <a:spcAft>
                <a:spcPts val="1000"/>
              </a:spcAft>
              <a:buClr>
                <a:srgbClr val="CF1E24"/>
              </a:buClr>
              <a:buSzPct val="90000"/>
              <a:buFont typeface="Arial" pitchFamily="34" charset="0"/>
              <a:buChar char="•"/>
              <a:defRPr/>
            </a:pPr>
            <a:r>
              <a:rPr lang="en-US" sz="1600" dirty="0">
                <a:latin typeface="+mj-lt"/>
              </a:rPr>
              <a:t>groups with a ‘mainly vertical structure’;</a:t>
            </a:r>
          </a:p>
          <a:p>
            <a:pPr marL="285750" indent="-285750" algn="just">
              <a:spcAft>
                <a:spcPts val="1000"/>
              </a:spcAft>
              <a:buClr>
                <a:srgbClr val="CF1E24"/>
              </a:buClr>
              <a:buSzPct val="90000"/>
              <a:buFont typeface="Arial" pitchFamily="34" charset="0"/>
              <a:buChar char="•"/>
              <a:defRPr/>
            </a:pPr>
            <a:r>
              <a:rPr lang="en-US" sz="1600" dirty="0">
                <a:latin typeface="+mj-lt"/>
              </a:rPr>
              <a:t>groups with a ‘predominantly horizontal structure’;</a:t>
            </a:r>
          </a:p>
          <a:p>
            <a:pPr marL="285750" indent="-285750" algn="just">
              <a:spcAft>
                <a:spcPts val="1000"/>
              </a:spcAft>
              <a:buClr>
                <a:srgbClr val="CF1E24"/>
              </a:buClr>
              <a:buSzPct val="90000"/>
              <a:buFont typeface="Arial" pitchFamily="34" charset="0"/>
              <a:buChar char="•"/>
              <a:defRPr/>
            </a:pPr>
            <a:r>
              <a:rPr lang="en-US" sz="1600" dirty="0">
                <a:latin typeface="+mj-lt"/>
              </a:rPr>
              <a:t>groups with a matrix structure, articulated</a:t>
            </a:r>
          </a:p>
          <a:p>
            <a:pPr algn="just">
              <a:spcAft>
                <a:spcPts val="1000"/>
              </a:spcAft>
              <a:buClr>
                <a:srgbClr val="CF1E24"/>
              </a:buClr>
              <a:buSzPct val="90000"/>
              <a:defRPr/>
            </a:pPr>
            <a:r>
              <a:rPr lang="en-US" sz="1600" dirty="0">
                <a:latin typeface="+mj-lt"/>
              </a:rPr>
              <a:t>	 both horizontally and vertically.</a:t>
            </a:r>
            <a:endParaRPr lang="it-IT" sz="1600" dirty="0"/>
          </a:p>
        </p:txBody>
      </p:sp>
      <p:sp>
        <p:nvSpPr>
          <p:cNvPr id="2" name="Segnaposto numero diapositiva 1"/>
          <p:cNvSpPr>
            <a:spLocks noGrp="1"/>
          </p:cNvSpPr>
          <p:nvPr>
            <p:ph type="sldNum" sz="quarter" idx="12"/>
          </p:nvPr>
        </p:nvSpPr>
        <p:spPr>
          <a:xfrm>
            <a:off x="747673" y="4423439"/>
            <a:ext cx="406400" cy="273844"/>
          </a:xfrm>
        </p:spPr>
        <p:txBody>
          <a:bodyPr/>
          <a:lstStyle/>
          <a:p>
            <a:fld id="{28555E64-09E7-E944-8DB2-BD243D665CB3}" type="slidenum">
              <a:rPr lang="it-IT" smtClean="0"/>
              <a:pPr/>
              <a:t>7</a:t>
            </a:fld>
            <a:endParaRPr lang="it-IT" dirty="0"/>
          </a:p>
        </p:txBody>
      </p:sp>
      <p:sp>
        <p:nvSpPr>
          <p:cNvPr id="4" name="CasellaDiTesto 3"/>
          <p:cNvSpPr txBox="1"/>
          <p:nvPr/>
        </p:nvSpPr>
        <p:spPr>
          <a:xfrm>
            <a:off x="1213342" y="4601496"/>
            <a:ext cx="4255558" cy="515526"/>
          </a:xfrm>
          <a:prstGeom prst="rect">
            <a:avLst/>
          </a:prstGeom>
          <a:noFill/>
        </p:spPr>
        <p:txBody>
          <a:bodyPr wrap="square" rtlCol="0">
            <a:spAutoFit/>
          </a:bodyPr>
          <a:lstStyle/>
          <a:p>
            <a:pPr>
              <a:lnSpc>
                <a:spcPts val="700"/>
              </a:lnSpc>
              <a:spcAft>
                <a:spcPts val="200"/>
              </a:spcAft>
              <a:buClr>
                <a:srgbClr val="CF1E24"/>
              </a:buClr>
              <a:buSzPct val="90000"/>
              <a:defRPr/>
            </a:pPr>
            <a:r>
              <a:rPr lang="en-US" altLang="it-IT" sz="1000" b="1" dirty="0">
                <a:solidFill>
                  <a:schemeClr val="tx1">
                    <a:lumMod val="75000"/>
                    <a:lumOff val="25000"/>
                  </a:schemeClr>
                </a:solidFill>
              </a:rPr>
              <a:t>The implementation of ISTAT automatic profiling</a:t>
            </a:r>
          </a:p>
          <a:p>
            <a:pPr>
              <a:lnSpc>
                <a:spcPts val="700"/>
              </a:lnSpc>
              <a:spcAft>
                <a:spcPts val="1000"/>
              </a:spcAft>
              <a:buClr>
                <a:srgbClr val="CF1E24"/>
              </a:buClr>
              <a:buSzPct val="90000"/>
              <a:defRPr/>
            </a:pPr>
            <a:r>
              <a:rPr lang="en-US" altLang="it-IT" sz="1000" b="1" dirty="0">
                <a:solidFill>
                  <a:schemeClr val="tx1">
                    <a:lumMod val="75000"/>
                    <a:lumOff val="25000"/>
                  </a:schemeClr>
                </a:solidFill>
              </a:rPr>
              <a:t>to support the delineation of complex enterprises </a:t>
            </a:r>
          </a:p>
          <a:p>
            <a:pPr>
              <a:lnSpc>
                <a:spcPts val="700"/>
              </a:lnSpc>
              <a:spcAft>
                <a:spcPts val="1000"/>
              </a:spcAft>
              <a:buClr>
                <a:srgbClr val="CF1E24"/>
              </a:buClr>
              <a:buSzPct val="90000"/>
              <a:defRPr/>
            </a:pPr>
            <a:r>
              <a:rPr lang="de-DE" sz="1000" dirty="0">
                <a:solidFill>
                  <a:schemeClr val="tx1">
                    <a:lumMod val="75000"/>
                    <a:lumOff val="25000"/>
                  </a:schemeClr>
                </a:solidFill>
              </a:rPr>
              <a:t>Neuchâtel (</a:t>
            </a:r>
            <a:r>
              <a:rPr lang="de-DE" sz="1000" dirty="0" err="1">
                <a:solidFill>
                  <a:schemeClr val="tx1">
                    <a:lumMod val="75000"/>
                    <a:lumOff val="25000"/>
                  </a:schemeClr>
                </a:solidFill>
              </a:rPr>
              <a:t>Switzerland</a:t>
            </a:r>
            <a:r>
              <a:rPr lang="de-DE" sz="1000" dirty="0">
                <a:solidFill>
                  <a:schemeClr val="tx1">
                    <a:lumMod val="75000"/>
                    <a:lumOff val="25000"/>
                  </a:schemeClr>
                </a:solidFill>
              </a:rPr>
              <a:t>) - 24-27 September 2018</a:t>
            </a:r>
            <a:endParaRPr lang="it-IT" sz="1000" dirty="0">
              <a:solidFill>
                <a:schemeClr val="tx1">
                  <a:lumMod val="75000"/>
                  <a:lumOff val="25000"/>
                </a:schemeClr>
              </a:solidFill>
            </a:endParaRPr>
          </a:p>
        </p:txBody>
      </p:sp>
      <p:sp>
        <p:nvSpPr>
          <p:cNvPr id="6" name="Titolo 1"/>
          <p:cNvSpPr txBox="1">
            <a:spLocks/>
          </p:cNvSpPr>
          <p:nvPr/>
        </p:nvSpPr>
        <p:spPr>
          <a:xfrm>
            <a:off x="1162539" y="-1"/>
            <a:ext cx="8049193" cy="575734"/>
          </a:xfrm>
          <a:prstGeom prst="rect">
            <a:avLst/>
          </a:prstGeom>
          <a:solidFill>
            <a:srgbClr val="CF1E24"/>
          </a:solidFill>
          <a:ln>
            <a:noFill/>
          </a:ln>
        </p:spPr>
        <p:txBody>
          <a:bodyPr vert="horz" lIns="91396" tIns="45699" rIns="91396" bIns="45699" rtlCol="0" anchor="ctr">
            <a:normAutofit fontScale="850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endParaRPr lang="it-IT" dirty="0"/>
          </a:p>
        </p:txBody>
      </p:sp>
      <p:pic>
        <p:nvPicPr>
          <p:cNvPr id="7" name="Immagine 2"/>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7556988" y="4728074"/>
            <a:ext cx="1358411" cy="2318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8" name="Connettore 1 7"/>
          <p:cNvCxnSpPr/>
          <p:nvPr/>
        </p:nvCxnSpPr>
        <p:spPr>
          <a:xfrm>
            <a:off x="1162540" y="4566327"/>
            <a:ext cx="8150793" cy="0"/>
          </a:xfrm>
          <a:prstGeom prst="line">
            <a:avLst/>
          </a:prstGeom>
          <a:ln w="12700" cmpd="sng">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sp>
        <p:nvSpPr>
          <p:cNvPr id="13" name="CasellaDiTesto 12"/>
          <p:cNvSpPr txBox="1"/>
          <p:nvPr/>
        </p:nvSpPr>
        <p:spPr>
          <a:xfrm>
            <a:off x="1304925" y="133354"/>
            <a:ext cx="7610474" cy="307777"/>
          </a:xfrm>
          <a:prstGeom prst="rect">
            <a:avLst/>
          </a:prstGeom>
          <a:noFill/>
        </p:spPr>
        <p:txBody>
          <a:bodyPr wrap="square" lIns="0" tIns="0" rIns="0" bIns="0" rtlCol="0">
            <a:spAutoFit/>
          </a:bodyPr>
          <a:lstStyle/>
          <a:p>
            <a:pPr>
              <a:spcAft>
                <a:spcPts val="1000"/>
              </a:spcAft>
              <a:buClr>
                <a:srgbClr val="CF1E24"/>
              </a:buClr>
              <a:buSzPct val="90000"/>
              <a:defRPr/>
            </a:pPr>
            <a:r>
              <a:rPr lang="it-IT" altLang="it-IT" sz="2000" b="1" dirty="0" err="1">
                <a:solidFill>
                  <a:schemeClr val="bg1"/>
                </a:solidFill>
              </a:rPr>
              <a:t>Automatic</a:t>
            </a:r>
            <a:r>
              <a:rPr lang="it-IT" altLang="it-IT" sz="2000" b="1" dirty="0">
                <a:solidFill>
                  <a:schemeClr val="bg1"/>
                </a:solidFill>
              </a:rPr>
              <a:t> </a:t>
            </a:r>
            <a:r>
              <a:rPr lang="it-IT" altLang="it-IT" sz="2000" b="1" dirty="0" err="1">
                <a:solidFill>
                  <a:schemeClr val="bg1"/>
                </a:solidFill>
              </a:rPr>
              <a:t>profiling</a:t>
            </a:r>
            <a:r>
              <a:rPr lang="it-IT" altLang="it-IT" sz="2000" b="1" dirty="0">
                <a:solidFill>
                  <a:schemeClr val="bg1"/>
                </a:solidFill>
              </a:rPr>
              <a:t> - </a:t>
            </a:r>
            <a:r>
              <a:rPr lang="it-IT" altLang="it-IT" sz="2000" b="1" dirty="0" err="1">
                <a:solidFill>
                  <a:schemeClr val="bg1"/>
                </a:solidFill>
                <a:latin typeface="+mj-lt"/>
              </a:rPr>
              <a:t>groups</a:t>
            </a:r>
            <a:r>
              <a:rPr lang="it-IT" altLang="it-IT" sz="2000" b="1" dirty="0">
                <a:solidFill>
                  <a:schemeClr val="bg1"/>
                </a:solidFill>
                <a:latin typeface="+mj-lt"/>
              </a:rPr>
              <a:t>’ </a:t>
            </a:r>
            <a:r>
              <a:rPr lang="it-IT" altLang="it-IT" sz="2000" b="1" dirty="0" err="1">
                <a:solidFill>
                  <a:schemeClr val="bg1"/>
                </a:solidFill>
                <a:latin typeface="+mj-lt"/>
              </a:rPr>
              <a:t>structure</a:t>
            </a:r>
            <a:r>
              <a:rPr lang="it-IT" altLang="it-IT" sz="2000" b="1" dirty="0">
                <a:solidFill>
                  <a:schemeClr val="bg1"/>
                </a:solidFill>
                <a:latin typeface="+mj-lt"/>
              </a:rPr>
              <a:t> </a:t>
            </a:r>
            <a:endParaRPr lang="it-IT" sz="2000" b="1" dirty="0">
              <a:solidFill>
                <a:schemeClr val="bg1"/>
              </a:solidFill>
            </a:endParaRPr>
          </a:p>
        </p:txBody>
      </p:sp>
      <p:pic>
        <p:nvPicPr>
          <p:cNvPr id="1026" name="Picture 2"/>
          <p:cNvPicPr>
            <a:picLocks noChangeAspect="1" noChangeArrowheads="1"/>
          </p:cNvPicPr>
          <p:nvPr/>
        </p:nvPicPr>
        <p:blipFill rotWithShape="1">
          <a:blip r:embed="rId4">
            <a:extLst>
              <a:ext uri="{28A0092B-C50C-407E-A947-70E740481C1C}">
                <a14:useLocalDpi xmlns:a14="http://schemas.microsoft.com/office/drawing/2010/main" val="0"/>
              </a:ext>
            </a:extLst>
          </a:blip>
          <a:srcRect r="28995"/>
          <a:stretch/>
        </p:blipFill>
        <p:spPr bwMode="auto">
          <a:xfrm>
            <a:off x="5965902" y="825849"/>
            <a:ext cx="2627919" cy="2467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87135" y="3606053"/>
            <a:ext cx="3840163" cy="9478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1" name="Rettangolo 40"/>
          <p:cNvSpPr/>
          <p:nvPr/>
        </p:nvSpPr>
        <p:spPr>
          <a:xfrm>
            <a:off x="6229350" y="3359832"/>
            <a:ext cx="4572000" cy="246221"/>
          </a:xfrm>
          <a:prstGeom prst="rect">
            <a:avLst/>
          </a:prstGeom>
        </p:spPr>
        <p:txBody>
          <a:bodyPr>
            <a:spAutoFit/>
          </a:bodyPr>
          <a:lstStyle/>
          <a:p>
            <a:r>
              <a:rPr lang="en-US" sz="1000" i="1" dirty="0"/>
              <a:t>Example of a group with a pure horizontal structure</a:t>
            </a:r>
            <a:endParaRPr lang="it-IT" sz="1000" i="1" dirty="0"/>
          </a:p>
        </p:txBody>
      </p:sp>
      <p:sp>
        <p:nvSpPr>
          <p:cNvPr id="42" name="Rettangolo 41"/>
          <p:cNvSpPr/>
          <p:nvPr/>
        </p:nvSpPr>
        <p:spPr>
          <a:xfrm>
            <a:off x="5772150" y="623471"/>
            <a:ext cx="4572000" cy="246221"/>
          </a:xfrm>
          <a:prstGeom prst="rect">
            <a:avLst/>
          </a:prstGeom>
        </p:spPr>
        <p:txBody>
          <a:bodyPr>
            <a:spAutoFit/>
          </a:bodyPr>
          <a:lstStyle/>
          <a:p>
            <a:r>
              <a:rPr lang="en-US" sz="1000" i="1" dirty="0"/>
              <a:t>Example of a group with a predominantly vertical structure</a:t>
            </a:r>
            <a:endParaRPr lang="it-IT" sz="1000" i="1" dirty="0"/>
          </a:p>
        </p:txBody>
      </p:sp>
    </p:spTree>
    <p:extLst>
      <p:ext uri="{BB962C8B-B14F-4D97-AF65-F5344CB8AC3E}">
        <p14:creationId xmlns:p14="http://schemas.microsoft.com/office/powerpoint/2010/main" val="2842826525"/>
      </p:ext>
    </p:ext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1154073" y="575733"/>
            <a:ext cx="7761326" cy="4473019"/>
          </a:xfrm>
          <a:prstGeom prst="rect">
            <a:avLst/>
          </a:prstGeom>
          <a:noFill/>
        </p:spPr>
        <p:txBody>
          <a:bodyPr wrap="square" lIns="0" tIns="0" rIns="0" bIns="0" rtlCol="0">
            <a:spAutoFit/>
          </a:bodyPr>
          <a:lstStyle/>
          <a:p>
            <a:pPr marL="285750" indent="-285750" algn="just">
              <a:spcAft>
                <a:spcPts val="1000"/>
              </a:spcAft>
              <a:buClr>
                <a:srgbClr val="CF1E24"/>
              </a:buClr>
              <a:buSzPct val="90000"/>
              <a:buFont typeface="Wingdings" panose="05000000000000000000" pitchFamily="2" charset="2"/>
              <a:buChar char="v"/>
              <a:defRPr/>
            </a:pPr>
            <a:r>
              <a:rPr lang="en-GB" sz="1600" dirty="0">
                <a:latin typeface="+mj-lt"/>
              </a:rPr>
              <a:t> </a:t>
            </a:r>
            <a:r>
              <a:rPr lang="en-GB" sz="1600" b="1" dirty="0">
                <a:latin typeface="+mj-lt"/>
              </a:rPr>
              <a:t>Identification of ‘mono-activity groups’</a:t>
            </a:r>
          </a:p>
          <a:p>
            <a:pPr marL="285750" indent="-285750" algn="just">
              <a:spcAft>
                <a:spcPts val="500"/>
              </a:spcAft>
              <a:buClr>
                <a:srgbClr val="CF1E24"/>
              </a:buClr>
              <a:buSzPct val="90000"/>
              <a:buFont typeface="Wingdings" panose="05000000000000000000" pitchFamily="2" charset="2"/>
              <a:buChar char="ü"/>
              <a:defRPr/>
            </a:pPr>
            <a:r>
              <a:rPr lang="en-GB" sz="1600" dirty="0">
                <a:latin typeface="+mj-lt"/>
              </a:rPr>
              <a:t> 1 Group = 1 SBS ENT </a:t>
            </a:r>
          </a:p>
          <a:p>
            <a:pPr marL="285750" indent="-285750" algn="just">
              <a:spcAft>
                <a:spcPts val="500"/>
              </a:spcAft>
              <a:buClr>
                <a:srgbClr val="CF1E24"/>
              </a:buClr>
              <a:buSzPct val="90000"/>
              <a:buFont typeface="Wingdings" panose="05000000000000000000" pitchFamily="2" charset="2"/>
              <a:buChar char="ü"/>
              <a:defRPr/>
            </a:pPr>
            <a:r>
              <a:rPr lang="en-GB" sz="1600" dirty="0">
                <a:latin typeface="+mj-lt"/>
              </a:rPr>
              <a:t>  NACE 4-digit level </a:t>
            </a:r>
          </a:p>
          <a:p>
            <a:pPr marL="285750" indent="-285750" algn="just">
              <a:spcAft>
                <a:spcPts val="1000"/>
              </a:spcAft>
              <a:buClr>
                <a:srgbClr val="CF1E24"/>
              </a:buClr>
              <a:buSzPct val="90000"/>
              <a:buFont typeface="Wingdings" panose="05000000000000000000" pitchFamily="2" charset="2"/>
              <a:buChar char="ü"/>
              <a:defRPr/>
            </a:pPr>
            <a:r>
              <a:rPr lang="en-GB" sz="1600" dirty="0">
                <a:latin typeface="+mj-lt"/>
              </a:rPr>
              <a:t>  Value added (VA), Turnover and Persons employed, all being considered at group  level. </a:t>
            </a:r>
          </a:p>
          <a:p>
            <a:pPr algn="just">
              <a:spcAft>
                <a:spcPts val="1000"/>
              </a:spcAft>
              <a:buClr>
                <a:srgbClr val="CF1E24"/>
              </a:buClr>
              <a:buSzPct val="90000"/>
              <a:defRPr/>
            </a:pPr>
            <a:r>
              <a:rPr lang="en-GB" sz="1600" b="1" dirty="0">
                <a:latin typeface="+mj-lt"/>
              </a:rPr>
              <a:t>A group is considered as a mono-activity group (1 Group = 1 SBS ENT) if at least 90% of the value of the chosen economic variable (in order VA, Turnover, Persons employed) is concentrated in only one economic activity at NACE four-digit level. </a:t>
            </a:r>
          </a:p>
          <a:p>
            <a:pPr algn="just">
              <a:spcAft>
                <a:spcPts val="1000"/>
              </a:spcAft>
              <a:buClr>
                <a:srgbClr val="CF1E24"/>
              </a:buClr>
              <a:buSzPct val="90000"/>
              <a:defRPr/>
            </a:pPr>
            <a:r>
              <a:rPr lang="en-GB" sz="1600" dirty="0">
                <a:latin typeface="+mj-lt"/>
              </a:rPr>
              <a:t>If the threshold is lower than 90%,</a:t>
            </a:r>
            <a:r>
              <a:rPr lang="en-GB" sz="1600" b="1" dirty="0">
                <a:latin typeface="+mj-lt"/>
              </a:rPr>
              <a:t> ancillary or vertical integrated activities </a:t>
            </a:r>
            <a:r>
              <a:rPr lang="en-GB" sz="1600" dirty="0">
                <a:latin typeface="+mj-lt"/>
              </a:rPr>
              <a:t>have to be considered.</a:t>
            </a:r>
          </a:p>
          <a:p>
            <a:pPr algn="just">
              <a:spcAft>
                <a:spcPts val="1000"/>
              </a:spcAft>
              <a:buClr>
                <a:srgbClr val="CF1E24"/>
              </a:buClr>
              <a:buSzPct val="90000"/>
              <a:defRPr/>
            </a:pPr>
            <a:r>
              <a:rPr lang="en-GB" sz="1600" b="1" i="1" dirty="0">
                <a:latin typeface="+mj-lt"/>
              </a:rPr>
              <a:t>If the sum of the principal activity, the ancillary or/and the integrated activity is &gt;=90%, the groups can be considered as being mono-activity groups. </a:t>
            </a:r>
          </a:p>
          <a:p>
            <a:pPr algn="just">
              <a:spcAft>
                <a:spcPts val="1000"/>
              </a:spcAft>
              <a:buClr>
                <a:srgbClr val="CF1E24"/>
              </a:buClr>
              <a:buSzPct val="90000"/>
              <a:defRPr/>
            </a:pPr>
            <a:r>
              <a:rPr lang="en-GB" sz="1600" dirty="0">
                <a:latin typeface="+mj-lt"/>
                <a:ea typeface="MS Mincho"/>
                <a:cs typeface="Times New Roman" panose="02020603050405020304" pitchFamily="18" charset="0"/>
              </a:rPr>
              <a:t>Simple groups which are not solved as mono-activity groups are considered as </a:t>
            </a:r>
            <a:r>
              <a:rPr lang="en-GB" sz="1600" b="1" dirty="0">
                <a:latin typeface="+mj-lt"/>
                <a:ea typeface="MS Mincho"/>
                <a:cs typeface="Times New Roman" panose="02020603050405020304" pitchFamily="18" charset="0"/>
              </a:rPr>
              <a:t>multi-activity</a:t>
            </a:r>
            <a:r>
              <a:rPr lang="en-GB" sz="1600" dirty="0">
                <a:latin typeface="+mj-lt"/>
                <a:ea typeface="MS Mincho"/>
                <a:cs typeface="Times New Roman" panose="02020603050405020304" pitchFamily="18" charset="0"/>
              </a:rPr>
              <a:t> groups (1 Group = more than 1 SBS ENT).</a:t>
            </a:r>
            <a:endParaRPr lang="it-IT" sz="1600" dirty="0">
              <a:latin typeface="+mj-lt"/>
            </a:endParaRPr>
          </a:p>
          <a:p>
            <a:pPr algn="just">
              <a:spcAft>
                <a:spcPts val="1000"/>
              </a:spcAft>
              <a:buClr>
                <a:srgbClr val="CF1E24"/>
              </a:buClr>
              <a:buSzPct val="90000"/>
              <a:defRPr/>
            </a:pPr>
            <a:endParaRPr lang="it-IT" sz="1600" i="1" dirty="0">
              <a:latin typeface="+mj-lt"/>
            </a:endParaRPr>
          </a:p>
        </p:txBody>
      </p:sp>
      <p:sp>
        <p:nvSpPr>
          <p:cNvPr id="2" name="Segnaposto numero diapositiva 1"/>
          <p:cNvSpPr>
            <a:spLocks noGrp="1"/>
          </p:cNvSpPr>
          <p:nvPr>
            <p:ph type="sldNum" sz="quarter" idx="12"/>
          </p:nvPr>
        </p:nvSpPr>
        <p:spPr>
          <a:xfrm>
            <a:off x="747673" y="4423439"/>
            <a:ext cx="406400" cy="273844"/>
          </a:xfrm>
        </p:spPr>
        <p:txBody>
          <a:bodyPr/>
          <a:lstStyle/>
          <a:p>
            <a:fld id="{28555E64-09E7-E944-8DB2-BD243D665CB3}" type="slidenum">
              <a:rPr lang="it-IT" smtClean="0"/>
              <a:pPr/>
              <a:t>8</a:t>
            </a:fld>
            <a:endParaRPr lang="it-IT" dirty="0"/>
          </a:p>
        </p:txBody>
      </p:sp>
      <p:sp>
        <p:nvSpPr>
          <p:cNvPr id="4" name="CasellaDiTesto 3"/>
          <p:cNvSpPr txBox="1"/>
          <p:nvPr/>
        </p:nvSpPr>
        <p:spPr>
          <a:xfrm>
            <a:off x="1213342" y="4601496"/>
            <a:ext cx="4255558" cy="515526"/>
          </a:xfrm>
          <a:prstGeom prst="rect">
            <a:avLst/>
          </a:prstGeom>
          <a:noFill/>
        </p:spPr>
        <p:txBody>
          <a:bodyPr wrap="square" rtlCol="0">
            <a:spAutoFit/>
          </a:bodyPr>
          <a:lstStyle/>
          <a:p>
            <a:pPr>
              <a:lnSpc>
                <a:spcPts val="700"/>
              </a:lnSpc>
              <a:spcAft>
                <a:spcPts val="200"/>
              </a:spcAft>
              <a:buClr>
                <a:srgbClr val="CF1E24"/>
              </a:buClr>
              <a:buSzPct val="90000"/>
              <a:defRPr/>
            </a:pPr>
            <a:r>
              <a:rPr lang="en-US" altLang="it-IT" sz="1000" b="1" dirty="0">
                <a:solidFill>
                  <a:schemeClr val="tx1">
                    <a:lumMod val="75000"/>
                    <a:lumOff val="25000"/>
                  </a:schemeClr>
                </a:solidFill>
              </a:rPr>
              <a:t>The implementation of ISTAT automatic profiling</a:t>
            </a:r>
          </a:p>
          <a:p>
            <a:pPr>
              <a:lnSpc>
                <a:spcPts val="700"/>
              </a:lnSpc>
              <a:spcAft>
                <a:spcPts val="1000"/>
              </a:spcAft>
              <a:buClr>
                <a:srgbClr val="CF1E24"/>
              </a:buClr>
              <a:buSzPct val="90000"/>
              <a:defRPr/>
            </a:pPr>
            <a:r>
              <a:rPr lang="en-US" altLang="it-IT" sz="1000" b="1" dirty="0">
                <a:solidFill>
                  <a:schemeClr val="tx1">
                    <a:lumMod val="75000"/>
                    <a:lumOff val="25000"/>
                  </a:schemeClr>
                </a:solidFill>
              </a:rPr>
              <a:t>to support the delineation of complex enterprises </a:t>
            </a:r>
          </a:p>
          <a:p>
            <a:pPr>
              <a:lnSpc>
                <a:spcPts val="700"/>
              </a:lnSpc>
              <a:spcAft>
                <a:spcPts val="1000"/>
              </a:spcAft>
              <a:buClr>
                <a:srgbClr val="CF1E24"/>
              </a:buClr>
              <a:buSzPct val="90000"/>
              <a:defRPr/>
            </a:pPr>
            <a:r>
              <a:rPr lang="de-DE" sz="1000" dirty="0">
                <a:solidFill>
                  <a:schemeClr val="tx1">
                    <a:lumMod val="75000"/>
                    <a:lumOff val="25000"/>
                  </a:schemeClr>
                </a:solidFill>
              </a:rPr>
              <a:t>Neuchâtel (</a:t>
            </a:r>
            <a:r>
              <a:rPr lang="de-DE" sz="1000" dirty="0" err="1">
                <a:solidFill>
                  <a:schemeClr val="tx1">
                    <a:lumMod val="75000"/>
                    <a:lumOff val="25000"/>
                  </a:schemeClr>
                </a:solidFill>
              </a:rPr>
              <a:t>Switzerland</a:t>
            </a:r>
            <a:r>
              <a:rPr lang="de-DE" sz="1000" dirty="0">
                <a:solidFill>
                  <a:schemeClr val="tx1">
                    <a:lumMod val="75000"/>
                    <a:lumOff val="25000"/>
                  </a:schemeClr>
                </a:solidFill>
              </a:rPr>
              <a:t>) - 24-27 September 2018</a:t>
            </a:r>
            <a:endParaRPr lang="it-IT" sz="1000" dirty="0">
              <a:solidFill>
                <a:schemeClr val="tx1">
                  <a:lumMod val="75000"/>
                  <a:lumOff val="25000"/>
                </a:schemeClr>
              </a:solidFill>
            </a:endParaRPr>
          </a:p>
        </p:txBody>
      </p:sp>
      <p:sp>
        <p:nvSpPr>
          <p:cNvPr id="6" name="Titolo 1"/>
          <p:cNvSpPr txBox="1">
            <a:spLocks/>
          </p:cNvSpPr>
          <p:nvPr/>
        </p:nvSpPr>
        <p:spPr>
          <a:xfrm>
            <a:off x="1162539" y="-1"/>
            <a:ext cx="8049193" cy="575734"/>
          </a:xfrm>
          <a:prstGeom prst="rect">
            <a:avLst/>
          </a:prstGeom>
          <a:solidFill>
            <a:srgbClr val="CF1E24"/>
          </a:solidFill>
          <a:ln>
            <a:noFill/>
          </a:ln>
        </p:spPr>
        <p:txBody>
          <a:bodyPr vert="horz" lIns="91396" tIns="45699" rIns="91396" bIns="45699" rtlCol="0" anchor="ctr">
            <a:normAutofit fontScale="850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endParaRPr lang="it-IT" dirty="0"/>
          </a:p>
        </p:txBody>
      </p:sp>
      <p:pic>
        <p:nvPicPr>
          <p:cNvPr id="7" name="Immagine 2"/>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7556988" y="4728074"/>
            <a:ext cx="1358411" cy="2318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8" name="Connettore 1 7"/>
          <p:cNvCxnSpPr/>
          <p:nvPr/>
        </p:nvCxnSpPr>
        <p:spPr>
          <a:xfrm>
            <a:off x="1162540" y="4566327"/>
            <a:ext cx="8150793" cy="0"/>
          </a:xfrm>
          <a:prstGeom prst="line">
            <a:avLst/>
          </a:prstGeom>
          <a:ln w="12700" cmpd="sng">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sp>
        <p:nvSpPr>
          <p:cNvPr id="13" name="CasellaDiTesto 12"/>
          <p:cNvSpPr txBox="1"/>
          <p:nvPr/>
        </p:nvSpPr>
        <p:spPr>
          <a:xfrm>
            <a:off x="1304925" y="133354"/>
            <a:ext cx="7610474" cy="307777"/>
          </a:xfrm>
          <a:prstGeom prst="rect">
            <a:avLst/>
          </a:prstGeom>
          <a:noFill/>
        </p:spPr>
        <p:txBody>
          <a:bodyPr wrap="square" lIns="0" tIns="0" rIns="0" bIns="0" rtlCol="0">
            <a:spAutoFit/>
          </a:bodyPr>
          <a:lstStyle/>
          <a:p>
            <a:pPr>
              <a:spcAft>
                <a:spcPts val="1000"/>
              </a:spcAft>
              <a:buClr>
                <a:srgbClr val="CF1E24"/>
              </a:buClr>
              <a:buSzPct val="90000"/>
              <a:defRPr/>
            </a:pPr>
            <a:r>
              <a:rPr lang="it-IT" altLang="it-IT" sz="2000" b="1" dirty="0" err="1">
                <a:solidFill>
                  <a:schemeClr val="bg1"/>
                </a:solidFill>
                <a:latin typeface="+mj-lt"/>
              </a:rPr>
              <a:t>Automatic</a:t>
            </a:r>
            <a:r>
              <a:rPr lang="it-IT" altLang="it-IT" sz="2000" b="1" dirty="0">
                <a:solidFill>
                  <a:schemeClr val="bg1"/>
                </a:solidFill>
                <a:latin typeface="+mj-lt"/>
              </a:rPr>
              <a:t> </a:t>
            </a:r>
            <a:r>
              <a:rPr lang="it-IT" altLang="it-IT" sz="2000" b="1" dirty="0" err="1">
                <a:solidFill>
                  <a:schemeClr val="bg1"/>
                </a:solidFill>
                <a:latin typeface="+mj-lt"/>
              </a:rPr>
              <a:t>profiling</a:t>
            </a:r>
            <a:r>
              <a:rPr lang="it-IT" altLang="it-IT" sz="2000" b="1" dirty="0">
                <a:solidFill>
                  <a:schemeClr val="bg1"/>
                </a:solidFill>
                <a:latin typeface="+mj-lt"/>
              </a:rPr>
              <a:t> - </a:t>
            </a:r>
            <a:r>
              <a:rPr lang="it-IT" altLang="it-IT" sz="2000" b="1" dirty="0" err="1">
                <a:solidFill>
                  <a:schemeClr val="bg1"/>
                </a:solidFill>
                <a:latin typeface="+mj-lt"/>
              </a:rPr>
              <a:t>simple</a:t>
            </a:r>
            <a:r>
              <a:rPr lang="it-IT" altLang="it-IT" sz="2000" b="1" dirty="0">
                <a:solidFill>
                  <a:schemeClr val="bg1"/>
                </a:solidFill>
                <a:latin typeface="+mj-lt"/>
              </a:rPr>
              <a:t> </a:t>
            </a:r>
            <a:r>
              <a:rPr lang="it-IT" altLang="it-IT" sz="2000" b="1" dirty="0" err="1">
                <a:solidFill>
                  <a:schemeClr val="bg1"/>
                </a:solidFill>
                <a:latin typeface="+mj-lt"/>
              </a:rPr>
              <a:t>groups</a:t>
            </a:r>
            <a:r>
              <a:rPr lang="it-IT" altLang="it-IT" sz="2000" b="1" dirty="0">
                <a:solidFill>
                  <a:schemeClr val="bg1"/>
                </a:solidFill>
                <a:latin typeface="+mj-lt"/>
              </a:rPr>
              <a:t> </a:t>
            </a:r>
            <a:endParaRPr lang="it-IT" sz="2000" b="1" dirty="0">
              <a:solidFill>
                <a:schemeClr val="bg1"/>
              </a:solidFill>
            </a:endParaRPr>
          </a:p>
        </p:txBody>
      </p:sp>
    </p:spTree>
    <p:extLst>
      <p:ext uri="{BB962C8B-B14F-4D97-AF65-F5344CB8AC3E}">
        <p14:creationId xmlns:p14="http://schemas.microsoft.com/office/powerpoint/2010/main" val="325738835"/>
      </p:ext>
    </p:extLst>
  </p:cSld>
  <p:clrMapOvr>
    <a:masterClrMapping/>
  </p:clrMapOvr>
  <p:transition spd="med">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12"/>
          </p:nvPr>
        </p:nvSpPr>
        <p:spPr>
          <a:xfrm>
            <a:off x="747673" y="4423439"/>
            <a:ext cx="406400" cy="273844"/>
          </a:xfrm>
        </p:spPr>
        <p:txBody>
          <a:bodyPr/>
          <a:lstStyle/>
          <a:p>
            <a:fld id="{28555E64-09E7-E944-8DB2-BD243D665CB3}" type="slidenum">
              <a:rPr lang="it-IT" smtClean="0"/>
              <a:pPr/>
              <a:t>9</a:t>
            </a:fld>
            <a:endParaRPr lang="it-IT" dirty="0"/>
          </a:p>
        </p:txBody>
      </p:sp>
      <p:sp>
        <p:nvSpPr>
          <p:cNvPr id="4" name="CasellaDiTesto 3"/>
          <p:cNvSpPr txBox="1"/>
          <p:nvPr/>
        </p:nvSpPr>
        <p:spPr>
          <a:xfrm>
            <a:off x="1213342" y="4601496"/>
            <a:ext cx="4255558" cy="515526"/>
          </a:xfrm>
          <a:prstGeom prst="rect">
            <a:avLst/>
          </a:prstGeom>
          <a:noFill/>
        </p:spPr>
        <p:txBody>
          <a:bodyPr wrap="square" rtlCol="0">
            <a:spAutoFit/>
          </a:bodyPr>
          <a:lstStyle/>
          <a:p>
            <a:pPr>
              <a:lnSpc>
                <a:spcPts val="700"/>
              </a:lnSpc>
              <a:spcAft>
                <a:spcPts val="200"/>
              </a:spcAft>
              <a:buClr>
                <a:srgbClr val="CF1E24"/>
              </a:buClr>
              <a:buSzPct val="90000"/>
              <a:defRPr/>
            </a:pPr>
            <a:r>
              <a:rPr lang="en-US" altLang="it-IT" sz="1000" b="1" dirty="0">
                <a:solidFill>
                  <a:schemeClr val="tx1">
                    <a:lumMod val="75000"/>
                    <a:lumOff val="25000"/>
                  </a:schemeClr>
                </a:solidFill>
              </a:rPr>
              <a:t>The implementation of ISTAT automatic profiling</a:t>
            </a:r>
          </a:p>
          <a:p>
            <a:pPr>
              <a:lnSpc>
                <a:spcPts val="700"/>
              </a:lnSpc>
              <a:spcAft>
                <a:spcPts val="1000"/>
              </a:spcAft>
              <a:buClr>
                <a:srgbClr val="CF1E24"/>
              </a:buClr>
              <a:buSzPct val="90000"/>
              <a:defRPr/>
            </a:pPr>
            <a:r>
              <a:rPr lang="en-US" altLang="it-IT" sz="1000" b="1" dirty="0">
                <a:solidFill>
                  <a:schemeClr val="tx1">
                    <a:lumMod val="75000"/>
                    <a:lumOff val="25000"/>
                  </a:schemeClr>
                </a:solidFill>
              </a:rPr>
              <a:t>to support the delineation of complex enterprises </a:t>
            </a:r>
          </a:p>
          <a:p>
            <a:pPr>
              <a:lnSpc>
                <a:spcPts val="700"/>
              </a:lnSpc>
              <a:spcAft>
                <a:spcPts val="1000"/>
              </a:spcAft>
              <a:buClr>
                <a:srgbClr val="CF1E24"/>
              </a:buClr>
              <a:buSzPct val="90000"/>
              <a:defRPr/>
            </a:pPr>
            <a:r>
              <a:rPr lang="de-DE" sz="1000" dirty="0">
                <a:solidFill>
                  <a:schemeClr val="tx1">
                    <a:lumMod val="75000"/>
                    <a:lumOff val="25000"/>
                  </a:schemeClr>
                </a:solidFill>
              </a:rPr>
              <a:t>Neuchâtel (</a:t>
            </a:r>
            <a:r>
              <a:rPr lang="de-DE" sz="1000" dirty="0" err="1">
                <a:solidFill>
                  <a:schemeClr val="tx1">
                    <a:lumMod val="75000"/>
                    <a:lumOff val="25000"/>
                  </a:schemeClr>
                </a:solidFill>
              </a:rPr>
              <a:t>Switzerland</a:t>
            </a:r>
            <a:r>
              <a:rPr lang="de-DE" sz="1000" dirty="0">
                <a:solidFill>
                  <a:schemeClr val="tx1">
                    <a:lumMod val="75000"/>
                    <a:lumOff val="25000"/>
                  </a:schemeClr>
                </a:solidFill>
              </a:rPr>
              <a:t>) - 24-27 September 2018</a:t>
            </a:r>
            <a:endParaRPr lang="it-IT" sz="1000" dirty="0">
              <a:solidFill>
                <a:schemeClr val="tx1">
                  <a:lumMod val="75000"/>
                  <a:lumOff val="25000"/>
                </a:schemeClr>
              </a:solidFill>
            </a:endParaRPr>
          </a:p>
        </p:txBody>
      </p:sp>
      <p:sp>
        <p:nvSpPr>
          <p:cNvPr id="6" name="Titolo 1"/>
          <p:cNvSpPr txBox="1">
            <a:spLocks/>
          </p:cNvSpPr>
          <p:nvPr/>
        </p:nvSpPr>
        <p:spPr>
          <a:xfrm>
            <a:off x="1162539" y="-1"/>
            <a:ext cx="8049193" cy="575734"/>
          </a:xfrm>
          <a:prstGeom prst="rect">
            <a:avLst/>
          </a:prstGeom>
          <a:solidFill>
            <a:srgbClr val="CF1E24"/>
          </a:solidFill>
          <a:ln>
            <a:noFill/>
          </a:ln>
        </p:spPr>
        <p:txBody>
          <a:bodyPr vert="horz" lIns="91396" tIns="45699" rIns="91396" bIns="45699" rtlCol="0" anchor="ctr">
            <a:normAutofit fontScale="850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endParaRPr lang="it-IT" dirty="0"/>
          </a:p>
        </p:txBody>
      </p:sp>
      <p:pic>
        <p:nvPicPr>
          <p:cNvPr id="7" name="Immagine 2"/>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7556988" y="4728074"/>
            <a:ext cx="1358411" cy="2318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8" name="Connettore 1 7"/>
          <p:cNvCxnSpPr/>
          <p:nvPr/>
        </p:nvCxnSpPr>
        <p:spPr>
          <a:xfrm>
            <a:off x="1162540" y="4566327"/>
            <a:ext cx="8150793" cy="0"/>
          </a:xfrm>
          <a:prstGeom prst="line">
            <a:avLst/>
          </a:prstGeom>
          <a:ln w="12700" cmpd="sng">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sp>
        <p:nvSpPr>
          <p:cNvPr id="13" name="CasellaDiTesto 12"/>
          <p:cNvSpPr txBox="1"/>
          <p:nvPr/>
        </p:nvSpPr>
        <p:spPr>
          <a:xfrm>
            <a:off x="1304925" y="133354"/>
            <a:ext cx="7610474" cy="307777"/>
          </a:xfrm>
          <a:prstGeom prst="rect">
            <a:avLst/>
          </a:prstGeom>
          <a:noFill/>
        </p:spPr>
        <p:txBody>
          <a:bodyPr wrap="square" lIns="0" tIns="0" rIns="0" bIns="0" rtlCol="0">
            <a:spAutoFit/>
          </a:bodyPr>
          <a:lstStyle/>
          <a:p>
            <a:pPr>
              <a:spcAft>
                <a:spcPts val="1000"/>
              </a:spcAft>
              <a:buClr>
                <a:srgbClr val="CF1E24"/>
              </a:buClr>
              <a:buSzPct val="90000"/>
              <a:defRPr/>
            </a:pPr>
            <a:r>
              <a:rPr lang="it-IT" altLang="it-IT" sz="2000" b="1" dirty="0" err="1">
                <a:solidFill>
                  <a:schemeClr val="bg1"/>
                </a:solidFill>
                <a:latin typeface="+mj-lt"/>
              </a:rPr>
              <a:t>Automatic</a:t>
            </a:r>
            <a:r>
              <a:rPr lang="it-IT" altLang="it-IT" sz="2000" b="1" dirty="0">
                <a:solidFill>
                  <a:schemeClr val="bg1"/>
                </a:solidFill>
                <a:latin typeface="+mj-lt"/>
              </a:rPr>
              <a:t> </a:t>
            </a:r>
            <a:r>
              <a:rPr lang="it-IT" altLang="it-IT" sz="2000" b="1" dirty="0" err="1">
                <a:solidFill>
                  <a:schemeClr val="bg1"/>
                </a:solidFill>
                <a:latin typeface="+mj-lt"/>
              </a:rPr>
              <a:t>profiling</a:t>
            </a:r>
            <a:r>
              <a:rPr lang="it-IT" altLang="it-IT" sz="2000" b="1" dirty="0">
                <a:solidFill>
                  <a:schemeClr val="bg1"/>
                </a:solidFill>
                <a:latin typeface="+mj-lt"/>
              </a:rPr>
              <a:t> - </a:t>
            </a:r>
            <a:r>
              <a:rPr lang="it-IT" altLang="it-IT" sz="2000" b="1" dirty="0" err="1">
                <a:solidFill>
                  <a:schemeClr val="bg1"/>
                </a:solidFill>
                <a:latin typeface="+mj-lt"/>
              </a:rPr>
              <a:t>complex</a:t>
            </a:r>
            <a:r>
              <a:rPr lang="it-IT" altLang="it-IT" sz="2000" b="1" dirty="0">
                <a:solidFill>
                  <a:schemeClr val="bg1"/>
                </a:solidFill>
                <a:latin typeface="+mj-lt"/>
              </a:rPr>
              <a:t> </a:t>
            </a:r>
            <a:r>
              <a:rPr lang="it-IT" altLang="it-IT" sz="2000" b="1" dirty="0" err="1">
                <a:solidFill>
                  <a:schemeClr val="bg1"/>
                </a:solidFill>
                <a:latin typeface="+mj-lt"/>
              </a:rPr>
              <a:t>groups</a:t>
            </a:r>
            <a:endParaRPr lang="it-IT" sz="2000" b="1" dirty="0">
              <a:solidFill>
                <a:schemeClr val="bg1"/>
              </a:solidFill>
            </a:endParaRPr>
          </a:p>
        </p:txBody>
      </p:sp>
      <p:graphicFrame>
        <p:nvGraphicFramePr>
          <p:cNvPr id="3" name="Diagramma 2"/>
          <p:cNvGraphicFramePr/>
          <p:nvPr>
            <p:extLst>
              <p:ext uri="{D42A27DB-BD31-4B8C-83A1-F6EECF244321}">
                <p14:modId xmlns:p14="http://schemas.microsoft.com/office/powerpoint/2010/main" val="1055262237"/>
              </p:ext>
            </p:extLst>
          </p:nvPr>
        </p:nvGraphicFramePr>
        <p:xfrm>
          <a:off x="128547" y="650500"/>
          <a:ext cx="8872577" cy="4152341"/>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866861529"/>
      </p:ext>
    </p:extLst>
  </p:cSld>
  <p:clrMapOvr>
    <a:masterClrMapping/>
  </p:clrMapOvr>
  <p:transition spd="med">
    <p:fade/>
  </p:transition>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lumMod val="85000"/>
          </a:schemeClr>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o" ma:contentTypeID="0x010100661A2BE3120D674DA36C11D6006822D4" ma:contentTypeVersion="3" ma:contentTypeDescription="Creare un nuovo documento." ma:contentTypeScope="" ma:versionID="df9c2651dffb292a836ec0f0d60ecf0c">
  <xsd:schema xmlns:xsd="http://www.w3.org/2001/XMLSchema" xmlns:xs="http://www.w3.org/2001/XMLSchema" xmlns:p="http://schemas.microsoft.com/office/2006/metadata/properties" xmlns:ns2="c58f2efd-82a8-4ecf-b395-8c25e928921d" xmlns:ns3="459159c4-d20a-4ff3-9b11-fbd127bd52e5" xmlns:ns4="679261c3-551f-4e86-913f-177e0e529669" targetNamespace="http://schemas.microsoft.com/office/2006/metadata/properties" ma:root="true" ma:fieldsID="f820cdc17a90b00845ec72bfdbf88abe" ns2:_="" ns3:_="" ns4:_="">
    <xsd:import namespace="c58f2efd-82a8-4ecf-b395-8c25e928921d"/>
    <xsd:import namespace="459159c4-d20a-4ff3-9b11-fbd127bd52e5"/>
    <xsd:import namespace="679261c3-551f-4e86-913f-177e0e529669"/>
    <xsd:element name="properties">
      <xsd:complexType>
        <xsd:sequence>
          <xsd:element name="documentManagement">
            <xsd:complexType>
              <xsd:all>
                <xsd:element ref="ns2:Categoria"/>
                <xsd:element ref="ns3:_dlc_DocId" minOccurs="0"/>
                <xsd:element ref="ns3:_dlc_DocIdUrl" minOccurs="0"/>
                <xsd:element ref="ns3:_dlc_DocIdPersistId" minOccurs="0"/>
                <xsd:element ref="ns4:SottoCategori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58f2efd-82a8-4ecf-b395-8c25e928921d" elementFormDefault="qualified">
    <xsd:import namespace="http://schemas.microsoft.com/office/2006/documentManagement/types"/>
    <xsd:import namespace="http://schemas.microsoft.com/office/infopath/2007/PartnerControls"/>
    <xsd:element name="Categoria" ma:index="8" ma:displayName="Categoria" ma:default="Logo" ma:format="Dropdown" ma:internalName="Categoria">
      <xsd:simpleType>
        <xsd:restriction base="dms:Choice">
          <xsd:enumeration value="Logo"/>
          <xsd:enumeration value="Carta intestata con protocollo"/>
          <xsd:enumeration value="Carta intestata senza protocollo"/>
          <xsd:enumeration value="Power Point"/>
          <xsd:enumeration value="Libri digitali e cartacei"/>
          <xsd:enumeration value="Tavole di dati online"/>
          <xsd:enumeration value="Grafici interattivi"/>
          <xsd:enumeration value="Strumenti di comunicazione per i Censimenti permanenti"/>
          <xsd:enumeration value="Strumenti di comunicazione relativi al Censimento generale dell'Agricoltura 2020"/>
        </xsd:restriction>
      </xsd:simpleType>
    </xsd:element>
  </xsd:schema>
  <xsd:schema xmlns:xsd="http://www.w3.org/2001/XMLSchema" xmlns:xs="http://www.w3.org/2001/XMLSchema" xmlns:dms="http://schemas.microsoft.com/office/2006/documentManagement/types" xmlns:pc="http://schemas.microsoft.com/office/infopath/2007/PartnerControls" targetNamespace="459159c4-d20a-4ff3-9b11-fbd127bd52e5" elementFormDefault="qualified">
    <xsd:import namespace="http://schemas.microsoft.com/office/2006/documentManagement/types"/>
    <xsd:import namespace="http://schemas.microsoft.com/office/infopath/2007/PartnerControls"/>
    <xsd:element name="_dlc_DocId" ma:index="9" nillable="true" ma:displayName="Valore ID documento" ma:description="Valore dell'ID documento assegnato all'elemento." ma:internalName="_dlc_DocId" ma:readOnly="true">
      <xsd:simpleType>
        <xsd:restriction base="dms:Text"/>
      </xsd:simpleType>
    </xsd:element>
    <xsd:element name="_dlc_DocIdUrl" ma:index="10" nillable="true" ma:displayName="ID documento" ma:description="Collegamento permanente al documento."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1"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679261c3-551f-4e86-913f-177e0e529669" elementFormDefault="qualified">
    <xsd:import namespace="http://schemas.microsoft.com/office/2006/documentManagement/types"/>
    <xsd:import namespace="http://schemas.microsoft.com/office/infopath/2007/PartnerControls"/>
    <xsd:element name="SottoCategoria" ma:index="12" nillable="true" ma:displayName="Sottocategoria" ma:default="-" ma:format="Dropdown" ma:internalName="SottoCategoria">
      <xsd:simpleType>
        <xsd:restriction base="dms:Choice">
          <xsd:enumeration value="-"/>
          <xsd:enumeration value="1- CP Generico"/>
          <xsd:enumeration value="2- CP Popolazione"/>
          <xsd:enumeration value="3- CP Imprese"/>
          <xsd:enumeration value="4- CP Istituzioni pubbliche"/>
          <xsd:enumeration value="5- CP Istituzioni non profit"/>
          <xsd:enumeration value="6- CP Agricoltura"/>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i contenuto"/>
        <xsd:element ref="dc:title" minOccurs="0" maxOccurs="1" ma:index="4" ma:displayName="Tito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4.xml><?xml version="1.0" encoding="utf-8"?>
<p:properties xmlns:p="http://schemas.microsoft.com/office/2006/metadata/properties" xmlns:xsi="http://www.w3.org/2001/XMLSchema-instance" xmlns:pc="http://schemas.microsoft.com/office/infopath/2007/PartnerControls">
  <documentManagement>
    <SottoCategoria xmlns="679261c3-551f-4e86-913f-177e0e529669">-</SottoCategoria>
    <Categoria xmlns="c58f2efd-82a8-4ecf-b395-8c25e928921d">Power Point</Categoria>
    <_dlc_DocId xmlns="459159c4-d20a-4ff3-9b11-fbd127bd52e5">INTRANET-14-77</_dlc_DocId>
    <_dlc_DocIdUrl xmlns="459159c4-d20a-4ff3-9b11-fbd127bd52e5">
      <Url>https://intranet.istat.it/Collaborativi/_layouts/15/DocIdRedir.aspx?ID=INTRANET-14-77</Url>
      <Description>INTRANET-14-77</Description>
    </_dlc_DocIdUrl>
  </documentManagement>
</p:properties>
</file>

<file path=customXml/itemProps1.xml><?xml version="1.0" encoding="utf-8"?>
<ds:datastoreItem xmlns:ds="http://schemas.openxmlformats.org/officeDocument/2006/customXml" ds:itemID="{A8E1E69A-D261-41D1-B2E5-EDFC0C28DA66}">
  <ds:schemaRefs>
    <ds:schemaRef ds:uri="http://schemas.microsoft.com/sharepoint/v3/contenttype/forms"/>
  </ds:schemaRefs>
</ds:datastoreItem>
</file>

<file path=customXml/itemProps2.xml><?xml version="1.0" encoding="utf-8"?>
<ds:datastoreItem xmlns:ds="http://schemas.openxmlformats.org/officeDocument/2006/customXml" ds:itemID="{59A2A88F-A12B-437C-BC4D-087D731786E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58f2efd-82a8-4ecf-b395-8c25e928921d"/>
    <ds:schemaRef ds:uri="459159c4-d20a-4ff3-9b11-fbd127bd52e5"/>
    <ds:schemaRef ds:uri="679261c3-551f-4e86-913f-177e0e52966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C1F3400-3218-46A8-B7DF-4CAC3240349B}">
  <ds:schemaRefs>
    <ds:schemaRef ds:uri="http://schemas.microsoft.com/sharepoint/events"/>
  </ds:schemaRefs>
</ds:datastoreItem>
</file>

<file path=customXml/itemProps4.xml><?xml version="1.0" encoding="utf-8"?>
<ds:datastoreItem xmlns:ds="http://schemas.openxmlformats.org/officeDocument/2006/customXml" ds:itemID="{FA0E81DE-5F0B-421A-93B4-EF95C1639E19}">
  <ds:schemaRefs>
    <ds:schemaRef ds:uri="http://www.w3.org/XML/1998/namespace"/>
    <ds:schemaRef ds:uri="http://purl.org/dc/terms/"/>
    <ds:schemaRef ds:uri="http://schemas.microsoft.com/office/2006/documentManagement/types"/>
    <ds:schemaRef ds:uri="http://purl.org/dc/elements/1.1/"/>
    <ds:schemaRef ds:uri="http://schemas.microsoft.com/office/infopath/2007/PartnerControls"/>
    <ds:schemaRef ds:uri="http://schemas.microsoft.com/office/2006/metadata/properties"/>
    <ds:schemaRef ds:uri="459159c4-d20a-4ff3-9b11-fbd127bd52e5"/>
    <ds:schemaRef ds:uri="http://schemas.openxmlformats.org/package/2006/metadata/core-properties"/>
    <ds:schemaRef ds:uri="679261c3-551f-4e86-913f-177e0e529669"/>
    <ds:schemaRef ds:uri="c58f2efd-82a8-4ecf-b395-8c25e928921d"/>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21636</TotalTime>
  <Words>1803</Words>
  <Application>Microsoft Office PowerPoint</Application>
  <PresentationFormat>Presentazione su schermo (16:9)</PresentationFormat>
  <Paragraphs>223</Paragraphs>
  <Slides>13</Slides>
  <Notes>13</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13</vt:i4>
      </vt:variant>
    </vt:vector>
  </HeadingPairs>
  <TitlesOfParts>
    <vt:vector size="19" baseType="lpstr">
      <vt:lpstr>Arial</vt:lpstr>
      <vt:lpstr>Calibri</vt:lpstr>
      <vt:lpstr>MS Mincho</vt:lpstr>
      <vt:lpstr>Times New Roman</vt:lpstr>
      <vt:lpstr>Wingdings</vt: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Standard slide</dc:title>
  <dc:creator>elena grimaccia</dc:creator>
  <cp:lastModifiedBy>Utente</cp:lastModifiedBy>
  <cp:revision>1458</cp:revision>
  <cp:lastPrinted>2017-02-22T13:28:22Z</cp:lastPrinted>
  <dcterms:created xsi:type="dcterms:W3CDTF">2015-05-13T08:31:54Z</dcterms:created>
  <dcterms:modified xsi:type="dcterms:W3CDTF">2018-08-17T19:54:58Z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0x010100661A2BE3120D674DA36C11D6006822D4</vt:lpwstr>
  </property>
  <property fmtid="{D5CDD505-2E9C-101B-9397-08002B2CF9AE}" pid="3" name="_dlc_DocIdItemGuid">
    <vt:lpwstr>9e0de80d-cc6b-4586-a7d5-f445339ce8d5</vt:lpwstr>
  </property>
</Properties>
</file>