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513" r:id="rId6"/>
    <p:sldId id="514" r:id="rId7"/>
    <p:sldId id="515" r:id="rId8"/>
    <p:sldId id="516" r:id="rId9"/>
    <p:sldId id="523" r:id="rId10"/>
    <p:sldId id="517" r:id="rId11"/>
    <p:sldId id="518" r:id="rId12"/>
    <p:sldId id="519" r:id="rId13"/>
    <p:sldId id="520" r:id="rId14"/>
    <p:sldId id="521" r:id="rId15"/>
    <p:sldId id="522" r:id="rId16"/>
  </p:sldIdLst>
  <p:sldSz cx="9144000" cy="5143500" type="screen16x9"/>
  <p:notesSz cx="6797675" cy="9872663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E24"/>
    <a:srgbClr val="AE1023"/>
    <a:srgbClr val="F4C34F"/>
    <a:srgbClr val="4479CB"/>
    <a:srgbClr val="FDB409"/>
    <a:srgbClr val="CB6131"/>
    <a:srgbClr val="FFFF0A"/>
    <a:srgbClr val="FB0005"/>
    <a:srgbClr val="7E76AD"/>
    <a:srgbClr val="9188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91" autoAdjust="0"/>
    <p:restoredTop sz="89371" autoAdjust="0"/>
  </p:normalViewPr>
  <p:slideViewPr>
    <p:cSldViewPr snapToGrid="0" snapToObjects="1" showGuides="1">
      <p:cViewPr>
        <p:scale>
          <a:sx n="100" d="100"/>
          <a:sy n="100" d="100"/>
        </p:scale>
        <p:origin x="-1602" y="-642"/>
      </p:cViewPr>
      <p:guideLst>
        <p:guide orient="horz" pos="3121"/>
        <p:guide orient="horz" pos="177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09"/>
        <p:guide orient="horz" pos="3110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7F076-6246-4E8C-9961-2C04C7AD9F9B}" type="doc">
      <dgm:prSet loTypeId="urn:microsoft.com/office/officeart/2005/8/layout/hierarchy4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50960D3B-09CE-407F-8F2A-B4F3E225A22E}">
      <dgm:prSet phldrT="[Testo]"/>
      <dgm:spPr/>
      <dgm:t>
        <a:bodyPr/>
        <a:lstStyle/>
        <a:p>
          <a:r>
            <a:rPr lang="en-US" dirty="0" smtClean="0"/>
            <a:t>Development of a </a:t>
          </a:r>
          <a:r>
            <a:rPr lang="en-US" b="1" dirty="0" smtClean="0">
              <a:solidFill>
                <a:srgbClr val="C00000"/>
              </a:solidFill>
            </a:rPr>
            <a:t>database</a:t>
          </a:r>
          <a:r>
            <a:rPr lang="en-US" dirty="0" smtClean="0"/>
            <a:t> to store the information on the profiled groups and the main results of the contact phase.</a:t>
          </a:r>
        </a:p>
        <a:p>
          <a:r>
            <a:rPr lang="en-US" dirty="0" smtClean="0"/>
            <a:t>The database contains different files for each reference year. </a:t>
          </a:r>
          <a:endParaRPr lang="it-IT" dirty="0"/>
        </a:p>
      </dgm:t>
    </dgm:pt>
    <dgm:pt modelId="{F226E237-6BFF-4A47-B52B-A9A24E94974A}" type="parTrans" cxnId="{560AD60A-35CE-4833-916A-293B1D024D2A}">
      <dgm:prSet/>
      <dgm:spPr/>
      <dgm:t>
        <a:bodyPr/>
        <a:lstStyle/>
        <a:p>
          <a:endParaRPr lang="it-IT"/>
        </a:p>
      </dgm:t>
    </dgm:pt>
    <dgm:pt modelId="{C4A1C6EA-617B-45ED-9778-51655538DA2A}" type="sibTrans" cxnId="{560AD60A-35CE-4833-916A-293B1D024D2A}">
      <dgm:prSet/>
      <dgm:spPr/>
      <dgm:t>
        <a:bodyPr/>
        <a:lstStyle/>
        <a:p>
          <a:endParaRPr lang="it-IT"/>
        </a:p>
      </dgm:t>
    </dgm:pt>
    <dgm:pt modelId="{1B31E343-C926-40CD-8A62-BD0E57432A3D}">
      <dgm:prSet phldrT="[Testo]"/>
      <dgm:spPr/>
      <dgm:t>
        <a:bodyPr/>
        <a:lstStyle/>
        <a:p>
          <a:r>
            <a:rPr lang="it-IT" b="1" i="1" dirty="0" err="1" smtClean="0"/>
            <a:t>Type</a:t>
          </a:r>
          <a:r>
            <a:rPr lang="it-IT" b="1" i="1" dirty="0" smtClean="0"/>
            <a:t> of </a:t>
          </a:r>
          <a:r>
            <a:rPr lang="it-IT" b="1" i="1" dirty="0" err="1" smtClean="0"/>
            <a:t>contact</a:t>
          </a:r>
          <a:endParaRPr lang="it-IT" b="1" i="1" dirty="0" smtClean="0"/>
        </a:p>
        <a:p>
          <a:r>
            <a:rPr lang="en-US" i="0" dirty="0" smtClean="0"/>
            <a:t>- e-mails</a:t>
          </a:r>
        </a:p>
        <a:p>
          <a:r>
            <a:rPr lang="en-US" i="0" dirty="0" smtClean="0"/>
            <a:t>- telephone calls</a:t>
          </a:r>
        </a:p>
        <a:p>
          <a:r>
            <a:rPr lang="en-US" i="0" dirty="0" smtClean="0"/>
            <a:t>- formal letters</a:t>
          </a:r>
        </a:p>
        <a:p>
          <a:r>
            <a:rPr lang="en-US" i="0" dirty="0" smtClean="0"/>
            <a:t>- meeting</a:t>
          </a:r>
          <a:endParaRPr lang="it-IT" i="1" dirty="0"/>
        </a:p>
      </dgm:t>
    </dgm:pt>
    <dgm:pt modelId="{5F7431E8-385D-414C-92B2-BDEB3DFBBB0D}" type="parTrans" cxnId="{D2C9BAA7-8038-4E92-BC2F-959FC8DBD989}">
      <dgm:prSet/>
      <dgm:spPr/>
      <dgm:t>
        <a:bodyPr/>
        <a:lstStyle/>
        <a:p>
          <a:endParaRPr lang="it-IT"/>
        </a:p>
      </dgm:t>
    </dgm:pt>
    <dgm:pt modelId="{B03A742C-782E-4994-9F9B-032FA0665AAA}" type="sibTrans" cxnId="{D2C9BAA7-8038-4E92-BC2F-959FC8DBD989}">
      <dgm:prSet/>
      <dgm:spPr/>
      <dgm:t>
        <a:bodyPr/>
        <a:lstStyle/>
        <a:p>
          <a:endParaRPr lang="it-IT"/>
        </a:p>
      </dgm:t>
    </dgm:pt>
    <dgm:pt modelId="{0E5D6F0E-4B36-4CCB-A45F-6E5A2D3F5E24}">
      <dgm:prSet phldrT="[Testo]"/>
      <dgm:spPr/>
      <dgm:t>
        <a:bodyPr/>
        <a:lstStyle/>
        <a:p>
          <a:r>
            <a:rPr lang="en-GB" b="1" i="1" dirty="0" smtClean="0"/>
            <a:t>Outcome of the contact</a:t>
          </a:r>
        </a:p>
        <a:p>
          <a:r>
            <a:rPr lang="en-GB" i="0" dirty="0" smtClean="0"/>
            <a:t>- light cases</a:t>
          </a:r>
        </a:p>
        <a:p>
          <a:r>
            <a:rPr lang="en-GB" i="0" dirty="0" smtClean="0"/>
            <a:t>- i</a:t>
          </a:r>
          <a:r>
            <a:rPr lang="en-GB" dirty="0" smtClean="0"/>
            <a:t>dentification of the correct person but no cooperation</a:t>
          </a:r>
        </a:p>
        <a:p>
          <a:r>
            <a:rPr lang="en-GB" i="0" dirty="0" smtClean="0"/>
            <a:t>- collection of </a:t>
          </a:r>
          <a:r>
            <a:rPr lang="it-IT" i="0" dirty="0" smtClean="0"/>
            <a:t>core </a:t>
          </a:r>
          <a:r>
            <a:rPr lang="it-IT" i="0" dirty="0" err="1" smtClean="0"/>
            <a:t>variables</a:t>
          </a:r>
          <a:endParaRPr lang="it-IT" i="0" dirty="0" smtClean="0"/>
        </a:p>
        <a:p>
          <a:r>
            <a:rPr lang="it-IT" i="0" dirty="0" smtClean="0"/>
            <a:t>- no </a:t>
          </a:r>
          <a:r>
            <a:rPr lang="it-IT" i="0" dirty="0" err="1" smtClean="0"/>
            <a:t>feedbakc</a:t>
          </a:r>
          <a:endParaRPr lang="it-IT" dirty="0"/>
        </a:p>
      </dgm:t>
    </dgm:pt>
    <dgm:pt modelId="{56F7B39D-080A-4099-A69A-D4A3903CAEE2}" type="parTrans" cxnId="{26979365-B4D1-4128-B7AE-5FBEEA877511}">
      <dgm:prSet/>
      <dgm:spPr/>
      <dgm:t>
        <a:bodyPr/>
        <a:lstStyle/>
        <a:p>
          <a:endParaRPr lang="it-IT"/>
        </a:p>
      </dgm:t>
    </dgm:pt>
    <dgm:pt modelId="{A727079A-1DEA-4E0B-A68B-11F24A5ACF60}" type="sibTrans" cxnId="{26979365-B4D1-4128-B7AE-5FBEEA877511}">
      <dgm:prSet/>
      <dgm:spPr/>
      <dgm:t>
        <a:bodyPr/>
        <a:lstStyle/>
        <a:p>
          <a:endParaRPr lang="it-IT"/>
        </a:p>
      </dgm:t>
    </dgm:pt>
    <dgm:pt modelId="{6B829E47-E2AD-4A46-8CEF-CAE7B0E40DDC}">
      <dgm:prSet/>
      <dgm:spPr/>
      <dgm:t>
        <a:bodyPr/>
        <a:lstStyle/>
        <a:p>
          <a:r>
            <a:rPr lang="en-US" b="1" i="1" dirty="0" smtClean="0"/>
            <a:t>Respondent selection mode</a:t>
          </a:r>
        </a:p>
        <a:p>
          <a:r>
            <a:rPr lang="en-US" b="0" i="0" dirty="0" smtClean="0"/>
            <a:t>- open sources such as corporate websites</a:t>
          </a:r>
        </a:p>
        <a:p>
          <a:r>
            <a:rPr lang="en-US" b="0" i="0" dirty="0" smtClean="0"/>
            <a:t>-</a:t>
          </a:r>
          <a:r>
            <a:rPr lang="en-US" dirty="0" smtClean="0"/>
            <a:t>SBS or STS respondents</a:t>
          </a:r>
        </a:p>
        <a:p>
          <a:r>
            <a:rPr lang="en-US" dirty="0" smtClean="0"/>
            <a:t>- </a:t>
          </a:r>
          <a:r>
            <a:rPr lang="it-IT" dirty="0" smtClean="0"/>
            <a:t>personal </a:t>
          </a:r>
          <a:r>
            <a:rPr lang="it-IT" dirty="0" err="1" smtClean="0"/>
            <a:t>contacts</a:t>
          </a:r>
          <a:r>
            <a:rPr lang="it-IT" dirty="0" smtClean="0"/>
            <a:t> or </a:t>
          </a:r>
          <a:r>
            <a:rPr lang="it-IT" dirty="0" err="1" smtClean="0"/>
            <a:t>collaborations</a:t>
          </a:r>
          <a:r>
            <a:rPr lang="en-US" dirty="0" smtClean="0"/>
            <a:t> </a:t>
          </a:r>
          <a:r>
            <a:rPr lang="en-US" b="1" i="1" dirty="0" smtClean="0"/>
            <a:t> </a:t>
          </a:r>
          <a:endParaRPr lang="it-IT" b="1" i="1" dirty="0"/>
        </a:p>
      </dgm:t>
    </dgm:pt>
    <dgm:pt modelId="{E950CFC6-392A-487A-A7A4-2CFC1A8A4CF6}" type="parTrans" cxnId="{00941B2B-33AC-4F30-8AE2-EF32CAD03AE2}">
      <dgm:prSet/>
      <dgm:spPr/>
      <dgm:t>
        <a:bodyPr/>
        <a:lstStyle/>
        <a:p>
          <a:endParaRPr lang="it-IT"/>
        </a:p>
      </dgm:t>
    </dgm:pt>
    <dgm:pt modelId="{56A6303E-4ABD-4CB9-B478-950C0EE90FEE}" type="sibTrans" cxnId="{00941B2B-33AC-4F30-8AE2-EF32CAD03AE2}">
      <dgm:prSet/>
      <dgm:spPr/>
      <dgm:t>
        <a:bodyPr/>
        <a:lstStyle/>
        <a:p>
          <a:endParaRPr lang="it-IT"/>
        </a:p>
      </dgm:t>
    </dgm:pt>
    <dgm:pt modelId="{DAC250D8-8DDD-487F-AA3E-F1D43DEFDFCE}">
      <dgm:prSet/>
      <dgm:spPr/>
      <dgm:t>
        <a:bodyPr/>
        <a:lstStyle/>
        <a:p>
          <a:r>
            <a:rPr lang="en-US" b="1" i="1" dirty="0" smtClean="0"/>
            <a:t>Contact level in the MNE</a:t>
          </a:r>
        </a:p>
        <a:p>
          <a:r>
            <a:rPr lang="en-US" i="0" dirty="0" smtClean="0"/>
            <a:t>- corporate governance</a:t>
          </a:r>
        </a:p>
        <a:p>
          <a:r>
            <a:rPr lang="en-US" i="0" dirty="0" smtClean="0"/>
            <a:t>- human resources department</a:t>
          </a:r>
        </a:p>
        <a:p>
          <a:r>
            <a:rPr lang="en-US" i="0" dirty="0" smtClean="0"/>
            <a:t>- financial or accounting area</a:t>
          </a:r>
          <a:endParaRPr lang="it-IT" i="0" dirty="0"/>
        </a:p>
      </dgm:t>
    </dgm:pt>
    <dgm:pt modelId="{749C87E9-6DCD-42B9-BC26-948E7918C33B}" type="parTrans" cxnId="{209C3850-6F40-451E-89A1-E58EC874C366}">
      <dgm:prSet/>
      <dgm:spPr/>
      <dgm:t>
        <a:bodyPr/>
        <a:lstStyle/>
        <a:p>
          <a:endParaRPr lang="it-IT"/>
        </a:p>
      </dgm:t>
    </dgm:pt>
    <dgm:pt modelId="{145862CF-3BC4-4C4B-88C7-3CF5722958FC}" type="sibTrans" cxnId="{209C3850-6F40-451E-89A1-E58EC874C366}">
      <dgm:prSet/>
      <dgm:spPr/>
      <dgm:t>
        <a:bodyPr/>
        <a:lstStyle/>
        <a:p>
          <a:endParaRPr lang="it-IT"/>
        </a:p>
      </dgm:t>
    </dgm:pt>
    <dgm:pt modelId="{73BCA426-93F8-466C-A6CD-99D7D007D3EA}">
      <dgm:prSet/>
      <dgm:spPr/>
      <dgm:t>
        <a:bodyPr/>
        <a:lstStyle/>
        <a:p>
          <a:r>
            <a:rPr lang="it-IT" b="1" i="1" dirty="0" smtClean="0"/>
            <a:t>Data </a:t>
          </a:r>
          <a:r>
            <a:rPr lang="it-IT" b="1" i="1" dirty="0" err="1" smtClean="0"/>
            <a:t>provided</a:t>
          </a:r>
          <a:endParaRPr lang="it-IT" b="1" i="1" dirty="0" smtClean="0"/>
        </a:p>
        <a:p>
          <a:r>
            <a:rPr lang="it-IT" i="0" dirty="0" smtClean="0"/>
            <a:t>- GEG </a:t>
          </a:r>
          <a:r>
            <a:rPr lang="it-IT" i="0" dirty="0" err="1" smtClean="0"/>
            <a:t>perimter</a:t>
          </a:r>
          <a:r>
            <a:rPr lang="it-IT" i="0" dirty="0" smtClean="0"/>
            <a:t> </a:t>
          </a:r>
          <a:r>
            <a:rPr lang="it-IT" i="0" dirty="0" err="1" smtClean="0"/>
            <a:t>validation</a:t>
          </a:r>
          <a:endParaRPr lang="it-IT" i="0" dirty="0" smtClean="0"/>
        </a:p>
        <a:p>
          <a:r>
            <a:rPr lang="it-IT" i="0" dirty="0" smtClean="0"/>
            <a:t>- </a:t>
          </a:r>
          <a:r>
            <a:rPr lang="it-IT" i="0" dirty="0" err="1" smtClean="0"/>
            <a:t>LeU</a:t>
          </a:r>
          <a:r>
            <a:rPr lang="it-IT" i="0" dirty="0" smtClean="0"/>
            <a:t> core </a:t>
          </a:r>
          <a:r>
            <a:rPr lang="it-IT" i="0" dirty="0" err="1" smtClean="0"/>
            <a:t>variables</a:t>
          </a:r>
          <a:endParaRPr lang="it-IT" i="0" dirty="0" smtClean="0"/>
        </a:p>
        <a:p>
          <a:r>
            <a:rPr lang="it-IT" i="0" dirty="0" smtClean="0"/>
            <a:t>- ENT </a:t>
          </a:r>
          <a:r>
            <a:rPr lang="it-IT" i="0" dirty="0" err="1" smtClean="0"/>
            <a:t>proposal</a:t>
          </a:r>
          <a:endParaRPr lang="it-IT" i="0" dirty="0" smtClean="0"/>
        </a:p>
        <a:p>
          <a:r>
            <a:rPr lang="it-IT" i="0" dirty="0" smtClean="0"/>
            <a:t>- ENT </a:t>
          </a:r>
          <a:r>
            <a:rPr lang="it-IT" i="0" dirty="0" err="1" smtClean="0"/>
            <a:t>structure</a:t>
          </a:r>
          <a:r>
            <a:rPr lang="it-IT" i="0" dirty="0" smtClean="0"/>
            <a:t> (</a:t>
          </a:r>
          <a:r>
            <a:rPr lang="it-IT" i="0" dirty="0" err="1" smtClean="0"/>
            <a:t>LeUs</a:t>
          </a:r>
          <a:r>
            <a:rPr lang="it-IT" i="0" dirty="0" smtClean="0"/>
            <a:t>)</a:t>
          </a:r>
        </a:p>
        <a:p>
          <a:r>
            <a:rPr lang="it-IT" i="0" dirty="0" smtClean="0"/>
            <a:t>- ENT core </a:t>
          </a:r>
          <a:r>
            <a:rPr lang="it-IT" i="0" dirty="0" err="1" smtClean="0"/>
            <a:t>variables</a:t>
          </a:r>
          <a:endParaRPr lang="it-IT" b="1" i="1" dirty="0"/>
        </a:p>
      </dgm:t>
    </dgm:pt>
    <dgm:pt modelId="{8519B649-A917-4B21-9839-406FA76044D4}" type="parTrans" cxnId="{BA3A5CC8-66B8-48E4-AA76-FDF44E5C594D}">
      <dgm:prSet/>
      <dgm:spPr/>
      <dgm:t>
        <a:bodyPr/>
        <a:lstStyle/>
        <a:p>
          <a:endParaRPr lang="it-IT"/>
        </a:p>
      </dgm:t>
    </dgm:pt>
    <dgm:pt modelId="{6F1AD057-BA65-4DDD-B2C2-9B628DD9D55A}" type="sibTrans" cxnId="{BA3A5CC8-66B8-48E4-AA76-FDF44E5C594D}">
      <dgm:prSet/>
      <dgm:spPr/>
      <dgm:t>
        <a:bodyPr/>
        <a:lstStyle/>
        <a:p>
          <a:endParaRPr lang="it-IT"/>
        </a:p>
      </dgm:t>
    </dgm:pt>
    <dgm:pt modelId="{0A150047-7C0D-4255-8629-3F7B8D551389}">
      <dgm:prSet/>
      <dgm:spPr/>
      <dgm:t>
        <a:bodyPr/>
        <a:lstStyle/>
        <a:p>
          <a:r>
            <a:rPr lang="it-IT" b="1" i="1" dirty="0" smtClean="0"/>
            <a:t>Data </a:t>
          </a:r>
          <a:r>
            <a:rPr lang="it-IT" b="1" i="1" dirty="0" err="1" smtClean="0"/>
            <a:t>acquisition</a:t>
          </a:r>
          <a:r>
            <a:rPr lang="it-IT" b="1" i="1" dirty="0" smtClean="0"/>
            <a:t> mode</a:t>
          </a:r>
        </a:p>
        <a:p>
          <a:r>
            <a:rPr lang="it-IT" i="0" dirty="0" smtClean="0"/>
            <a:t>- general </a:t>
          </a:r>
          <a:r>
            <a:rPr lang="it-IT" i="0" dirty="0" err="1" smtClean="0"/>
            <a:t>presentation</a:t>
          </a:r>
          <a:endParaRPr lang="it-IT" i="0" dirty="0" smtClean="0"/>
        </a:p>
        <a:p>
          <a:r>
            <a:rPr lang="it-IT" i="0" dirty="0" smtClean="0"/>
            <a:t>- </a:t>
          </a:r>
          <a:r>
            <a:rPr lang="it-IT" i="0" dirty="0" err="1" smtClean="0"/>
            <a:t>questionnaire</a:t>
          </a:r>
          <a:endParaRPr lang="it-IT" i="0" dirty="0" smtClean="0"/>
        </a:p>
        <a:p>
          <a:r>
            <a:rPr lang="it-IT" i="0" dirty="0" smtClean="0"/>
            <a:t>- </a:t>
          </a:r>
          <a:r>
            <a:rPr lang="en-US" i="0" dirty="0" smtClean="0"/>
            <a:t>structured template (usually a spread sheet) </a:t>
          </a:r>
          <a:endParaRPr lang="it-IT" i="0" dirty="0" smtClean="0"/>
        </a:p>
        <a:p>
          <a:endParaRPr lang="it-IT" b="1" i="1" dirty="0"/>
        </a:p>
      </dgm:t>
    </dgm:pt>
    <dgm:pt modelId="{46E51DCA-9282-44E8-BD6F-B174F7AEAF26}" type="parTrans" cxnId="{8237199A-0CA2-4964-B9E0-81C898502124}">
      <dgm:prSet/>
      <dgm:spPr/>
      <dgm:t>
        <a:bodyPr/>
        <a:lstStyle/>
        <a:p>
          <a:endParaRPr lang="it-IT"/>
        </a:p>
      </dgm:t>
    </dgm:pt>
    <dgm:pt modelId="{2AB236E1-8DF1-4D71-856C-8362983E9CD2}" type="sibTrans" cxnId="{8237199A-0CA2-4964-B9E0-81C898502124}">
      <dgm:prSet/>
      <dgm:spPr/>
      <dgm:t>
        <a:bodyPr/>
        <a:lstStyle/>
        <a:p>
          <a:endParaRPr lang="it-IT"/>
        </a:p>
      </dgm:t>
    </dgm:pt>
    <dgm:pt modelId="{91469389-3E58-4A19-80BF-4DB4F036315B}" type="pres">
      <dgm:prSet presAssocID="{B627F076-6246-4E8C-9961-2C04C7AD9F9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3A47217E-1838-4495-8A0E-9DB29C4A86B3}" type="pres">
      <dgm:prSet presAssocID="{50960D3B-09CE-407F-8F2A-B4F3E225A22E}" presName="vertOne" presStyleCnt="0"/>
      <dgm:spPr/>
    </dgm:pt>
    <dgm:pt modelId="{0B86805B-7B6E-43A1-852A-5334628893B5}" type="pres">
      <dgm:prSet presAssocID="{50960D3B-09CE-407F-8F2A-B4F3E225A22E}" presName="txOne" presStyleLbl="node0" presStyleIdx="0" presStyleCnt="1" custScaleY="2456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D6262D8-6022-4368-BCAF-B0C461B167F7}" type="pres">
      <dgm:prSet presAssocID="{50960D3B-09CE-407F-8F2A-B4F3E225A22E}" presName="parTransOne" presStyleCnt="0"/>
      <dgm:spPr/>
    </dgm:pt>
    <dgm:pt modelId="{C14090AC-88FD-45E1-885B-05A6D2CE0B08}" type="pres">
      <dgm:prSet presAssocID="{50960D3B-09CE-407F-8F2A-B4F3E225A22E}" presName="horzOne" presStyleCnt="0"/>
      <dgm:spPr/>
    </dgm:pt>
    <dgm:pt modelId="{3D6D5CD2-1CE0-476E-A64F-E4E682503690}" type="pres">
      <dgm:prSet presAssocID="{1B31E343-C926-40CD-8A62-BD0E57432A3D}" presName="vertTwo" presStyleCnt="0"/>
      <dgm:spPr/>
    </dgm:pt>
    <dgm:pt modelId="{9F77BD1B-6FB8-495A-BD71-3F35D467C4CD}" type="pres">
      <dgm:prSet presAssocID="{1B31E343-C926-40CD-8A62-BD0E57432A3D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B9B14ED-447C-4D04-AE15-8BF0AA5FF988}" type="pres">
      <dgm:prSet presAssocID="{1B31E343-C926-40CD-8A62-BD0E57432A3D}" presName="horzTwo" presStyleCnt="0"/>
      <dgm:spPr/>
    </dgm:pt>
    <dgm:pt modelId="{F18E8DD1-8E8B-4049-B25E-9F0C8C9AE9BC}" type="pres">
      <dgm:prSet presAssocID="{B03A742C-782E-4994-9F9B-032FA0665AAA}" presName="sibSpaceTwo" presStyleCnt="0"/>
      <dgm:spPr/>
    </dgm:pt>
    <dgm:pt modelId="{E1FAB649-3FD4-4042-84CA-B3252C8C823F}" type="pres">
      <dgm:prSet presAssocID="{0E5D6F0E-4B36-4CCB-A45F-6E5A2D3F5E24}" presName="vertTwo" presStyleCnt="0"/>
      <dgm:spPr/>
    </dgm:pt>
    <dgm:pt modelId="{43A5FE2F-9CEC-4B0A-B3F3-660B76B364E7}" type="pres">
      <dgm:prSet presAssocID="{0E5D6F0E-4B36-4CCB-A45F-6E5A2D3F5E24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0BFFC4B-B45F-407F-B526-3E5424188194}" type="pres">
      <dgm:prSet presAssocID="{0E5D6F0E-4B36-4CCB-A45F-6E5A2D3F5E24}" presName="horzTwo" presStyleCnt="0"/>
      <dgm:spPr/>
    </dgm:pt>
    <dgm:pt modelId="{AF56D7DD-DFDF-43E4-BD41-8DDF39A3452E}" type="pres">
      <dgm:prSet presAssocID="{A727079A-1DEA-4E0B-A68B-11F24A5ACF60}" presName="sibSpaceTwo" presStyleCnt="0"/>
      <dgm:spPr/>
    </dgm:pt>
    <dgm:pt modelId="{3461B532-03A9-4C6A-BCA1-5E165CE8DFA1}" type="pres">
      <dgm:prSet presAssocID="{6B829E47-E2AD-4A46-8CEF-CAE7B0E40DDC}" presName="vertTwo" presStyleCnt="0"/>
      <dgm:spPr/>
    </dgm:pt>
    <dgm:pt modelId="{40061AF8-ACEA-4FB7-ACD7-20B69716ABE5}" type="pres">
      <dgm:prSet presAssocID="{6B829E47-E2AD-4A46-8CEF-CAE7B0E40DDC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0A7678-1DA0-4B1D-AC61-6E8ECC020F37}" type="pres">
      <dgm:prSet presAssocID="{6B829E47-E2AD-4A46-8CEF-CAE7B0E40DDC}" presName="horzTwo" presStyleCnt="0"/>
      <dgm:spPr/>
    </dgm:pt>
    <dgm:pt modelId="{5FB20841-5854-4BC4-83C5-651971C801B2}" type="pres">
      <dgm:prSet presAssocID="{56A6303E-4ABD-4CB9-B478-950C0EE90FEE}" presName="sibSpaceTwo" presStyleCnt="0"/>
      <dgm:spPr/>
    </dgm:pt>
    <dgm:pt modelId="{44BF055A-DE28-4F04-8EE5-0E02C21520AB}" type="pres">
      <dgm:prSet presAssocID="{DAC250D8-8DDD-487F-AA3E-F1D43DEFDFCE}" presName="vertTwo" presStyleCnt="0"/>
      <dgm:spPr/>
    </dgm:pt>
    <dgm:pt modelId="{D9928A10-7042-4ABB-ABB5-BED0EF300848}" type="pres">
      <dgm:prSet presAssocID="{DAC250D8-8DDD-487F-AA3E-F1D43DEFDFC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DE4FF4-1DE9-452C-904B-95CDCA47001B}" type="pres">
      <dgm:prSet presAssocID="{DAC250D8-8DDD-487F-AA3E-F1D43DEFDFCE}" presName="horzTwo" presStyleCnt="0"/>
      <dgm:spPr/>
    </dgm:pt>
    <dgm:pt modelId="{351B1DB3-89BF-4BB0-B2C8-3D00E558D4F6}" type="pres">
      <dgm:prSet presAssocID="{145862CF-3BC4-4C4B-88C7-3CF5722958FC}" presName="sibSpaceTwo" presStyleCnt="0"/>
      <dgm:spPr/>
    </dgm:pt>
    <dgm:pt modelId="{F70853AC-20FC-4F6C-A914-13208588A53D}" type="pres">
      <dgm:prSet presAssocID="{73BCA426-93F8-466C-A6CD-99D7D007D3EA}" presName="vertTwo" presStyleCnt="0"/>
      <dgm:spPr/>
    </dgm:pt>
    <dgm:pt modelId="{C07224EE-9020-4BF3-9ACF-E3CBB2A06EFC}" type="pres">
      <dgm:prSet presAssocID="{73BCA426-93F8-466C-A6CD-99D7D007D3EA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470C9A6-F94C-4E4F-A8E6-997214339E1F}" type="pres">
      <dgm:prSet presAssocID="{73BCA426-93F8-466C-A6CD-99D7D007D3EA}" presName="horzTwo" presStyleCnt="0"/>
      <dgm:spPr/>
    </dgm:pt>
    <dgm:pt modelId="{11A9D3B4-616A-4600-B2FB-EF886D7276A6}" type="pres">
      <dgm:prSet presAssocID="{6F1AD057-BA65-4DDD-B2C2-9B628DD9D55A}" presName="sibSpaceTwo" presStyleCnt="0"/>
      <dgm:spPr/>
    </dgm:pt>
    <dgm:pt modelId="{CF687FD7-5487-4198-B2C9-FB2E2A65BBE1}" type="pres">
      <dgm:prSet presAssocID="{0A150047-7C0D-4255-8629-3F7B8D551389}" presName="vertTwo" presStyleCnt="0"/>
      <dgm:spPr/>
    </dgm:pt>
    <dgm:pt modelId="{92BEA430-26E0-4D71-AF9E-D8531E095EE3}" type="pres">
      <dgm:prSet presAssocID="{0A150047-7C0D-4255-8629-3F7B8D551389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61B0688-6484-4623-B9A3-DD21F2A7596D}" type="pres">
      <dgm:prSet presAssocID="{0A150047-7C0D-4255-8629-3F7B8D551389}" presName="horzTwo" presStyleCnt="0"/>
      <dgm:spPr/>
    </dgm:pt>
  </dgm:ptLst>
  <dgm:cxnLst>
    <dgm:cxn modelId="{9C9F158E-2996-4CA3-995B-5B19D3ADB152}" type="presOf" srcId="{0A150047-7C0D-4255-8629-3F7B8D551389}" destId="{92BEA430-26E0-4D71-AF9E-D8531E095EE3}" srcOrd="0" destOrd="0" presId="urn:microsoft.com/office/officeart/2005/8/layout/hierarchy4"/>
    <dgm:cxn modelId="{CAF57C48-8D04-4F0F-B748-28F929F39219}" type="presOf" srcId="{50960D3B-09CE-407F-8F2A-B4F3E225A22E}" destId="{0B86805B-7B6E-43A1-852A-5334628893B5}" srcOrd="0" destOrd="0" presId="urn:microsoft.com/office/officeart/2005/8/layout/hierarchy4"/>
    <dgm:cxn modelId="{BA3A5CC8-66B8-48E4-AA76-FDF44E5C594D}" srcId="{50960D3B-09CE-407F-8F2A-B4F3E225A22E}" destId="{73BCA426-93F8-466C-A6CD-99D7D007D3EA}" srcOrd="4" destOrd="0" parTransId="{8519B649-A917-4B21-9839-406FA76044D4}" sibTransId="{6F1AD057-BA65-4DDD-B2C2-9B628DD9D55A}"/>
    <dgm:cxn modelId="{560AD60A-35CE-4833-916A-293B1D024D2A}" srcId="{B627F076-6246-4E8C-9961-2C04C7AD9F9B}" destId="{50960D3B-09CE-407F-8F2A-B4F3E225A22E}" srcOrd="0" destOrd="0" parTransId="{F226E237-6BFF-4A47-B52B-A9A24E94974A}" sibTransId="{C4A1C6EA-617B-45ED-9778-51655538DA2A}"/>
    <dgm:cxn modelId="{8237199A-0CA2-4964-B9E0-81C898502124}" srcId="{50960D3B-09CE-407F-8F2A-B4F3E225A22E}" destId="{0A150047-7C0D-4255-8629-3F7B8D551389}" srcOrd="5" destOrd="0" parTransId="{46E51DCA-9282-44E8-BD6F-B174F7AEAF26}" sibTransId="{2AB236E1-8DF1-4D71-856C-8362983E9CD2}"/>
    <dgm:cxn modelId="{9B3C240C-151C-40D8-B5C7-B2D6E3F647C2}" type="presOf" srcId="{1B31E343-C926-40CD-8A62-BD0E57432A3D}" destId="{9F77BD1B-6FB8-495A-BD71-3F35D467C4CD}" srcOrd="0" destOrd="0" presId="urn:microsoft.com/office/officeart/2005/8/layout/hierarchy4"/>
    <dgm:cxn modelId="{C902BDBF-E494-4549-864C-8DDB2AE6AD0E}" type="presOf" srcId="{73BCA426-93F8-466C-A6CD-99D7D007D3EA}" destId="{C07224EE-9020-4BF3-9ACF-E3CBB2A06EFC}" srcOrd="0" destOrd="0" presId="urn:microsoft.com/office/officeart/2005/8/layout/hierarchy4"/>
    <dgm:cxn modelId="{464F4B1B-3F90-413B-9901-36EC83B8087E}" type="presOf" srcId="{B627F076-6246-4E8C-9961-2C04C7AD9F9B}" destId="{91469389-3E58-4A19-80BF-4DB4F036315B}" srcOrd="0" destOrd="0" presId="urn:microsoft.com/office/officeart/2005/8/layout/hierarchy4"/>
    <dgm:cxn modelId="{26979365-B4D1-4128-B7AE-5FBEEA877511}" srcId="{50960D3B-09CE-407F-8F2A-B4F3E225A22E}" destId="{0E5D6F0E-4B36-4CCB-A45F-6E5A2D3F5E24}" srcOrd="1" destOrd="0" parTransId="{56F7B39D-080A-4099-A69A-D4A3903CAEE2}" sibTransId="{A727079A-1DEA-4E0B-A68B-11F24A5ACF60}"/>
    <dgm:cxn modelId="{00941B2B-33AC-4F30-8AE2-EF32CAD03AE2}" srcId="{50960D3B-09CE-407F-8F2A-B4F3E225A22E}" destId="{6B829E47-E2AD-4A46-8CEF-CAE7B0E40DDC}" srcOrd="2" destOrd="0" parTransId="{E950CFC6-392A-487A-A7A4-2CFC1A8A4CF6}" sibTransId="{56A6303E-4ABD-4CB9-B478-950C0EE90FEE}"/>
    <dgm:cxn modelId="{E2DD1556-9599-4DEB-A072-B996C13CDF70}" type="presOf" srcId="{0E5D6F0E-4B36-4CCB-A45F-6E5A2D3F5E24}" destId="{43A5FE2F-9CEC-4B0A-B3F3-660B76B364E7}" srcOrd="0" destOrd="0" presId="urn:microsoft.com/office/officeart/2005/8/layout/hierarchy4"/>
    <dgm:cxn modelId="{579613A1-997A-462C-8C2D-B080A74C0181}" type="presOf" srcId="{DAC250D8-8DDD-487F-AA3E-F1D43DEFDFCE}" destId="{D9928A10-7042-4ABB-ABB5-BED0EF300848}" srcOrd="0" destOrd="0" presId="urn:microsoft.com/office/officeart/2005/8/layout/hierarchy4"/>
    <dgm:cxn modelId="{209C3850-6F40-451E-89A1-E58EC874C366}" srcId="{50960D3B-09CE-407F-8F2A-B4F3E225A22E}" destId="{DAC250D8-8DDD-487F-AA3E-F1D43DEFDFCE}" srcOrd="3" destOrd="0" parTransId="{749C87E9-6DCD-42B9-BC26-948E7918C33B}" sibTransId="{145862CF-3BC4-4C4B-88C7-3CF5722958FC}"/>
    <dgm:cxn modelId="{6545272B-D5CE-4F6E-B2C4-1963B2FD95FA}" type="presOf" srcId="{6B829E47-E2AD-4A46-8CEF-CAE7B0E40DDC}" destId="{40061AF8-ACEA-4FB7-ACD7-20B69716ABE5}" srcOrd="0" destOrd="0" presId="urn:microsoft.com/office/officeart/2005/8/layout/hierarchy4"/>
    <dgm:cxn modelId="{D2C9BAA7-8038-4E92-BC2F-959FC8DBD989}" srcId="{50960D3B-09CE-407F-8F2A-B4F3E225A22E}" destId="{1B31E343-C926-40CD-8A62-BD0E57432A3D}" srcOrd="0" destOrd="0" parTransId="{5F7431E8-385D-414C-92B2-BDEB3DFBBB0D}" sibTransId="{B03A742C-782E-4994-9F9B-032FA0665AAA}"/>
    <dgm:cxn modelId="{771AF9BF-86C1-491E-9A41-8226608D7DEC}" type="presParOf" srcId="{91469389-3E58-4A19-80BF-4DB4F036315B}" destId="{3A47217E-1838-4495-8A0E-9DB29C4A86B3}" srcOrd="0" destOrd="0" presId="urn:microsoft.com/office/officeart/2005/8/layout/hierarchy4"/>
    <dgm:cxn modelId="{2B93A0BA-111B-4709-B3DF-75C766F3A21B}" type="presParOf" srcId="{3A47217E-1838-4495-8A0E-9DB29C4A86B3}" destId="{0B86805B-7B6E-43A1-852A-5334628893B5}" srcOrd="0" destOrd="0" presId="urn:microsoft.com/office/officeart/2005/8/layout/hierarchy4"/>
    <dgm:cxn modelId="{35CCEFE4-E2E3-482C-AD7C-7C17D8A2D414}" type="presParOf" srcId="{3A47217E-1838-4495-8A0E-9DB29C4A86B3}" destId="{5D6262D8-6022-4368-BCAF-B0C461B167F7}" srcOrd="1" destOrd="0" presId="urn:microsoft.com/office/officeart/2005/8/layout/hierarchy4"/>
    <dgm:cxn modelId="{34A12942-1C4F-46BA-9B6D-35BF7BEFF427}" type="presParOf" srcId="{3A47217E-1838-4495-8A0E-9DB29C4A86B3}" destId="{C14090AC-88FD-45E1-885B-05A6D2CE0B08}" srcOrd="2" destOrd="0" presId="urn:microsoft.com/office/officeart/2005/8/layout/hierarchy4"/>
    <dgm:cxn modelId="{F273923C-ED05-41DC-B4CC-7A0C04946070}" type="presParOf" srcId="{C14090AC-88FD-45E1-885B-05A6D2CE0B08}" destId="{3D6D5CD2-1CE0-476E-A64F-E4E682503690}" srcOrd="0" destOrd="0" presId="urn:microsoft.com/office/officeart/2005/8/layout/hierarchy4"/>
    <dgm:cxn modelId="{C5774FD9-0378-4CBA-B860-0CCC7C5B68C2}" type="presParOf" srcId="{3D6D5CD2-1CE0-476E-A64F-E4E682503690}" destId="{9F77BD1B-6FB8-495A-BD71-3F35D467C4CD}" srcOrd="0" destOrd="0" presId="urn:microsoft.com/office/officeart/2005/8/layout/hierarchy4"/>
    <dgm:cxn modelId="{24F73DC6-7ADC-4159-8323-D10BB8B8CD64}" type="presParOf" srcId="{3D6D5CD2-1CE0-476E-A64F-E4E682503690}" destId="{BB9B14ED-447C-4D04-AE15-8BF0AA5FF988}" srcOrd="1" destOrd="0" presId="urn:microsoft.com/office/officeart/2005/8/layout/hierarchy4"/>
    <dgm:cxn modelId="{48C280AC-245E-413F-BE76-04F94A715D18}" type="presParOf" srcId="{C14090AC-88FD-45E1-885B-05A6D2CE0B08}" destId="{F18E8DD1-8E8B-4049-B25E-9F0C8C9AE9BC}" srcOrd="1" destOrd="0" presId="urn:microsoft.com/office/officeart/2005/8/layout/hierarchy4"/>
    <dgm:cxn modelId="{241F27DC-32B1-4EBA-AB2C-F11F93037FDC}" type="presParOf" srcId="{C14090AC-88FD-45E1-885B-05A6D2CE0B08}" destId="{E1FAB649-3FD4-4042-84CA-B3252C8C823F}" srcOrd="2" destOrd="0" presId="urn:microsoft.com/office/officeart/2005/8/layout/hierarchy4"/>
    <dgm:cxn modelId="{0CC2A14D-49FD-4682-9AB7-EC3E1A894830}" type="presParOf" srcId="{E1FAB649-3FD4-4042-84CA-B3252C8C823F}" destId="{43A5FE2F-9CEC-4B0A-B3F3-660B76B364E7}" srcOrd="0" destOrd="0" presId="urn:microsoft.com/office/officeart/2005/8/layout/hierarchy4"/>
    <dgm:cxn modelId="{BCAEFC9C-0014-46FB-9768-4301260E5058}" type="presParOf" srcId="{E1FAB649-3FD4-4042-84CA-B3252C8C823F}" destId="{10BFFC4B-B45F-407F-B526-3E5424188194}" srcOrd="1" destOrd="0" presId="urn:microsoft.com/office/officeart/2005/8/layout/hierarchy4"/>
    <dgm:cxn modelId="{328E546B-EEA5-470E-9726-0590CC9F01A1}" type="presParOf" srcId="{C14090AC-88FD-45E1-885B-05A6D2CE0B08}" destId="{AF56D7DD-DFDF-43E4-BD41-8DDF39A3452E}" srcOrd="3" destOrd="0" presId="urn:microsoft.com/office/officeart/2005/8/layout/hierarchy4"/>
    <dgm:cxn modelId="{0B21361D-A9F8-4B80-A384-7038F7A61A78}" type="presParOf" srcId="{C14090AC-88FD-45E1-885B-05A6D2CE0B08}" destId="{3461B532-03A9-4C6A-BCA1-5E165CE8DFA1}" srcOrd="4" destOrd="0" presId="urn:microsoft.com/office/officeart/2005/8/layout/hierarchy4"/>
    <dgm:cxn modelId="{728A2F93-BD69-4BDA-A4F7-89C0A0770827}" type="presParOf" srcId="{3461B532-03A9-4C6A-BCA1-5E165CE8DFA1}" destId="{40061AF8-ACEA-4FB7-ACD7-20B69716ABE5}" srcOrd="0" destOrd="0" presId="urn:microsoft.com/office/officeart/2005/8/layout/hierarchy4"/>
    <dgm:cxn modelId="{BE823CDE-0B77-46CE-A2B6-B2FEB635D71E}" type="presParOf" srcId="{3461B532-03A9-4C6A-BCA1-5E165CE8DFA1}" destId="{3C0A7678-1DA0-4B1D-AC61-6E8ECC020F37}" srcOrd="1" destOrd="0" presId="urn:microsoft.com/office/officeart/2005/8/layout/hierarchy4"/>
    <dgm:cxn modelId="{78128992-81B8-426E-A917-19078268977A}" type="presParOf" srcId="{C14090AC-88FD-45E1-885B-05A6D2CE0B08}" destId="{5FB20841-5854-4BC4-83C5-651971C801B2}" srcOrd="5" destOrd="0" presId="urn:microsoft.com/office/officeart/2005/8/layout/hierarchy4"/>
    <dgm:cxn modelId="{023BC646-0AB8-4FDF-B968-139AABC73811}" type="presParOf" srcId="{C14090AC-88FD-45E1-885B-05A6D2CE0B08}" destId="{44BF055A-DE28-4F04-8EE5-0E02C21520AB}" srcOrd="6" destOrd="0" presId="urn:microsoft.com/office/officeart/2005/8/layout/hierarchy4"/>
    <dgm:cxn modelId="{6EC59885-76B8-455D-A9BF-7B9B6F8C66B5}" type="presParOf" srcId="{44BF055A-DE28-4F04-8EE5-0E02C21520AB}" destId="{D9928A10-7042-4ABB-ABB5-BED0EF300848}" srcOrd="0" destOrd="0" presId="urn:microsoft.com/office/officeart/2005/8/layout/hierarchy4"/>
    <dgm:cxn modelId="{7A904053-13F0-4B30-83D8-1D9ADC3DFAE0}" type="presParOf" srcId="{44BF055A-DE28-4F04-8EE5-0E02C21520AB}" destId="{04DE4FF4-1DE9-452C-904B-95CDCA47001B}" srcOrd="1" destOrd="0" presId="urn:microsoft.com/office/officeart/2005/8/layout/hierarchy4"/>
    <dgm:cxn modelId="{7290C5FD-C620-4AED-B8F2-305E460A1CCD}" type="presParOf" srcId="{C14090AC-88FD-45E1-885B-05A6D2CE0B08}" destId="{351B1DB3-89BF-4BB0-B2C8-3D00E558D4F6}" srcOrd="7" destOrd="0" presId="urn:microsoft.com/office/officeart/2005/8/layout/hierarchy4"/>
    <dgm:cxn modelId="{61F61BCB-16D4-4F4A-AE4F-B2E021E118ED}" type="presParOf" srcId="{C14090AC-88FD-45E1-885B-05A6D2CE0B08}" destId="{F70853AC-20FC-4F6C-A914-13208588A53D}" srcOrd="8" destOrd="0" presId="urn:microsoft.com/office/officeart/2005/8/layout/hierarchy4"/>
    <dgm:cxn modelId="{B98E7F9B-9FA9-47DC-BF44-2B1C2FF37512}" type="presParOf" srcId="{F70853AC-20FC-4F6C-A914-13208588A53D}" destId="{C07224EE-9020-4BF3-9ACF-E3CBB2A06EFC}" srcOrd="0" destOrd="0" presId="urn:microsoft.com/office/officeart/2005/8/layout/hierarchy4"/>
    <dgm:cxn modelId="{026ED840-42F8-478C-91FA-5E368DE72DBB}" type="presParOf" srcId="{F70853AC-20FC-4F6C-A914-13208588A53D}" destId="{2470C9A6-F94C-4E4F-A8E6-997214339E1F}" srcOrd="1" destOrd="0" presId="urn:microsoft.com/office/officeart/2005/8/layout/hierarchy4"/>
    <dgm:cxn modelId="{1D4F2C03-773D-4348-BD7D-C3683D228A77}" type="presParOf" srcId="{C14090AC-88FD-45E1-885B-05A6D2CE0B08}" destId="{11A9D3B4-616A-4600-B2FB-EF886D7276A6}" srcOrd="9" destOrd="0" presId="urn:microsoft.com/office/officeart/2005/8/layout/hierarchy4"/>
    <dgm:cxn modelId="{8691A850-0A01-4DC4-93E9-A2F1CA469E55}" type="presParOf" srcId="{C14090AC-88FD-45E1-885B-05A6D2CE0B08}" destId="{CF687FD7-5487-4198-B2C9-FB2E2A65BBE1}" srcOrd="10" destOrd="0" presId="urn:microsoft.com/office/officeart/2005/8/layout/hierarchy4"/>
    <dgm:cxn modelId="{80C57D5D-48F3-43F4-9056-6D60E1E10252}" type="presParOf" srcId="{CF687FD7-5487-4198-B2C9-FB2E2A65BBE1}" destId="{92BEA430-26E0-4D71-AF9E-D8531E095EE3}" srcOrd="0" destOrd="0" presId="urn:microsoft.com/office/officeart/2005/8/layout/hierarchy4"/>
    <dgm:cxn modelId="{FAE6DC4E-F46F-4D1B-9848-B7ED214B0BB9}" type="presParOf" srcId="{CF687FD7-5487-4198-B2C9-FB2E2A65BBE1}" destId="{B61B0688-6484-4623-B9A3-DD21F2A7596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6805B-7B6E-43A1-852A-5334628893B5}">
      <dsp:nvSpPr>
        <dsp:cNvPr id="0" name=""/>
        <dsp:cNvSpPr/>
      </dsp:nvSpPr>
      <dsp:spPr>
        <a:xfrm>
          <a:off x="42" y="1200"/>
          <a:ext cx="8724812" cy="613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Development of a </a:t>
          </a:r>
          <a:r>
            <a:rPr lang="en-US" sz="1400" b="1" kern="1200" dirty="0" smtClean="0">
              <a:solidFill>
                <a:srgbClr val="C00000"/>
              </a:solidFill>
            </a:rPr>
            <a:t>database</a:t>
          </a:r>
          <a:r>
            <a:rPr lang="en-US" sz="1400" kern="1200" dirty="0" smtClean="0"/>
            <a:t> to store the information on the profiled groups and the main results of the contact phase.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database contains different files for each reference year. </a:t>
          </a:r>
          <a:endParaRPr lang="it-IT" sz="1400" kern="1200" dirty="0"/>
        </a:p>
      </dsp:txBody>
      <dsp:txXfrm>
        <a:off x="18020" y="19178"/>
        <a:ext cx="8688856" cy="577861"/>
      </dsp:txXfrm>
    </dsp:sp>
    <dsp:sp modelId="{9F77BD1B-6FB8-495A-BD71-3F35D467C4CD}">
      <dsp:nvSpPr>
        <dsp:cNvPr id="0" name=""/>
        <dsp:cNvSpPr/>
      </dsp:nvSpPr>
      <dsp:spPr>
        <a:xfrm>
          <a:off x="42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i="1" kern="1200" dirty="0" err="1" smtClean="0"/>
            <a:t>Type</a:t>
          </a:r>
          <a:r>
            <a:rPr lang="it-IT" sz="1300" b="1" i="1" kern="1200" dirty="0" smtClean="0"/>
            <a:t> of </a:t>
          </a:r>
          <a:r>
            <a:rPr lang="it-IT" sz="1300" b="1" i="1" kern="1200" dirty="0" err="1" smtClean="0"/>
            <a:t>contact</a:t>
          </a:r>
          <a:endParaRPr lang="it-IT" sz="1300" b="1" i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e-mails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telephone calls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formal letters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meeting</a:t>
          </a:r>
          <a:endParaRPr lang="it-IT" sz="1300" i="1" kern="1200" dirty="0"/>
        </a:p>
      </dsp:txBody>
      <dsp:txXfrm>
        <a:off x="39846" y="1006953"/>
        <a:ext cx="1279397" cy="2419141"/>
      </dsp:txXfrm>
    </dsp:sp>
    <dsp:sp modelId="{43A5FE2F-9CEC-4B0A-B3F3-660B76B364E7}">
      <dsp:nvSpPr>
        <dsp:cNvPr id="0" name=""/>
        <dsp:cNvSpPr/>
      </dsp:nvSpPr>
      <dsp:spPr>
        <a:xfrm>
          <a:off x="1473204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i="1" kern="1200" dirty="0" smtClean="0"/>
            <a:t>Outcome of the contact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0" kern="1200" dirty="0" smtClean="0"/>
            <a:t>- light cases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0" kern="1200" dirty="0" smtClean="0"/>
            <a:t>- i</a:t>
          </a:r>
          <a:r>
            <a:rPr lang="en-GB" sz="1300" kern="1200" dirty="0" smtClean="0"/>
            <a:t>dentification of the correct person but no cooperation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0" kern="1200" dirty="0" smtClean="0"/>
            <a:t>- collection of </a:t>
          </a:r>
          <a:r>
            <a:rPr lang="it-IT" sz="1300" i="0" kern="1200" dirty="0" smtClean="0"/>
            <a:t>core </a:t>
          </a:r>
          <a:r>
            <a:rPr lang="it-IT" sz="1300" i="0" kern="1200" dirty="0" err="1" smtClean="0"/>
            <a:t>variables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no </a:t>
          </a:r>
          <a:r>
            <a:rPr lang="it-IT" sz="1300" i="0" kern="1200" dirty="0" err="1" smtClean="0"/>
            <a:t>feedbakc</a:t>
          </a:r>
          <a:endParaRPr lang="it-IT" sz="1300" kern="1200" dirty="0"/>
        </a:p>
      </dsp:txBody>
      <dsp:txXfrm>
        <a:off x="1513008" y="1006953"/>
        <a:ext cx="1279397" cy="2419141"/>
      </dsp:txXfrm>
    </dsp:sp>
    <dsp:sp modelId="{40061AF8-ACEA-4FB7-ACD7-20B69716ABE5}">
      <dsp:nvSpPr>
        <dsp:cNvPr id="0" name=""/>
        <dsp:cNvSpPr/>
      </dsp:nvSpPr>
      <dsp:spPr>
        <a:xfrm>
          <a:off x="2946365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1" kern="1200" dirty="0" smtClean="0"/>
            <a:t>Respondent selection mode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dirty="0" smtClean="0"/>
            <a:t>- open sources such as corporate websites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i="0" kern="1200" dirty="0" smtClean="0"/>
            <a:t>-</a:t>
          </a:r>
          <a:r>
            <a:rPr lang="en-US" sz="1300" kern="1200" dirty="0" smtClean="0"/>
            <a:t>SBS or STS respondents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- </a:t>
          </a:r>
          <a:r>
            <a:rPr lang="it-IT" sz="1300" kern="1200" dirty="0" smtClean="0"/>
            <a:t>personal </a:t>
          </a:r>
          <a:r>
            <a:rPr lang="it-IT" sz="1300" kern="1200" dirty="0" err="1" smtClean="0"/>
            <a:t>contacts</a:t>
          </a:r>
          <a:r>
            <a:rPr lang="it-IT" sz="1300" kern="1200" dirty="0" smtClean="0"/>
            <a:t> or </a:t>
          </a:r>
          <a:r>
            <a:rPr lang="it-IT" sz="1300" kern="1200" dirty="0" err="1" smtClean="0"/>
            <a:t>collaborations</a:t>
          </a:r>
          <a:r>
            <a:rPr lang="en-US" sz="1300" kern="1200" dirty="0" smtClean="0"/>
            <a:t> </a:t>
          </a:r>
          <a:r>
            <a:rPr lang="en-US" sz="1300" b="1" i="1" kern="1200" dirty="0" smtClean="0"/>
            <a:t> </a:t>
          </a:r>
          <a:endParaRPr lang="it-IT" sz="1300" b="1" i="1" kern="1200" dirty="0"/>
        </a:p>
      </dsp:txBody>
      <dsp:txXfrm>
        <a:off x="2986169" y="1006953"/>
        <a:ext cx="1279397" cy="2419141"/>
      </dsp:txXfrm>
    </dsp:sp>
    <dsp:sp modelId="{D9928A10-7042-4ABB-ABB5-BED0EF300848}">
      <dsp:nvSpPr>
        <dsp:cNvPr id="0" name=""/>
        <dsp:cNvSpPr/>
      </dsp:nvSpPr>
      <dsp:spPr>
        <a:xfrm>
          <a:off x="4419527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1" kern="1200" dirty="0" smtClean="0"/>
            <a:t>Contact level in the MNE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corporate governance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human resources department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i="0" kern="1200" dirty="0" smtClean="0"/>
            <a:t>- financial or accounting area</a:t>
          </a:r>
          <a:endParaRPr lang="it-IT" sz="1300" i="0" kern="1200" dirty="0"/>
        </a:p>
      </dsp:txBody>
      <dsp:txXfrm>
        <a:off x="4459331" y="1006953"/>
        <a:ext cx="1279397" cy="2419141"/>
      </dsp:txXfrm>
    </dsp:sp>
    <dsp:sp modelId="{C07224EE-9020-4BF3-9ACF-E3CBB2A06EFC}">
      <dsp:nvSpPr>
        <dsp:cNvPr id="0" name=""/>
        <dsp:cNvSpPr/>
      </dsp:nvSpPr>
      <dsp:spPr>
        <a:xfrm>
          <a:off x="5892688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i="1" kern="1200" dirty="0" smtClean="0"/>
            <a:t>Data </a:t>
          </a:r>
          <a:r>
            <a:rPr lang="it-IT" sz="1300" b="1" i="1" kern="1200" dirty="0" err="1" smtClean="0"/>
            <a:t>provided</a:t>
          </a:r>
          <a:endParaRPr lang="it-IT" sz="1300" b="1" i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GEG </a:t>
          </a:r>
          <a:r>
            <a:rPr lang="it-IT" sz="1300" i="0" kern="1200" dirty="0" err="1" smtClean="0"/>
            <a:t>perimter</a:t>
          </a:r>
          <a:r>
            <a:rPr lang="it-IT" sz="1300" i="0" kern="1200" dirty="0" smtClean="0"/>
            <a:t> </a:t>
          </a:r>
          <a:r>
            <a:rPr lang="it-IT" sz="1300" i="0" kern="1200" dirty="0" err="1" smtClean="0"/>
            <a:t>validation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</a:t>
          </a:r>
          <a:r>
            <a:rPr lang="it-IT" sz="1300" i="0" kern="1200" dirty="0" err="1" smtClean="0"/>
            <a:t>LeU</a:t>
          </a:r>
          <a:r>
            <a:rPr lang="it-IT" sz="1300" i="0" kern="1200" dirty="0" smtClean="0"/>
            <a:t> core </a:t>
          </a:r>
          <a:r>
            <a:rPr lang="it-IT" sz="1300" i="0" kern="1200" dirty="0" err="1" smtClean="0"/>
            <a:t>variables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ENT </a:t>
          </a:r>
          <a:r>
            <a:rPr lang="it-IT" sz="1300" i="0" kern="1200" dirty="0" err="1" smtClean="0"/>
            <a:t>proposal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ENT </a:t>
          </a:r>
          <a:r>
            <a:rPr lang="it-IT" sz="1300" i="0" kern="1200" dirty="0" err="1" smtClean="0"/>
            <a:t>structure</a:t>
          </a:r>
          <a:r>
            <a:rPr lang="it-IT" sz="1300" i="0" kern="1200" dirty="0" smtClean="0"/>
            <a:t> (</a:t>
          </a:r>
          <a:r>
            <a:rPr lang="it-IT" sz="1300" i="0" kern="1200" dirty="0" err="1" smtClean="0"/>
            <a:t>LeUs</a:t>
          </a:r>
          <a:r>
            <a:rPr lang="it-IT" sz="1300" i="0" kern="1200" dirty="0" smtClean="0"/>
            <a:t>)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ENT core </a:t>
          </a:r>
          <a:r>
            <a:rPr lang="it-IT" sz="1300" i="0" kern="1200" dirty="0" err="1" smtClean="0"/>
            <a:t>variables</a:t>
          </a:r>
          <a:endParaRPr lang="it-IT" sz="1300" b="1" i="1" kern="1200" dirty="0"/>
        </a:p>
      </dsp:txBody>
      <dsp:txXfrm>
        <a:off x="5932492" y="1006953"/>
        <a:ext cx="1279397" cy="2419141"/>
      </dsp:txXfrm>
    </dsp:sp>
    <dsp:sp modelId="{92BEA430-26E0-4D71-AF9E-D8531E095EE3}">
      <dsp:nvSpPr>
        <dsp:cNvPr id="0" name=""/>
        <dsp:cNvSpPr/>
      </dsp:nvSpPr>
      <dsp:spPr>
        <a:xfrm>
          <a:off x="7365850" y="967149"/>
          <a:ext cx="1359005" cy="2498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i="1" kern="1200" dirty="0" smtClean="0"/>
            <a:t>Data </a:t>
          </a:r>
          <a:r>
            <a:rPr lang="it-IT" sz="1300" b="1" i="1" kern="1200" dirty="0" err="1" smtClean="0"/>
            <a:t>acquisition</a:t>
          </a:r>
          <a:r>
            <a:rPr lang="it-IT" sz="1300" b="1" i="1" kern="1200" dirty="0" smtClean="0"/>
            <a:t> mode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general </a:t>
          </a:r>
          <a:r>
            <a:rPr lang="it-IT" sz="1300" i="0" kern="1200" dirty="0" err="1" smtClean="0"/>
            <a:t>presentation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</a:t>
          </a:r>
          <a:r>
            <a:rPr lang="it-IT" sz="1300" i="0" kern="1200" dirty="0" err="1" smtClean="0"/>
            <a:t>questionnaire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i="0" kern="1200" dirty="0" smtClean="0"/>
            <a:t>- </a:t>
          </a:r>
          <a:r>
            <a:rPr lang="en-US" sz="1300" i="0" kern="1200" dirty="0" smtClean="0"/>
            <a:t>structured template (usually a spread sheet) </a:t>
          </a:r>
          <a:endParaRPr lang="it-IT" sz="1300" i="0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b="1" i="1" kern="1200" dirty="0"/>
        </a:p>
      </dsp:txBody>
      <dsp:txXfrm>
        <a:off x="7405654" y="1006953"/>
        <a:ext cx="1279397" cy="2419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08/08/2018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08/08/2018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377317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377317"/>
            <a:ext cx="2945659" cy="493633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2772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04636"/>
            <a:ext cx="5438140" cy="4442698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3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08/08/2018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7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7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08/08/2018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08/08/2018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08/08/2018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8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08/08/2018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3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5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08/08/2018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08/08/2018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6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6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migliard@istat.i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samarche@istat.it" TargetMode="External"/><Relationship Id="rId4" Type="http://schemas.openxmlformats.org/officeDocument/2006/relationships/hyperlink" Target="mailto:alonzi@istat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/>
          <p:cNvSpPr txBox="1">
            <a:spLocks/>
          </p:cNvSpPr>
          <p:nvPr/>
        </p:nvSpPr>
        <p:spPr>
          <a:xfrm>
            <a:off x="1162539" y="-1"/>
            <a:ext cx="8049193" cy="333955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4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72554" y="1495425"/>
            <a:ext cx="7829060" cy="3077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ts val="3000"/>
              </a:lnSpc>
            </a:pPr>
            <a:r>
              <a:rPr lang="en-GB" sz="3200" b="1" dirty="0" smtClean="0">
                <a:solidFill>
                  <a:srgbClr val="CF1E24"/>
                </a:solidFill>
              </a:rPr>
              <a:t>Manual profiling</a:t>
            </a:r>
          </a:p>
          <a:p>
            <a:pPr fontAlgn="base">
              <a:lnSpc>
                <a:spcPts val="3000"/>
              </a:lnSpc>
            </a:pPr>
            <a:r>
              <a:rPr lang="en-GB" sz="3200" b="1" dirty="0" smtClean="0">
                <a:solidFill>
                  <a:srgbClr val="CF1E24"/>
                </a:solidFill>
              </a:rPr>
              <a:t>in cooperation with the MNE:</a:t>
            </a:r>
          </a:p>
          <a:p>
            <a:pPr fontAlgn="base">
              <a:lnSpc>
                <a:spcPts val="3000"/>
              </a:lnSpc>
            </a:pPr>
            <a:r>
              <a:rPr lang="en-GB" sz="3200" b="1" dirty="0" smtClean="0">
                <a:solidFill>
                  <a:srgbClr val="CF1E24"/>
                </a:solidFill>
              </a:rPr>
              <a:t>Italian experience and the quality improvement of economic statistics</a:t>
            </a:r>
          </a:p>
          <a:p>
            <a:pPr fontAlgn="base">
              <a:lnSpc>
                <a:spcPts val="3000"/>
              </a:lnSpc>
            </a:pPr>
            <a:endParaRPr lang="en-GB" sz="1600" b="1" dirty="0" smtClean="0"/>
          </a:p>
          <a:p>
            <a:pPr fontAlgn="base">
              <a:lnSpc>
                <a:spcPts val="3000"/>
              </a:lnSpc>
            </a:pPr>
            <a:r>
              <a:rPr lang="en-GB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Authors: Francesca Alonzi &amp; Sandra </a:t>
            </a:r>
            <a:r>
              <a:rPr lang="en-GB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Marchettoni</a:t>
            </a:r>
            <a:endParaRPr lang="en-GB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base">
              <a:lnSpc>
                <a:spcPts val="3000"/>
              </a:lnSpc>
            </a:pPr>
            <a:r>
              <a:rPr lang="en-GB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Presenter: Serena </a:t>
            </a:r>
            <a:r>
              <a:rPr lang="en-GB" sz="18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Migliardo</a:t>
            </a:r>
            <a:endParaRPr lang="en-GB" sz="18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base">
              <a:lnSpc>
                <a:spcPts val="3000"/>
              </a:lnSpc>
            </a:pPr>
            <a:r>
              <a:rPr lang="en-US" altLang="it-IT" sz="1800" i="1" dirty="0"/>
              <a:t>Directorate for Economic Statistics - </a:t>
            </a:r>
            <a:r>
              <a:rPr lang="en-US" altLang="it-IT" sz="1800" i="1" dirty="0" err="1"/>
              <a:t>Istat</a:t>
            </a:r>
            <a:r>
              <a:rPr lang="en-US" altLang="it-IT" sz="1800" i="1" dirty="0"/>
              <a:t>, </a:t>
            </a:r>
            <a:r>
              <a:rPr lang="en-US" altLang="it-IT" sz="1800" i="1" dirty="0" smtClean="0"/>
              <a:t>Italy</a:t>
            </a:r>
            <a:endParaRPr lang="en-GB" sz="1800" b="1" dirty="0" smtClean="0"/>
          </a:p>
        </p:txBody>
      </p:sp>
      <p:pic>
        <p:nvPicPr>
          <p:cNvPr id="12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539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onnettore 1 12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162540" y="203390"/>
            <a:ext cx="6296123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rgbClr val="C00000"/>
                </a:solidFill>
              </a:rPr>
              <a:t>26th Meeting of the Wiesbaden Group </a:t>
            </a:r>
            <a:r>
              <a:rPr lang="en-US" sz="1400" b="1" dirty="0" smtClean="0">
                <a:solidFill>
                  <a:srgbClr val="C00000"/>
                </a:solidFill>
              </a:rPr>
              <a:t>on Business Registers</a:t>
            </a:r>
          </a:p>
          <a:p>
            <a:r>
              <a:rPr lang="it-IT" sz="1400" dirty="0">
                <a:solidFill>
                  <a:srgbClr val="C00000"/>
                </a:solidFill>
              </a:rPr>
              <a:t>Session 6 Profiling and </a:t>
            </a:r>
            <a:r>
              <a:rPr lang="it-IT" sz="1400" dirty="0" err="1">
                <a:solidFill>
                  <a:srgbClr val="C00000"/>
                </a:solidFill>
              </a:rPr>
              <a:t>Globalisation</a:t>
            </a:r>
            <a:r>
              <a:rPr lang="it-IT" sz="1400" dirty="0">
                <a:solidFill>
                  <a:srgbClr val="C00000"/>
                </a:solidFill>
              </a:rPr>
              <a:t> </a:t>
            </a:r>
            <a:endParaRPr lang="en-US" sz="1400" dirty="0">
              <a:solidFill>
                <a:srgbClr val="C00000"/>
              </a:solidFill>
            </a:endParaRPr>
          </a:p>
          <a:p>
            <a:r>
              <a:rPr lang="de-DE" sz="1200" dirty="0" smtClean="0"/>
              <a:t>Neuchâtel </a:t>
            </a:r>
            <a:r>
              <a:rPr lang="de-DE" sz="1200" dirty="0"/>
              <a:t>(</a:t>
            </a:r>
            <a:r>
              <a:rPr lang="de-DE" sz="1200" dirty="0" err="1"/>
              <a:t>Switzerland</a:t>
            </a:r>
            <a:r>
              <a:rPr lang="de-DE" sz="1200" dirty="0"/>
              <a:t>) - 24-27 September 2018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725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58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itchFamily="2" charset="2"/>
              <a:buChar char="Ø"/>
              <a:defRPr/>
            </a:pPr>
            <a:r>
              <a:rPr lang="en-US" altLang="it-IT" sz="1600" dirty="0" smtClean="0">
                <a:latin typeface="+mj-lt"/>
              </a:rPr>
              <a:t>The </a:t>
            </a:r>
            <a:r>
              <a:rPr lang="en-US" altLang="it-IT" sz="1600" dirty="0">
                <a:latin typeface="+mj-lt"/>
              </a:rPr>
              <a:t>contribution is intended to highlight the importance of building up a </a:t>
            </a:r>
            <a:r>
              <a:rPr lang="en-US" altLang="it-IT" sz="1600" b="1" dirty="0">
                <a:latin typeface="+mj-lt"/>
              </a:rPr>
              <a:t>solid relationship</a:t>
            </a:r>
            <a:r>
              <a:rPr lang="en-US" altLang="it-IT" sz="1600" dirty="0">
                <a:latin typeface="+mj-lt"/>
              </a:rPr>
              <a:t> between MNEs to be profiled and </a:t>
            </a:r>
            <a:r>
              <a:rPr lang="en-US" altLang="it-IT" sz="1600" dirty="0" smtClean="0">
                <a:latin typeface="+mj-lt"/>
              </a:rPr>
              <a:t>NSIs.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itchFamily="2" charset="2"/>
              <a:buChar char="Ø"/>
              <a:defRPr/>
            </a:pPr>
            <a:r>
              <a:rPr lang="en-US" altLang="it-IT" sz="1600" dirty="0" smtClean="0">
                <a:latin typeface="+mj-lt"/>
              </a:rPr>
              <a:t>A </a:t>
            </a:r>
            <a:r>
              <a:rPr lang="en-US" altLang="it-IT" sz="1600" dirty="0">
                <a:latin typeface="+mj-lt"/>
              </a:rPr>
              <a:t>direct involvement of the profiled MNEs can contribute to the </a:t>
            </a:r>
            <a:r>
              <a:rPr lang="en-US" altLang="it-IT" sz="1600" b="1" dirty="0">
                <a:latin typeface="+mj-lt"/>
              </a:rPr>
              <a:t>quality improvement of economic statistics</a:t>
            </a:r>
            <a:r>
              <a:rPr lang="en-US" altLang="it-IT" sz="1600" dirty="0">
                <a:latin typeface="+mj-lt"/>
              </a:rPr>
              <a:t> on a national and international level, even ensuring an higher international consistency in </a:t>
            </a:r>
            <a:r>
              <a:rPr lang="en-US" altLang="it-IT" sz="1600" dirty="0" smtClean="0">
                <a:latin typeface="+mj-lt"/>
              </a:rPr>
              <a:t>statistics (</a:t>
            </a:r>
            <a:r>
              <a:rPr lang="en-US" altLang="it-IT" sz="1600" i="1" dirty="0" smtClean="0">
                <a:latin typeface="+mj-lt"/>
              </a:rPr>
              <a:t>see the turnover example</a:t>
            </a:r>
            <a:r>
              <a:rPr lang="en-US" altLang="it-IT" sz="1600" dirty="0" smtClean="0">
                <a:latin typeface="+mj-lt"/>
              </a:rPr>
              <a:t>).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itchFamily="2" charset="2"/>
              <a:buChar char="Ø"/>
              <a:defRPr/>
            </a:pPr>
            <a:r>
              <a:rPr lang="en-US" altLang="it-IT" sz="1600" dirty="0" smtClean="0">
                <a:latin typeface="+mj-lt"/>
              </a:rPr>
              <a:t>Establishing </a:t>
            </a:r>
            <a:r>
              <a:rPr lang="en-US" altLang="it-IT" sz="1600" dirty="0">
                <a:latin typeface="+mj-lt"/>
              </a:rPr>
              <a:t>and maintaining contacts with the largest national MNEs </a:t>
            </a:r>
            <a:r>
              <a:rPr lang="en-US" altLang="it-IT" sz="1600" dirty="0" smtClean="0">
                <a:latin typeface="+mj-lt"/>
              </a:rPr>
              <a:t>needs </a:t>
            </a:r>
            <a:r>
              <a:rPr lang="en-US" altLang="it-IT" sz="1600" dirty="0">
                <a:latin typeface="+mj-lt"/>
              </a:rPr>
              <a:t>to be planned in the most suitable way and to be followed by </a:t>
            </a:r>
            <a:r>
              <a:rPr lang="en-US" altLang="it-IT" sz="1600" b="1" dirty="0">
                <a:latin typeface="+mj-lt"/>
              </a:rPr>
              <a:t>a team of experts</a:t>
            </a:r>
            <a:r>
              <a:rPr lang="en-US" altLang="it-IT" sz="1600" dirty="0">
                <a:latin typeface="+mj-lt"/>
              </a:rPr>
              <a:t> with a statistical and economical </a:t>
            </a:r>
            <a:r>
              <a:rPr lang="en-US" altLang="it-IT" sz="1600" dirty="0" smtClean="0">
                <a:latin typeface="+mj-lt"/>
              </a:rPr>
              <a:t>background.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Wingdings" pitchFamily="2" charset="2"/>
              <a:buChar char="Ø"/>
              <a:defRPr/>
            </a:pPr>
            <a:r>
              <a:rPr lang="en-US" altLang="it-IT" sz="1600" dirty="0" smtClean="0">
                <a:latin typeface="+mj-lt"/>
              </a:rPr>
              <a:t>The </a:t>
            </a:r>
            <a:r>
              <a:rPr lang="en-US" altLang="it-IT" sz="1600" dirty="0">
                <a:latin typeface="+mj-lt"/>
              </a:rPr>
              <a:t>Italian NSI is working on the development of a </a:t>
            </a:r>
            <a:r>
              <a:rPr lang="en-US" altLang="it-IT" sz="1600" b="1" dirty="0">
                <a:latin typeface="+mj-lt"/>
              </a:rPr>
              <a:t>Large Case Unit</a:t>
            </a:r>
            <a:r>
              <a:rPr lang="en-US" altLang="it-IT" sz="1600" dirty="0">
                <a:latin typeface="+mj-lt"/>
              </a:rPr>
              <a:t> in charge of collecting different needs, coming from the various statistical domains, such as BR, NA and SBS, and of contacting MNEs’ representatives to satisfy them. In addition, an </a:t>
            </a:r>
            <a:r>
              <a:rPr lang="en-US" altLang="it-IT" sz="1600" b="1" i="1" dirty="0">
                <a:latin typeface="+mj-lt"/>
              </a:rPr>
              <a:t>ad hoc</a:t>
            </a:r>
            <a:r>
              <a:rPr lang="en-US" altLang="it-IT" sz="1600" b="1" dirty="0">
                <a:latin typeface="+mj-lt"/>
              </a:rPr>
              <a:t> </a:t>
            </a:r>
            <a:r>
              <a:rPr lang="en-US" altLang="it-IT" sz="1600" b="1" dirty="0" smtClean="0">
                <a:latin typeface="+mj-lt"/>
              </a:rPr>
              <a:t>SBS survey </a:t>
            </a:r>
            <a:r>
              <a:rPr lang="en-US" altLang="it-IT" sz="1600" b="1" dirty="0">
                <a:latin typeface="+mj-lt"/>
              </a:rPr>
              <a:t>on the collection of intra-flows</a:t>
            </a:r>
            <a:r>
              <a:rPr lang="en-US" altLang="it-IT" sz="1600" dirty="0">
                <a:latin typeface="+mj-lt"/>
              </a:rPr>
              <a:t> is going to be undertaken with the aim of filling the informative gap on ENT core </a:t>
            </a:r>
            <a:r>
              <a:rPr lang="en-US" altLang="it-IT" sz="1600" dirty="0" smtClean="0">
                <a:latin typeface="+mj-lt"/>
              </a:rPr>
              <a:t>variables.</a:t>
            </a:r>
            <a:endParaRPr lang="it-IT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Conclusions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and future 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developments</a:t>
            </a:r>
            <a:endParaRPr lang="it-IT" altLang="it-IT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47083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0"/>
            <a:ext cx="7458074" cy="32419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Thank you </a:t>
            </a:r>
            <a:r>
              <a:rPr lang="en-US" altLang="it-IT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 </a:t>
            </a:r>
            <a:r>
              <a:rPr lang="en-US" alt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the attention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Serena </a:t>
            </a:r>
            <a:r>
              <a:rPr lang="en-US" alt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Migliardo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3"/>
              </a:rPr>
              <a:t>migliard@istat.it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Francesca 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Alonzi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4"/>
              </a:rPr>
              <a:t>alonzi@istat.it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Sandra </a:t>
            </a:r>
            <a:r>
              <a:rPr lang="en-US" alt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Marchettoni</a:t>
            </a:r>
            <a:r>
              <a:rPr lang="en-US" altLang="it-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hlinkClick r:id="rId5"/>
              </a:rPr>
              <a:t>samarche@istat.it</a:t>
            </a:r>
            <a:r>
              <a:rPr lang="en-US" alt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)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Directorate </a:t>
            </a:r>
            <a:r>
              <a:rPr lang="en-US" alt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 Economic Statistics - </a:t>
            </a:r>
            <a:r>
              <a:rPr lang="en-US" altLang="it-IT" sz="16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Istat</a:t>
            </a:r>
            <a:r>
              <a:rPr lang="en-US" altLang="it-IT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</a:t>
            </a:r>
            <a:r>
              <a:rPr lang="en-US" altLang="it-IT" sz="1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Italy</a:t>
            </a:r>
            <a:endParaRPr lang="en-US" altLang="it-IT" sz="16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alt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4174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95400" y="1197324"/>
            <a:ext cx="7458074" cy="2492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err="1" smtClean="0">
                <a:latin typeface="+mj-lt"/>
              </a:rPr>
              <a:t>Introduction</a:t>
            </a:r>
            <a:r>
              <a:rPr lang="it-IT" sz="1600" dirty="0" smtClean="0">
                <a:latin typeface="+mj-lt"/>
              </a:rPr>
              <a:t> and </a:t>
            </a:r>
            <a:r>
              <a:rPr lang="it-IT" sz="1600" dirty="0" err="1" smtClean="0">
                <a:latin typeface="+mj-lt"/>
              </a:rPr>
              <a:t>main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objectives</a:t>
            </a:r>
            <a:endParaRPr lang="it-IT" sz="1600" dirty="0">
              <a:latin typeface="+mj-lt"/>
            </a:endParaRP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it-IT" sz="1600" dirty="0" smtClean="0">
                <a:latin typeface="+mj-lt"/>
              </a:rPr>
              <a:t>The EGR-profiling </a:t>
            </a:r>
            <a:r>
              <a:rPr lang="it-IT" sz="1600" dirty="0" err="1" smtClean="0">
                <a:latin typeface="+mj-lt"/>
              </a:rPr>
              <a:t>Italian</a:t>
            </a:r>
            <a:r>
              <a:rPr lang="it-IT" sz="1600" dirty="0" smtClean="0">
                <a:latin typeface="+mj-lt"/>
              </a:rPr>
              <a:t> team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>
                <a:latin typeface="+mj-lt"/>
              </a:rPr>
              <a:t>P</a:t>
            </a:r>
            <a:r>
              <a:rPr lang="en-US" sz="1600" dirty="0" smtClean="0">
                <a:latin typeface="+mj-lt"/>
              </a:rPr>
              <a:t>rocess </a:t>
            </a:r>
            <a:r>
              <a:rPr lang="en-US" sz="1600" dirty="0">
                <a:latin typeface="+mj-lt"/>
              </a:rPr>
              <a:t>of contacting MNEs’ </a:t>
            </a:r>
            <a:r>
              <a:rPr lang="en-US" sz="1600" dirty="0" smtClean="0">
                <a:latin typeface="+mj-lt"/>
              </a:rPr>
              <a:t>representatives</a:t>
            </a:r>
            <a:endParaRPr lang="it-IT" sz="1600" dirty="0">
              <a:latin typeface="+mj-lt"/>
            </a:endParaRP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 smtClean="0">
                <a:latin typeface="+mj-lt"/>
              </a:rPr>
              <a:t>Storing information </a:t>
            </a:r>
            <a:r>
              <a:rPr lang="en-US" sz="1600" dirty="0">
                <a:latin typeface="+mj-lt"/>
              </a:rPr>
              <a:t>on </a:t>
            </a:r>
            <a:r>
              <a:rPr lang="en-US" sz="1600" dirty="0" smtClean="0">
                <a:latin typeface="+mj-lt"/>
              </a:rPr>
              <a:t>profiled groups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 smtClean="0">
                <a:latin typeface="+mj-lt"/>
              </a:rPr>
              <a:t>Results </a:t>
            </a:r>
            <a:r>
              <a:rPr lang="en-US" sz="1600" dirty="0">
                <a:latin typeface="+mj-lt"/>
              </a:rPr>
              <a:t>of the contact </a:t>
            </a:r>
            <a:r>
              <a:rPr lang="en-US" sz="1600" dirty="0" smtClean="0">
                <a:latin typeface="+mj-lt"/>
              </a:rPr>
              <a:t>phase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 smtClean="0">
                <a:latin typeface="+mj-lt"/>
              </a:rPr>
              <a:t>The </a:t>
            </a:r>
            <a:r>
              <a:rPr lang="en-US" sz="1600" dirty="0">
                <a:latin typeface="+mj-lt"/>
              </a:rPr>
              <a:t>turnover </a:t>
            </a:r>
            <a:r>
              <a:rPr lang="en-US" sz="1600" dirty="0" smtClean="0">
                <a:latin typeface="+mj-lt"/>
              </a:rPr>
              <a:t>variable: an </a:t>
            </a:r>
            <a:r>
              <a:rPr lang="en-US" sz="1600" dirty="0">
                <a:latin typeface="+mj-lt"/>
              </a:rPr>
              <a:t>ex-post </a:t>
            </a:r>
            <a:r>
              <a:rPr lang="en-US" sz="1600" dirty="0" smtClean="0">
                <a:latin typeface="+mj-lt"/>
              </a:rPr>
              <a:t>evaluation</a:t>
            </a:r>
          </a:p>
          <a:p>
            <a:pPr marL="342900" indent="-342900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>
                <a:latin typeface="+mj-lt"/>
              </a:rPr>
              <a:t>Conclusions and future developments</a:t>
            </a:r>
            <a:endParaRPr lang="it-IT" sz="1600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err="1" smtClean="0">
                <a:solidFill>
                  <a:schemeClr val="bg1"/>
                </a:solidFill>
                <a:latin typeface="+mj-lt"/>
              </a:rPr>
              <a:t>Contents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it-IT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9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54073" y="709602"/>
            <a:ext cx="7761326" cy="36317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>
                <a:latin typeface="+mj-lt"/>
              </a:rPr>
              <a:t>The cooperation with the MNE is an </a:t>
            </a:r>
            <a:r>
              <a:rPr lang="en-US" sz="1600" b="1" dirty="0">
                <a:latin typeface="+mj-lt"/>
              </a:rPr>
              <a:t>extremely tricky phase</a:t>
            </a:r>
            <a:r>
              <a:rPr lang="en-US" sz="1600" dirty="0">
                <a:latin typeface="+mj-lt"/>
              </a:rPr>
              <a:t> for the profiling </a:t>
            </a:r>
            <a:r>
              <a:rPr lang="en-US" sz="1600" dirty="0" smtClean="0">
                <a:latin typeface="+mj-lt"/>
              </a:rPr>
              <a:t>process:</a:t>
            </a:r>
          </a:p>
          <a:p>
            <a:pPr marL="285750" indent="-285750" algn="just">
              <a:spcAft>
                <a:spcPts val="600"/>
              </a:spcAft>
              <a:buClr>
                <a:srgbClr val="CF1E24"/>
              </a:buClr>
              <a:buSzPct val="90000"/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it </a:t>
            </a:r>
            <a:r>
              <a:rPr lang="en-US" sz="1600" dirty="0">
                <a:latin typeface="+mj-lt"/>
              </a:rPr>
              <a:t>may have significant advantages for the effectiveness of manual profiling; </a:t>
            </a:r>
            <a:endParaRPr lang="en-US" sz="1600" dirty="0" smtClean="0">
              <a:latin typeface="+mj-lt"/>
            </a:endParaRPr>
          </a:p>
          <a:p>
            <a:pPr marL="285750" indent="-285750" algn="just">
              <a:spcAft>
                <a:spcPts val="12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it </a:t>
            </a:r>
            <a:r>
              <a:rPr lang="en-US" sz="1600" dirty="0">
                <a:latin typeface="+mj-lt"/>
              </a:rPr>
              <a:t>may also result in a statistical burden increase from the MNE perspective</a:t>
            </a:r>
            <a:r>
              <a:rPr lang="en-US" sz="1600" i="1" dirty="0" smtClean="0"/>
              <a:t>.</a:t>
            </a:r>
          </a:p>
          <a:p>
            <a:pPr marL="285750" indent="-285750" algn="just"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endParaRPr lang="en-US" sz="1000" i="1" dirty="0" smtClean="0"/>
          </a:p>
          <a:p>
            <a:pPr algn="just"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 smtClean="0"/>
              <a:t>The final goal of contact phase should be:</a:t>
            </a:r>
          </a:p>
          <a:p>
            <a:pPr marL="285750" indent="-285750" algn="just">
              <a:spcAft>
                <a:spcPts val="600"/>
              </a:spcAft>
              <a:buClr>
                <a:srgbClr val="CF1E24"/>
              </a:buClr>
              <a:buSzPct val="90000"/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obtain </a:t>
            </a:r>
            <a:r>
              <a:rPr lang="en-US" sz="1600" dirty="0">
                <a:latin typeface="+mj-lt"/>
              </a:rPr>
              <a:t>the necessary info for the profiling </a:t>
            </a:r>
            <a:r>
              <a:rPr lang="en-US" sz="1600" dirty="0" smtClean="0">
                <a:latin typeface="+mj-lt"/>
              </a:rPr>
              <a:t>analysis;</a:t>
            </a:r>
          </a:p>
          <a:p>
            <a:pPr marL="285750" indent="-285750" algn="just">
              <a:spcAft>
                <a:spcPts val="1200"/>
              </a:spcAft>
              <a:buClr>
                <a:srgbClr val="CF1E24"/>
              </a:buClr>
              <a:buSzPct val="90000"/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but </a:t>
            </a:r>
            <a:r>
              <a:rPr lang="en-US" sz="1600" dirty="0">
                <a:latin typeface="+mj-lt"/>
              </a:rPr>
              <a:t>above all to create a unique access point for collecting economic data at group level to satisfy users’ needs from different domains (NA, SBS, STS</a:t>
            </a:r>
            <a:r>
              <a:rPr lang="en-US" sz="1600" dirty="0" smtClean="0">
                <a:latin typeface="+mj-lt"/>
              </a:rPr>
              <a:t>).</a:t>
            </a:r>
          </a:p>
          <a:p>
            <a:pPr marL="285750" indent="-285750" algn="just">
              <a:buClr>
                <a:srgbClr val="CF1E24"/>
              </a:buClr>
              <a:buSzPct val="90000"/>
              <a:buFont typeface="Arial" pitchFamily="34" charset="0"/>
              <a:buChar char="•"/>
              <a:defRPr/>
            </a:pPr>
            <a:endParaRPr lang="en-US" sz="1000" dirty="0" smtClean="0">
              <a:latin typeface="+mj-lt"/>
            </a:endParaRP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 smtClean="0">
                <a:solidFill>
                  <a:srgbClr val="C00000"/>
                </a:solidFill>
                <a:latin typeface="+mj-lt"/>
              </a:rPr>
              <a:t>This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study is an example of how a direct involvement of the profiled MNEs can contribute to the </a:t>
            </a:r>
            <a:r>
              <a:rPr lang="en-US" sz="1600" dirty="0" smtClean="0">
                <a:solidFill>
                  <a:srgbClr val="C00000"/>
                </a:solidFill>
                <a:latin typeface="+mj-lt"/>
              </a:rPr>
              <a:t>quality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of economic statistics through a comparative analysis between the data provided by the groups themselves following the </a:t>
            </a:r>
            <a:r>
              <a:rPr lang="en-US" sz="1600" dirty="0" smtClean="0">
                <a:solidFill>
                  <a:srgbClr val="C00000"/>
                </a:solidFill>
                <a:latin typeface="+mj-lt"/>
              </a:rPr>
              <a:t>interview, </a:t>
            </a:r>
            <a:r>
              <a:rPr lang="en-US" sz="1600" dirty="0">
                <a:solidFill>
                  <a:srgbClr val="C00000"/>
                </a:solidFill>
                <a:latin typeface="+mj-lt"/>
              </a:rPr>
              <a:t>and the data the profiling team would have defined without the </a:t>
            </a:r>
            <a:r>
              <a:rPr lang="en-US" sz="1600" dirty="0" smtClean="0">
                <a:solidFill>
                  <a:srgbClr val="C00000"/>
                </a:solidFill>
                <a:latin typeface="+mj-lt"/>
              </a:rPr>
              <a:t>cooperation.</a:t>
            </a:r>
            <a:endParaRPr lang="it-IT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595750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Introduction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and 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main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objectives</a:t>
            </a:r>
            <a:endParaRPr lang="it-IT" altLang="it-IT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33966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The EGR-profiling </a:t>
            </a:r>
            <a:r>
              <a:rPr lang="it-IT" altLang="it-IT" sz="2000" b="1" dirty="0" err="1">
                <a:solidFill>
                  <a:schemeClr val="bg1"/>
                </a:solidFill>
                <a:latin typeface="+mj-lt"/>
              </a:rPr>
              <a:t>Italian</a:t>
            </a:r>
            <a:r>
              <a:rPr lang="it-IT" altLang="it-IT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team</a:t>
            </a:r>
            <a:endParaRPr lang="it-IT" altLang="it-IT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ttangolo arrotondato 8"/>
          <p:cNvSpPr/>
          <p:nvPr/>
        </p:nvSpPr>
        <p:spPr>
          <a:xfrm>
            <a:off x="3781914" y="1866900"/>
            <a:ext cx="2247900" cy="742949"/>
          </a:xfrm>
          <a:prstGeom prst="roundRect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chemeClr val="tx1"/>
                </a:solidFill>
                <a:latin typeface="+mj-lt"/>
              </a:rPr>
              <a:t>EGR-Profiling</a:t>
            </a:r>
          </a:p>
          <a:p>
            <a:pPr algn="ctr"/>
            <a:r>
              <a:rPr lang="it-IT" sz="1600" b="1" dirty="0" err="1" smtClean="0">
                <a:solidFill>
                  <a:schemeClr val="tx1"/>
                </a:solidFill>
                <a:latin typeface="+mj-lt"/>
              </a:rPr>
              <a:t>Italian</a:t>
            </a:r>
            <a:r>
              <a:rPr lang="it-IT" sz="1600" b="1" dirty="0" smtClean="0">
                <a:solidFill>
                  <a:schemeClr val="tx1"/>
                </a:solidFill>
                <a:latin typeface="+mj-lt"/>
              </a:rPr>
              <a:t> team</a:t>
            </a:r>
            <a:endParaRPr lang="it-IT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6438901" y="800102"/>
            <a:ext cx="2247900" cy="1085847"/>
          </a:xfrm>
          <a:prstGeom prst="roundRect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+mj-lt"/>
              </a:rPr>
              <a:t>EGR </a:t>
            </a:r>
            <a:r>
              <a:rPr lang="it-IT" sz="1600" dirty="0" err="1">
                <a:solidFill>
                  <a:schemeClr val="tx1"/>
                </a:solidFill>
                <a:latin typeface="+mj-lt"/>
              </a:rPr>
              <a:t>experts</a:t>
            </a:r>
            <a:endParaRPr lang="it-IT" sz="16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it-IT" sz="1600" dirty="0" err="1">
                <a:solidFill>
                  <a:schemeClr val="tx1"/>
                </a:solidFill>
                <a:latin typeface="+mj-lt"/>
              </a:rPr>
              <a:t>involved</a:t>
            </a:r>
            <a:r>
              <a:rPr lang="it-IT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 in the EGR annual </a:t>
            </a: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process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+mj-lt"/>
              </a:rPr>
              <a:t>(repair action)</a:t>
            </a:r>
            <a:endParaRPr lang="it-IT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1162539" y="790577"/>
            <a:ext cx="2247900" cy="1104898"/>
          </a:xfrm>
          <a:prstGeom prst="roundRect">
            <a:avLst/>
          </a:prstGeom>
          <a:noFill/>
          <a:ln w="2540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  <a:latin typeface="+mj-lt"/>
              </a:rPr>
              <a:t>BR </a:t>
            </a:r>
            <a:r>
              <a:rPr lang="it-IT" sz="1600" dirty="0" err="1">
                <a:solidFill>
                  <a:schemeClr val="tx1"/>
                </a:solidFill>
                <a:latin typeface="+mj-lt"/>
              </a:rPr>
              <a:t>experts</a:t>
            </a:r>
            <a:endParaRPr lang="it-IT" sz="16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GB" sz="1600" dirty="0">
                <a:solidFill>
                  <a:schemeClr val="tx1"/>
                </a:solidFill>
                <a:latin typeface="+mj-lt"/>
              </a:rPr>
              <a:t>engaged in the current production </a:t>
            </a:r>
            <a:r>
              <a:rPr lang="en-GB" sz="1600" dirty="0" smtClean="0">
                <a:solidFill>
                  <a:schemeClr val="tx1"/>
                </a:solidFill>
                <a:latin typeface="+mj-lt"/>
              </a:rPr>
              <a:t>of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+mj-lt"/>
              </a:rPr>
              <a:t>Business </a:t>
            </a:r>
            <a:r>
              <a:rPr lang="en-GB" sz="1600" dirty="0">
                <a:solidFill>
                  <a:schemeClr val="tx1"/>
                </a:solidFill>
                <a:latin typeface="+mj-lt"/>
              </a:rPr>
              <a:t>Registers</a:t>
            </a:r>
            <a:endParaRPr lang="it-IT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13342" y="2847975"/>
            <a:ext cx="75591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sz="1600" dirty="0" smtClean="0">
                <a:latin typeface="+mj-lt"/>
              </a:rPr>
              <a:t>The Italian organization </a:t>
            </a:r>
            <a:r>
              <a:rPr lang="en-GB" sz="1600" dirty="0">
                <a:latin typeface="+mj-lt"/>
              </a:rPr>
              <a:t>model tries to assign the profiling responsibility of each MNE to the same profiler for different reference </a:t>
            </a:r>
            <a:r>
              <a:rPr lang="en-GB" sz="1600" dirty="0" smtClean="0">
                <a:latin typeface="+mj-lt"/>
              </a:rPr>
              <a:t>years;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sz="1600" dirty="0">
                <a:latin typeface="+mj-lt"/>
              </a:rPr>
              <a:t>a regular exchange of opinions is guaranteed within the team of profilers working in a collaborative manner through motivating weekly </a:t>
            </a:r>
            <a:r>
              <a:rPr lang="en-GB" sz="1600" dirty="0" smtClean="0">
                <a:latin typeface="+mj-lt"/>
              </a:rPr>
              <a:t>meetings;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GB" sz="1600" dirty="0" smtClean="0"/>
              <a:t>the team has been </a:t>
            </a:r>
            <a:r>
              <a:rPr lang="en-GB" sz="1600" dirty="0"/>
              <a:t>collaborating with Italian colleagues from SBS domain and experts of FATS statistics</a:t>
            </a:r>
            <a:r>
              <a:rPr lang="en-GB" sz="1600" dirty="0" smtClean="0"/>
              <a:t>.</a:t>
            </a:r>
            <a:endParaRPr lang="it-IT" sz="1600" dirty="0"/>
          </a:p>
        </p:txBody>
      </p:sp>
      <p:sp>
        <p:nvSpPr>
          <p:cNvPr id="19" name="Freccia angolare in su 18"/>
          <p:cNvSpPr/>
          <p:nvPr/>
        </p:nvSpPr>
        <p:spPr>
          <a:xfrm rot="5400000">
            <a:off x="3043971" y="1876425"/>
            <a:ext cx="694836" cy="723899"/>
          </a:xfrm>
          <a:prstGeom prst="bentUpArrow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ngolare in su 24"/>
          <p:cNvSpPr/>
          <p:nvPr/>
        </p:nvSpPr>
        <p:spPr>
          <a:xfrm rot="16200000" flipH="1">
            <a:off x="6048865" y="1876424"/>
            <a:ext cx="723899" cy="723899"/>
          </a:xfrm>
          <a:prstGeom prst="bentUpArrow">
            <a:avLst>
              <a:gd name="adj1" fmla="val 25000"/>
              <a:gd name="adj2" fmla="val 25000"/>
              <a:gd name="adj3" fmla="val 29112"/>
            </a:avLst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19189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07483" y="673450"/>
            <a:ext cx="7584091" cy="36625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8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/>
              <a:t>C</a:t>
            </a:r>
            <a:r>
              <a:rPr lang="en-US" sz="1600" dirty="0" smtClean="0"/>
              <a:t>ontacting </a:t>
            </a:r>
            <a:r>
              <a:rPr lang="en-US" sz="1600" dirty="0"/>
              <a:t>the groups has been </a:t>
            </a:r>
            <a:r>
              <a:rPr lang="en-US" sz="1600" dirty="0" smtClean="0"/>
              <a:t>a </a:t>
            </a:r>
            <a:r>
              <a:rPr lang="en-US" sz="1600" b="1" dirty="0" smtClean="0">
                <a:solidFill>
                  <a:srgbClr val="C00000"/>
                </a:solidFill>
              </a:rPr>
              <a:t>step-by-step </a:t>
            </a:r>
            <a:r>
              <a:rPr lang="en-US" sz="1600" b="1" dirty="0" smtClean="0">
                <a:solidFill>
                  <a:srgbClr val="C00000"/>
                </a:solidFill>
              </a:rPr>
              <a:t>process </a:t>
            </a:r>
            <a:r>
              <a:rPr lang="en-US" sz="1600" dirty="0" smtClean="0"/>
              <a:t>in two ways.</a:t>
            </a:r>
          </a:p>
          <a:p>
            <a:pPr marL="342900" indent="-342900" algn="just">
              <a:buClr>
                <a:srgbClr val="CF1E24"/>
              </a:buClr>
              <a:buSzPct val="90000"/>
              <a:buFont typeface="+mj-lt"/>
              <a:buAutoNum type="arabicPeriod"/>
              <a:defRPr/>
            </a:pPr>
            <a:r>
              <a:rPr lang="en-US" sz="1600" dirty="0" smtClean="0"/>
              <a:t>Starting </a:t>
            </a:r>
            <a:r>
              <a:rPr lang="en-US" sz="1600" dirty="0"/>
              <a:t>from the contact people for the SBS surveys or, in some cases, from the investigation of references in the corporate websites and financial documents, a </a:t>
            </a:r>
            <a:r>
              <a:rPr lang="en-US" sz="1600" b="1" dirty="0" smtClean="0"/>
              <a:t>proactive discussion </a:t>
            </a:r>
            <a:r>
              <a:rPr lang="en-US" sz="1600" dirty="0" smtClean="0"/>
              <a:t>with MNEs has </a:t>
            </a:r>
            <a:r>
              <a:rPr lang="en-US" sz="1600" dirty="0"/>
              <a:t>taken </a:t>
            </a:r>
            <a:r>
              <a:rPr lang="en-US" sz="1600" dirty="0" smtClean="0"/>
              <a:t>place:</a:t>
            </a:r>
          </a:p>
          <a:p>
            <a:pPr marL="285750" indent="-285750" algn="just">
              <a:buClr>
                <a:srgbClr val="CF1E24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/>
              <a:t>to find the correct people in charge of managing the data needed to </a:t>
            </a:r>
            <a:r>
              <a:rPr lang="en-US" sz="1600" dirty="0" smtClean="0"/>
              <a:t>the analysis;</a:t>
            </a:r>
          </a:p>
          <a:p>
            <a:pPr marL="285750" indent="-285750" algn="just">
              <a:buClr>
                <a:srgbClr val="CF1E24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 smtClean="0"/>
              <a:t>to </a:t>
            </a:r>
            <a:r>
              <a:rPr lang="en-US" sz="1600" dirty="0"/>
              <a:t>schedule a formal visit with the GEG’s representatives on a suitable date for the </a:t>
            </a:r>
            <a:r>
              <a:rPr lang="en-US" sz="1600" dirty="0" smtClean="0"/>
              <a:t>group even considering the financial accounts deadlines;</a:t>
            </a:r>
          </a:p>
          <a:p>
            <a:pPr marL="285750" indent="-285750" algn="just">
              <a:spcAft>
                <a:spcPts val="1800"/>
              </a:spcAft>
              <a:buClr>
                <a:srgbClr val="CF1E24"/>
              </a:buClr>
              <a:buSzPct val="90000"/>
              <a:buFont typeface="Wingdings" panose="05000000000000000000" pitchFamily="2" charset="2"/>
              <a:buChar char="ü"/>
              <a:defRPr/>
            </a:pPr>
            <a:r>
              <a:rPr lang="en-US" sz="1600" dirty="0" smtClean="0"/>
              <a:t>to </a:t>
            </a:r>
            <a:r>
              <a:rPr lang="en-US" sz="1600" dirty="0"/>
              <a:t>identify the most appropriate way to perform the meeting: a face-to-face </a:t>
            </a:r>
            <a:r>
              <a:rPr lang="en-US" sz="1600" dirty="0" smtClean="0"/>
              <a:t>interview</a:t>
            </a:r>
            <a:r>
              <a:rPr lang="en-US" sz="1600" dirty="0"/>
              <a:t>, a conference call, a web </a:t>
            </a:r>
            <a:r>
              <a:rPr lang="en-US" sz="1600" dirty="0" smtClean="0"/>
              <a:t>meeting.</a:t>
            </a:r>
          </a:p>
          <a:p>
            <a:pPr marL="342900" indent="-342900" algn="just">
              <a:spcAft>
                <a:spcPts val="1000"/>
              </a:spcAft>
              <a:buClr>
                <a:srgbClr val="CF1E24"/>
              </a:buClr>
              <a:buSzPct val="90000"/>
              <a:buFont typeface="+mj-lt"/>
              <a:buAutoNum type="arabicPeriod" startAt="2"/>
              <a:defRPr/>
            </a:pPr>
            <a:r>
              <a:rPr lang="en-US" sz="1600" dirty="0" smtClean="0"/>
              <a:t>Communication </a:t>
            </a:r>
            <a:r>
              <a:rPr lang="en-US" sz="1600" dirty="0"/>
              <a:t>process with the group can be considered </a:t>
            </a:r>
            <a:r>
              <a:rPr lang="en-US" sz="1600" dirty="0" smtClean="0"/>
              <a:t>a step-by-step</a:t>
            </a:r>
            <a:r>
              <a:rPr lang="en-US" sz="1600" dirty="0" smtClean="0"/>
              <a:t> </a:t>
            </a:r>
            <a:r>
              <a:rPr lang="en-US" sz="1600" dirty="0"/>
              <a:t>process</a:t>
            </a:r>
            <a:r>
              <a:rPr lang="en-US" sz="1600" b="1" dirty="0"/>
              <a:t> </a:t>
            </a:r>
            <a:r>
              <a:rPr lang="en-US" sz="1600" dirty="0"/>
              <a:t>with regards to the different reference years of profiling </a:t>
            </a:r>
            <a:r>
              <a:rPr lang="en-US" sz="1600" dirty="0" smtClean="0"/>
              <a:t>analysis because in some cases of </a:t>
            </a:r>
            <a:r>
              <a:rPr lang="en-US" sz="1600" dirty="0"/>
              <a:t>initial intensive profiling </a:t>
            </a:r>
            <a:r>
              <a:rPr lang="en-US" sz="1600" dirty="0" smtClean="0"/>
              <a:t>exercise which </a:t>
            </a:r>
            <a:r>
              <a:rPr lang="en-US" sz="1600" dirty="0"/>
              <a:t>didn’t gather exhaustive data have led to more complete and productive results when a </a:t>
            </a:r>
            <a:r>
              <a:rPr lang="en-US" sz="1600" b="1" dirty="0"/>
              <a:t>follow-up analysis</a:t>
            </a:r>
            <a:r>
              <a:rPr lang="en-US" sz="1600" dirty="0"/>
              <a:t> has been </a:t>
            </a:r>
            <a:r>
              <a:rPr lang="en-US" sz="1600" dirty="0" smtClean="0"/>
              <a:t>undertaken.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2000" b="1" dirty="0">
                <a:solidFill>
                  <a:schemeClr val="bg1"/>
                </a:solidFill>
                <a:latin typeface="+mj-lt"/>
              </a:rPr>
              <a:t>P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rocess 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of contacting MNEs’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representatives</a:t>
            </a:r>
            <a:endParaRPr lang="it-IT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2414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Storing information on profiled groups</a:t>
            </a:r>
          </a:p>
        </p:txBody>
      </p:sp>
      <p:graphicFrame>
        <p:nvGraphicFramePr>
          <p:cNvPr id="10" name="Diagramma 9"/>
          <p:cNvGraphicFramePr/>
          <p:nvPr>
            <p:extLst>
              <p:ext uri="{D42A27DB-BD31-4B8C-83A1-F6EECF244321}">
                <p14:modId xmlns:p14="http://schemas.microsoft.com/office/powerpoint/2010/main" val="1153041149"/>
              </p:ext>
            </p:extLst>
          </p:nvPr>
        </p:nvGraphicFramePr>
        <p:xfrm>
          <a:off x="190501" y="857250"/>
          <a:ext cx="8724898" cy="3467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555975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Results of the contact phase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20" b="4230"/>
          <a:stretch/>
        </p:blipFill>
        <p:spPr bwMode="auto">
          <a:xfrm>
            <a:off x="237673" y="803277"/>
            <a:ext cx="2353127" cy="20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46" b="5328"/>
          <a:stretch/>
        </p:blipFill>
        <p:spPr bwMode="auto">
          <a:xfrm>
            <a:off x="2695574" y="803277"/>
            <a:ext cx="2824227" cy="1699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71" b="4153"/>
          <a:stretch/>
        </p:blipFill>
        <p:spPr bwMode="auto">
          <a:xfrm>
            <a:off x="5600700" y="803277"/>
            <a:ext cx="3400424" cy="2122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asellaDiTesto 11"/>
          <p:cNvSpPr txBox="1"/>
          <p:nvPr/>
        </p:nvSpPr>
        <p:spPr>
          <a:xfrm>
            <a:off x="209099" y="2921682"/>
            <a:ext cx="2353126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400" dirty="0"/>
              <a:t>I</a:t>
            </a:r>
            <a:r>
              <a:rPr lang="en-US" sz="1400" dirty="0" smtClean="0"/>
              <a:t>ncrease </a:t>
            </a:r>
            <a:r>
              <a:rPr lang="en-US" sz="1400" dirty="0"/>
              <a:t>in the number of collaborative MNEs from 2011 to </a:t>
            </a:r>
            <a:r>
              <a:rPr lang="en-US" sz="1400" dirty="0" smtClean="0"/>
              <a:t>2015 </a:t>
            </a:r>
            <a:r>
              <a:rPr lang="en-US" sz="1400" dirty="0"/>
              <a:t>is especially due to the </a:t>
            </a:r>
            <a:r>
              <a:rPr lang="en-US" sz="1400" b="1" dirty="0"/>
              <a:t>follow-up </a:t>
            </a:r>
            <a:r>
              <a:rPr lang="en-US" sz="1400" b="1" dirty="0" smtClean="0"/>
              <a:t>activities</a:t>
            </a:r>
            <a:r>
              <a:rPr lang="en-US" sz="1400" dirty="0" smtClean="0"/>
              <a:t> </a:t>
            </a:r>
            <a:r>
              <a:rPr lang="en-US" sz="1400" dirty="0"/>
              <a:t>undertaken by the Italian </a:t>
            </a:r>
            <a:r>
              <a:rPr lang="en-US" sz="1400" dirty="0" smtClean="0"/>
              <a:t>EGR-profiling team.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695574" y="2611773"/>
            <a:ext cx="2773326" cy="17235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400" dirty="0" smtClean="0"/>
              <a:t>The most </a:t>
            </a:r>
            <a:r>
              <a:rPr lang="en-US" sz="1400" dirty="0"/>
              <a:t>successful </a:t>
            </a:r>
            <a:r>
              <a:rPr lang="en-US" sz="1400" dirty="0" smtClean="0"/>
              <a:t>cases, </a:t>
            </a:r>
            <a:r>
              <a:rPr lang="en-US" sz="1400" dirty="0"/>
              <a:t>in terms of outcome of the </a:t>
            </a:r>
            <a:r>
              <a:rPr lang="en-US" sz="1400" dirty="0" smtClean="0"/>
              <a:t>contact, </a:t>
            </a:r>
            <a:r>
              <a:rPr lang="en-US" sz="1400" dirty="0"/>
              <a:t>are those MNEs which have received a </a:t>
            </a:r>
            <a:r>
              <a:rPr lang="en-US" sz="1400" b="1" dirty="0"/>
              <a:t>well-detailed e-mail</a:t>
            </a:r>
            <a:r>
              <a:rPr lang="en-US" sz="1400" dirty="0"/>
              <a:t> on the presentation, main aim and advantages of the </a:t>
            </a:r>
            <a:r>
              <a:rPr lang="en-US" sz="1400" dirty="0" smtClean="0"/>
              <a:t>project; </a:t>
            </a:r>
            <a:r>
              <a:rPr lang="en-US" sz="1400" b="1" dirty="0"/>
              <a:t>t</a:t>
            </a:r>
            <a:r>
              <a:rPr lang="en-US" sz="1400" b="1" dirty="0" smtClean="0"/>
              <a:t>elephone </a:t>
            </a:r>
            <a:r>
              <a:rPr lang="en-US" sz="1400" b="1" dirty="0"/>
              <a:t>calls</a:t>
            </a:r>
            <a:r>
              <a:rPr lang="en-US" sz="1400" dirty="0"/>
              <a:t> have been useful, too, in a secondary step to build a collaborative </a:t>
            </a:r>
            <a:r>
              <a:rPr lang="en-US" sz="1400" dirty="0" smtClean="0"/>
              <a:t>relationship.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5621300" y="3001363"/>
            <a:ext cx="3379824" cy="1508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buClr>
                <a:srgbClr val="CF1E24"/>
              </a:buClr>
              <a:buSzPct val="90000"/>
              <a:defRPr/>
            </a:pPr>
            <a:r>
              <a:rPr lang="en-US" sz="1400" dirty="0" smtClean="0">
                <a:latin typeface="+mj-lt"/>
              </a:rPr>
              <a:t>Improve </a:t>
            </a:r>
            <a:r>
              <a:rPr lang="it-IT" sz="1400" dirty="0" smtClean="0">
                <a:latin typeface="+mj-lt"/>
              </a:rPr>
              <a:t>in the </a:t>
            </a:r>
            <a:r>
              <a:rPr lang="en-GB" sz="1400" dirty="0" smtClean="0">
                <a:latin typeface="+mj-lt"/>
              </a:rPr>
              <a:t>successful collection of different data is </a:t>
            </a:r>
            <a:r>
              <a:rPr lang="en-GB" sz="1400" dirty="0">
                <a:latin typeface="+mj-lt"/>
              </a:rPr>
              <a:t>due </a:t>
            </a:r>
            <a:r>
              <a:rPr lang="en-GB" sz="1400" dirty="0" smtClean="0">
                <a:latin typeface="+mj-lt"/>
              </a:rPr>
              <a:t>to the </a:t>
            </a:r>
            <a:r>
              <a:rPr lang="en-GB" sz="1400" b="1" dirty="0" smtClean="0">
                <a:latin typeface="+mj-lt"/>
              </a:rPr>
              <a:t>growing </a:t>
            </a:r>
            <a:r>
              <a:rPr lang="en-GB" sz="1400" b="1" dirty="0">
                <a:latin typeface="+mj-lt"/>
              </a:rPr>
              <a:t>expertise </a:t>
            </a:r>
            <a:r>
              <a:rPr lang="en-GB" sz="1400" dirty="0">
                <a:latin typeface="+mj-lt"/>
              </a:rPr>
              <a:t>of the </a:t>
            </a:r>
            <a:r>
              <a:rPr lang="en-GB" sz="1400" dirty="0" smtClean="0">
                <a:latin typeface="+mj-lt"/>
              </a:rPr>
              <a:t>Italian </a:t>
            </a:r>
            <a:r>
              <a:rPr lang="en-GB" sz="1400" dirty="0">
                <a:latin typeface="+mj-lt"/>
              </a:rPr>
              <a:t>team and </a:t>
            </a:r>
            <a:r>
              <a:rPr lang="en-GB" sz="1400" dirty="0" smtClean="0">
                <a:latin typeface="+mj-lt"/>
              </a:rPr>
              <a:t>the involvement in </a:t>
            </a:r>
            <a:r>
              <a:rPr lang="en-GB" sz="1400" b="1" dirty="0" smtClean="0">
                <a:latin typeface="+mj-lt"/>
              </a:rPr>
              <a:t>follow-up </a:t>
            </a:r>
            <a:r>
              <a:rPr lang="en-GB" sz="1400" b="1" dirty="0">
                <a:latin typeface="+mj-lt"/>
              </a:rPr>
              <a:t>cases</a:t>
            </a:r>
            <a:r>
              <a:rPr lang="en-GB" sz="1400" dirty="0" smtClean="0">
                <a:latin typeface="+mj-lt"/>
              </a:rPr>
              <a:t>; thus, </a:t>
            </a:r>
            <a:r>
              <a:rPr lang="en-GB" sz="1400" dirty="0">
                <a:latin typeface="+mj-lt"/>
              </a:rPr>
              <a:t>the ‘contact phase’ iterative condition </a:t>
            </a:r>
            <a:r>
              <a:rPr lang="en-GB" sz="1400" dirty="0" smtClean="0">
                <a:latin typeface="+mj-lt"/>
              </a:rPr>
              <a:t>becomes the core element of the profiling process, and contacts may </a:t>
            </a:r>
            <a:r>
              <a:rPr lang="en-GB" sz="1400" dirty="0">
                <a:latin typeface="+mj-lt"/>
              </a:rPr>
              <a:t>be </a:t>
            </a:r>
            <a:r>
              <a:rPr lang="en-GB" sz="1400" dirty="0" smtClean="0">
                <a:latin typeface="+mj-lt"/>
              </a:rPr>
              <a:t>consolidated and even reinforced in </a:t>
            </a:r>
            <a:r>
              <a:rPr lang="en-GB" sz="1400" dirty="0">
                <a:latin typeface="+mj-lt"/>
              </a:rPr>
              <a:t>the years. </a:t>
            </a:r>
            <a:endParaRPr lang="it-IT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85550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578331"/>
            <a:ext cx="659130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6"/>
          <a:stretch/>
        </p:blipFill>
        <p:spPr bwMode="auto">
          <a:xfrm>
            <a:off x="495300" y="575733"/>
            <a:ext cx="6591300" cy="2072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turnover variable: an ex-post 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evaluation </a:t>
            </a: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1/2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87975" y="1360069"/>
            <a:ext cx="87456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Case 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279507" y="3390857"/>
            <a:ext cx="87456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Case B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7077075" y="677900"/>
            <a:ext cx="1714500" cy="38010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CF1E24"/>
              </a:buClr>
              <a:buSzPct val="90000"/>
              <a:defRPr/>
            </a:pPr>
            <a:r>
              <a:rPr lang="en-US" sz="1300" b="1" dirty="0" smtClean="0">
                <a:latin typeface="+mj-lt"/>
              </a:rPr>
              <a:t>Columns </a:t>
            </a:r>
            <a:r>
              <a:rPr lang="en-US" sz="1300" b="1" i="1" dirty="0" smtClean="0">
                <a:latin typeface="+mj-lt"/>
              </a:rPr>
              <a:t>a</a:t>
            </a:r>
            <a:r>
              <a:rPr lang="en-US" sz="1300" b="1" dirty="0" smtClean="0">
                <a:latin typeface="+mj-lt"/>
              </a:rPr>
              <a:t> and </a:t>
            </a:r>
            <a:r>
              <a:rPr lang="en-US" sz="1300" b="1" i="1" dirty="0" smtClean="0">
                <a:latin typeface="+mj-lt"/>
              </a:rPr>
              <a:t>b</a:t>
            </a:r>
            <a:r>
              <a:rPr lang="en-US" sz="1300" i="1" dirty="0" smtClean="0">
                <a:latin typeface="+mj-lt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contain </a:t>
            </a:r>
            <a:r>
              <a:rPr lang="en-US" sz="1300" b="1" dirty="0" smtClean="0">
                <a:solidFill>
                  <a:srgbClr val="C00000"/>
                </a:solidFill>
                <a:latin typeface="+mj-lt"/>
              </a:rPr>
              <a:t>not consolidated turnover</a:t>
            </a:r>
            <a:r>
              <a:rPr lang="en-US" sz="1300" dirty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which represent the first data collected by profilers during the initial desk analysis of the MNE.</a:t>
            </a:r>
          </a:p>
          <a:p>
            <a:pPr>
              <a:buClr>
                <a:srgbClr val="CF1E24"/>
              </a:buClr>
              <a:buSzPct val="90000"/>
              <a:defRPr/>
            </a:pP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buClr>
                <a:srgbClr val="CF1E24"/>
              </a:buClr>
              <a:buSzPct val="90000"/>
              <a:defRPr/>
            </a:pPr>
            <a:r>
              <a:rPr lang="en-US" sz="1300" b="1" dirty="0" smtClean="0"/>
              <a:t>Column </a:t>
            </a:r>
            <a:r>
              <a:rPr lang="en-US" sz="1300" b="1" i="1" dirty="0" smtClean="0"/>
              <a:t>c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points out </a:t>
            </a:r>
            <a:r>
              <a:rPr lang="en-US" sz="1300" b="1" dirty="0" smtClean="0">
                <a:solidFill>
                  <a:srgbClr val="C00000"/>
                </a:solidFill>
              </a:rPr>
              <a:t>consolidated turnover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obtained and calculated by the profiler as the final result of the light profiling activity.</a:t>
            </a:r>
          </a:p>
          <a:p>
            <a:pPr>
              <a:buClr>
                <a:srgbClr val="CF1E24"/>
              </a:buClr>
              <a:buSzPct val="90000"/>
              <a:defRPr/>
            </a:pPr>
            <a:endParaRPr lang="en-US" sz="13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300" b="1" dirty="0" smtClean="0">
                <a:solidFill>
                  <a:srgbClr val="C00000"/>
                </a:solidFill>
              </a:rPr>
              <a:t>Consolidated turnover 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figures provided by the MNE are reported in </a:t>
            </a:r>
            <a:r>
              <a:rPr lang="en-US" sz="1300" b="1" dirty="0" smtClean="0"/>
              <a:t>column </a:t>
            </a:r>
            <a:r>
              <a:rPr lang="en-US" sz="1300" b="1" i="1" dirty="0" smtClean="0"/>
              <a:t>d</a:t>
            </a:r>
            <a:r>
              <a:rPr 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7316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/>
          <p:nvPr/>
        </p:nvSpPr>
        <p:spPr>
          <a:xfrm>
            <a:off x="1304925" y="4061489"/>
            <a:ext cx="7636896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1304926" y="2114550"/>
            <a:ext cx="7610473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1304926" y="3095625"/>
            <a:ext cx="7610474" cy="361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1162540" y="663925"/>
            <a:ext cx="7752859" cy="40677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 smtClean="0"/>
              <a:t>Some indicators (Ind1, Ind2, Ind3 and Ind4) have been measured to reveal the </a:t>
            </a:r>
            <a:r>
              <a:rPr lang="en-US" sz="1600" b="1" dirty="0" smtClean="0"/>
              <a:t>ENT turnover overestimation</a:t>
            </a:r>
            <a:r>
              <a:rPr lang="en-US" sz="1600" dirty="0" smtClean="0"/>
              <a:t> in which profilers may incur adopting different aggregates of consolidated turnover in the BR of Enterprises.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i="1" dirty="0" smtClean="0">
                <a:solidFill>
                  <a:srgbClr val="C00000"/>
                </a:solidFill>
              </a:rPr>
              <a:t>Ind1</a:t>
            </a:r>
            <a:r>
              <a:rPr lang="en-US" sz="1600" dirty="0" smtClean="0"/>
              <a:t> shows a first decrease of T/O variable due to the transition from BR vision of the MNE to a more economic one during the </a:t>
            </a:r>
            <a:r>
              <a:rPr lang="en-US" sz="1600" dirty="0"/>
              <a:t>first </a:t>
            </a:r>
            <a:r>
              <a:rPr lang="en-US" sz="1600" dirty="0" smtClean="0"/>
              <a:t>profiler approach to the group.</a:t>
            </a:r>
          </a:p>
          <a:p>
            <a:pPr lvl="1"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600" i="1" dirty="0" smtClean="0"/>
              <a:t>	</a:t>
            </a:r>
            <a:r>
              <a:rPr lang="en-US" sz="1400" i="1" dirty="0" smtClean="0"/>
              <a:t>Ind1		increase in statistics quality for an economic study of the MNE </a:t>
            </a:r>
            <a:r>
              <a:rPr lang="en-US" sz="1400" dirty="0" smtClean="0"/>
              <a:t> </a:t>
            </a:r>
            <a:r>
              <a:rPr lang="en-US" sz="1400" b="1" dirty="0" smtClean="0"/>
              <a:t>        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i="1" dirty="0" smtClean="0">
                <a:solidFill>
                  <a:srgbClr val="C00000"/>
                </a:solidFill>
              </a:rPr>
              <a:t>Ind2</a:t>
            </a:r>
            <a:r>
              <a:rPr lang="en-US" sz="1600" i="1" dirty="0" smtClean="0"/>
              <a:t> </a:t>
            </a:r>
            <a:r>
              <a:rPr lang="en-US" sz="1600" dirty="0" smtClean="0"/>
              <a:t>points out the difference between ENT consolidated turnover after the application of the light profiling technique versus the intensive one.</a:t>
            </a:r>
          </a:p>
          <a:p>
            <a:pPr lvl="1"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600" dirty="0" smtClean="0"/>
              <a:t>	</a:t>
            </a:r>
            <a:r>
              <a:rPr lang="en-US" sz="1400" i="1" dirty="0" smtClean="0"/>
              <a:t>Ind2		increase in statistics quality thanks to the MNE’s cooperation</a:t>
            </a:r>
          </a:p>
          <a:p>
            <a:pPr marL="285750" indent="-285750" algn="just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US" sz="1600" i="1" dirty="0" smtClean="0">
                <a:solidFill>
                  <a:srgbClr val="C00000"/>
                </a:solidFill>
              </a:rPr>
              <a:t>Ind3</a:t>
            </a:r>
            <a:r>
              <a:rPr lang="en-US" sz="1600" dirty="0"/>
              <a:t> &amp; </a:t>
            </a:r>
            <a:r>
              <a:rPr lang="en-US" sz="1600" i="1" dirty="0" smtClean="0">
                <a:solidFill>
                  <a:srgbClr val="C00000"/>
                </a:solidFill>
              </a:rPr>
              <a:t>Ind4</a:t>
            </a:r>
            <a:r>
              <a:rPr lang="en-US" sz="1600" dirty="0" smtClean="0"/>
              <a:t> represent the comparison of the ENT turnover variable between data provided by the MNE itself and turnover data collected without profiling analysis.</a:t>
            </a:r>
          </a:p>
          <a:p>
            <a:pPr algn="just"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sz="1400" i="1" dirty="0" smtClean="0"/>
              <a:t>          Ind3 &amp; Ind4		 increase in statistics quality following the application of profiling methodology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39"/>
            <a:ext cx="406400" cy="273844"/>
          </a:xfrm>
        </p:spPr>
        <p:txBody>
          <a:bodyPr/>
          <a:lstStyle/>
          <a:p>
            <a:fld id="{28555E64-09E7-E944-8DB2-BD243D665CB3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01496"/>
            <a:ext cx="425555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2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Manual profiling in cooperation with the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MNE: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Italian experience and the quality improvement of economic statistics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Neuchâtel (</a:t>
            </a:r>
            <a:r>
              <a:rPr lang="de-DE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Switzerland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- 24-27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September </a:t>
            </a: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2018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39" y="-1"/>
            <a:ext cx="8049193" cy="5757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pic>
        <p:nvPicPr>
          <p:cNvPr id="7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6988" y="4728074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1162540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4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2000" b="1" dirty="0">
                <a:solidFill>
                  <a:schemeClr val="bg1"/>
                </a:solidFill>
                <a:latin typeface="+mj-lt"/>
              </a:rPr>
              <a:t>The turnover variable: an ex-post </a:t>
            </a:r>
            <a:r>
              <a:rPr lang="en-US" altLang="it-IT" sz="2000" b="1" dirty="0" smtClean="0">
                <a:solidFill>
                  <a:schemeClr val="bg1"/>
                </a:solidFill>
                <a:latin typeface="+mj-lt"/>
              </a:rPr>
              <a:t>evaluation 2/2</a:t>
            </a:r>
            <a:endParaRPr lang="en-US" altLang="it-IT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2505075" y="2228850"/>
            <a:ext cx="313248" cy="123825"/>
          </a:xfrm>
          <a:prstGeom prst="rightArrow">
            <a:avLst/>
          </a:prstGeom>
          <a:solidFill>
            <a:srgbClr val="C00000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C00000"/>
              </a:solidFill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2505075" y="3200400"/>
            <a:ext cx="313248" cy="123825"/>
          </a:xfrm>
          <a:prstGeom prst="rightArrow">
            <a:avLst/>
          </a:prstGeom>
          <a:solidFill>
            <a:srgbClr val="C00000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/>
          <p:cNvSpPr/>
          <p:nvPr/>
        </p:nvSpPr>
        <p:spPr>
          <a:xfrm>
            <a:off x="2505075" y="4162425"/>
            <a:ext cx="313248" cy="123825"/>
          </a:xfrm>
          <a:prstGeom prst="rightArrow">
            <a:avLst/>
          </a:prstGeom>
          <a:solidFill>
            <a:srgbClr val="C00000">
              <a:alpha val="5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4379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df9c2651dffb292a836ec0f0d60ecf0c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820cdc17a90b00845ec72bfdbf88abe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http://purl.org/dc/dcmitype/"/>
    <ds:schemaRef ds:uri="679261c3-551f-4e86-913f-177e0e529669"/>
    <ds:schemaRef ds:uri="http://purl.org/dc/terms/"/>
    <ds:schemaRef ds:uri="http://purl.org/dc/elements/1.1/"/>
    <ds:schemaRef ds:uri="http://schemas.microsoft.com/office/2006/documentManagement/types"/>
    <ds:schemaRef ds:uri="c58f2efd-82a8-4ecf-b395-8c25e928921d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59159c4-d20a-4ff3-9b11-fbd127bd52e5"/>
  </ds:schemaRefs>
</ds:datastoreItem>
</file>

<file path=customXml/itemProps3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9A2A88F-A12B-437C-BC4D-087D731786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14214</TotalTime>
  <Words>1406</Words>
  <Application>Microsoft Office PowerPoint</Application>
  <PresentationFormat>Presentazione su schermo (16:9)</PresentationFormat>
  <Paragraphs>164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Sandra SM. Marchettoni</cp:lastModifiedBy>
  <cp:revision>1372</cp:revision>
  <cp:lastPrinted>2018-08-08T14:28:06Z</cp:lastPrinted>
  <dcterms:created xsi:type="dcterms:W3CDTF">2015-05-13T08:31:54Z</dcterms:created>
  <dcterms:modified xsi:type="dcterms:W3CDTF">2018-08-08T14:53:37Z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