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08" r:id="rId3"/>
    <p:sldMasterId id="2147483672" r:id="rId4"/>
    <p:sldMasterId id="2147483684" r:id="rId5"/>
    <p:sldMasterId id="2147483696" r:id="rId6"/>
  </p:sldMasterIdLst>
  <p:notesMasterIdLst>
    <p:notesMasterId r:id="rId27"/>
  </p:notesMasterIdLst>
  <p:handoutMasterIdLst>
    <p:handoutMasterId r:id="rId28"/>
  </p:handoutMasterIdLst>
  <p:sldIdLst>
    <p:sldId id="256" r:id="rId7"/>
    <p:sldId id="257" r:id="rId8"/>
    <p:sldId id="258" r:id="rId9"/>
    <p:sldId id="260" r:id="rId10"/>
    <p:sldId id="261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59" r:id="rId26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bara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450" y="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328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7-27T09:06:21.928" idx="1">
    <p:pos x="3365" y="-46"/>
    <p:text>c'est quoi BR? à définir?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6199494-B047-441E-A256-60A2A6373C0D}" type="slidenum">
              <a:t>‹N°›</a:t>
            </a:fld>
            <a:endParaRPr lang="fr-FR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756076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fr-F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6E1D2644-62FB-49C0-820E-D85903ED771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82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fr-FR" sz="2000" b="0" i="0" u="none" strike="noStrike" kern="1200" cap="none">
        <a:ln>
          <a:noFill/>
        </a:ln>
        <a:latin typeface="Liberation Sans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4FA1C90-DCCC-4C4F-834E-8C3266E9C4D9}" type="slidenum">
              <a:t>1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F75F16B-27BD-4428-8B90-49D618B0736E}" type="slidenum">
              <a:t>2</a:t>
            </a:fld>
            <a:endParaRPr lang="fr-FR" dirty="0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812800"/>
            <a:ext cx="0" cy="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D11681B-3EC4-4BD0-9CDF-016D74D4E5AF}" type="slidenum">
              <a:t>3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812800"/>
            <a:ext cx="0" cy="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D11681B-3EC4-4BD0-9CDF-016D74D4E5AF}" type="slidenum">
              <a:t>4</a:t>
            </a:fld>
            <a:endParaRPr lang="fr-FR"/>
          </a:p>
        </p:txBody>
      </p:sp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0" y="812800"/>
            <a:ext cx="0" cy="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704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31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262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72113" y="1223963"/>
            <a:ext cx="1655762" cy="216058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1223963"/>
            <a:ext cx="4816475" cy="216058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69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0C4AA83B-54CA-426F-8940-39B3ABDEC6B9}" type="slidenum"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30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95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29D52E14-4D33-4680-85F8-CA0F21E667AE}" type="slidenum"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017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B30AA65B-FE7C-4073-8FBD-9F85E374F937}" type="slidenum">
              <a:t>‹N°›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04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003B0EB-8662-4645-B222-CD5B3AE7E291}" type="slidenum"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42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2211DEA5-1938-4706-AFAF-83B74A1B8467}" type="slidenum">
              <a:t>‹N°›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14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latin typeface="Times New Roman" pitchFamily="18"/>
                <a:ea typeface="MS Mincho" pitchFamily="49"/>
                <a:cs typeface="Times New Roman" pitchFamily="18"/>
              </a:rPr>
              <a:t>The French Business register for the economic restructuring</a:t>
            </a:r>
          </a:p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1F511C-8226-41D6-983C-10D4895A40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854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A3D47E67-6870-495A-A64E-FFFA74F9349B}" type="slidenum">
              <a:t>‹N°›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41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462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5E5D1AF8-6F06-42E6-87F6-FEEAEF3D0674}" type="slidenum">
              <a:t>‹N°›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37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AF3E879B-7627-4E45-8D86-01A914B9BAF7}" type="slidenum"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48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24750" y="301625"/>
            <a:ext cx="23399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869112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36C572EB-DA00-4C08-BD5A-2E4BB7A339BF}" type="slidenum"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9876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4828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2736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93738" y="2012950"/>
            <a:ext cx="4270375" cy="47958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6513" y="2012950"/>
            <a:ext cx="4270375" cy="47958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3194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6159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2042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44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27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0486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5709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6868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13600" y="403225"/>
            <a:ext cx="2173288" cy="64055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93738" y="403225"/>
            <a:ext cx="6367462" cy="640556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3810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015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23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7141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55763" y="2095500"/>
            <a:ext cx="3667125" cy="20081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75288" y="2095500"/>
            <a:ext cx="3668712" cy="20081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3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88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39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2879725"/>
            <a:ext cx="2516187" cy="5048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71825" y="2879725"/>
            <a:ext cx="2516188" cy="5048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34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103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6898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1402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18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686675" y="301625"/>
            <a:ext cx="2393950" cy="38020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7031037" cy="380206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94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98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3150" cy="14605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3738" y="2012950"/>
            <a:ext cx="869315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75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2645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3150" cy="14605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93738" y="2012950"/>
            <a:ext cx="4270375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6513" y="2012950"/>
            <a:ext cx="4270375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63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2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79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3150" cy="14605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19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626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1505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1792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3150" cy="14605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93738" y="2012950"/>
            <a:ext cx="8693150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78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13600" y="403225"/>
            <a:ext cx="2173288" cy="6405563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93738" y="403225"/>
            <a:ext cx="6367462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623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82B83398-BF0F-4A51-9386-094BA7D3B61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89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E314B3D-57E2-4045-8845-BDF781E1F29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77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62981B1-38E5-4C4F-99D2-64C29F29A4B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17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5A937E40-AC89-4713-9909-7ADABFCF5F8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11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57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9310C8CC-D498-4977-9F12-F951801A004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13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7AED60B7-DFE7-4897-8B36-38B07EC8E91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80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AE4B8ADD-6969-4878-AF42-B03B76BA6A7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34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5E59D1E-47E0-4AD9-B2C8-4F8C092B33B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83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E1DDF4B5-3E4B-4944-BF7B-8BC54383423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06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AEF7843C-6382-4408-84BD-2DB3A0AE421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9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24750" y="301625"/>
            <a:ext cx="23399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869112" cy="585152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D2086EE2-69F7-4267-8B05-DC3DCC61345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91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39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45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23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hyperlink" Target="http://www.insee.fr/" TargetMode="Externa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5.jp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1224000"/>
            <a:ext cx="6623999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2880000"/>
            <a:ext cx="5184000" cy="503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fr-FR"/>
              <a:t>Sous-titre de la présentation</a:t>
            </a:r>
          </a:p>
        </p:txBody>
      </p:sp>
      <p:sp>
        <p:nvSpPr>
          <p:cNvPr id="4" name="Connecteur droit 3"/>
          <p:cNvSpPr/>
          <p:nvPr/>
        </p:nvSpPr>
        <p:spPr>
          <a:xfrm>
            <a:off x="8496000" y="6840000"/>
            <a:ext cx="0" cy="720000"/>
          </a:xfrm>
          <a:prstGeom prst="line">
            <a:avLst/>
          </a:prstGeom>
          <a:noFill/>
          <a:ln w="57240">
            <a:solidFill>
              <a:srgbClr val="FF6600"/>
            </a:solidFill>
            <a:prstDash val="solid"/>
            <a:miter/>
          </a:ln>
        </p:spPr>
        <p:txBody>
          <a:bodyPr wrap="square" lIns="90000" tIns="46800" rIns="90000" bIns="46800" anchor="t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Connecteur droit 4"/>
          <p:cNvSpPr>
            <a:spLocks noMove="1" noResize="1"/>
          </p:cNvSpPr>
          <p:nvPr/>
        </p:nvSpPr>
        <p:spPr>
          <a:xfrm flipV="1">
            <a:off x="457200" y="2664000"/>
            <a:ext cx="5086800" cy="2880"/>
          </a:xfrm>
          <a:prstGeom prst="line">
            <a:avLst/>
          </a:prstGeom>
          <a:noFill/>
          <a:ln w="57240">
            <a:solidFill>
              <a:srgbClr val="FF6600"/>
            </a:solidFill>
            <a:prstDash val="solid"/>
            <a:miter/>
          </a:ln>
        </p:spPr>
        <p:txBody>
          <a:bodyPr wrap="square" lIns="99360" tIns="56160" rIns="99360" bIns="56160" anchor="t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Move="1" noResize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503999" y="6328799"/>
            <a:ext cx="2880000" cy="115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Move="1" noResize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8496000" y="720000"/>
            <a:ext cx="1321200" cy="54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e la date 7"/>
          <p:cNvSpPr txBox="1">
            <a:spLocks noGrp="1"/>
          </p:cNvSpPr>
          <p:nvPr>
            <p:ph type="dt" sz="half" idx="2"/>
          </p:nvPr>
        </p:nvSpPr>
        <p:spPr>
          <a:xfrm>
            <a:off x="8712000" y="6912000"/>
            <a:ext cx="1152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>
            <a:lvl1pPr lvl="0" hangingPunct="0">
              <a:buNone/>
              <a:tabLst/>
              <a:defRPr lang="fr-FR" sz="1400" b="1" kern="1200">
                <a:solidFill>
                  <a:srgbClr val="00008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fr-FR" smtClean="0"/>
              <a:t>25/09/2018</a:t>
            </a: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/>
  <p:txStyles>
    <p:titleStyle>
      <a:lvl1pPr algn="l" hangingPunct="0">
        <a:tabLst/>
        <a:defRPr lang="fr-FR" sz="36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1pPr>
    </p:titleStyle>
    <p:bodyStyle>
      <a:lvl1pPr lv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r-FR" sz="2600" b="1" i="0" u="none" strike="noStrike" kern="1200" cap="none">
          <a:ln>
            <a:noFill/>
          </a:ln>
          <a:solidFill>
            <a:srgbClr val="FF6633"/>
          </a:solidFill>
          <a:latin typeface="Arial" pitchFamily="34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360000" cy="689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fr-FR"/>
              <a:t>Cliquez pour éditer le format du plan de texte</a:t>
            </a:r>
          </a:p>
          <a:p>
            <a:pPr lvl="1"/>
            <a:r>
              <a:rPr lang="fr-FR"/>
              <a:t>Second niveau de plan</a:t>
            </a:r>
          </a:p>
          <a:p>
            <a:pPr lvl="2"/>
            <a:r>
              <a:rPr lang="fr-FR"/>
              <a:t>Troisième niveau de plan</a:t>
            </a:r>
          </a:p>
          <a:p>
            <a:pPr lvl="3"/>
            <a:r>
              <a:rPr lang="fr-FR"/>
              <a:t>Quatrième niveau de plan</a:t>
            </a:r>
          </a:p>
          <a:p>
            <a:pPr lvl="4"/>
            <a:r>
              <a:rPr lang="fr-FR"/>
              <a:t>Cinquième niveau de plan</a:t>
            </a:r>
          </a:p>
          <a:p>
            <a:pPr lvl="5"/>
            <a:r>
              <a:rPr lang="fr-FR"/>
              <a:t>Sixième niveau de plan</a:t>
            </a:r>
          </a:p>
          <a:p>
            <a:pPr lvl="6"/>
            <a:r>
              <a:rPr lang="fr-FR"/>
              <a:t>Septième niveau de plan</a:t>
            </a:r>
          </a:p>
        </p:txBody>
      </p:sp>
      <p:sp>
        <p:nvSpPr>
          <p:cNvPr id="4" name="Connecteur droit 3"/>
          <p:cNvSpPr>
            <a:spLocks noMove="1" noResize="1"/>
          </p:cNvSpPr>
          <p:nvPr/>
        </p:nvSpPr>
        <p:spPr>
          <a:xfrm>
            <a:off x="457200" y="990719"/>
            <a:ext cx="8974800" cy="0"/>
          </a:xfrm>
          <a:prstGeom prst="line">
            <a:avLst/>
          </a:prstGeom>
          <a:noFill/>
          <a:ln w="57240">
            <a:solidFill>
              <a:srgbClr val="FF6600"/>
            </a:solidFill>
            <a:prstDash val="solid"/>
            <a:miter/>
          </a:ln>
        </p:spPr>
        <p:txBody>
          <a:bodyPr wrap="square" lIns="99360" tIns="56160" rIns="99360" bIns="56160" anchor="t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Move="1" noResize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378000" y="6840000"/>
            <a:ext cx="70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necteur droit 5"/>
          <p:cNvSpPr>
            <a:spLocks noMove="1" noResize="1"/>
          </p:cNvSpPr>
          <p:nvPr/>
        </p:nvSpPr>
        <p:spPr>
          <a:xfrm>
            <a:off x="8640000" y="6840000"/>
            <a:ext cx="0" cy="720000"/>
          </a:xfrm>
          <a:prstGeom prst="line">
            <a:avLst/>
          </a:prstGeom>
          <a:noFill/>
          <a:ln w="57240">
            <a:solidFill>
              <a:srgbClr val="FF6600"/>
            </a:solidFill>
            <a:prstDash val="solid"/>
            <a:miter/>
          </a:ln>
        </p:spPr>
        <p:txBody>
          <a:bodyPr wrap="square" lIns="90000" tIns="46800" rIns="90000" bIns="46800" anchor="t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Espace réservé de la date 6"/>
          <p:cNvSpPr txBox="1">
            <a:spLocks noGrp="1" noMove="1" noResize="1"/>
          </p:cNvSpPr>
          <p:nvPr>
            <p:ph type="dt" sz="half" idx="2"/>
          </p:nvPr>
        </p:nvSpPr>
        <p:spPr>
          <a:xfrm>
            <a:off x="8784000" y="6894720"/>
            <a:ext cx="1152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>
            <a:lvl1pPr lvl="0" hangingPunct="0">
              <a:buNone/>
              <a:tabLst/>
              <a:defRPr lang="fr-FR" sz="1400" b="1" kern="1200">
                <a:solidFill>
                  <a:srgbClr val="00008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8" name="Espace réservé du numéro de diapositive 7"/>
          <p:cNvSpPr txBox="1">
            <a:spLocks noGrp="1" noMove="1" noResize="1"/>
          </p:cNvSpPr>
          <p:nvPr>
            <p:ph type="sldNum" sz="quarter" idx="4"/>
          </p:nvPr>
        </p:nvSpPr>
        <p:spPr>
          <a:xfrm>
            <a:off x="0" y="7002000"/>
            <a:ext cx="360000" cy="270000"/>
          </a:xfrm>
          <a:prstGeom prst="rect">
            <a:avLst/>
          </a:prstGeom>
          <a:solidFill>
            <a:srgbClr val="FF6633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 lvl="0" algn="ctr" hangingPunct="0">
              <a:buNone/>
              <a:tabLst/>
              <a:defRPr lang="fr-FR" sz="1400" b="1" kern="1200">
                <a:solidFill>
                  <a:srgbClr val="FFFFFF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821F511C-8226-41D6-983C-10D4895A4004}" type="slidenum">
              <a:t>‹N°›</a:t>
            </a:fld>
            <a:endParaRPr lang="fr-FR"/>
          </a:p>
        </p:txBody>
      </p:sp>
      <p:sp>
        <p:nvSpPr>
          <p:cNvPr id="9" name="Espace réservé du pied de page 8"/>
          <p:cNvSpPr txBox="1">
            <a:spLocks noGrp="1"/>
          </p:cNvSpPr>
          <p:nvPr>
            <p:ph type="ftr" sz="quarter" idx="3"/>
          </p:nvPr>
        </p:nvSpPr>
        <p:spPr>
          <a:xfrm>
            <a:off x="1152000" y="6887160"/>
            <a:ext cx="7272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l" hangingPunct="0">
              <a:buNone/>
              <a:tabLst/>
              <a:defRPr lang="fr-FR" sz="1400" b="1" kern="1200">
                <a:solidFill>
                  <a:srgbClr val="80808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/>
  <p:txStyles>
    <p:titleStyle>
      <a:lvl1pPr algn="l" hangingPunct="0">
        <a:tabLst/>
        <a:defRPr lang="fr-FR" sz="36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1pPr>
    </p:titleStyle>
    <p:bodyStyle>
      <a:lvl1pPr lvl="0" hangingPunct="0">
        <a:spcBef>
          <a:spcPts val="0"/>
        </a:spcBef>
        <a:spcAft>
          <a:spcPts val="1417"/>
        </a:spcAft>
        <a:buClr>
          <a:srgbClr val="FF6633"/>
        </a:buClr>
        <a:buSzPct val="100000"/>
        <a:buFont typeface="StarSymbol"/>
        <a:buChar char=""/>
        <a:tabLst/>
        <a:defRPr lang="fr-FR" sz="32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1pPr>
      <a:lvl2pPr lvl="1" hangingPunct="0">
        <a:spcBef>
          <a:spcPts val="0"/>
        </a:spcBef>
        <a:spcAft>
          <a:spcPts val="1417"/>
        </a:spcAft>
        <a:buClr>
          <a:srgbClr val="0099FF"/>
        </a:buClr>
        <a:buSzPct val="80000"/>
        <a:buFont typeface="StarSymbol"/>
        <a:buChar char="●"/>
        <a:tabLst/>
        <a:defRPr lang="fr-FR" sz="32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2pPr>
      <a:lvl3pPr lvl="2" hangingPunct="0">
        <a:spcBef>
          <a:spcPts val="0"/>
        </a:spcBef>
        <a:spcAft>
          <a:spcPts val="1417"/>
        </a:spcAft>
        <a:buClr>
          <a:srgbClr val="FF6633"/>
        </a:buClr>
        <a:buSzPct val="100000"/>
        <a:buFont typeface="StarSymbol"/>
        <a:buChar char="•"/>
        <a:tabLst/>
        <a:defRPr lang="fr-FR" sz="32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3pPr>
      <a:lvl4pPr lvl="3" hangingPunct="0">
        <a:spcBef>
          <a:spcPts val="0"/>
        </a:spcBef>
        <a:spcAft>
          <a:spcPts val="1417"/>
        </a:spcAft>
        <a:buClr>
          <a:srgbClr val="000080"/>
        </a:buClr>
        <a:buSzPct val="45000"/>
        <a:buFont typeface="StarSymbol"/>
        <a:buChar char="•"/>
        <a:tabLst/>
        <a:defRPr lang="fr-FR" sz="32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4pPr>
      <a:lvl5pPr lvl="4" hangingPunct="0">
        <a:spcBef>
          <a:spcPts val="0"/>
        </a:spcBef>
        <a:spcAft>
          <a:spcPts val="1417"/>
        </a:spcAft>
        <a:buClr>
          <a:srgbClr val="000080"/>
        </a:buClr>
        <a:buSzPct val="45000"/>
        <a:buFont typeface="StarSymbol"/>
        <a:buChar char="•"/>
        <a:tabLst/>
        <a:defRPr lang="fr-FR" sz="32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5pPr>
      <a:lvl6pPr lvl="5" hangingPunct="0">
        <a:spcBef>
          <a:spcPts val="0"/>
        </a:spcBef>
        <a:spcAft>
          <a:spcPts val="1417"/>
        </a:spcAft>
        <a:buClr>
          <a:srgbClr val="000080"/>
        </a:buClr>
        <a:buSzPct val="45000"/>
        <a:buFont typeface="StarSymbol"/>
        <a:buChar char="•"/>
        <a:tabLst/>
        <a:defRPr lang="fr-FR" sz="32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6pPr>
      <a:lvl7pPr lvl="6" hangingPunct="0">
        <a:spcBef>
          <a:spcPts val="0"/>
        </a:spcBef>
        <a:spcAft>
          <a:spcPts val="1417"/>
        </a:spcAft>
        <a:buClr>
          <a:srgbClr val="000080"/>
        </a:buClr>
        <a:buSzPct val="45000"/>
        <a:buFont typeface="StarSymbol"/>
        <a:buChar char="•"/>
        <a:tabLst/>
        <a:defRPr lang="fr-FR" sz="32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315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738" y="2012950"/>
            <a:ext cx="8693150" cy="479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93738" y="7007225"/>
            <a:ext cx="226695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25/09/2018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38513" y="7007225"/>
            <a:ext cx="340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119938" y="7007225"/>
            <a:ext cx="226695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B800-0B4D-4CEC-BFF9-98B8D70F3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42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576000" cy="689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1655999" y="2095560"/>
            <a:ext cx="7488000" cy="2008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necteur droit 3"/>
          <p:cNvSpPr>
            <a:spLocks noMove="1" noResize="1"/>
          </p:cNvSpPr>
          <p:nvPr/>
        </p:nvSpPr>
        <p:spPr>
          <a:xfrm>
            <a:off x="457200" y="990719"/>
            <a:ext cx="8974800" cy="0"/>
          </a:xfrm>
          <a:prstGeom prst="line">
            <a:avLst/>
          </a:prstGeom>
          <a:noFill/>
          <a:ln w="57240">
            <a:solidFill>
              <a:srgbClr val="FF6600"/>
            </a:solidFill>
            <a:prstDash val="solid"/>
            <a:miter/>
          </a:ln>
        </p:spPr>
        <p:txBody>
          <a:bodyPr wrap="square" lIns="99360" tIns="56160" rIns="99360" bIns="56160" anchor="t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8427240" y="6378840"/>
            <a:ext cx="1368000" cy="749160"/>
            <a:chOff x="8427240" y="6378840"/>
            <a:chExt cx="1368000" cy="749160"/>
          </a:xfrm>
        </p:grpSpPr>
        <p:sp>
          <p:nvSpPr>
            <p:cNvPr id="6" name="ZoneTexte 5"/>
            <p:cNvSpPr txBox="1"/>
            <p:nvPr/>
          </p:nvSpPr>
          <p:spPr>
            <a:xfrm>
              <a:off x="8427240" y="6378840"/>
              <a:ext cx="1368000" cy="749160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90000" tIns="45000" rIns="90000" bIns="45000" anchorCtr="0" compatLnSpc="0">
              <a:spAutoFit/>
            </a:bodyPr>
            <a:lstStyle/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sz="1500" b="1" i="0" u="sng" strike="noStrike" kern="1200" cap="none">
                  <a:ln>
                    <a:noFill/>
                  </a:ln>
                  <a:solidFill>
                    <a:srgbClr val="0066CC"/>
                  </a:solidFill>
                  <a:uFillTx/>
                  <a:latin typeface="Arial" pitchFamily="34"/>
                  <a:ea typeface="Microsoft YaHei" pitchFamily="2"/>
                  <a:cs typeface="Mangal" pitchFamily="2"/>
                  <a:hlinkClick r:id="rId13"/>
                </a:rPr>
                <a:t>www.insee.fr</a:t>
              </a:r>
            </a:p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sz="1500" b="1" i="0" u="none" strike="noStrike" kern="1200" cap="none">
                  <a:ln>
                    <a:noFill/>
                  </a:ln>
                  <a:solidFill>
                    <a:srgbClr val="0066CC"/>
                  </a:solidFill>
                  <a:latin typeface="Arial" pitchFamily="34"/>
                  <a:ea typeface="Microsoft YaHei" pitchFamily="2"/>
                  <a:cs typeface="Mangal" pitchFamily="2"/>
                </a:rPr>
                <a:t>     </a:t>
              </a:r>
            </a:p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sz="1500" b="1" i="0" u="none" strike="noStrike" kern="1200" cap="none">
                  <a:ln>
                    <a:noFill/>
                  </a:ln>
                  <a:solidFill>
                    <a:srgbClr val="0066CC"/>
                  </a:solidFill>
                  <a:latin typeface="Arial" pitchFamily="34"/>
                  <a:ea typeface="Microsoft YaHei" pitchFamily="2"/>
                  <a:cs typeface="Mangal" pitchFamily="2"/>
                </a:rPr>
                <a:t>      @InseeFr</a:t>
              </a:r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lum/>
              <a:alphaModFix/>
            </a:blip>
            <a:srcRect/>
            <a:stretch>
              <a:fillRect/>
            </a:stretch>
          </p:blipFill>
          <p:spPr>
            <a:xfrm>
              <a:off x="8427240" y="6768000"/>
              <a:ext cx="360000" cy="360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Forme libre 7"/>
          <p:cNvSpPr/>
          <p:nvPr/>
        </p:nvSpPr>
        <p:spPr>
          <a:xfrm>
            <a:off x="7128000" y="4608000"/>
            <a:ext cx="2448000" cy="144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0" tIns="0" rIns="0" bIns="0" anchor="ctr" anchorCtr="0">
            <a:noAutofit/>
          </a:bodyPr>
          <a:lstStyle/>
          <a:p>
            <a:pPr lvl="0" hangingPunct="0">
              <a:buNone/>
              <a:tabLst/>
            </a:pPr>
            <a:endParaRPr lang="fr-FR" sz="2400" kern="1200"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718000" y="4896000"/>
            <a:ext cx="5112000" cy="20628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500" b="1" i="0" u="sng" strike="noStrike" kern="1200" cap="none">
                <a:ln>
                  <a:noFill/>
                </a:ln>
                <a:solidFill>
                  <a:srgbClr val="FF6633"/>
                </a:solidFill>
                <a:uFillTx/>
                <a:latin typeface="Liberation Sans" pitchFamily="18"/>
                <a:ea typeface="Microsoft YaHei" pitchFamily="2"/>
                <a:cs typeface="Mangal" pitchFamily="2"/>
              </a:rPr>
              <a:t>Prénom Nom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500" b="0" i="0" u="none" strike="noStrike" kern="1200" cap="none">
                <a:ln>
                  <a:noFill/>
                </a:ln>
                <a:solidFill>
                  <a:srgbClr val="000080"/>
                </a:solidFill>
                <a:latin typeface="Liberation Sans" pitchFamily="18"/>
                <a:ea typeface="Microsoft YaHei" pitchFamily="2"/>
                <a:cs typeface="Mangal" pitchFamily="2"/>
              </a:rPr>
              <a:t>Fonction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500" b="0" i="0" u="none" strike="noStrike" kern="1200" cap="none">
                <a:ln>
                  <a:noFill/>
                </a:ln>
                <a:solidFill>
                  <a:srgbClr val="000080"/>
                </a:solidFill>
                <a:latin typeface="Liberation Sans" pitchFamily="18"/>
                <a:ea typeface="Microsoft YaHei" pitchFamily="2"/>
                <a:cs typeface="Mangal" pitchFamily="2"/>
              </a:rPr>
              <a:t>Service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500" b="0" i="0" u="none" strike="noStrike" kern="1200" cap="none">
                <a:ln>
                  <a:noFill/>
                </a:ln>
                <a:solidFill>
                  <a:srgbClr val="000080"/>
                </a:solidFill>
                <a:latin typeface="Liberation Sans" pitchFamily="18"/>
                <a:ea typeface="Microsoft YaHei" pitchFamily="2"/>
                <a:cs typeface="Mangal" pitchFamily="2"/>
              </a:rPr>
              <a:t>Numéro de téléphone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500" b="0" i="0" u="none" strike="noStrike" kern="1200" cap="none">
                <a:ln>
                  <a:noFill/>
                </a:ln>
                <a:solidFill>
                  <a:srgbClr val="000080"/>
                </a:solidFill>
                <a:latin typeface="Liberation Sans" pitchFamily="18"/>
                <a:ea typeface="Microsoft YaHei" pitchFamily="2"/>
                <a:cs typeface="Mangal" pitchFamily="2"/>
              </a:rPr>
              <a:t>Mél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500" b="0" i="0" u="none" strike="noStrike" kern="1200" cap="none">
              <a:ln>
                <a:noFill/>
              </a:ln>
              <a:solidFill>
                <a:srgbClr val="000080"/>
              </a:solidFill>
              <a:latin typeface="Liberation Sans" pitchFamily="18"/>
              <a:ea typeface="Microsoft YaHei" pitchFamily="2"/>
              <a:cs typeface="Mangal" pitchFamily="2"/>
            </a:endParaRP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500" b="0" i="0" u="none" strike="noStrike" kern="1200" cap="none">
              <a:ln>
                <a:noFill/>
              </a:ln>
              <a:solidFill>
                <a:srgbClr val="000080"/>
              </a:solidFill>
              <a:latin typeface="Liberation Sans" pitchFamily="18"/>
              <a:ea typeface="Microsoft YaHei" pitchFamily="2"/>
              <a:cs typeface="Mangal" pitchFamily="2"/>
            </a:endParaRPr>
          </a:p>
          <a:p>
            <a:pPr marL="0" marR="0" lvl="0" indent="0" algn="l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cap="none">
                <a:ln>
                  <a:noFill/>
                </a:ln>
                <a:solidFill>
                  <a:srgbClr val="FF6633"/>
                </a:solidFill>
                <a:latin typeface="Arial" pitchFamily="34"/>
                <a:ea typeface="Microsoft YaHei" pitchFamily="2"/>
                <a:cs typeface="Mangal" pitchFamily="2"/>
              </a:rPr>
              <a:t>Insee</a:t>
            </a:r>
          </a:p>
          <a:p>
            <a:pPr marL="0" marR="0" lvl="0" indent="0" algn="l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cap="none">
                <a:ln>
                  <a:noFill/>
                </a:ln>
                <a:solidFill>
                  <a:srgbClr val="FF6633"/>
                </a:solidFill>
                <a:latin typeface="Arial" pitchFamily="34"/>
                <a:ea typeface="Microsoft YaHei" pitchFamily="2"/>
                <a:cs typeface="Mangal" pitchFamily="2"/>
              </a:rPr>
              <a:t>Établissement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Resize="1"/>
          </p:cNvPicPr>
          <p:nvPr/>
        </p:nvPicPr>
        <p:blipFill>
          <a:blip r:embed="rId15">
            <a:lum/>
            <a:alphaModFix/>
          </a:blip>
          <a:srcRect/>
          <a:stretch>
            <a:fillRect/>
          </a:stretch>
        </p:blipFill>
        <p:spPr>
          <a:xfrm>
            <a:off x="432000" y="4759559"/>
            <a:ext cx="2286000" cy="252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/>
  <p:txStyles>
    <p:titleStyle>
      <a:lvl1pPr algn="l" hangingPunct="0">
        <a:tabLst/>
        <a:defRPr lang="fr-FR" sz="36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1pPr>
    </p:titleStyle>
    <p:bodyStyle>
      <a:lvl1pPr algn="ctr" hangingPunct="0">
        <a:spcBef>
          <a:spcPts val="0"/>
        </a:spcBef>
        <a:spcAft>
          <a:spcPts val="1417"/>
        </a:spcAft>
        <a:tabLst/>
        <a:defRPr lang="fr-FR" sz="40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Move="1" noResize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378000" y="6840000"/>
            <a:ext cx="70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ce réservé du titre 2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360000" cy="69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 txBox="1">
            <a:spLocks noGrp="1" noMove="1" noResize="1"/>
          </p:cNvSpPr>
          <p:nvPr>
            <p:ph type="dt" sz="half" idx="2"/>
          </p:nvPr>
        </p:nvSpPr>
        <p:spPr>
          <a:xfrm>
            <a:off x="8784000" y="6886800"/>
            <a:ext cx="1152000" cy="52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fr-FR" sz="1400" b="1" kern="1200">
                <a:solidFill>
                  <a:srgbClr val="00008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r>
              <a:rPr lang="fr-FR" smtClean="0"/>
              <a:t>25/09/2018</a:t>
            </a:r>
            <a:endParaRPr lang="fr-FR"/>
          </a:p>
        </p:txBody>
      </p:sp>
      <p:sp>
        <p:nvSpPr>
          <p:cNvPr id="6" name="Espace réservé du numéro de diapositive 5"/>
          <p:cNvSpPr txBox="1">
            <a:spLocks noGrp="1" noMove="1" noResize="1"/>
          </p:cNvSpPr>
          <p:nvPr>
            <p:ph type="sldNum" sz="quarter" idx="4"/>
          </p:nvPr>
        </p:nvSpPr>
        <p:spPr>
          <a:xfrm>
            <a:off x="0" y="7002000"/>
            <a:ext cx="360000" cy="270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 lvl="0" algn="ctr" hangingPunct="0">
              <a:buNone/>
              <a:tabLst/>
              <a:defRPr lang="fr-FR" sz="1400" b="1" kern="1200">
                <a:solidFill>
                  <a:srgbClr val="FFFFFF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32132427-8F32-4DDB-AD2A-0D2DF70E0DE2}" type="slidenum"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Move="1" noResize="1"/>
          </p:cNvSpPr>
          <p:nvPr/>
        </p:nvSpPr>
        <p:spPr>
          <a:xfrm>
            <a:off x="8640000" y="6840000"/>
            <a:ext cx="0" cy="720000"/>
          </a:xfrm>
          <a:prstGeom prst="line">
            <a:avLst/>
          </a:prstGeom>
          <a:noFill/>
          <a:ln w="57600">
            <a:solidFill>
              <a:srgbClr val="FF6600"/>
            </a:solidFill>
            <a:prstDash val="solid"/>
          </a:ln>
        </p:spPr>
        <p:txBody>
          <a:bodyPr wrap="none" lIns="90000" tIns="72000" rIns="90000" bIns="72000" anchor="ctr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/>
  <p:txStyles>
    <p:titleStyle>
      <a:lvl1pPr algn="l" hangingPunct="0">
        <a:tabLst/>
        <a:defRPr lang="fr-FR" sz="36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1pPr>
    </p:titleStyle>
    <p:bodyStyle>
      <a:lvl1pPr hangingPunct="0">
        <a:spcBef>
          <a:spcPts val="0"/>
        </a:spcBef>
        <a:spcAft>
          <a:spcPts val="1417"/>
        </a:spcAft>
        <a:tabLst/>
        <a:defRPr lang="fr-FR" sz="3200" b="1" i="0" u="none" strike="noStrike" kern="1200" cap="none">
          <a:ln>
            <a:noFill/>
          </a:ln>
          <a:solidFill>
            <a:srgbClr val="000080"/>
          </a:solidFill>
          <a:latin typeface="Arial" pitchFamily="34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>
          <a:xfrm>
            <a:off x="504359" y="865080"/>
            <a:ext cx="7631640" cy="2048040"/>
          </a:xfrm>
        </p:spPr>
        <p:txBody>
          <a:bodyPr/>
          <a:lstStyle/>
          <a:p>
            <a:pPr lvl="0" algn="ctr"/>
            <a:r>
              <a:rPr lang="fr-FR" dirty="0"/>
              <a:t>26</a:t>
            </a:r>
            <a:r>
              <a:rPr lang="en-GB" baseline="28000" dirty="0" err="1">
                <a:ea typeface="MS Mincho" pitchFamily="49"/>
                <a:cs typeface="Times New Roman" pitchFamily="18"/>
              </a:rPr>
              <a:t>th</a:t>
            </a:r>
            <a:r>
              <a:rPr lang="en-GB" dirty="0">
                <a:ea typeface="MS Mincho" pitchFamily="49"/>
                <a:cs typeface="Times New Roman" pitchFamily="18"/>
              </a:rPr>
              <a:t> Meeting of the Wiesbaden Group on Business Registers</a:t>
            </a:r>
            <a:r>
              <a:rPr lang="fr-FR" dirty="0"/>
              <a:t/>
            </a:r>
            <a:br>
              <a:rPr lang="fr-FR" dirty="0"/>
            </a:br>
            <a:r>
              <a:rPr lang="fr-FR" sz="2800" dirty="0"/>
              <a:t>Session 4 : Administrative Data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4294967295"/>
          </p:nvPr>
        </p:nvSpPr>
        <p:spPr>
          <a:xfrm>
            <a:off x="1872000" y="3436656"/>
            <a:ext cx="5400000" cy="951286"/>
          </a:xfrm>
        </p:spPr>
        <p:txBody>
          <a:bodyPr anchor="ctr">
            <a:spAutoFit/>
          </a:bodyPr>
          <a:lstStyle/>
          <a:p>
            <a:pPr lvl="0" algn="ctr">
              <a:lnSpc>
                <a:spcPct val="115000"/>
              </a:lnSpc>
              <a:buNone/>
            </a:pPr>
            <a:r>
              <a:rPr lang="en-GB" sz="2800" dirty="0">
                <a:latin typeface="Times New Roman" pitchFamily="18"/>
                <a:ea typeface="MS Mincho" pitchFamily="49"/>
                <a:cs typeface="Times New Roman" pitchFamily="18"/>
              </a:rPr>
              <a:t>The French B</a:t>
            </a:r>
            <a:r>
              <a:rPr lang="en-GB" sz="2800" dirty="0" smtClean="0">
                <a:latin typeface="Times New Roman" pitchFamily="18"/>
                <a:ea typeface="MS Mincho" pitchFamily="49"/>
                <a:cs typeface="Times New Roman" pitchFamily="18"/>
              </a:rPr>
              <a:t>usiness Register </a:t>
            </a:r>
            <a:r>
              <a:rPr lang="en-GB" sz="2800" dirty="0">
                <a:latin typeface="Times New Roman" pitchFamily="18"/>
                <a:ea typeface="MS Mincho" pitchFamily="49"/>
                <a:cs typeface="Times New Roman" pitchFamily="18"/>
              </a:rPr>
              <a:t>for the economic restructuring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64480" y="5040000"/>
            <a:ext cx="4475520" cy="6174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cap="none">
                <a:ln>
                  <a:noFill/>
                </a:ln>
                <a:solidFill>
                  <a:srgbClr val="000080"/>
                </a:solidFill>
                <a:latin typeface="Arial" pitchFamily="34"/>
                <a:ea typeface="Microsoft YaHei" pitchFamily="2"/>
                <a:cs typeface="Mangal" pitchFamily="2"/>
              </a:rPr>
              <a:t>Olivier Haag</a:t>
            </a:r>
          </a:p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000080"/>
                </a:solidFill>
                <a:latin typeface="Arial" pitchFamily="34"/>
                <a:ea typeface="Microsoft YaHei" pitchFamily="2"/>
                <a:cs typeface="Mangal" pitchFamily="2"/>
              </a:rPr>
              <a:t>Insee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The CITRUS workflow</a:t>
            </a:r>
            <a:endParaRPr lang="fr-FR" dirty="0"/>
          </a:p>
        </p:txBody>
      </p:sp>
      <p:pic>
        <p:nvPicPr>
          <p:cNvPr id="5122" name="Picture 2" descr="citr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631" y="1336607"/>
            <a:ext cx="5986735" cy="532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10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97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The administrative source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3999" y="1769039"/>
            <a:ext cx="9071640" cy="4870299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The Official Bulletin of Civil and Commercial Advertisements (</a:t>
            </a:r>
            <a:r>
              <a:rPr lang="en-GB" dirty="0" smtClean="0"/>
              <a:t>BODACC)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publicity of deeds registered in the Trade and Legal units </a:t>
            </a:r>
            <a:r>
              <a:rPr lang="en-GB" dirty="0" smtClean="0"/>
              <a:t>Register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 smtClean="0"/>
              <a:t>Data come </a:t>
            </a:r>
            <a:r>
              <a:rPr lang="en-GB" dirty="0"/>
              <a:t>from the registries of the commercial </a:t>
            </a:r>
            <a:r>
              <a:rPr lang="en-GB" dirty="0" smtClean="0"/>
              <a:t>courts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 err="1"/>
              <a:t>Insee</a:t>
            </a:r>
            <a:r>
              <a:rPr lang="en-GB" dirty="0"/>
              <a:t> downloads daily XML files from this open data web site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11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18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The administrative source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3999" y="1262271"/>
            <a:ext cx="9071640" cy="5377068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information we </a:t>
            </a:r>
            <a:r>
              <a:rPr lang="en-GB" dirty="0"/>
              <a:t>need, </a:t>
            </a:r>
            <a:r>
              <a:rPr lang="en-GB" dirty="0"/>
              <a:t>are not directly </a:t>
            </a:r>
            <a:r>
              <a:rPr lang="en-GB" dirty="0" smtClean="0"/>
              <a:t>available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K</a:t>
            </a:r>
            <a:r>
              <a:rPr lang="en-GB" dirty="0" smtClean="0"/>
              <a:t>eep </a:t>
            </a:r>
            <a:r>
              <a:rPr lang="en-GB" dirty="0"/>
              <a:t>only announcements that contain keywords associated with a </a:t>
            </a:r>
            <a:r>
              <a:rPr lang="en-GB" dirty="0" smtClean="0"/>
              <a:t>restructuring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Then</a:t>
            </a:r>
            <a:r>
              <a:rPr lang="en-GB" dirty="0" smtClean="0"/>
              <a:t>, </a:t>
            </a:r>
            <a:r>
              <a:rPr lang="en-GB" dirty="0"/>
              <a:t>we aim at </a:t>
            </a:r>
            <a:r>
              <a:rPr lang="en-GB" dirty="0" smtClean="0"/>
              <a:t>identifying	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2"/>
                </a:solidFill>
              </a:rPr>
              <a:t>the identifier of the legal unit "beneficiary" and </a:t>
            </a:r>
            <a:r>
              <a:rPr lang="en-GB" sz="2400" dirty="0" smtClean="0">
                <a:solidFill>
                  <a:schemeClr val="accent2"/>
                </a:solidFill>
              </a:rPr>
              <a:t>ceding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2"/>
                </a:solidFill>
              </a:rPr>
              <a:t>the type of restructuring: split, partial transfer of assets, </a:t>
            </a:r>
            <a:r>
              <a:rPr lang="en-GB" sz="2400" dirty="0" smtClean="0">
                <a:solidFill>
                  <a:schemeClr val="accent2"/>
                </a:solidFill>
              </a:rPr>
              <a:t>absorption…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2"/>
                </a:solidFill>
              </a:rPr>
              <a:t>the dates of the </a:t>
            </a:r>
            <a:r>
              <a:rPr lang="en-GB" sz="2400" dirty="0" smtClean="0">
                <a:solidFill>
                  <a:schemeClr val="accent2"/>
                </a:solidFill>
              </a:rPr>
              <a:t>restructuring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2"/>
                </a:solidFill>
              </a:rPr>
              <a:t>the amounts exchanged</a:t>
            </a:r>
            <a:endParaRPr lang="fr-FR" sz="2400" dirty="0">
              <a:solidFill>
                <a:schemeClr val="accent2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12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63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The administrative source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3999" y="1769039"/>
            <a:ext cx="9071640" cy="487029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err="1" smtClean="0"/>
              <a:t>Give</a:t>
            </a:r>
            <a:r>
              <a:rPr lang="fr-FR" dirty="0" err="1"/>
              <a:t>s</a:t>
            </a:r>
            <a:r>
              <a:rPr lang="fr-FR" dirty="0" smtClean="0"/>
              <a:t> an important part of the information (77% of the </a:t>
            </a:r>
            <a:r>
              <a:rPr lang="fr-FR" dirty="0" err="1" smtClean="0"/>
              <a:t>LeU</a:t>
            </a:r>
            <a:r>
              <a:rPr lang="fr-FR" dirty="0" smtClean="0"/>
              <a:t> in </a:t>
            </a:r>
            <a:r>
              <a:rPr lang="fr-FR" dirty="0" err="1" smtClean="0"/>
              <a:t>restructuring</a:t>
            </a:r>
            <a:r>
              <a:rPr lang="fr-FR" dirty="0" smtClean="0"/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err="1" smtClean="0"/>
              <a:t>Give</a:t>
            </a:r>
            <a:r>
              <a:rPr lang="fr-FR" dirty="0" err="1"/>
              <a:t>s</a:t>
            </a:r>
            <a:r>
              <a:rPr lang="fr-FR" dirty="0" smtClean="0"/>
              <a:t> up-to-date information (</a:t>
            </a:r>
            <a:r>
              <a:rPr lang="en-GB" dirty="0"/>
              <a:t>60% of the total number of BODACC files are known no later than 30 days after the decision </a:t>
            </a:r>
            <a:r>
              <a:rPr lang="en-GB" dirty="0" smtClean="0"/>
              <a:t>date)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 smtClean="0"/>
              <a:t>Can be used for short term statistics analyses 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13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81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 smtClean="0"/>
              <a:t>Statistical</a:t>
            </a:r>
            <a:r>
              <a:rPr lang="fr-FR" dirty="0" smtClean="0"/>
              <a:t> sources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3999" y="1769039"/>
            <a:ext cx="9071640" cy="487029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smtClean="0"/>
              <a:t>SBS </a:t>
            </a:r>
            <a:r>
              <a:rPr lang="fr-FR" dirty="0" err="1" smtClean="0"/>
              <a:t>survey</a:t>
            </a:r>
            <a:endParaRPr lang="fr-FR" dirty="0" smtClean="0"/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accent2"/>
                </a:solidFill>
              </a:rPr>
              <a:t>legal </a:t>
            </a:r>
            <a:r>
              <a:rPr lang="en-GB" sz="2800" dirty="0" smtClean="0">
                <a:solidFill>
                  <a:schemeClr val="accent2"/>
                </a:solidFill>
              </a:rPr>
              <a:t>units undergoing restructuring are automatically included in the take all strata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accent2"/>
                </a:solidFill>
              </a:rPr>
              <a:t>to complete the missing information of the BODACC (mainly the amount of the transfers</a:t>
            </a:r>
            <a:r>
              <a:rPr lang="en-GB" sz="2800" dirty="0" smtClean="0">
                <a:solidFill>
                  <a:schemeClr val="accent2"/>
                </a:solidFill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Other </a:t>
            </a:r>
            <a:r>
              <a:rPr lang="en-GB" dirty="0" smtClean="0"/>
              <a:t>surveys</a:t>
            </a:r>
            <a:endParaRPr lang="en-GB" dirty="0" smtClean="0"/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chemeClr val="accent2"/>
                </a:solidFill>
              </a:rPr>
              <a:t>No specific </a:t>
            </a:r>
            <a:r>
              <a:rPr lang="en-GB" sz="2800" dirty="0" smtClean="0">
                <a:solidFill>
                  <a:schemeClr val="accent2"/>
                </a:solidFill>
              </a:rPr>
              <a:t>question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800" dirty="0" smtClean="0">
                <a:solidFill>
                  <a:schemeClr val="accent2"/>
                </a:solidFill>
              </a:rPr>
              <a:t>Information when the clerks contact the enterprises</a:t>
            </a:r>
            <a:endParaRPr lang="fr-FR" sz="2800" dirty="0">
              <a:solidFill>
                <a:schemeClr val="accent2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14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52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The output of CITRUS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9026" y="1331843"/>
            <a:ext cx="9776973" cy="505901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/>
              <a:t>CITRUS provides three types of </a:t>
            </a:r>
            <a:r>
              <a:rPr lang="en-GB" dirty="0" smtClean="0"/>
              <a:t>outputs</a:t>
            </a:r>
          </a:p>
          <a:p>
            <a:pPr>
              <a:buNone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The list of legal units which participate to a restructuring for a given </a:t>
            </a:r>
            <a:r>
              <a:rPr lang="en-GB" dirty="0" smtClean="0"/>
              <a:t>year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The amounts exchanged during the </a:t>
            </a:r>
            <a:r>
              <a:rPr lang="en-GB" dirty="0" smtClean="0"/>
              <a:t>restructuring</a:t>
            </a:r>
            <a:r>
              <a:rPr lang="en-GB" dirty="0" smtClean="0">
                <a:solidFill>
                  <a:srgbClr val="FF0000"/>
                </a:solidFill>
              </a:rPr>
              <a:t>:</a:t>
            </a:r>
            <a:r>
              <a:rPr lang="en-GB" dirty="0" smtClean="0"/>
              <a:t> useful </a:t>
            </a:r>
            <a:r>
              <a:rPr lang="en-GB" dirty="0"/>
              <a:t>to calculate the real investment of the legal </a:t>
            </a:r>
            <a:r>
              <a:rPr lang="en-GB" dirty="0" smtClean="0"/>
              <a:t>units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The </a:t>
            </a:r>
            <a:r>
              <a:rPr lang="en-GB" dirty="0" smtClean="0"/>
              <a:t>envelope’s </a:t>
            </a:r>
            <a:r>
              <a:rPr lang="en-GB" dirty="0"/>
              <a:t>data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15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41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The </a:t>
            </a:r>
            <a:r>
              <a:rPr lang="fr-FR" dirty="0" err="1" smtClean="0"/>
              <a:t>envelope’s</a:t>
            </a:r>
            <a:r>
              <a:rPr lang="fr-FR" dirty="0" smtClean="0"/>
              <a:t> data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9209" y="1143000"/>
            <a:ext cx="9951415" cy="560567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a legal unit belongs to one and only one envelope for a given </a:t>
            </a:r>
            <a:r>
              <a:rPr lang="en-GB" dirty="0" smtClean="0"/>
              <a:t>year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the perimeter of the </a:t>
            </a:r>
            <a:r>
              <a:rPr lang="en-GB" dirty="0" smtClean="0"/>
              <a:t>envelope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chemeClr val="accent2"/>
                </a:solidFill>
              </a:rPr>
              <a:t>Legal unit in </a:t>
            </a:r>
            <a:r>
              <a:rPr lang="en-GB" sz="2400" dirty="0">
                <a:solidFill>
                  <a:schemeClr val="accent2"/>
                </a:solidFill>
              </a:rPr>
              <a:t>the entry of restructuring which will be used to calculate the </a:t>
            </a:r>
            <a:r>
              <a:rPr lang="en-GB" sz="2400" dirty="0" smtClean="0">
                <a:solidFill>
                  <a:schemeClr val="accent2"/>
                </a:solidFill>
              </a:rPr>
              <a:t>Y-1 data</a:t>
            </a:r>
            <a:endParaRPr lang="en-GB" sz="2400" dirty="0" smtClean="0">
              <a:solidFill>
                <a:schemeClr val="accent2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2"/>
                </a:solidFill>
              </a:rPr>
              <a:t>Legal unit in exit which </a:t>
            </a:r>
            <a:r>
              <a:rPr lang="en-GB" sz="2400" dirty="0" smtClean="0">
                <a:solidFill>
                  <a:schemeClr val="accent2"/>
                </a:solidFill>
              </a:rPr>
              <a:t>make</a:t>
            </a:r>
            <a:r>
              <a:rPr lang="en-GB" sz="2500" dirty="0">
                <a:solidFill>
                  <a:schemeClr val="accent2"/>
                </a:solidFill>
              </a:rPr>
              <a:t>s </a:t>
            </a:r>
            <a:r>
              <a:rPr lang="en-GB" sz="2400" dirty="0">
                <a:solidFill>
                  <a:schemeClr val="accent2"/>
                </a:solidFill>
              </a:rPr>
              <a:t>it possible to calculate the Y </a:t>
            </a:r>
            <a:r>
              <a:rPr lang="en-GB" sz="2400" dirty="0" smtClean="0">
                <a:solidFill>
                  <a:schemeClr val="accent2"/>
                </a:solidFill>
              </a:rPr>
              <a:t>data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en-GB" sz="2400" dirty="0" smtClean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the Nace code for the </a:t>
            </a:r>
            <a:r>
              <a:rPr lang="en-GB" dirty="0" smtClean="0"/>
              <a:t>envelope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an aggregation </a:t>
            </a:r>
            <a:r>
              <a:rPr lang="en-GB" dirty="0" smtClean="0"/>
              <a:t>coefficient</a:t>
            </a:r>
            <a:r>
              <a:rPr lang="en-GB" dirty="0"/>
              <a:t>: </a:t>
            </a:r>
            <a:r>
              <a:rPr lang="en-GB" dirty="0" smtClean="0"/>
              <a:t>use to </a:t>
            </a:r>
            <a:r>
              <a:rPr lang="en-GB" dirty="0"/>
              <a:t>neutralize flows between units present (respectively absent) before restructuring and having disappeared (respectively appeared) after the restructuring</a:t>
            </a: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sz="2400" dirty="0">
              <a:solidFill>
                <a:schemeClr val="accent2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16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52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The </a:t>
            </a:r>
            <a:r>
              <a:rPr lang="fr-FR" dirty="0" err="1" smtClean="0"/>
              <a:t>envelope</a:t>
            </a:r>
            <a:r>
              <a:rPr lang="fr-FR" dirty="0" smtClean="0"/>
              <a:t> in </a:t>
            </a:r>
            <a:r>
              <a:rPr lang="fr-FR" dirty="0" err="1" smtClean="0"/>
              <a:t>enteprises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628" y="1298833"/>
            <a:ext cx="8266214" cy="557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17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24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The </a:t>
            </a:r>
            <a:r>
              <a:rPr lang="fr-FR" dirty="0" err="1" smtClean="0"/>
              <a:t>envelope</a:t>
            </a:r>
            <a:r>
              <a:rPr lang="fr-FR" dirty="0" smtClean="0"/>
              <a:t> in </a:t>
            </a:r>
            <a:r>
              <a:rPr lang="fr-FR" dirty="0" err="1" smtClean="0"/>
              <a:t>enteprises</a:t>
            </a:r>
            <a:endParaRPr lang="fr-FR" dirty="0"/>
          </a:p>
        </p:txBody>
      </p:sp>
      <p:pic>
        <p:nvPicPr>
          <p:cNvPr id="7170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224" y="1247153"/>
            <a:ext cx="7272460" cy="541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18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88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8235" y="1289050"/>
            <a:ext cx="9575764" cy="560567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sz="3000" dirty="0" smtClean="0"/>
              <a:t>CITRUS </a:t>
            </a:r>
            <a:r>
              <a:rPr lang="fr-FR" sz="3000" dirty="0" err="1" smtClean="0"/>
              <a:t>provides</a:t>
            </a:r>
            <a:r>
              <a:rPr lang="fr-FR" sz="3000" dirty="0" smtClean="0"/>
              <a:t> information about </a:t>
            </a:r>
            <a:r>
              <a:rPr lang="fr-FR" sz="3000" dirty="0" err="1" smtClean="0"/>
              <a:t>restructuring</a:t>
            </a:r>
            <a:endParaRPr lang="fr-FR" sz="3000" dirty="0"/>
          </a:p>
          <a:p>
            <a:pPr marL="457200" lvl="1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fr-FR" sz="2400" dirty="0" smtClean="0">
                <a:solidFill>
                  <a:schemeClr val="accent2"/>
                </a:solidFill>
              </a:rPr>
              <a:t>To </a:t>
            </a:r>
            <a:r>
              <a:rPr lang="en-GB" sz="2400" dirty="0" smtClean="0">
                <a:solidFill>
                  <a:schemeClr val="accent2"/>
                </a:solidFill>
              </a:rPr>
              <a:t>improve </a:t>
            </a:r>
            <a:r>
              <a:rPr lang="en-GB" sz="2400" dirty="0">
                <a:solidFill>
                  <a:schemeClr val="accent2"/>
                </a:solidFill>
              </a:rPr>
              <a:t>the relevance of the temporal controls of the surveys </a:t>
            </a:r>
            <a:r>
              <a:rPr lang="en-GB" sz="2400" dirty="0" smtClean="0">
                <a:solidFill>
                  <a:schemeClr val="accent2"/>
                </a:solidFill>
              </a:rPr>
              <a:t>data</a:t>
            </a:r>
          </a:p>
          <a:p>
            <a:pPr marL="457200" lvl="1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chemeClr val="accent2"/>
                </a:solidFill>
              </a:rPr>
              <a:t>To improve </a:t>
            </a:r>
            <a:r>
              <a:rPr lang="en-GB" sz="2400" dirty="0">
                <a:solidFill>
                  <a:schemeClr val="accent2"/>
                </a:solidFill>
              </a:rPr>
              <a:t>the quality of the investment data</a:t>
            </a:r>
          </a:p>
          <a:p>
            <a:pPr marL="457200" lvl="1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chemeClr val="accent2"/>
                </a:solidFill>
              </a:rPr>
              <a:t>To </a:t>
            </a:r>
            <a:r>
              <a:rPr lang="en-GB" sz="2400" dirty="0">
                <a:solidFill>
                  <a:schemeClr val="accent2"/>
                </a:solidFill>
              </a:rPr>
              <a:t>c</a:t>
            </a:r>
            <a:r>
              <a:rPr lang="en-GB" sz="2400" dirty="0" smtClean="0">
                <a:solidFill>
                  <a:schemeClr val="accent2"/>
                </a:solidFill>
              </a:rPr>
              <a:t>alculate </a:t>
            </a:r>
            <a:r>
              <a:rPr lang="en-GB" sz="2400" dirty="0">
                <a:solidFill>
                  <a:schemeClr val="accent2"/>
                </a:solidFill>
              </a:rPr>
              <a:t>aggregates in a comparable evolution and at a constant field </a:t>
            </a:r>
            <a:endParaRPr lang="en-GB" sz="2400" dirty="0" smtClean="0">
              <a:solidFill>
                <a:schemeClr val="accent2"/>
              </a:solidFill>
            </a:endParaRPr>
          </a:p>
          <a:p>
            <a:pPr marL="457200" lvl="1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chemeClr val="accent2"/>
                </a:solidFill>
              </a:rPr>
              <a:t>Useful for  Early Warning System</a:t>
            </a:r>
          </a:p>
          <a:p>
            <a:pPr marL="457200" lvl="1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GB" sz="2400" dirty="0" smtClean="0">
              <a:solidFill>
                <a:schemeClr val="accent2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dirty="0"/>
              <a:t>The contribution of the administrative source </a:t>
            </a:r>
            <a:r>
              <a:rPr lang="en-GB" dirty="0" smtClean="0"/>
              <a:t>is undeniable to identify </a:t>
            </a:r>
            <a:r>
              <a:rPr lang="en-GB" dirty="0"/>
              <a:t>units undergoing restructuring within very short </a:t>
            </a:r>
            <a:r>
              <a:rPr lang="en-GB" dirty="0" smtClean="0"/>
              <a:t>deadlines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fr-FR" sz="2400" dirty="0">
              <a:solidFill>
                <a:schemeClr val="accent2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19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08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>
          <a:xfrm>
            <a:off x="2088000" y="170300"/>
            <a:ext cx="9360000" cy="553998"/>
          </a:xfrm>
        </p:spPr>
        <p:txBody>
          <a:bodyPr>
            <a:spAutoFit/>
          </a:bodyPr>
          <a:lstStyle/>
          <a:p>
            <a:pPr lvl="0"/>
            <a:r>
              <a:rPr lang="en-GB" dirty="0" smtClean="0"/>
              <a:t>Outlines</a:t>
            </a:r>
            <a:endParaRPr lang="en-GB" dirty="0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>
          <a:xfrm>
            <a:off x="360000" y="794559"/>
            <a:ext cx="9432000" cy="597600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/>
              <a:t>are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talking</a:t>
            </a:r>
            <a:r>
              <a:rPr lang="fr-FR" dirty="0"/>
              <a:t> </a:t>
            </a:r>
            <a:r>
              <a:rPr lang="fr-FR" dirty="0" smtClean="0"/>
              <a:t>abou</a:t>
            </a:r>
            <a:r>
              <a:rPr lang="fr-FR" dirty="0"/>
              <a:t>t?</a:t>
            </a:r>
            <a:endParaRPr lang="fr-FR" dirty="0"/>
          </a:p>
          <a:p>
            <a:pPr lvl="0">
              <a:buNone/>
            </a:pPr>
            <a:r>
              <a:rPr lang="fr-FR" dirty="0"/>
              <a:t> 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fr-FR" dirty="0"/>
              <a:t>An overview of CITRUS</a:t>
            </a:r>
          </a:p>
          <a:p>
            <a:pPr lvl="0"/>
            <a:endParaRPr lang="fr-FR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/>
              <a:t>The CITRUS </a:t>
            </a:r>
            <a:r>
              <a:rPr lang="fr-FR" dirty="0" err="1"/>
              <a:t>workflow</a:t>
            </a:r>
            <a:endParaRPr lang="fr-FR" dirty="0"/>
          </a:p>
          <a:p>
            <a:pPr lvl="0"/>
            <a:endParaRPr lang="fr-FR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fr-FR" dirty="0"/>
              <a:t>The main contribution of the administrative </a:t>
            </a:r>
            <a:r>
              <a:rPr lang="fr-FR" dirty="0" smtClean="0"/>
              <a:t>data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endParaRPr lang="fr-FR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fr-FR" dirty="0" smtClean="0"/>
              <a:t>The CITRUS </a:t>
            </a:r>
            <a:r>
              <a:rPr lang="fr-FR" dirty="0"/>
              <a:t>output</a:t>
            </a:r>
            <a:endParaRPr lang="fr-FR" dirty="0"/>
          </a:p>
          <a:p>
            <a:pPr lvl="0"/>
            <a:endParaRPr lang="fr-FR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fr-FR" dirty="0"/>
              <a:t>How </a:t>
            </a:r>
            <a:r>
              <a:rPr lang="fr-FR" dirty="0" err="1"/>
              <a:t>taking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en-US" dirty="0"/>
              <a:t>account</a:t>
            </a:r>
            <a:r>
              <a:rPr lang="fr-FR" dirty="0"/>
              <a:t> </a:t>
            </a:r>
            <a:r>
              <a:rPr lang="fr-FR" dirty="0"/>
              <a:t>the </a:t>
            </a:r>
            <a:r>
              <a:rPr lang="en-US" dirty="0"/>
              <a:t>enterprises</a:t>
            </a:r>
            <a:r>
              <a:rPr lang="fr-FR" dirty="0"/>
              <a:t> </a:t>
            </a:r>
            <a:r>
              <a:rPr lang="fr-FR" dirty="0"/>
              <a:t>in </a:t>
            </a:r>
            <a:r>
              <a:rPr lang="fr-FR" dirty="0"/>
              <a:t>CITRUS?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smtClean="0">
                <a:latin typeface="Times New Roman" pitchFamily="18"/>
                <a:ea typeface="MS Mincho" pitchFamily="49"/>
                <a:cs typeface="Times New Roman" pitchFamily="18"/>
              </a:rPr>
              <a:t>The French Business register for the economic restructuring</a:t>
            </a:r>
          </a:p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1F511C-8226-41D6-983C-10D4895A4004}" type="slidenum">
              <a:rPr lang="fr-FR" smtClean="0"/>
              <a:t>2</a:t>
            </a:fld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25/09/2018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000" dirty="0" err="1" smtClean="0"/>
              <a:t>Thanks</a:t>
            </a:r>
            <a:r>
              <a:rPr lang="fr-FR" sz="4000" dirty="0" smtClean="0"/>
              <a:t> for </a:t>
            </a:r>
            <a:r>
              <a:rPr lang="fr-FR" sz="4000" dirty="0" err="1" smtClean="0"/>
              <a:t>your</a:t>
            </a:r>
            <a:r>
              <a:rPr lang="fr-FR" sz="4000" dirty="0" smtClean="0"/>
              <a:t> attention</a:t>
            </a:r>
            <a:br>
              <a:rPr lang="fr-FR" sz="4000" dirty="0" smtClean="0"/>
            </a:br>
            <a:r>
              <a:rPr lang="fr-FR" sz="4000" dirty="0"/>
              <a:t/>
            </a:r>
            <a:br>
              <a:rPr lang="fr-FR" sz="4000" dirty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err="1" smtClean="0"/>
              <a:t>Some</a:t>
            </a:r>
            <a:r>
              <a:rPr lang="fr-FR" sz="4000" dirty="0" smtClean="0"/>
              <a:t> Questions ?</a:t>
            </a: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710420" y="198782"/>
            <a:ext cx="84850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MS Mincho" pitchFamily="49"/>
                <a:cs typeface="Arial" panose="020B0604020202020204" pitchFamily="34" charset="0"/>
              </a:rPr>
              <a:t>The French Business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MS Mincho" pitchFamily="49"/>
                <a:cs typeface="Arial" panose="020B0604020202020204" pitchFamily="34" charset="0"/>
              </a:rPr>
              <a:t>Register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MS Mincho" pitchFamily="49"/>
                <a:cs typeface="Arial" panose="020B0604020202020204" pitchFamily="34" charset="0"/>
              </a:rPr>
              <a:t>for the economic restructuring</a:t>
            </a:r>
          </a:p>
          <a:p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>
          <a:xfrm>
            <a:off x="2088000" y="170300"/>
            <a:ext cx="9360000" cy="553998"/>
          </a:xfrm>
        </p:spPr>
        <p:txBody>
          <a:bodyPr>
            <a:spAutoFit/>
          </a:bodyPr>
          <a:lstStyle/>
          <a:p>
            <a:pPr lvl="0"/>
            <a:r>
              <a:rPr lang="en-GB" dirty="0" smtClean="0"/>
              <a:t>What is an economic </a:t>
            </a:r>
            <a:r>
              <a:rPr lang="en-GB" dirty="0" err="1" smtClean="0"/>
              <a:t>retructuring</a:t>
            </a:r>
            <a:r>
              <a:rPr lang="en-GB" dirty="0"/>
              <a:t>?</a:t>
            </a:r>
            <a:endParaRPr lang="en-GB" dirty="0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>
          <a:xfrm>
            <a:off x="360000" y="1007999"/>
            <a:ext cx="9432000" cy="5976000"/>
          </a:xfrm>
        </p:spPr>
        <p:txBody>
          <a:bodyPr/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GB" dirty="0" smtClean="0"/>
              <a:t>Activity transfers between legal units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GB" dirty="0" smtClean="0"/>
              <a:t>The most common cases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800" dirty="0" err="1" smtClean="0">
                <a:solidFill>
                  <a:schemeClr val="accent2"/>
                </a:solidFill>
              </a:rPr>
              <a:t>Absorbtion</a:t>
            </a:r>
            <a:endParaRPr lang="en-GB" sz="2800" dirty="0" smtClean="0">
              <a:solidFill>
                <a:schemeClr val="accent2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en-GB" sz="2800" dirty="0" smtClean="0"/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en-GB" sz="2800" dirty="0" smtClean="0"/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en-GB" sz="2800" dirty="0" smtClean="0"/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800" dirty="0" smtClean="0">
                <a:solidFill>
                  <a:schemeClr val="accent2"/>
                </a:solidFill>
              </a:rPr>
              <a:t>Merger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en-GB" sz="2800" dirty="0" smtClean="0"/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en-GB" sz="2800" dirty="0"/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970756" y="3396457"/>
            <a:ext cx="6697663" cy="1301750"/>
            <a:chOff x="1020" y="2478"/>
            <a:chExt cx="4219" cy="820"/>
          </a:xfrm>
        </p:grpSpPr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V="1">
              <a:off x="1973" y="2614"/>
              <a:ext cx="20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066" y="2478"/>
              <a:ext cx="8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altLang="fr-FR" b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en-GB" altLang="fr-FR" sz="1800" b="1" smtClean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endParaRPr lang="en-GB" altLang="fr-FR" sz="18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332" y="2478"/>
              <a:ext cx="8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altLang="fr-FR" b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en-GB" altLang="fr-FR" sz="1800" b="1" smtClean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endParaRPr lang="en-GB" altLang="fr-FR" sz="18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018" y="3203"/>
              <a:ext cx="10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3107" y="2614"/>
              <a:ext cx="0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3107" y="3203"/>
              <a:ext cx="9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468" y="3067"/>
              <a:ext cx="7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GB" altLang="fr-FR" sz="1800">
                <a:latin typeface="Tahoma" panose="020B0604030504040204" pitchFamily="34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4422" y="3067"/>
              <a:ext cx="7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altLang="fr-FR" sz="1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disapears</a:t>
              </a:r>
              <a:endParaRPr lang="en-GB" altLang="fr-FR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156" y="3067"/>
              <a:ext cx="6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GB" altLang="fr-FR" sz="1800">
                <a:latin typeface="Tahoma" panose="020B0604030504040204" pitchFamily="34" charset="0"/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020" y="3067"/>
              <a:ext cx="8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altLang="fr-FR" sz="1800" smtClean="0">
                  <a:latin typeface="Tahoma" panose="020B0604030504040204" pitchFamily="34" charset="0"/>
                </a:rPr>
                <a:t> </a:t>
              </a:r>
              <a:r>
                <a:rPr lang="en-GB" altLang="fr-FR" sz="1800" b="1" smtClean="0">
                  <a:latin typeface="Arial" panose="020B0604020202020204" pitchFamily="34" charset="0"/>
                  <a:cs typeface="Arial" panose="020B0604020202020204" pitchFamily="34" charset="0"/>
                </a:rPr>
                <a:t>LeU Y</a:t>
              </a:r>
              <a:endParaRPr lang="en-GB" altLang="fr-FR" sz="18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9"/>
          <p:cNvGrpSpPr>
            <a:grpSpLocks/>
          </p:cNvGrpSpPr>
          <p:nvPr/>
        </p:nvGrpSpPr>
        <p:grpSpPr bwMode="auto">
          <a:xfrm>
            <a:off x="1277144" y="5430770"/>
            <a:ext cx="7524750" cy="1579562"/>
            <a:chOff x="1020" y="2614"/>
            <a:chExt cx="4740" cy="995"/>
          </a:xfrm>
        </p:grpSpPr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1020" y="2652"/>
              <a:ext cx="8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altLang="fr-FR" b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en-GB" altLang="fr-FR" sz="1800" b="1" smtClean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endParaRPr lang="en-GB" altLang="fr-FR" sz="18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1111" y="3378"/>
              <a:ext cx="8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altLang="fr-FR" sz="1800" b="1" smtClean="0">
                  <a:latin typeface="Arial" panose="020B0604020202020204" pitchFamily="34" charset="0"/>
                  <a:cs typeface="Arial" panose="020B0604020202020204" pitchFamily="34" charset="0"/>
                </a:rPr>
                <a:t>LeU Y</a:t>
              </a:r>
              <a:endParaRPr lang="en-GB" altLang="fr-FR" sz="18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2018" y="2750"/>
              <a:ext cx="15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2018" y="3475"/>
              <a:ext cx="15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3560" y="2750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9"/>
            <p:cNvSpPr>
              <a:spLocks noChangeShapeType="1"/>
            </p:cNvSpPr>
            <p:nvPr/>
          </p:nvSpPr>
          <p:spPr bwMode="auto">
            <a:xfrm flipV="1">
              <a:off x="3560" y="3113"/>
              <a:ext cx="0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10"/>
            <p:cNvSpPr>
              <a:spLocks noChangeShapeType="1"/>
            </p:cNvSpPr>
            <p:nvPr/>
          </p:nvSpPr>
          <p:spPr bwMode="auto">
            <a:xfrm>
              <a:off x="3560" y="3113"/>
              <a:ext cx="7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>
              <a:off x="4422" y="2976"/>
              <a:ext cx="8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altLang="fr-FR" b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en-GB" altLang="fr-FR" sz="1800" b="1" smtClean="0">
                  <a:latin typeface="Arial" panose="020B0604020202020204" pitchFamily="34" charset="0"/>
                  <a:cs typeface="Arial" panose="020B0604020202020204" pitchFamily="34" charset="0"/>
                </a:rPr>
                <a:t> Z</a:t>
              </a:r>
              <a:endParaRPr lang="en-GB" altLang="fr-FR" sz="18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3560" y="2750"/>
              <a:ext cx="7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Line 13"/>
            <p:cNvSpPr>
              <a:spLocks noChangeShapeType="1"/>
            </p:cNvSpPr>
            <p:nvPr/>
          </p:nvSpPr>
          <p:spPr bwMode="auto">
            <a:xfrm>
              <a:off x="3560" y="3475"/>
              <a:ext cx="7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4377" y="2614"/>
              <a:ext cx="11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altLang="fr-FR" sz="1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disapears</a:t>
              </a:r>
              <a:endParaRPr lang="en-GB" altLang="fr-FR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 Box 16"/>
            <p:cNvSpPr txBox="1">
              <a:spLocks noChangeArrowheads="1"/>
            </p:cNvSpPr>
            <p:nvPr/>
          </p:nvSpPr>
          <p:spPr bwMode="auto">
            <a:xfrm>
              <a:off x="4377" y="3339"/>
              <a:ext cx="9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altLang="fr-FR" sz="18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disapears</a:t>
              </a:r>
              <a:endParaRPr lang="en-GB" altLang="fr-FR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 Box 17"/>
            <p:cNvSpPr txBox="1">
              <a:spLocks noChangeArrowheads="1"/>
            </p:cNvSpPr>
            <p:nvPr/>
          </p:nvSpPr>
          <p:spPr bwMode="auto">
            <a:xfrm>
              <a:off x="3684" y="3203"/>
              <a:ext cx="207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GB" altLang="fr-FR" sz="1200" smtClean="0">
                  <a:latin typeface="Arial" panose="020B0604020202020204" pitchFamily="34" charset="0"/>
                  <a:cs typeface="Arial" panose="020B0604020202020204" pitchFamily="34" charset="0"/>
                </a:rPr>
                <a:t>New ID</a:t>
              </a:r>
              <a:endParaRPr lang="en-GB" altLang="fr-FR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Espace réservé du pied de page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400" smtClean="0">
                <a:latin typeface="Times New Roman" pitchFamily="18"/>
                <a:ea typeface="MS Mincho" pitchFamily="49"/>
                <a:cs typeface="Times New Roman" pitchFamily="18"/>
              </a:rPr>
              <a:t>The French Business register for the economic restructuring</a:t>
            </a:r>
          </a:p>
          <a:p>
            <a:endParaRPr lang="en-GB"/>
          </a:p>
        </p:txBody>
      </p:sp>
      <p:sp>
        <p:nvSpPr>
          <p:cNvPr id="32" name="Espace réservé du numéro de diapositive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1F511C-8226-41D6-983C-10D4895A4004}" type="slidenum">
              <a:rPr lang="en-GB" smtClean="0"/>
              <a:t>3</a:t>
            </a:fld>
            <a:endParaRPr lang="en-GB"/>
          </a:p>
        </p:txBody>
      </p:sp>
      <p:sp>
        <p:nvSpPr>
          <p:cNvPr id="33" name="Espace réservé de la date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25/09/2018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 idx="4294967295"/>
          </p:nvPr>
        </p:nvSpPr>
        <p:spPr>
          <a:xfrm>
            <a:off x="2088000" y="170300"/>
            <a:ext cx="9360000" cy="553998"/>
          </a:xfrm>
        </p:spPr>
        <p:txBody>
          <a:bodyPr>
            <a:spAutoFit/>
          </a:bodyPr>
          <a:lstStyle/>
          <a:p>
            <a:pPr lvl="0"/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an </a:t>
            </a:r>
            <a:r>
              <a:rPr lang="fr-FR" dirty="0" err="1"/>
              <a:t>economic</a:t>
            </a:r>
            <a:r>
              <a:rPr lang="fr-FR" dirty="0"/>
              <a:t> </a:t>
            </a:r>
            <a:r>
              <a:rPr lang="fr-FR" dirty="0" err="1" smtClean="0"/>
              <a:t>retructuring</a:t>
            </a:r>
            <a:r>
              <a:rPr lang="fr-FR" dirty="0"/>
              <a:t>?</a:t>
            </a:r>
            <a:endParaRPr lang="fr-FR" dirty="0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4294967295"/>
          </p:nvPr>
        </p:nvSpPr>
        <p:spPr>
          <a:xfrm>
            <a:off x="360000" y="1007999"/>
            <a:ext cx="9432000" cy="5976000"/>
          </a:xfrm>
        </p:spPr>
        <p:txBody>
          <a:bodyPr/>
          <a:lstStyle/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fr-FR" sz="2800" dirty="0" smtClean="0">
                <a:solidFill>
                  <a:schemeClr val="accent2"/>
                </a:solidFill>
              </a:rPr>
              <a:t>Scission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fr-FR" sz="2800" dirty="0"/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fr-FR" sz="2800" dirty="0" smtClean="0"/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fr-FR" sz="2800" dirty="0" smtClean="0"/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fr-FR" sz="2800" dirty="0" smtClean="0"/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fr-FR" sz="2800" dirty="0"/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chemeClr val="accent2"/>
                </a:solidFill>
              </a:rPr>
              <a:t>partial contribution of </a:t>
            </a:r>
            <a:r>
              <a:rPr lang="fr-FR" sz="2800" dirty="0" err="1">
                <a:solidFill>
                  <a:schemeClr val="accent2"/>
                </a:solidFill>
              </a:rPr>
              <a:t>assets</a:t>
            </a:r>
            <a:endParaRPr lang="fr-FR" sz="2800" dirty="0">
              <a:solidFill>
                <a:schemeClr val="accent2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fr-FR" sz="2800" dirty="0"/>
          </a:p>
        </p:txBody>
      </p:sp>
      <p:grpSp>
        <p:nvGrpSpPr>
          <p:cNvPr id="31" name="Group 17"/>
          <p:cNvGrpSpPr>
            <a:grpSpLocks/>
          </p:cNvGrpSpPr>
          <p:nvPr/>
        </p:nvGrpSpPr>
        <p:grpSpPr bwMode="auto">
          <a:xfrm>
            <a:off x="592622" y="1867782"/>
            <a:ext cx="7616825" cy="2239963"/>
            <a:chOff x="962" y="2432"/>
            <a:chExt cx="4798" cy="1411"/>
          </a:xfrm>
        </p:grpSpPr>
        <p:sp>
          <p:nvSpPr>
            <p:cNvPr id="32" name="Line 4"/>
            <p:cNvSpPr>
              <a:spLocks noChangeShapeType="1"/>
            </p:cNvSpPr>
            <p:nvPr/>
          </p:nvSpPr>
          <p:spPr bwMode="auto">
            <a:xfrm>
              <a:off x="1746" y="2568"/>
              <a:ext cx="21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3" name="Line 5"/>
            <p:cNvSpPr>
              <a:spLocks noChangeShapeType="1"/>
            </p:cNvSpPr>
            <p:nvPr/>
          </p:nvSpPr>
          <p:spPr bwMode="auto">
            <a:xfrm flipH="1">
              <a:off x="3152" y="2568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" name="Line 6"/>
            <p:cNvSpPr>
              <a:spLocks noChangeShapeType="1"/>
            </p:cNvSpPr>
            <p:nvPr/>
          </p:nvSpPr>
          <p:spPr bwMode="auto">
            <a:xfrm>
              <a:off x="3152" y="3067"/>
              <a:ext cx="0" cy="6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5" name="Line 8"/>
            <p:cNvSpPr>
              <a:spLocks noChangeShapeType="1"/>
            </p:cNvSpPr>
            <p:nvPr/>
          </p:nvSpPr>
          <p:spPr bwMode="auto">
            <a:xfrm flipV="1">
              <a:off x="3152" y="3067"/>
              <a:ext cx="10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6" name="Line 10"/>
            <p:cNvSpPr>
              <a:spLocks noChangeShapeType="1"/>
            </p:cNvSpPr>
            <p:nvPr/>
          </p:nvSpPr>
          <p:spPr bwMode="auto">
            <a:xfrm>
              <a:off x="3152" y="3748"/>
              <a:ext cx="10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962" y="2445"/>
              <a:ext cx="5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fr-FR" altLang="fr-FR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fr-FR" altLang="fr-FR" sz="1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fr-FR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38" name="Text Box 13"/>
            <p:cNvSpPr txBox="1">
              <a:spLocks noChangeArrowheads="1"/>
            </p:cNvSpPr>
            <p:nvPr/>
          </p:nvSpPr>
          <p:spPr bwMode="auto">
            <a:xfrm>
              <a:off x="4183" y="2432"/>
              <a:ext cx="9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fr-FR" altLang="fr-FR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fr-FR" altLang="fr-FR" sz="1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fr-FR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39" name="Text Box 14"/>
            <p:cNvSpPr txBox="1">
              <a:spLocks noChangeArrowheads="1"/>
            </p:cNvSpPr>
            <p:nvPr/>
          </p:nvSpPr>
          <p:spPr bwMode="auto">
            <a:xfrm>
              <a:off x="4286" y="2886"/>
              <a:ext cx="14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fr-FR" altLang="fr-FR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fr-FR" altLang="fr-FR" sz="1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Y:new</a:t>
              </a:r>
              <a:endParaRPr lang="fr-FR" altLang="fr-FR" sz="1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 Box 15"/>
            <p:cNvSpPr txBox="1">
              <a:spLocks noChangeArrowheads="1"/>
            </p:cNvSpPr>
            <p:nvPr/>
          </p:nvSpPr>
          <p:spPr bwMode="auto">
            <a:xfrm>
              <a:off x="4241" y="3612"/>
              <a:ext cx="151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fr-FR" altLang="fr-FR" sz="1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fr-FR" altLang="fr-FR" sz="1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Z:new</a:t>
              </a:r>
              <a:endParaRPr lang="fr-FR" altLang="fr-FR" sz="1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11"/>
          <p:cNvGrpSpPr>
            <a:grpSpLocks/>
          </p:cNvGrpSpPr>
          <p:nvPr/>
        </p:nvGrpSpPr>
        <p:grpSpPr bwMode="auto">
          <a:xfrm>
            <a:off x="1333190" y="5422693"/>
            <a:ext cx="7127875" cy="1158875"/>
            <a:chOff x="839" y="2568"/>
            <a:chExt cx="4490" cy="730"/>
          </a:xfrm>
        </p:grpSpPr>
        <p:sp>
          <p:nvSpPr>
            <p:cNvPr id="42" name="Line 4"/>
            <p:cNvSpPr>
              <a:spLocks noChangeShapeType="1"/>
            </p:cNvSpPr>
            <p:nvPr/>
          </p:nvSpPr>
          <p:spPr bwMode="auto">
            <a:xfrm>
              <a:off x="1655" y="2704"/>
              <a:ext cx="25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3" name="Line 5"/>
            <p:cNvSpPr>
              <a:spLocks noChangeShapeType="1"/>
            </p:cNvSpPr>
            <p:nvPr/>
          </p:nvSpPr>
          <p:spPr bwMode="auto">
            <a:xfrm>
              <a:off x="1655" y="3203"/>
              <a:ext cx="25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>
              <a:off x="3379" y="2704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839" y="2568"/>
              <a:ext cx="8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fr-FR" altLang="fr-FR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fr-FR" altLang="fr-FR" sz="1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fr-FR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839" y="3067"/>
              <a:ext cx="77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fr-FR" altLang="fr-FR" sz="1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fr-FR" altLang="fr-FR" sz="1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fr-FR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377" y="2568"/>
              <a:ext cx="8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fr-FR" altLang="fr-FR" sz="1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fr-FR" altLang="fr-FR" sz="1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fr-FR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48" name="Text Box 10"/>
            <p:cNvSpPr txBox="1">
              <a:spLocks noChangeArrowheads="1"/>
            </p:cNvSpPr>
            <p:nvPr/>
          </p:nvSpPr>
          <p:spPr bwMode="auto">
            <a:xfrm>
              <a:off x="4377" y="3067"/>
              <a:ext cx="9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fr-FR" altLang="fr-FR" sz="1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LeU</a:t>
              </a:r>
              <a:r>
                <a:rPr lang="fr-FR" altLang="fr-FR" sz="1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fr-FR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</p:grp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>
                <a:latin typeface="Times New Roman" pitchFamily="18"/>
                <a:ea typeface="MS Mincho" pitchFamily="49"/>
                <a:cs typeface="Times New Roman" pitchFamily="18"/>
              </a:rPr>
              <a:t>The French Business register for the economic restructuring</a:t>
            </a:r>
          </a:p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1F511C-8226-41D6-983C-10D4895A4004}" type="slidenum">
              <a:rPr lang="fr-FR" smtClean="0"/>
              <a:t>4</a:t>
            </a:fld>
            <a:endParaRPr lang="fr-FR"/>
          </a:p>
        </p:txBody>
      </p:sp>
      <p:sp>
        <p:nvSpPr>
          <p:cNvPr id="49" name="Espace réservé de la date 4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25/09/2018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448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080625" cy="990719"/>
          </a:xfrm>
        </p:spPr>
        <p:txBody>
          <a:bodyPr/>
          <a:lstStyle/>
          <a:p>
            <a:pPr algn="ctr"/>
            <a:r>
              <a:rPr lang="fr-FR" sz="3200" dirty="0" err="1" smtClean="0"/>
              <a:t>What</a:t>
            </a:r>
            <a:r>
              <a:rPr lang="fr-FR" sz="3200" dirty="0" smtClean="0"/>
              <a:t> are the impacts on the business </a:t>
            </a:r>
            <a:r>
              <a:rPr lang="fr-FR" sz="3200" dirty="0" err="1" smtClean="0"/>
              <a:t>statistics</a:t>
            </a:r>
            <a:r>
              <a:rPr lang="fr-FR" sz="3200" dirty="0"/>
              <a:t>?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smtClean="0"/>
              <a:t>For longitudinal </a:t>
            </a:r>
            <a:r>
              <a:rPr lang="fr-FR" dirty="0" err="1" smtClean="0"/>
              <a:t>studies</a:t>
            </a: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smtClean="0"/>
              <a:t>Can </a:t>
            </a:r>
            <a:r>
              <a:rPr lang="fr-FR" dirty="0" err="1" smtClean="0"/>
              <a:t>generate</a:t>
            </a:r>
            <a:r>
              <a:rPr lang="fr-FR" dirty="0" smtClean="0"/>
              <a:t> </a:t>
            </a:r>
            <a:r>
              <a:rPr lang="fr-FR" dirty="0" err="1" smtClean="0"/>
              <a:t>atypical</a:t>
            </a:r>
            <a:r>
              <a:rPr lang="fr-FR" dirty="0" smtClean="0"/>
              <a:t> temporal </a:t>
            </a:r>
            <a:r>
              <a:rPr lang="fr-FR" dirty="0" err="1" smtClean="0"/>
              <a:t>evolution</a:t>
            </a: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err="1" smtClean="0"/>
              <a:t>Blur</a:t>
            </a:r>
            <a:r>
              <a:rPr lang="fr-FR" dirty="0" smtClean="0"/>
              <a:t> the message for </a:t>
            </a:r>
            <a:r>
              <a:rPr lang="fr-FR" dirty="0" err="1" smtClean="0"/>
              <a:t>sectorial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5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96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52233"/>
            <a:ext cx="10080625" cy="689399"/>
          </a:xfrm>
        </p:spPr>
        <p:txBody>
          <a:bodyPr/>
          <a:lstStyle/>
          <a:p>
            <a:pPr algn="ctr"/>
            <a:r>
              <a:rPr lang="fr-FR" sz="3200" dirty="0" err="1" smtClean="0"/>
              <a:t>What</a:t>
            </a:r>
            <a:r>
              <a:rPr lang="fr-FR" sz="3200" dirty="0" smtClean="0"/>
              <a:t> are the impacts on the business </a:t>
            </a:r>
            <a:r>
              <a:rPr lang="fr-FR" sz="3200" dirty="0" err="1" smtClean="0"/>
              <a:t>statistics</a:t>
            </a:r>
            <a:r>
              <a:rPr lang="fr-FR" sz="3200" dirty="0"/>
              <a:t>?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8179" y="1450988"/>
            <a:ext cx="9071640" cy="438444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err="1" smtClean="0"/>
              <a:t>Example</a:t>
            </a:r>
            <a:r>
              <a:rPr lang="fr-FR" dirty="0" smtClean="0"/>
              <a:t> of a </a:t>
            </a:r>
            <a:r>
              <a:rPr lang="fr-FR" dirty="0" err="1" smtClean="0"/>
              <a:t>merger</a:t>
            </a:r>
            <a:endParaRPr lang="fr-FR" dirty="0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69" y="3006380"/>
            <a:ext cx="9540050" cy="3170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6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55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How </a:t>
            </a:r>
            <a:r>
              <a:rPr lang="fr-FR" dirty="0" err="1"/>
              <a:t>taking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331" y="1182630"/>
            <a:ext cx="9071640" cy="5675369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err="1" smtClean="0"/>
              <a:t>Decomposition</a:t>
            </a:r>
            <a:r>
              <a:rPr lang="fr-FR" dirty="0" smtClean="0"/>
              <a:t> of the </a:t>
            </a:r>
            <a:r>
              <a:rPr lang="fr-FR" dirty="0" err="1" smtClean="0"/>
              <a:t>sectotial</a:t>
            </a:r>
            <a:r>
              <a:rPr lang="fr-FR" dirty="0" smtClean="0"/>
              <a:t> </a:t>
            </a:r>
            <a:r>
              <a:rPr lang="fr-FR" dirty="0" err="1" smtClean="0"/>
              <a:t>evolution</a:t>
            </a:r>
            <a:r>
              <a:rPr lang="fr-FR" dirty="0" smtClean="0"/>
              <a:t> by  population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457200" lvl="1" indent="-457200" algn="l"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chemeClr val="accent2"/>
                </a:solidFill>
              </a:rPr>
              <a:t>The </a:t>
            </a:r>
            <a:r>
              <a:rPr lang="fr-FR" sz="2600" dirty="0" err="1">
                <a:solidFill>
                  <a:schemeClr val="accent2"/>
                </a:solidFill>
              </a:rPr>
              <a:t>sustainable</a:t>
            </a:r>
            <a:r>
              <a:rPr lang="fr-FR" sz="2600" dirty="0">
                <a:solidFill>
                  <a:schemeClr val="accent2"/>
                </a:solidFill>
              </a:rPr>
              <a:t> </a:t>
            </a:r>
            <a:r>
              <a:rPr lang="fr-FR" sz="2600" dirty="0" err="1">
                <a:solidFill>
                  <a:schemeClr val="accent2"/>
                </a:solidFill>
              </a:rPr>
              <a:t>enterprises</a:t>
            </a:r>
            <a:r>
              <a:rPr lang="fr-FR" sz="2600" dirty="0">
                <a:solidFill>
                  <a:schemeClr val="accent2"/>
                </a:solidFill>
              </a:rPr>
              <a:t> (P)</a:t>
            </a:r>
          </a:p>
          <a:p>
            <a:pPr marL="457200" lvl="1" indent="-457200" algn="l"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chemeClr val="accent2"/>
                </a:solidFill>
              </a:rPr>
              <a:t>The </a:t>
            </a:r>
            <a:r>
              <a:rPr lang="fr-FR" sz="2600" dirty="0" smtClean="0">
                <a:solidFill>
                  <a:schemeClr val="accent2"/>
                </a:solidFill>
              </a:rPr>
              <a:t>business </a:t>
            </a:r>
            <a:r>
              <a:rPr lang="fr-FR" sz="2600" dirty="0" err="1">
                <a:solidFill>
                  <a:schemeClr val="accent2"/>
                </a:solidFill>
              </a:rPr>
              <a:t>demography</a:t>
            </a:r>
            <a:r>
              <a:rPr lang="fr-FR" sz="2600" dirty="0">
                <a:solidFill>
                  <a:schemeClr val="accent2"/>
                </a:solidFill>
              </a:rPr>
              <a:t> (pure </a:t>
            </a:r>
            <a:r>
              <a:rPr lang="fr-FR" sz="2600" dirty="0" err="1">
                <a:solidFill>
                  <a:schemeClr val="accent2"/>
                </a:solidFill>
              </a:rPr>
              <a:t>creation</a:t>
            </a:r>
            <a:r>
              <a:rPr lang="fr-FR" sz="2600" dirty="0">
                <a:solidFill>
                  <a:schemeClr val="accent2"/>
                </a:solidFill>
              </a:rPr>
              <a:t> (N) – cessation (M))</a:t>
            </a:r>
          </a:p>
          <a:p>
            <a:pPr marL="457200" lvl="1" indent="-457200" algn="l"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chemeClr val="accent2"/>
                </a:solidFill>
              </a:rPr>
              <a:t>The </a:t>
            </a:r>
            <a:r>
              <a:rPr lang="fr-FR" sz="2600" dirty="0" err="1">
                <a:solidFill>
                  <a:schemeClr val="accent2"/>
                </a:solidFill>
              </a:rPr>
              <a:t>inflows</a:t>
            </a:r>
            <a:r>
              <a:rPr lang="fr-FR" sz="2600" dirty="0">
                <a:solidFill>
                  <a:schemeClr val="accent2"/>
                </a:solidFill>
              </a:rPr>
              <a:t> (EC) – the </a:t>
            </a:r>
            <a:r>
              <a:rPr lang="fr-FR" sz="2600" dirty="0" err="1">
                <a:solidFill>
                  <a:schemeClr val="accent2"/>
                </a:solidFill>
              </a:rPr>
              <a:t>outflows</a:t>
            </a:r>
            <a:r>
              <a:rPr lang="fr-FR" sz="2600" dirty="0">
                <a:solidFill>
                  <a:schemeClr val="accent2"/>
                </a:solidFill>
              </a:rPr>
              <a:t> (SC)</a:t>
            </a:r>
          </a:p>
          <a:p>
            <a:pPr lvl="1" algn="ctr">
              <a:buNone/>
            </a:pPr>
            <a:r>
              <a:rPr lang="fr-FR" dirty="0" err="1" smtClean="0">
                <a:solidFill>
                  <a:srgbClr val="00B050"/>
                </a:solidFill>
              </a:rPr>
              <a:t>These</a:t>
            </a:r>
            <a:r>
              <a:rPr lang="fr-FR" dirty="0" smtClean="0">
                <a:solidFill>
                  <a:srgbClr val="00B050"/>
                </a:solidFill>
              </a:rPr>
              <a:t> 3 catégories </a:t>
            </a:r>
            <a:r>
              <a:rPr lang="fr-FR" dirty="0" err="1" smtClean="0">
                <a:solidFill>
                  <a:srgbClr val="00B050"/>
                </a:solidFill>
              </a:rPr>
              <a:t>can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be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directly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indentified</a:t>
            </a:r>
            <a:r>
              <a:rPr lang="fr-FR" dirty="0" smtClean="0">
                <a:solidFill>
                  <a:srgbClr val="00B050"/>
                </a:solidFill>
              </a:rPr>
              <a:t> by the French NSBR</a:t>
            </a:r>
          </a:p>
          <a:p>
            <a:pPr marL="457200" lvl="1" indent="-457200" algn="l">
              <a:buFont typeface="Wingdings" panose="05000000000000000000" pitchFamily="2" charset="2"/>
              <a:buChar char="Ø"/>
            </a:pPr>
            <a:r>
              <a:rPr lang="fr-FR" sz="2600" dirty="0">
                <a:solidFill>
                  <a:schemeClr val="accent2"/>
                </a:solidFill>
              </a:rPr>
              <a:t>The </a:t>
            </a:r>
            <a:r>
              <a:rPr lang="fr-FR" sz="2600" dirty="0" err="1">
                <a:solidFill>
                  <a:schemeClr val="accent2"/>
                </a:solidFill>
              </a:rPr>
              <a:t>enterprises</a:t>
            </a:r>
            <a:r>
              <a:rPr lang="fr-FR" sz="2600" dirty="0">
                <a:solidFill>
                  <a:schemeClr val="accent2"/>
                </a:solidFill>
              </a:rPr>
              <a:t> </a:t>
            </a:r>
            <a:r>
              <a:rPr lang="fr-FR" sz="2600" dirty="0" err="1">
                <a:solidFill>
                  <a:schemeClr val="accent2"/>
                </a:solidFill>
              </a:rPr>
              <a:t>involved</a:t>
            </a:r>
            <a:r>
              <a:rPr lang="fr-FR" sz="2600" dirty="0">
                <a:solidFill>
                  <a:schemeClr val="accent2"/>
                </a:solidFill>
              </a:rPr>
              <a:t> in an </a:t>
            </a:r>
            <a:r>
              <a:rPr lang="fr-FR" sz="2600" dirty="0" err="1">
                <a:solidFill>
                  <a:schemeClr val="accent2"/>
                </a:solidFill>
              </a:rPr>
              <a:t>economic</a:t>
            </a:r>
            <a:r>
              <a:rPr lang="fr-FR" sz="2600" dirty="0">
                <a:solidFill>
                  <a:schemeClr val="accent2"/>
                </a:solidFill>
              </a:rPr>
              <a:t> </a:t>
            </a:r>
            <a:r>
              <a:rPr lang="fr-FR" sz="2600" dirty="0" err="1">
                <a:solidFill>
                  <a:schemeClr val="accent2"/>
                </a:solidFill>
              </a:rPr>
              <a:t>restructuring</a:t>
            </a:r>
            <a:endParaRPr lang="fr-FR" sz="2600" dirty="0">
              <a:solidFill>
                <a:schemeClr val="accent2"/>
              </a:solidFill>
            </a:endParaRPr>
          </a:p>
          <a:p>
            <a:pPr lvl="1" algn="ctr">
              <a:buNone/>
            </a:pPr>
            <a:r>
              <a:rPr lang="fr-FR" dirty="0" smtClean="0">
                <a:solidFill>
                  <a:srgbClr val="00B050"/>
                </a:solidFill>
              </a:rPr>
              <a:t>This </a:t>
            </a:r>
            <a:r>
              <a:rPr lang="fr-FR" dirty="0" err="1" smtClean="0">
                <a:solidFill>
                  <a:srgbClr val="00B050"/>
                </a:solidFill>
              </a:rPr>
              <a:t>category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cannot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be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indentified</a:t>
            </a:r>
            <a:r>
              <a:rPr lang="fr-FR" dirty="0" smtClean="0">
                <a:solidFill>
                  <a:srgbClr val="00B050"/>
                </a:solidFill>
              </a:rPr>
              <a:t> by the French NSBR =&gt; </a:t>
            </a:r>
            <a:r>
              <a:rPr lang="fr-FR" dirty="0" err="1" smtClean="0">
                <a:solidFill>
                  <a:srgbClr val="00B050"/>
                </a:solidFill>
              </a:rPr>
              <a:t>we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need</a:t>
            </a:r>
            <a:r>
              <a:rPr lang="fr-FR" dirty="0" smtClean="0">
                <a:solidFill>
                  <a:srgbClr val="00B050"/>
                </a:solidFill>
              </a:rPr>
              <a:t> more information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3100" dirty="0" err="1"/>
              <a:t>Implementation</a:t>
            </a:r>
            <a:r>
              <a:rPr lang="fr-FR" sz="3100" dirty="0"/>
              <a:t> of a </a:t>
            </a:r>
            <a:r>
              <a:rPr lang="fr-FR" sz="3100" dirty="0" err="1"/>
              <a:t>specific</a:t>
            </a:r>
            <a:r>
              <a:rPr lang="fr-FR" sz="3100" dirty="0"/>
              <a:t> BR for the </a:t>
            </a:r>
            <a:r>
              <a:rPr lang="fr-FR" sz="3100" dirty="0" err="1" smtClean="0"/>
              <a:t>economic</a:t>
            </a:r>
            <a:r>
              <a:rPr lang="fr-FR" sz="3100" dirty="0" smtClean="0"/>
              <a:t> </a:t>
            </a:r>
            <a:r>
              <a:rPr lang="fr-FR" sz="3100" dirty="0" err="1" smtClean="0"/>
              <a:t>restructuring</a:t>
            </a:r>
            <a:endParaRPr lang="fr-FR" sz="3100" dirty="0"/>
          </a:p>
          <a:p>
            <a:pPr lvl="1">
              <a:buNone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9331" y="1719469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913398"/>
              </p:ext>
            </p:extLst>
          </p:nvPr>
        </p:nvGraphicFramePr>
        <p:xfrm>
          <a:off x="-79512" y="2173186"/>
          <a:ext cx="10016169" cy="852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r:id="rId3" imgW="5257800" imgH="444500" progId="Equation.3">
                  <p:embed/>
                </p:oleObj>
              </mc:Choice>
              <mc:Fallback>
                <p:oleObj r:id="rId3" imgW="5257800" imgH="444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9512" y="2173186"/>
                        <a:ext cx="10016169" cy="8528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7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53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425" y="132355"/>
            <a:ext cx="9575639" cy="689399"/>
          </a:xfrm>
        </p:spPr>
        <p:txBody>
          <a:bodyPr/>
          <a:lstStyle/>
          <a:p>
            <a:pPr algn="ctr"/>
            <a:r>
              <a:rPr lang="fr-FR" dirty="0" smtClean="0"/>
              <a:t>CITRUS : the BR of </a:t>
            </a:r>
            <a:r>
              <a:rPr lang="fr-FR" dirty="0" err="1" smtClean="0"/>
              <a:t>economic</a:t>
            </a:r>
            <a:r>
              <a:rPr lang="fr-FR" dirty="0" smtClean="0"/>
              <a:t> </a:t>
            </a:r>
            <a:r>
              <a:rPr lang="fr-FR" dirty="0" err="1" smtClean="0"/>
              <a:t>restructuring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3999" y="1311988"/>
            <a:ext cx="9071640" cy="540686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err="1" smtClean="0"/>
              <a:t>Collect</a:t>
            </a:r>
            <a:r>
              <a:rPr lang="fr-FR" dirty="0" err="1"/>
              <a:t>s</a:t>
            </a:r>
            <a:r>
              <a:rPr lang="fr-FR" dirty="0"/>
              <a:t> </a:t>
            </a:r>
            <a:r>
              <a:rPr lang="fr-FR" dirty="0" smtClean="0"/>
              <a:t>administrative and </a:t>
            </a:r>
            <a:r>
              <a:rPr lang="fr-FR" dirty="0" err="1" smtClean="0"/>
              <a:t>statistical</a:t>
            </a:r>
            <a:r>
              <a:rPr lang="fr-FR" dirty="0" smtClean="0"/>
              <a:t> data about </a:t>
            </a:r>
            <a:r>
              <a:rPr lang="fr-FR" dirty="0" err="1" smtClean="0"/>
              <a:t>restructuring</a:t>
            </a:r>
            <a:r>
              <a:rPr lang="fr-FR" dirty="0" smtClean="0"/>
              <a:t> (couple of </a:t>
            </a:r>
            <a:r>
              <a:rPr lang="fr-FR" dirty="0" err="1" smtClean="0"/>
              <a:t>legal</a:t>
            </a:r>
            <a:r>
              <a:rPr lang="fr-FR" dirty="0" smtClean="0"/>
              <a:t> </a:t>
            </a:r>
            <a:r>
              <a:rPr lang="fr-FR" dirty="0" err="1" smtClean="0"/>
              <a:t>units</a:t>
            </a:r>
            <a:r>
              <a:rPr lang="fr-FR" dirty="0" smtClean="0"/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err="1" smtClean="0"/>
              <a:t>Create</a:t>
            </a:r>
            <a:r>
              <a:rPr lang="fr-FR" dirty="0" err="1"/>
              <a:t>s</a:t>
            </a:r>
            <a:r>
              <a:rPr lang="fr-FR" dirty="0" smtClean="0"/>
              <a:t> a new </a:t>
            </a:r>
            <a:r>
              <a:rPr lang="fr-FR" dirty="0" err="1" smtClean="0"/>
              <a:t>statistical</a:t>
            </a:r>
            <a:r>
              <a:rPr lang="fr-FR" dirty="0" smtClean="0"/>
              <a:t> unit </a:t>
            </a:r>
            <a:r>
              <a:rPr lang="fr-FR" dirty="0" err="1" smtClean="0"/>
              <a:t>called</a:t>
            </a:r>
            <a:r>
              <a:rPr lang="fr-FR" dirty="0" smtClean="0"/>
              <a:t> </a:t>
            </a:r>
            <a:r>
              <a:rPr lang="fr-FR" dirty="0" err="1" smtClean="0"/>
              <a:t>envelope</a:t>
            </a:r>
            <a:r>
              <a:rPr lang="fr-FR" dirty="0" smtClean="0"/>
              <a:t> to </a:t>
            </a:r>
            <a:r>
              <a:rPr lang="en-GB" dirty="0" smtClean="0"/>
              <a:t>neutralize </a:t>
            </a:r>
            <a:r>
              <a:rPr lang="en-GB" dirty="0"/>
              <a:t>the effects of the restructuring </a:t>
            </a:r>
            <a:endParaRPr lang="fr-FR" dirty="0" smtClean="0"/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2"/>
                </a:solidFill>
              </a:rPr>
              <a:t>I</a:t>
            </a:r>
            <a:r>
              <a:rPr lang="en-GB" sz="2400" dirty="0" smtClean="0">
                <a:solidFill>
                  <a:schemeClr val="accent2"/>
                </a:solidFill>
              </a:rPr>
              <a:t>ncludes </a:t>
            </a:r>
            <a:r>
              <a:rPr lang="en-GB" sz="2400" dirty="0">
                <a:solidFill>
                  <a:schemeClr val="accent2"/>
                </a:solidFill>
              </a:rPr>
              <a:t>the legal units which participate to the restructuring for the current year and the year </a:t>
            </a:r>
            <a:r>
              <a:rPr lang="en-GB" sz="2400" dirty="0" smtClean="0">
                <a:solidFill>
                  <a:schemeClr val="accent2"/>
                </a:solidFill>
              </a:rPr>
              <a:t>before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accent2"/>
                </a:solidFill>
              </a:rPr>
              <a:t>Tries to produce the same structure for the year “Y-1” (before the restructuring) </a:t>
            </a:r>
            <a:r>
              <a:rPr lang="en-GB" sz="2400" dirty="0">
                <a:solidFill>
                  <a:schemeClr val="accent2"/>
                </a:solidFill>
              </a:rPr>
              <a:t>than for the year “Y</a:t>
            </a:r>
            <a:r>
              <a:rPr lang="en-GB" sz="2400" dirty="0">
                <a:solidFill>
                  <a:schemeClr val="accent2"/>
                </a:solidFill>
              </a:rPr>
              <a:t>” (after the restructuring)</a:t>
            </a:r>
          </a:p>
          <a:p>
            <a:pPr marL="457200" lvl="1" indent="-457200">
              <a:buFont typeface="Wingdings" panose="05000000000000000000" pitchFamily="2" charset="2"/>
              <a:buChar char="Ø"/>
            </a:pPr>
            <a:endParaRPr lang="fr-FR" sz="24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8</a:t>
            </a:fld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08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Which</a:t>
            </a:r>
            <a:r>
              <a:rPr lang="fr-FR" dirty="0"/>
              <a:t> impacts on the business </a:t>
            </a:r>
            <a:r>
              <a:rPr lang="fr-FR" dirty="0" err="1"/>
              <a:t>statistics</a:t>
            </a:r>
            <a:r>
              <a:rPr lang="fr-FR" dirty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8179" y="1450988"/>
            <a:ext cx="9071640" cy="438444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dirty="0" err="1" smtClean="0"/>
              <a:t>Example</a:t>
            </a:r>
            <a:r>
              <a:rPr lang="fr-FR" dirty="0" smtClean="0"/>
              <a:t> of a </a:t>
            </a:r>
            <a:r>
              <a:rPr lang="fr-FR" dirty="0" err="1" smtClean="0"/>
              <a:t>merger</a:t>
            </a:r>
            <a:endParaRPr lang="fr-FR" dirty="0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69" y="3006380"/>
            <a:ext cx="9540050" cy="3170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lipse 3"/>
          <p:cNvSpPr/>
          <p:nvPr/>
        </p:nvSpPr>
        <p:spPr>
          <a:xfrm>
            <a:off x="1292087" y="3150704"/>
            <a:ext cx="6679096" cy="302572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601817" y="2156792"/>
            <a:ext cx="2256183" cy="99391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6808305" y="1972126"/>
            <a:ext cx="1212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accent2"/>
                </a:solidFill>
              </a:rPr>
              <a:t>envelope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390861" y="4432852"/>
            <a:ext cx="715617" cy="27829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>
            <a:endCxn id="16" idx="0"/>
          </p:cNvCxnSpPr>
          <p:nvPr/>
        </p:nvCxnSpPr>
        <p:spPr>
          <a:xfrm>
            <a:off x="6748669" y="4711148"/>
            <a:ext cx="1081849" cy="1609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6390861" y="6320752"/>
            <a:ext cx="2879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Nace code of the </a:t>
            </a:r>
            <a:r>
              <a:rPr lang="fr-FR" dirty="0" err="1" smtClean="0">
                <a:solidFill>
                  <a:srgbClr val="0070C0"/>
                </a:solidFill>
              </a:rPr>
              <a:t>envelope</a:t>
            </a:r>
            <a:r>
              <a:rPr lang="fr-FR" dirty="0" smtClean="0">
                <a:solidFill>
                  <a:srgbClr val="0070C0"/>
                </a:solidFill>
              </a:rPr>
              <a:t> A</a:t>
            </a:r>
          </a:p>
          <a:p>
            <a:pPr algn="ctr"/>
            <a:r>
              <a:rPr lang="fr-FR" dirty="0">
                <a:solidFill>
                  <a:srgbClr val="0070C0"/>
                </a:solidFill>
              </a:rPr>
              <a:t>f</a:t>
            </a:r>
            <a:r>
              <a:rPr lang="fr-FR" dirty="0" smtClean="0">
                <a:solidFill>
                  <a:srgbClr val="0070C0"/>
                </a:solidFill>
              </a:rPr>
              <a:t>or 2017 and 2016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1588016" y="2653748"/>
            <a:ext cx="1552749" cy="20098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134891" y="2288891"/>
            <a:ext cx="3890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This flow must </a:t>
            </a:r>
            <a:r>
              <a:rPr lang="fr-FR" dirty="0" err="1" smtClean="0">
                <a:solidFill>
                  <a:srgbClr val="FF0000"/>
                </a:solidFill>
              </a:rPr>
              <a:t>be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eliminated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because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it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disapears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after</a:t>
            </a:r>
            <a:r>
              <a:rPr lang="fr-FR" dirty="0" smtClean="0">
                <a:solidFill>
                  <a:srgbClr val="FF0000"/>
                </a:solidFill>
              </a:rPr>
              <a:t> the </a:t>
            </a:r>
            <a:r>
              <a:rPr lang="fr-FR" dirty="0" err="1" smtClean="0">
                <a:solidFill>
                  <a:srgbClr val="FF0000"/>
                </a:solidFill>
              </a:rPr>
              <a:t>restructutring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en-US" smtClean="0"/>
              <a:t>The French Business register for the economic restructuring </a:t>
            </a: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FADD9433-E3EF-4849-80E6-DF68A11DFBDD}" type="slidenum">
              <a:rPr lang="fr-FR" smtClean="0"/>
              <a:t>9</a:t>
            </a:fld>
            <a:endParaRPr lang="fr-FR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fr-FR" smtClean="0"/>
              <a:t>25/09/2018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91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mpress-Modèle-Inse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mpress-Modèle-Inse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Impress-Modèle-Inse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odele_Insee_V4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917</Words>
  <Application>Microsoft Office PowerPoint</Application>
  <PresentationFormat>Personnalisé</PresentationFormat>
  <Paragraphs>203</Paragraphs>
  <Slides>20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13</vt:i4>
      </vt:variant>
      <vt:variant>
        <vt:lpstr>Thème</vt:lpstr>
      </vt:variant>
      <vt:variant>
        <vt:i4>6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40" baseType="lpstr">
      <vt:lpstr>Microsoft YaHei</vt:lpstr>
      <vt:lpstr>MS Mincho</vt:lpstr>
      <vt:lpstr>Arial</vt:lpstr>
      <vt:lpstr>Calibri</vt:lpstr>
      <vt:lpstr>Calibri Light</vt:lpstr>
      <vt:lpstr>Liberation Sans</vt:lpstr>
      <vt:lpstr>Liberation Serif</vt:lpstr>
      <vt:lpstr>Mangal</vt:lpstr>
      <vt:lpstr>Segoe UI</vt:lpstr>
      <vt:lpstr>StarSymbol</vt:lpstr>
      <vt:lpstr>Tahoma</vt:lpstr>
      <vt:lpstr>Times New Roman</vt:lpstr>
      <vt:lpstr>Wingdings</vt:lpstr>
      <vt:lpstr>Impress-Modèle-Insee</vt:lpstr>
      <vt:lpstr>Impress-Modèle-Insee1</vt:lpstr>
      <vt:lpstr>Conception personnalisée</vt:lpstr>
      <vt:lpstr>Impress-Modèle-Insee2</vt:lpstr>
      <vt:lpstr>Standard</vt:lpstr>
      <vt:lpstr>Modele_Insee_V41</vt:lpstr>
      <vt:lpstr>Equation.3</vt:lpstr>
      <vt:lpstr>26th Meeting of the Wiesbaden Group on Business Registers Session 4 : Administrative Data</vt:lpstr>
      <vt:lpstr>Outlines</vt:lpstr>
      <vt:lpstr>What is an economic retructuring?</vt:lpstr>
      <vt:lpstr>What is an economic retructuring?</vt:lpstr>
      <vt:lpstr>What are the impacts on the business statistics?</vt:lpstr>
      <vt:lpstr>What are the impacts on the business statistics?</vt:lpstr>
      <vt:lpstr>How taking them  into account? </vt:lpstr>
      <vt:lpstr>CITRUS : the BR of economic restructuring</vt:lpstr>
      <vt:lpstr>Which impacts on the business statistics?</vt:lpstr>
      <vt:lpstr>The CITRUS workflow</vt:lpstr>
      <vt:lpstr>The administrative source</vt:lpstr>
      <vt:lpstr>The administrative source</vt:lpstr>
      <vt:lpstr>The administrative source</vt:lpstr>
      <vt:lpstr>Statistical sources</vt:lpstr>
      <vt:lpstr>The output of CITRUS</vt:lpstr>
      <vt:lpstr>The envelope’s data</vt:lpstr>
      <vt:lpstr>The envelope in enteprises</vt:lpstr>
      <vt:lpstr>The envelope in enteprises</vt:lpstr>
      <vt:lpstr>Conclusion</vt:lpstr>
      <vt:lpstr>Thanks for your attention   Some Questions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Impress-Modèle-Insee</dc:title>
  <dc:creator>Guillaume Chanteloup</dc:creator>
  <cp:lastModifiedBy>Haag Olivier</cp:lastModifiedBy>
  <cp:revision>52</cp:revision>
  <dcterms:created xsi:type="dcterms:W3CDTF">2018-05-25T19:01:13Z</dcterms:created>
  <dcterms:modified xsi:type="dcterms:W3CDTF">2018-07-27T07:28:07Z</dcterms:modified>
</cp:coreProperties>
</file>