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25" r:id="rId3"/>
    <p:sldId id="326" r:id="rId4"/>
    <p:sldId id="327" r:id="rId5"/>
    <p:sldId id="328" r:id="rId6"/>
    <p:sldId id="332" r:id="rId7"/>
    <p:sldId id="331" r:id="rId8"/>
    <p:sldId id="334" r:id="rId9"/>
    <p:sldId id="335" r:id="rId10"/>
    <p:sldId id="336" r:id="rId11"/>
    <p:sldId id="329" r:id="rId12"/>
    <p:sldId id="324" r:id="rId13"/>
    <p:sldId id="330" r:id="rId14"/>
  </p:sldIdLst>
  <p:sldSz cx="12195175" cy="6859588"/>
  <p:notesSz cx="6797675" cy="9928225"/>
  <p:embeddedFontLst>
    <p:embeddedFont>
      <p:font typeface="Agfa Rotis Semisans Ex Bold" panose="020B070304050403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etaNormalLF-Roman" panose="020B0500000000000000" pitchFamily="34" charset="0"/>
      <p:regular r:id="rId22"/>
      <p:bold r:id="rId23"/>
      <p:italic r:id="rId24"/>
      <p:boldItalic r:id="rId25"/>
    </p:embeddedFont>
    <p:embeddedFont>
      <p:font typeface="MetaMediumLF-Roman" panose="020B0800000000000000" pitchFamily="34" charset="0"/>
      <p:bold r:id="rId26"/>
    </p:embeddedFont>
  </p:embeddedFont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33"/>
    <a:srgbClr val="000000"/>
    <a:srgbClr val="666666"/>
    <a:srgbClr val="808080"/>
    <a:srgbClr val="FFCC00"/>
    <a:srgbClr val="FFCC33"/>
    <a:srgbClr val="FF9900"/>
    <a:srgbClr val="FF6600"/>
    <a:srgbClr val="9999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7" autoAdjust="0"/>
    <p:restoredTop sz="94673" autoAdjust="0"/>
  </p:normalViewPr>
  <p:slideViewPr>
    <p:cSldViewPr snapToGrid="0" snapToObjects="1">
      <p:cViewPr>
        <p:scale>
          <a:sx n="100" d="100"/>
          <a:sy n="100" d="100"/>
        </p:scale>
        <p:origin x="-660" y="-582"/>
      </p:cViewPr>
      <p:guideLst>
        <p:guide orient="horz" pos="2161"/>
        <p:guide orient="horz" pos="3945"/>
        <p:guide orient="horz" pos="790"/>
        <p:guide pos="3841"/>
        <p:guide pos="453"/>
        <p:guide pos="74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92E71-6713-4813-91E7-112AA66B279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CF51323-605E-4DBC-BE9D-49324FCEB45C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endParaRPr lang="de-DE" sz="1800" b="1" kern="1200" dirty="0" smtClean="0">
            <a:solidFill>
              <a:schemeClr val="accent1"/>
            </a:solidFill>
            <a:latin typeface="+mn-lt"/>
            <a:ea typeface="+mn-ea"/>
            <a:cs typeface="+mn-cs"/>
          </a:endParaRPr>
        </a:p>
        <a:p>
          <a:endParaRPr lang="de-DE" sz="1800" b="1" kern="1200" dirty="0" smtClean="0">
            <a:solidFill>
              <a:schemeClr val="accent1"/>
            </a:solidFill>
            <a:latin typeface="+mn-lt"/>
            <a:ea typeface="+mn-ea"/>
            <a:cs typeface="+mn-cs"/>
          </a:endParaRPr>
        </a:p>
        <a:p>
          <a:r>
            <a:rPr lang="de-DE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intensive</a:t>
          </a:r>
          <a:r>
            <a:rPr lang="de-DE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de-DE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profiling</a:t>
          </a:r>
          <a:endParaRPr lang="de-DE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B367813-B7DB-4114-B764-F5030E41FC9D}" type="parTrans" cxnId="{A168A0FE-D11B-42B6-9373-DD24658972F5}">
      <dgm:prSet/>
      <dgm:spPr/>
      <dgm:t>
        <a:bodyPr/>
        <a:lstStyle/>
        <a:p>
          <a:endParaRPr lang="de-DE"/>
        </a:p>
      </dgm:t>
    </dgm:pt>
    <dgm:pt modelId="{30F4E238-65B3-4F8E-B91E-421A7C90E059}" type="sibTrans" cxnId="{A168A0FE-D11B-42B6-9373-DD24658972F5}">
      <dgm:prSet/>
      <dgm:spPr/>
      <dgm:t>
        <a:bodyPr/>
        <a:lstStyle/>
        <a:p>
          <a:endParaRPr lang="de-DE"/>
        </a:p>
      </dgm:t>
    </dgm:pt>
    <dgm:pt modelId="{27DC9838-8528-4A26-9F5A-764A10B539B8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800" b="1" kern="1200" dirty="0" err="1" smtClean="0">
              <a:solidFill>
                <a:srgbClr val="000066"/>
              </a:solidFill>
              <a:latin typeface="+mn-lt"/>
              <a:ea typeface="+mn-ea"/>
              <a:cs typeface="+mn-cs"/>
            </a:rPr>
            <a:t>desktop</a:t>
          </a:r>
          <a:endParaRPr lang="de-DE" sz="1800" b="1" kern="1200" dirty="0" smtClean="0">
            <a:solidFill>
              <a:srgbClr val="000066"/>
            </a:solidFill>
            <a:latin typeface="+mn-lt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800" b="1" kern="1200" dirty="0" smtClean="0">
              <a:solidFill>
                <a:srgbClr val="000066"/>
              </a:solidFill>
              <a:latin typeface="+mn-lt"/>
              <a:ea typeface="+mn-ea"/>
              <a:cs typeface="+mn-cs"/>
            </a:rPr>
            <a:t>profiling</a:t>
          </a:r>
          <a:endParaRPr lang="de-DE" sz="1800" b="1" kern="1200" dirty="0">
            <a:solidFill>
              <a:srgbClr val="000066"/>
            </a:solidFill>
            <a:latin typeface="+mn-lt"/>
            <a:ea typeface="+mn-ea"/>
            <a:cs typeface="+mn-cs"/>
          </a:endParaRPr>
        </a:p>
      </dgm:t>
    </dgm:pt>
    <dgm:pt modelId="{391A820E-C882-4B97-B80A-68453619A131}" type="parTrans" cxnId="{EA71C082-7B62-4674-B874-7BD6CDBDDC37}">
      <dgm:prSet/>
      <dgm:spPr/>
      <dgm:t>
        <a:bodyPr/>
        <a:lstStyle/>
        <a:p>
          <a:endParaRPr lang="de-DE"/>
        </a:p>
      </dgm:t>
    </dgm:pt>
    <dgm:pt modelId="{C9A2F71C-30D0-4927-8EEB-33569D9239AE}" type="sibTrans" cxnId="{EA71C082-7B62-4674-B874-7BD6CDBDDC37}">
      <dgm:prSet/>
      <dgm:spPr/>
      <dgm:t>
        <a:bodyPr/>
        <a:lstStyle/>
        <a:p>
          <a:endParaRPr lang="de-DE"/>
        </a:p>
      </dgm:t>
    </dgm:pt>
    <dgm:pt modelId="{1DF2C9FB-E2A8-4BEE-A8CE-B5882C44C84F}">
      <dgm:prSet phldrT="[Text]" custT="1"/>
      <dgm:spPr>
        <a:solidFill>
          <a:srgbClr val="003D8F">
            <a:alpha val="69804"/>
          </a:srgbClr>
        </a:solidFill>
        <a:ln>
          <a:noFill/>
        </a:ln>
      </dgm:spPr>
      <dgm:t>
        <a:bodyPr/>
        <a:lstStyle/>
        <a:p>
          <a:r>
            <a:rPr lang="en-US" sz="18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automatic </a:t>
          </a:r>
          <a:br>
            <a:rPr lang="en-US" sz="18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US" sz="18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profiling</a:t>
          </a:r>
          <a:endParaRPr lang="en-US" sz="1800" b="1" kern="1200" noProof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8FB57DB-DE04-4AC8-A030-C1C513C59BA1}" type="parTrans" cxnId="{AAC1F35B-CC60-4A79-B6B6-936CE22214CB}">
      <dgm:prSet/>
      <dgm:spPr/>
      <dgm:t>
        <a:bodyPr/>
        <a:lstStyle/>
        <a:p>
          <a:endParaRPr lang="de-DE"/>
        </a:p>
      </dgm:t>
    </dgm:pt>
    <dgm:pt modelId="{2C7E2CAD-CBEB-42EC-B55D-9D9E9EF5E105}" type="sibTrans" cxnId="{AAC1F35B-CC60-4A79-B6B6-936CE22214CB}">
      <dgm:prSet/>
      <dgm:spPr/>
      <dgm:t>
        <a:bodyPr/>
        <a:lstStyle/>
        <a:p>
          <a:endParaRPr lang="de-DE"/>
        </a:p>
      </dgm:t>
    </dgm:pt>
    <dgm:pt modelId="{3CBA1DD5-16CB-4582-B42D-59D7CADE4742}" type="pres">
      <dgm:prSet presAssocID="{F3892E71-6713-4813-91E7-112AA66B2793}" presName="Name0" presStyleCnt="0">
        <dgm:presLayoutVars>
          <dgm:dir/>
          <dgm:animLvl val="lvl"/>
          <dgm:resizeHandles val="exact"/>
        </dgm:presLayoutVars>
      </dgm:prSet>
      <dgm:spPr/>
    </dgm:pt>
    <dgm:pt modelId="{91F6783C-2C05-4B88-9C05-09D7BE6E2A42}" type="pres">
      <dgm:prSet presAssocID="{ACF51323-605E-4DBC-BE9D-49324FCEB45C}" presName="Name8" presStyleCnt="0"/>
      <dgm:spPr/>
    </dgm:pt>
    <dgm:pt modelId="{297CCE7B-B952-406D-9CA7-F1CEAB3D2DA3}" type="pres">
      <dgm:prSet presAssocID="{ACF51323-605E-4DBC-BE9D-49324FCEB45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A480BA-50EA-4576-8783-F19C1F0EA4AE}" type="pres">
      <dgm:prSet presAssocID="{ACF51323-605E-4DBC-BE9D-49324FCEB4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CA0724-8349-4561-AF2F-960C4E592E7F}" type="pres">
      <dgm:prSet presAssocID="{27DC9838-8528-4A26-9F5A-764A10B539B8}" presName="Name8" presStyleCnt="0"/>
      <dgm:spPr/>
    </dgm:pt>
    <dgm:pt modelId="{BC6B6E9D-5A24-4438-A3EC-1CAA8F5FD065}" type="pres">
      <dgm:prSet presAssocID="{27DC9838-8528-4A26-9F5A-764A10B539B8}" presName="level" presStyleLbl="node1" presStyleIdx="1" presStyleCnt="3" custLinFactNeighborY="173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8F8476-6B77-4C3A-B745-19D23A374115}" type="pres">
      <dgm:prSet presAssocID="{27DC9838-8528-4A26-9F5A-764A10B539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A1E217-D878-483F-AE59-9327658FCB23}" type="pres">
      <dgm:prSet presAssocID="{1DF2C9FB-E2A8-4BEE-A8CE-B5882C44C84F}" presName="Name8" presStyleCnt="0"/>
      <dgm:spPr/>
    </dgm:pt>
    <dgm:pt modelId="{A394BCDF-711C-4769-87C9-9D5509F4B460}" type="pres">
      <dgm:prSet presAssocID="{1DF2C9FB-E2A8-4BEE-A8CE-B5882C44C84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919006-149E-42A2-9E07-7AC09CA523A6}" type="pres">
      <dgm:prSet presAssocID="{1DF2C9FB-E2A8-4BEE-A8CE-B5882C44C8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71C082-7B62-4674-B874-7BD6CDBDDC37}" srcId="{F3892E71-6713-4813-91E7-112AA66B2793}" destId="{27DC9838-8528-4A26-9F5A-764A10B539B8}" srcOrd="1" destOrd="0" parTransId="{391A820E-C882-4B97-B80A-68453619A131}" sibTransId="{C9A2F71C-30D0-4927-8EEB-33569D9239AE}"/>
    <dgm:cxn modelId="{AAC1F35B-CC60-4A79-B6B6-936CE22214CB}" srcId="{F3892E71-6713-4813-91E7-112AA66B2793}" destId="{1DF2C9FB-E2A8-4BEE-A8CE-B5882C44C84F}" srcOrd="2" destOrd="0" parTransId="{28FB57DB-DE04-4AC8-A030-C1C513C59BA1}" sibTransId="{2C7E2CAD-CBEB-42EC-B55D-9D9E9EF5E105}"/>
    <dgm:cxn modelId="{A168A0FE-D11B-42B6-9373-DD24658972F5}" srcId="{F3892E71-6713-4813-91E7-112AA66B2793}" destId="{ACF51323-605E-4DBC-BE9D-49324FCEB45C}" srcOrd="0" destOrd="0" parTransId="{5B367813-B7DB-4114-B764-F5030E41FC9D}" sibTransId="{30F4E238-65B3-4F8E-B91E-421A7C90E059}"/>
    <dgm:cxn modelId="{5D4D65DC-23C3-4ABB-8A21-F54F7705797E}" type="presOf" srcId="{27DC9838-8528-4A26-9F5A-764A10B539B8}" destId="{BC6B6E9D-5A24-4438-A3EC-1CAA8F5FD065}" srcOrd="0" destOrd="0" presId="urn:microsoft.com/office/officeart/2005/8/layout/pyramid1"/>
    <dgm:cxn modelId="{5D4627AA-9770-4D84-A2D2-5806B34AA7B1}" type="presOf" srcId="{ACF51323-605E-4DBC-BE9D-49324FCEB45C}" destId="{297CCE7B-B952-406D-9CA7-F1CEAB3D2DA3}" srcOrd="0" destOrd="0" presId="urn:microsoft.com/office/officeart/2005/8/layout/pyramid1"/>
    <dgm:cxn modelId="{DC45AE2C-FB17-407D-990B-C535C915430B}" type="presOf" srcId="{27DC9838-8528-4A26-9F5A-764A10B539B8}" destId="{5A8F8476-6B77-4C3A-B745-19D23A374115}" srcOrd="1" destOrd="0" presId="urn:microsoft.com/office/officeart/2005/8/layout/pyramid1"/>
    <dgm:cxn modelId="{D3770F94-8859-4EBC-AC56-CC7A7896A435}" type="presOf" srcId="{1DF2C9FB-E2A8-4BEE-A8CE-B5882C44C84F}" destId="{A394BCDF-711C-4769-87C9-9D5509F4B460}" srcOrd="0" destOrd="0" presId="urn:microsoft.com/office/officeart/2005/8/layout/pyramid1"/>
    <dgm:cxn modelId="{941F0FFF-DD4C-473E-820F-21D11EC85454}" type="presOf" srcId="{ACF51323-605E-4DBC-BE9D-49324FCEB45C}" destId="{97A480BA-50EA-4576-8783-F19C1F0EA4AE}" srcOrd="1" destOrd="0" presId="urn:microsoft.com/office/officeart/2005/8/layout/pyramid1"/>
    <dgm:cxn modelId="{C0E28873-3FEE-4853-81F6-BB73D42FDAAB}" type="presOf" srcId="{F3892E71-6713-4813-91E7-112AA66B2793}" destId="{3CBA1DD5-16CB-4582-B42D-59D7CADE4742}" srcOrd="0" destOrd="0" presId="urn:microsoft.com/office/officeart/2005/8/layout/pyramid1"/>
    <dgm:cxn modelId="{C936A4AB-94C2-4560-B7C8-C3FFD35EF6FB}" type="presOf" srcId="{1DF2C9FB-E2A8-4BEE-A8CE-B5882C44C84F}" destId="{B5919006-149E-42A2-9E07-7AC09CA523A6}" srcOrd="1" destOrd="0" presId="urn:microsoft.com/office/officeart/2005/8/layout/pyramid1"/>
    <dgm:cxn modelId="{5760F99B-66D0-4AE6-AB55-7FB3B2F96305}" type="presParOf" srcId="{3CBA1DD5-16CB-4582-B42D-59D7CADE4742}" destId="{91F6783C-2C05-4B88-9C05-09D7BE6E2A42}" srcOrd="0" destOrd="0" presId="urn:microsoft.com/office/officeart/2005/8/layout/pyramid1"/>
    <dgm:cxn modelId="{560FF69E-0078-417E-8A4F-07BA4EB936A8}" type="presParOf" srcId="{91F6783C-2C05-4B88-9C05-09D7BE6E2A42}" destId="{297CCE7B-B952-406D-9CA7-F1CEAB3D2DA3}" srcOrd="0" destOrd="0" presId="urn:microsoft.com/office/officeart/2005/8/layout/pyramid1"/>
    <dgm:cxn modelId="{2C3F5FF8-BB1B-457F-8764-3456730F3D36}" type="presParOf" srcId="{91F6783C-2C05-4B88-9C05-09D7BE6E2A42}" destId="{97A480BA-50EA-4576-8783-F19C1F0EA4AE}" srcOrd="1" destOrd="0" presId="urn:microsoft.com/office/officeart/2005/8/layout/pyramid1"/>
    <dgm:cxn modelId="{1E54DA4E-E5C3-4328-8B30-E2E60AE17AAD}" type="presParOf" srcId="{3CBA1DD5-16CB-4582-B42D-59D7CADE4742}" destId="{3FCA0724-8349-4561-AF2F-960C4E592E7F}" srcOrd="1" destOrd="0" presId="urn:microsoft.com/office/officeart/2005/8/layout/pyramid1"/>
    <dgm:cxn modelId="{3C7C135E-D7DD-4245-9907-F3EBCBEFB114}" type="presParOf" srcId="{3FCA0724-8349-4561-AF2F-960C4E592E7F}" destId="{BC6B6E9D-5A24-4438-A3EC-1CAA8F5FD065}" srcOrd="0" destOrd="0" presId="urn:microsoft.com/office/officeart/2005/8/layout/pyramid1"/>
    <dgm:cxn modelId="{0062DCF1-FA68-414E-B25E-0E4D8FF95607}" type="presParOf" srcId="{3FCA0724-8349-4561-AF2F-960C4E592E7F}" destId="{5A8F8476-6B77-4C3A-B745-19D23A374115}" srcOrd="1" destOrd="0" presId="urn:microsoft.com/office/officeart/2005/8/layout/pyramid1"/>
    <dgm:cxn modelId="{81165FDA-B5A1-495B-AA89-CB18412763F0}" type="presParOf" srcId="{3CBA1DD5-16CB-4582-B42D-59D7CADE4742}" destId="{EFA1E217-D878-483F-AE59-9327658FCB23}" srcOrd="2" destOrd="0" presId="urn:microsoft.com/office/officeart/2005/8/layout/pyramid1"/>
    <dgm:cxn modelId="{B0FF9F81-DCD7-4C42-8107-58D25F56426B}" type="presParOf" srcId="{EFA1E217-D878-483F-AE59-9327658FCB23}" destId="{A394BCDF-711C-4769-87C9-9D5509F4B460}" srcOrd="0" destOrd="0" presId="urn:microsoft.com/office/officeart/2005/8/layout/pyramid1"/>
    <dgm:cxn modelId="{65AFAC32-2270-4C46-9A98-2144CE53706A}" type="presParOf" srcId="{EFA1E217-D878-483F-AE59-9327658FCB23}" destId="{B5919006-149E-42A2-9E07-7AC09CA523A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CCE7B-B952-406D-9CA7-F1CEAB3D2DA3}">
      <dsp:nvSpPr>
        <dsp:cNvPr id="0" name=""/>
        <dsp:cNvSpPr/>
      </dsp:nvSpPr>
      <dsp:spPr>
        <a:xfrm>
          <a:off x="1292225" y="0"/>
          <a:ext cx="1292225" cy="1292719"/>
        </a:xfrm>
        <a:prstGeom prst="trapezoid">
          <a:avLst>
            <a:gd name="adj" fmla="val 5000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 smtClean="0">
            <a:solidFill>
              <a:schemeClr val="accent1"/>
            </a:solidFill>
            <a:latin typeface="+mn-lt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b="1" kern="1200" dirty="0" smtClean="0">
            <a:solidFill>
              <a:schemeClr val="accent1"/>
            </a:solidFill>
            <a:latin typeface="+mn-lt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intensive</a:t>
          </a:r>
          <a:r>
            <a:rPr lang="de-DE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de-DE" sz="16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profiling</a:t>
          </a:r>
          <a:endParaRPr lang="de-DE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292225" y="0"/>
        <a:ext cx="1292225" cy="1292719"/>
      </dsp:txXfrm>
    </dsp:sp>
    <dsp:sp modelId="{BC6B6E9D-5A24-4438-A3EC-1CAA8F5FD065}">
      <dsp:nvSpPr>
        <dsp:cNvPr id="0" name=""/>
        <dsp:cNvSpPr/>
      </dsp:nvSpPr>
      <dsp:spPr>
        <a:xfrm>
          <a:off x="646112" y="1315096"/>
          <a:ext cx="2584450" cy="1292719"/>
        </a:xfrm>
        <a:prstGeom prst="trapezoid">
          <a:avLst>
            <a:gd name="adj" fmla="val 49981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b="1" kern="1200" dirty="0" err="1" smtClean="0">
              <a:solidFill>
                <a:srgbClr val="000066"/>
              </a:solidFill>
              <a:latin typeface="+mn-lt"/>
              <a:ea typeface="+mn-ea"/>
              <a:cs typeface="+mn-cs"/>
            </a:rPr>
            <a:t>desktop</a:t>
          </a:r>
          <a:endParaRPr lang="de-DE" sz="1800" b="1" kern="1200" dirty="0" smtClean="0">
            <a:solidFill>
              <a:srgbClr val="000066"/>
            </a:solidFill>
            <a:latin typeface="+mn-lt"/>
            <a:ea typeface="+mn-ea"/>
            <a:cs typeface="+mn-cs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800" b="1" kern="1200" dirty="0" smtClean="0">
              <a:solidFill>
                <a:srgbClr val="000066"/>
              </a:solidFill>
              <a:latin typeface="+mn-lt"/>
              <a:ea typeface="+mn-ea"/>
              <a:cs typeface="+mn-cs"/>
            </a:rPr>
            <a:t>profiling</a:t>
          </a:r>
          <a:endParaRPr lang="de-DE" sz="1800" b="1" kern="1200" dirty="0">
            <a:solidFill>
              <a:srgbClr val="000066"/>
            </a:solidFill>
            <a:latin typeface="+mn-lt"/>
            <a:ea typeface="+mn-ea"/>
            <a:cs typeface="+mn-cs"/>
          </a:endParaRPr>
        </a:p>
      </dsp:txBody>
      <dsp:txXfrm>
        <a:off x="1098391" y="1315096"/>
        <a:ext cx="1679892" cy="1292719"/>
      </dsp:txXfrm>
    </dsp:sp>
    <dsp:sp modelId="{A394BCDF-711C-4769-87C9-9D5509F4B460}">
      <dsp:nvSpPr>
        <dsp:cNvPr id="0" name=""/>
        <dsp:cNvSpPr/>
      </dsp:nvSpPr>
      <dsp:spPr>
        <a:xfrm>
          <a:off x="0" y="2585439"/>
          <a:ext cx="3876675" cy="1292719"/>
        </a:xfrm>
        <a:prstGeom prst="trapezoid">
          <a:avLst>
            <a:gd name="adj" fmla="val 49981"/>
          </a:avLst>
        </a:prstGeom>
        <a:solidFill>
          <a:srgbClr val="003D8F">
            <a:alpha val="6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automatic </a:t>
          </a:r>
          <a:br>
            <a:rPr lang="en-US" sz="18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en-US" sz="18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profiling</a:t>
          </a:r>
          <a:endParaRPr lang="en-US" sz="1800" b="1" kern="1200" noProof="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78418" y="2585439"/>
        <a:ext cx="2519838" cy="1292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4DE4A-EBEF-48E6-8F0E-519C84312126}" type="datetimeFigureOut">
              <a:rPr lang="de-DE" smtClean="0"/>
              <a:t>24.08.2018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D56A-E425-4921-84C1-03420AB58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80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8D9BBD62-E87A-4D5C-B70B-7C95F8DCB9B3}" type="datetimeFigureOut">
              <a:rPr lang="de-DE" smtClean="0"/>
              <a:pPr/>
              <a:t>24.08.2018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74870A76-7E73-40B4-AABF-FD9679C021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78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720188" y="862277"/>
            <a:ext cx="11043504" cy="2423468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1" i="0" cap="none" baseline="0">
                <a:solidFill>
                  <a:srgbClr val="666666"/>
                </a:solidFill>
                <a:latin typeface="Agfa Rotis Semisans Ex Bold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720188" y="3473549"/>
            <a:ext cx="11043075" cy="1753006"/>
          </a:xfrm>
        </p:spPr>
        <p:txBody>
          <a:bodyPr lIns="504101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3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9790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02" y="8133"/>
            <a:ext cx="2335904" cy="8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720188" y="1807619"/>
            <a:ext cx="11042875" cy="439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 marL="1678853" indent="-357789">
              <a:buSzPct val="150000"/>
              <a:buFont typeface="MetaNormalLF-Roman" panose="020B0500000000000000" pitchFamily="34" charset="0"/>
              <a:buChar char="»"/>
              <a:defRPr/>
            </a:lvl2pPr>
            <a:lvl3pPr marL="2273755" indent="-359905">
              <a:buSzPct val="150000"/>
              <a:buFont typeface="MetaNormalLF-Roman" panose="020B0500000000000000" pitchFamily="34" charset="0"/>
              <a:buChar char="»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9790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9790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dirty="0" smtClean="0"/>
              <a:t>© 	Statistisches Bundesamt (</a:t>
            </a:r>
            <a:r>
              <a:rPr lang="de-DE" dirty="0" err="1" smtClean="0"/>
              <a:t>Destatis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710453" y="1152370"/>
            <a:ext cx="11052810" cy="931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721525" y="1805655"/>
            <a:ext cx="11041736" cy="439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gray">
          <a:xfrm>
            <a:off x="2" y="0"/>
            <a:ext cx="12193058" cy="812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739" tIns="63870" rIns="127739" bIns="638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taNormalLF-Roman" pitchFamily="34" charset="0"/>
              <a:cs typeface="Arial" pitchFamily="34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9516742" y="6310187"/>
            <a:ext cx="1308970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5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0899371" y="6310187"/>
            <a:ext cx="863892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5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720188" y="817389"/>
            <a:ext cx="11042875" cy="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 bwMode="gray">
          <a:xfrm>
            <a:off x="9546802" y="430527"/>
            <a:ext cx="2600102" cy="3077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MetaMediumLF-Roman" panose="020B0800000000000000" pitchFamily="34" charset="0"/>
              </a:rPr>
              <a:t>www.destatis.de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9" y="6360038"/>
            <a:ext cx="198000" cy="1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444" rtl="0" eaLnBrk="1" latinLnBrk="0" hangingPunct="1">
        <a:spcBef>
          <a:spcPct val="0"/>
        </a:spcBef>
        <a:buNone/>
        <a:defRPr sz="3600" b="0" kern="1200" baseline="0">
          <a:solidFill>
            <a:srgbClr val="666666"/>
          </a:solidFill>
          <a:latin typeface="MetaMediumLF-Roman" pitchFamily="34" charset="0"/>
          <a:ea typeface="+mj-ea"/>
          <a:cs typeface="+mj-cs"/>
        </a:defRPr>
      </a:lvl1pPr>
    </p:titleStyle>
    <p:bodyStyle>
      <a:lvl1pPr marL="478462" indent="0" algn="l" defTabSz="121944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Tx/>
        <a:buNone/>
        <a:defRPr lang="de-DE" sz="23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1pPr>
      <a:lvl2pPr marL="1678853" indent="-357789" algn="l" defTabSz="1219444" rtl="0" eaLnBrk="1" latinLnBrk="0" hangingPunct="1">
        <a:lnSpc>
          <a:spcPct val="100000"/>
        </a:lnSpc>
        <a:spcBef>
          <a:spcPts val="800"/>
        </a:spcBef>
        <a:buClr>
          <a:srgbClr val="CC0033"/>
        </a:buClr>
        <a:buSzPct val="150000"/>
        <a:buFont typeface="MetaNormalLF-Roman" panose="020B0500000000000000" pitchFamily="34" charset="0"/>
        <a:buChar char="»"/>
        <a:tabLst>
          <a:tab pos="1314714" algn="l"/>
        </a:tabLst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2pPr>
      <a:lvl3pPr marL="2273755" indent="-359905" algn="l" defTabSz="1219444" rtl="0" eaLnBrk="1" latinLnBrk="0" hangingPunct="1">
        <a:lnSpc>
          <a:spcPct val="100000"/>
        </a:lnSpc>
        <a:spcBef>
          <a:spcPts val="800"/>
        </a:spcBef>
        <a:buClr>
          <a:srgbClr val="FFCC00"/>
        </a:buClr>
        <a:buSzPct val="150000"/>
        <a:buFont typeface="MetaNormalLF-Roman" panose="020B0500000000000000" pitchFamily="34" charset="0"/>
        <a:buChar char="»"/>
        <a:defRPr lang="de-DE" sz="19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3pPr>
      <a:lvl4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4pPr>
      <a:lvl5pPr marL="2875008" indent="-368374" algn="l" defTabSz="1054311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5pPr>
      <a:lvl6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Profiling in </a:t>
            </a:r>
            <a:r>
              <a:rPr lang="en-GB" dirty="0" err="1" smtClean="0"/>
              <a:t>germany</a:t>
            </a:r>
            <a:r>
              <a:rPr lang="en-GB" dirty="0" smtClean="0"/>
              <a:t> – </a:t>
            </a:r>
            <a:br>
              <a:rPr lang="en-GB" dirty="0" smtClean="0"/>
            </a:br>
            <a:r>
              <a:rPr lang="en-GB" dirty="0" smtClean="0"/>
              <a:t>evaluation of the first test year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 </a:t>
            </a:r>
            <a:r>
              <a:rPr lang="en-GB" dirty="0" smtClean="0"/>
              <a:t>Wiesbaden Group, Neuchâtel, 24-27 September 2018</a:t>
            </a:r>
          </a:p>
          <a:p>
            <a:r>
              <a:rPr lang="en-GB" dirty="0" smtClean="0"/>
              <a:t>Session 6: Profiling and Globalisation</a:t>
            </a:r>
          </a:p>
          <a:p>
            <a:r>
              <a:rPr lang="en-GB" dirty="0" smtClean="0"/>
              <a:t>Simon Rommelspacher, Germany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34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Key findings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i="1" dirty="0" smtClean="0"/>
              <a:t>IT-tools and templates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Profiling report is </a:t>
            </a:r>
            <a:r>
              <a:rPr lang="en-GB" dirty="0" smtClean="0"/>
              <a:t>optimised for </a:t>
            </a:r>
            <a:r>
              <a:rPr lang="en-GB" dirty="0" smtClean="0"/>
              <a:t>the second test year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Excel-application is extended with more functions and graphics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Focus on the results in both tools</a:t>
            </a:r>
            <a:endParaRPr lang="en-GB" dirty="0"/>
          </a:p>
          <a:p>
            <a:r>
              <a:rPr lang="en-GB" i="1" dirty="0" smtClean="0"/>
              <a:t>Profiling service desk: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Communication platform </a:t>
            </a:r>
            <a:r>
              <a:rPr lang="en-GB" dirty="0" smtClean="0"/>
              <a:t>is very important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Practical profiling results are </a:t>
            </a:r>
            <a:r>
              <a:rPr lang="en-GB" dirty="0" smtClean="0"/>
              <a:t>helpful </a:t>
            </a:r>
            <a:r>
              <a:rPr lang="en-GB" dirty="0"/>
              <a:t>for </a:t>
            </a:r>
            <a:r>
              <a:rPr lang="en-GB" dirty="0" smtClean="0"/>
              <a:t>further methodological development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Communication </a:t>
            </a:r>
            <a:r>
              <a:rPr lang="en-US" dirty="0"/>
              <a:t>is a precondition for </a:t>
            </a:r>
            <a:r>
              <a:rPr lang="en-US" dirty="0" smtClean="0"/>
              <a:t>coordination of profiling activities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974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</a:t>
            </a:r>
            <a:r>
              <a:rPr lang="en-GB" dirty="0"/>
              <a:t>Outlook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35662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quality of the manual profiling method is to be improved by all measures taken from the evaluation of the first test year</a:t>
            </a:r>
          </a:p>
          <a:p>
            <a:pPr marL="935662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second year of testing will be re-evaluated and analysed again </a:t>
            </a:r>
          </a:p>
          <a:p>
            <a:pPr marL="935662" indent="-4572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ntensive </a:t>
            </a:r>
            <a:r>
              <a:rPr lang="en-US" dirty="0"/>
              <a:t>profiling </a:t>
            </a:r>
            <a:r>
              <a:rPr lang="en-US" dirty="0" smtClean="0"/>
              <a:t>will </a:t>
            </a:r>
            <a:r>
              <a:rPr lang="en-US" dirty="0"/>
              <a:t>be developed, tested and evaluated in the second </a:t>
            </a:r>
            <a:r>
              <a:rPr lang="en-US" dirty="0" smtClean="0"/>
              <a:t>year</a:t>
            </a:r>
          </a:p>
          <a:p>
            <a:pPr marL="935662" indent="-457200">
              <a:buFont typeface="Arial" panose="020B0604020202020204" pitchFamily="34" charset="0"/>
              <a:buChar char="•"/>
            </a:pPr>
            <a:r>
              <a:rPr lang="en-US" dirty="0" smtClean="0"/>
              <a:t>Knowledge </a:t>
            </a:r>
            <a:r>
              <a:rPr lang="en-US" dirty="0"/>
              <a:t>gained from manual </a:t>
            </a:r>
            <a:r>
              <a:rPr lang="en-US" dirty="0" smtClean="0"/>
              <a:t>profiling will </a:t>
            </a:r>
            <a:r>
              <a:rPr lang="en-US" dirty="0"/>
              <a:t>be used for further developments </a:t>
            </a:r>
            <a:r>
              <a:rPr lang="en-US" dirty="0" smtClean="0"/>
              <a:t>of </a:t>
            </a:r>
            <a:r>
              <a:rPr lang="en-US" dirty="0"/>
              <a:t>the delineation rules in automatic </a:t>
            </a:r>
            <a:r>
              <a:rPr lang="en-US" dirty="0" smtClean="0"/>
              <a:t>profiling</a:t>
            </a:r>
            <a:endParaRPr lang="en-GB" dirty="0" smtClean="0"/>
          </a:p>
          <a:p>
            <a:pPr marL="935662" indent="-457200">
              <a:buFont typeface="Arial" panose="020B0604020202020204" pitchFamily="34" charset="0"/>
              <a:buChar char="•"/>
            </a:pPr>
            <a:r>
              <a:rPr lang="en-GB" dirty="0" smtClean="0"/>
              <a:t>‘Go live’ of profiling in Germany in June 2019</a:t>
            </a:r>
          </a:p>
          <a:p>
            <a:pPr marL="935662" indent="-457200">
              <a:buAutoNum type="arabicPeriod"/>
            </a:pPr>
            <a:endParaRPr lang="en-GB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06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2"/>
          <p:cNvSpPr txBox="1">
            <a:spLocks/>
          </p:cNvSpPr>
          <p:nvPr/>
        </p:nvSpPr>
        <p:spPr bwMode="gray">
          <a:xfrm>
            <a:off x="720975" y="900177"/>
            <a:ext cx="5384550" cy="16906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444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defRPr>
            </a:lvl1pPr>
          </a:lstStyle>
          <a:p>
            <a:r>
              <a:rPr lang="de-DE" altLang="de-DE" sz="4800" b="1" dirty="0" err="1" smtClean="0">
                <a:latin typeface="Agfa Rotis Semisans Ex Bold" pitchFamily="34" charset="0"/>
              </a:rPr>
              <a:t>Thank</a:t>
            </a:r>
            <a:r>
              <a:rPr lang="de-DE" altLang="de-DE" sz="4800" b="1" dirty="0" smtClean="0">
                <a:latin typeface="Agfa Rotis Semisans Ex Bold" pitchFamily="34" charset="0"/>
              </a:rPr>
              <a:t> </a:t>
            </a:r>
            <a:r>
              <a:rPr lang="de-DE" altLang="de-DE" sz="4800" b="1" dirty="0" err="1" smtClean="0">
                <a:latin typeface="Agfa Rotis Semisans Ex Bold" pitchFamily="34" charset="0"/>
              </a:rPr>
              <a:t>you</a:t>
            </a:r>
            <a:r>
              <a:rPr lang="de-DE" altLang="de-DE" sz="4800" b="1" dirty="0" smtClean="0">
                <a:latin typeface="Agfa Rotis Semisans Ex Bold" pitchFamily="34" charset="0"/>
              </a:rPr>
              <a:t> </a:t>
            </a:r>
            <a:r>
              <a:rPr lang="de-DE" altLang="de-DE" sz="4800" b="1" dirty="0" err="1" smtClean="0">
                <a:latin typeface="Agfa Rotis Semisans Ex Bold" pitchFamily="34" charset="0"/>
              </a:rPr>
              <a:t>for</a:t>
            </a:r>
            <a:r>
              <a:rPr lang="de-DE" altLang="de-DE" sz="4800" b="1" dirty="0" smtClean="0">
                <a:latin typeface="Agfa Rotis Semisans Ex Bold" pitchFamily="34" charset="0"/>
              </a:rPr>
              <a:t> </a:t>
            </a:r>
            <a:r>
              <a:rPr lang="de-DE" altLang="de-DE" sz="4800" b="1" dirty="0" err="1" smtClean="0">
                <a:latin typeface="Agfa Rotis Semisans Ex Bold" pitchFamily="34" charset="0"/>
              </a:rPr>
              <a:t>your</a:t>
            </a:r>
            <a:r>
              <a:rPr lang="de-DE" altLang="de-DE" sz="4800" b="1" dirty="0" smtClean="0">
                <a:latin typeface="Agfa Rotis Semisans Ex Bold" pitchFamily="34" charset="0"/>
              </a:rPr>
              <a:t> </a:t>
            </a:r>
            <a:r>
              <a:rPr lang="de-DE" altLang="de-DE" sz="4800" b="1" dirty="0" err="1" smtClean="0">
                <a:latin typeface="Agfa Rotis Semisans Ex Bold" pitchFamily="34" charset="0"/>
              </a:rPr>
              <a:t>attention</a:t>
            </a:r>
            <a:r>
              <a:rPr lang="de-DE" altLang="de-DE" sz="4800" b="1" dirty="0" smtClean="0">
                <a:latin typeface="Agfa Rotis Semisans Ex Bold" pitchFamily="34" charset="0"/>
              </a:rPr>
              <a:t>!</a:t>
            </a:r>
            <a:endParaRPr lang="de-DE" sz="4800" b="1" dirty="0">
              <a:latin typeface="Agfa Rotis Semisans Ex Bold" pitchFamily="34" charset="0"/>
            </a:endParaRPr>
          </a:p>
        </p:txBody>
      </p:sp>
      <p:sp>
        <p:nvSpPr>
          <p:cNvPr id="34" name="Untertitel 4"/>
          <p:cNvSpPr txBox="1">
            <a:spLocks/>
          </p:cNvSpPr>
          <p:nvPr/>
        </p:nvSpPr>
        <p:spPr>
          <a:xfrm>
            <a:off x="725268" y="3853121"/>
            <a:ext cx="7410109" cy="1728529"/>
          </a:xfrm>
          <a:prstGeom prst="rect">
            <a:avLst/>
          </a:prstGeom>
        </p:spPr>
        <p:txBody>
          <a:bodyPr/>
          <a:lstStyle>
            <a:lvl1pPr marL="478462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678853" indent="-357789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CC0033"/>
              </a:buClr>
              <a:buSzPct val="150000"/>
              <a:buFont typeface="MetaNormalLF-Roman" panose="020B0500000000000000" pitchFamily="34" charset="0"/>
              <a:buChar char="»"/>
              <a:tabLst>
                <a:tab pos="1314714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2273755" indent="-35990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SzPct val="150000"/>
              <a:buFont typeface="MetaNormalLF-Roman" panose="020B0500000000000000" pitchFamily="34" charset="0"/>
              <a:buChar char="»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300"/>
              </a:spcBef>
              <a:spcAft>
                <a:spcPts val="300"/>
              </a:spcAft>
            </a:pPr>
            <a:r>
              <a:rPr lang="en-GB" altLang="de-DE" sz="3000" dirty="0" smtClean="0"/>
              <a:t>Federal Statistical Office of Germany</a:t>
            </a:r>
          </a:p>
          <a:p>
            <a:pPr marL="0">
              <a:spcBef>
                <a:spcPts val="300"/>
              </a:spcBef>
              <a:spcAft>
                <a:spcPts val="300"/>
              </a:spcAft>
            </a:pPr>
            <a:r>
              <a:rPr lang="en-GB" altLang="de-DE" sz="3000" dirty="0" smtClean="0"/>
              <a:t>Simon Rommelspacher</a:t>
            </a:r>
          </a:p>
          <a:p>
            <a:pPr marL="0">
              <a:spcBef>
                <a:spcPts val="300"/>
              </a:spcBef>
              <a:spcAft>
                <a:spcPts val="300"/>
              </a:spcAft>
            </a:pPr>
            <a:r>
              <a:rPr lang="en-GB" altLang="de-DE" sz="3000" dirty="0" smtClean="0"/>
              <a:t>email: </a:t>
            </a:r>
            <a:r>
              <a:rPr lang="en-GB" altLang="de-DE" sz="3000" dirty="0" smtClean="0">
                <a:solidFill>
                  <a:srgbClr val="3366CC"/>
                </a:solidFill>
              </a:rPr>
              <a:t>simon.rommelspacher@destatis.de</a:t>
            </a:r>
            <a:endParaRPr lang="en-GB" altLang="de-DE" sz="3000" dirty="0" smtClean="0"/>
          </a:p>
          <a:p>
            <a:pPr marL="0">
              <a:spcBef>
                <a:spcPts val="300"/>
              </a:spcBef>
              <a:spcAft>
                <a:spcPts val="300"/>
              </a:spcAft>
            </a:pPr>
            <a:endParaRPr lang="de-DE" dirty="0"/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5402262" y="1996282"/>
            <a:ext cx="5581329" cy="3476625"/>
            <a:chOff x="2455" y="1866"/>
            <a:chExt cx="3079" cy="1927"/>
          </a:xfrm>
        </p:grpSpPr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2455" y="1866"/>
              <a:ext cx="3079" cy="1927"/>
              <a:chOff x="2889" y="1761"/>
              <a:chExt cx="2667" cy="1669"/>
            </a:xfrm>
          </p:grpSpPr>
          <p:pic>
            <p:nvPicPr>
              <p:cNvPr id="38" name="Picture 5" descr="22_energie_RGB_80x8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3144"/>
                <a:ext cx="285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6" descr="01_bevoelkerung_RGB_80x8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7" descr="02_Unternehmen_RGB_80x8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9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03_Landwirtschaft_RGB_80x8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9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9" descr="04_Produzierendes_RGB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0" descr="05_Wohnen_RGB_80x8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176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1" descr="06_Binnenhandel_RGB_80x8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176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2" descr="07_Aussenhandel_RGB_80x8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245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3" descr="08_Verkehr_RGB_80x80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4" descr="09_dienstleist_RGB_80x8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" y="245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5" descr="10_Rechtspfl_RGB_80x8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279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6" descr="11_Bildung_RGB80x80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" y="279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7" descr="12_Gesundheit_RGB_80x8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245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8" descr="13_sozialleistung_RGB_80x80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279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9" descr="14_steuern_RGB_80x80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0" descr="15_wirtschaftsr_RGB_80x8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1" descr="16_Verdienste_RGB_80x80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" y="176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2" descr="17_Preise_RGB_80x80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" y="279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3" descr="18_volkswirtschaftl_RGB_80x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3144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4" descr="19_Umwelt_RGB_80x8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5" descr="20_arbeitsmarkt_RGB_80x80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3144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6" descr="21_information_RGB_80x80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" y="245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" name="Picture 30" descr="25_International_60px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866"/>
              <a:ext cx="331" cy="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9790" y="6310187"/>
            <a:ext cx="8786952" cy="263521"/>
          </a:xfrm>
        </p:spPr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/>
              <a:t>© 	Statistisches Bundesamt (Destatis) |  E 101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37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</a:t>
            </a:r>
            <a:r>
              <a:rPr lang="en-GB" dirty="0"/>
              <a:t>References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800" dirty="0"/>
              <a:t>European Union (1993): Official Journal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European Communities, COUNCIL REGULATION (EEC) </a:t>
            </a:r>
            <a:r>
              <a:rPr lang="de-DE" sz="1800" dirty="0" err="1"/>
              <a:t>No</a:t>
            </a:r>
            <a:r>
              <a:rPr lang="de-DE" sz="1800" dirty="0"/>
              <a:t> 696 / 93, 1-10</a:t>
            </a:r>
            <a:r>
              <a:rPr lang="de-DE" sz="1800" dirty="0" smtClean="0"/>
              <a:t>.</a:t>
            </a:r>
          </a:p>
          <a:p>
            <a:endParaRPr lang="de-DE" sz="1800" dirty="0"/>
          </a:p>
          <a:p>
            <a:r>
              <a:rPr lang="de-DE" sz="1800" dirty="0"/>
              <a:t>Opfermann, R.; Beck, M.(2018): Einführung des EU-Unternehmensbegriffs, WISTA Wirtschaft und Statistik Ausgabe 1/2018, 63-76</a:t>
            </a:r>
            <a:r>
              <a:rPr lang="de-DE" sz="1800" dirty="0" smtClean="0"/>
              <a:t>.</a:t>
            </a:r>
          </a:p>
          <a:p>
            <a:endParaRPr lang="de-DE" sz="1800" dirty="0"/>
          </a:p>
          <a:p>
            <a:r>
              <a:rPr lang="de-DE" sz="1800" dirty="0"/>
              <a:t>Redecker, M.; Sturm, R. (2017): Profiling von Unternehmen, WISTA Wirtschaft und Statistik Ausgabe 6/2017, 9-26</a:t>
            </a:r>
            <a:r>
              <a:rPr lang="de-DE" sz="1800" dirty="0" smtClean="0"/>
              <a:t>.</a:t>
            </a:r>
          </a:p>
          <a:p>
            <a:endParaRPr lang="de-DE" sz="1800" dirty="0"/>
          </a:p>
          <a:p>
            <a:r>
              <a:rPr lang="de-DE" sz="1800" dirty="0"/>
              <a:t>Sturm, R.; Redecker, M. (2016): Das EU-Konzept des Unternehmens, WISTA Wirtschaft und Statistik Ausgabe 3/2016, 57-72.</a:t>
            </a:r>
            <a:endParaRPr lang="en-GB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06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35662" indent="-457200">
              <a:buAutoNum type="arabicPeriod"/>
            </a:pPr>
            <a:r>
              <a:rPr lang="en-GB" dirty="0" smtClean="0"/>
              <a:t>Introduction</a:t>
            </a:r>
          </a:p>
          <a:p>
            <a:pPr marL="935662" indent="-457200">
              <a:buAutoNum type="arabicPeriod"/>
            </a:pPr>
            <a:r>
              <a:rPr lang="en-GB" dirty="0" smtClean="0"/>
              <a:t>Organisation of profiling in Germany</a:t>
            </a:r>
          </a:p>
          <a:p>
            <a:pPr marL="935662" indent="-457200">
              <a:buAutoNum type="arabicPeriod"/>
            </a:pPr>
            <a:r>
              <a:rPr lang="en-GB" dirty="0" smtClean="0"/>
              <a:t>Evaluation of the first test year</a:t>
            </a:r>
          </a:p>
          <a:p>
            <a:pPr marL="935662" indent="-457200">
              <a:buAutoNum type="arabicPeriod"/>
            </a:pPr>
            <a:r>
              <a:rPr lang="en-GB" dirty="0" smtClean="0"/>
              <a:t>Key findings</a:t>
            </a:r>
          </a:p>
          <a:p>
            <a:pPr marL="935662" indent="-457200">
              <a:buAutoNum type="arabicPeriod"/>
            </a:pPr>
            <a:r>
              <a:rPr lang="en-GB" dirty="0" smtClean="0"/>
              <a:t>Outlook</a:t>
            </a:r>
          </a:p>
          <a:p>
            <a:pPr marL="935662" indent="-457200">
              <a:buAutoNum type="arabicPeriod"/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Introduction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35662" indent="-457200">
              <a:buFont typeface="Wingdings" panose="05000000000000000000" pitchFamily="2" charset="2"/>
              <a:buChar char="Ø"/>
            </a:pPr>
            <a:r>
              <a:rPr lang="en-US" dirty="0" smtClean="0"/>
              <a:t>Profiling </a:t>
            </a:r>
            <a:r>
              <a:rPr lang="en-US" dirty="0"/>
              <a:t>of </a:t>
            </a:r>
            <a:r>
              <a:rPr lang="en-US" dirty="0" smtClean="0"/>
              <a:t>enterprises: new </a:t>
            </a:r>
            <a:r>
              <a:rPr lang="en-US" dirty="0"/>
              <a:t>task of the statistical business </a:t>
            </a:r>
            <a:r>
              <a:rPr lang="en-US" dirty="0" smtClean="0"/>
              <a:t>register</a:t>
            </a:r>
          </a:p>
          <a:p>
            <a:pPr marL="935662" indent="-457200">
              <a:buFont typeface="Wingdings" panose="05000000000000000000" pitchFamily="2" charset="2"/>
              <a:buChar char="Ø"/>
            </a:pPr>
            <a:r>
              <a:rPr lang="en-US" dirty="0" smtClean="0"/>
              <a:t>Two test years for:</a:t>
            </a:r>
          </a:p>
          <a:p>
            <a:pPr marL="2730955" lvl="2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Methodology</a:t>
            </a:r>
          </a:p>
          <a:p>
            <a:pPr marL="2730955" lvl="2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Organisation</a:t>
            </a:r>
          </a:p>
          <a:p>
            <a:pPr marL="2730955" lvl="2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tools and </a:t>
            </a:r>
            <a:r>
              <a:rPr lang="en-US" dirty="0" smtClean="0"/>
              <a:t>templates</a:t>
            </a:r>
          </a:p>
          <a:p>
            <a:pPr marL="935662" indent="-457200">
              <a:buFont typeface="Wingdings" panose="05000000000000000000" pitchFamily="2" charset="2"/>
              <a:buChar char="Ø"/>
            </a:pPr>
            <a:r>
              <a:rPr lang="en-US" dirty="0" smtClean="0"/>
              <a:t>Evaluations of each test year</a:t>
            </a:r>
          </a:p>
          <a:p>
            <a:pPr marL="935662" indent="-457200">
              <a:buFont typeface="Wingdings" panose="05000000000000000000" pitchFamily="2" charset="2"/>
              <a:buChar char="Ø"/>
            </a:pPr>
            <a:r>
              <a:rPr lang="en-US" dirty="0" smtClean="0"/>
              <a:t>Findings, </a:t>
            </a:r>
            <a:r>
              <a:rPr lang="en-US" dirty="0"/>
              <a:t>measures and improvements for the </a:t>
            </a:r>
            <a:r>
              <a:rPr lang="en-US" dirty="0" smtClean="0"/>
              <a:t>next profiling test cycle and the </a:t>
            </a:r>
            <a:r>
              <a:rPr lang="en-GB" dirty="0"/>
              <a:t>‘Go live’ of profiling in Germany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7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39851649"/>
              </p:ext>
            </p:extLst>
          </p:nvPr>
        </p:nvGraphicFramePr>
        <p:xfrm>
          <a:off x="7772400" y="1895475"/>
          <a:ext cx="3876675" cy="387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453" y="1085695"/>
            <a:ext cx="11052810" cy="931658"/>
          </a:xfrm>
        </p:spPr>
        <p:txBody>
          <a:bodyPr/>
          <a:lstStyle/>
          <a:p>
            <a:r>
              <a:rPr lang="en-GB" dirty="0" smtClean="0"/>
              <a:t>2. </a:t>
            </a:r>
            <a:r>
              <a:rPr lang="en-GB" dirty="0"/>
              <a:t>Organisation of profiling in </a:t>
            </a:r>
            <a:r>
              <a:rPr lang="en-GB" dirty="0" smtClean="0"/>
              <a:t>Germany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20188" y="1693319"/>
            <a:ext cx="5842537" cy="4392000"/>
          </a:xfrm>
        </p:spPr>
        <p:txBody>
          <a:bodyPr/>
          <a:lstStyle/>
          <a:p>
            <a:pPr marL="630238" indent="-457200">
              <a:buFont typeface="Wingdings" panose="05000000000000000000" pitchFamily="2" charset="2"/>
              <a:buChar char="Ø"/>
            </a:pPr>
            <a:r>
              <a:rPr lang="en-US" dirty="0"/>
              <a:t>Desktop profiling</a:t>
            </a:r>
          </a:p>
          <a:p>
            <a:pPr marL="1525588" lvl="1" indent="-457200">
              <a:buFont typeface="Wingdings" panose="05000000000000000000" pitchFamily="2" charset="2"/>
              <a:buChar char="Ø"/>
            </a:pPr>
            <a:r>
              <a:rPr lang="en-US" dirty="0"/>
              <a:t>Describing the structure</a:t>
            </a:r>
          </a:p>
          <a:p>
            <a:pPr marL="1525588" lvl="1" indent="-457200">
              <a:buFont typeface="Wingdings" panose="05000000000000000000" pitchFamily="2" charset="2"/>
              <a:buChar char="Ø"/>
            </a:pPr>
            <a:r>
              <a:rPr lang="en-GB" dirty="0" smtClean="0"/>
              <a:t>Analysing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identifying </a:t>
            </a:r>
            <a:r>
              <a:rPr lang="en-US" dirty="0"/>
              <a:t>the enterprises</a:t>
            </a:r>
          </a:p>
          <a:p>
            <a:pPr marL="630238" indent="-457200">
              <a:buFont typeface="Wingdings" panose="05000000000000000000" pitchFamily="2" charset="2"/>
              <a:buChar char="Ø"/>
            </a:pPr>
            <a:r>
              <a:rPr lang="en-US" dirty="0" smtClean="0"/>
              <a:t>Approx. 35 </a:t>
            </a:r>
            <a:r>
              <a:rPr lang="en-US" dirty="0" smtClean="0"/>
              <a:t>manual Profilers of </a:t>
            </a:r>
            <a:r>
              <a:rPr lang="en-US" dirty="0"/>
              <a:t>the 14 Statistical Offices of the </a:t>
            </a:r>
            <a:r>
              <a:rPr lang="en-US" dirty="0" err="1" smtClean="0"/>
              <a:t>Laender</a:t>
            </a:r>
            <a:endParaRPr lang="en-US" dirty="0" smtClean="0"/>
          </a:p>
          <a:p>
            <a:pPr marL="630238" indent="-457200">
              <a:buFont typeface="Wingdings" panose="05000000000000000000" pitchFamily="2" charset="2"/>
              <a:buChar char="Ø"/>
            </a:pPr>
            <a:r>
              <a:rPr lang="en-US" dirty="0" smtClean="0"/>
              <a:t>Profiling service </a:t>
            </a:r>
            <a:r>
              <a:rPr lang="en-US" dirty="0"/>
              <a:t>d</a:t>
            </a:r>
            <a:r>
              <a:rPr lang="en-US" dirty="0" smtClean="0"/>
              <a:t>esk in the Federal </a:t>
            </a:r>
            <a:r>
              <a:rPr lang="en-US" dirty="0"/>
              <a:t>Statistical </a:t>
            </a:r>
            <a:r>
              <a:rPr lang="en-US" dirty="0" smtClean="0"/>
              <a:t>Office</a:t>
            </a:r>
          </a:p>
          <a:p>
            <a:pPr marL="1830629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Coordination</a:t>
            </a:r>
          </a:p>
          <a:p>
            <a:pPr marL="1830629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Methodological development</a:t>
            </a:r>
            <a:endParaRPr lang="en-US" dirty="0" smtClean="0"/>
          </a:p>
          <a:p>
            <a:pPr marL="630238" indent="-457200">
              <a:buFont typeface="Wingdings" panose="05000000000000000000" pitchFamily="2" charset="2"/>
              <a:buChar char="Ø"/>
            </a:pPr>
            <a:r>
              <a:rPr lang="en-GB" dirty="0" smtClean="0"/>
              <a:t>Intensive </a:t>
            </a:r>
            <a:r>
              <a:rPr lang="en-GB" dirty="0"/>
              <a:t>profiling in the second </a:t>
            </a:r>
            <a:r>
              <a:rPr lang="en-GB" dirty="0" smtClean="0"/>
              <a:t>year</a:t>
            </a:r>
            <a:endParaRPr lang="en-GB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/>
              <a:t>© 	Statistisches Bundesamt (</a:t>
            </a:r>
            <a:r>
              <a:rPr lang="de-DE" dirty="0" err="1" smtClean="0"/>
              <a:t>Destatis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9" name="Geschweifte Klammer links 8"/>
          <p:cNvSpPr/>
          <p:nvPr/>
        </p:nvSpPr>
        <p:spPr bwMode="auto">
          <a:xfrm>
            <a:off x="7660682" y="1895475"/>
            <a:ext cx="431800" cy="2533650"/>
          </a:xfrm>
          <a:prstGeom prst="leftBrac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 rot="5400000">
            <a:off x="6607212" y="2478161"/>
            <a:ext cx="738664" cy="13682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66"/>
                </a:solidFill>
              </a:rPr>
              <a:t>manual </a:t>
            </a:r>
            <a:br>
              <a:rPr lang="en-US" sz="1800" b="1" dirty="0" smtClean="0">
                <a:solidFill>
                  <a:srgbClr val="000066"/>
                </a:solidFill>
              </a:rPr>
            </a:br>
            <a:r>
              <a:rPr lang="en-US" sz="1800" b="1" dirty="0" smtClean="0">
                <a:solidFill>
                  <a:srgbClr val="000066"/>
                </a:solidFill>
              </a:rPr>
              <a:t>profiling</a:t>
            </a:r>
            <a:endParaRPr lang="en-US" sz="1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smtClean="0"/>
              <a:t>Organisation of profiling in Germany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Results of a manual profiling case:</a:t>
            </a:r>
          </a:p>
          <a:p>
            <a:endParaRPr lang="en-GB" dirty="0" smtClean="0"/>
          </a:p>
          <a:p>
            <a:pPr marL="2136053" lvl="1" indent="-457200">
              <a:buFont typeface="+mj-lt"/>
              <a:buAutoNum type="arabicPeriod"/>
            </a:pPr>
            <a:r>
              <a:rPr lang="en-GB" dirty="0" smtClean="0"/>
              <a:t>Profiling report (text-based)</a:t>
            </a:r>
            <a:endParaRPr lang="en-GB" dirty="0" smtClean="0"/>
          </a:p>
          <a:p>
            <a:pPr marL="2136053" lvl="1" indent="-457200">
              <a:buFont typeface="+mj-lt"/>
              <a:buAutoNum type="arabicPeriod"/>
            </a:pPr>
            <a:endParaRPr lang="en-GB" dirty="0" smtClean="0"/>
          </a:p>
          <a:p>
            <a:pPr marL="2136053" lvl="1" indent="-457200">
              <a:buFont typeface="+mj-lt"/>
              <a:buAutoNum type="arabicPeriod"/>
            </a:pPr>
            <a:r>
              <a:rPr lang="en-GB" dirty="0" smtClean="0"/>
              <a:t>excel-application (</a:t>
            </a:r>
            <a:r>
              <a:rPr lang="en-GB" dirty="0" err="1" smtClean="0"/>
              <a:t>microdata</a:t>
            </a:r>
            <a:r>
              <a:rPr lang="en-GB" dirty="0" smtClean="0"/>
              <a:t>)</a:t>
            </a:r>
          </a:p>
          <a:p>
            <a:pPr marL="2136053" lvl="1" indent="-457200">
              <a:buFont typeface="+mj-lt"/>
              <a:buAutoNum type="arabicPeriod"/>
            </a:pPr>
            <a:endParaRPr lang="en-GB" dirty="0" smtClean="0"/>
          </a:p>
          <a:p>
            <a:pPr marL="2136053" lvl="1" indent="-457200">
              <a:buFont typeface="+mj-lt"/>
              <a:buAutoNum type="arabicPeriod"/>
            </a:pPr>
            <a:r>
              <a:rPr lang="en-GB" dirty="0" smtClean="0"/>
              <a:t>Business Register data base (core Information of enterprises)</a:t>
            </a:r>
            <a:endParaRPr lang="en-GB" dirty="0" smtClean="0"/>
          </a:p>
          <a:p>
            <a:pPr marL="935662" indent="-457200">
              <a:buFont typeface="+mj-lt"/>
              <a:buAutoNum type="arabicPeriod"/>
            </a:pPr>
            <a:endParaRPr lang="en-GB" dirty="0" smtClean="0"/>
          </a:p>
          <a:p>
            <a:r>
              <a:rPr lang="en-GB" dirty="0" smtClean="0"/>
              <a:t>Excursus: profiling data processing in Germany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0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Excursus: profiling data processing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" y="1808163"/>
            <a:ext cx="11006836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/>
              <a:t>Evaluation of the first test </a:t>
            </a:r>
            <a:r>
              <a:rPr lang="en-GB" dirty="0" smtClean="0"/>
              <a:t>year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53" y="1808163"/>
            <a:ext cx="827539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9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Key findings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288 </a:t>
            </a:r>
            <a:r>
              <a:rPr lang="en-GB" dirty="0" smtClean="0"/>
              <a:t>manual profiling </a:t>
            </a:r>
            <a:r>
              <a:rPr lang="en-GB" dirty="0" smtClean="0"/>
              <a:t>cases in the first test year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3" y="2222791"/>
            <a:ext cx="6705600" cy="42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76191"/>
            <a:ext cx="42672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41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Key findings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Statistisches Bundesamt (Destatis)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i="1" dirty="0" smtClean="0"/>
              <a:t>Organisational matters: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Good communication channels for all profiling employees in Germany 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Transparency of the profiling results</a:t>
            </a:r>
          </a:p>
          <a:p>
            <a:r>
              <a:rPr lang="en-GB" i="1" dirty="0" smtClean="0"/>
              <a:t>Methodology </a:t>
            </a:r>
            <a:r>
              <a:rPr lang="en-GB" i="1" dirty="0" smtClean="0"/>
              <a:t>of manual profiling: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 smtClean="0"/>
              <a:t>Profiling of </a:t>
            </a:r>
            <a:r>
              <a:rPr lang="en-US" dirty="0"/>
              <a:t>the whole enterprise </a:t>
            </a:r>
            <a:r>
              <a:rPr lang="en-US" dirty="0" smtClean="0"/>
              <a:t>group is sometimes complicated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Consolidated </a:t>
            </a:r>
            <a:r>
              <a:rPr lang="en-US" dirty="0"/>
              <a:t>financial statements and </a:t>
            </a:r>
            <a:r>
              <a:rPr lang="en-US" dirty="0" smtClean="0"/>
              <a:t>websites  are good sources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 smtClean="0"/>
              <a:t>Accounting criterion and the NACE-Code for enterprises </a:t>
            </a:r>
            <a:r>
              <a:rPr lang="en-GB" dirty="0" smtClean="0"/>
              <a:t>can be difficult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14591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tatistisches Bundesamt Wiesbaden">
      <a:dk1>
        <a:sysClr val="windowText" lastClr="000000"/>
      </a:dk1>
      <a:lt1>
        <a:sysClr val="window" lastClr="FFFFFF"/>
      </a:lt1>
      <a:dk2>
        <a:srgbClr val="333366"/>
      </a:dk2>
      <a:lt2>
        <a:srgbClr val="FF6600"/>
      </a:lt2>
      <a:accent1>
        <a:srgbClr val="CC0033"/>
      </a:accent1>
      <a:accent2>
        <a:srgbClr val="FFCC00"/>
      </a:accent2>
      <a:accent3>
        <a:srgbClr val="3366CC"/>
      </a:accent3>
      <a:accent4>
        <a:srgbClr val="66CCFF"/>
      </a:accent4>
      <a:accent5>
        <a:srgbClr val="990033"/>
      </a:accent5>
      <a:accent6>
        <a:srgbClr val="66CC66"/>
      </a:accent6>
      <a:hlink>
        <a:srgbClr val="0000FF"/>
      </a:hlink>
      <a:folHlink>
        <a:srgbClr val="800080"/>
      </a:folHlink>
    </a:clrScheme>
    <a:fontScheme name="Benutzerdefiniert 2">
      <a:majorFont>
        <a:latin typeface="MetaMediumLF-Roman"/>
        <a:ea typeface=""/>
        <a:cs typeface=""/>
      </a:majorFont>
      <a:minorFont>
        <a:latin typeface="MetaMedium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ln>
          <a:noFill/>
        </a:ln>
      </a:spPr>
      <a:bodyPr vert="horz" wrap="square" lIns="0" tIns="0" rIns="0" bIns="0" rtlCol="0">
        <a:noAutofit/>
      </a:bodyPr>
      <a:lstStyle>
        <a:defPPr>
          <a:defRPr sz="23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540</Words>
  <Application>Microsoft Office PowerPoint</Application>
  <PresentationFormat>Benutzerdefiniert</PresentationFormat>
  <Paragraphs>109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Agfa Rotis Semisans Ex Bold</vt:lpstr>
      <vt:lpstr>Calibri</vt:lpstr>
      <vt:lpstr>MetaNormalLF-Roman</vt:lpstr>
      <vt:lpstr>MetaMediumLF-Roman</vt:lpstr>
      <vt:lpstr>Wingdings</vt:lpstr>
      <vt:lpstr>blank</vt:lpstr>
      <vt:lpstr>Profiling in germany –  evaluation of the first test year</vt:lpstr>
      <vt:lpstr>Agenda</vt:lpstr>
      <vt:lpstr>1. Introduction</vt:lpstr>
      <vt:lpstr>2. Organisation of profiling in Germany</vt:lpstr>
      <vt:lpstr>2. Organisation of profiling in Germany </vt:lpstr>
      <vt:lpstr>Excursus: profiling data processing</vt:lpstr>
      <vt:lpstr>3. Evaluation of the first test year </vt:lpstr>
      <vt:lpstr>4. Key findings </vt:lpstr>
      <vt:lpstr>4. Key findings </vt:lpstr>
      <vt:lpstr>4. Key findings </vt:lpstr>
      <vt:lpstr>5. Outlook</vt:lpstr>
      <vt:lpstr>PowerPoint-Präsentation</vt:lpstr>
      <vt:lpstr>5. References</vt:lpstr>
    </vt:vector>
  </TitlesOfParts>
  <Company>Statistisches Bundesamt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Rommelspacher, Simon (E101)</dc:creator>
  <cp:lastModifiedBy>Rommelspacher, Simon (E101)</cp:lastModifiedBy>
  <cp:revision>37</cp:revision>
  <cp:lastPrinted>2017-10-24T18:53:07Z</cp:lastPrinted>
  <dcterms:created xsi:type="dcterms:W3CDTF">2018-07-23T10:24:57Z</dcterms:created>
  <dcterms:modified xsi:type="dcterms:W3CDTF">2018-08-24T12:46:01Z</dcterms:modified>
</cp:coreProperties>
</file>