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7"/>
  </p:notesMasterIdLst>
  <p:handoutMasterIdLst>
    <p:handoutMasterId r:id="rId28"/>
  </p:handoutMasterIdLst>
  <p:sldIdLst>
    <p:sldId id="256" r:id="rId3"/>
    <p:sldId id="257" r:id="rId4"/>
    <p:sldId id="275" r:id="rId5"/>
    <p:sldId id="280" r:id="rId6"/>
    <p:sldId id="281" r:id="rId7"/>
    <p:sldId id="283" r:id="rId8"/>
    <p:sldId id="284" r:id="rId9"/>
    <p:sldId id="286" r:id="rId10"/>
    <p:sldId id="289" r:id="rId11"/>
    <p:sldId id="290" r:id="rId12"/>
    <p:sldId id="299" r:id="rId13"/>
    <p:sldId id="292" r:id="rId14"/>
    <p:sldId id="293" r:id="rId15"/>
    <p:sldId id="294" r:id="rId16"/>
    <p:sldId id="297" r:id="rId17"/>
    <p:sldId id="308" r:id="rId18"/>
    <p:sldId id="302" r:id="rId19"/>
    <p:sldId id="301" r:id="rId20"/>
    <p:sldId id="304" r:id="rId21"/>
    <p:sldId id="303" r:id="rId22"/>
    <p:sldId id="309" r:id="rId23"/>
    <p:sldId id="279" r:id="rId24"/>
    <p:sldId id="278" r:id="rId25"/>
    <p:sldId id="307" r:id="rId2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46F"/>
    <a:srgbClr val="99CC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ADBE4-1291-4ADA-9849-6D61F090AC66}" v="62" dt="2018-09-24T18:32:23.8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55157" autoAdjust="0"/>
  </p:normalViewPr>
  <p:slideViewPr>
    <p:cSldViewPr snapToGrid="0">
      <p:cViewPr varScale="1">
        <p:scale>
          <a:sx n="50" d="100"/>
          <a:sy n="50" d="100"/>
        </p:scale>
        <p:origin x="1389" y="27"/>
      </p:cViewPr>
      <p:guideLst/>
    </p:cSldViewPr>
  </p:slideViewPr>
  <p:outlineViewPr>
    <p:cViewPr>
      <p:scale>
        <a:sx n="33" d="100"/>
        <a:sy n="33" d="100"/>
      </p:scale>
      <p:origin x="0" y="-7968"/>
    </p:cViewPr>
  </p:outlineViewPr>
  <p:notesTextViewPr>
    <p:cViewPr>
      <p:scale>
        <a:sx n="1" d="1"/>
        <a:sy n="1" d="1"/>
      </p:scale>
      <p:origin x="0" y="-162"/>
    </p:cViewPr>
  </p:notesTextViewPr>
  <p:sorterViewPr>
    <p:cViewPr>
      <p:scale>
        <a:sx n="11" d="25"/>
        <a:sy n="11" d="25"/>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Loison" userId="81043e23227c4c0f" providerId="LiveId" clId="{BD7870C4-4EDE-481C-9F5D-6F73B9FA0A56}"/>
    <pc:docChg chg="custSel delSld modSld">
      <pc:chgData name="Bertrand Loison" userId="81043e23227c4c0f" providerId="LiveId" clId="{BD7870C4-4EDE-481C-9F5D-6F73B9FA0A56}" dt="2018-09-23T16:09:49" v="54" actId="20577"/>
      <pc:docMkLst>
        <pc:docMk/>
      </pc:docMkLst>
      <pc:sldChg chg="modNotesTx">
        <pc:chgData name="Bertrand Loison" userId="81043e23227c4c0f" providerId="LiveId" clId="{BD7870C4-4EDE-481C-9F5D-6F73B9FA0A56}" dt="2018-09-23T15:31:39.807" v="1" actId="20577"/>
        <pc:sldMkLst>
          <pc:docMk/>
          <pc:sldMk cId="1868116233" sldId="256"/>
        </pc:sldMkLst>
      </pc:sldChg>
      <pc:sldChg chg="modNotesTx">
        <pc:chgData name="Bertrand Loison" userId="81043e23227c4c0f" providerId="LiveId" clId="{BD7870C4-4EDE-481C-9F5D-6F73B9FA0A56}" dt="2018-09-23T16:09:49" v="54" actId="20577"/>
        <pc:sldMkLst>
          <pc:docMk/>
          <pc:sldMk cId="3056616413" sldId="257"/>
        </pc:sldMkLst>
      </pc:sldChg>
      <pc:sldChg chg="del">
        <pc:chgData name="Bertrand Loison" userId="81043e23227c4c0f" providerId="LiveId" clId="{BD7870C4-4EDE-481C-9F5D-6F73B9FA0A56}" dt="2018-09-23T15:54:39.819" v="7" actId="2696"/>
        <pc:sldMkLst>
          <pc:docMk/>
          <pc:sldMk cId="3057553364" sldId="300"/>
        </pc:sldMkLst>
      </pc:sldChg>
      <pc:sldChg chg="addSp delSp modSp">
        <pc:chgData name="Bertrand Loison" userId="81043e23227c4c0f" providerId="LiveId" clId="{BD7870C4-4EDE-481C-9F5D-6F73B9FA0A56}" dt="2018-09-23T16:00:49.718" v="38" actId="1582"/>
        <pc:sldMkLst>
          <pc:docMk/>
          <pc:sldMk cId="2094452435" sldId="309"/>
        </pc:sldMkLst>
        <pc:picChg chg="del">
          <ac:chgData name="Bertrand Loison" userId="81043e23227c4c0f" providerId="LiveId" clId="{BD7870C4-4EDE-481C-9F5D-6F73B9FA0A56}" dt="2018-09-23T15:53:02.071" v="2" actId="478"/>
          <ac:picMkLst>
            <pc:docMk/>
            <pc:sldMk cId="2094452435" sldId="309"/>
            <ac:picMk id="5" creationId="{180A4CFB-D30A-4050-9786-FD6A35395E85}"/>
          </ac:picMkLst>
        </pc:picChg>
        <pc:picChg chg="add mod">
          <ac:chgData name="Bertrand Loison" userId="81043e23227c4c0f" providerId="LiveId" clId="{BD7870C4-4EDE-481C-9F5D-6F73B9FA0A56}" dt="2018-09-23T16:00:49.718" v="38" actId="1582"/>
          <ac:picMkLst>
            <pc:docMk/>
            <pc:sldMk cId="2094452435" sldId="309"/>
            <ac:picMk id="6" creationId="{2BEC0CDB-2802-41C7-883B-DF4E3C60FFF7}"/>
          </ac:picMkLst>
        </pc:picChg>
        <pc:picChg chg="add mod">
          <ac:chgData name="Bertrand Loison" userId="81043e23227c4c0f" providerId="LiveId" clId="{BD7870C4-4EDE-481C-9F5D-6F73B9FA0A56}" dt="2018-09-23T16:00:49.718" v="38" actId="1582"/>
          <ac:picMkLst>
            <pc:docMk/>
            <pc:sldMk cId="2094452435" sldId="309"/>
            <ac:picMk id="7" creationId="{6E736679-F0BF-4398-9DD7-91C6DDAD2294}"/>
          </ac:picMkLst>
        </pc:picChg>
        <pc:picChg chg="add del mod ord">
          <ac:chgData name="Bertrand Loison" userId="81043e23227c4c0f" providerId="LiveId" clId="{BD7870C4-4EDE-481C-9F5D-6F73B9FA0A56}" dt="2018-09-23T16:00:06.362" v="35" actId="478"/>
          <ac:picMkLst>
            <pc:docMk/>
            <pc:sldMk cId="2094452435" sldId="309"/>
            <ac:picMk id="8" creationId="{02EDCACD-DA48-4900-88EC-692E49CB99B2}"/>
          </ac:picMkLst>
        </pc:picChg>
      </pc:sldChg>
    </pc:docChg>
  </pc:docChgLst>
  <pc:docChgLst>
    <pc:chgData name="Bertrand Loison" userId="81043e23227c4c0f" providerId="LiveId" clId="{3BBADBE4-1291-4ADA-9849-6D61F090AC66}"/>
    <pc:docChg chg="modSld">
      <pc:chgData name="Bertrand Loison" userId="81043e23227c4c0f" providerId="LiveId" clId="{3BBADBE4-1291-4ADA-9849-6D61F090AC66}" dt="2018-09-24T18:32:23.892" v="2" actId="6549"/>
      <pc:docMkLst>
        <pc:docMk/>
      </pc:docMkLst>
      <pc:sldChg chg="modNotesTx">
        <pc:chgData name="Bertrand Loison" userId="81043e23227c4c0f" providerId="LiveId" clId="{3BBADBE4-1291-4ADA-9849-6D61F090AC66}" dt="2018-09-24T18:32:23.892" v="2" actId="6549"/>
        <pc:sldMkLst>
          <pc:docMk/>
          <pc:sldMk cId="317109714" sldId="283"/>
        </pc:sldMkLst>
      </pc:sldChg>
      <pc:sldChg chg="modSp">
        <pc:chgData name="Bertrand Loison" userId="81043e23227c4c0f" providerId="LiveId" clId="{3BBADBE4-1291-4ADA-9849-6D61F090AC66}" dt="2018-09-23T18:17:30.158" v="1" actId="20577"/>
        <pc:sldMkLst>
          <pc:docMk/>
          <pc:sldMk cId="1895042729" sldId="289"/>
        </pc:sldMkLst>
        <pc:spChg chg="mod">
          <ac:chgData name="Bertrand Loison" userId="81043e23227c4c0f" providerId="LiveId" clId="{3BBADBE4-1291-4ADA-9849-6D61F090AC66}" dt="2018-09-23T18:17:30.158" v="1" actId="20577"/>
          <ac:spMkLst>
            <pc:docMk/>
            <pc:sldMk cId="1895042729" sldId="28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AE268-FA77-4988-B1B0-FF1DC9F469C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LID4096"/>
        </a:p>
      </dgm:t>
    </dgm:pt>
    <dgm:pt modelId="{62170849-C664-44C3-B18C-9E4FF8FFF399}">
      <dgm:prSet phldrT="[Text]"/>
      <dgm:spPr/>
      <dgm:t>
        <a:bodyPr/>
        <a:lstStyle/>
        <a:p>
          <a:r>
            <a:rPr lang="en-GB" dirty="0"/>
            <a:t>Theory</a:t>
          </a:r>
          <a:endParaRPr lang="LID4096" dirty="0"/>
        </a:p>
      </dgm:t>
    </dgm:pt>
    <dgm:pt modelId="{732F20A1-BE35-423E-8E7B-D5DECD7917CE}" type="parTrans" cxnId="{088CF2E9-5DD6-4C59-AD99-BAD31CF1FBC6}">
      <dgm:prSet/>
      <dgm:spPr/>
      <dgm:t>
        <a:bodyPr/>
        <a:lstStyle/>
        <a:p>
          <a:endParaRPr lang="LID4096"/>
        </a:p>
      </dgm:t>
    </dgm:pt>
    <dgm:pt modelId="{D2491739-3624-497F-A0E6-ED579667E974}" type="sibTrans" cxnId="{088CF2E9-5DD6-4C59-AD99-BAD31CF1FBC6}">
      <dgm:prSet/>
      <dgm:spPr/>
      <dgm:t>
        <a:bodyPr/>
        <a:lstStyle/>
        <a:p>
          <a:endParaRPr lang="LID4096"/>
        </a:p>
      </dgm:t>
    </dgm:pt>
    <dgm:pt modelId="{8537D1F2-F88C-4036-8AB4-B416C50C6691}">
      <dgm:prSet phldrT="[Text]"/>
      <dgm:spPr/>
      <dgm:t>
        <a:bodyPr/>
        <a:lstStyle/>
        <a:p>
          <a:r>
            <a:rPr lang="en-GB" dirty="0"/>
            <a:t>Hypothesis</a:t>
          </a:r>
          <a:endParaRPr lang="LID4096" dirty="0"/>
        </a:p>
      </dgm:t>
    </dgm:pt>
    <dgm:pt modelId="{07576CBB-4EAE-4C57-A865-6F1C00608F8B}" type="parTrans" cxnId="{5A5ACB30-5D13-4C0F-A9CE-DF3974AABA45}">
      <dgm:prSet/>
      <dgm:spPr/>
      <dgm:t>
        <a:bodyPr/>
        <a:lstStyle/>
        <a:p>
          <a:endParaRPr lang="LID4096"/>
        </a:p>
      </dgm:t>
    </dgm:pt>
    <dgm:pt modelId="{D17D8CD7-25E4-45D7-A064-D78E4BDC6117}" type="sibTrans" cxnId="{5A5ACB30-5D13-4C0F-A9CE-DF3974AABA45}">
      <dgm:prSet/>
      <dgm:spPr/>
      <dgm:t>
        <a:bodyPr/>
        <a:lstStyle/>
        <a:p>
          <a:endParaRPr lang="LID4096"/>
        </a:p>
      </dgm:t>
    </dgm:pt>
    <dgm:pt modelId="{D512A44F-D32C-41FA-939F-8A424B9A4004}">
      <dgm:prSet phldrT="[Text]"/>
      <dgm:spPr/>
      <dgm:t>
        <a:bodyPr/>
        <a:lstStyle/>
        <a:p>
          <a:r>
            <a:rPr lang="en-GB" dirty="0"/>
            <a:t>Survey</a:t>
          </a:r>
          <a:endParaRPr lang="LID4096" dirty="0"/>
        </a:p>
      </dgm:t>
    </dgm:pt>
    <dgm:pt modelId="{A363528A-59C5-44DE-9CF9-60858B0C6AEC}" type="parTrans" cxnId="{EC0CF764-CDD7-4507-9341-D4A9B0E6D1B1}">
      <dgm:prSet/>
      <dgm:spPr/>
      <dgm:t>
        <a:bodyPr/>
        <a:lstStyle/>
        <a:p>
          <a:endParaRPr lang="LID4096"/>
        </a:p>
      </dgm:t>
    </dgm:pt>
    <dgm:pt modelId="{FF95F7B9-1105-40E4-B68E-E34B4BF27E7C}" type="sibTrans" cxnId="{EC0CF764-CDD7-4507-9341-D4A9B0E6D1B1}">
      <dgm:prSet/>
      <dgm:spPr/>
      <dgm:t>
        <a:bodyPr/>
        <a:lstStyle/>
        <a:p>
          <a:endParaRPr lang="LID4096"/>
        </a:p>
      </dgm:t>
    </dgm:pt>
    <dgm:pt modelId="{5D67CBE0-6E55-4674-8EEF-B8DBC23D2F2D}">
      <dgm:prSet phldrT="[Text]"/>
      <dgm:spPr/>
      <dgm:t>
        <a:bodyPr/>
        <a:lstStyle/>
        <a:p>
          <a:r>
            <a:rPr lang="en-GB" dirty="0"/>
            <a:t>Data</a:t>
          </a:r>
          <a:endParaRPr lang="LID4096" dirty="0"/>
        </a:p>
      </dgm:t>
    </dgm:pt>
    <dgm:pt modelId="{B23EE8AA-400D-4EA4-A6C2-E52AED40DCAF}" type="parTrans" cxnId="{C8141A53-95A8-4AF4-B1F1-7201199F5CCC}">
      <dgm:prSet/>
      <dgm:spPr/>
      <dgm:t>
        <a:bodyPr/>
        <a:lstStyle/>
        <a:p>
          <a:endParaRPr lang="LID4096"/>
        </a:p>
      </dgm:t>
    </dgm:pt>
    <dgm:pt modelId="{1E6339B4-1C7D-472E-9B29-2FD657DCB372}" type="sibTrans" cxnId="{C8141A53-95A8-4AF4-B1F1-7201199F5CCC}">
      <dgm:prSet/>
      <dgm:spPr/>
      <dgm:t>
        <a:bodyPr/>
        <a:lstStyle/>
        <a:p>
          <a:endParaRPr lang="LID4096"/>
        </a:p>
      </dgm:t>
    </dgm:pt>
    <dgm:pt modelId="{B80112F5-DE91-4E78-8DC1-8505A1B56595}">
      <dgm:prSet phldrT="[Text]"/>
      <dgm:spPr/>
      <dgm:t>
        <a:bodyPr/>
        <a:lstStyle/>
        <a:p>
          <a:r>
            <a:rPr lang="en-GB" dirty="0"/>
            <a:t>Literature</a:t>
          </a:r>
          <a:endParaRPr lang="LID4096" dirty="0"/>
        </a:p>
      </dgm:t>
    </dgm:pt>
    <dgm:pt modelId="{BF57AE78-10F1-46AF-8307-DF0D759177A5}" type="parTrans" cxnId="{370E96D4-1DAD-4E5E-9B53-29E1BA806231}">
      <dgm:prSet/>
      <dgm:spPr/>
      <dgm:t>
        <a:bodyPr/>
        <a:lstStyle/>
        <a:p>
          <a:endParaRPr lang="LID4096"/>
        </a:p>
      </dgm:t>
    </dgm:pt>
    <dgm:pt modelId="{DF253A7A-324A-4E12-ACA0-65C4DCC0F4D5}" type="sibTrans" cxnId="{370E96D4-1DAD-4E5E-9B53-29E1BA806231}">
      <dgm:prSet/>
      <dgm:spPr/>
      <dgm:t>
        <a:bodyPr/>
        <a:lstStyle/>
        <a:p>
          <a:endParaRPr lang="LID4096"/>
        </a:p>
      </dgm:t>
    </dgm:pt>
    <dgm:pt modelId="{B5741CA4-7568-4240-834E-968638EC0F72}">
      <dgm:prSet/>
      <dgm:spPr/>
      <dgm:t>
        <a:bodyPr/>
        <a:lstStyle/>
        <a:p>
          <a:r>
            <a:rPr lang="en-GB" dirty="0"/>
            <a:t>Pattern</a:t>
          </a:r>
          <a:endParaRPr lang="LID4096" dirty="0"/>
        </a:p>
      </dgm:t>
    </dgm:pt>
    <dgm:pt modelId="{E670917A-1D62-4C1F-9D1C-12B98B29ED35}" type="parTrans" cxnId="{F389D2E1-6B14-4BB2-91BA-4980092CBF31}">
      <dgm:prSet/>
      <dgm:spPr/>
      <dgm:t>
        <a:bodyPr/>
        <a:lstStyle/>
        <a:p>
          <a:endParaRPr lang="LID4096"/>
        </a:p>
      </dgm:t>
    </dgm:pt>
    <dgm:pt modelId="{8F6F1F92-F429-4FE1-908C-9F5C8F2AF9C1}" type="sibTrans" cxnId="{F389D2E1-6B14-4BB2-91BA-4980092CBF31}">
      <dgm:prSet/>
      <dgm:spPr/>
      <dgm:t>
        <a:bodyPr/>
        <a:lstStyle/>
        <a:p>
          <a:endParaRPr lang="LID4096"/>
        </a:p>
      </dgm:t>
    </dgm:pt>
    <dgm:pt modelId="{C7A29AE3-8457-466D-9983-835E0CBCF222}" type="pres">
      <dgm:prSet presAssocID="{D59AE268-FA77-4988-B1B0-FF1DC9F469C5}" presName="cycle" presStyleCnt="0">
        <dgm:presLayoutVars>
          <dgm:dir/>
          <dgm:resizeHandles val="exact"/>
        </dgm:presLayoutVars>
      </dgm:prSet>
      <dgm:spPr/>
    </dgm:pt>
    <dgm:pt modelId="{06BFF580-419B-489F-864A-A4E4A4BF9732}" type="pres">
      <dgm:prSet presAssocID="{62170849-C664-44C3-B18C-9E4FF8FFF399}" presName="node" presStyleLbl="node1" presStyleIdx="0" presStyleCnt="6">
        <dgm:presLayoutVars>
          <dgm:bulletEnabled val="1"/>
        </dgm:presLayoutVars>
      </dgm:prSet>
      <dgm:spPr/>
    </dgm:pt>
    <dgm:pt modelId="{C3454E2D-F364-4426-BBCB-B704105854A1}" type="pres">
      <dgm:prSet presAssocID="{62170849-C664-44C3-B18C-9E4FF8FFF399}" presName="spNode" presStyleCnt="0"/>
      <dgm:spPr/>
    </dgm:pt>
    <dgm:pt modelId="{D7223F1F-A06C-4B38-B518-23C09411666B}" type="pres">
      <dgm:prSet presAssocID="{D2491739-3624-497F-A0E6-ED579667E974}" presName="sibTrans" presStyleLbl="sibTrans1D1" presStyleIdx="0" presStyleCnt="6"/>
      <dgm:spPr/>
    </dgm:pt>
    <dgm:pt modelId="{F876F239-9664-4C40-86E8-8E0BE5424C16}" type="pres">
      <dgm:prSet presAssocID="{8537D1F2-F88C-4036-8AB4-B416C50C6691}" presName="node" presStyleLbl="node1" presStyleIdx="1" presStyleCnt="6">
        <dgm:presLayoutVars>
          <dgm:bulletEnabled val="1"/>
        </dgm:presLayoutVars>
      </dgm:prSet>
      <dgm:spPr/>
    </dgm:pt>
    <dgm:pt modelId="{F3E22ADA-078B-4F4F-A983-156824F28D3C}" type="pres">
      <dgm:prSet presAssocID="{8537D1F2-F88C-4036-8AB4-B416C50C6691}" presName="spNode" presStyleCnt="0"/>
      <dgm:spPr/>
    </dgm:pt>
    <dgm:pt modelId="{67F04A1C-C73A-4A07-8A4A-7A6DE411CABB}" type="pres">
      <dgm:prSet presAssocID="{D17D8CD7-25E4-45D7-A064-D78E4BDC6117}" presName="sibTrans" presStyleLbl="sibTrans1D1" presStyleIdx="1" presStyleCnt="6"/>
      <dgm:spPr/>
    </dgm:pt>
    <dgm:pt modelId="{CC652158-F74E-4557-A686-3BDACCC5D156}" type="pres">
      <dgm:prSet presAssocID="{D512A44F-D32C-41FA-939F-8A424B9A4004}" presName="node" presStyleLbl="node1" presStyleIdx="2" presStyleCnt="6">
        <dgm:presLayoutVars>
          <dgm:bulletEnabled val="1"/>
        </dgm:presLayoutVars>
      </dgm:prSet>
      <dgm:spPr/>
    </dgm:pt>
    <dgm:pt modelId="{DDAE16FC-D72C-4A1A-B35E-F49387414119}" type="pres">
      <dgm:prSet presAssocID="{D512A44F-D32C-41FA-939F-8A424B9A4004}" presName="spNode" presStyleCnt="0"/>
      <dgm:spPr/>
    </dgm:pt>
    <dgm:pt modelId="{0E59DFBE-FE14-43DC-BDE9-D637ED93CEAD}" type="pres">
      <dgm:prSet presAssocID="{FF95F7B9-1105-40E4-B68E-E34B4BF27E7C}" presName="sibTrans" presStyleLbl="sibTrans1D1" presStyleIdx="2" presStyleCnt="6"/>
      <dgm:spPr/>
    </dgm:pt>
    <dgm:pt modelId="{FD05EE63-ED56-46AF-B200-F362C577EC29}" type="pres">
      <dgm:prSet presAssocID="{5D67CBE0-6E55-4674-8EEF-B8DBC23D2F2D}" presName="node" presStyleLbl="node1" presStyleIdx="3" presStyleCnt="6">
        <dgm:presLayoutVars>
          <dgm:bulletEnabled val="1"/>
        </dgm:presLayoutVars>
      </dgm:prSet>
      <dgm:spPr/>
    </dgm:pt>
    <dgm:pt modelId="{DCFDEB5F-39CD-4FCB-91A4-424D517B80EE}" type="pres">
      <dgm:prSet presAssocID="{5D67CBE0-6E55-4674-8EEF-B8DBC23D2F2D}" presName="spNode" presStyleCnt="0"/>
      <dgm:spPr/>
    </dgm:pt>
    <dgm:pt modelId="{F37F8447-5861-41E3-9656-A975FC11FBED}" type="pres">
      <dgm:prSet presAssocID="{1E6339B4-1C7D-472E-9B29-2FD657DCB372}" presName="sibTrans" presStyleLbl="sibTrans1D1" presStyleIdx="3" presStyleCnt="6"/>
      <dgm:spPr/>
    </dgm:pt>
    <dgm:pt modelId="{8A607D97-8EE7-425B-A8BE-A63987341B61}" type="pres">
      <dgm:prSet presAssocID="{B5741CA4-7568-4240-834E-968638EC0F72}" presName="node" presStyleLbl="node1" presStyleIdx="4" presStyleCnt="6">
        <dgm:presLayoutVars>
          <dgm:bulletEnabled val="1"/>
        </dgm:presLayoutVars>
      </dgm:prSet>
      <dgm:spPr/>
    </dgm:pt>
    <dgm:pt modelId="{3AC84FE8-61F6-4640-B1B3-2ECA1867A06B}" type="pres">
      <dgm:prSet presAssocID="{B5741CA4-7568-4240-834E-968638EC0F72}" presName="spNode" presStyleCnt="0"/>
      <dgm:spPr/>
    </dgm:pt>
    <dgm:pt modelId="{44A17BDA-C024-4CC0-9036-25FE7687DD28}" type="pres">
      <dgm:prSet presAssocID="{8F6F1F92-F429-4FE1-908C-9F5C8F2AF9C1}" presName="sibTrans" presStyleLbl="sibTrans1D1" presStyleIdx="4" presStyleCnt="6"/>
      <dgm:spPr/>
    </dgm:pt>
    <dgm:pt modelId="{26118DBC-0D26-4A0A-B77F-0C373033F81D}" type="pres">
      <dgm:prSet presAssocID="{B80112F5-DE91-4E78-8DC1-8505A1B56595}" presName="node" presStyleLbl="node1" presStyleIdx="5" presStyleCnt="6">
        <dgm:presLayoutVars>
          <dgm:bulletEnabled val="1"/>
        </dgm:presLayoutVars>
      </dgm:prSet>
      <dgm:spPr/>
    </dgm:pt>
    <dgm:pt modelId="{76877C3D-4A9E-41F1-A484-AB30D589457E}" type="pres">
      <dgm:prSet presAssocID="{B80112F5-DE91-4E78-8DC1-8505A1B56595}" presName="spNode" presStyleCnt="0"/>
      <dgm:spPr/>
    </dgm:pt>
    <dgm:pt modelId="{6E1943EE-5859-4CEF-8068-841E74E8D5EE}" type="pres">
      <dgm:prSet presAssocID="{DF253A7A-324A-4E12-ACA0-65C4DCC0F4D5}" presName="sibTrans" presStyleLbl="sibTrans1D1" presStyleIdx="5" presStyleCnt="6"/>
      <dgm:spPr/>
    </dgm:pt>
  </dgm:ptLst>
  <dgm:cxnLst>
    <dgm:cxn modelId="{E6851A0C-C3C1-46F3-889F-9BC8C335DE0D}" type="presOf" srcId="{B80112F5-DE91-4E78-8DC1-8505A1B56595}" destId="{26118DBC-0D26-4A0A-B77F-0C373033F81D}" srcOrd="0" destOrd="0" presId="urn:microsoft.com/office/officeart/2005/8/layout/cycle5"/>
    <dgm:cxn modelId="{CD7DE81A-A0F0-4698-81FE-D7BC134D05B4}" type="presOf" srcId="{D59AE268-FA77-4988-B1B0-FF1DC9F469C5}" destId="{C7A29AE3-8457-466D-9983-835E0CBCF222}" srcOrd="0" destOrd="0" presId="urn:microsoft.com/office/officeart/2005/8/layout/cycle5"/>
    <dgm:cxn modelId="{78D0522F-9BE2-4A2B-AFBC-4133EC9848FD}" type="presOf" srcId="{D512A44F-D32C-41FA-939F-8A424B9A4004}" destId="{CC652158-F74E-4557-A686-3BDACCC5D156}" srcOrd="0" destOrd="0" presId="urn:microsoft.com/office/officeart/2005/8/layout/cycle5"/>
    <dgm:cxn modelId="{5A5ACB30-5D13-4C0F-A9CE-DF3974AABA45}" srcId="{D59AE268-FA77-4988-B1B0-FF1DC9F469C5}" destId="{8537D1F2-F88C-4036-8AB4-B416C50C6691}" srcOrd="1" destOrd="0" parTransId="{07576CBB-4EAE-4C57-A865-6F1C00608F8B}" sibTransId="{D17D8CD7-25E4-45D7-A064-D78E4BDC6117}"/>
    <dgm:cxn modelId="{EC0CF764-CDD7-4507-9341-D4A9B0E6D1B1}" srcId="{D59AE268-FA77-4988-B1B0-FF1DC9F469C5}" destId="{D512A44F-D32C-41FA-939F-8A424B9A4004}" srcOrd="2" destOrd="0" parTransId="{A363528A-59C5-44DE-9CF9-60858B0C6AEC}" sibTransId="{FF95F7B9-1105-40E4-B68E-E34B4BF27E7C}"/>
    <dgm:cxn modelId="{46F5566B-D5A3-42C0-B802-BC85D205C740}" type="presOf" srcId="{8F6F1F92-F429-4FE1-908C-9F5C8F2AF9C1}" destId="{44A17BDA-C024-4CC0-9036-25FE7687DD28}" srcOrd="0" destOrd="0" presId="urn:microsoft.com/office/officeart/2005/8/layout/cycle5"/>
    <dgm:cxn modelId="{C8141A53-95A8-4AF4-B1F1-7201199F5CCC}" srcId="{D59AE268-FA77-4988-B1B0-FF1DC9F469C5}" destId="{5D67CBE0-6E55-4674-8EEF-B8DBC23D2F2D}" srcOrd="3" destOrd="0" parTransId="{B23EE8AA-400D-4EA4-A6C2-E52AED40DCAF}" sibTransId="{1E6339B4-1C7D-472E-9B29-2FD657DCB372}"/>
    <dgm:cxn modelId="{9770C473-6438-41CB-9BB5-93299FE07AE4}" type="presOf" srcId="{62170849-C664-44C3-B18C-9E4FF8FFF399}" destId="{06BFF580-419B-489F-864A-A4E4A4BF9732}" srcOrd="0" destOrd="0" presId="urn:microsoft.com/office/officeart/2005/8/layout/cycle5"/>
    <dgm:cxn modelId="{866AA78A-E35F-4216-844F-EAFE67992B33}" type="presOf" srcId="{8537D1F2-F88C-4036-8AB4-B416C50C6691}" destId="{F876F239-9664-4C40-86E8-8E0BE5424C16}" srcOrd="0" destOrd="0" presId="urn:microsoft.com/office/officeart/2005/8/layout/cycle5"/>
    <dgm:cxn modelId="{BACD0E8F-C049-49A3-9541-3708877A3DF8}" type="presOf" srcId="{B5741CA4-7568-4240-834E-968638EC0F72}" destId="{8A607D97-8EE7-425B-A8BE-A63987341B61}" srcOrd="0" destOrd="0" presId="urn:microsoft.com/office/officeart/2005/8/layout/cycle5"/>
    <dgm:cxn modelId="{87A6FBBD-7A82-49D9-95F8-BC374854CCEB}" type="presOf" srcId="{D17D8CD7-25E4-45D7-A064-D78E4BDC6117}" destId="{67F04A1C-C73A-4A07-8A4A-7A6DE411CABB}" srcOrd="0" destOrd="0" presId="urn:microsoft.com/office/officeart/2005/8/layout/cycle5"/>
    <dgm:cxn modelId="{D88DEDCD-2188-4138-A2F7-5D63C199ED65}" type="presOf" srcId="{D2491739-3624-497F-A0E6-ED579667E974}" destId="{D7223F1F-A06C-4B38-B518-23C09411666B}" srcOrd="0" destOrd="0" presId="urn:microsoft.com/office/officeart/2005/8/layout/cycle5"/>
    <dgm:cxn modelId="{370E96D4-1DAD-4E5E-9B53-29E1BA806231}" srcId="{D59AE268-FA77-4988-B1B0-FF1DC9F469C5}" destId="{B80112F5-DE91-4E78-8DC1-8505A1B56595}" srcOrd="5" destOrd="0" parTransId="{BF57AE78-10F1-46AF-8307-DF0D759177A5}" sibTransId="{DF253A7A-324A-4E12-ACA0-65C4DCC0F4D5}"/>
    <dgm:cxn modelId="{0EDECDDE-4BE6-4C87-BDE0-77E317D3CA4A}" type="presOf" srcId="{5D67CBE0-6E55-4674-8EEF-B8DBC23D2F2D}" destId="{FD05EE63-ED56-46AF-B200-F362C577EC29}" srcOrd="0" destOrd="0" presId="urn:microsoft.com/office/officeart/2005/8/layout/cycle5"/>
    <dgm:cxn modelId="{95D81EE1-7628-4434-87BA-91C75475D8B0}" type="presOf" srcId="{DF253A7A-324A-4E12-ACA0-65C4DCC0F4D5}" destId="{6E1943EE-5859-4CEF-8068-841E74E8D5EE}" srcOrd="0" destOrd="0" presId="urn:microsoft.com/office/officeart/2005/8/layout/cycle5"/>
    <dgm:cxn modelId="{F389D2E1-6B14-4BB2-91BA-4980092CBF31}" srcId="{D59AE268-FA77-4988-B1B0-FF1DC9F469C5}" destId="{B5741CA4-7568-4240-834E-968638EC0F72}" srcOrd="4" destOrd="0" parTransId="{E670917A-1D62-4C1F-9D1C-12B98B29ED35}" sibTransId="{8F6F1F92-F429-4FE1-908C-9F5C8F2AF9C1}"/>
    <dgm:cxn modelId="{9EB671E6-E157-4810-B247-512CCB8AAD07}" type="presOf" srcId="{1E6339B4-1C7D-472E-9B29-2FD657DCB372}" destId="{F37F8447-5861-41E3-9656-A975FC11FBED}" srcOrd="0" destOrd="0" presId="urn:microsoft.com/office/officeart/2005/8/layout/cycle5"/>
    <dgm:cxn modelId="{088CF2E9-5DD6-4C59-AD99-BAD31CF1FBC6}" srcId="{D59AE268-FA77-4988-B1B0-FF1DC9F469C5}" destId="{62170849-C664-44C3-B18C-9E4FF8FFF399}" srcOrd="0" destOrd="0" parTransId="{732F20A1-BE35-423E-8E7B-D5DECD7917CE}" sibTransId="{D2491739-3624-497F-A0E6-ED579667E974}"/>
    <dgm:cxn modelId="{52B25BF8-320C-4494-8078-A449F68C44DA}" type="presOf" srcId="{FF95F7B9-1105-40E4-B68E-E34B4BF27E7C}" destId="{0E59DFBE-FE14-43DC-BDE9-D637ED93CEAD}" srcOrd="0" destOrd="0" presId="urn:microsoft.com/office/officeart/2005/8/layout/cycle5"/>
    <dgm:cxn modelId="{B760390F-8CC1-41E9-8720-5D081E3E4B1F}" type="presParOf" srcId="{C7A29AE3-8457-466D-9983-835E0CBCF222}" destId="{06BFF580-419B-489F-864A-A4E4A4BF9732}" srcOrd="0" destOrd="0" presId="urn:microsoft.com/office/officeart/2005/8/layout/cycle5"/>
    <dgm:cxn modelId="{75A88F38-4AA9-475A-83BC-63AC9ABB379B}" type="presParOf" srcId="{C7A29AE3-8457-466D-9983-835E0CBCF222}" destId="{C3454E2D-F364-4426-BBCB-B704105854A1}" srcOrd="1" destOrd="0" presId="urn:microsoft.com/office/officeart/2005/8/layout/cycle5"/>
    <dgm:cxn modelId="{08DBC0FB-5CFA-40B5-B43F-644549DAF559}" type="presParOf" srcId="{C7A29AE3-8457-466D-9983-835E0CBCF222}" destId="{D7223F1F-A06C-4B38-B518-23C09411666B}" srcOrd="2" destOrd="0" presId="urn:microsoft.com/office/officeart/2005/8/layout/cycle5"/>
    <dgm:cxn modelId="{B88BDC88-7A4F-4713-858C-CDDFAA947CC3}" type="presParOf" srcId="{C7A29AE3-8457-466D-9983-835E0CBCF222}" destId="{F876F239-9664-4C40-86E8-8E0BE5424C16}" srcOrd="3" destOrd="0" presId="urn:microsoft.com/office/officeart/2005/8/layout/cycle5"/>
    <dgm:cxn modelId="{9589D6BD-CF9E-4A94-8E05-2DF12306D5FB}" type="presParOf" srcId="{C7A29AE3-8457-466D-9983-835E0CBCF222}" destId="{F3E22ADA-078B-4F4F-A983-156824F28D3C}" srcOrd="4" destOrd="0" presId="urn:microsoft.com/office/officeart/2005/8/layout/cycle5"/>
    <dgm:cxn modelId="{A1DD4E69-A33A-459E-9449-5B7B2F8FEE6C}" type="presParOf" srcId="{C7A29AE3-8457-466D-9983-835E0CBCF222}" destId="{67F04A1C-C73A-4A07-8A4A-7A6DE411CABB}" srcOrd="5" destOrd="0" presId="urn:microsoft.com/office/officeart/2005/8/layout/cycle5"/>
    <dgm:cxn modelId="{770385CE-01EE-4EA0-B83D-D5E527910456}" type="presParOf" srcId="{C7A29AE3-8457-466D-9983-835E0CBCF222}" destId="{CC652158-F74E-4557-A686-3BDACCC5D156}" srcOrd="6" destOrd="0" presId="urn:microsoft.com/office/officeart/2005/8/layout/cycle5"/>
    <dgm:cxn modelId="{1FCCE413-FDBE-4785-B5E8-2EC377A0FD57}" type="presParOf" srcId="{C7A29AE3-8457-466D-9983-835E0CBCF222}" destId="{DDAE16FC-D72C-4A1A-B35E-F49387414119}" srcOrd="7" destOrd="0" presId="urn:microsoft.com/office/officeart/2005/8/layout/cycle5"/>
    <dgm:cxn modelId="{AF004AA3-98FD-4621-A137-8CA2D4AAD328}" type="presParOf" srcId="{C7A29AE3-8457-466D-9983-835E0CBCF222}" destId="{0E59DFBE-FE14-43DC-BDE9-D637ED93CEAD}" srcOrd="8" destOrd="0" presId="urn:microsoft.com/office/officeart/2005/8/layout/cycle5"/>
    <dgm:cxn modelId="{E10D8196-7710-4419-A7A4-4156EB1E0D2A}" type="presParOf" srcId="{C7A29AE3-8457-466D-9983-835E0CBCF222}" destId="{FD05EE63-ED56-46AF-B200-F362C577EC29}" srcOrd="9" destOrd="0" presId="urn:microsoft.com/office/officeart/2005/8/layout/cycle5"/>
    <dgm:cxn modelId="{002E760E-A400-4E27-B346-4FF5F8701A86}" type="presParOf" srcId="{C7A29AE3-8457-466D-9983-835E0CBCF222}" destId="{DCFDEB5F-39CD-4FCB-91A4-424D517B80EE}" srcOrd="10" destOrd="0" presId="urn:microsoft.com/office/officeart/2005/8/layout/cycle5"/>
    <dgm:cxn modelId="{97A9E09B-FF8E-44AA-8F5B-B759660A1A80}" type="presParOf" srcId="{C7A29AE3-8457-466D-9983-835E0CBCF222}" destId="{F37F8447-5861-41E3-9656-A975FC11FBED}" srcOrd="11" destOrd="0" presId="urn:microsoft.com/office/officeart/2005/8/layout/cycle5"/>
    <dgm:cxn modelId="{F6560331-DC55-4538-B658-92192A1F8C81}" type="presParOf" srcId="{C7A29AE3-8457-466D-9983-835E0CBCF222}" destId="{8A607D97-8EE7-425B-A8BE-A63987341B61}" srcOrd="12" destOrd="0" presId="urn:microsoft.com/office/officeart/2005/8/layout/cycle5"/>
    <dgm:cxn modelId="{80C1B1B6-C944-4CB9-A71A-F742AC9751B7}" type="presParOf" srcId="{C7A29AE3-8457-466D-9983-835E0CBCF222}" destId="{3AC84FE8-61F6-4640-B1B3-2ECA1867A06B}" srcOrd="13" destOrd="0" presId="urn:microsoft.com/office/officeart/2005/8/layout/cycle5"/>
    <dgm:cxn modelId="{6495AEB3-7E42-4060-9E0D-011A0B8DFA07}" type="presParOf" srcId="{C7A29AE3-8457-466D-9983-835E0CBCF222}" destId="{44A17BDA-C024-4CC0-9036-25FE7687DD28}" srcOrd="14" destOrd="0" presId="urn:microsoft.com/office/officeart/2005/8/layout/cycle5"/>
    <dgm:cxn modelId="{233BC77D-043C-4E6E-87A5-3987CC5737F7}" type="presParOf" srcId="{C7A29AE3-8457-466D-9983-835E0CBCF222}" destId="{26118DBC-0D26-4A0A-B77F-0C373033F81D}" srcOrd="15" destOrd="0" presId="urn:microsoft.com/office/officeart/2005/8/layout/cycle5"/>
    <dgm:cxn modelId="{DE8D8921-D4DA-4489-B163-7903A3913571}" type="presParOf" srcId="{C7A29AE3-8457-466D-9983-835E0CBCF222}" destId="{76877C3D-4A9E-41F1-A484-AB30D589457E}" srcOrd="16" destOrd="0" presId="urn:microsoft.com/office/officeart/2005/8/layout/cycle5"/>
    <dgm:cxn modelId="{8C5FF2F6-86B9-4927-BE76-6CBC1809E523}" type="presParOf" srcId="{C7A29AE3-8457-466D-9983-835E0CBCF222}" destId="{6E1943EE-5859-4CEF-8068-841E74E8D5EE}"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FF580-419B-489F-864A-A4E4A4BF9732}">
      <dsp:nvSpPr>
        <dsp:cNvPr id="0" name=""/>
        <dsp:cNvSpPr/>
      </dsp:nvSpPr>
      <dsp:spPr>
        <a:xfrm>
          <a:off x="2461539" y="1372"/>
          <a:ext cx="1150695" cy="747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Theory</a:t>
          </a:r>
          <a:endParaRPr lang="LID4096" sz="1500" kern="1200" dirty="0"/>
        </a:p>
      </dsp:txBody>
      <dsp:txXfrm>
        <a:off x="2498051" y="37884"/>
        <a:ext cx="1077671" cy="674928"/>
      </dsp:txXfrm>
    </dsp:sp>
    <dsp:sp modelId="{D7223F1F-A06C-4B38-B518-23C09411666B}">
      <dsp:nvSpPr>
        <dsp:cNvPr id="0" name=""/>
        <dsp:cNvSpPr/>
      </dsp:nvSpPr>
      <dsp:spPr>
        <a:xfrm>
          <a:off x="1275328" y="375348"/>
          <a:ext cx="3523118" cy="3523118"/>
        </a:xfrm>
        <a:custGeom>
          <a:avLst/>
          <a:gdLst/>
          <a:ahLst/>
          <a:cxnLst/>
          <a:rect l="0" t="0" r="0" b="0"/>
          <a:pathLst>
            <a:path>
              <a:moveTo>
                <a:pt x="2481535" y="153851"/>
              </a:moveTo>
              <a:arcTo wR="1761559" hR="1761559" stAng="17647449" swAng="9235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876F239-9664-4C40-86E8-8E0BE5424C16}">
      <dsp:nvSpPr>
        <dsp:cNvPr id="0" name=""/>
        <dsp:cNvSpPr/>
      </dsp:nvSpPr>
      <dsp:spPr>
        <a:xfrm>
          <a:off x="3987094" y="882151"/>
          <a:ext cx="1150695" cy="747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Hypothesis</a:t>
          </a:r>
          <a:endParaRPr lang="LID4096" sz="1500" kern="1200" dirty="0"/>
        </a:p>
      </dsp:txBody>
      <dsp:txXfrm>
        <a:off x="4023606" y="918663"/>
        <a:ext cx="1077671" cy="674928"/>
      </dsp:txXfrm>
    </dsp:sp>
    <dsp:sp modelId="{67F04A1C-C73A-4A07-8A4A-7A6DE411CABB}">
      <dsp:nvSpPr>
        <dsp:cNvPr id="0" name=""/>
        <dsp:cNvSpPr/>
      </dsp:nvSpPr>
      <dsp:spPr>
        <a:xfrm>
          <a:off x="1275328" y="375348"/>
          <a:ext cx="3523118" cy="3523118"/>
        </a:xfrm>
        <a:custGeom>
          <a:avLst/>
          <a:gdLst/>
          <a:ahLst/>
          <a:cxnLst/>
          <a:rect l="0" t="0" r="0" b="0"/>
          <a:pathLst>
            <a:path>
              <a:moveTo>
                <a:pt x="3495675" y="1451830"/>
              </a:moveTo>
              <a:arcTo wR="1761559" hR="1761559" stAng="20992394" swAng="12152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C652158-F74E-4557-A686-3BDACCC5D156}">
      <dsp:nvSpPr>
        <dsp:cNvPr id="0" name=""/>
        <dsp:cNvSpPr/>
      </dsp:nvSpPr>
      <dsp:spPr>
        <a:xfrm>
          <a:off x="3987094" y="2643711"/>
          <a:ext cx="1150695" cy="747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Survey</a:t>
          </a:r>
          <a:endParaRPr lang="LID4096" sz="1500" kern="1200" dirty="0"/>
        </a:p>
      </dsp:txBody>
      <dsp:txXfrm>
        <a:off x="4023606" y="2680223"/>
        <a:ext cx="1077671" cy="674928"/>
      </dsp:txXfrm>
    </dsp:sp>
    <dsp:sp modelId="{0E59DFBE-FE14-43DC-BDE9-D637ED93CEAD}">
      <dsp:nvSpPr>
        <dsp:cNvPr id="0" name=""/>
        <dsp:cNvSpPr/>
      </dsp:nvSpPr>
      <dsp:spPr>
        <a:xfrm>
          <a:off x="1275328" y="375348"/>
          <a:ext cx="3523118" cy="3523118"/>
        </a:xfrm>
        <a:custGeom>
          <a:avLst/>
          <a:gdLst/>
          <a:ahLst/>
          <a:cxnLst/>
          <a:rect l="0" t="0" r="0" b="0"/>
          <a:pathLst>
            <a:path>
              <a:moveTo>
                <a:pt x="2882450" y="3120490"/>
              </a:moveTo>
              <a:arcTo wR="1761559" hR="1761559" stAng="3028983" swAng="9235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D05EE63-ED56-46AF-B200-F362C577EC29}">
      <dsp:nvSpPr>
        <dsp:cNvPr id="0" name=""/>
        <dsp:cNvSpPr/>
      </dsp:nvSpPr>
      <dsp:spPr>
        <a:xfrm>
          <a:off x="2461539" y="3524490"/>
          <a:ext cx="1150695" cy="747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Data</a:t>
          </a:r>
          <a:endParaRPr lang="LID4096" sz="1500" kern="1200" dirty="0"/>
        </a:p>
      </dsp:txBody>
      <dsp:txXfrm>
        <a:off x="2498051" y="3561002"/>
        <a:ext cx="1077671" cy="674928"/>
      </dsp:txXfrm>
    </dsp:sp>
    <dsp:sp modelId="{F37F8447-5861-41E3-9656-A975FC11FBED}">
      <dsp:nvSpPr>
        <dsp:cNvPr id="0" name=""/>
        <dsp:cNvSpPr/>
      </dsp:nvSpPr>
      <dsp:spPr>
        <a:xfrm>
          <a:off x="1275328" y="375348"/>
          <a:ext cx="3523118" cy="3523118"/>
        </a:xfrm>
        <a:custGeom>
          <a:avLst/>
          <a:gdLst/>
          <a:ahLst/>
          <a:cxnLst/>
          <a:rect l="0" t="0" r="0" b="0"/>
          <a:pathLst>
            <a:path>
              <a:moveTo>
                <a:pt x="1041583" y="3369267"/>
              </a:moveTo>
              <a:arcTo wR="1761559" hR="1761559" stAng="6847449" swAng="9235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607D97-8EE7-425B-A8BE-A63987341B61}">
      <dsp:nvSpPr>
        <dsp:cNvPr id="0" name=""/>
        <dsp:cNvSpPr/>
      </dsp:nvSpPr>
      <dsp:spPr>
        <a:xfrm>
          <a:off x="935984" y="2643711"/>
          <a:ext cx="1150695" cy="747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Pattern</a:t>
          </a:r>
          <a:endParaRPr lang="LID4096" sz="1500" kern="1200" dirty="0"/>
        </a:p>
      </dsp:txBody>
      <dsp:txXfrm>
        <a:off x="972496" y="2680223"/>
        <a:ext cx="1077671" cy="674928"/>
      </dsp:txXfrm>
    </dsp:sp>
    <dsp:sp modelId="{44A17BDA-C024-4CC0-9036-25FE7687DD28}">
      <dsp:nvSpPr>
        <dsp:cNvPr id="0" name=""/>
        <dsp:cNvSpPr/>
      </dsp:nvSpPr>
      <dsp:spPr>
        <a:xfrm>
          <a:off x="1275328" y="375348"/>
          <a:ext cx="3523118" cy="3523118"/>
        </a:xfrm>
        <a:custGeom>
          <a:avLst/>
          <a:gdLst/>
          <a:ahLst/>
          <a:cxnLst/>
          <a:rect l="0" t="0" r="0" b="0"/>
          <a:pathLst>
            <a:path>
              <a:moveTo>
                <a:pt x="27443" y="2071288"/>
              </a:moveTo>
              <a:arcTo wR="1761559" hR="1761559" stAng="10192394" swAng="12152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6118DBC-0D26-4A0A-B77F-0C373033F81D}">
      <dsp:nvSpPr>
        <dsp:cNvPr id="0" name=""/>
        <dsp:cNvSpPr/>
      </dsp:nvSpPr>
      <dsp:spPr>
        <a:xfrm>
          <a:off x="935984" y="882151"/>
          <a:ext cx="1150695" cy="747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Literature</a:t>
          </a:r>
          <a:endParaRPr lang="LID4096" sz="1500" kern="1200" dirty="0"/>
        </a:p>
      </dsp:txBody>
      <dsp:txXfrm>
        <a:off x="972496" y="918663"/>
        <a:ext cx="1077671" cy="674928"/>
      </dsp:txXfrm>
    </dsp:sp>
    <dsp:sp modelId="{6E1943EE-5859-4CEF-8068-841E74E8D5EE}">
      <dsp:nvSpPr>
        <dsp:cNvPr id="0" name=""/>
        <dsp:cNvSpPr/>
      </dsp:nvSpPr>
      <dsp:spPr>
        <a:xfrm>
          <a:off x="1275328" y="375348"/>
          <a:ext cx="3523118" cy="3523118"/>
        </a:xfrm>
        <a:custGeom>
          <a:avLst/>
          <a:gdLst/>
          <a:ahLst/>
          <a:cxnLst/>
          <a:rect l="0" t="0" r="0" b="0"/>
          <a:pathLst>
            <a:path>
              <a:moveTo>
                <a:pt x="640667" y="402628"/>
              </a:moveTo>
              <a:arcTo wR="1761559" hR="1761559" stAng="13828983" swAng="9235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754AF6-D6B9-4527-8CF7-A74788C6CE6B}"/>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x-none"/>
          </a:p>
        </p:txBody>
      </p:sp>
      <p:sp>
        <p:nvSpPr>
          <p:cNvPr id="3" name="Date Placeholder 2">
            <a:extLst>
              <a:ext uri="{FF2B5EF4-FFF2-40B4-BE49-F238E27FC236}">
                <a16:creationId xmlns:a16="http://schemas.microsoft.com/office/drawing/2014/main" id="{B0EA4910-0F67-49AB-8A20-5D9ABA06A212}"/>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0200DE5F-F46A-4370-8C2B-312218576FDE}" type="datetime8">
              <a:rPr lang="fr-FR" smtClean="0"/>
              <a:t>24/09/2018 20:32</a:t>
            </a:fld>
            <a:endParaRPr lang="x-none"/>
          </a:p>
        </p:txBody>
      </p:sp>
      <p:sp>
        <p:nvSpPr>
          <p:cNvPr id="4" name="Footer Placeholder 3">
            <a:extLst>
              <a:ext uri="{FF2B5EF4-FFF2-40B4-BE49-F238E27FC236}">
                <a16:creationId xmlns:a16="http://schemas.microsoft.com/office/drawing/2014/main" id="{6DB08B0C-A77F-4105-B615-9590B8B5F129}"/>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x-none"/>
          </a:p>
        </p:txBody>
      </p:sp>
      <p:sp>
        <p:nvSpPr>
          <p:cNvPr id="5" name="Slide Number Placeholder 4">
            <a:extLst>
              <a:ext uri="{FF2B5EF4-FFF2-40B4-BE49-F238E27FC236}">
                <a16:creationId xmlns:a16="http://schemas.microsoft.com/office/drawing/2014/main" id="{924AB5A5-5A28-4D6E-A14A-9D248101244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6A513C7E-7EF2-4CE1-9A0B-F6F6B0126F88}" type="slidenum">
              <a:rPr lang="x-none" smtClean="0"/>
              <a:t>‹#›</a:t>
            </a:fld>
            <a:endParaRPr lang="x-none"/>
          </a:p>
        </p:txBody>
      </p:sp>
    </p:spTree>
    <p:extLst>
      <p:ext uri="{BB962C8B-B14F-4D97-AF65-F5344CB8AC3E}">
        <p14:creationId xmlns:p14="http://schemas.microsoft.com/office/powerpoint/2010/main" val="352108424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DD46CCC-0408-4C64-BF8F-889629D2CD57}" type="datetime8">
              <a:rPr lang="fr-FR" smtClean="0"/>
              <a:t>24/09/2018 20:16</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0058660-BD56-4910-8518-ACF8AE3CC3A7}" type="slidenum">
              <a:rPr lang="fr-FR" smtClean="0"/>
              <a:t>‹#›</a:t>
            </a:fld>
            <a:endParaRPr lang="fr-FR"/>
          </a:p>
        </p:txBody>
      </p:sp>
    </p:spTree>
    <p:extLst>
      <p:ext uri="{BB962C8B-B14F-4D97-AF65-F5344CB8AC3E}">
        <p14:creationId xmlns:p14="http://schemas.microsoft.com/office/powerpoint/2010/main" val="24485718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fs.admin.c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Good afternoon everybody,</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would like to express my thanks for inviting me to this session. It’s really a great pleasure being part of these four days with Business Register experts from all around the world which share experiences and good practices.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those who don’t know me, my name’s Bertrand and I’m in charge to run the division Registers at FSO.</a:t>
            </a:r>
          </a:p>
          <a:p>
            <a:endParaRPr lang="en-GB" sz="1200" kern="1200" dirty="0">
              <a:solidFill>
                <a:schemeClr val="tx1"/>
              </a:solidFill>
              <a:effectLst/>
              <a:latin typeface="+mn-lt"/>
              <a:ea typeface="+mn-ea"/>
              <a:cs typeface="+mn-cs"/>
            </a:endParaRPr>
          </a:p>
          <a:p>
            <a:r>
              <a:rPr lang="en-GB" dirty="0"/>
              <a:t>The focus of my presentation … linked with Diego</a:t>
            </a:r>
            <a:endParaRPr lang="x-none" dirty="0"/>
          </a:p>
        </p:txBody>
      </p:sp>
      <p:sp>
        <p:nvSpPr>
          <p:cNvPr id="4" name="Slide Number Placeholder 3"/>
          <p:cNvSpPr>
            <a:spLocks noGrp="1"/>
          </p:cNvSpPr>
          <p:nvPr>
            <p:ph type="sldNum" sz="quarter" idx="10"/>
          </p:nvPr>
        </p:nvSpPr>
        <p:spPr/>
        <p:txBody>
          <a:bodyPr/>
          <a:lstStyle/>
          <a:p>
            <a:fld id="{30058660-BD56-4910-8518-ACF8AE3CC3A7}" type="slidenum">
              <a:rPr lang="fr-FR" smtClean="0"/>
              <a:t>1</a:t>
            </a:fld>
            <a:endParaRPr lang="fr-FR"/>
          </a:p>
        </p:txBody>
      </p:sp>
      <p:sp>
        <p:nvSpPr>
          <p:cNvPr id="5" name="Date Placeholder 4">
            <a:extLst>
              <a:ext uri="{FF2B5EF4-FFF2-40B4-BE49-F238E27FC236}">
                <a16:creationId xmlns:a16="http://schemas.microsoft.com/office/drawing/2014/main" id="{3829278D-121C-48D6-A7AE-532183A92515}"/>
              </a:ext>
            </a:extLst>
          </p:cNvPr>
          <p:cNvSpPr>
            <a:spLocks noGrp="1"/>
          </p:cNvSpPr>
          <p:nvPr>
            <p:ph type="dt" idx="11"/>
          </p:nvPr>
        </p:nvSpPr>
        <p:spPr/>
        <p:txBody>
          <a:bodyPr/>
          <a:lstStyle/>
          <a:p>
            <a:fld id="{1B0979A9-9662-4F89-A25D-8F7D1B42D709}" type="datetime8">
              <a:rPr lang="fr-FR" smtClean="0"/>
              <a:t>24/09/2018 20:16</a:t>
            </a:fld>
            <a:endParaRPr lang="fr-FR"/>
          </a:p>
        </p:txBody>
      </p:sp>
    </p:spTree>
    <p:extLst>
      <p:ext uri="{BB962C8B-B14F-4D97-AF65-F5344CB8AC3E}">
        <p14:creationId xmlns:p14="http://schemas.microsoft.com/office/powerpoint/2010/main" val="266427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first thing that we did… was to define data innovation because the literacy doesn’t really address the point. The point that our strategy did is to underline that you don’t need to have big data like twitter, </a:t>
            </a:r>
            <a:r>
              <a:rPr lang="en-GB" sz="1200" kern="1200" dirty="0" err="1">
                <a:solidFill>
                  <a:schemeClr val="tx1"/>
                </a:solidFill>
                <a:effectLst/>
                <a:latin typeface="+mn-lt"/>
                <a:ea typeface="+mn-ea"/>
                <a:cs typeface="+mn-cs"/>
              </a:rPr>
              <a:t>facebook</a:t>
            </a:r>
            <a:r>
              <a:rPr lang="en-GB" sz="1200" kern="1200" dirty="0">
                <a:solidFill>
                  <a:schemeClr val="tx1"/>
                </a:solidFill>
                <a:effectLst/>
                <a:latin typeface="+mn-lt"/>
                <a:ea typeface="+mn-ea"/>
                <a:cs typeface="+mn-cs"/>
              </a:rPr>
              <a:t> and so on to run data innovation… data from surveys and also administrative data are valuable assets – that means data that we know – to apply complementary analytics methods like predictive analytics using data science and/or machine learning algorithms.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10</a:t>
            </a:fld>
            <a:endParaRPr lang="fr-FR"/>
          </a:p>
        </p:txBody>
      </p:sp>
    </p:spTree>
    <p:extLst>
      <p:ext uri="{BB962C8B-B14F-4D97-AF65-F5344CB8AC3E}">
        <p14:creationId xmlns:p14="http://schemas.microsoft.com/office/powerpoint/2010/main" val="249997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second thing that we did… was to define strategic but realistic goals that we need to verify before we implement big data in our current production.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two goals need to be achieve before the end of 2019. I’ll speak a little bit later about our five pilot projects that aim to achieve these two goals.</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11</a:t>
            </a:fld>
            <a:endParaRPr lang="fr-FR"/>
          </a:p>
        </p:txBody>
      </p:sp>
    </p:spTree>
    <p:extLst>
      <p:ext uri="{BB962C8B-B14F-4D97-AF65-F5344CB8AC3E}">
        <p14:creationId xmlns:p14="http://schemas.microsoft.com/office/powerpoint/2010/main" val="397892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third thing that we did… was to define how we should consider new data sources in the context of primary and secondary data.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Also we define primary data like the literacy did it. No surprise at all… there are data that have been designed and collected for statistical purposes… typically surveys.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One very important thing is the corresponding analytics paradigm which is the deductive reasoning that means that you start with an idea or a theory.</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12</a:t>
            </a:fld>
            <a:endParaRPr lang="fr-FR"/>
          </a:p>
        </p:txBody>
      </p:sp>
    </p:spTree>
    <p:extLst>
      <p:ext uri="{BB962C8B-B14F-4D97-AF65-F5344CB8AC3E}">
        <p14:creationId xmlns:p14="http://schemas.microsoft.com/office/powerpoint/2010/main" val="319317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Therefore we define secondary data as data that is not designed and collected for statistical purpose. These kind of data can be used to create new ideas.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corresponding analytics paradigm is the inductive reasoning… that means you start with data.</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13</a:t>
            </a:fld>
            <a:endParaRPr lang="fr-FR"/>
          </a:p>
        </p:txBody>
      </p:sp>
    </p:spTree>
    <p:extLst>
      <p:ext uri="{BB962C8B-B14F-4D97-AF65-F5344CB8AC3E}">
        <p14:creationId xmlns:p14="http://schemas.microsoft.com/office/powerpoint/2010/main" val="336135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 now one step further and an important one…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that means we distinguish secondary data in identifiable and non-identifiable data.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you can read identifiable data can be meaningfully associated with a single unit at a given place and time. For instance individual, institution, product or geographical location. Typically register data and administrative data.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contrast we defined non-identifiable data… as data that we can not identify at any level that means individual, institution, product or geographical location. Typically Twitter feeds and so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Why did we do this distinction… the response is easy to understand… for methodological reasons… You can read the link with the methods… the inference and the sample theory. For official statistics that’s a key issue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hope I don’t loose you on this one…</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14</a:t>
            </a:fld>
            <a:endParaRPr lang="fr-FR"/>
          </a:p>
        </p:txBody>
      </p:sp>
    </p:spTree>
    <p:extLst>
      <p:ext uri="{BB962C8B-B14F-4D97-AF65-F5344CB8AC3E}">
        <p14:creationId xmlns:p14="http://schemas.microsoft.com/office/powerpoint/2010/main" val="2289999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Why is the inductive-deductive reasoning cycle so crucial ? … because we are in charge to produce official statistics… we are not in charge to conduct market analysis… we have to prove that our results are accurate…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we need to combine both approaches… that means inductive and deductive. Let me explain that in details.</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15</a:t>
            </a:fld>
            <a:endParaRPr lang="fr-FR"/>
          </a:p>
        </p:txBody>
      </p:sp>
    </p:spTree>
    <p:extLst>
      <p:ext uri="{BB962C8B-B14F-4D97-AF65-F5344CB8AC3E}">
        <p14:creationId xmlns:p14="http://schemas.microsoft.com/office/powerpoint/2010/main" val="132126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classical approach starts with a theory… for example employment in a country. After that statisticians make hypothesis regarding how employment should be measured and which kind of variables we need to measure employment. The next step is to collect the data… usually with surveys. At the end we have a dataset… we apply well know statistical methods and if the results are accurate from a statistical point </a:t>
            </a:r>
            <a:r>
              <a:rPr lang="en-GB" sz="1200" kern="1200">
                <a:solidFill>
                  <a:schemeClr val="tx1"/>
                </a:solidFill>
                <a:effectLst/>
                <a:latin typeface="+mn-lt"/>
                <a:ea typeface="+mn-ea"/>
                <a:cs typeface="+mn-cs"/>
              </a:rPr>
              <a:t>of view</a:t>
            </a:r>
            <a:r>
              <a:rPr lang="en-GB" sz="1200" kern="1200" dirty="0">
                <a:solidFill>
                  <a:schemeClr val="tx1"/>
                </a:solidFill>
                <a:effectLst/>
                <a:latin typeface="+mn-lt"/>
                <a:ea typeface="+mn-ea"/>
                <a:cs typeface="+mn-cs"/>
              </a:rPr>
              <a:t>… we make the assumption that we measure the employment in conformity with the theory… we have been working for decades with this paradigm.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But… the Data Science approach is an other one… you start with the data…  the algorithms will try to identify patterns that means relationships between variables and after that it’s especially true for official statistics… you have to look into the literacy to know if your results match with an existing theory or you need to start again with another data or another algorithms… the inductive approach. At the end of the day… we need to confirm our results with an existing theory.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From a statistical point of view… if we want to use the potential of an inductive approach we need to combine both the inductive and deductive approaches.</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16</a:t>
            </a:fld>
            <a:endParaRPr lang="fr-FR"/>
          </a:p>
        </p:txBody>
      </p:sp>
    </p:spTree>
    <p:extLst>
      <p:ext uri="{BB962C8B-B14F-4D97-AF65-F5344CB8AC3E}">
        <p14:creationId xmlns:p14="http://schemas.microsoft.com/office/powerpoint/2010/main" val="2365751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started the implementation of our data innovation strategy by defining five pilot projects. I’ll go quickly through these five.</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17</a:t>
            </a:fld>
            <a:endParaRPr lang="fr-FR"/>
          </a:p>
        </p:txBody>
      </p:sp>
    </p:spTree>
    <p:extLst>
      <p:ext uri="{BB962C8B-B14F-4D97-AF65-F5344CB8AC3E}">
        <p14:creationId xmlns:p14="http://schemas.microsoft.com/office/powerpoint/2010/main" val="409605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project aims to…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data sources that this project will use are…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expected output is to verify if it’s possible…</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18</a:t>
            </a:fld>
            <a:endParaRPr lang="fr-FR"/>
          </a:p>
        </p:txBody>
      </p:sp>
    </p:spTree>
    <p:extLst>
      <p:ext uri="{BB962C8B-B14F-4D97-AF65-F5344CB8AC3E}">
        <p14:creationId xmlns:p14="http://schemas.microsoft.com/office/powerpoint/2010/main" val="263856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project aims to…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data sources that this project will use are…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expected output is to verify if it’s possible…</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19</a:t>
            </a:fld>
            <a:endParaRPr lang="fr-FR"/>
          </a:p>
        </p:txBody>
      </p:sp>
    </p:spTree>
    <p:extLst>
      <p:ext uri="{BB962C8B-B14F-4D97-AF65-F5344CB8AC3E}">
        <p14:creationId xmlns:p14="http://schemas.microsoft.com/office/powerpoint/2010/main" val="2601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divided my talk into four parts.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First I’ll tell you about the big picture. After this part, you should be able to understand how we are dealing with the digital 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From there I’ll cover the approach that we have to integrate new data sources into our production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Then </a:t>
            </a:r>
            <a:r>
              <a:rPr lang="en-GB" sz="1200" kern="1200">
                <a:solidFill>
                  <a:schemeClr val="tx1"/>
                </a:solidFill>
                <a:effectLst/>
                <a:latin typeface="+mn-lt"/>
                <a:ea typeface="+mn-ea"/>
                <a:cs typeface="+mn-cs"/>
              </a:rPr>
              <a:t>I’ll briefly present our five pilot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Lastly, I’ll emphasize the steps that are needed for the FSO… Meaning people, skills, communication and so on.</a:t>
            </a:r>
          </a:p>
          <a:p>
            <a:endParaRPr lang="x-none" dirty="0"/>
          </a:p>
        </p:txBody>
      </p:sp>
      <p:sp>
        <p:nvSpPr>
          <p:cNvPr id="4" name="Slide Number Placeholder 3"/>
          <p:cNvSpPr>
            <a:spLocks noGrp="1"/>
          </p:cNvSpPr>
          <p:nvPr>
            <p:ph type="sldNum" sz="quarter" idx="10"/>
          </p:nvPr>
        </p:nvSpPr>
        <p:spPr/>
        <p:txBody>
          <a:bodyPr/>
          <a:lstStyle/>
          <a:p>
            <a:fld id="{30058660-BD56-4910-8518-ACF8AE3CC3A7}" type="slidenum">
              <a:rPr lang="fr-FR" smtClean="0"/>
              <a:t>2</a:t>
            </a:fld>
            <a:endParaRPr lang="fr-FR"/>
          </a:p>
        </p:txBody>
      </p:sp>
      <p:sp>
        <p:nvSpPr>
          <p:cNvPr id="5" name="Date Placeholder 4">
            <a:extLst>
              <a:ext uri="{FF2B5EF4-FFF2-40B4-BE49-F238E27FC236}">
                <a16:creationId xmlns:a16="http://schemas.microsoft.com/office/drawing/2014/main" id="{C256AE17-3D55-47AB-80D1-4FA25D2E8297}"/>
              </a:ext>
            </a:extLst>
          </p:cNvPr>
          <p:cNvSpPr>
            <a:spLocks noGrp="1"/>
          </p:cNvSpPr>
          <p:nvPr>
            <p:ph type="dt" idx="11"/>
          </p:nvPr>
        </p:nvSpPr>
        <p:spPr/>
        <p:txBody>
          <a:bodyPr/>
          <a:lstStyle/>
          <a:p>
            <a:fld id="{43E68639-F05B-4713-9AE9-B34D5E0EE0E8}" type="datetime8">
              <a:rPr lang="fr-FR" smtClean="0"/>
              <a:t>24/09/2018 20:16</a:t>
            </a:fld>
            <a:endParaRPr lang="fr-FR"/>
          </a:p>
        </p:txBody>
      </p:sp>
    </p:spTree>
    <p:extLst>
      <p:ext uri="{BB962C8B-B14F-4D97-AF65-F5344CB8AC3E}">
        <p14:creationId xmlns:p14="http://schemas.microsoft.com/office/powerpoint/2010/main" val="409997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project aims to…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data sources that this project will use are…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expected output is to verify if it’s possible…</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20</a:t>
            </a:fld>
            <a:endParaRPr lang="fr-FR"/>
          </a:p>
        </p:txBody>
      </p:sp>
    </p:spTree>
    <p:extLst>
      <p:ext uri="{BB962C8B-B14F-4D97-AF65-F5344CB8AC3E}">
        <p14:creationId xmlns:p14="http://schemas.microsoft.com/office/powerpoint/2010/main" val="34634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21</a:t>
            </a:fld>
            <a:endParaRPr lang="fr-FR"/>
          </a:p>
        </p:txBody>
      </p:sp>
    </p:spTree>
    <p:extLst>
      <p:ext uri="{BB962C8B-B14F-4D97-AF65-F5344CB8AC3E}">
        <p14:creationId xmlns:p14="http://schemas.microsoft.com/office/powerpoint/2010/main" val="3645454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Last but not least is a short conclusion and some food for thought</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22</a:t>
            </a:fld>
            <a:endParaRPr lang="fr-FR"/>
          </a:p>
        </p:txBody>
      </p:sp>
    </p:spTree>
    <p:extLst>
      <p:ext uri="{BB962C8B-B14F-4D97-AF65-F5344CB8AC3E}">
        <p14:creationId xmlns:p14="http://schemas.microsoft.com/office/powerpoint/2010/main" val="1317448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Short conclusion is to say that we choose this approach because we will implement new data sources in our current production but we have to answer many questions first</a:t>
            </a:r>
          </a:p>
          <a:p>
            <a:endParaRPr lang="en-GB" sz="1200" kern="1200" dirty="0">
              <a:solidFill>
                <a:schemeClr val="tx1"/>
              </a:solidFill>
              <a:effectLst/>
              <a:latin typeface="+mn-lt"/>
              <a:ea typeface="+mn-ea"/>
              <a:cs typeface="+mn-cs"/>
            </a:endParaRPr>
          </a:p>
          <a:p>
            <a:pPr marL="228600" indent="-228600">
              <a:buAutoNum type="arabicParenR"/>
            </a:pPr>
            <a:r>
              <a:rPr lang="en-GB" sz="1200" kern="1200" dirty="0">
                <a:solidFill>
                  <a:schemeClr val="tx1"/>
                </a:solidFill>
                <a:effectLst/>
                <a:latin typeface="+mn-lt"/>
                <a:ea typeface="+mn-ea"/>
                <a:cs typeface="+mn-cs"/>
              </a:rPr>
              <a:t>adapt the quality framework that we currently use </a:t>
            </a:r>
          </a:p>
          <a:p>
            <a:pPr marL="228600" indent="-228600">
              <a:buAutoNum type="arabicParen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evaluate which skills need to be developed in FSO Staff to perform these complementary data analysis, but also which IT skills we need, which IT tools and so 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investigate the legal issues related to these new data sources and it’s not an easy task I have to say.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4) and lastly we will have to discuss with our stakeholders which means customers but also the research community and other statistician within the swiss statistical system.</a:t>
            </a:r>
          </a:p>
          <a:p>
            <a:endParaRPr lang="fr-CH" dirty="0"/>
          </a:p>
        </p:txBody>
      </p:sp>
      <p:sp>
        <p:nvSpPr>
          <p:cNvPr id="4" name="Espace réservé du numéro de diapositive 3"/>
          <p:cNvSpPr>
            <a:spLocks noGrp="1"/>
          </p:cNvSpPr>
          <p:nvPr>
            <p:ph type="sldNum" sz="quarter" idx="10"/>
          </p:nvPr>
        </p:nvSpPr>
        <p:spPr/>
        <p:txBody>
          <a:bodyPr/>
          <a:lstStyle/>
          <a:p>
            <a:fld id="{30058660-BD56-4910-8518-ACF8AE3CC3A7}" type="slidenum">
              <a:rPr lang="fr-FR" smtClean="0"/>
              <a:t>23</a:t>
            </a:fld>
            <a:endParaRPr lang="fr-FR"/>
          </a:p>
        </p:txBody>
      </p:sp>
      <p:sp>
        <p:nvSpPr>
          <p:cNvPr id="5" name="Date Placeholder 4">
            <a:extLst>
              <a:ext uri="{FF2B5EF4-FFF2-40B4-BE49-F238E27FC236}">
                <a16:creationId xmlns:a16="http://schemas.microsoft.com/office/drawing/2014/main" id="{03E6E734-C4FA-4412-B3B8-DF2DE9DB6A80}"/>
              </a:ext>
            </a:extLst>
          </p:cNvPr>
          <p:cNvSpPr>
            <a:spLocks noGrp="1"/>
          </p:cNvSpPr>
          <p:nvPr>
            <p:ph type="dt" idx="11"/>
          </p:nvPr>
        </p:nvSpPr>
        <p:spPr/>
        <p:txBody>
          <a:bodyPr/>
          <a:lstStyle/>
          <a:p>
            <a:fld id="{4657A2F3-3D59-4CF9-BAB8-11CB02B21103}" type="datetime8">
              <a:rPr lang="fr-FR" smtClean="0"/>
              <a:t>24/09/2018 20:16</a:t>
            </a:fld>
            <a:endParaRPr lang="fr-FR"/>
          </a:p>
        </p:txBody>
      </p:sp>
    </p:spTree>
    <p:extLst>
      <p:ext uri="{BB962C8B-B14F-4D97-AF65-F5344CB8AC3E}">
        <p14:creationId xmlns:p14="http://schemas.microsoft.com/office/powerpoint/2010/main" val="40221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30058660-BD56-4910-8518-ACF8AE3CC3A7}" type="slidenum">
              <a:rPr lang="fr-FR" smtClean="0"/>
              <a:t>24</a:t>
            </a:fld>
            <a:endParaRPr lang="fr-FR"/>
          </a:p>
        </p:txBody>
      </p:sp>
      <p:sp>
        <p:nvSpPr>
          <p:cNvPr id="5" name="Date Placeholder 4">
            <a:extLst>
              <a:ext uri="{FF2B5EF4-FFF2-40B4-BE49-F238E27FC236}">
                <a16:creationId xmlns:a16="http://schemas.microsoft.com/office/drawing/2014/main" id="{03E6E734-C4FA-4412-B3B8-DF2DE9DB6A80}"/>
              </a:ext>
            </a:extLst>
          </p:cNvPr>
          <p:cNvSpPr>
            <a:spLocks noGrp="1"/>
          </p:cNvSpPr>
          <p:nvPr>
            <p:ph type="dt" idx="11"/>
          </p:nvPr>
        </p:nvSpPr>
        <p:spPr/>
        <p:txBody>
          <a:bodyPr/>
          <a:lstStyle/>
          <a:p>
            <a:fld id="{4657A2F3-3D59-4CF9-BAB8-11CB02B21103}" type="datetime8">
              <a:rPr lang="fr-FR" smtClean="0"/>
              <a:t>24/09/2018 20:16</a:t>
            </a:fld>
            <a:endParaRPr lang="fr-FR"/>
          </a:p>
        </p:txBody>
      </p:sp>
    </p:spTree>
    <p:extLst>
      <p:ext uri="{BB962C8B-B14F-4D97-AF65-F5344CB8AC3E}">
        <p14:creationId xmlns:p14="http://schemas.microsoft.com/office/powerpoint/2010/main" val="264992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do that, I’ll go through the points mention on the slide.</a:t>
            </a:r>
            <a:endParaRPr lang="x-none" dirty="0"/>
          </a:p>
        </p:txBody>
      </p:sp>
      <p:sp>
        <p:nvSpPr>
          <p:cNvPr id="4" name="Slide Number Placeholder 3"/>
          <p:cNvSpPr>
            <a:spLocks noGrp="1"/>
          </p:cNvSpPr>
          <p:nvPr>
            <p:ph type="sldNum" sz="quarter" idx="10"/>
          </p:nvPr>
        </p:nvSpPr>
        <p:spPr/>
        <p:txBody>
          <a:bodyPr/>
          <a:lstStyle/>
          <a:p>
            <a:fld id="{30058660-BD56-4910-8518-ACF8AE3CC3A7}" type="slidenum">
              <a:rPr lang="fr-FR" smtClean="0"/>
              <a:t>3</a:t>
            </a:fld>
            <a:endParaRPr lang="fr-FR"/>
          </a:p>
        </p:txBody>
      </p:sp>
      <p:sp>
        <p:nvSpPr>
          <p:cNvPr id="5" name="Date Placeholder 4">
            <a:extLst>
              <a:ext uri="{FF2B5EF4-FFF2-40B4-BE49-F238E27FC236}">
                <a16:creationId xmlns:a16="http://schemas.microsoft.com/office/drawing/2014/main" id="{5060E8A1-B4D0-4527-86C7-A909DF87EF38}"/>
              </a:ext>
            </a:extLst>
          </p:cNvPr>
          <p:cNvSpPr>
            <a:spLocks noGrp="1"/>
          </p:cNvSpPr>
          <p:nvPr>
            <p:ph type="dt" idx="11"/>
          </p:nvPr>
        </p:nvSpPr>
        <p:spPr/>
        <p:txBody>
          <a:bodyPr/>
          <a:lstStyle/>
          <a:p>
            <a:fld id="{3965F399-0016-474B-8283-4A6664729BD6}" type="datetime8">
              <a:rPr lang="fr-FR" smtClean="0"/>
              <a:t>24/09/2018 20:16</a:t>
            </a:fld>
            <a:endParaRPr lang="fr-FR"/>
          </a:p>
        </p:txBody>
      </p:sp>
    </p:spTree>
    <p:extLst>
      <p:ext uri="{BB962C8B-B14F-4D97-AF65-F5344CB8AC3E}">
        <p14:creationId xmlns:p14="http://schemas.microsoft.com/office/powerpoint/2010/main" val="308538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Now I’ll tell you more about the point of view of the input. That means from a data collection point of view.</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First of all, it’s important to understand that FSO sees the topic “New Data Sources.” as a logical step, that means an important one, with many challenges but still, a logical step that started many years ago.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fact, it started more than one decade ago when we decided to integrate administrative data in our current production. To achieve this, FSO published the register strategy that aims to reduce administrative burden by using administrative data. More than ten years after the launch of this strategy we are still facing challenges with administrative data. That means quality, use of statistical models, and so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Like we did in 2007, we published last year our data innovation strategy which is the FSO’s response to the challenge of integrating new data sources in our current production.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first key competence that an NSI needs to have is the skills, knowledge, and expertise to integrate data from different sources. It’s not just a technical aspect like buying a good ETL tool but also the capacity to deal with structured and non-structured data. This task can not be delegated to the IT division and must be executed by statisticians.</a:t>
            </a:r>
          </a:p>
          <a:p>
            <a:endParaRPr lang="x-none" dirty="0"/>
          </a:p>
        </p:txBody>
      </p:sp>
      <p:sp>
        <p:nvSpPr>
          <p:cNvPr id="4" name="Espace réservé du numéro de diapositive 3"/>
          <p:cNvSpPr>
            <a:spLocks noGrp="1"/>
          </p:cNvSpPr>
          <p:nvPr>
            <p:ph type="sldNum" sz="quarter" idx="10"/>
          </p:nvPr>
        </p:nvSpPr>
        <p:spPr/>
        <p:txBody>
          <a:bodyPr/>
          <a:lstStyle/>
          <a:p>
            <a:fld id="{30058660-BD56-4910-8518-ACF8AE3CC3A7}" type="slidenum">
              <a:rPr lang="fr-FR" smtClean="0"/>
              <a:t>4</a:t>
            </a:fld>
            <a:endParaRPr lang="fr-FR"/>
          </a:p>
        </p:txBody>
      </p:sp>
      <p:sp>
        <p:nvSpPr>
          <p:cNvPr id="5" name="Date Placeholder 4">
            <a:extLst>
              <a:ext uri="{FF2B5EF4-FFF2-40B4-BE49-F238E27FC236}">
                <a16:creationId xmlns:a16="http://schemas.microsoft.com/office/drawing/2014/main" id="{C0404519-9137-4857-96E1-9463BFA68D2C}"/>
              </a:ext>
            </a:extLst>
          </p:cNvPr>
          <p:cNvSpPr>
            <a:spLocks noGrp="1"/>
          </p:cNvSpPr>
          <p:nvPr>
            <p:ph type="dt" idx="11"/>
          </p:nvPr>
        </p:nvSpPr>
        <p:spPr/>
        <p:txBody>
          <a:bodyPr/>
          <a:lstStyle/>
          <a:p>
            <a:fld id="{5669D134-9F73-41D7-83C4-E5C079636F41}" type="datetime8">
              <a:rPr lang="fr-FR" smtClean="0"/>
              <a:t>24/09/2018 20:16</a:t>
            </a:fld>
            <a:endParaRPr lang="fr-FR"/>
          </a:p>
        </p:txBody>
      </p:sp>
    </p:spTree>
    <p:extLst>
      <p:ext uri="{BB962C8B-B14F-4D97-AF65-F5344CB8AC3E}">
        <p14:creationId xmlns:p14="http://schemas.microsoft.com/office/powerpoint/2010/main" val="422748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As mentioned before. We defined two strategies. The first one… the register strategy had and has a clear goal. That means reducing administrative burden by using administrative data. The law in Switzerland is very clear about this point. No surveys (paper, phone or internet) must be launched if the same information can be provided by administrative data, data matching or the use of statistical models.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second one is the data innovation strategy which aims to apply complementary analysis methods (e.g. predictive analysis by advanced statistical techniques, data science and/or automatic learning) to the FSO's primary sources and identifiable secondary sources already crossed.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Both strategies are available online. I’ll tell you more about the second one in a few minutes.</a:t>
            </a:r>
          </a:p>
          <a:p>
            <a:endParaRPr lang="x-none" b="1" i="1" dirty="0"/>
          </a:p>
        </p:txBody>
      </p:sp>
      <p:sp>
        <p:nvSpPr>
          <p:cNvPr id="4" name="Espace réservé du numéro de diapositive 3"/>
          <p:cNvSpPr>
            <a:spLocks noGrp="1"/>
          </p:cNvSpPr>
          <p:nvPr>
            <p:ph type="sldNum" sz="quarter" idx="10"/>
          </p:nvPr>
        </p:nvSpPr>
        <p:spPr/>
        <p:txBody>
          <a:bodyPr/>
          <a:lstStyle/>
          <a:p>
            <a:fld id="{30058660-BD56-4910-8518-ACF8AE3CC3A7}" type="slidenum">
              <a:rPr lang="fr-FR" smtClean="0"/>
              <a:t>5</a:t>
            </a:fld>
            <a:endParaRPr lang="fr-FR"/>
          </a:p>
        </p:txBody>
      </p:sp>
      <p:sp>
        <p:nvSpPr>
          <p:cNvPr id="5" name="Date Placeholder 4">
            <a:extLst>
              <a:ext uri="{FF2B5EF4-FFF2-40B4-BE49-F238E27FC236}">
                <a16:creationId xmlns:a16="http://schemas.microsoft.com/office/drawing/2014/main" id="{C9DAED2A-AC11-4663-91AD-496A44FD75E1}"/>
              </a:ext>
            </a:extLst>
          </p:cNvPr>
          <p:cNvSpPr>
            <a:spLocks noGrp="1"/>
          </p:cNvSpPr>
          <p:nvPr>
            <p:ph type="dt" idx="11"/>
          </p:nvPr>
        </p:nvSpPr>
        <p:spPr/>
        <p:txBody>
          <a:bodyPr/>
          <a:lstStyle/>
          <a:p>
            <a:fld id="{7C3ED6A8-C7DB-4033-A524-79C2576F6019}" type="datetime8">
              <a:rPr lang="fr-FR" smtClean="0"/>
              <a:t>24/09/2018 20:16</a:t>
            </a:fld>
            <a:endParaRPr lang="fr-FR"/>
          </a:p>
        </p:txBody>
      </p:sp>
    </p:spTree>
    <p:extLst>
      <p:ext uri="{BB962C8B-B14F-4D97-AF65-F5344CB8AC3E}">
        <p14:creationId xmlns:p14="http://schemas.microsoft.com/office/powerpoint/2010/main" val="323616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Now, we have to move to the central part of the production process. That means “throughput” or in other words to focus on the process that transforms raw data into data that is fitting for statistical analysis. Two mains pieces need to be concerned.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first one is our statistical information system. This system was built more or less ten years ago to fit the challenges of register-based statistics. That means taking into account the constraints of integrated statistics, data protection, and traceability. Now we are currently trying to define a new version of our SIS that should fit with the requirements of integrating new data sources (Big Data,…) into our statistical production. Believe me when I say that it’s not an easy task. I could spend hours to explain this, but it’s not the purpose of this conference.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second one is our data innovation strategy. Precisely the fact that we need to apply complementary analysis methods (e.g., predictive analysis by advanced statistical techniques, data science and/or automatic learning) if we want to be able to use new data sources like Twitter, Facebook, LinkedIn, Satellite Imageries, and so on in our statistical production. That’s the hard part of the game because FSO is not currently using these methods at all. That means we need to acquire new skills; rethink our production processes, and last but not least to integrate the inductive approach in our statistical thinking. We have five pilots projects that are currently running to evaluate if the official statistical can benefit from data science and machine learning approaches</a:t>
            </a:r>
            <a:r>
              <a:rPr lang="en-GB" sz="1200" kern="120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you can see, the FSO is still trying to capitalize on what was built many years ago. We need to protect our past investment, evaluate what could be the benefit of these new data sources for official statistics and not take every technical hype for granted, and big data is still a little bit a technical hype that we need to demystify and understand as scientists have learned to do it.</a:t>
            </a:r>
          </a:p>
          <a:p>
            <a:endParaRPr lang="fr-CH"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30058660-BD56-4910-8518-ACF8AE3CC3A7}" type="slidenum">
              <a:rPr lang="fr-FR" smtClean="0"/>
              <a:t>6</a:t>
            </a:fld>
            <a:endParaRPr lang="fr-FR"/>
          </a:p>
        </p:txBody>
      </p:sp>
      <p:sp>
        <p:nvSpPr>
          <p:cNvPr id="5" name="Date Placeholder 4">
            <a:extLst>
              <a:ext uri="{FF2B5EF4-FFF2-40B4-BE49-F238E27FC236}">
                <a16:creationId xmlns:a16="http://schemas.microsoft.com/office/drawing/2014/main" id="{571F813B-5BA6-4F39-BAFA-BAE2983DDC1E}"/>
              </a:ext>
            </a:extLst>
          </p:cNvPr>
          <p:cNvSpPr>
            <a:spLocks noGrp="1"/>
          </p:cNvSpPr>
          <p:nvPr>
            <p:ph type="dt" idx="11"/>
          </p:nvPr>
        </p:nvSpPr>
        <p:spPr/>
        <p:txBody>
          <a:bodyPr/>
          <a:lstStyle/>
          <a:p>
            <a:fld id="{598224ED-5340-41C0-8CAF-9B1E34E9FB16}" type="datetime8">
              <a:rPr lang="fr-FR" smtClean="0"/>
              <a:t>24/09/2018 20:16</a:t>
            </a:fld>
            <a:endParaRPr lang="fr-FR"/>
          </a:p>
        </p:txBody>
      </p:sp>
    </p:spTree>
    <p:extLst>
      <p:ext uri="{BB962C8B-B14F-4D97-AF65-F5344CB8AC3E}">
        <p14:creationId xmlns:p14="http://schemas.microsoft.com/office/powerpoint/2010/main" val="71285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Now, you can have a look at the two documents that I mentioned on the previous slide. If you are interested, you can find both on the Internet. Please go to our homepage </a:t>
            </a:r>
            <a:r>
              <a:rPr lang="en-GB" sz="1200" u="sng" kern="1200" dirty="0">
                <a:solidFill>
                  <a:schemeClr val="tx1"/>
                </a:solidFill>
                <a:effectLst/>
                <a:latin typeface="+mn-lt"/>
                <a:ea typeface="+mn-ea"/>
                <a:cs typeface="+mn-cs"/>
                <a:hlinkClick r:id="rId3"/>
              </a:rPr>
              <a:t>www.bfs.admin.ch</a:t>
            </a:r>
            <a:r>
              <a:rPr lang="en-GB" sz="1200" kern="1200" dirty="0">
                <a:solidFill>
                  <a:schemeClr val="tx1"/>
                </a:solidFill>
                <a:effectLst/>
                <a:latin typeface="+mn-lt"/>
                <a:ea typeface="+mn-ea"/>
                <a:cs typeface="+mn-cs"/>
              </a:rPr>
              <a:t> and use our search engine. If you can’t find it, please let me know, and I’ll send you by email.</a:t>
            </a:r>
          </a:p>
          <a:p>
            <a:r>
              <a:rPr lang="en-GB" sz="1200" kern="1200" dirty="0">
                <a:solidFill>
                  <a:schemeClr val="tx1"/>
                </a:solidFill>
                <a:effectLst/>
                <a:latin typeface="+mn-lt"/>
                <a:ea typeface="+mn-ea"/>
                <a:cs typeface="+mn-cs"/>
              </a:rPr>
              <a:t> </a:t>
            </a:r>
            <a:endParaRPr lang="x-none" b="1" dirty="0"/>
          </a:p>
        </p:txBody>
      </p:sp>
      <p:sp>
        <p:nvSpPr>
          <p:cNvPr id="4" name="Espace réservé du numéro de diapositive 3"/>
          <p:cNvSpPr>
            <a:spLocks noGrp="1"/>
          </p:cNvSpPr>
          <p:nvPr>
            <p:ph type="sldNum" sz="quarter" idx="10"/>
          </p:nvPr>
        </p:nvSpPr>
        <p:spPr/>
        <p:txBody>
          <a:bodyPr/>
          <a:lstStyle/>
          <a:p>
            <a:fld id="{30058660-BD56-4910-8518-ACF8AE3CC3A7}" type="slidenum">
              <a:rPr lang="fr-FR" smtClean="0"/>
              <a:t>7</a:t>
            </a:fld>
            <a:endParaRPr lang="fr-FR"/>
          </a:p>
        </p:txBody>
      </p:sp>
      <p:sp>
        <p:nvSpPr>
          <p:cNvPr id="5" name="Date Placeholder 4">
            <a:extLst>
              <a:ext uri="{FF2B5EF4-FFF2-40B4-BE49-F238E27FC236}">
                <a16:creationId xmlns:a16="http://schemas.microsoft.com/office/drawing/2014/main" id="{DCD57E9F-B1CD-4DD8-B458-36AC9B8C4526}"/>
              </a:ext>
            </a:extLst>
          </p:cNvPr>
          <p:cNvSpPr>
            <a:spLocks noGrp="1"/>
          </p:cNvSpPr>
          <p:nvPr>
            <p:ph type="dt" idx="11"/>
          </p:nvPr>
        </p:nvSpPr>
        <p:spPr/>
        <p:txBody>
          <a:bodyPr/>
          <a:lstStyle/>
          <a:p>
            <a:fld id="{EAC09EFC-7A9F-4C21-B6C4-FB2261C45C1C}" type="datetime8">
              <a:rPr lang="fr-FR" smtClean="0"/>
              <a:t>24/09/2018 20:16</a:t>
            </a:fld>
            <a:endParaRPr lang="fr-FR"/>
          </a:p>
        </p:txBody>
      </p:sp>
    </p:spTree>
    <p:extLst>
      <p:ext uri="{BB962C8B-B14F-4D97-AF65-F5344CB8AC3E}">
        <p14:creationId xmlns:p14="http://schemas.microsoft.com/office/powerpoint/2010/main" val="158437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Finally, we have to move to the last part of the production process. That means the “output.” It’s not the purpose of my presentation. I put this slide in because it seems important to me to tell you that from the whole organization we also initiated many changes to increase the time to market and the way we disseminate our statistics.</a:t>
            </a:r>
          </a:p>
          <a:p>
            <a:pPr defTabSz="990478">
              <a:defRPr/>
            </a:pPr>
            <a:endParaRPr lang="fr-CH" i="1"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30058660-BD56-4910-8518-ACF8AE3CC3A7}" type="slidenum">
              <a:rPr lang="fr-FR" smtClean="0"/>
              <a:t>8</a:t>
            </a:fld>
            <a:endParaRPr lang="fr-FR"/>
          </a:p>
        </p:txBody>
      </p:sp>
      <p:sp>
        <p:nvSpPr>
          <p:cNvPr id="5" name="Date Placeholder 4">
            <a:extLst>
              <a:ext uri="{FF2B5EF4-FFF2-40B4-BE49-F238E27FC236}">
                <a16:creationId xmlns:a16="http://schemas.microsoft.com/office/drawing/2014/main" id="{1A131E00-B2B8-424E-933B-9201A61F3EF7}"/>
              </a:ext>
            </a:extLst>
          </p:cNvPr>
          <p:cNvSpPr>
            <a:spLocks noGrp="1"/>
          </p:cNvSpPr>
          <p:nvPr>
            <p:ph type="dt" idx="11"/>
          </p:nvPr>
        </p:nvSpPr>
        <p:spPr/>
        <p:txBody>
          <a:bodyPr/>
          <a:lstStyle/>
          <a:p>
            <a:fld id="{867D3EFC-1B4A-44C9-920C-00A9DC34D918}" type="datetime8">
              <a:rPr lang="fr-FR" smtClean="0"/>
              <a:t>24/09/2018 20:16</a:t>
            </a:fld>
            <a:endParaRPr lang="fr-FR"/>
          </a:p>
        </p:txBody>
      </p:sp>
    </p:spTree>
    <p:extLst>
      <p:ext uri="{BB962C8B-B14F-4D97-AF65-F5344CB8AC3E}">
        <p14:creationId xmlns:p14="http://schemas.microsoft.com/office/powerpoint/2010/main" val="98490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present our data innovation strategy, I’ll go through these five points.</a:t>
            </a:r>
          </a:p>
          <a:p>
            <a:endParaRPr lang="x-none" dirty="0"/>
          </a:p>
        </p:txBody>
      </p:sp>
      <p:sp>
        <p:nvSpPr>
          <p:cNvPr id="4" name="Date Placeholder 3"/>
          <p:cNvSpPr>
            <a:spLocks noGrp="1"/>
          </p:cNvSpPr>
          <p:nvPr>
            <p:ph type="dt" idx="10"/>
          </p:nvPr>
        </p:nvSpPr>
        <p:spPr/>
        <p:txBody>
          <a:bodyPr/>
          <a:lstStyle/>
          <a:p>
            <a:fld id="{DDD46CCC-0408-4C64-BF8F-889629D2CD57}" type="datetime8">
              <a:rPr lang="fr-FR" smtClean="0"/>
              <a:t>24/09/2018 20:16</a:t>
            </a:fld>
            <a:endParaRPr lang="fr-FR"/>
          </a:p>
        </p:txBody>
      </p:sp>
      <p:sp>
        <p:nvSpPr>
          <p:cNvPr id="5" name="Slide Number Placeholder 4"/>
          <p:cNvSpPr>
            <a:spLocks noGrp="1"/>
          </p:cNvSpPr>
          <p:nvPr>
            <p:ph type="sldNum" sz="quarter" idx="11"/>
          </p:nvPr>
        </p:nvSpPr>
        <p:spPr/>
        <p:txBody>
          <a:bodyPr/>
          <a:lstStyle/>
          <a:p>
            <a:fld id="{30058660-BD56-4910-8518-ACF8AE3CC3A7}" type="slidenum">
              <a:rPr lang="fr-FR" smtClean="0"/>
              <a:t>9</a:t>
            </a:fld>
            <a:endParaRPr lang="fr-FR"/>
          </a:p>
        </p:txBody>
      </p:sp>
    </p:spTree>
    <p:extLst>
      <p:ext uri="{BB962C8B-B14F-4D97-AF65-F5344CB8AC3E}">
        <p14:creationId xmlns:p14="http://schemas.microsoft.com/office/powerpoint/2010/main" val="302094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065600" y="1900800"/>
            <a:ext cx="10425600" cy="423193"/>
          </a:xfrm>
        </p:spPr>
        <p:txBody>
          <a:bodyPr anchor="t"/>
          <a:lstStyle>
            <a:lvl1pPr algn="l">
              <a:lnSpc>
                <a:spcPts val="3300"/>
              </a:lnSpc>
              <a:defRPr sz="3000"/>
            </a:lvl1pPr>
          </a:lstStyle>
          <a:p>
            <a:r>
              <a:rPr lang="de-DE"/>
              <a:t>Titelmasterformat durch Klicken bearbeiten</a:t>
            </a:r>
            <a:endParaRPr lang="de-CH" dirty="0"/>
          </a:p>
        </p:txBody>
      </p:sp>
      <p:sp>
        <p:nvSpPr>
          <p:cNvPr id="3" name="Subtitle 2"/>
          <p:cNvSpPr>
            <a:spLocks noGrp="1"/>
          </p:cNvSpPr>
          <p:nvPr>
            <p:ph type="subTitle" idx="1"/>
          </p:nvPr>
        </p:nvSpPr>
        <p:spPr>
          <a:xfrm>
            <a:off x="1065600" y="3434400"/>
            <a:ext cx="10425600" cy="1845000"/>
          </a:xfrm>
        </p:spPr>
        <p:txBody>
          <a:bodyPr>
            <a:normAutofit/>
          </a:bodyPr>
          <a:lstStyle>
            <a:lvl1pPr marL="0" marR="0" indent="0" algn="l" defTabSz="685800" rtl="0" eaLnBrk="1" fontAlgn="auto" latinLnBrk="0" hangingPunct="1">
              <a:lnSpc>
                <a:spcPts val="2700"/>
              </a:lnSpc>
              <a:spcBef>
                <a:spcPts val="0"/>
              </a:spcBef>
              <a:spcAft>
                <a:spcPts val="900"/>
              </a:spcAft>
              <a:buClrTx/>
              <a:buSzTx/>
              <a:buFont typeface="Wingdings" panose="05000000000000000000" pitchFamily="2" charset="2"/>
              <a:buNone/>
              <a:tabLst/>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ts val="2700"/>
              </a:lnSpc>
              <a:spcBef>
                <a:spcPts val="0"/>
              </a:spcBef>
              <a:spcAft>
                <a:spcPts val="900"/>
              </a:spcAft>
              <a:buClrTx/>
              <a:buSzTx/>
              <a:buFont typeface="Wingdings" panose="05000000000000000000" pitchFamily="2" charset="2"/>
              <a:buNone/>
              <a:tabLst/>
              <a:defRPr/>
            </a:pPr>
            <a:r>
              <a:rPr lang="de-DE"/>
              <a:t>Formatvorlage des Untertitelmasters durch Klicken bearbeiten</a:t>
            </a:r>
            <a:endParaRPr lang="de-CH" dirty="0"/>
          </a:p>
        </p:txBody>
      </p:sp>
    </p:spTree>
    <p:extLst>
      <p:ext uri="{BB962C8B-B14F-4D97-AF65-F5344CB8AC3E}">
        <p14:creationId xmlns:p14="http://schemas.microsoft.com/office/powerpoint/2010/main" val="20681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Text 1-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9276" y="1426033"/>
            <a:ext cx="10431925" cy="346249"/>
          </a:xfrm>
        </p:spPr>
        <p:txBody>
          <a:bodyPr/>
          <a:lstStyle>
            <a:lvl1pPr>
              <a:defRPr sz="2250"/>
            </a:lvl1pPr>
          </a:lstStyle>
          <a:p>
            <a:r>
              <a:rPr lang="de-DE" dirty="0"/>
              <a:t>Titel durch Klicken einfügen</a:t>
            </a:r>
            <a:endParaRPr lang="de-CH" dirty="0"/>
          </a:p>
        </p:txBody>
      </p:sp>
      <p:sp>
        <p:nvSpPr>
          <p:cNvPr id="3" name="Content Placeholder 2"/>
          <p:cNvSpPr>
            <a:spLocks noGrp="1"/>
          </p:cNvSpPr>
          <p:nvPr>
            <p:ph idx="1"/>
          </p:nvPr>
        </p:nvSpPr>
        <p:spPr>
          <a:xfrm>
            <a:off x="1063637" y="2492377"/>
            <a:ext cx="10427564" cy="1551707"/>
          </a:xfrm>
        </p:spPr>
        <p:txBody>
          <a:bodyPr/>
          <a:lstStyle>
            <a:lvl1pPr>
              <a:lnSpc>
                <a:spcPts val="2325"/>
              </a:lnSpc>
              <a:defRPr sz="2025"/>
            </a:lvl1pPr>
            <a:lvl2pPr>
              <a:lnSpc>
                <a:spcPts val="2100"/>
              </a:lnSpc>
              <a:defRPr/>
            </a:lvl2pPr>
            <a:lvl3pPr marL="402431" indent="-132160">
              <a:lnSpc>
                <a:spcPts val="1800"/>
              </a:lnSpc>
              <a:defRPr/>
            </a:lvl3pPr>
            <a:lvl4pPr marL="671513" indent="-132160">
              <a:lnSpc>
                <a:spcPts val="1650"/>
              </a:lnSpc>
              <a:defRPr/>
            </a:lvl4pPr>
            <a:lvl5pPr marL="941785" indent="-132160">
              <a:lnSpc>
                <a:spcPts val="1650"/>
              </a:lnSpc>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10161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2-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 durch Klicken einfügen</a:t>
            </a:r>
            <a:endParaRPr lang="de-CH" dirty="0"/>
          </a:p>
        </p:txBody>
      </p:sp>
      <p:sp>
        <p:nvSpPr>
          <p:cNvPr id="7" name="Content Placeholder 2"/>
          <p:cNvSpPr>
            <a:spLocks noGrp="1"/>
          </p:cNvSpPr>
          <p:nvPr>
            <p:ph idx="1"/>
          </p:nvPr>
        </p:nvSpPr>
        <p:spPr>
          <a:xfrm>
            <a:off x="1063637" y="2492377"/>
            <a:ext cx="4852977" cy="1551707"/>
          </a:xfrm>
        </p:spPr>
        <p:txBody>
          <a:bodyPr/>
          <a:lstStyle>
            <a:lvl1pPr>
              <a:lnSpc>
                <a:spcPts val="2325"/>
              </a:lnSpc>
              <a:defRPr sz="2025"/>
            </a:lvl1pPr>
            <a:lvl2pPr>
              <a:lnSpc>
                <a:spcPts val="2100"/>
              </a:lnSpc>
              <a:defRPr/>
            </a:lvl2pPr>
            <a:lvl3pPr marL="402431" indent="-132160">
              <a:lnSpc>
                <a:spcPts val="1800"/>
              </a:lnSpc>
              <a:defRPr/>
            </a:lvl3pPr>
            <a:lvl4pPr marL="671513" indent="-132160">
              <a:lnSpc>
                <a:spcPts val="1650"/>
              </a:lnSpc>
              <a:defRPr/>
            </a:lvl4pPr>
            <a:lvl5pPr marL="941785" indent="-132160">
              <a:lnSpc>
                <a:spcPts val="1650"/>
              </a:lnSpc>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9" name="Content Placeholder 2"/>
          <p:cNvSpPr>
            <a:spLocks noGrp="1"/>
          </p:cNvSpPr>
          <p:nvPr>
            <p:ph idx="10"/>
          </p:nvPr>
        </p:nvSpPr>
        <p:spPr>
          <a:xfrm>
            <a:off x="6638225" y="2492377"/>
            <a:ext cx="4852977" cy="1551707"/>
          </a:xfrm>
        </p:spPr>
        <p:txBody>
          <a:bodyPr/>
          <a:lstStyle>
            <a:lvl1pPr>
              <a:lnSpc>
                <a:spcPts val="2325"/>
              </a:lnSpc>
              <a:defRPr sz="2025"/>
            </a:lvl1pPr>
            <a:lvl2pPr>
              <a:lnSpc>
                <a:spcPts val="2100"/>
              </a:lnSpc>
              <a:defRPr/>
            </a:lvl2pPr>
            <a:lvl3pPr marL="402431" indent="-132160">
              <a:lnSpc>
                <a:spcPts val="1800"/>
              </a:lnSpc>
              <a:defRPr/>
            </a:lvl3pPr>
            <a:lvl4pPr marL="671513" indent="-132160">
              <a:lnSpc>
                <a:spcPts val="1650"/>
              </a:lnSpc>
              <a:defRPr/>
            </a:lvl4pPr>
            <a:lvl5pPr marL="941785" indent="-132160">
              <a:lnSpc>
                <a:spcPts val="1650"/>
              </a:lnSpc>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178820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links Text, rechts Graf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 durch Klicken einfügen</a:t>
            </a:r>
            <a:endParaRPr lang="de-CH" dirty="0"/>
          </a:p>
        </p:txBody>
      </p:sp>
      <p:sp>
        <p:nvSpPr>
          <p:cNvPr id="6" name="Content Placeholder 2"/>
          <p:cNvSpPr>
            <a:spLocks noGrp="1"/>
          </p:cNvSpPr>
          <p:nvPr>
            <p:ph idx="12" hasCustomPrompt="1"/>
          </p:nvPr>
        </p:nvSpPr>
        <p:spPr>
          <a:xfrm>
            <a:off x="6455664" y="2498471"/>
            <a:ext cx="5035536" cy="3138026"/>
          </a:xfrm>
        </p:spPr>
        <p:txBody>
          <a:bodyPr>
            <a:normAutofit/>
          </a:bodyPr>
          <a:lstStyle>
            <a:lvl1pPr>
              <a:lnSpc>
                <a:spcPts val="1650"/>
              </a:lnSpc>
              <a:spcAft>
                <a:spcPts val="0"/>
              </a:spcAft>
              <a:defRPr sz="1350"/>
            </a:lvl1pPr>
          </a:lstStyle>
          <a:p>
            <a:pPr lvl="0"/>
            <a:r>
              <a:rPr lang="de-DE" dirty="0"/>
              <a:t>Bild / Grafik</a:t>
            </a:r>
            <a:endParaRPr lang="de-CH" dirty="0"/>
          </a:p>
        </p:txBody>
      </p:sp>
      <p:sp>
        <p:nvSpPr>
          <p:cNvPr id="7" name="Content Placeholder 2"/>
          <p:cNvSpPr>
            <a:spLocks noGrp="1"/>
          </p:cNvSpPr>
          <p:nvPr>
            <p:ph idx="13" hasCustomPrompt="1"/>
          </p:nvPr>
        </p:nvSpPr>
        <p:spPr>
          <a:xfrm>
            <a:off x="6456864" y="5767201"/>
            <a:ext cx="5035536" cy="292223"/>
          </a:xfrm>
        </p:spPr>
        <p:txBody>
          <a:bodyPr>
            <a:normAutofit/>
          </a:bodyPr>
          <a:lstStyle>
            <a:lvl1pPr>
              <a:lnSpc>
                <a:spcPts val="1650"/>
              </a:lnSpc>
              <a:spcAft>
                <a:spcPts val="0"/>
              </a:spcAft>
              <a:defRPr sz="1350"/>
            </a:lvl1pPr>
          </a:lstStyle>
          <a:p>
            <a:pPr lvl="0"/>
            <a:r>
              <a:rPr lang="de-DE" dirty="0"/>
              <a:t>Legende</a:t>
            </a:r>
            <a:endParaRPr lang="de-CH" dirty="0"/>
          </a:p>
        </p:txBody>
      </p:sp>
      <p:sp>
        <p:nvSpPr>
          <p:cNvPr id="9" name="Content Placeholder 2"/>
          <p:cNvSpPr>
            <a:spLocks noGrp="1"/>
          </p:cNvSpPr>
          <p:nvPr>
            <p:ph idx="1"/>
          </p:nvPr>
        </p:nvSpPr>
        <p:spPr>
          <a:xfrm>
            <a:off x="1063637" y="2498473"/>
            <a:ext cx="4852977" cy="1551707"/>
          </a:xfrm>
        </p:spPr>
        <p:txBody>
          <a:bodyPr/>
          <a:lstStyle>
            <a:lvl1pPr>
              <a:lnSpc>
                <a:spcPts val="2325"/>
              </a:lnSpc>
              <a:defRPr sz="2025"/>
            </a:lvl1pPr>
            <a:lvl2pPr>
              <a:lnSpc>
                <a:spcPts val="2100"/>
              </a:lnSpc>
              <a:defRPr/>
            </a:lvl2pPr>
            <a:lvl3pPr marL="402431" indent="-132160">
              <a:lnSpc>
                <a:spcPts val="1800"/>
              </a:lnSpc>
              <a:defRPr/>
            </a:lvl3pPr>
            <a:lvl4pPr marL="671513" indent="-132160">
              <a:lnSpc>
                <a:spcPts val="1650"/>
              </a:lnSpc>
              <a:defRPr/>
            </a:lvl4pPr>
            <a:lvl5pPr marL="941785" indent="-132160">
              <a:lnSpc>
                <a:spcPts val="1650"/>
              </a:lnSpc>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86072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Grafiken links und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 durch Klicken einfügen</a:t>
            </a:r>
            <a:endParaRPr lang="de-CH" dirty="0"/>
          </a:p>
        </p:txBody>
      </p:sp>
      <p:sp>
        <p:nvSpPr>
          <p:cNvPr id="6" name="Content Placeholder 2"/>
          <p:cNvSpPr>
            <a:spLocks noGrp="1"/>
          </p:cNvSpPr>
          <p:nvPr>
            <p:ph idx="12" hasCustomPrompt="1"/>
          </p:nvPr>
        </p:nvSpPr>
        <p:spPr>
          <a:xfrm>
            <a:off x="6455664" y="2492375"/>
            <a:ext cx="5035536" cy="3138026"/>
          </a:xfrm>
        </p:spPr>
        <p:txBody>
          <a:bodyPr>
            <a:normAutofit/>
          </a:bodyPr>
          <a:lstStyle>
            <a:lvl1pPr>
              <a:lnSpc>
                <a:spcPts val="1650"/>
              </a:lnSpc>
              <a:spcAft>
                <a:spcPts val="0"/>
              </a:spcAft>
              <a:defRPr sz="1350"/>
            </a:lvl1pPr>
          </a:lstStyle>
          <a:p>
            <a:pPr lvl="0"/>
            <a:r>
              <a:rPr lang="de-DE" dirty="0"/>
              <a:t>Bild / Grafik</a:t>
            </a:r>
            <a:endParaRPr lang="de-CH" dirty="0"/>
          </a:p>
        </p:txBody>
      </p:sp>
      <p:sp>
        <p:nvSpPr>
          <p:cNvPr id="7" name="Content Placeholder 2"/>
          <p:cNvSpPr>
            <a:spLocks noGrp="1"/>
          </p:cNvSpPr>
          <p:nvPr>
            <p:ph idx="13" hasCustomPrompt="1"/>
          </p:nvPr>
        </p:nvSpPr>
        <p:spPr>
          <a:xfrm>
            <a:off x="6456864" y="5767201"/>
            <a:ext cx="5035536" cy="292223"/>
          </a:xfrm>
        </p:spPr>
        <p:txBody>
          <a:bodyPr>
            <a:normAutofit/>
          </a:bodyPr>
          <a:lstStyle>
            <a:lvl1pPr>
              <a:lnSpc>
                <a:spcPts val="1650"/>
              </a:lnSpc>
              <a:spcAft>
                <a:spcPts val="0"/>
              </a:spcAft>
              <a:defRPr sz="1350"/>
            </a:lvl1pPr>
          </a:lstStyle>
          <a:p>
            <a:pPr lvl="0"/>
            <a:r>
              <a:rPr lang="de-DE" dirty="0"/>
              <a:t>Legende</a:t>
            </a:r>
            <a:endParaRPr lang="de-CH" dirty="0"/>
          </a:p>
        </p:txBody>
      </p:sp>
      <p:sp>
        <p:nvSpPr>
          <p:cNvPr id="8" name="Content Placeholder 2"/>
          <p:cNvSpPr>
            <a:spLocks noGrp="1"/>
          </p:cNvSpPr>
          <p:nvPr>
            <p:ph idx="14" hasCustomPrompt="1"/>
          </p:nvPr>
        </p:nvSpPr>
        <p:spPr>
          <a:xfrm>
            <a:off x="1059264" y="2492375"/>
            <a:ext cx="4859952" cy="3138026"/>
          </a:xfrm>
        </p:spPr>
        <p:txBody>
          <a:bodyPr>
            <a:normAutofit/>
          </a:bodyPr>
          <a:lstStyle>
            <a:lvl1pPr>
              <a:lnSpc>
                <a:spcPts val="1650"/>
              </a:lnSpc>
              <a:spcAft>
                <a:spcPts val="0"/>
              </a:spcAft>
              <a:defRPr sz="1350"/>
            </a:lvl1pPr>
          </a:lstStyle>
          <a:p>
            <a:pPr lvl="0"/>
            <a:r>
              <a:rPr lang="de-DE" dirty="0"/>
              <a:t>Bild / Grafik</a:t>
            </a:r>
            <a:endParaRPr lang="de-CH" dirty="0"/>
          </a:p>
        </p:txBody>
      </p:sp>
      <p:sp>
        <p:nvSpPr>
          <p:cNvPr id="9" name="Content Placeholder 2"/>
          <p:cNvSpPr>
            <a:spLocks noGrp="1"/>
          </p:cNvSpPr>
          <p:nvPr>
            <p:ph idx="15" hasCustomPrompt="1"/>
          </p:nvPr>
        </p:nvSpPr>
        <p:spPr>
          <a:xfrm>
            <a:off x="1060464" y="5767201"/>
            <a:ext cx="4858752" cy="292223"/>
          </a:xfrm>
        </p:spPr>
        <p:txBody>
          <a:bodyPr>
            <a:normAutofit/>
          </a:bodyPr>
          <a:lstStyle>
            <a:lvl1pPr>
              <a:lnSpc>
                <a:spcPts val="1650"/>
              </a:lnSpc>
              <a:spcAft>
                <a:spcPts val="0"/>
              </a:spcAft>
              <a:defRPr sz="1350"/>
            </a:lvl1pPr>
          </a:lstStyle>
          <a:p>
            <a:pPr lvl="0"/>
            <a:r>
              <a:rPr lang="de-DE" dirty="0"/>
              <a:t>Legende</a:t>
            </a:r>
            <a:endParaRPr lang="de-CH" dirty="0"/>
          </a:p>
        </p:txBody>
      </p:sp>
    </p:spTree>
    <p:extLst>
      <p:ext uri="{BB962C8B-B14F-4D97-AF65-F5344CB8AC3E}">
        <p14:creationId xmlns:p14="http://schemas.microsoft.com/office/powerpoint/2010/main" val="175514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Grafik ganze Bre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 durch Klicken einfügen</a:t>
            </a:r>
            <a:endParaRPr lang="de-CH" dirty="0"/>
          </a:p>
        </p:txBody>
      </p:sp>
      <p:sp>
        <p:nvSpPr>
          <p:cNvPr id="8" name="Content Placeholder 2"/>
          <p:cNvSpPr>
            <a:spLocks noGrp="1"/>
          </p:cNvSpPr>
          <p:nvPr>
            <p:ph idx="14" hasCustomPrompt="1"/>
          </p:nvPr>
        </p:nvSpPr>
        <p:spPr>
          <a:xfrm>
            <a:off x="1059264" y="2492375"/>
            <a:ext cx="10431936" cy="3138026"/>
          </a:xfrm>
        </p:spPr>
        <p:txBody>
          <a:bodyPr>
            <a:normAutofit/>
          </a:bodyPr>
          <a:lstStyle>
            <a:lvl1pPr>
              <a:lnSpc>
                <a:spcPts val="1650"/>
              </a:lnSpc>
              <a:spcAft>
                <a:spcPts val="0"/>
              </a:spcAft>
              <a:defRPr sz="1350"/>
            </a:lvl1pPr>
          </a:lstStyle>
          <a:p>
            <a:pPr lvl="0"/>
            <a:r>
              <a:rPr lang="de-DE" dirty="0"/>
              <a:t>Bild / Grafik</a:t>
            </a:r>
            <a:endParaRPr lang="de-CH" dirty="0"/>
          </a:p>
        </p:txBody>
      </p:sp>
      <p:sp>
        <p:nvSpPr>
          <p:cNvPr id="9" name="Content Placeholder 2"/>
          <p:cNvSpPr>
            <a:spLocks noGrp="1"/>
          </p:cNvSpPr>
          <p:nvPr>
            <p:ph idx="15" hasCustomPrompt="1"/>
          </p:nvPr>
        </p:nvSpPr>
        <p:spPr>
          <a:xfrm>
            <a:off x="1060464" y="5767201"/>
            <a:ext cx="10491456" cy="292223"/>
          </a:xfrm>
        </p:spPr>
        <p:txBody>
          <a:bodyPr>
            <a:normAutofit/>
          </a:bodyPr>
          <a:lstStyle>
            <a:lvl1pPr>
              <a:lnSpc>
                <a:spcPts val="1650"/>
              </a:lnSpc>
              <a:spcAft>
                <a:spcPts val="0"/>
              </a:spcAft>
              <a:defRPr sz="1350"/>
            </a:lvl1pPr>
          </a:lstStyle>
          <a:p>
            <a:pPr lvl="0"/>
            <a:r>
              <a:rPr lang="de-DE" dirty="0"/>
              <a:t>Legende</a:t>
            </a:r>
            <a:endParaRPr lang="de-CH" dirty="0"/>
          </a:p>
        </p:txBody>
      </p:sp>
    </p:spTree>
    <p:extLst>
      <p:ext uri="{BB962C8B-B14F-4D97-AF65-F5344CB8AC3E}">
        <p14:creationId xmlns:p14="http://schemas.microsoft.com/office/powerpoint/2010/main" val="407896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9276" y="1419938"/>
            <a:ext cx="10431925" cy="346249"/>
          </a:xfrm>
          <a:prstGeom prst="rect">
            <a:avLst/>
          </a:prstGeom>
        </p:spPr>
        <p:txBody>
          <a:bodyPr vert="horz" lIns="0" tIns="0" rIns="0" bIns="0" rtlCol="0" anchor="t" anchorCtr="0">
            <a:spAutoFit/>
          </a:bodyPr>
          <a:lstStyle/>
          <a:p>
            <a:r>
              <a:rPr lang="de-DE" dirty="0"/>
              <a:t>Formatvorlage des Titels durch Klicken bearbeiten</a:t>
            </a:r>
            <a:endParaRPr lang="de-CH" dirty="0"/>
          </a:p>
        </p:txBody>
      </p:sp>
      <p:sp>
        <p:nvSpPr>
          <p:cNvPr id="3" name="Text Placeholder 2"/>
          <p:cNvSpPr>
            <a:spLocks noGrp="1"/>
          </p:cNvSpPr>
          <p:nvPr>
            <p:ph type="body" idx="1"/>
          </p:nvPr>
        </p:nvSpPr>
        <p:spPr>
          <a:xfrm>
            <a:off x="1059275" y="2492375"/>
            <a:ext cx="10427564" cy="767774"/>
          </a:xfrm>
          <a:prstGeom prst="rect">
            <a:avLst/>
          </a:prstGeom>
        </p:spPr>
        <p:txBody>
          <a:bodyPr vert="horz" lIns="0" tIns="0" rIns="0" bIns="0" rtlCol="0">
            <a:spAutoFit/>
          </a:bodyPr>
          <a:lstStyle/>
          <a:p>
            <a:pPr marL="0" marR="0" lvl="0" indent="0" algn="l" defTabSz="685800" rtl="0" eaLnBrk="1" fontAlgn="auto" latinLnBrk="0" hangingPunct="1">
              <a:lnSpc>
                <a:spcPct val="90000"/>
              </a:lnSpc>
              <a:spcBef>
                <a:spcPts val="0"/>
              </a:spcBef>
              <a:spcAft>
                <a:spcPts val="1350"/>
              </a:spcAft>
              <a:buClrTx/>
              <a:buSzTx/>
              <a:buFont typeface="Wingdings" panose="05000000000000000000" pitchFamily="2" charset="2"/>
              <a:buNone/>
              <a:tabLst/>
              <a:defRPr/>
            </a:pPr>
            <a:r>
              <a:rPr lang="de-DE" dirty="0"/>
              <a:t>Formatvorlage des Untertitels durch Klicken bearbeiten</a:t>
            </a:r>
            <a:endParaRPr lang="de-CH" dirty="0"/>
          </a:p>
          <a:p>
            <a:pPr marL="0" indent="0">
              <a:buNone/>
            </a:pPr>
            <a:endParaRPr lang="de-DE" sz="2400" dirty="0"/>
          </a:p>
        </p:txBody>
      </p:sp>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20162" y="3263935"/>
            <a:ext cx="1929388" cy="853442"/>
          </a:xfrm>
          <a:prstGeom prst="rect">
            <a:avLst/>
          </a:prstGeom>
        </p:spPr>
      </p:pic>
      <p:cxnSp>
        <p:nvCxnSpPr>
          <p:cNvPr id="14" name="Gerader Verbinder 13"/>
          <p:cNvCxnSpPr/>
          <p:nvPr userDrawn="1"/>
        </p:nvCxnSpPr>
        <p:spPr>
          <a:xfrm>
            <a:off x="0" y="6319231"/>
            <a:ext cx="12192000" cy="1381"/>
          </a:xfrm>
          <a:prstGeom prst="line">
            <a:avLst/>
          </a:prstGeom>
          <a:ln w="12700" cap="rnd">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Textfeld 3"/>
          <p:cNvSpPr txBox="1"/>
          <p:nvPr userDrawn="1"/>
        </p:nvSpPr>
        <p:spPr>
          <a:xfrm>
            <a:off x="11039856" y="6312992"/>
            <a:ext cx="451344" cy="199297"/>
          </a:xfrm>
          <a:prstGeom prst="rect">
            <a:avLst/>
          </a:prstGeom>
          <a:noFill/>
        </p:spPr>
        <p:txBody>
          <a:bodyPr wrap="square" lIns="135000" tIns="40500" rIns="0" bIns="54000" rtlCol="0">
            <a:spAutoFit/>
          </a:bodyPr>
          <a:lstStyle/>
          <a:p>
            <a:pPr algn="r"/>
            <a:fld id="{30E58333-A1F8-4666-9740-645AE11C00D2}" type="slidenum">
              <a:rPr lang="de-CH" sz="675" smtClean="0">
                <a:solidFill>
                  <a:schemeClr val="accent5">
                    <a:lumMod val="60000"/>
                    <a:lumOff val="40000"/>
                  </a:schemeClr>
                </a:solidFill>
              </a:rPr>
              <a:pPr algn="r"/>
              <a:t>‹#›</a:t>
            </a:fld>
            <a:endParaRPr lang="de-CH" sz="675" dirty="0">
              <a:solidFill>
                <a:schemeClr val="accent5">
                  <a:lumMod val="60000"/>
                  <a:lumOff val="40000"/>
                </a:schemeClr>
              </a:solidFill>
            </a:endParaRPr>
          </a:p>
        </p:txBody>
      </p:sp>
      <p:sp>
        <p:nvSpPr>
          <p:cNvPr id="6" name="Textfeld 5"/>
          <p:cNvSpPr txBox="1"/>
          <p:nvPr userDrawn="1"/>
        </p:nvSpPr>
        <p:spPr>
          <a:xfrm>
            <a:off x="1062048" y="6320192"/>
            <a:ext cx="9593760" cy="303172"/>
          </a:xfrm>
          <a:prstGeom prst="rect">
            <a:avLst/>
          </a:prstGeom>
          <a:noFill/>
        </p:spPr>
        <p:txBody>
          <a:bodyPr wrap="square" lIns="0" tIns="40500" rIns="0" bIns="54000" rtlCol="0">
            <a:spAutoFit/>
          </a:bodyPr>
          <a:lstStyle/>
          <a:p>
            <a:r>
              <a:rPr lang="de-CH" sz="675" kern="1200" baseline="0" dirty="0">
                <a:solidFill>
                  <a:schemeClr val="accent5">
                    <a:lumMod val="60000"/>
                    <a:lumOff val="40000"/>
                  </a:schemeClr>
                </a:solidFill>
                <a:latin typeface="+mn-lt"/>
                <a:ea typeface="+mn-ea"/>
                <a:cs typeface="+mn-cs"/>
              </a:rPr>
              <a:t>Wiesbaden Group, Neuchâtel | Prof. Dr. Bertrand Loison |</a:t>
            </a:r>
            <a:r>
              <a:rPr lang="de-CH" sz="675" dirty="0">
                <a:solidFill>
                  <a:schemeClr val="accent5">
                    <a:lumMod val="60000"/>
                    <a:lumOff val="40000"/>
                  </a:schemeClr>
                </a:solidFill>
                <a:latin typeface="+mn-lt"/>
              </a:rPr>
              <a:t> 19 - 21 September 2018</a:t>
            </a:r>
          </a:p>
          <a:p>
            <a:endParaRPr lang="de-CH" sz="675" dirty="0">
              <a:solidFill>
                <a:schemeClr val="accent5">
                  <a:lumMod val="60000"/>
                  <a:lumOff val="40000"/>
                </a:schemeClr>
              </a:solidFill>
              <a:latin typeface="+mn-lt"/>
            </a:endParaRPr>
          </a:p>
        </p:txBody>
      </p:sp>
      <p:pic>
        <p:nvPicPr>
          <p:cNvPr id="10" name="Grafik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225456" cy="1018032"/>
          </a:xfrm>
          <a:prstGeom prst="rect">
            <a:avLst/>
          </a:prstGeom>
        </p:spPr>
      </p:pic>
    </p:spTree>
    <p:extLst>
      <p:ext uri="{BB962C8B-B14F-4D97-AF65-F5344CB8AC3E}">
        <p14:creationId xmlns:p14="http://schemas.microsoft.com/office/powerpoint/2010/main" val="2838369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685800" rtl="0" eaLnBrk="1" latinLnBrk="0" hangingPunct="1">
        <a:lnSpc>
          <a:spcPts val="2700"/>
        </a:lnSpc>
        <a:spcBef>
          <a:spcPct val="0"/>
        </a:spcBef>
        <a:buNone/>
        <a:defRPr sz="2250" b="1" kern="1200" baseline="0">
          <a:solidFill>
            <a:schemeClr val="accent5">
              <a:lumMod val="60000"/>
              <a:lumOff val="40000"/>
            </a:schemeClr>
          </a:solidFill>
          <a:latin typeface="+mn-lt"/>
          <a:ea typeface="+mj-ea"/>
          <a:cs typeface="+mj-cs"/>
        </a:defRPr>
      </a:lvl1pPr>
    </p:titleStyle>
    <p:bodyStyle>
      <a:lvl1pPr marL="0" marR="0" indent="0" algn="l" defTabSz="685800" rtl="0" eaLnBrk="1" fontAlgn="auto" latinLnBrk="0" hangingPunct="1">
        <a:lnSpc>
          <a:spcPts val="2400"/>
        </a:lnSpc>
        <a:spcBef>
          <a:spcPts val="0"/>
        </a:spcBef>
        <a:spcAft>
          <a:spcPts val="900"/>
        </a:spcAft>
        <a:buClrTx/>
        <a:buSzTx/>
        <a:buFont typeface="Wingdings" panose="05000000000000000000" pitchFamily="2" charset="2"/>
        <a:buNone/>
        <a:tabLst/>
        <a:defRPr sz="2025" kern="1200">
          <a:solidFill>
            <a:schemeClr val="tx1"/>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70" userDrawn="1">
          <p15:clr>
            <a:srgbClr val="F26B43"/>
          </p15:clr>
        </p15:guide>
        <p15:guide id="2" pos="49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txBox="1">
            <a:spLocks noChangeArrowheads="1"/>
          </p:cNvSpPr>
          <p:nvPr/>
        </p:nvSpPr>
        <p:spPr bwMode="auto">
          <a:xfrm>
            <a:off x="2178464" y="1301536"/>
            <a:ext cx="9409797" cy="2773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ts val="6000"/>
              </a:lnSpc>
              <a:spcBef>
                <a:spcPct val="0"/>
              </a:spcBef>
              <a:spcAft>
                <a:spcPct val="0"/>
              </a:spcAft>
              <a:defRPr sz="5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Arial" charset="0"/>
              </a:defRPr>
            </a:lvl2pPr>
            <a:lvl3pPr algn="l" rtl="0" eaLnBrk="0" fontAlgn="base" hangingPunct="0">
              <a:lnSpc>
                <a:spcPts val="3600"/>
              </a:lnSpc>
              <a:spcBef>
                <a:spcPct val="0"/>
              </a:spcBef>
              <a:spcAft>
                <a:spcPct val="0"/>
              </a:spcAft>
              <a:defRPr sz="3200" b="1">
                <a:solidFill>
                  <a:schemeClr val="tx1"/>
                </a:solidFill>
                <a:latin typeface="Arial" charset="0"/>
              </a:defRPr>
            </a:lvl3pPr>
            <a:lvl4pPr algn="l" rtl="0" eaLnBrk="0" fontAlgn="base" hangingPunct="0">
              <a:lnSpc>
                <a:spcPts val="3600"/>
              </a:lnSpc>
              <a:spcBef>
                <a:spcPct val="0"/>
              </a:spcBef>
              <a:spcAft>
                <a:spcPct val="0"/>
              </a:spcAft>
              <a:defRPr sz="3200" b="1">
                <a:solidFill>
                  <a:schemeClr val="tx1"/>
                </a:solidFill>
                <a:latin typeface="Arial" charset="0"/>
              </a:defRPr>
            </a:lvl4pPr>
            <a:lvl5pPr algn="l" rtl="0" eaLnBrk="0" fontAlgn="base" hangingPunct="0">
              <a:lnSpc>
                <a:spcPts val="3600"/>
              </a:lnSpc>
              <a:spcBef>
                <a:spcPct val="0"/>
              </a:spcBef>
              <a:spcAft>
                <a:spcPct val="0"/>
              </a:spcAft>
              <a:defRPr sz="3200" b="1">
                <a:solidFill>
                  <a:schemeClr val="tx1"/>
                </a:solidFill>
                <a:latin typeface="Arial" charset="0"/>
              </a:defRPr>
            </a:lvl5pPr>
            <a:lvl6pPr marL="457200" algn="l" rtl="0" fontAlgn="base">
              <a:lnSpc>
                <a:spcPts val="3600"/>
              </a:lnSpc>
              <a:spcBef>
                <a:spcPct val="0"/>
              </a:spcBef>
              <a:spcAft>
                <a:spcPct val="0"/>
              </a:spcAft>
              <a:defRPr sz="3200" b="1">
                <a:solidFill>
                  <a:schemeClr val="tx1"/>
                </a:solidFill>
                <a:latin typeface="Arial" charset="0"/>
              </a:defRPr>
            </a:lvl6pPr>
            <a:lvl7pPr marL="914400" algn="l" rtl="0" fontAlgn="base">
              <a:lnSpc>
                <a:spcPts val="3600"/>
              </a:lnSpc>
              <a:spcBef>
                <a:spcPct val="0"/>
              </a:spcBef>
              <a:spcAft>
                <a:spcPct val="0"/>
              </a:spcAft>
              <a:defRPr sz="3200" b="1">
                <a:solidFill>
                  <a:schemeClr val="tx1"/>
                </a:solidFill>
                <a:latin typeface="Arial" charset="0"/>
              </a:defRPr>
            </a:lvl7pPr>
            <a:lvl8pPr marL="1371600" algn="l" rtl="0" fontAlgn="base">
              <a:lnSpc>
                <a:spcPts val="3600"/>
              </a:lnSpc>
              <a:spcBef>
                <a:spcPct val="0"/>
              </a:spcBef>
              <a:spcAft>
                <a:spcPct val="0"/>
              </a:spcAft>
              <a:defRPr sz="3200" b="1">
                <a:solidFill>
                  <a:schemeClr val="tx1"/>
                </a:solidFill>
                <a:latin typeface="Arial" charset="0"/>
              </a:defRPr>
            </a:lvl8pPr>
            <a:lvl9pPr marL="1828800" algn="l" rtl="0" fontAlgn="base">
              <a:lnSpc>
                <a:spcPts val="3600"/>
              </a:lnSpc>
              <a:spcBef>
                <a:spcPct val="0"/>
              </a:spcBef>
              <a:spcAft>
                <a:spcPct val="0"/>
              </a:spcAft>
              <a:defRPr sz="3200" b="1">
                <a:solidFill>
                  <a:schemeClr val="tx1"/>
                </a:solidFill>
                <a:latin typeface="Arial" charset="0"/>
              </a:defRPr>
            </a:lvl9pPr>
          </a:lstStyle>
          <a:p>
            <a:endParaRPr lang="de-CH" sz="4400" kern="0" dirty="0"/>
          </a:p>
          <a:p>
            <a:r>
              <a:rPr lang="de-CH" sz="4400" kern="0" dirty="0"/>
              <a:t>FSO Data Innovation Strategy</a:t>
            </a:r>
          </a:p>
          <a:p>
            <a:endParaRPr lang="en-US" kern="0" dirty="0"/>
          </a:p>
        </p:txBody>
      </p:sp>
      <p:sp>
        <p:nvSpPr>
          <p:cNvPr id="19" name="Rectangle 10"/>
          <p:cNvSpPr txBox="1">
            <a:spLocks noChangeArrowheads="1"/>
          </p:cNvSpPr>
          <p:nvPr/>
        </p:nvSpPr>
        <p:spPr bwMode="auto">
          <a:xfrm>
            <a:off x="2178465" y="4550118"/>
            <a:ext cx="7429500" cy="155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ts val="3600"/>
              </a:lnSpc>
              <a:spcBef>
                <a:spcPct val="0"/>
              </a:spcBef>
              <a:spcAft>
                <a:spcPct val="0"/>
              </a:spcAft>
              <a:defRPr sz="3200">
                <a:solidFill>
                  <a:schemeClr val="tx1"/>
                </a:solidFill>
                <a:latin typeface="+mn-lt"/>
                <a:ea typeface="+mn-ea"/>
                <a:cs typeface="+mn-cs"/>
              </a:defRPr>
            </a:lvl1pPr>
            <a:lvl2pPr marL="177800" indent="-176213" algn="l" rtl="0" eaLnBrk="0" fontAlgn="base" hangingPunct="0">
              <a:lnSpc>
                <a:spcPts val="2600"/>
              </a:lnSpc>
              <a:spcBef>
                <a:spcPct val="0"/>
              </a:spcBef>
              <a:spcAft>
                <a:spcPct val="0"/>
              </a:spcAft>
              <a:buClr>
                <a:srgbClr val="000000"/>
              </a:buClr>
              <a:buChar char="•"/>
              <a:defRPr sz="2100">
                <a:solidFill>
                  <a:schemeClr val="tx1"/>
                </a:solidFill>
                <a:latin typeface="+mn-lt"/>
              </a:defRPr>
            </a:lvl2pPr>
            <a:lvl3pPr marL="357188" indent="-177800" algn="l" rtl="0" eaLnBrk="0" fontAlgn="base" hangingPunct="0">
              <a:lnSpc>
                <a:spcPts val="2600"/>
              </a:lnSpc>
              <a:spcBef>
                <a:spcPct val="0"/>
              </a:spcBef>
              <a:spcAft>
                <a:spcPct val="0"/>
              </a:spcAft>
              <a:buClr>
                <a:schemeClr val="bg2"/>
              </a:buClr>
              <a:buChar char="•"/>
              <a:defRPr sz="2100">
                <a:solidFill>
                  <a:schemeClr val="tx1"/>
                </a:solidFill>
                <a:latin typeface="+mn-lt"/>
              </a:defRPr>
            </a:lvl3pPr>
            <a:lvl4pPr marL="536575" indent="-177800" algn="l" rtl="0" eaLnBrk="0" fontAlgn="base" hangingPunct="0">
              <a:lnSpc>
                <a:spcPts val="2600"/>
              </a:lnSpc>
              <a:spcBef>
                <a:spcPct val="0"/>
              </a:spcBef>
              <a:spcAft>
                <a:spcPct val="0"/>
              </a:spcAft>
              <a:buClr>
                <a:srgbClr val="B2B2B2"/>
              </a:buClr>
              <a:buChar char="•"/>
              <a:defRPr sz="2100">
                <a:solidFill>
                  <a:schemeClr val="tx1"/>
                </a:solidFill>
                <a:latin typeface="+mn-lt"/>
              </a:defRPr>
            </a:lvl4pPr>
            <a:lvl5pPr marL="720725" indent="-182563" algn="l" rtl="0" eaLnBrk="0" fontAlgn="base" hangingPunct="0">
              <a:lnSpc>
                <a:spcPts val="2600"/>
              </a:lnSpc>
              <a:spcBef>
                <a:spcPct val="0"/>
              </a:spcBef>
              <a:spcAft>
                <a:spcPct val="0"/>
              </a:spcAft>
              <a:buClr>
                <a:srgbClr val="C0C0C0"/>
              </a:buClr>
              <a:buChar char="•"/>
              <a:defRPr sz="2100">
                <a:solidFill>
                  <a:schemeClr val="tx1"/>
                </a:solidFill>
                <a:latin typeface="+mn-lt"/>
              </a:defRPr>
            </a:lvl5pPr>
            <a:lvl6pPr marL="1177925" indent="-182563" algn="l" rtl="0" fontAlgn="base">
              <a:lnSpc>
                <a:spcPts val="2600"/>
              </a:lnSpc>
              <a:spcBef>
                <a:spcPct val="0"/>
              </a:spcBef>
              <a:spcAft>
                <a:spcPct val="0"/>
              </a:spcAft>
              <a:buClr>
                <a:srgbClr val="C0C0C0"/>
              </a:buClr>
              <a:buChar char="•"/>
              <a:defRPr sz="2100">
                <a:solidFill>
                  <a:schemeClr val="tx1"/>
                </a:solidFill>
                <a:latin typeface="+mn-lt"/>
              </a:defRPr>
            </a:lvl6pPr>
            <a:lvl7pPr marL="1635125" indent="-182563" algn="l" rtl="0" fontAlgn="base">
              <a:lnSpc>
                <a:spcPts val="2600"/>
              </a:lnSpc>
              <a:spcBef>
                <a:spcPct val="0"/>
              </a:spcBef>
              <a:spcAft>
                <a:spcPct val="0"/>
              </a:spcAft>
              <a:buClr>
                <a:srgbClr val="C0C0C0"/>
              </a:buClr>
              <a:buChar char="•"/>
              <a:defRPr sz="2100">
                <a:solidFill>
                  <a:schemeClr val="tx1"/>
                </a:solidFill>
                <a:latin typeface="+mn-lt"/>
              </a:defRPr>
            </a:lvl7pPr>
            <a:lvl8pPr marL="2092325" indent="-182563" algn="l" rtl="0" fontAlgn="base">
              <a:lnSpc>
                <a:spcPts val="2600"/>
              </a:lnSpc>
              <a:spcBef>
                <a:spcPct val="0"/>
              </a:spcBef>
              <a:spcAft>
                <a:spcPct val="0"/>
              </a:spcAft>
              <a:buClr>
                <a:srgbClr val="C0C0C0"/>
              </a:buClr>
              <a:buChar char="•"/>
              <a:defRPr sz="2100">
                <a:solidFill>
                  <a:schemeClr val="tx1"/>
                </a:solidFill>
                <a:latin typeface="+mn-lt"/>
              </a:defRPr>
            </a:lvl8pPr>
            <a:lvl9pPr marL="2549525" indent="-182563" algn="l" rtl="0" fontAlgn="base">
              <a:lnSpc>
                <a:spcPts val="2600"/>
              </a:lnSpc>
              <a:spcBef>
                <a:spcPct val="0"/>
              </a:spcBef>
              <a:spcAft>
                <a:spcPct val="0"/>
              </a:spcAft>
              <a:buClr>
                <a:srgbClr val="C0C0C0"/>
              </a:buClr>
              <a:buChar char="•"/>
              <a:defRPr sz="2100">
                <a:solidFill>
                  <a:schemeClr val="tx1"/>
                </a:solidFill>
                <a:latin typeface="+mn-lt"/>
              </a:defRPr>
            </a:lvl9pPr>
          </a:lstStyle>
          <a:p>
            <a:r>
              <a:rPr lang="en-GB" sz="2000" kern="0" dirty="0"/>
              <a:t>Prof. </a:t>
            </a:r>
            <a:r>
              <a:rPr lang="en-GB" sz="2000" kern="0" dirty="0" err="1"/>
              <a:t>Dr.</a:t>
            </a:r>
            <a:r>
              <a:rPr lang="en-GB" sz="2000" kern="0" dirty="0"/>
              <a:t> Bertrand Loison</a:t>
            </a:r>
          </a:p>
          <a:p>
            <a:r>
              <a:rPr lang="en-GB" sz="2000" kern="0" dirty="0"/>
              <a:t>Vice-Director, Head of Division Registers</a:t>
            </a:r>
          </a:p>
          <a:p>
            <a:r>
              <a:rPr lang="en-GB" sz="2000" kern="0" dirty="0"/>
              <a:t>Wiesbaden Group, Neuchâtel, 19 - 21 September 2018</a:t>
            </a:r>
          </a:p>
          <a:p>
            <a:br>
              <a:rPr lang="de-CH" sz="2000" kern="0" dirty="0"/>
            </a:br>
            <a:br>
              <a:rPr lang="de-CH" sz="2000" kern="0" dirty="0"/>
            </a:br>
            <a:endParaRPr lang="en-US" sz="2000" kern="0" dirty="0"/>
          </a:p>
        </p:txBody>
      </p:sp>
    </p:spTree>
    <p:extLst>
      <p:ext uri="{BB962C8B-B14F-4D97-AF65-F5344CB8AC3E}">
        <p14:creationId xmlns:p14="http://schemas.microsoft.com/office/powerpoint/2010/main" val="186811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What </a:t>
            </a:r>
            <a:r>
              <a:rPr lang="fr-CH" dirty="0" err="1"/>
              <a:t>is</a:t>
            </a:r>
            <a:r>
              <a:rPr lang="fr-CH" dirty="0"/>
              <a:t> Data Innovation ?</a:t>
            </a:r>
            <a:endParaRPr lang="en-US" dirty="0"/>
          </a:p>
        </p:txBody>
      </p:sp>
      <p:sp>
        <p:nvSpPr>
          <p:cNvPr id="6" name="Content Placeholder 3">
            <a:extLst>
              <a:ext uri="{FF2B5EF4-FFF2-40B4-BE49-F238E27FC236}">
                <a16:creationId xmlns:a16="http://schemas.microsoft.com/office/drawing/2014/main" id="{E55F0A8D-3E4E-4BC2-86B4-25425A8EEBD5}"/>
              </a:ext>
            </a:extLst>
          </p:cNvPr>
          <p:cNvSpPr txBox="1">
            <a:spLocks/>
          </p:cNvSpPr>
          <p:nvPr/>
        </p:nvSpPr>
        <p:spPr>
          <a:xfrm>
            <a:off x="2995683" y="2492375"/>
            <a:ext cx="8748215" cy="3096383"/>
          </a:xfrm>
          <a:prstGeom prst="rect">
            <a:avLst/>
          </a:prstGeom>
        </p:spPr>
        <p:txBody>
          <a:bodyPr/>
          <a:lstStyle>
            <a:lvl1pPr marL="0" marR="0" indent="0" algn="l" defTabSz="685800" rtl="0" eaLnBrk="1" fontAlgn="auto" latinLnBrk="0" hangingPunct="1">
              <a:lnSpc>
                <a:spcPts val="2400"/>
              </a:lnSpc>
              <a:spcBef>
                <a:spcPts val="0"/>
              </a:spcBef>
              <a:spcAft>
                <a:spcPts val="900"/>
              </a:spcAft>
              <a:buClrTx/>
              <a:buSzTx/>
              <a:buFont typeface="Wingdings" panose="05000000000000000000" pitchFamily="2" charset="2"/>
              <a:buNone/>
              <a:tabLst/>
              <a:defRPr sz="2025" kern="1200">
                <a:solidFill>
                  <a:schemeClr val="tx1"/>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FSO defines </a:t>
            </a:r>
            <a:r>
              <a:rPr lang="en-GB" dirty="0">
                <a:highlight>
                  <a:srgbClr val="FFFF00"/>
                </a:highlight>
              </a:rPr>
              <a:t>data innovation </a:t>
            </a:r>
            <a:r>
              <a:rPr lang="en-GB" dirty="0"/>
              <a:t>as the application of </a:t>
            </a:r>
            <a:r>
              <a:rPr lang="en-GB" dirty="0">
                <a:highlight>
                  <a:srgbClr val="FFFF00"/>
                </a:highlight>
              </a:rPr>
              <a:t>complementary analytics methods</a:t>
            </a:r>
            <a:r>
              <a:rPr lang="en-GB" dirty="0"/>
              <a:t> (e.g. predictive analytics using approaches from advanced statistics, data science and/or machine learning) to </a:t>
            </a:r>
            <a:r>
              <a:rPr lang="en-GB" dirty="0">
                <a:highlight>
                  <a:srgbClr val="FFFF00"/>
                </a:highlight>
              </a:rPr>
              <a:t>existing</a:t>
            </a:r>
            <a:r>
              <a:rPr lang="en-GB" dirty="0"/>
              <a:t> (or traditional) and/or </a:t>
            </a:r>
            <a:r>
              <a:rPr lang="en-GB" dirty="0">
                <a:highlight>
                  <a:srgbClr val="FFFF00"/>
                </a:highlight>
              </a:rPr>
              <a:t>new</a:t>
            </a:r>
            <a:r>
              <a:rPr lang="en-GB" dirty="0"/>
              <a:t> (or non-traditional) </a:t>
            </a:r>
            <a:r>
              <a:rPr lang="en-GB" dirty="0">
                <a:highlight>
                  <a:srgbClr val="FFFF00"/>
                </a:highlight>
              </a:rPr>
              <a:t>data sources </a:t>
            </a:r>
            <a:r>
              <a:rPr lang="en-GB" dirty="0"/>
              <a:t>to sustain the role of official statistics in the democratic process in Switzerland by ensuring that the information we provide remains reliable, transparent and trustworthy.</a:t>
            </a:r>
          </a:p>
          <a:p>
            <a:endParaRPr lang="en-GB" dirty="0"/>
          </a:p>
          <a:p>
            <a:endParaRPr lang="LID4096" dirty="0"/>
          </a:p>
        </p:txBody>
      </p:sp>
      <p:pic>
        <p:nvPicPr>
          <p:cNvPr id="7" name="Picture 6">
            <a:extLst>
              <a:ext uri="{FF2B5EF4-FFF2-40B4-BE49-F238E27FC236}">
                <a16:creationId xmlns:a16="http://schemas.microsoft.com/office/drawing/2014/main" id="{2489DA2A-3452-434A-BF5B-03E1BEFDBB7D}"/>
              </a:ext>
            </a:extLst>
          </p:cNvPr>
          <p:cNvPicPr>
            <a:picLocks noChangeAspect="1"/>
          </p:cNvPicPr>
          <p:nvPr/>
        </p:nvPicPr>
        <p:blipFill>
          <a:blip r:embed="rId3"/>
          <a:stretch>
            <a:fillRect/>
          </a:stretch>
        </p:blipFill>
        <p:spPr>
          <a:xfrm>
            <a:off x="1059275" y="2492374"/>
            <a:ext cx="1622509" cy="3150613"/>
          </a:xfrm>
          <a:prstGeom prst="rect">
            <a:avLst/>
          </a:prstGeom>
          <a:ln>
            <a:solidFill>
              <a:schemeClr val="accent1">
                <a:lumMod val="50000"/>
              </a:schemeClr>
            </a:solidFill>
          </a:ln>
        </p:spPr>
      </p:pic>
    </p:spTree>
    <p:extLst>
      <p:ext uri="{BB962C8B-B14F-4D97-AF65-F5344CB8AC3E}">
        <p14:creationId xmlns:p14="http://schemas.microsoft.com/office/powerpoint/2010/main" val="364476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AA2300-5C35-4097-8E55-CC4C0B906C58}"/>
              </a:ext>
            </a:extLst>
          </p:cNvPr>
          <p:cNvSpPr>
            <a:spLocks noGrp="1"/>
          </p:cNvSpPr>
          <p:nvPr>
            <p:ph type="title"/>
          </p:nvPr>
        </p:nvSpPr>
        <p:spPr>
          <a:xfrm>
            <a:off x="1059276" y="1419938"/>
            <a:ext cx="10431925" cy="346249"/>
          </a:xfrm>
        </p:spPr>
        <p:txBody>
          <a:bodyPr/>
          <a:lstStyle/>
          <a:p>
            <a:r>
              <a:rPr lang="fr-CH" dirty="0"/>
              <a:t>Strategic objectives</a:t>
            </a:r>
            <a:endParaRPr lang="LID4096" dirty="0"/>
          </a:p>
        </p:txBody>
      </p:sp>
      <p:sp>
        <p:nvSpPr>
          <p:cNvPr id="6" name="Content Placeholder 2">
            <a:extLst>
              <a:ext uri="{FF2B5EF4-FFF2-40B4-BE49-F238E27FC236}">
                <a16:creationId xmlns:a16="http://schemas.microsoft.com/office/drawing/2014/main" id="{4EE52C24-BFEA-41DE-B267-BD042C45ADA5}"/>
              </a:ext>
            </a:extLst>
          </p:cNvPr>
          <p:cNvSpPr>
            <a:spLocks noGrp="1"/>
          </p:cNvSpPr>
          <p:nvPr>
            <p:ph idx="1"/>
          </p:nvPr>
        </p:nvSpPr>
        <p:spPr>
          <a:xfrm>
            <a:off x="1063636" y="2089761"/>
            <a:ext cx="10423202" cy="2000548"/>
          </a:xfrm>
        </p:spPr>
        <p:txBody>
          <a:bodyPr/>
          <a:lstStyle/>
          <a:p>
            <a:r>
              <a:rPr lang="en-GB" b="1" dirty="0">
                <a:highlight>
                  <a:srgbClr val="FFFF00"/>
                </a:highlight>
              </a:rPr>
              <a:t>Strategic objective 1 </a:t>
            </a:r>
          </a:p>
          <a:p>
            <a:endParaRPr lang="en-GB" dirty="0"/>
          </a:p>
          <a:p>
            <a:r>
              <a:rPr lang="en-GB" dirty="0"/>
              <a:t>Develop data innovation guidelines and </a:t>
            </a:r>
            <a:r>
              <a:rPr lang="en-GB" dirty="0">
                <a:highlight>
                  <a:srgbClr val="FFFF00"/>
                </a:highlight>
              </a:rPr>
              <a:t>investigate the feasibility of the application of complementary analytics methods </a:t>
            </a:r>
            <a:r>
              <a:rPr lang="en-GB" dirty="0"/>
              <a:t>to existing (or traditional) and/or new (or non-traditional) data sources, along with the goal of augmenting and/or complementing any existing basic statistical production for which data innovation makes sense.</a:t>
            </a:r>
            <a:endParaRPr lang="LID4096" dirty="0"/>
          </a:p>
        </p:txBody>
      </p:sp>
      <p:sp>
        <p:nvSpPr>
          <p:cNvPr id="7" name="Content Placeholder 2">
            <a:extLst>
              <a:ext uri="{FF2B5EF4-FFF2-40B4-BE49-F238E27FC236}">
                <a16:creationId xmlns:a16="http://schemas.microsoft.com/office/drawing/2014/main" id="{6EB6F146-6E13-4956-B220-9459FB1D8CE7}"/>
              </a:ext>
            </a:extLst>
          </p:cNvPr>
          <p:cNvSpPr txBox="1">
            <a:spLocks/>
          </p:cNvSpPr>
          <p:nvPr/>
        </p:nvSpPr>
        <p:spPr>
          <a:xfrm>
            <a:off x="1063636" y="4478135"/>
            <a:ext cx="10423202" cy="1705595"/>
          </a:xfrm>
          <a:prstGeom prst="rect">
            <a:avLst/>
          </a:prstGeom>
        </p:spPr>
        <p:txBody>
          <a:bodyPr vert="horz" lIns="0" tIns="0" rIns="0" bIns="0" rtlCol="0">
            <a:spAutoFit/>
          </a:bodyPr>
          <a:lstStyle>
            <a:lvl1pPr marL="0" marR="0" indent="0" algn="l" defTabSz="685800" rtl="0" eaLnBrk="1" fontAlgn="auto" latinLnBrk="0" hangingPunct="1">
              <a:lnSpc>
                <a:spcPts val="2325"/>
              </a:lnSpc>
              <a:spcBef>
                <a:spcPts val="0"/>
              </a:spcBef>
              <a:spcAft>
                <a:spcPts val="900"/>
              </a:spcAft>
              <a:buClrTx/>
              <a:buSzTx/>
              <a:buFont typeface="Wingdings" panose="05000000000000000000" pitchFamily="2" charset="2"/>
              <a:buNone/>
              <a:tabLst/>
              <a:defRPr sz="2025" kern="1200">
                <a:solidFill>
                  <a:schemeClr val="tx1"/>
                </a:solidFill>
                <a:latin typeface="+mn-lt"/>
                <a:ea typeface="+mn-ea"/>
                <a:cs typeface="+mn-cs"/>
              </a:defRPr>
            </a:lvl1pPr>
            <a:lvl2pPr marL="0" indent="0" algn="l" defTabSz="685800" rtl="0" eaLnBrk="1" latinLnBrk="0" hangingPunct="1">
              <a:lnSpc>
                <a:spcPts val="2100"/>
              </a:lnSpc>
              <a:spcBef>
                <a:spcPts val="375"/>
              </a:spcBef>
              <a:buFont typeface="Arial" panose="020B0604020202020204" pitchFamily="34" charset="0"/>
              <a:buNone/>
              <a:defRPr sz="1800" kern="1200">
                <a:solidFill>
                  <a:schemeClr val="tx1"/>
                </a:solidFill>
                <a:latin typeface="+mn-lt"/>
                <a:ea typeface="+mn-ea"/>
                <a:cs typeface="+mn-cs"/>
              </a:defRPr>
            </a:lvl2pPr>
            <a:lvl3pPr marL="402431" indent="-132160" algn="l" defTabSz="685800" rtl="0" eaLnBrk="1" latinLnBrk="0" hangingPunct="1">
              <a:lnSpc>
                <a:spcPts val="1800"/>
              </a:lnSpc>
              <a:spcBef>
                <a:spcPts val="375"/>
              </a:spcBef>
              <a:buFont typeface="Arial" panose="020B0604020202020204" pitchFamily="34" charset="0"/>
              <a:buChar char="•"/>
              <a:defRPr sz="1500" kern="1200">
                <a:solidFill>
                  <a:schemeClr val="tx1"/>
                </a:solidFill>
                <a:latin typeface="+mn-lt"/>
                <a:ea typeface="+mn-ea"/>
                <a:cs typeface="+mn-cs"/>
              </a:defRPr>
            </a:lvl3pPr>
            <a:lvl4pPr marL="671513" indent="-132160" algn="l" defTabSz="685800" rtl="0" eaLnBrk="1" latinLnBrk="0" hangingPunct="1">
              <a:lnSpc>
                <a:spcPts val="1650"/>
              </a:lnSpc>
              <a:spcBef>
                <a:spcPts val="375"/>
              </a:spcBef>
              <a:buFont typeface="Arial" panose="020B0604020202020204" pitchFamily="34" charset="0"/>
              <a:buChar char="•"/>
              <a:defRPr sz="1350" kern="1200">
                <a:solidFill>
                  <a:schemeClr val="tx1"/>
                </a:solidFill>
                <a:latin typeface="+mn-lt"/>
                <a:ea typeface="+mn-ea"/>
                <a:cs typeface="+mn-cs"/>
              </a:defRPr>
            </a:lvl4pPr>
            <a:lvl5pPr marL="941785" indent="-132160" algn="l" defTabSz="685800" rtl="0" eaLnBrk="1" latinLnBrk="0" hangingPunct="1">
              <a:lnSpc>
                <a:spcPts val="165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highlight>
                  <a:srgbClr val="FFFF00"/>
                </a:highlight>
              </a:rPr>
              <a:t>Strategic objective 2 </a:t>
            </a:r>
          </a:p>
          <a:p>
            <a:endParaRPr lang="en-GB" dirty="0"/>
          </a:p>
          <a:p>
            <a:r>
              <a:rPr lang="en-GB" dirty="0"/>
              <a:t>Develop and implement FSO </a:t>
            </a:r>
            <a:r>
              <a:rPr lang="en-GB" dirty="0">
                <a:highlight>
                  <a:srgbClr val="FFFF00"/>
                </a:highlight>
              </a:rPr>
              <a:t>internal and external communication </a:t>
            </a:r>
            <a:r>
              <a:rPr lang="en-GB" dirty="0"/>
              <a:t>measures to increase awareness of the added value of data innovation in official statistics and the related </a:t>
            </a:r>
            <a:r>
              <a:rPr lang="en-GB" dirty="0">
                <a:highlight>
                  <a:srgbClr val="FFFF00"/>
                </a:highlight>
              </a:rPr>
              <a:t>paradigm shift</a:t>
            </a:r>
            <a:r>
              <a:rPr lang="en-GB" dirty="0"/>
              <a:t>.</a:t>
            </a:r>
            <a:endParaRPr lang="LID4096" dirty="0"/>
          </a:p>
        </p:txBody>
      </p:sp>
    </p:spTree>
    <p:extLst>
      <p:ext uri="{BB962C8B-B14F-4D97-AF65-F5344CB8AC3E}">
        <p14:creationId xmlns:p14="http://schemas.microsoft.com/office/powerpoint/2010/main" val="38267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How did FSO </a:t>
            </a:r>
            <a:r>
              <a:rPr lang="fr-CH" dirty="0" err="1"/>
              <a:t>define</a:t>
            </a:r>
            <a:r>
              <a:rPr lang="fr-CH" dirty="0"/>
              <a:t> </a:t>
            </a:r>
            <a:r>
              <a:rPr lang="fr-CH" dirty="0" err="1"/>
              <a:t>primary</a:t>
            </a:r>
            <a:r>
              <a:rPr lang="fr-CH" dirty="0"/>
              <a:t> and </a:t>
            </a:r>
            <a:r>
              <a:rPr lang="fr-CH" dirty="0" err="1"/>
              <a:t>secondary</a:t>
            </a:r>
            <a:r>
              <a:rPr lang="fr-CH" dirty="0"/>
              <a:t> Data ? - #1</a:t>
            </a:r>
            <a:endParaRPr lang="en-US" dirty="0"/>
          </a:p>
        </p:txBody>
      </p:sp>
      <p:sp>
        <p:nvSpPr>
          <p:cNvPr id="5" name="Content Placeholder 2">
            <a:extLst>
              <a:ext uri="{FF2B5EF4-FFF2-40B4-BE49-F238E27FC236}">
                <a16:creationId xmlns:a16="http://schemas.microsoft.com/office/drawing/2014/main" id="{7B0F35B5-8023-4BA8-8CC0-FD24E6ADF55F}"/>
              </a:ext>
            </a:extLst>
          </p:cNvPr>
          <p:cNvSpPr>
            <a:spLocks noGrp="1"/>
          </p:cNvSpPr>
          <p:nvPr>
            <p:ph idx="1"/>
          </p:nvPr>
        </p:nvSpPr>
        <p:spPr>
          <a:xfrm>
            <a:off x="1063636" y="2492375"/>
            <a:ext cx="10427564" cy="2295500"/>
          </a:xfrm>
        </p:spPr>
        <p:txBody>
          <a:bodyPr/>
          <a:lstStyle/>
          <a:p>
            <a:r>
              <a:rPr lang="en-GB" dirty="0">
                <a:highlight>
                  <a:srgbClr val="FFFF00"/>
                </a:highlight>
              </a:rPr>
              <a:t>Primary data </a:t>
            </a:r>
            <a:r>
              <a:rPr lang="en-GB" dirty="0"/>
              <a:t>(“made” or “designed”) have been collected – and designed – by the FSO for statistical purposes to explain and check the validity of specific existing ideas, i.e. through the operationalisation of theoretical concepts. Learning from such primary data is known as </a:t>
            </a:r>
            <a:r>
              <a:rPr lang="en-GB" dirty="0">
                <a:highlight>
                  <a:srgbClr val="FFFF00"/>
                </a:highlight>
              </a:rPr>
              <a:t>primary analytics </a:t>
            </a:r>
            <a:r>
              <a:rPr lang="en-GB" dirty="0"/>
              <a:t>(or top-down, i.e. explanatory and confirmatory). </a:t>
            </a:r>
          </a:p>
          <a:p>
            <a:endParaRPr lang="en-GB" dirty="0"/>
          </a:p>
          <a:p>
            <a:r>
              <a:rPr lang="en-GB" dirty="0"/>
              <a:t>The corresponding analytics’ paradigm is “</a:t>
            </a:r>
            <a:r>
              <a:rPr lang="en-GB" dirty="0">
                <a:solidFill>
                  <a:srgbClr val="FF0000"/>
                </a:solidFill>
                <a:highlight>
                  <a:srgbClr val="FFFF00"/>
                </a:highlight>
              </a:rPr>
              <a:t>deductive reasoning</a:t>
            </a:r>
            <a:r>
              <a:rPr lang="en-GB" dirty="0"/>
              <a:t>” that starts with an </a:t>
            </a:r>
            <a:r>
              <a:rPr lang="en-GB" dirty="0">
                <a:highlight>
                  <a:srgbClr val="FFFF00"/>
                </a:highlight>
              </a:rPr>
              <a:t>idea or theory </a:t>
            </a:r>
            <a:r>
              <a:rPr lang="en-GB" dirty="0"/>
              <a:t>(“idea first”). </a:t>
            </a:r>
            <a:endParaRPr lang="LID4096" dirty="0"/>
          </a:p>
        </p:txBody>
      </p:sp>
    </p:spTree>
    <p:extLst>
      <p:ext uri="{BB962C8B-B14F-4D97-AF65-F5344CB8AC3E}">
        <p14:creationId xmlns:p14="http://schemas.microsoft.com/office/powerpoint/2010/main" val="199895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How did FSO </a:t>
            </a:r>
            <a:r>
              <a:rPr lang="fr-CH" dirty="0" err="1"/>
              <a:t>define</a:t>
            </a:r>
            <a:r>
              <a:rPr lang="fr-CH" dirty="0"/>
              <a:t> </a:t>
            </a:r>
            <a:r>
              <a:rPr lang="fr-CH" dirty="0" err="1"/>
              <a:t>primary</a:t>
            </a:r>
            <a:r>
              <a:rPr lang="fr-CH" dirty="0"/>
              <a:t> and </a:t>
            </a:r>
            <a:r>
              <a:rPr lang="fr-CH" dirty="0" err="1"/>
              <a:t>secondary</a:t>
            </a:r>
            <a:r>
              <a:rPr lang="fr-CH" dirty="0"/>
              <a:t> Data ? - #2</a:t>
            </a:r>
            <a:endParaRPr lang="en-US" dirty="0"/>
          </a:p>
        </p:txBody>
      </p:sp>
      <p:sp>
        <p:nvSpPr>
          <p:cNvPr id="6" name="Content Placeholder 2">
            <a:extLst>
              <a:ext uri="{FF2B5EF4-FFF2-40B4-BE49-F238E27FC236}">
                <a16:creationId xmlns:a16="http://schemas.microsoft.com/office/drawing/2014/main" id="{71132E26-B72E-4B68-A445-EA3C53B74D49}"/>
              </a:ext>
            </a:extLst>
          </p:cNvPr>
          <p:cNvSpPr>
            <a:spLocks noGrp="1"/>
          </p:cNvSpPr>
          <p:nvPr>
            <p:ph idx="1"/>
          </p:nvPr>
        </p:nvSpPr>
        <p:spPr>
          <a:xfrm>
            <a:off x="1063636" y="2492375"/>
            <a:ext cx="10427564" cy="2295500"/>
          </a:xfrm>
        </p:spPr>
        <p:txBody>
          <a:bodyPr/>
          <a:lstStyle/>
          <a:p>
            <a:r>
              <a:rPr lang="en-GB" dirty="0">
                <a:highlight>
                  <a:srgbClr val="FFFF00"/>
                </a:highlight>
              </a:rPr>
              <a:t>Secondary data </a:t>
            </a:r>
            <a:r>
              <a:rPr lang="en-GB" dirty="0"/>
              <a:t>(observational or “found” or “organic”) have been collected – and designed – for other reasons,  often without FSO supervision, and could be used to create new ideas or theories. Learning from such secondary data is known as </a:t>
            </a:r>
            <a:r>
              <a:rPr lang="en-GB" dirty="0">
                <a:highlight>
                  <a:srgbClr val="FFFF00"/>
                </a:highlight>
              </a:rPr>
              <a:t>secondary analytics</a:t>
            </a:r>
            <a:r>
              <a:rPr lang="en-GB" dirty="0"/>
              <a:t> (or bottom-up, i.e. exploratory and predictive). </a:t>
            </a:r>
          </a:p>
          <a:p>
            <a:endParaRPr lang="en-GB" dirty="0"/>
          </a:p>
          <a:p>
            <a:r>
              <a:rPr lang="en-GB" dirty="0"/>
              <a:t>Corresponding analytics’ paradigm corresponds to “</a:t>
            </a:r>
            <a:r>
              <a:rPr lang="en-GB" dirty="0">
                <a:solidFill>
                  <a:srgbClr val="FF0000"/>
                </a:solidFill>
                <a:highlight>
                  <a:srgbClr val="FFFF00"/>
                </a:highlight>
              </a:rPr>
              <a:t>inductive reasoning</a:t>
            </a:r>
            <a:r>
              <a:rPr lang="en-GB" dirty="0"/>
              <a:t>” that starts with </a:t>
            </a:r>
            <a:r>
              <a:rPr lang="en-GB" dirty="0">
                <a:highlight>
                  <a:srgbClr val="FFFF00"/>
                </a:highlight>
              </a:rPr>
              <a:t>data</a:t>
            </a:r>
            <a:r>
              <a:rPr lang="en-GB" dirty="0"/>
              <a:t> (“data first”). </a:t>
            </a:r>
            <a:endParaRPr lang="LID4096" dirty="0"/>
          </a:p>
        </p:txBody>
      </p:sp>
    </p:spTree>
    <p:extLst>
      <p:ext uri="{BB962C8B-B14F-4D97-AF65-F5344CB8AC3E}">
        <p14:creationId xmlns:p14="http://schemas.microsoft.com/office/powerpoint/2010/main" val="120047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How did FSO </a:t>
            </a:r>
            <a:r>
              <a:rPr lang="fr-CH" dirty="0" err="1"/>
              <a:t>define</a:t>
            </a:r>
            <a:r>
              <a:rPr lang="fr-CH" dirty="0"/>
              <a:t> </a:t>
            </a:r>
            <a:r>
              <a:rPr lang="fr-CH" dirty="0" err="1"/>
              <a:t>primary</a:t>
            </a:r>
            <a:r>
              <a:rPr lang="fr-CH" dirty="0"/>
              <a:t> and </a:t>
            </a:r>
            <a:r>
              <a:rPr lang="fr-CH" dirty="0" err="1"/>
              <a:t>secondary</a:t>
            </a:r>
            <a:r>
              <a:rPr lang="fr-CH" dirty="0"/>
              <a:t> Data ? - #3</a:t>
            </a:r>
            <a:endParaRPr lang="en-US" dirty="0"/>
          </a:p>
        </p:txBody>
      </p:sp>
      <p:sp>
        <p:nvSpPr>
          <p:cNvPr id="8" name="Content Placeholder 2">
            <a:extLst>
              <a:ext uri="{FF2B5EF4-FFF2-40B4-BE49-F238E27FC236}">
                <a16:creationId xmlns:a16="http://schemas.microsoft.com/office/drawing/2014/main" id="{763764E1-8B18-4A26-9D26-B790BC54E527}"/>
              </a:ext>
            </a:extLst>
          </p:cNvPr>
          <p:cNvSpPr>
            <a:spLocks noGrp="1"/>
          </p:cNvSpPr>
          <p:nvPr>
            <p:ph idx="1"/>
          </p:nvPr>
        </p:nvSpPr>
        <p:spPr>
          <a:xfrm>
            <a:off x="1063636" y="2492375"/>
            <a:ext cx="10427564" cy="4116512"/>
          </a:xfrm>
        </p:spPr>
        <p:txBody>
          <a:bodyPr/>
          <a:lstStyle/>
          <a:p>
            <a:r>
              <a:rPr lang="en-GB" dirty="0"/>
              <a:t>Secondary data can be further classified into </a:t>
            </a:r>
            <a:r>
              <a:rPr lang="en-GB" dirty="0">
                <a:highlight>
                  <a:srgbClr val="FFFF00"/>
                </a:highlight>
              </a:rPr>
              <a:t>identifiable</a:t>
            </a:r>
            <a:r>
              <a:rPr lang="en-GB" dirty="0"/>
              <a:t> and </a:t>
            </a:r>
            <a:r>
              <a:rPr lang="en-GB" dirty="0">
                <a:highlight>
                  <a:srgbClr val="FFFF00"/>
                </a:highlight>
              </a:rPr>
              <a:t>non-identifiable</a:t>
            </a:r>
            <a:r>
              <a:rPr lang="en-GB" dirty="0"/>
              <a:t> data.  </a:t>
            </a:r>
          </a:p>
          <a:p>
            <a:endParaRPr lang="en-GB" dirty="0"/>
          </a:p>
          <a:p>
            <a:r>
              <a:rPr lang="en-GB" dirty="0">
                <a:highlight>
                  <a:srgbClr val="FFFF00"/>
                </a:highlight>
              </a:rPr>
              <a:t>Identifiable data </a:t>
            </a:r>
            <a:r>
              <a:rPr lang="en-GB" dirty="0"/>
              <a:t>can be meaningfully </a:t>
            </a:r>
            <a:r>
              <a:rPr lang="en-GB" dirty="0">
                <a:highlight>
                  <a:srgbClr val="FFFF00"/>
                </a:highlight>
              </a:rPr>
              <a:t>associated with a single unit </a:t>
            </a:r>
            <a:r>
              <a:rPr lang="en-GB" dirty="0"/>
              <a:t>at a given place and time, such as an individual, institution, product or geographical location. </a:t>
            </a:r>
            <a:r>
              <a:rPr lang="en-GB" dirty="0">
                <a:highlight>
                  <a:srgbClr val="FFFF00"/>
                </a:highlight>
              </a:rPr>
              <a:t>Non-identifiable data </a:t>
            </a:r>
            <a:r>
              <a:rPr lang="en-GB" dirty="0"/>
              <a:t>cannot be made identifiable at any such level (e.g. Google trends data, Twitter feeds and other forms of social media). </a:t>
            </a:r>
          </a:p>
          <a:p>
            <a:endParaRPr lang="en-GB" dirty="0"/>
          </a:p>
          <a:p>
            <a:r>
              <a:rPr lang="en-GB" dirty="0"/>
              <a:t>Identifiable secondary data could be made fit for purpose for </a:t>
            </a:r>
            <a:r>
              <a:rPr lang="en-GB" dirty="0">
                <a:solidFill>
                  <a:srgbClr val="FF0000"/>
                </a:solidFill>
                <a:highlight>
                  <a:srgbClr val="FFFF00"/>
                </a:highlight>
              </a:rPr>
              <a:t>statistical inference if their veracity has been successfully assessed</a:t>
            </a:r>
            <a:r>
              <a:rPr lang="en-GB" dirty="0"/>
              <a:t> (as is the case with the FSO’s current use of its internal register data), whereas </a:t>
            </a:r>
            <a:r>
              <a:rPr lang="en-GB" dirty="0">
                <a:solidFill>
                  <a:srgbClr val="FF0000"/>
                </a:solidFill>
                <a:highlight>
                  <a:srgbClr val="FFFF00"/>
                </a:highlight>
              </a:rPr>
              <a:t>non-identifiable secondary data are of limited use for statistical inference because it is not possible to assess their veracity</a:t>
            </a:r>
            <a:r>
              <a:rPr lang="en-GB" dirty="0"/>
              <a:t>.</a:t>
            </a:r>
          </a:p>
          <a:p>
            <a:endParaRPr lang="LID4096" dirty="0"/>
          </a:p>
        </p:txBody>
      </p:sp>
    </p:spTree>
    <p:extLst>
      <p:ext uri="{BB962C8B-B14F-4D97-AF65-F5344CB8AC3E}">
        <p14:creationId xmlns:p14="http://schemas.microsoft.com/office/powerpoint/2010/main" val="1310948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541B3E4-EEFC-4C44-8490-3A8A341239DE}"/>
              </a:ext>
            </a:extLst>
          </p:cNvPr>
          <p:cNvSpPr>
            <a:spLocks noGrp="1"/>
          </p:cNvSpPr>
          <p:nvPr>
            <p:ph type="title"/>
          </p:nvPr>
        </p:nvSpPr>
        <p:spPr>
          <a:xfrm>
            <a:off x="1059276" y="1419938"/>
            <a:ext cx="10431925" cy="346249"/>
          </a:xfrm>
        </p:spPr>
        <p:txBody>
          <a:bodyPr/>
          <a:lstStyle/>
          <a:p>
            <a:r>
              <a:rPr lang="en-GB" dirty="0"/>
              <a:t>Why is the inductive-deductive reasoning cycle so crucial ? </a:t>
            </a:r>
            <a:r>
              <a:rPr lang="fr-CH" dirty="0"/>
              <a:t>- #1</a:t>
            </a:r>
          </a:p>
        </p:txBody>
      </p:sp>
      <p:sp>
        <p:nvSpPr>
          <p:cNvPr id="11" name="Content Placeholder 3">
            <a:extLst>
              <a:ext uri="{FF2B5EF4-FFF2-40B4-BE49-F238E27FC236}">
                <a16:creationId xmlns:a16="http://schemas.microsoft.com/office/drawing/2014/main" id="{E23488F5-968A-4D6E-AA07-7195C7605D90}"/>
              </a:ext>
            </a:extLst>
          </p:cNvPr>
          <p:cNvSpPr txBox="1">
            <a:spLocks/>
          </p:cNvSpPr>
          <p:nvPr/>
        </p:nvSpPr>
        <p:spPr>
          <a:xfrm>
            <a:off x="1059275" y="2492375"/>
            <a:ext cx="10431925" cy="3090590"/>
          </a:xfrm>
          <a:prstGeom prst="rect">
            <a:avLst/>
          </a:prstGeom>
        </p:spPr>
        <p:txBody>
          <a:bodyPr/>
          <a:lstStyle>
            <a:lvl1pPr marL="0" marR="0" indent="0" algn="l" defTabSz="685800" rtl="0" eaLnBrk="1" fontAlgn="auto" latinLnBrk="0" hangingPunct="1">
              <a:lnSpc>
                <a:spcPts val="2400"/>
              </a:lnSpc>
              <a:spcBef>
                <a:spcPts val="0"/>
              </a:spcBef>
              <a:spcAft>
                <a:spcPts val="900"/>
              </a:spcAft>
              <a:buClrTx/>
              <a:buSzTx/>
              <a:buFont typeface="Wingdings" panose="05000000000000000000" pitchFamily="2" charset="2"/>
              <a:buNone/>
              <a:tabLst/>
              <a:defRPr sz="2025" kern="1200">
                <a:solidFill>
                  <a:schemeClr val="tx1"/>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It is important to note that </a:t>
            </a:r>
            <a:r>
              <a:rPr lang="en-GB">
                <a:highlight>
                  <a:srgbClr val="FFFF00"/>
                </a:highlight>
              </a:rPr>
              <a:t>the two approaches of analytics </a:t>
            </a:r>
            <a:r>
              <a:rPr lang="en-GB"/>
              <a:t>(i.e. inductive and deductive reasoning) </a:t>
            </a:r>
            <a:r>
              <a:rPr lang="en-GB">
                <a:highlight>
                  <a:srgbClr val="FFFF00"/>
                </a:highlight>
              </a:rPr>
              <a:t>are complementary </a:t>
            </a:r>
            <a:r>
              <a:rPr lang="en-GB"/>
              <a:t>and should proceed </a:t>
            </a:r>
            <a:r>
              <a:rPr lang="en-GB">
                <a:highlight>
                  <a:srgbClr val="FFFF00"/>
                </a:highlight>
              </a:rPr>
              <a:t>iteratively</a:t>
            </a:r>
            <a:r>
              <a:rPr lang="en-GB"/>
              <a:t> and </a:t>
            </a:r>
            <a:r>
              <a:rPr lang="en-GB">
                <a:highlight>
                  <a:srgbClr val="FFFF00"/>
                </a:highlight>
              </a:rPr>
              <a:t>side by side </a:t>
            </a:r>
            <a:r>
              <a:rPr lang="en-GB"/>
              <a:t>in order to enable continuous improvement and data-informed decision and policy making. </a:t>
            </a:r>
          </a:p>
          <a:p>
            <a:endParaRPr lang="en-GB"/>
          </a:p>
          <a:p>
            <a:r>
              <a:rPr lang="en-GB"/>
              <a:t>This implies that </a:t>
            </a:r>
            <a:r>
              <a:rPr lang="en-GB">
                <a:highlight>
                  <a:srgbClr val="FFFF00"/>
                </a:highlight>
              </a:rPr>
              <a:t>the analytics methods currently used at the FSO will still be needed together with complementary analytics methods</a:t>
            </a:r>
            <a:r>
              <a:rPr lang="en-GB"/>
              <a:t>.</a:t>
            </a:r>
            <a:endParaRPr lang="LID4096" dirty="0"/>
          </a:p>
        </p:txBody>
      </p:sp>
    </p:spTree>
    <p:extLst>
      <p:ext uri="{BB962C8B-B14F-4D97-AF65-F5344CB8AC3E}">
        <p14:creationId xmlns:p14="http://schemas.microsoft.com/office/powerpoint/2010/main" val="96271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541B3E4-EEFC-4C44-8490-3A8A341239DE}"/>
              </a:ext>
            </a:extLst>
          </p:cNvPr>
          <p:cNvSpPr>
            <a:spLocks noGrp="1"/>
          </p:cNvSpPr>
          <p:nvPr>
            <p:ph type="title"/>
          </p:nvPr>
        </p:nvSpPr>
        <p:spPr>
          <a:xfrm>
            <a:off x="1059276" y="1419938"/>
            <a:ext cx="10431925" cy="346249"/>
          </a:xfrm>
        </p:spPr>
        <p:txBody>
          <a:bodyPr/>
          <a:lstStyle/>
          <a:p>
            <a:r>
              <a:rPr lang="fr-CH" dirty="0" err="1"/>
              <a:t>Why</a:t>
            </a:r>
            <a:r>
              <a:rPr lang="fr-CH" dirty="0"/>
              <a:t> </a:t>
            </a:r>
            <a:r>
              <a:rPr lang="fr-CH" dirty="0" err="1"/>
              <a:t>is</a:t>
            </a:r>
            <a:r>
              <a:rPr lang="fr-CH" dirty="0"/>
              <a:t> the inductive-</a:t>
            </a:r>
            <a:r>
              <a:rPr lang="fr-CH" dirty="0" err="1"/>
              <a:t>deductive</a:t>
            </a:r>
            <a:r>
              <a:rPr lang="fr-CH" dirty="0"/>
              <a:t> </a:t>
            </a:r>
            <a:r>
              <a:rPr lang="fr-CH" dirty="0" err="1"/>
              <a:t>reasoning</a:t>
            </a:r>
            <a:r>
              <a:rPr lang="fr-CH" dirty="0"/>
              <a:t> cycle </a:t>
            </a:r>
            <a:r>
              <a:rPr lang="fr-CH" dirty="0" err="1"/>
              <a:t>so</a:t>
            </a:r>
            <a:r>
              <a:rPr lang="fr-CH" dirty="0"/>
              <a:t> crucial ? - #2</a:t>
            </a:r>
          </a:p>
        </p:txBody>
      </p:sp>
      <p:graphicFrame>
        <p:nvGraphicFramePr>
          <p:cNvPr id="4" name="Diagram 3">
            <a:extLst>
              <a:ext uri="{FF2B5EF4-FFF2-40B4-BE49-F238E27FC236}">
                <a16:creationId xmlns:a16="http://schemas.microsoft.com/office/drawing/2014/main" id="{854630C0-4A57-4BEB-BA25-336FC9B9AAAF}"/>
              </a:ext>
            </a:extLst>
          </p:cNvPr>
          <p:cNvGraphicFramePr/>
          <p:nvPr>
            <p:extLst/>
          </p:nvPr>
        </p:nvGraphicFramePr>
        <p:xfrm>
          <a:off x="3197736" y="1875180"/>
          <a:ext cx="6073775" cy="4273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20A1178B-BCE1-47C7-8C21-1FCF604C02E8}"/>
              </a:ext>
            </a:extLst>
          </p:cNvPr>
          <p:cNvSpPr/>
          <p:nvPr/>
        </p:nvSpPr>
        <p:spPr>
          <a:xfrm>
            <a:off x="8952579" y="3429000"/>
            <a:ext cx="3094988" cy="1131079"/>
          </a:xfrm>
          <a:prstGeom prst="rect">
            <a:avLst/>
          </a:prstGeom>
        </p:spPr>
        <p:txBody>
          <a:bodyPr wrap="square">
            <a:spAutoFit/>
          </a:bodyPr>
          <a:lstStyle/>
          <a:p>
            <a:pPr algn="ctr"/>
            <a:r>
              <a:rPr lang="fr-CH" sz="2250" b="1" dirty="0" err="1">
                <a:solidFill>
                  <a:schemeClr val="accent1">
                    <a:lumMod val="50000"/>
                  </a:schemeClr>
                </a:solidFill>
              </a:rPr>
              <a:t>Deductive</a:t>
            </a:r>
            <a:r>
              <a:rPr lang="fr-CH" sz="2250" b="1" dirty="0">
                <a:solidFill>
                  <a:schemeClr val="accent1">
                    <a:lumMod val="50000"/>
                  </a:schemeClr>
                </a:solidFill>
              </a:rPr>
              <a:t> </a:t>
            </a:r>
            <a:r>
              <a:rPr lang="fr-CH" sz="2250" b="1" dirty="0" err="1">
                <a:solidFill>
                  <a:schemeClr val="accent1">
                    <a:lumMod val="50000"/>
                  </a:schemeClr>
                </a:solidFill>
              </a:rPr>
              <a:t>approach</a:t>
            </a:r>
            <a:endParaRPr lang="fr-CH" sz="2250" b="1" dirty="0">
              <a:solidFill>
                <a:schemeClr val="accent1">
                  <a:lumMod val="50000"/>
                </a:schemeClr>
              </a:solidFill>
            </a:endParaRPr>
          </a:p>
          <a:p>
            <a:pPr algn="ctr"/>
            <a:r>
              <a:rPr lang="fr-CH" sz="2250" dirty="0">
                <a:solidFill>
                  <a:schemeClr val="accent1">
                    <a:lumMod val="50000"/>
                  </a:schemeClr>
                </a:solidFill>
              </a:rPr>
              <a:t>(</a:t>
            </a:r>
            <a:r>
              <a:rPr lang="fr-CH" sz="2250" dirty="0" err="1">
                <a:solidFill>
                  <a:schemeClr val="accent1">
                    <a:lumMod val="50000"/>
                  </a:schemeClr>
                </a:solidFill>
              </a:rPr>
              <a:t>currently</a:t>
            </a:r>
            <a:r>
              <a:rPr lang="fr-CH" sz="2250" dirty="0">
                <a:solidFill>
                  <a:schemeClr val="accent1">
                    <a:lumMod val="50000"/>
                  </a:schemeClr>
                </a:solidFill>
              </a:rPr>
              <a:t> </a:t>
            </a:r>
            <a:r>
              <a:rPr lang="fr-CH" sz="2250" dirty="0" err="1">
                <a:solidFill>
                  <a:schemeClr val="accent1">
                    <a:lumMod val="50000"/>
                  </a:schemeClr>
                </a:solidFill>
              </a:rPr>
              <a:t>used</a:t>
            </a:r>
            <a:r>
              <a:rPr lang="fr-CH" sz="2250" dirty="0">
                <a:solidFill>
                  <a:schemeClr val="accent1">
                    <a:lumMod val="50000"/>
                  </a:schemeClr>
                </a:solidFill>
              </a:rPr>
              <a:t> </a:t>
            </a:r>
            <a:r>
              <a:rPr lang="fr-CH" sz="2250" dirty="0" err="1">
                <a:solidFill>
                  <a:schemeClr val="accent1">
                    <a:lumMod val="50000"/>
                  </a:schemeClr>
                </a:solidFill>
              </a:rPr>
              <a:t>analytical</a:t>
            </a:r>
            <a:r>
              <a:rPr lang="fr-CH" sz="2250" dirty="0">
                <a:solidFill>
                  <a:schemeClr val="accent1">
                    <a:lumMod val="50000"/>
                  </a:schemeClr>
                </a:solidFill>
              </a:rPr>
              <a:t> </a:t>
            </a:r>
            <a:r>
              <a:rPr lang="fr-CH" sz="2250" dirty="0" err="1">
                <a:solidFill>
                  <a:schemeClr val="accent1">
                    <a:lumMod val="50000"/>
                  </a:schemeClr>
                </a:solidFill>
              </a:rPr>
              <a:t>methods</a:t>
            </a:r>
            <a:r>
              <a:rPr lang="fr-CH" sz="2250" dirty="0">
                <a:solidFill>
                  <a:schemeClr val="accent1">
                    <a:lumMod val="50000"/>
                  </a:schemeClr>
                </a:solidFill>
              </a:rPr>
              <a:t>)</a:t>
            </a:r>
          </a:p>
        </p:txBody>
      </p:sp>
      <p:sp>
        <p:nvSpPr>
          <p:cNvPr id="11" name="Rectangle 10">
            <a:extLst>
              <a:ext uri="{FF2B5EF4-FFF2-40B4-BE49-F238E27FC236}">
                <a16:creationId xmlns:a16="http://schemas.microsoft.com/office/drawing/2014/main" id="{744EEBBB-0824-4674-A5FE-A5B4B9D0A630}"/>
              </a:ext>
            </a:extLst>
          </p:cNvPr>
          <p:cNvSpPr/>
          <p:nvPr/>
        </p:nvSpPr>
        <p:spPr>
          <a:xfrm>
            <a:off x="243332" y="5710413"/>
            <a:ext cx="4095993" cy="438582"/>
          </a:xfrm>
          <a:prstGeom prst="rect">
            <a:avLst/>
          </a:prstGeom>
        </p:spPr>
        <p:txBody>
          <a:bodyPr wrap="none">
            <a:spAutoFit/>
          </a:bodyPr>
          <a:lstStyle/>
          <a:p>
            <a:r>
              <a:rPr lang="fr-CH" sz="2250" dirty="0">
                <a:solidFill>
                  <a:srgbClr val="FF0000"/>
                </a:solidFill>
              </a:rPr>
              <a:t>Start of data science </a:t>
            </a:r>
            <a:r>
              <a:rPr lang="fr-CH" sz="2250" dirty="0" err="1">
                <a:solidFill>
                  <a:srgbClr val="FF0000"/>
                </a:solidFill>
              </a:rPr>
              <a:t>approach</a:t>
            </a:r>
            <a:endParaRPr lang="fr-CH" sz="2250" dirty="0">
              <a:solidFill>
                <a:srgbClr val="FF0000"/>
              </a:solidFill>
            </a:endParaRPr>
          </a:p>
        </p:txBody>
      </p:sp>
      <p:sp>
        <p:nvSpPr>
          <p:cNvPr id="12" name="Rectangle 11">
            <a:extLst>
              <a:ext uri="{FF2B5EF4-FFF2-40B4-BE49-F238E27FC236}">
                <a16:creationId xmlns:a16="http://schemas.microsoft.com/office/drawing/2014/main" id="{3E9359DE-74C9-44E9-AEC6-E415BF9673ED}"/>
              </a:ext>
            </a:extLst>
          </p:cNvPr>
          <p:cNvSpPr/>
          <p:nvPr/>
        </p:nvSpPr>
        <p:spPr>
          <a:xfrm>
            <a:off x="8171493" y="1875179"/>
            <a:ext cx="3631122" cy="438582"/>
          </a:xfrm>
          <a:prstGeom prst="rect">
            <a:avLst/>
          </a:prstGeom>
        </p:spPr>
        <p:txBody>
          <a:bodyPr wrap="none">
            <a:spAutoFit/>
          </a:bodyPr>
          <a:lstStyle/>
          <a:p>
            <a:r>
              <a:rPr lang="fr-CH" sz="2250" dirty="0">
                <a:solidFill>
                  <a:srgbClr val="FF0000"/>
                </a:solidFill>
              </a:rPr>
              <a:t>Start of </a:t>
            </a:r>
            <a:r>
              <a:rPr lang="fr-CH" sz="2250" dirty="0" err="1">
                <a:solidFill>
                  <a:srgbClr val="FF0000"/>
                </a:solidFill>
              </a:rPr>
              <a:t>classical</a:t>
            </a:r>
            <a:r>
              <a:rPr lang="fr-CH" sz="2250" dirty="0">
                <a:solidFill>
                  <a:srgbClr val="FF0000"/>
                </a:solidFill>
              </a:rPr>
              <a:t> </a:t>
            </a:r>
            <a:r>
              <a:rPr lang="fr-CH" sz="2250" dirty="0" err="1">
                <a:solidFill>
                  <a:srgbClr val="FF0000"/>
                </a:solidFill>
              </a:rPr>
              <a:t>approach</a:t>
            </a:r>
            <a:endParaRPr lang="fr-CH" sz="2250" dirty="0">
              <a:solidFill>
                <a:srgbClr val="FF0000"/>
              </a:solidFill>
            </a:endParaRPr>
          </a:p>
        </p:txBody>
      </p:sp>
      <p:sp>
        <p:nvSpPr>
          <p:cNvPr id="7" name="Arrow: Right 6">
            <a:extLst>
              <a:ext uri="{FF2B5EF4-FFF2-40B4-BE49-F238E27FC236}">
                <a16:creationId xmlns:a16="http://schemas.microsoft.com/office/drawing/2014/main" id="{F984D803-1757-4855-A815-8FC5F181E8ED}"/>
              </a:ext>
            </a:extLst>
          </p:cNvPr>
          <p:cNvSpPr/>
          <p:nvPr/>
        </p:nvSpPr>
        <p:spPr>
          <a:xfrm>
            <a:off x="4612943" y="5827594"/>
            <a:ext cx="511791" cy="3350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FF0000"/>
              </a:solidFill>
            </a:endParaRPr>
          </a:p>
        </p:txBody>
      </p:sp>
      <p:sp>
        <p:nvSpPr>
          <p:cNvPr id="13" name="Arrow: Right 12">
            <a:extLst>
              <a:ext uri="{FF2B5EF4-FFF2-40B4-BE49-F238E27FC236}">
                <a16:creationId xmlns:a16="http://schemas.microsoft.com/office/drawing/2014/main" id="{32DA2D6B-6ADD-435D-9CA0-99824CA169E9}"/>
              </a:ext>
            </a:extLst>
          </p:cNvPr>
          <p:cNvSpPr/>
          <p:nvPr/>
        </p:nvSpPr>
        <p:spPr>
          <a:xfrm rot="10800000">
            <a:off x="7358417" y="1926945"/>
            <a:ext cx="511791" cy="3350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rgbClr val="FF0000"/>
              </a:solidFill>
            </a:endParaRPr>
          </a:p>
        </p:txBody>
      </p:sp>
      <p:sp>
        <p:nvSpPr>
          <p:cNvPr id="14" name="Rectangle 13">
            <a:extLst>
              <a:ext uri="{FF2B5EF4-FFF2-40B4-BE49-F238E27FC236}">
                <a16:creationId xmlns:a16="http://schemas.microsoft.com/office/drawing/2014/main" id="{1B3F26D2-9750-460A-9A4C-09017F0957EC}"/>
              </a:ext>
            </a:extLst>
          </p:cNvPr>
          <p:cNvSpPr/>
          <p:nvPr/>
        </p:nvSpPr>
        <p:spPr>
          <a:xfrm>
            <a:off x="-111509" y="3411940"/>
            <a:ext cx="3772943" cy="1131079"/>
          </a:xfrm>
          <a:prstGeom prst="rect">
            <a:avLst/>
          </a:prstGeom>
        </p:spPr>
        <p:txBody>
          <a:bodyPr wrap="square">
            <a:spAutoFit/>
          </a:bodyPr>
          <a:lstStyle/>
          <a:p>
            <a:pPr algn="ctr"/>
            <a:r>
              <a:rPr lang="fr-CH" sz="2250" b="1" dirty="0">
                <a:solidFill>
                  <a:schemeClr val="accent1">
                    <a:lumMod val="50000"/>
                  </a:schemeClr>
                </a:solidFill>
              </a:rPr>
              <a:t>Inductive </a:t>
            </a:r>
            <a:r>
              <a:rPr lang="fr-CH" sz="2250" b="1" dirty="0" err="1">
                <a:solidFill>
                  <a:schemeClr val="accent1">
                    <a:lumMod val="50000"/>
                  </a:schemeClr>
                </a:solidFill>
              </a:rPr>
              <a:t>approach</a:t>
            </a:r>
            <a:endParaRPr lang="fr-CH" sz="2250" b="1" dirty="0">
              <a:solidFill>
                <a:schemeClr val="accent1">
                  <a:lumMod val="50000"/>
                </a:schemeClr>
              </a:solidFill>
            </a:endParaRPr>
          </a:p>
          <a:p>
            <a:pPr algn="ctr"/>
            <a:r>
              <a:rPr lang="fr-CH" sz="2250" dirty="0">
                <a:solidFill>
                  <a:schemeClr val="accent1">
                    <a:lumMod val="50000"/>
                  </a:schemeClr>
                </a:solidFill>
              </a:rPr>
              <a:t>(not </a:t>
            </a:r>
            <a:r>
              <a:rPr lang="fr-CH" sz="2250" dirty="0" err="1">
                <a:solidFill>
                  <a:schemeClr val="accent1">
                    <a:lumMod val="50000"/>
                  </a:schemeClr>
                </a:solidFill>
              </a:rPr>
              <a:t>used</a:t>
            </a:r>
            <a:r>
              <a:rPr lang="fr-CH" sz="2250" dirty="0">
                <a:solidFill>
                  <a:schemeClr val="accent1">
                    <a:lumMod val="50000"/>
                  </a:schemeClr>
                </a:solidFill>
              </a:rPr>
              <a:t> </a:t>
            </a:r>
            <a:r>
              <a:rPr lang="fr-CH" sz="2250" dirty="0" err="1">
                <a:solidFill>
                  <a:schemeClr val="accent1">
                    <a:lumMod val="50000"/>
                  </a:schemeClr>
                </a:solidFill>
              </a:rPr>
              <a:t>complementary</a:t>
            </a:r>
            <a:r>
              <a:rPr lang="fr-CH" sz="2250" dirty="0">
                <a:solidFill>
                  <a:schemeClr val="accent1">
                    <a:lumMod val="50000"/>
                  </a:schemeClr>
                </a:solidFill>
              </a:rPr>
              <a:t> </a:t>
            </a:r>
            <a:r>
              <a:rPr lang="fr-CH" sz="2250" dirty="0" err="1">
                <a:solidFill>
                  <a:schemeClr val="accent1">
                    <a:lumMod val="50000"/>
                  </a:schemeClr>
                </a:solidFill>
              </a:rPr>
              <a:t>analytical</a:t>
            </a:r>
            <a:r>
              <a:rPr lang="fr-CH" sz="2250" dirty="0">
                <a:solidFill>
                  <a:schemeClr val="accent1">
                    <a:lumMod val="50000"/>
                  </a:schemeClr>
                </a:solidFill>
              </a:rPr>
              <a:t> </a:t>
            </a:r>
            <a:r>
              <a:rPr lang="fr-CH" sz="2250" dirty="0" err="1">
                <a:solidFill>
                  <a:schemeClr val="accent1">
                    <a:lumMod val="50000"/>
                  </a:schemeClr>
                </a:solidFill>
              </a:rPr>
              <a:t>methods</a:t>
            </a:r>
            <a:r>
              <a:rPr lang="fr-CH" sz="2250" dirty="0">
                <a:solidFill>
                  <a:schemeClr val="accent1">
                    <a:lumMod val="50000"/>
                  </a:schemeClr>
                </a:solidFill>
              </a:rPr>
              <a:t>)</a:t>
            </a:r>
          </a:p>
        </p:txBody>
      </p:sp>
      <p:cxnSp>
        <p:nvCxnSpPr>
          <p:cNvPr id="16" name="Straight Arrow Connector 15">
            <a:extLst>
              <a:ext uri="{FF2B5EF4-FFF2-40B4-BE49-F238E27FC236}">
                <a16:creationId xmlns:a16="http://schemas.microsoft.com/office/drawing/2014/main" id="{71551EE9-AA16-41FD-AF1B-4A5C74D1AF61}"/>
              </a:ext>
            </a:extLst>
          </p:cNvPr>
          <p:cNvCxnSpPr/>
          <p:nvPr/>
        </p:nvCxnSpPr>
        <p:spPr>
          <a:xfrm flipV="1">
            <a:off x="6499479" y="2698001"/>
            <a:ext cx="0" cy="2593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Flowchart: Process 16">
            <a:extLst>
              <a:ext uri="{FF2B5EF4-FFF2-40B4-BE49-F238E27FC236}">
                <a16:creationId xmlns:a16="http://schemas.microsoft.com/office/drawing/2014/main" id="{5D987BB7-8E11-4CAE-A5C0-03FF29655AEE}"/>
              </a:ext>
            </a:extLst>
          </p:cNvPr>
          <p:cNvSpPr/>
          <p:nvPr/>
        </p:nvSpPr>
        <p:spPr>
          <a:xfrm>
            <a:off x="3411" y="1820682"/>
            <a:ext cx="5529263" cy="4382809"/>
          </a:xfrm>
          <a:prstGeom prst="flowChartProcess">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9" name="Connector: Elbow 18">
            <a:extLst>
              <a:ext uri="{FF2B5EF4-FFF2-40B4-BE49-F238E27FC236}">
                <a16:creationId xmlns:a16="http://schemas.microsoft.com/office/drawing/2014/main" id="{89BFB502-73B7-4F74-A422-3B0C7A986878}"/>
              </a:ext>
            </a:extLst>
          </p:cNvPr>
          <p:cNvCxnSpPr/>
          <p:nvPr/>
        </p:nvCxnSpPr>
        <p:spPr>
          <a:xfrm rot="16200000" flipH="1">
            <a:off x="4646593" y="3919006"/>
            <a:ext cx="2184580" cy="559559"/>
          </a:xfrm>
          <a:prstGeom prst="bentConnector3">
            <a:avLst>
              <a:gd name="adj1" fmla="val 127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lowchart: Process 20">
            <a:extLst>
              <a:ext uri="{FF2B5EF4-FFF2-40B4-BE49-F238E27FC236}">
                <a16:creationId xmlns:a16="http://schemas.microsoft.com/office/drawing/2014/main" id="{702A5021-1FF4-4156-BEEB-1655D7D13454}"/>
              </a:ext>
            </a:extLst>
          </p:cNvPr>
          <p:cNvSpPr/>
          <p:nvPr/>
        </p:nvSpPr>
        <p:spPr>
          <a:xfrm>
            <a:off x="6854292" y="1786074"/>
            <a:ext cx="5193276" cy="4382809"/>
          </a:xfrm>
          <a:prstGeom prst="flowChartProcess">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9752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1" grpId="0" animBg="1"/>
      <p:bldP spid="2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Agenda</a:t>
            </a:r>
            <a:endParaRPr lang="en-US" dirty="0"/>
          </a:p>
        </p:txBody>
      </p:sp>
      <p:sp>
        <p:nvSpPr>
          <p:cNvPr id="3" name="Espace réservé du contenu 2"/>
          <p:cNvSpPr>
            <a:spLocks noGrp="1"/>
          </p:cNvSpPr>
          <p:nvPr>
            <p:ph idx="1"/>
          </p:nvPr>
        </p:nvSpPr>
        <p:spPr>
          <a:xfrm>
            <a:off x="1063637" y="2369545"/>
            <a:ext cx="10427564" cy="2346796"/>
          </a:xfrm>
        </p:spPr>
        <p:txBody>
          <a:bodyPr/>
          <a:lstStyle/>
          <a:p>
            <a:pPr marL="457200" indent="-457200">
              <a:buFont typeface="+mj-lt"/>
              <a:buAutoNum type="arabicPeriod"/>
            </a:pPr>
            <a:r>
              <a:rPr lang="en-GB" sz="2250" b="1" dirty="0">
                <a:solidFill>
                  <a:schemeClr val="bg1">
                    <a:lumMod val="75000"/>
                  </a:schemeClr>
                </a:solidFill>
              </a:rPr>
              <a:t>The FSO’s answers to the digitalisation era</a:t>
            </a:r>
          </a:p>
          <a:p>
            <a:pPr marL="457200" indent="-457200">
              <a:buFont typeface="+mj-lt"/>
              <a:buAutoNum type="arabicPeriod"/>
            </a:pPr>
            <a:r>
              <a:rPr lang="en-GB" sz="2250" b="1" dirty="0">
                <a:solidFill>
                  <a:schemeClr val="bg1">
                    <a:lumMod val="75000"/>
                  </a:schemeClr>
                </a:solidFill>
              </a:rPr>
              <a:t>The FSO’s data innovation strategy</a:t>
            </a:r>
          </a:p>
          <a:p>
            <a:pPr marL="457200" indent="-457200">
              <a:buAutoNum type="arabicPeriod" startAt="4"/>
            </a:pPr>
            <a:r>
              <a:rPr lang="en-GB" sz="2250" b="1" dirty="0"/>
              <a:t>Pilot projects</a:t>
            </a:r>
          </a:p>
          <a:p>
            <a:pPr marL="457200" indent="-457200">
              <a:buAutoNum type="arabicPeriod" startAt="4"/>
            </a:pPr>
            <a:endParaRPr lang="en-GB" sz="2250" b="1" dirty="0"/>
          </a:p>
          <a:p>
            <a:r>
              <a:rPr lang="en-GB" sz="2250" b="1" dirty="0">
                <a:solidFill>
                  <a:schemeClr val="bg1">
                    <a:lumMod val="75000"/>
                  </a:schemeClr>
                </a:solidFill>
              </a:rPr>
              <a:t>5.   </a:t>
            </a:r>
            <a:r>
              <a:rPr lang="fr-CH" sz="2250" b="1" dirty="0">
                <a:solidFill>
                  <a:schemeClr val="bg1">
                    <a:lumMod val="75000"/>
                  </a:schemeClr>
                </a:solidFill>
              </a:rPr>
              <a:t>Conclusion</a:t>
            </a:r>
          </a:p>
          <a:p>
            <a:pPr marL="457200" indent="-457200">
              <a:buFont typeface="+mj-lt"/>
              <a:buAutoNum type="arabicPeriod" startAt="4"/>
            </a:pPr>
            <a:endParaRPr lang="fr-CH" sz="2250" b="1" dirty="0"/>
          </a:p>
        </p:txBody>
      </p:sp>
    </p:spTree>
    <p:extLst>
      <p:ext uri="{BB962C8B-B14F-4D97-AF65-F5344CB8AC3E}">
        <p14:creationId xmlns:p14="http://schemas.microsoft.com/office/powerpoint/2010/main" val="63232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33D229-1DAF-45BE-96EC-C6127ED2DF17}"/>
              </a:ext>
            </a:extLst>
          </p:cNvPr>
          <p:cNvSpPr>
            <a:spLocks noGrp="1"/>
          </p:cNvSpPr>
          <p:nvPr>
            <p:ph type="title"/>
          </p:nvPr>
        </p:nvSpPr>
        <p:spPr>
          <a:xfrm>
            <a:off x="1059276" y="1419938"/>
            <a:ext cx="10431925" cy="346249"/>
          </a:xfrm>
        </p:spPr>
        <p:txBody>
          <a:bodyPr/>
          <a:lstStyle/>
          <a:p>
            <a:r>
              <a:rPr lang="fr-CH" dirty="0"/>
              <a:t>Pilot </a:t>
            </a:r>
            <a:r>
              <a:rPr lang="fr-CH" dirty="0" err="1"/>
              <a:t>project</a:t>
            </a:r>
            <a:r>
              <a:rPr lang="fr-CH" dirty="0"/>
              <a:t> 1 : Business </a:t>
            </a:r>
            <a:r>
              <a:rPr lang="fr-CH" dirty="0" err="1"/>
              <a:t>Registers</a:t>
            </a:r>
            <a:endParaRPr lang="LID4096" dirty="0"/>
          </a:p>
        </p:txBody>
      </p:sp>
      <p:graphicFrame>
        <p:nvGraphicFramePr>
          <p:cNvPr id="2" name="Table 1">
            <a:extLst>
              <a:ext uri="{FF2B5EF4-FFF2-40B4-BE49-F238E27FC236}">
                <a16:creationId xmlns:a16="http://schemas.microsoft.com/office/drawing/2014/main" id="{12355FF9-502D-4A8C-962F-0806AFB78FB7}"/>
              </a:ext>
            </a:extLst>
          </p:cNvPr>
          <p:cNvGraphicFramePr>
            <a:graphicFrameLocks noGrp="1"/>
          </p:cNvGraphicFramePr>
          <p:nvPr>
            <p:extLst>
              <p:ext uri="{D42A27DB-BD31-4B8C-83A1-F6EECF244321}">
                <p14:modId xmlns:p14="http://schemas.microsoft.com/office/powerpoint/2010/main" val="1065777564"/>
              </p:ext>
            </p:extLst>
          </p:nvPr>
        </p:nvGraphicFramePr>
        <p:xfrm>
          <a:off x="1059275" y="1884717"/>
          <a:ext cx="10875691" cy="2011680"/>
        </p:xfrm>
        <a:graphic>
          <a:graphicData uri="http://schemas.openxmlformats.org/drawingml/2006/table">
            <a:tbl>
              <a:tblPr firstRow="1" bandRow="1">
                <a:tableStyleId>{FABFCF23-3B69-468F-B69F-88F6DE6A72F2}</a:tableStyleId>
              </a:tblPr>
              <a:tblGrid>
                <a:gridCol w="10875691">
                  <a:extLst>
                    <a:ext uri="{9D8B030D-6E8A-4147-A177-3AD203B41FA5}">
                      <a16:colId xmlns:a16="http://schemas.microsoft.com/office/drawing/2014/main" val="393587668"/>
                    </a:ext>
                  </a:extLst>
                </a:gridCol>
              </a:tblGrid>
              <a:tr h="370840">
                <a:tc>
                  <a:txBody>
                    <a:bodyPr/>
                    <a:lstStyle/>
                    <a:p>
                      <a:r>
                        <a:rPr lang="en-GB" sz="2000" b="0" dirty="0">
                          <a:solidFill>
                            <a:schemeClr val="bg1"/>
                          </a:solidFill>
                        </a:rPr>
                        <a:t>Coding of economic activities of enterprises</a:t>
                      </a:r>
                      <a:endParaRPr lang="LID4096" sz="2000" b="0" dirty="0">
                        <a:solidFill>
                          <a:schemeClr val="bg1"/>
                        </a:solidFill>
                      </a:endParaRPr>
                    </a:p>
                  </a:txBody>
                  <a:tcPr>
                    <a:solidFill>
                      <a:schemeClr val="accent5">
                        <a:lumMod val="50000"/>
                      </a:schemeClr>
                    </a:solidFill>
                  </a:tcPr>
                </a:tc>
                <a:extLst>
                  <a:ext uri="{0D108BD9-81ED-4DB2-BD59-A6C34878D82A}">
                    <a16:rowId xmlns:a16="http://schemas.microsoft.com/office/drawing/2014/main" val="2314668241"/>
                  </a:ext>
                </a:extLst>
              </a:tr>
              <a:tr h="370840">
                <a:tc>
                  <a:txBody>
                    <a:bodyPr/>
                    <a:lstStyle/>
                    <a:p>
                      <a:r>
                        <a:rPr lang="en-GB" sz="2000" dirty="0"/>
                        <a:t>One of the FSO’s key tasks is the </a:t>
                      </a:r>
                      <a:r>
                        <a:rPr lang="en-GB" sz="2000" dirty="0">
                          <a:highlight>
                            <a:srgbClr val="FFFF00"/>
                          </a:highlight>
                        </a:rPr>
                        <a:t>correct coding of the economic activities of enterprises</a:t>
                      </a:r>
                      <a:r>
                        <a:rPr lang="en-GB" sz="2000" dirty="0"/>
                        <a:t>. This project strives to automate the coding of the economic activities of enterprises </a:t>
                      </a:r>
                      <a:r>
                        <a:rPr lang="en-GB" sz="2000" dirty="0">
                          <a:highlight>
                            <a:srgbClr val="FFFF00"/>
                          </a:highlight>
                        </a:rPr>
                        <a:t>using machine learning methods applied to data already available within the FSO</a:t>
                      </a:r>
                      <a:r>
                        <a:rPr lang="en-GB" sz="2000" dirty="0"/>
                        <a:t> (data from surveys, descriptions in the commercial register, key words, explanatory notes for classifications etc.) with a view to supporting the production units.</a:t>
                      </a:r>
                    </a:p>
                  </a:txBody>
                  <a:tcPr/>
                </a:tc>
                <a:extLst>
                  <a:ext uri="{0D108BD9-81ED-4DB2-BD59-A6C34878D82A}">
                    <a16:rowId xmlns:a16="http://schemas.microsoft.com/office/drawing/2014/main" val="2005276816"/>
                  </a:ext>
                </a:extLst>
              </a:tr>
            </a:tbl>
          </a:graphicData>
        </a:graphic>
      </p:graphicFrame>
      <p:sp>
        <p:nvSpPr>
          <p:cNvPr id="4" name="Title 1">
            <a:extLst>
              <a:ext uri="{FF2B5EF4-FFF2-40B4-BE49-F238E27FC236}">
                <a16:creationId xmlns:a16="http://schemas.microsoft.com/office/drawing/2014/main" id="{4EEFE672-861D-4487-B44E-F3B2C6F23CF3}"/>
              </a:ext>
            </a:extLst>
          </p:cNvPr>
          <p:cNvSpPr txBox="1">
            <a:spLocks/>
          </p:cNvSpPr>
          <p:nvPr/>
        </p:nvSpPr>
        <p:spPr>
          <a:xfrm>
            <a:off x="1059276" y="4125287"/>
            <a:ext cx="10431925" cy="346249"/>
          </a:xfrm>
          <a:prstGeom prst="rect">
            <a:avLst/>
          </a:prstGeom>
        </p:spPr>
        <p:txBody>
          <a:bodyPr vert="horz" lIns="0" tIns="0" rIns="0" bIns="0" rtlCol="0" anchor="t" anchorCtr="0">
            <a:spAutoFit/>
          </a:bodyPr>
          <a:lstStyle>
            <a:lvl1pPr algn="l" defTabSz="685800" rtl="0" eaLnBrk="1" latinLnBrk="0" hangingPunct="1">
              <a:lnSpc>
                <a:spcPts val="2700"/>
              </a:lnSpc>
              <a:spcBef>
                <a:spcPct val="0"/>
              </a:spcBef>
              <a:buNone/>
              <a:defRPr sz="2250" b="1" kern="1200" baseline="0">
                <a:solidFill>
                  <a:schemeClr val="accent5">
                    <a:lumMod val="60000"/>
                    <a:lumOff val="40000"/>
                  </a:schemeClr>
                </a:solidFill>
                <a:latin typeface="+mn-lt"/>
                <a:ea typeface="+mj-ea"/>
                <a:cs typeface="+mj-cs"/>
              </a:defRPr>
            </a:lvl1pPr>
          </a:lstStyle>
          <a:p>
            <a:r>
              <a:rPr lang="fr-CH" dirty="0"/>
              <a:t>Pilot </a:t>
            </a:r>
            <a:r>
              <a:rPr lang="fr-CH" dirty="0" err="1"/>
              <a:t>project</a:t>
            </a:r>
            <a:r>
              <a:rPr lang="fr-CH" dirty="0"/>
              <a:t> 2 : </a:t>
            </a:r>
            <a:r>
              <a:rPr lang="fr-CH" dirty="0" err="1"/>
              <a:t>Territory</a:t>
            </a:r>
            <a:endParaRPr lang="LID4096" dirty="0"/>
          </a:p>
        </p:txBody>
      </p:sp>
      <p:graphicFrame>
        <p:nvGraphicFramePr>
          <p:cNvPr id="5" name="Table 4">
            <a:extLst>
              <a:ext uri="{FF2B5EF4-FFF2-40B4-BE49-F238E27FC236}">
                <a16:creationId xmlns:a16="http://schemas.microsoft.com/office/drawing/2014/main" id="{3CBC4583-516C-41F3-81FE-F064E6C8445A}"/>
              </a:ext>
            </a:extLst>
          </p:cNvPr>
          <p:cNvGraphicFramePr>
            <a:graphicFrameLocks noGrp="1"/>
          </p:cNvGraphicFramePr>
          <p:nvPr>
            <p:extLst>
              <p:ext uri="{D42A27DB-BD31-4B8C-83A1-F6EECF244321}">
                <p14:modId xmlns:p14="http://schemas.microsoft.com/office/powerpoint/2010/main" val="2727184091"/>
              </p:ext>
            </p:extLst>
          </p:nvPr>
        </p:nvGraphicFramePr>
        <p:xfrm>
          <a:off x="1059275" y="4583763"/>
          <a:ext cx="10875691" cy="1706880"/>
        </p:xfrm>
        <a:graphic>
          <a:graphicData uri="http://schemas.openxmlformats.org/drawingml/2006/table">
            <a:tbl>
              <a:tblPr firstRow="1" bandRow="1">
                <a:tableStyleId>{FABFCF23-3B69-468F-B69F-88F6DE6A72F2}</a:tableStyleId>
              </a:tblPr>
              <a:tblGrid>
                <a:gridCol w="10875691">
                  <a:extLst>
                    <a:ext uri="{9D8B030D-6E8A-4147-A177-3AD203B41FA5}">
                      <a16:colId xmlns:a16="http://schemas.microsoft.com/office/drawing/2014/main" val="393587668"/>
                    </a:ext>
                  </a:extLst>
                </a:gridCol>
              </a:tblGrid>
              <a:tr h="370840">
                <a:tc>
                  <a:txBody>
                    <a:bodyPr/>
                    <a:lstStyle/>
                    <a:p>
                      <a:r>
                        <a:rPr lang="en-GB" sz="2000" b="0" dirty="0">
                          <a:solidFill>
                            <a:schemeClr val="bg1"/>
                          </a:solidFill>
                        </a:rPr>
                        <a:t>Automate the visual interpretation of aerial images</a:t>
                      </a:r>
                      <a:endParaRPr lang="LID4096" sz="2000" b="0" dirty="0">
                        <a:solidFill>
                          <a:schemeClr val="bg1"/>
                        </a:solidFill>
                      </a:endParaRPr>
                    </a:p>
                  </a:txBody>
                  <a:tcPr>
                    <a:solidFill>
                      <a:schemeClr val="accent5">
                        <a:lumMod val="50000"/>
                      </a:schemeClr>
                    </a:solidFill>
                  </a:tcPr>
                </a:tc>
                <a:extLst>
                  <a:ext uri="{0D108BD9-81ED-4DB2-BD59-A6C34878D82A}">
                    <a16:rowId xmlns:a16="http://schemas.microsoft.com/office/drawing/2014/main" val="2314668241"/>
                  </a:ext>
                </a:extLst>
              </a:tr>
              <a:tr h="370840">
                <a:tc>
                  <a:txBody>
                    <a:bodyPr/>
                    <a:lstStyle/>
                    <a:p>
                      <a:r>
                        <a:rPr lang="en-GB" sz="2000" dirty="0"/>
                        <a:t>The FSO’s land use statistics form an invaluable tool for the long-term observation of the territory. This project involves learning and mastering the </a:t>
                      </a:r>
                      <a:r>
                        <a:rPr lang="en-GB" sz="2000" dirty="0">
                          <a:highlight>
                            <a:srgbClr val="FFFF00"/>
                          </a:highlight>
                        </a:rPr>
                        <a:t>use of artificial intelligence (IA) technologies to eventually automate (even partially) the visual interpretation of aerial images in order to detect and classify changes</a:t>
                      </a:r>
                      <a:r>
                        <a:rPr lang="en-GB" sz="2000" dirty="0"/>
                        <a:t>.</a:t>
                      </a:r>
                    </a:p>
                  </a:txBody>
                  <a:tcPr/>
                </a:tc>
                <a:extLst>
                  <a:ext uri="{0D108BD9-81ED-4DB2-BD59-A6C34878D82A}">
                    <a16:rowId xmlns:a16="http://schemas.microsoft.com/office/drawing/2014/main" val="2005276816"/>
                  </a:ext>
                </a:extLst>
              </a:tr>
            </a:tbl>
          </a:graphicData>
        </a:graphic>
      </p:graphicFrame>
    </p:spTree>
    <p:extLst>
      <p:ext uri="{BB962C8B-B14F-4D97-AF65-F5344CB8AC3E}">
        <p14:creationId xmlns:p14="http://schemas.microsoft.com/office/powerpoint/2010/main" val="307622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33D229-1DAF-45BE-96EC-C6127ED2DF17}"/>
              </a:ext>
            </a:extLst>
          </p:cNvPr>
          <p:cNvSpPr>
            <a:spLocks noGrp="1"/>
          </p:cNvSpPr>
          <p:nvPr>
            <p:ph type="title"/>
          </p:nvPr>
        </p:nvSpPr>
        <p:spPr>
          <a:xfrm>
            <a:off x="1059276" y="1419938"/>
            <a:ext cx="10431925" cy="346249"/>
          </a:xfrm>
        </p:spPr>
        <p:txBody>
          <a:bodyPr/>
          <a:lstStyle/>
          <a:p>
            <a:r>
              <a:rPr lang="fr-CH" dirty="0"/>
              <a:t>Pilot </a:t>
            </a:r>
            <a:r>
              <a:rPr lang="fr-CH" dirty="0" err="1"/>
              <a:t>project</a:t>
            </a:r>
            <a:r>
              <a:rPr lang="fr-CH" dirty="0"/>
              <a:t> 3 : Business </a:t>
            </a:r>
            <a:r>
              <a:rPr lang="fr-CH" dirty="0" err="1"/>
              <a:t>Surveys</a:t>
            </a:r>
            <a:endParaRPr lang="LID4096" dirty="0"/>
          </a:p>
        </p:txBody>
      </p:sp>
      <p:graphicFrame>
        <p:nvGraphicFramePr>
          <p:cNvPr id="3" name="Table 2">
            <a:extLst>
              <a:ext uri="{FF2B5EF4-FFF2-40B4-BE49-F238E27FC236}">
                <a16:creationId xmlns:a16="http://schemas.microsoft.com/office/drawing/2014/main" id="{5DB34A4E-0367-421D-97CE-96887386B224}"/>
              </a:ext>
            </a:extLst>
          </p:cNvPr>
          <p:cNvGraphicFramePr>
            <a:graphicFrameLocks noGrp="1"/>
          </p:cNvGraphicFramePr>
          <p:nvPr>
            <p:extLst>
              <p:ext uri="{D42A27DB-BD31-4B8C-83A1-F6EECF244321}">
                <p14:modId xmlns:p14="http://schemas.microsoft.com/office/powerpoint/2010/main" val="4250555749"/>
              </p:ext>
            </p:extLst>
          </p:nvPr>
        </p:nvGraphicFramePr>
        <p:xfrm>
          <a:off x="1059275" y="1909943"/>
          <a:ext cx="10875691" cy="2011680"/>
        </p:xfrm>
        <a:graphic>
          <a:graphicData uri="http://schemas.openxmlformats.org/drawingml/2006/table">
            <a:tbl>
              <a:tblPr firstRow="1" bandRow="1">
                <a:tableStyleId>{FABFCF23-3B69-468F-B69F-88F6DE6A72F2}</a:tableStyleId>
              </a:tblPr>
              <a:tblGrid>
                <a:gridCol w="10875691">
                  <a:extLst>
                    <a:ext uri="{9D8B030D-6E8A-4147-A177-3AD203B41FA5}">
                      <a16:colId xmlns:a16="http://schemas.microsoft.com/office/drawing/2014/main" val="393587668"/>
                    </a:ext>
                  </a:extLst>
                </a:gridCol>
              </a:tblGrid>
              <a:tr h="370840">
                <a:tc>
                  <a:txBody>
                    <a:bodyPr/>
                    <a:lstStyle/>
                    <a:p>
                      <a:r>
                        <a:rPr lang="en-GB" sz="2000" b="0" dirty="0">
                          <a:solidFill>
                            <a:schemeClr val="bg1"/>
                          </a:solidFill>
                        </a:rPr>
                        <a:t>Small area estimation method for the Job Statistics</a:t>
                      </a:r>
                      <a:endParaRPr lang="LID4096" sz="2000" b="0" dirty="0">
                        <a:solidFill>
                          <a:schemeClr val="bg1"/>
                        </a:solidFill>
                      </a:endParaRPr>
                    </a:p>
                  </a:txBody>
                  <a:tcPr>
                    <a:solidFill>
                      <a:schemeClr val="accent5">
                        <a:lumMod val="50000"/>
                      </a:schemeClr>
                    </a:solidFill>
                  </a:tcPr>
                </a:tc>
                <a:extLst>
                  <a:ext uri="{0D108BD9-81ED-4DB2-BD59-A6C34878D82A}">
                    <a16:rowId xmlns:a16="http://schemas.microsoft.com/office/drawing/2014/main" val="2314668241"/>
                  </a:ext>
                </a:extLst>
              </a:tr>
              <a:tr h="370840">
                <a:tc>
                  <a:txBody>
                    <a:bodyPr/>
                    <a:lstStyle/>
                    <a:p>
                      <a:r>
                        <a:rPr lang="en-GB" sz="2000" dirty="0"/>
                        <a:t>The project evaluates </a:t>
                      </a:r>
                      <a:r>
                        <a:rPr lang="en-GB" sz="2000" dirty="0">
                          <a:highlight>
                            <a:srgbClr val="FFFF00"/>
                          </a:highlight>
                        </a:rPr>
                        <a:t>the potential of the small area estimation method for the Job Statistics</a:t>
                      </a:r>
                      <a:r>
                        <a:rPr lang="en-GB" sz="2000" dirty="0"/>
                        <a:t>. The aim is to produce reliable estimates of the total number of jobs and FTEs for cantons, major towns and NOGA  levels that were not anticipated in the sample plan. The aim of the present project is to evaluate </a:t>
                      </a:r>
                      <a:r>
                        <a:rPr lang="en-GB" sz="2000" dirty="0">
                          <a:highlight>
                            <a:srgbClr val="FFFF00"/>
                          </a:highlight>
                        </a:rPr>
                        <a:t>the small area estimation method’s potential to respond to these needs without increasing sample sizes</a:t>
                      </a:r>
                      <a:r>
                        <a:rPr lang="en-GB" sz="2000" dirty="0"/>
                        <a:t>.</a:t>
                      </a:r>
                    </a:p>
                  </a:txBody>
                  <a:tcPr/>
                </a:tc>
                <a:extLst>
                  <a:ext uri="{0D108BD9-81ED-4DB2-BD59-A6C34878D82A}">
                    <a16:rowId xmlns:a16="http://schemas.microsoft.com/office/drawing/2014/main" val="2005276816"/>
                  </a:ext>
                </a:extLst>
              </a:tr>
            </a:tbl>
          </a:graphicData>
        </a:graphic>
      </p:graphicFrame>
      <p:sp>
        <p:nvSpPr>
          <p:cNvPr id="4" name="Title 1">
            <a:extLst>
              <a:ext uri="{FF2B5EF4-FFF2-40B4-BE49-F238E27FC236}">
                <a16:creationId xmlns:a16="http://schemas.microsoft.com/office/drawing/2014/main" id="{9F09CF5C-0F88-4300-A7BC-636FD63C2EA6}"/>
              </a:ext>
            </a:extLst>
          </p:cNvPr>
          <p:cNvSpPr txBox="1">
            <a:spLocks/>
          </p:cNvSpPr>
          <p:nvPr/>
        </p:nvSpPr>
        <p:spPr>
          <a:xfrm>
            <a:off x="1059276" y="4219885"/>
            <a:ext cx="10431925" cy="346249"/>
          </a:xfrm>
          <a:prstGeom prst="rect">
            <a:avLst/>
          </a:prstGeom>
        </p:spPr>
        <p:txBody>
          <a:bodyPr vert="horz" lIns="0" tIns="0" rIns="0" bIns="0" rtlCol="0" anchor="t" anchorCtr="0">
            <a:spAutoFit/>
          </a:bodyPr>
          <a:lstStyle>
            <a:lvl1pPr algn="l" defTabSz="685800" rtl="0" eaLnBrk="1" latinLnBrk="0" hangingPunct="1">
              <a:lnSpc>
                <a:spcPts val="2700"/>
              </a:lnSpc>
              <a:spcBef>
                <a:spcPct val="0"/>
              </a:spcBef>
              <a:buNone/>
              <a:defRPr sz="2250" b="1" kern="1200" baseline="0">
                <a:solidFill>
                  <a:schemeClr val="accent5">
                    <a:lumMod val="60000"/>
                    <a:lumOff val="40000"/>
                  </a:schemeClr>
                </a:solidFill>
                <a:latin typeface="+mn-lt"/>
                <a:ea typeface="+mj-ea"/>
                <a:cs typeface="+mj-cs"/>
              </a:defRPr>
            </a:lvl1pPr>
          </a:lstStyle>
          <a:p>
            <a:r>
              <a:rPr lang="fr-CH" dirty="0"/>
              <a:t>Pilot </a:t>
            </a:r>
            <a:r>
              <a:rPr lang="fr-CH" dirty="0" err="1"/>
              <a:t>project</a:t>
            </a:r>
            <a:r>
              <a:rPr lang="fr-CH" dirty="0"/>
              <a:t> 4 : Social Security</a:t>
            </a:r>
            <a:endParaRPr lang="LID4096" dirty="0"/>
          </a:p>
        </p:txBody>
      </p:sp>
      <p:graphicFrame>
        <p:nvGraphicFramePr>
          <p:cNvPr id="5" name="Table 4">
            <a:extLst>
              <a:ext uri="{FF2B5EF4-FFF2-40B4-BE49-F238E27FC236}">
                <a16:creationId xmlns:a16="http://schemas.microsoft.com/office/drawing/2014/main" id="{1EE69448-4496-452C-844D-B1DFCEEE3341}"/>
              </a:ext>
            </a:extLst>
          </p:cNvPr>
          <p:cNvGraphicFramePr>
            <a:graphicFrameLocks noGrp="1"/>
          </p:cNvGraphicFramePr>
          <p:nvPr>
            <p:extLst>
              <p:ext uri="{D42A27DB-BD31-4B8C-83A1-F6EECF244321}">
                <p14:modId xmlns:p14="http://schemas.microsoft.com/office/powerpoint/2010/main" val="3978064129"/>
              </p:ext>
            </p:extLst>
          </p:nvPr>
        </p:nvGraphicFramePr>
        <p:xfrm>
          <a:off x="1059275" y="4653133"/>
          <a:ext cx="10875691" cy="1402080"/>
        </p:xfrm>
        <a:graphic>
          <a:graphicData uri="http://schemas.openxmlformats.org/drawingml/2006/table">
            <a:tbl>
              <a:tblPr firstRow="1" bandRow="1">
                <a:tableStyleId>{FABFCF23-3B69-468F-B69F-88F6DE6A72F2}</a:tableStyleId>
              </a:tblPr>
              <a:tblGrid>
                <a:gridCol w="10875691">
                  <a:extLst>
                    <a:ext uri="{9D8B030D-6E8A-4147-A177-3AD203B41FA5}">
                      <a16:colId xmlns:a16="http://schemas.microsoft.com/office/drawing/2014/main" val="393587668"/>
                    </a:ext>
                  </a:extLst>
                </a:gridCol>
              </a:tblGrid>
              <a:tr h="370840">
                <a:tc>
                  <a:txBody>
                    <a:bodyPr/>
                    <a:lstStyle/>
                    <a:p>
                      <a:r>
                        <a:rPr lang="en-GB" sz="2000" b="0" dirty="0">
                          <a:solidFill>
                            <a:schemeClr val="bg1"/>
                          </a:solidFill>
                        </a:rPr>
                        <a:t>Grouping of typical prospective trajectory patterns </a:t>
                      </a:r>
                      <a:endParaRPr lang="LID4096" sz="2000" b="0" dirty="0">
                        <a:solidFill>
                          <a:schemeClr val="bg1"/>
                        </a:solidFill>
                      </a:endParaRPr>
                    </a:p>
                  </a:txBody>
                  <a:tcPr>
                    <a:solidFill>
                      <a:schemeClr val="accent5">
                        <a:lumMod val="50000"/>
                      </a:schemeClr>
                    </a:solidFill>
                  </a:tcPr>
                </a:tc>
                <a:extLst>
                  <a:ext uri="{0D108BD9-81ED-4DB2-BD59-A6C34878D82A}">
                    <a16:rowId xmlns:a16="http://schemas.microsoft.com/office/drawing/2014/main" val="2314668241"/>
                  </a:ext>
                </a:extLst>
              </a:tr>
              <a:tr h="370840">
                <a:tc>
                  <a:txBody>
                    <a:bodyPr/>
                    <a:lstStyle/>
                    <a:p>
                      <a:r>
                        <a:rPr lang="en-GB" sz="2000" dirty="0"/>
                        <a:t>The grouping of typical </a:t>
                      </a:r>
                      <a:r>
                        <a:rPr lang="en-GB" sz="2000" dirty="0">
                          <a:highlight>
                            <a:srgbClr val="FFFF00"/>
                          </a:highlight>
                        </a:rPr>
                        <a:t>prospective trajectory patterns </a:t>
                      </a:r>
                      <a:r>
                        <a:rPr lang="en-GB" sz="2000" dirty="0"/>
                        <a:t>concerning the receipt of benefits in the social security system and employment and the estimation of group affiliation through the use of individual variables and retrospective trajectory data applying a </a:t>
                      </a:r>
                      <a:r>
                        <a:rPr lang="en-GB" sz="2000" dirty="0">
                          <a:highlight>
                            <a:srgbClr val="FFFF00"/>
                          </a:highlight>
                        </a:rPr>
                        <a:t>machine learning approach</a:t>
                      </a:r>
                      <a:r>
                        <a:rPr lang="en-GB" sz="2000" dirty="0"/>
                        <a:t>.</a:t>
                      </a:r>
                    </a:p>
                  </a:txBody>
                  <a:tcPr/>
                </a:tc>
                <a:extLst>
                  <a:ext uri="{0D108BD9-81ED-4DB2-BD59-A6C34878D82A}">
                    <a16:rowId xmlns:a16="http://schemas.microsoft.com/office/drawing/2014/main" val="2005276816"/>
                  </a:ext>
                </a:extLst>
              </a:tr>
            </a:tbl>
          </a:graphicData>
        </a:graphic>
      </p:graphicFrame>
    </p:spTree>
    <p:extLst>
      <p:ext uri="{BB962C8B-B14F-4D97-AF65-F5344CB8AC3E}">
        <p14:creationId xmlns:p14="http://schemas.microsoft.com/office/powerpoint/2010/main" val="284592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Agenda</a:t>
            </a:r>
            <a:endParaRPr lang="en-US" dirty="0"/>
          </a:p>
        </p:txBody>
      </p:sp>
      <p:sp>
        <p:nvSpPr>
          <p:cNvPr id="3" name="Espace réservé du contenu 2"/>
          <p:cNvSpPr>
            <a:spLocks noGrp="1"/>
          </p:cNvSpPr>
          <p:nvPr>
            <p:ph idx="1"/>
          </p:nvPr>
        </p:nvSpPr>
        <p:spPr>
          <a:xfrm>
            <a:off x="1063637" y="2492377"/>
            <a:ext cx="10427564" cy="3167534"/>
          </a:xfrm>
        </p:spPr>
        <p:txBody>
          <a:bodyPr/>
          <a:lstStyle/>
          <a:p>
            <a:pPr marL="457200" indent="-457200">
              <a:buFont typeface="+mj-lt"/>
              <a:buAutoNum type="arabicPeriod"/>
            </a:pPr>
            <a:r>
              <a:rPr lang="en-GB" sz="2250" b="1" dirty="0"/>
              <a:t>The FSO’s answers to the digitalisation era</a:t>
            </a:r>
          </a:p>
          <a:p>
            <a:pPr marL="457200" indent="-457200">
              <a:buFont typeface="+mj-lt"/>
              <a:buAutoNum type="arabicPeriod"/>
            </a:pPr>
            <a:endParaRPr lang="en-GB" sz="2250" b="1" dirty="0"/>
          </a:p>
          <a:p>
            <a:pPr marL="457200" indent="-457200">
              <a:buFont typeface="+mj-lt"/>
              <a:buAutoNum type="arabicPeriod"/>
            </a:pPr>
            <a:r>
              <a:rPr lang="en-GB" sz="2250" b="1" dirty="0"/>
              <a:t>The FSO’s data innovation strategy</a:t>
            </a:r>
          </a:p>
          <a:p>
            <a:pPr marL="457200" indent="-457200">
              <a:buFont typeface="+mj-lt"/>
              <a:buAutoNum type="arabicPeriod"/>
            </a:pPr>
            <a:endParaRPr lang="en-GB" sz="2250" b="1" dirty="0"/>
          </a:p>
          <a:p>
            <a:pPr marL="457200" indent="-457200">
              <a:buFont typeface="+mj-lt"/>
              <a:buAutoNum type="arabicPeriod"/>
            </a:pPr>
            <a:r>
              <a:rPr lang="en-GB" sz="2250" b="1" dirty="0"/>
              <a:t>Pilot projects</a:t>
            </a:r>
          </a:p>
          <a:p>
            <a:pPr marL="457200" indent="-457200">
              <a:buFont typeface="+mj-lt"/>
              <a:buAutoNum type="arabicPeriod"/>
            </a:pPr>
            <a:endParaRPr lang="en-GB" sz="2250" b="1" dirty="0"/>
          </a:p>
          <a:p>
            <a:pPr marL="457200" indent="-457200">
              <a:buFont typeface="+mj-lt"/>
              <a:buAutoNum type="arabicPeriod"/>
            </a:pPr>
            <a:r>
              <a:rPr lang="en-GB" sz="2250" b="1" dirty="0"/>
              <a:t>Conclusion</a:t>
            </a:r>
          </a:p>
          <a:p>
            <a:pPr marL="457200" indent="-457200">
              <a:buFont typeface="+mj-lt"/>
              <a:buAutoNum type="arabicPeriod"/>
            </a:pPr>
            <a:endParaRPr lang="fr-CH" sz="2250" b="1" dirty="0"/>
          </a:p>
        </p:txBody>
      </p:sp>
    </p:spTree>
    <p:extLst>
      <p:ext uri="{BB962C8B-B14F-4D97-AF65-F5344CB8AC3E}">
        <p14:creationId xmlns:p14="http://schemas.microsoft.com/office/powerpoint/2010/main" val="305661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33D229-1DAF-45BE-96EC-C6127ED2DF17}"/>
              </a:ext>
            </a:extLst>
          </p:cNvPr>
          <p:cNvSpPr>
            <a:spLocks noGrp="1"/>
          </p:cNvSpPr>
          <p:nvPr>
            <p:ph type="title"/>
          </p:nvPr>
        </p:nvSpPr>
        <p:spPr>
          <a:xfrm>
            <a:off x="1059276" y="1419938"/>
            <a:ext cx="10431925" cy="346249"/>
          </a:xfrm>
        </p:spPr>
        <p:txBody>
          <a:bodyPr/>
          <a:lstStyle/>
          <a:p>
            <a:r>
              <a:rPr lang="fr-CH" dirty="0"/>
              <a:t>Pilot </a:t>
            </a:r>
            <a:r>
              <a:rPr lang="fr-CH" dirty="0" err="1"/>
              <a:t>project</a:t>
            </a:r>
            <a:r>
              <a:rPr lang="fr-CH" dirty="0"/>
              <a:t> 5 : Education</a:t>
            </a:r>
            <a:endParaRPr lang="LID4096" dirty="0"/>
          </a:p>
        </p:txBody>
      </p:sp>
      <p:graphicFrame>
        <p:nvGraphicFramePr>
          <p:cNvPr id="3" name="Table 2">
            <a:extLst>
              <a:ext uri="{FF2B5EF4-FFF2-40B4-BE49-F238E27FC236}">
                <a16:creationId xmlns:a16="http://schemas.microsoft.com/office/drawing/2014/main" id="{F76A09C8-AAD2-48AC-BF9D-6996EE61B843}"/>
              </a:ext>
            </a:extLst>
          </p:cNvPr>
          <p:cNvGraphicFramePr>
            <a:graphicFrameLocks noGrp="1"/>
          </p:cNvGraphicFramePr>
          <p:nvPr>
            <p:extLst>
              <p:ext uri="{D42A27DB-BD31-4B8C-83A1-F6EECF244321}">
                <p14:modId xmlns:p14="http://schemas.microsoft.com/office/powerpoint/2010/main" val="120736369"/>
              </p:ext>
            </p:extLst>
          </p:nvPr>
        </p:nvGraphicFramePr>
        <p:xfrm>
          <a:off x="1059275" y="2111738"/>
          <a:ext cx="10875691" cy="4145280"/>
        </p:xfrm>
        <a:graphic>
          <a:graphicData uri="http://schemas.openxmlformats.org/drawingml/2006/table">
            <a:tbl>
              <a:tblPr firstRow="1" bandRow="1">
                <a:tableStyleId>{FABFCF23-3B69-468F-B69F-88F6DE6A72F2}</a:tableStyleId>
              </a:tblPr>
              <a:tblGrid>
                <a:gridCol w="10875691">
                  <a:extLst>
                    <a:ext uri="{9D8B030D-6E8A-4147-A177-3AD203B41FA5}">
                      <a16:colId xmlns:a16="http://schemas.microsoft.com/office/drawing/2014/main" val="393587668"/>
                    </a:ext>
                  </a:extLst>
                </a:gridCol>
              </a:tblGrid>
              <a:tr h="370840">
                <a:tc>
                  <a:txBody>
                    <a:bodyPr/>
                    <a:lstStyle/>
                    <a:p>
                      <a:r>
                        <a:rPr lang="en-GB" sz="2000" b="0" dirty="0">
                          <a:solidFill>
                            <a:schemeClr val="bg1"/>
                          </a:solidFill>
                        </a:rPr>
                        <a:t>Extend and accelerate plausibility checks using machine learning algorithms</a:t>
                      </a:r>
                      <a:endParaRPr lang="LID4096" sz="2000" b="0" dirty="0">
                        <a:solidFill>
                          <a:schemeClr val="bg1"/>
                        </a:solidFill>
                      </a:endParaRPr>
                    </a:p>
                  </a:txBody>
                  <a:tcPr>
                    <a:solidFill>
                      <a:schemeClr val="accent5">
                        <a:lumMod val="50000"/>
                      </a:schemeClr>
                    </a:solidFill>
                  </a:tcPr>
                </a:tc>
                <a:extLst>
                  <a:ext uri="{0D108BD9-81ED-4DB2-BD59-A6C34878D82A}">
                    <a16:rowId xmlns:a16="http://schemas.microsoft.com/office/drawing/2014/main" val="2314668241"/>
                  </a:ext>
                </a:extLst>
              </a:tr>
              <a:tr h="370840">
                <a:tc>
                  <a:txBody>
                    <a:bodyPr/>
                    <a:lstStyle/>
                    <a:p>
                      <a:r>
                        <a:rPr lang="en-GB" sz="2000" dirty="0"/>
                        <a:t>This project aims to </a:t>
                      </a:r>
                      <a:r>
                        <a:rPr lang="en-GB" sz="2000" dirty="0">
                          <a:highlight>
                            <a:srgbClr val="FFFF00"/>
                          </a:highlight>
                        </a:rPr>
                        <a:t>extend and accelerate plausibility checks in the FSO using machine learning algorithms</a:t>
                      </a:r>
                      <a:r>
                        <a:rPr lang="en-GB" sz="2000" dirty="0"/>
                        <a:t>, while at the same time improving data quality.</a:t>
                      </a:r>
                    </a:p>
                    <a:p>
                      <a:endParaRPr lang="en-GB" sz="2000" dirty="0"/>
                    </a:p>
                    <a:p>
                      <a:r>
                        <a:rPr lang="en-GB" sz="2000" dirty="0"/>
                        <a:t>Statistical offices carry out plausibility tests to check the quality and reliability of administrative data and survey data. Data that are either clearly incorrect or seem at least questionable are sent back to data suppliers with a correction request or comment. Until now, such plausibility tests have mainly been carried out at two different levels: either through manual checks or automated processes using threshold values and logic tests. </a:t>
                      </a:r>
                    </a:p>
                    <a:p>
                      <a:endParaRPr lang="en-GB" sz="2000" dirty="0"/>
                    </a:p>
                    <a:p>
                      <a:r>
                        <a:rPr lang="en-GB" sz="2000" dirty="0">
                          <a:highlight>
                            <a:srgbClr val="FFFF00"/>
                          </a:highlight>
                        </a:rPr>
                        <a:t>Machine learning could help to ensure faster and more accurate checks</a:t>
                      </a:r>
                      <a:r>
                        <a:rPr lang="en-GB" sz="2000" dirty="0"/>
                        <a:t>. This approach would rely on an algorithm </a:t>
                      </a:r>
                      <a:r>
                        <a:rPr lang="en-GB" sz="2000" dirty="0">
                          <a:highlight>
                            <a:srgbClr val="FFFF00"/>
                          </a:highlight>
                        </a:rPr>
                        <a:t>using historical data at first</a:t>
                      </a:r>
                      <a:r>
                        <a:rPr lang="en-GB" sz="2000" dirty="0"/>
                        <a:t>. </a:t>
                      </a:r>
                    </a:p>
                    <a:p>
                      <a:endParaRPr lang="en-GB" sz="2000" dirty="0"/>
                    </a:p>
                  </a:txBody>
                  <a:tcPr/>
                </a:tc>
                <a:extLst>
                  <a:ext uri="{0D108BD9-81ED-4DB2-BD59-A6C34878D82A}">
                    <a16:rowId xmlns:a16="http://schemas.microsoft.com/office/drawing/2014/main" val="2005276816"/>
                  </a:ext>
                </a:extLst>
              </a:tr>
            </a:tbl>
          </a:graphicData>
        </a:graphic>
      </p:graphicFrame>
    </p:spTree>
    <p:extLst>
      <p:ext uri="{BB962C8B-B14F-4D97-AF65-F5344CB8AC3E}">
        <p14:creationId xmlns:p14="http://schemas.microsoft.com/office/powerpoint/2010/main" val="393196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EC0CDB-2802-41C7-883B-DF4E3C60FFF7}"/>
              </a:ext>
            </a:extLst>
          </p:cNvPr>
          <p:cNvPicPr>
            <a:picLocks noChangeAspect="1"/>
          </p:cNvPicPr>
          <p:nvPr/>
        </p:nvPicPr>
        <p:blipFill>
          <a:blip r:embed="rId3"/>
          <a:stretch>
            <a:fillRect/>
          </a:stretch>
        </p:blipFill>
        <p:spPr>
          <a:xfrm>
            <a:off x="180974" y="1181100"/>
            <a:ext cx="6071569" cy="4162425"/>
          </a:xfrm>
          <a:prstGeom prst="rect">
            <a:avLst/>
          </a:prstGeom>
          <a:ln w="28575">
            <a:solidFill>
              <a:srgbClr val="002060"/>
            </a:solidFill>
          </a:ln>
        </p:spPr>
      </p:pic>
      <p:pic>
        <p:nvPicPr>
          <p:cNvPr id="7" name="Picture 6">
            <a:extLst>
              <a:ext uri="{FF2B5EF4-FFF2-40B4-BE49-F238E27FC236}">
                <a16:creationId xmlns:a16="http://schemas.microsoft.com/office/drawing/2014/main" id="{6E736679-F0BF-4398-9DD7-91C6DDAD2294}"/>
              </a:ext>
            </a:extLst>
          </p:cNvPr>
          <p:cNvPicPr>
            <a:picLocks noChangeAspect="1"/>
          </p:cNvPicPr>
          <p:nvPr/>
        </p:nvPicPr>
        <p:blipFill>
          <a:blip r:embed="rId4"/>
          <a:stretch>
            <a:fillRect/>
          </a:stretch>
        </p:blipFill>
        <p:spPr>
          <a:xfrm>
            <a:off x="5481276" y="2019300"/>
            <a:ext cx="6529750" cy="4162425"/>
          </a:xfrm>
          <a:prstGeom prst="rect">
            <a:avLst/>
          </a:prstGeom>
          <a:ln w="28575">
            <a:solidFill>
              <a:srgbClr val="002060"/>
            </a:solidFill>
          </a:ln>
        </p:spPr>
      </p:pic>
    </p:spTree>
    <p:extLst>
      <p:ext uri="{BB962C8B-B14F-4D97-AF65-F5344CB8AC3E}">
        <p14:creationId xmlns:p14="http://schemas.microsoft.com/office/powerpoint/2010/main" val="209445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Agenda</a:t>
            </a:r>
            <a:endParaRPr lang="en-US" dirty="0"/>
          </a:p>
        </p:txBody>
      </p:sp>
      <p:sp>
        <p:nvSpPr>
          <p:cNvPr id="3" name="Espace réservé du contenu 2"/>
          <p:cNvSpPr>
            <a:spLocks noGrp="1"/>
          </p:cNvSpPr>
          <p:nvPr>
            <p:ph idx="1"/>
          </p:nvPr>
        </p:nvSpPr>
        <p:spPr>
          <a:xfrm>
            <a:off x="1063637" y="2492377"/>
            <a:ext cx="10427564" cy="1936428"/>
          </a:xfrm>
        </p:spPr>
        <p:txBody>
          <a:bodyPr/>
          <a:lstStyle/>
          <a:p>
            <a:pPr marL="457200" indent="-457200">
              <a:buFont typeface="+mj-lt"/>
              <a:buAutoNum type="arabicPeriod"/>
            </a:pPr>
            <a:r>
              <a:rPr lang="en-GB" sz="2250" b="1" dirty="0">
                <a:solidFill>
                  <a:schemeClr val="bg1">
                    <a:lumMod val="75000"/>
                  </a:schemeClr>
                </a:solidFill>
              </a:rPr>
              <a:t>The FSO’s answers to the digitalisation era</a:t>
            </a:r>
          </a:p>
          <a:p>
            <a:pPr marL="457200" indent="-457200">
              <a:buFont typeface="+mj-lt"/>
              <a:buAutoNum type="arabicPeriod"/>
            </a:pPr>
            <a:r>
              <a:rPr lang="en-GB" sz="2250" b="1" dirty="0">
                <a:solidFill>
                  <a:schemeClr val="bg1">
                    <a:lumMod val="75000"/>
                  </a:schemeClr>
                </a:solidFill>
              </a:rPr>
              <a:t>The FSO’s data innovation strategy</a:t>
            </a:r>
          </a:p>
          <a:p>
            <a:pPr marL="457200" indent="-457200">
              <a:buFont typeface="+mj-lt"/>
              <a:buAutoNum type="arabicPeriod"/>
            </a:pPr>
            <a:r>
              <a:rPr lang="en-GB" sz="2250" b="1" dirty="0">
                <a:solidFill>
                  <a:schemeClr val="bg1">
                    <a:lumMod val="75000"/>
                  </a:schemeClr>
                </a:solidFill>
              </a:rPr>
              <a:t>Pilot projects</a:t>
            </a:r>
          </a:p>
          <a:p>
            <a:pPr marL="457200" indent="-457200">
              <a:buFont typeface="+mj-lt"/>
              <a:buAutoNum type="arabicPeriod"/>
            </a:pPr>
            <a:r>
              <a:rPr lang="fr-CH" sz="2250" b="1" dirty="0"/>
              <a:t>Conclusion</a:t>
            </a:r>
          </a:p>
          <a:p>
            <a:pPr marL="457200" indent="-457200">
              <a:buFont typeface="+mj-lt"/>
              <a:buAutoNum type="arabicPeriod"/>
            </a:pPr>
            <a:endParaRPr lang="fr-CH" sz="2250" b="1" dirty="0"/>
          </a:p>
        </p:txBody>
      </p:sp>
    </p:spTree>
    <p:extLst>
      <p:ext uri="{BB962C8B-B14F-4D97-AF65-F5344CB8AC3E}">
        <p14:creationId xmlns:p14="http://schemas.microsoft.com/office/powerpoint/2010/main" val="29992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1059276" y="1426033"/>
            <a:ext cx="10431925" cy="346249"/>
          </a:xfrm>
        </p:spPr>
        <p:txBody>
          <a:bodyPr/>
          <a:lstStyle/>
          <a:p>
            <a:r>
              <a:rPr lang="fr-CH" dirty="0"/>
              <a:t>Conclusion</a:t>
            </a:r>
            <a:endParaRPr lang="en-US" dirty="0"/>
          </a:p>
        </p:txBody>
      </p:sp>
      <p:sp>
        <p:nvSpPr>
          <p:cNvPr id="4" name="Content Placeholder 2">
            <a:extLst>
              <a:ext uri="{FF2B5EF4-FFF2-40B4-BE49-F238E27FC236}">
                <a16:creationId xmlns:a16="http://schemas.microsoft.com/office/drawing/2014/main" id="{C5013E3B-CE50-400D-8AB9-6E570BAA48C7}"/>
              </a:ext>
            </a:extLst>
          </p:cNvPr>
          <p:cNvSpPr>
            <a:spLocks noGrp="1"/>
          </p:cNvSpPr>
          <p:nvPr>
            <p:ph idx="1"/>
          </p:nvPr>
        </p:nvSpPr>
        <p:spPr>
          <a:xfrm>
            <a:off x="1063636" y="2492375"/>
            <a:ext cx="10427564" cy="4065215"/>
          </a:xfrm>
        </p:spPr>
        <p:txBody>
          <a:bodyPr/>
          <a:lstStyle/>
          <a:p>
            <a:pPr marL="342900" indent="-342900">
              <a:lnSpc>
                <a:spcPts val="2200"/>
              </a:lnSpc>
              <a:spcAft>
                <a:spcPts val="0"/>
              </a:spcAft>
              <a:buFont typeface="+mj-lt"/>
              <a:buAutoNum type="arabicPeriod"/>
            </a:pPr>
            <a:r>
              <a:rPr lang="en-GB" sz="1800" dirty="0"/>
              <a:t>Evaluate the need to adapt and extend the current conceptual FSO </a:t>
            </a:r>
            <a:r>
              <a:rPr lang="en-GB" sz="1800" dirty="0">
                <a:highlight>
                  <a:srgbClr val="FFFF00"/>
                </a:highlight>
              </a:rPr>
              <a:t>data quality frameworks</a:t>
            </a:r>
            <a:r>
              <a:rPr lang="en-GB" sz="1800" dirty="0"/>
              <a:t> to include data innovation (e.g. with respect to complementary analytics methods, e.g. predictive analytics).</a:t>
            </a:r>
          </a:p>
          <a:p>
            <a:pPr marL="342900" indent="-342900">
              <a:lnSpc>
                <a:spcPts val="2200"/>
              </a:lnSpc>
              <a:spcAft>
                <a:spcPts val="0"/>
              </a:spcAft>
              <a:buFont typeface="+mj-lt"/>
              <a:buAutoNum type="arabicPeriod"/>
            </a:pPr>
            <a:endParaRPr lang="en-GB" dirty="0"/>
          </a:p>
          <a:p>
            <a:pPr marL="342900" indent="-342900">
              <a:lnSpc>
                <a:spcPts val="2200"/>
              </a:lnSpc>
              <a:spcAft>
                <a:spcPts val="0"/>
              </a:spcAft>
              <a:buFont typeface="+mj-lt"/>
              <a:buAutoNum type="arabicPeriod" startAt="2"/>
            </a:pPr>
            <a:r>
              <a:rPr lang="en-GB" sz="1800" dirty="0"/>
              <a:t>Evaluate </a:t>
            </a:r>
            <a:r>
              <a:rPr lang="en-GB" sz="1800" dirty="0">
                <a:highlight>
                  <a:srgbClr val="FFFF00"/>
                </a:highlight>
              </a:rPr>
              <a:t>the requirement for new skills in FSO staff </a:t>
            </a:r>
            <a:r>
              <a:rPr lang="en-GB" sz="1800" dirty="0"/>
              <a:t>with respect to complementary analytics methods and to the (IT) technologies and tools needed to enable data innovation. </a:t>
            </a:r>
          </a:p>
          <a:p>
            <a:pPr marL="342900" indent="-342900">
              <a:lnSpc>
                <a:spcPts val="2200"/>
              </a:lnSpc>
              <a:spcAft>
                <a:spcPts val="0"/>
              </a:spcAft>
              <a:buFont typeface="+mj-lt"/>
              <a:buAutoNum type="arabicPeriod" startAt="2"/>
            </a:pPr>
            <a:endParaRPr lang="en-GB" sz="1800" dirty="0"/>
          </a:p>
          <a:p>
            <a:pPr marL="342900" indent="-342900">
              <a:lnSpc>
                <a:spcPts val="2200"/>
              </a:lnSpc>
              <a:spcAft>
                <a:spcPts val="0"/>
              </a:spcAft>
              <a:buFont typeface="+mj-lt"/>
              <a:buAutoNum type="arabicPeriod" startAt="2"/>
            </a:pPr>
            <a:r>
              <a:rPr lang="en-GB" sz="1800" dirty="0"/>
              <a:t>Investigate </a:t>
            </a:r>
            <a:r>
              <a:rPr lang="en-GB" sz="1800" dirty="0">
                <a:highlight>
                  <a:srgbClr val="FFFF00"/>
                </a:highlight>
              </a:rPr>
              <a:t>the legal issues related to data innovation</a:t>
            </a:r>
            <a:r>
              <a:rPr lang="en-GB" sz="1800" dirty="0"/>
              <a:t>, e.g. legal requirements and incentives for securing agreement on obtaining secondary data from the private sector (“data ownership”) without compromising the business interests of the data owners (see third step mentioned above).</a:t>
            </a:r>
          </a:p>
          <a:p>
            <a:pPr marL="342900" indent="-342900">
              <a:lnSpc>
                <a:spcPts val="2200"/>
              </a:lnSpc>
              <a:spcAft>
                <a:spcPts val="0"/>
              </a:spcAft>
              <a:buFont typeface="+mj-lt"/>
              <a:buAutoNum type="arabicPeriod" startAt="2"/>
            </a:pPr>
            <a:endParaRPr lang="en-GB" dirty="0"/>
          </a:p>
          <a:p>
            <a:pPr marL="342900" indent="-342900">
              <a:lnSpc>
                <a:spcPts val="2200"/>
              </a:lnSpc>
              <a:spcAft>
                <a:spcPts val="0"/>
              </a:spcAft>
              <a:buFont typeface="+mj-lt"/>
              <a:buAutoNum type="arabicPeriod" startAt="2"/>
            </a:pPr>
            <a:r>
              <a:rPr lang="en-GB" sz="1800" dirty="0">
                <a:highlight>
                  <a:srgbClr val="FFFF00"/>
                </a:highlight>
              </a:rPr>
              <a:t>Discuss and exchange information </a:t>
            </a:r>
            <a:r>
              <a:rPr lang="en-GB" sz="1800" dirty="0"/>
              <a:t>with all FSO stakeholders within the FSO, the statistical systems and the research community.</a:t>
            </a:r>
          </a:p>
          <a:p>
            <a:endParaRPr lang="LID4096" dirty="0"/>
          </a:p>
        </p:txBody>
      </p:sp>
    </p:spTree>
    <p:extLst>
      <p:ext uri="{BB962C8B-B14F-4D97-AF65-F5344CB8AC3E}">
        <p14:creationId xmlns:p14="http://schemas.microsoft.com/office/powerpoint/2010/main" val="184897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1059276" y="1426033"/>
            <a:ext cx="10431925" cy="346249"/>
          </a:xfrm>
        </p:spPr>
        <p:txBody>
          <a:bodyPr/>
          <a:lstStyle/>
          <a:p>
            <a:r>
              <a:rPr lang="fr-CH" dirty="0"/>
              <a:t>Questions &amp; </a:t>
            </a:r>
            <a:r>
              <a:rPr lang="fr-CH" dirty="0" err="1"/>
              <a:t>Answers</a:t>
            </a:r>
            <a:endParaRPr lang="en-US" dirty="0"/>
          </a:p>
        </p:txBody>
      </p:sp>
      <p:pic>
        <p:nvPicPr>
          <p:cNvPr id="3" name="Picture 2">
            <a:extLst>
              <a:ext uri="{FF2B5EF4-FFF2-40B4-BE49-F238E27FC236}">
                <a16:creationId xmlns:a16="http://schemas.microsoft.com/office/drawing/2014/main" id="{BB86CE76-34F9-4F3D-B6B9-724264BFA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212" y="2617475"/>
            <a:ext cx="3048000" cy="3048000"/>
          </a:xfrm>
          <a:prstGeom prst="rect">
            <a:avLst/>
          </a:prstGeom>
        </p:spPr>
      </p:pic>
    </p:spTree>
    <p:extLst>
      <p:ext uri="{BB962C8B-B14F-4D97-AF65-F5344CB8AC3E}">
        <p14:creationId xmlns:p14="http://schemas.microsoft.com/office/powerpoint/2010/main" val="118693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Agenda</a:t>
            </a:r>
            <a:endParaRPr lang="en-US" dirty="0"/>
          </a:p>
        </p:txBody>
      </p:sp>
      <p:sp>
        <p:nvSpPr>
          <p:cNvPr id="3" name="Espace réservé du contenu 2"/>
          <p:cNvSpPr>
            <a:spLocks noGrp="1"/>
          </p:cNvSpPr>
          <p:nvPr>
            <p:ph idx="1"/>
          </p:nvPr>
        </p:nvSpPr>
        <p:spPr>
          <a:xfrm>
            <a:off x="1063637" y="2492377"/>
            <a:ext cx="10427564" cy="3577903"/>
          </a:xfrm>
        </p:spPr>
        <p:txBody>
          <a:bodyPr/>
          <a:lstStyle/>
          <a:p>
            <a:pPr marL="457200" indent="-457200">
              <a:buFont typeface="+mj-lt"/>
              <a:buAutoNum type="arabicPeriod"/>
            </a:pPr>
            <a:r>
              <a:rPr lang="en-GB" sz="2250" b="1" dirty="0"/>
              <a:t>The FSO’s answers to the digitalisation era</a:t>
            </a:r>
          </a:p>
          <a:p>
            <a:r>
              <a:rPr lang="fr-CH" sz="2250" b="1" dirty="0"/>
              <a:t>        - </a:t>
            </a:r>
            <a:r>
              <a:rPr lang="en-US" sz="2250" b="1" dirty="0"/>
              <a:t>Data collection (input)</a:t>
            </a:r>
          </a:p>
          <a:p>
            <a:r>
              <a:rPr lang="en-US" sz="2250" b="1" dirty="0"/>
              <a:t>        - Data processing (throughput)</a:t>
            </a:r>
          </a:p>
          <a:p>
            <a:r>
              <a:rPr lang="en-US" sz="2250" b="1" dirty="0"/>
              <a:t>        - Data dissemination (output)</a:t>
            </a:r>
          </a:p>
          <a:p>
            <a:endParaRPr lang="en-US" sz="2250" b="1" dirty="0"/>
          </a:p>
          <a:p>
            <a:pPr marL="457200" indent="-457200">
              <a:buAutoNum type="arabicPeriod" startAt="3"/>
            </a:pPr>
            <a:r>
              <a:rPr lang="en-GB" sz="2250" b="1" dirty="0">
                <a:solidFill>
                  <a:schemeClr val="bg1">
                    <a:lumMod val="75000"/>
                  </a:schemeClr>
                </a:solidFill>
              </a:rPr>
              <a:t>The FSO’s data innovation strategy</a:t>
            </a:r>
          </a:p>
          <a:p>
            <a:pPr marL="457200" indent="-457200">
              <a:buAutoNum type="arabicPeriod" startAt="3"/>
            </a:pPr>
            <a:r>
              <a:rPr lang="en-GB" sz="2250" b="1" dirty="0">
                <a:solidFill>
                  <a:schemeClr val="bg1">
                    <a:lumMod val="75000"/>
                  </a:schemeClr>
                </a:solidFill>
              </a:rPr>
              <a:t>Pilot projects</a:t>
            </a:r>
            <a:endParaRPr lang="fr-CH" sz="2250" b="1" dirty="0"/>
          </a:p>
          <a:p>
            <a:r>
              <a:rPr lang="fr-CH" sz="2250" b="1" dirty="0">
                <a:solidFill>
                  <a:schemeClr val="bg1">
                    <a:lumMod val="75000"/>
                  </a:schemeClr>
                </a:solidFill>
              </a:rPr>
              <a:t>5.   Conclusion</a:t>
            </a:r>
          </a:p>
          <a:p>
            <a:pPr marL="457200" indent="-457200">
              <a:buFont typeface="+mj-lt"/>
              <a:buAutoNum type="arabicPeriod"/>
            </a:pPr>
            <a:endParaRPr lang="fr-CH" sz="2250" b="1" dirty="0"/>
          </a:p>
        </p:txBody>
      </p:sp>
    </p:spTree>
    <p:extLst>
      <p:ext uri="{BB962C8B-B14F-4D97-AF65-F5344CB8AC3E}">
        <p14:creationId xmlns:p14="http://schemas.microsoft.com/office/powerpoint/2010/main" val="206670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1059276" y="1426033"/>
            <a:ext cx="10431925" cy="346249"/>
          </a:xfrm>
        </p:spPr>
        <p:txBody>
          <a:bodyPr/>
          <a:lstStyle/>
          <a:p>
            <a:r>
              <a:rPr lang="fr-CH" dirty="0"/>
              <a:t>Data collection (input)</a:t>
            </a:r>
          </a:p>
        </p:txBody>
      </p:sp>
      <p:sp>
        <p:nvSpPr>
          <p:cNvPr id="7" name="Ellipse 7">
            <a:extLst>
              <a:ext uri="{FF2B5EF4-FFF2-40B4-BE49-F238E27FC236}">
                <a16:creationId xmlns:a16="http://schemas.microsoft.com/office/drawing/2014/main" id="{49637B88-8DF8-4C32-A89C-192D361C4B4F}"/>
              </a:ext>
            </a:extLst>
          </p:cNvPr>
          <p:cNvSpPr/>
          <p:nvPr/>
        </p:nvSpPr>
        <p:spPr>
          <a:xfrm>
            <a:off x="3990114" y="2093069"/>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1</a:t>
            </a:r>
            <a:endParaRPr lang="en-US" b="1" dirty="0">
              <a:solidFill>
                <a:schemeClr val="bg1"/>
              </a:solidFill>
            </a:endParaRPr>
          </a:p>
        </p:txBody>
      </p:sp>
      <p:sp>
        <p:nvSpPr>
          <p:cNvPr id="8" name="Ellipse 7">
            <a:extLst>
              <a:ext uri="{FF2B5EF4-FFF2-40B4-BE49-F238E27FC236}">
                <a16:creationId xmlns:a16="http://schemas.microsoft.com/office/drawing/2014/main" id="{3907792D-3A91-43F0-95BA-1903CCC9D06A}"/>
              </a:ext>
            </a:extLst>
          </p:cNvPr>
          <p:cNvSpPr/>
          <p:nvPr/>
        </p:nvSpPr>
        <p:spPr>
          <a:xfrm>
            <a:off x="3990114" y="3719663"/>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2</a:t>
            </a:r>
            <a:endParaRPr lang="en-US" b="1" dirty="0">
              <a:solidFill>
                <a:schemeClr val="bg1"/>
              </a:solidFill>
            </a:endParaRPr>
          </a:p>
        </p:txBody>
      </p:sp>
      <p:sp>
        <p:nvSpPr>
          <p:cNvPr id="9" name="Ellipse 7">
            <a:extLst>
              <a:ext uri="{FF2B5EF4-FFF2-40B4-BE49-F238E27FC236}">
                <a16:creationId xmlns:a16="http://schemas.microsoft.com/office/drawing/2014/main" id="{10009CA2-D24E-40DE-8448-A73573B54071}"/>
              </a:ext>
            </a:extLst>
          </p:cNvPr>
          <p:cNvSpPr/>
          <p:nvPr/>
        </p:nvSpPr>
        <p:spPr>
          <a:xfrm>
            <a:off x="3990113" y="5346257"/>
            <a:ext cx="369277" cy="3516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3</a:t>
            </a:r>
            <a:endParaRPr lang="en-US" b="1" dirty="0">
              <a:solidFill>
                <a:schemeClr val="bg1"/>
              </a:solidFill>
            </a:endParaRPr>
          </a:p>
        </p:txBody>
      </p:sp>
      <p:sp>
        <p:nvSpPr>
          <p:cNvPr id="13" name="Ellipse 7">
            <a:extLst>
              <a:ext uri="{FF2B5EF4-FFF2-40B4-BE49-F238E27FC236}">
                <a16:creationId xmlns:a16="http://schemas.microsoft.com/office/drawing/2014/main" id="{6CE764EA-865B-45E7-AE80-2E826F3A9EB1}"/>
              </a:ext>
            </a:extLst>
          </p:cNvPr>
          <p:cNvSpPr/>
          <p:nvPr/>
        </p:nvSpPr>
        <p:spPr>
          <a:xfrm>
            <a:off x="5999020" y="3719663"/>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4</a:t>
            </a:r>
            <a:endParaRPr lang="en-US" b="1" dirty="0">
              <a:solidFill>
                <a:schemeClr val="bg1"/>
              </a:solidFill>
            </a:endParaRPr>
          </a:p>
        </p:txBody>
      </p:sp>
      <p:cxnSp>
        <p:nvCxnSpPr>
          <p:cNvPr id="15" name="Connector: Elbow 14">
            <a:extLst>
              <a:ext uri="{FF2B5EF4-FFF2-40B4-BE49-F238E27FC236}">
                <a16:creationId xmlns:a16="http://schemas.microsoft.com/office/drawing/2014/main" id="{E4F182C5-69BD-42D6-B318-5062131DA744}"/>
              </a:ext>
            </a:extLst>
          </p:cNvPr>
          <p:cNvCxnSpPr>
            <a:stCxn id="7" idx="6"/>
            <a:endCxn id="13" idx="0"/>
          </p:cNvCxnSpPr>
          <p:nvPr/>
        </p:nvCxnSpPr>
        <p:spPr>
          <a:xfrm>
            <a:off x="4359391" y="2268915"/>
            <a:ext cx="1824268" cy="1450748"/>
          </a:xfrm>
          <a:prstGeom prst="bentConnector2">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9" name="Rectangle 18">
            <a:extLst>
              <a:ext uri="{FF2B5EF4-FFF2-40B4-BE49-F238E27FC236}">
                <a16:creationId xmlns:a16="http://schemas.microsoft.com/office/drawing/2014/main" id="{E3AE71FE-8D21-4B88-8600-F9AB106B177F}"/>
              </a:ext>
            </a:extLst>
          </p:cNvPr>
          <p:cNvSpPr/>
          <p:nvPr/>
        </p:nvSpPr>
        <p:spPr>
          <a:xfrm>
            <a:off x="1059276" y="2038082"/>
            <a:ext cx="1226618" cy="438582"/>
          </a:xfrm>
          <a:prstGeom prst="rect">
            <a:avLst/>
          </a:prstGeom>
        </p:spPr>
        <p:txBody>
          <a:bodyPr wrap="none">
            <a:spAutoFit/>
          </a:bodyPr>
          <a:lstStyle/>
          <a:p>
            <a:r>
              <a:rPr lang="fr-CH" sz="2250" dirty="0" err="1">
                <a:solidFill>
                  <a:schemeClr val="accent1">
                    <a:lumMod val="50000"/>
                  </a:schemeClr>
                </a:solidFill>
              </a:rPr>
              <a:t>Surveys</a:t>
            </a:r>
            <a:endParaRPr lang="fr-CH" sz="2250" dirty="0">
              <a:solidFill>
                <a:schemeClr val="accent1">
                  <a:lumMod val="50000"/>
                </a:schemeClr>
              </a:solidFill>
            </a:endParaRPr>
          </a:p>
        </p:txBody>
      </p:sp>
      <p:sp>
        <p:nvSpPr>
          <p:cNvPr id="20" name="Rectangle 19">
            <a:extLst>
              <a:ext uri="{FF2B5EF4-FFF2-40B4-BE49-F238E27FC236}">
                <a16:creationId xmlns:a16="http://schemas.microsoft.com/office/drawing/2014/main" id="{7C3570AA-619A-439F-8B37-124E2E1F6E51}"/>
              </a:ext>
            </a:extLst>
          </p:cNvPr>
          <p:cNvSpPr/>
          <p:nvPr/>
        </p:nvSpPr>
        <p:spPr>
          <a:xfrm>
            <a:off x="1059276" y="3492621"/>
            <a:ext cx="2685351" cy="784830"/>
          </a:xfrm>
          <a:prstGeom prst="rect">
            <a:avLst/>
          </a:prstGeom>
        </p:spPr>
        <p:txBody>
          <a:bodyPr wrap="none">
            <a:spAutoFit/>
          </a:bodyPr>
          <a:lstStyle/>
          <a:p>
            <a:r>
              <a:rPr lang="fr-CH" sz="2250" dirty="0" err="1">
                <a:solidFill>
                  <a:schemeClr val="accent1">
                    <a:lumMod val="50000"/>
                  </a:schemeClr>
                </a:solidFill>
              </a:rPr>
              <a:t>Registers</a:t>
            </a:r>
            <a:r>
              <a:rPr lang="fr-CH" sz="2250" dirty="0">
                <a:solidFill>
                  <a:schemeClr val="accent1">
                    <a:lumMod val="50000"/>
                  </a:schemeClr>
                </a:solidFill>
              </a:rPr>
              <a:t> and</a:t>
            </a:r>
          </a:p>
          <a:p>
            <a:r>
              <a:rPr lang="fr-CH" sz="2250" dirty="0">
                <a:solidFill>
                  <a:schemeClr val="accent1">
                    <a:lumMod val="50000"/>
                  </a:schemeClr>
                </a:solidFill>
              </a:rPr>
              <a:t>administrative data</a:t>
            </a:r>
          </a:p>
        </p:txBody>
      </p:sp>
      <p:sp>
        <p:nvSpPr>
          <p:cNvPr id="21" name="Rectangle 20">
            <a:extLst>
              <a:ext uri="{FF2B5EF4-FFF2-40B4-BE49-F238E27FC236}">
                <a16:creationId xmlns:a16="http://schemas.microsoft.com/office/drawing/2014/main" id="{D21842E9-8333-4D41-B8BF-E776BEAE0432}"/>
              </a:ext>
            </a:extLst>
          </p:cNvPr>
          <p:cNvSpPr/>
          <p:nvPr/>
        </p:nvSpPr>
        <p:spPr>
          <a:xfrm>
            <a:off x="1059276" y="5106604"/>
            <a:ext cx="2589170" cy="784830"/>
          </a:xfrm>
          <a:prstGeom prst="rect">
            <a:avLst/>
          </a:prstGeom>
        </p:spPr>
        <p:txBody>
          <a:bodyPr wrap="none">
            <a:spAutoFit/>
          </a:bodyPr>
          <a:lstStyle/>
          <a:p>
            <a:r>
              <a:rPr lang="fr-CH" sz="2250" dirty="0">
                <a:solidFill>
                  <a:schemeClr val="accent1">
                    <a:lumMod val="50000"/>
                  </a:schemeClr>
                </a:solidFill>
              </a:rPr>
              <a:t>New data sources</a:t>
            </a:r>
          </a:p>
          <a:p>
            <a:r>
              <a:rPr lang="fr-CH" sz="2250" dirty="0">
                <a:solidFill>
                  <a:schemeClr val="accent1">
                    <a:lumMod val="50000"/>
                  </a:schemeClr>
                </a:solidFill>
              </a:rPr>
              <a:t>(</a:t>
            </a:r>
            <a:r>
              <a:rPr lang="fr-CH" sz="2250" dirty="0" err="1">
                <a:solidFill>
                  <a:schemeClr val="accent1">
                    <a:lumMod val="50000"/>
                  </a:schemeClr>
                </a:solidFill>
              </a:rPr>
              <a:t>big</a:t>
            </a:r>
            <a:r>
              <a:rPr lang="fr-CH" sz="2250" dirty="0">
                <a:solidFill>
                  <a:schemeClr val="accent1">
                    <a:lumMod val="50000"/>
                  </a:schemeClr>
                </a:solidFill>
              </a:rPr>
              <a:t> data)</a:t>
            </a:r>
          </a:p>
        </p:txBody>
      </p:sp>
      <p:cxnSp>
        <p:nvCxnSpPr>
          <p:cNvPr id="23" name="Straight Arrow Connector 22">
            <a:extLst>
              <a:ext uri="{FF2B5EF4-FFF2-40B4-BE49-F238E27FC236}">
                <a16:creationId xmlns:a16="http://schemas.microsoft.com/office/drawing/2014/main" id="{08943EA1-4A38-42F2-9D96-BE325B07B825}"/>
              </a:ext>
            </a:extLst>
          </p:cNvPr>
          <p:cNvCxnSpPr>
            <a:stCxn id="8" idx="6"/>
            <a:endCxn id="13" idx="2"/>
          </p:cNvCxnSpPr>
          <p:nvPr/>
        </p:nvCxnSpPr>
        <p:spPr>
          <a:xfrm>
            <a:off x="4359391" y="3895509"/>
            <a:ext cx="1639629" cy="0"/>
          </a:xfrm>
          <a:prstGeom prst="straightConnector1">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4" name="Connector: Elbow 23">
            <a:extLst>
              <a:ext uri="{FF2B5EF4-FFF2-40B4-BE49-F238E27FC236}">
                <a16:creationId xmlns:a16="http://schemas.microsoft.com/office/drawing/2014/main" id="{6A34F184-BB38-4D3A-8CE9-863F8B90FF91}"/>
              </a:ext>
            </a:extLst>
          </p:cNvPr>
          <p:cNvCxnSpPr>
            <a:cxnSpLocks/>
            <a:stCxn id="9" idx="6"/>
            <a:endCxn id="13" idx="4"/>
          </p:cNvCxnSpPr>
          <p:nvPr/>
        </p:nvCxnSpPr>
        <p:spPr>
          <a:xfrm flipV="1">
            <a:off x="4359390" y="4071355"/>
            <a:ext cx="1824269" cy="1450748"/>
          </a:xfrm>
          <a:prstGeom prst="bentConnector2">
            <a:avLst/>
          </a:prstGeom>
          <a:ln>
            <a:solidFill>
              <a:srgbClr val="FF0000"/>
            </a:solidFill>
            <a:prstDash val="dash"/>
            <a:tailEnd type="triangle"/>
          </a:ln>
        </p:spPr>
        <p:style>
          <a:lnRef idx="3">
            <a:schemeClr val="accent2"/>
          </a:lnRef>
          <a:fillRef idx="0">
            <a:schemeClr val="accent2"/>
          </a:fillRef>
          <a:effectRef idx="2">
            <a:schemeClr val="accent2"/>
          </a:effectRef>
          <a:fontRef idx="minor">
            <a:schemeClr val="tx1"/>
          </a:fontRef>
        </p:style>
      </p:cxnSp>
      <p:pic>
        <p:nvPicPr>
          <p:cNvPr id="32" name="Picture 31">
            <a:extLst>
              <a:ext uri="{FF2B5EF4-FFF2-40B4-BE49-F238E27FC236}">
                <a16:creationId xmlns:a16="http://schemas.microsoft.com/office/drawing/2014/main" id="{B8CFA424-6697-4DAA-B0AF-4014D102FE8D}"/>
              </a:ext>
            </a:extLst>
          </p:cNvPr>
          <p:cNvPicPr>
            <a:picLocks noChangeAspect="1"/>
          </p:cNvPicPr>
          <p:nvPr/>
        </p:nvPicPr>
        <p:blipFill>
          <a:blip r:embed="rId3"/>
          <a:stretch>
            <a:fillRect/>
          </a:stretch>
        </p:blipFill>
        <p:spPr>
          <a:xfrm>
            <a:off x="4937801" y="2627068"/>
            <a:ext cx="475382" cy="929888"/>
          </a:xfrm>
          <a:prstGeom prst="rect">
            <a:avLst/>
          </a:prstGeom>
          <a:ln>
            <a:solidFill>
              <a:schemeClr val="accent1">
                <a:lumMod val="50000"/>
              </a:schemeClr>
            </a:solidFill>
          </a:ln>
        </p:spPr>
      </p:pic>
      <p:sp>
        <p:nvSpPr>
          <p:cNvPr id="33" name="Star: 5 Points 32">
            <a:extLst>
              <a:ext uri="{FF2B5EF4-FFF2-40B4-BE49-F238E27FC236}">
                <a16:creationId xmlns:a16="http://schemas.microsoft.com/office/drawing/2014/main" id="{514DA2DC-3CB5-4202-BED5-01B5500A21A5}"/>
              </a:ext>
            </a:extLst>
          </p:cNvPr>
          <p:cNvSpPr/>
          <p:nvPr/>
        </p:nvSpPr>
        <p:spPr>
          <a:xfrm>
            <a:off x="5559150" y="4275147"/>
            <a:ext cx="460386" cy="436384"/>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FF00"/>
              </a:highlight>
            </a:endParaRPr>
          </a:p>
        </p:txBody>
      </p:sp>
      <p:pic>
        <p:nvPicPr>
          <p:cNvPr id="34" name="Picture 33">
            <a:extLst>
              <a:ext uri="{FF2B5EF4-FFF2-40B4-BE49-F238E27FC236}">
                <a16:creationId xmlns:a16="http://schemas.microsoft.com/office/drawing/2014/main" id="{A6DFCDC1-F604-48F8-86E5-46A222C7C59C}"/>
              </a:ext>
            </a:extLst>
          </p:cNvPr>
          <p:cNvPicPr>
            <a:picLocks noChangeAspect="1"/>
          </p:cNvPicPr>
          <p:nvPr/>
        </p:nvPicPr>
        <p:blipFill>
          <a:blip r:embed="rId4"/>
          <a:stretch>
            <a:fillRect/>
          </a:stretch>
        </p:blipFill>
        <p:spPr>
          <a:xfrm>
            <a:off x="4937801" y="4282912"/>
            <a:ext cx="475382" cy="923104"/>
          </a:xfrm>
          <a:prstGeom prst="rect">
            <a:avLst/>
          </a:prstGeom>
          <a:ln>
            <a:solidFill>
              <a:schemeClr val="accent1">
                <a:lumMod val="50000"/>
              </a:schemeClr>
            </a:solidFill>
          </a:ln>
        </p:spPr>
      </p:pic>
      <p:sp>
        <p:nvSpPr>
          <p:cNvPr id="35" name="Rectangle 34">
            <a:extLst>
              <a:ext uri="{FF2B5EF4-FFF2-40B4-BE49-F238E27FC236}">
                <a16:creationId xmlns:a16="http://schemas.microsoft.com/office/drawing/2014/main" id="{B0AA09F5-B69E-49AE-B613-4990A6B4B58C}"/>
              </a:ext>
            </a:extLst>
          </p:cNvPr>
          <p:cNvSpPr/>
          <p:nvPr/>
        </p:nvSpPr>
        <p:spPr>
          <a:xfrm>
            <a:off x="4855533" y="3569565"/>
            <a:ext cx="639919" cy="338554"/>
          </a:xfrm>
          <a:prstGeom prst="rect">
            <a:avLst/>
          </a:prstGeom>
        </p:spPr>
        <p:txBody>
          <a:bodyPr wrap="none">
            <a:spAutoFit/>
          </a:bodyPr>
          <a:lstStyle/>
          <a:p>
            <a:r>
              <a:rPr lang="fr-CH" sz="1600" dirty="0">
                <a:solidFill>
                  <a:schemeClr val="accent1">
                    <a:lumMod val="50000"/>
                  </a:schemeClr>
                </a:solidFill>
              </a:rPr>
              <a:t>2007</a:t>
            </a:r>
          </a:p>
        </p:txBody>
      </p:sp>
      <p:sp>
        <p:nvSpPr>
          <p:cNvPr id="36" name="Rectangle 35">
            <a:extLst>
              <a:ext uri="{FF2B5EF4-FFF2-40B4-BE49-F238E27FC236}">
                <a16:creationId xmlns:a16="http://schemas.microsoft.com/office/drawing/2014/main" id="{65E160CD-A455-4D5E-B66D-B00025DB535D}"/>
              </a:ext>
            </a:extLst>
          </p:cNvPr>
          <p:cNvSpPr/>
          <p:nvPr/>
        </p:nvSpPr>
        <p:spPr>
          <a:xfrm>
            <a:off x="4855533" y="5176980"/>
            <a:ext cx="639919" cy="338554"/>
          </a:xfrm>
          <a:prstGeom prst="rect">
            <a:avLst/>
          </a:prstGeom>
        </p:spPr>
        <p:txBody>
          <a:bodyPr wrap="none">
            <a:spAutoFit/>
          </a:bodyPr>
          <a:lstStyle/>
          <a:p>
            <a:r>
              <a:rPr lang="fr-CH" sz="1600" dirty="0">
                <a:solidFill>
                  <a:srgbClr val="FF0000"/>
                </a:solidFill>
              </a:rPr>
              <a:t>2017</a:t>
            </a:r>
          </a:p>
        </p:txBody>
      </p:sp>
      <p:cxnSp>
        <p:nvCxnSpPr>
          <p:cNvPr id="39" name="Straight Arrow Connector 38">
            <a:extLst>
              <a:ext uri="{FF2B5EF4-FFF2-40B4-BE49-F238E27FC236}">
                <a16:creationId xmlns:a16="http://schemas.microsoft.com/office/drawing/2014/main" id="{1A8960F3-D33C-4671-A47D-81F35FEEE97C}"/>
              </a:ext>
            </a:extLst>
          </p:cNvPr>
          <p:cNvCxnSpPr/>
          <p:nvPr/>
        </p:nvCxnSpPr>
        <p:spPr>
          <a:xfrm>
            <a:off x="6368297" y="3895509"/>
            <a:ext cx="1639629" cy="0"/>
          </a:xfrm>
          <a:prstGeom prst="straightConnector1">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40" name="Rectangle: Rounded Corners 39">
            <a:extLst>
              <a:ext uri="{FF2B5EF4-FFF2-40B4-BE49-F238E27FC236}">
                <a16:creationId xmlns:a16="http://schemas.microsoft.com/office/drawing/2014/main" id="{E0661EAA-5E6E-4D21-AAD5-FCA2E0A0C738}"/>
              </a:ext>
            </a:extLst>
          </p:cNvPr>
          <p:cNvSpPr/>
          <p:nvPr/>
        </p:nvSpPr>
        <p:spPr>
          <a:xfrm>
            <a:off x="7599218" y="1180085"/>
            <a:ext cx="4388125" cy="1911927"/>
          </a:xfrm>
          <a:prstGeom prst="roundRect">
            <a:avLst>
              <a:gd name="adj" fmla="val 833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The FSO has been in the digital era for over 10 years. New data sources (big data) are simply the </a:t>
            </a:r>
            <a:r>
              <a:rPr lang="en-GB" u="sng" dirty="0">
                <a:solidFill>
                  <a:srgbClr val="FF0000"/>
                </a:solidFill>
              </a:rPr>
              <a:t>next step</a:t>
            </a:r>
            <a:r>
              <a:rPr lang="en-GB" dirty="0">
                <a:solidFill>
                  <a:srgbClr val="FF0000"/>
                </a:solidFill>
              </a:rPr>
              <a:t>… but a major one !</a:t>
            </a:r>
            <a:endParaRPr lang="x-none" dirty="0">
              <a:solidFill>
                <a:srgbClr val="FF0000"/>
              </a:solidFill>
            </a:endParaRPr>
          </a:p>
        </p:txBody>
      </p:sp>
    </p:spTree>
    <p:extLst>
      <p:ext uri="{BB962C8B-B14F-4D97-AF65-F5344CB8AC3E}">
        <p14:creationId xmlns:p14="http://schemas.microsoft.com/office/powerpoint/2010/main" val="331765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1059276" y="1426033"/>
            <a:ext cx="10431925" cy="346249"/>
          </a:xfrm>
        </p:spPr>
        <p:txBody>
          <a:bodyPr/>
          <a:lstStyle/>
          <a:p>
            <a:r>
              <a:rPr lang="fr-CH" dirty="0"/>
              <a:t>Data collection (input)</a:t>
            </a:r>
          </a:p>
        </p:txBody>
      </p:sp>
      <p:pic>
        <p:nvPicPr>
          <p:cNvPr id="32" name="Picture 31">
            <a:extLst>
              <a:ext uri="{FF2B5EF4-FFF2-40B4-BE49-F238E27FC236}">
                <a16:creationId xmlns:a16="http://schemas.microsoft.com/office/drawing/2014/main" id="{B8CFA424-6697-4DAA-B0AF-4014D102FE8D}"/>
              </a:ext>
            </a:extLst>
          </p:cNvPr>
          <p:cNvPicPr>
            <a:picLocks noChangeAspect="1"/>
          </p:cNvPicPr>
          <p:nvPr/>
        </p:nvPicPr>
        <p:blipFill>
          <a:blip r:embed="rId3"/>
          <a:stretch>
            <a:fillRect/>
          </a:stretch>
        </p:blipFill>
        <p:spPr>
          <a:xfrm>
            <a:off x="1088485" y="1982716"/>
            <a:ext cx="971625" cy="1900584"/>
          </a:xfrm>
          <a:prstGeom prst="rect">
            <a:avLst/>
          </a:prstGeom>
          <a:ln>
            <a:solidFill>
              <a:schemeClr val="accent1">
                <a:lumMod val="50000"/>
              </a:schemeClr>
            </a:solidFill>
          </a:ln>
        </p:spPr>
      </p:pic>
      <p:pic>
        <p:nvPicPr>
          <p:cNvPr id="34" name="Picture 33">
            <a:extLst>
              <a:ext uri="{FF2B5EF4-FFF2-40B4-BE49-F238E27FC236}">
                <a16:creationId xmlns:a16="http://schemas.microsoft.com/office/drawing/2014/main" id="{A6DFCDC1-F604-48F8-86E5-46A222C7C59C}"/>
              </a:ext>
            </a:extLst>
          </p:cNvPr>
          <p:cNvPicPr>
            <a:picLocks noChangeAspect="1"/>
          </p:cNvPicPr>
          <p:nvPr/>
        </p:nvPicPr>
        <p:blipFill>
          <a:blip r:embed="rId4"/>
          <a:stretch>
            <a:fillRect/>
          </a:stretch>
        </p:blipFill>
        <p:spPr>
          <a:xfrm>
            <a:off x="1059276" y="4144190"/>
            <a:ext cx="971625" cy="1886719"/>
          </a:xfrm>
          <a:prstGeom prst="rect">
            <a:avLst/>
          </a:prstGeom>
          <a:ln>
            <a:solidFill>
              <a:schemeClr val="accent1">
                <a:lumMod val="50000"/>
              </a:schemeClr>
            </a:solidFill>
          </a:ln>
        </p:spPr>
      </p:pic>
      <p:sp>
        <p:nvSpPr>
          <p:cNvPr id="38" name="Rectangle 37">
            <a:extLst>
              <a:ext uri="{FF2B5EF4-FFF2-40B4-BE49-F238E27FC236}">
                <a16:creationId xmlns:a16="http://schemas.microsoft.com/office/drawing/2014/main" id="{6DB7CC12-0E0E-42D2-8AEA-1D588E9D9488}"/>
              </a:ext>
            </a:extLst>
          </p:cNvPr>
          <p:cNvSpPr/>
          <p:nvPr/>
        </p:nvSpPr>
        <p:spPr>
          <a:xfrm>
            <a:off x="2546577" y="2055845"/>
            <a:ext cx="8834933" cy="1754326"/>
          </a:xfrm>
          <a:prstGeom prst="rect">
            <a:avLst/>
          </a:prstGeom>
        </p:spPr>
        <p:txBody>
          <a:bodyPr wrap="square">
            <a:spAutoFit/>
          </a:bodyPr>
          <a:lstStyle/>
          <a:p>
            <a:r>
              <a:rPr lang="en-GB" dirty="0">
                <a:solidFill>
                  <a:schemeClr val="accent1">
                    <a:lumMod val="50000"/>
                  </a:schemeClr>
                </a:solidFill>
              </a:rPr>
              <a:t>According to the Federal Statistics Act, the institutions of federal statistics must limit the administrative burden on data suppliers (individuals, enterprises and authorities).</a:t>
            </a:r>
          </a:p>
          <a:p>
            <a:endParaRPr lang="en-GB" dirty="0">
              <a:solidFill>
                <a:schemeClr val="accent1">
                  <a:lumMod val="50000"/>
                </a:schemeClr>
              </a:solidFill>
            </a:endParaRPr>
          </a:p>
          <a:p>
            <a:r>
              <a:rPr lang="en-GB" dirty="0">
                <a:solidFill>
                  <a:schemeClr val="accent1">
                    <a:lumMod val="50000"/>
                  </a:schemeClr>
                </a:solidFill>
              </a:rPr>
              <a:t>To this end, since 2007 the FSO has implemented a strategy </a:t>
            </a:r>
            <a:r>
              <a:rPr lang="en-GB" dirty="0">
                <a:solidFill>
                  <a:srgbClr val="FF0000"/>
                </a:solidFill>
              </a:rPr>
              <a:t>to use administrative data that already exists within the public administration wherever possible instead of conducting surveys</a:t>
            </a:r>
            <a:r>
              <a:rPr lang="en-GB" dirty="0">
                <a:solidFill>
                  <a:schemeClr val="accent1">
                    <a:lumMod val="50000"/>
                  </a:schemeClr>
                </a:solidFill>
              </a:rPr>
              <a:t> (on paper, online or by telephone).</a:t>
            </a:r>
            <a:endParaRPr lang="fr-CH" dirty="0">
              <a:solidFill>
                <a:schemeClr val="accent1">
                  <a:lumMod val="50000"/>
                </a:schemeClr>
              </a:solidFill>
            </a:endParaRPr>
          </a:p>
        </p:txBody>
      </p:sp>
      <p:sp>
        <p:nvSpPr>
          <p:cNvPr id="22" name="Rectangle 21">
            <a:extLst>
              <a:ext uri="{FF2B5EF4-FFF2-40B4-BE49-F238E27FC236}">
                <a16:creationId xmlns:a16="http://schemas.microsoft.com/office/drawing/2014/main" id="{A02D9D44-6237-4191-9ACC-AE3AF7D68636}"/>
              </a:ext>
            </a:extLst>
          </p:cNvPr>
          <p:cNvSpPr/>
          <p:nvPr/>
        </p:nvSpPr>
        <p:spPr>
          <a:xfrm>
            <a:off x="2546577" y="4208556"/>
            <a:ext cx="8834933" cy="1754326"/>
          </a:xfrm>
          <a:prstGeom prst="rect">
            <a:avLst/>
          </a:prstGeom>
        </p:spPr>
        <p:txBody>
          <a:bodyPr wrap="square">
            <a:spAutoFit/>
          </a:bodyPr>
          <a:lstStyle/>
          <a:p>
            <a:r>
              <a:rPr lang="en-GB" dirty="0">
                <a:solidFill>
                  <a:schemeClr val="accent1">
                    <a:lumMod val="50000"/>
                  </a:schemeClr>
                </a:solidFill>
              </a:rPr>
              <a:t>The data innovation strategy aims to apply complementary analysis methods (e.g. predictive analysis by advanced statistical techniques, data science and/or automatic learning) to the </a:t>
            </a:r>
            <a:r>
              <a:rPr lang="en-GB" dirty="0">
                <a:solidFill>
                  <a:srgbClr val="FF0000"/>
                </a:solidFill>
              </a:rPr>
              <a:t>FSO's primary sources and identifiable secondary sources already crossed (if they are already used in the FSO's current statistical production, to additional secondary data already used at the FSO and to new secondary sources (not used at the FSO so far)</a:t>
            </a:r>
            <a:r>
              <a:rPr lang="en-GB" dirty="0">
                <a:solidFill>
                  <a:schemeClr val="accent1">
                    <a:lumMod val="50000"/>
                  </a:schemeClr>
                </a:solidFill>
              </a:rPr>
              <a:t>. </a:t>
            </a:r>
            <a:endParaRPr lang="fr-CH" dirty="0">
              <a:solidFill>
                <a:schemeClr val="accent1">
                  <a:lumMod val="50000"/>
                </a:schemeClr>
              </a:solidFill>
            </a:endParaRPr>
          </a:p>
        </p:txBody>
      </p:sp>
    </p:spTree>
    <p:extLst>
      <p:ext uri="{BB962C8B-B14F-4D97-AF65-F5344CB8AC3E}">
        <p14:creationId xmlns:p14="http://schemas.microsoft.com/office/powerpoint/2010/main" val="265924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1059276" y="1426033"/>
            <a:ext cx="10431925" cy="346249"/>
          </a:xfrm>
        </p:spPr>
        <p:txBody>
          <a:bodyPr/>
          <a:lstStyle/>
          <a:p>
            <a:r>
              <a:rPr lang="fr-CH" dirty="0"/>
              <a:t>Data </a:t>
            </a:r>
            <a:r>
              <a:rPr lang="fr-CH" dirty="0" err="1"/>
              <a:t>processing</a:t>
            </a:r>
            <a:r>
              <a:rPr lang="fr-CH" dirty="0"/>
              <a:t> (</a:t>
            </a:r>
            <a:r>
              <a:rPr lang="fr-CH" dirty="0" err="1"/>
              <a:t>throughput</a:t>
            </a:r>
            <a:r>
              <a:rPr lang="fr-CH" dirty="0"/>
              <a:t>)</a:t>
            </a:r>
          </a:p>
        </p:txBody>
      </p:sp>
      <p:sp>
        <p:nvSpPr>
          <p:cNvPr id="7" name="Ellipse 7">
            <a:extLst>
              <a:ext uri="{FF2B5EF4-FFF2-40B4-BE49-F238E27FC236}">
                <a16:creationId xmlns:a16="http://schemas.microsoft.com/office/drawing/2014/main" id="{49637B88-8DF8-4C32-A89C-192D361C4B4F}"/>
              </a:ext>
            </a:extLst>
          </p:cNvPr>
          <p:cNvSpPr/>
          <p:nvPr/>
        </p:nvSpPr>
        <p:spPr>
          <a:xfrm>
            <a:off x="3990114" y="2093069"/>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1</a:t>
            </a:r>
            <a:endParaRPr lang="en-US" b="1" dirty="0">
              <a:solidFill>
                <a:schemeClr val="bg1"/>
              </a:solidFill>
            </a:endParaRPr>
          </a:p>
        </p:txBody>
      </p:sp>
      <p:sp>
        <p:nvSpPr>
          <p:cNvPr id="8" name="Ellipse 7">
            <a:extLst>
              <a:ext uri="{FF2B5EF4-FFF2-40B4-BE49-F238E27FC236}">
                <a16:creationId xmlns:a16="http://schemas.microsoft.com/office/drawing/2014/main" id="{3907792D-3A91-43F0-95BA-1903CCC9D06A}"/>
              </a:ext>
            </a:extLst>
          </p:cNvPr>
          <p:cNvSpPr/>
          <p:nvPr/>
        </p:nvSpPr>
        <p:spPr>
          <a:xfrm>
            <a:off x="3990114" y="3719663"/>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2</a:t>
            </a:r>
            <a:endParaRPr lang="en-US" b="1" dirty="0">
              <a:solidFill>
                <a:schemeClr val="bg1"/>
              </a:solidFill>
            </a:endParaRPr>
          </a:p>
        </p:txBody>
      </p:sp>
      <p:sp>
        <p:nvSpPr>
          <p:cNvPr id="9" name="Ellipse 7">
            <a:extLst>
              <a:ext uri="{FF2B5EF4-FFF2-40B4-BE49-F238E27FC236}">
                <a16:creationId xmlns:a16="http://schemas.microsoft.com/office/drawing/2014/main" id="{10009CA2-D24E-40DE-8448-A73573B54071}"/>
              </a:ext>
            </a:extLst>
          </p:cNvPr>
          <p:cNvSpPr/>
          <p:nvPr/>
        </p:nvSpPr>
        <p:spPr>
          <a:xfrm>
            <a:off x="3990113" y="5346257"/>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3</a:t>
            </a:r>
            <a:endParaRPr lang="en-US" b="1" dirty="0">
              <a:solidFill>
                <a:schemeClr val="bg1"/>
              </a:solidFill>
            </a:endParaRPr>
          </a:p>
        </p:txBody>
      </p:sp>
      <p:sp>
        <p:nvSpPr>
          <p:cNvPr id="13" name="Ellipse 7">
            <a:extLst>
              <a:ext uri="{FF2B5EF4-FFF2-40B4-BE49-F238E27FC236}">
                <a16:creationId xmlns:a16="http://schemas.microsoft.com/office/drawing/2014/main" id="{6CE764EA-865B-45E7-AE80-2E826F3A9EB1}"/>
              </a:ext>
            </a:extLst>
          </p:cNvPr>
          <p:cNvSpPr/>
          <p:nvPr/>
        </p:nvSpPr>
        <p:spPr>
          <a:xfrm>
            <a:off x="5999020" y="3719663"/>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4</a:t>
            </a:r>
            <a:endParaRPr lang="en-US" b="1" dirty="0">
              <a:solidFill>
                <a:schemeClr val="bg1"/>
              </a:solidFill>
            </a:endParaRPr>
          </a:p>
        </p:txBody>
      </p:sp>
      <p:cxnSp>
        <p:nvCxnSpPr>
          <p:cNvPr id="15" name="Connector: Elbow 14">
            <a:extLst>
              <a:ext uri="{FF2B5EF4-FFF2-40B4-BE49-F238E27FC236}">
                <a16:creationId xmlns:a16="http://schemas.microsoft.com/office/drawing/2014/main" id="{E4F182C5-69BD-42D6-B318-5062131DA744}"/>
              </a:ext>
            </a:extLst>
          </p:cNvPr>
          <p:cNvCxnSpPr>
            <a:stCxn id="7" idx="6"/>
            <a:endCxn id="13" idx="0"/>
          </p:cNvCxnSpPr>
          <p:nvPr/>
        </p:nvCxnSpPr>
        <p:spPr>
          <a:xfrm>
            <a:off x="4359391" y="2268915"/>
            <a:ext cx="1824268" cy="1450748"/>
          </a:xfrm>
          <a:prstGeom prst="bentConnector2">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9" name="Rectangle 18">
            <a:extLst>
              <a:ext uri="{FF2B5EF4-FFF2-40B4-BE49-F238E27FC236}">
                <a16:creationId xmlns:a16="http://schemas.microsoft.com/office/drawing/2014/main" id="{E3AE71FE-8D21-4B88-8600-F9AB106B177F}"/>
              </a:ext>
            </a:extLst>
          </p:cNvPr>
          <p:cNvSpPr/>
          <p:nvPr/>
        </p:nvSpPr>
        <p:spPr>
          <a:xfrm>
            <a:off x="1059276" y="2038082"/>
            <a:ext cx="1226618" cy="438582"/>
          </a:xfrm>
          <a:prstGeom prst="rect">
            <a:avLst/>
          </a:prstGeom>
        </p:spPr>
        <p:txBody>
          <a:bodyPr wrap="none">
            <a:spAutoFit/>
          </a:bodyPr>
          <a:lstStyle/>
          <a:p>
            <a:r>
              <a:rPr lang="fr-CH" sz="2250" dirty="0" err="1">
                <a:solidFill>
                  <a:schemeClr val="accent1">
                    <a:lumMod val="50000"/>
                  </a:schemeClr>
                </a:solidFill>
              </a:rPr>
              <a:t>Surveys</a:t>
            </a:r>
            <a:endParaRPr lang="fr-CH" sz="2250" dirty="0">
              <a:solidFill>
                <a:schemeClr val="accent1">
                  <a:lumMod val="50000"/>
                </a:schemeClr>
              </a:solidFill>
            </a:endParaRPr>
          </a:p>
        </p:txBody>
      </p:sp>
      <p:sp>
        <p:nvSpPr>
          <p:cNvPr id="20" name="Rectangle 19">
            <a:extLst>
              <a:ext uri="{FF2B5EF4-FFF2-40B4-BE49-F238E27FC236}">
                <a16:creationId xmlns:a16="http://schemas.microsoft.com/office/drawing/2014/main" id="{7C3570AA-619A-439F-8B37-124E2E1F6E51}"/>
              </a:ext>
            </a:extLst>
          </p:cNvPr>
          <p:cNvSpPr/>
          <p:nvPr/>
        </p:nvSpPr>
        <p:spPr>
          <a:xfrm>
            <a:off x="1059276" y="3492621"/>
            <a:ext cx="2637260" cy="784830"/>
          </a:xfrm>
          <a:prstGeom prst="rect">
            <a:avLst/>
          </a:prstGeom>
        </p:spPr>
        <p:txBody>
          <a:bodyPr wrap="none">
            <a:spAutoFit/>
          </a:bodyPr>
          <a:lstStyle/>
          <a:p>
            <a:r>
              <a:rPr lang="fr-CH" sz="2250" dirty="0" err="1">
                <a:solidFill>
                  <a:schemeClr val="accent1">
                    <a:lumMod val="50000"/>
                  </a:schemeClr>
                </a:solidFill>
              </a:rPr>
              <a:t>Registers</a:t>
            </a:r>
            <a:r>
              <a:rPr lang="fr-CH" sz="2250" dirty="0">
                <a:solidFill>
                  <a:schemeClr val="accent1">
                    <a:lumMod val="50000"/>
                  </a:schemeClr>
                </a:solidFill>
              </a:rPr>
              <a:t> and</a:t>
            </a:r>
          </a:p>
          <a:p>
            <a:r>
              <a:rPr lang="fr-CH" sz="2250" dirty="0">
                <a:solidFill>
                  <a:schemeClr val="accent1">
                    <a:lumMod val="50000"/>
                  </a:schemeClr>
                </a:solidFill>
              </a:rPr>
              <a:t>administrative data</a:t>
            </a:r>
          </a:p>
        </p:txBody>
      </p:sp>
      <p:sp>
        <p:nvSpPr>
          <p:cNvPr id="21" name="Rectangle 20">
            <a:extLst>
              <a:ext uri="{FF2B5EF4-FFF2-40B4-BE49-F238E27FC236}">
                <a16:creationId xmlns:a16="http://schemas.microsoft.com/office/drawing/2014/main" id="{D21842E9-8333-4D41-B8BF-E776BEAE0432}"/>
              </a:ext>
            </a:extLst>
          </p:cNvPr>
          <p:cNvSpPr/>
          <p:nvPr/>
        </p:nvSpPr>
        <p:spPr>
          <a:xfrm>
            <a:off x="1059276" y="5106604"/>
            <a:ext cx="2589170" cy="784830"/>
          </a:xfrm>
          <a:prstGeom prst="rect">
            <a:avLst/>
          </a:prstGeom>
        </p:spPr>
        <p:txBody>
          <a:bodyPr wrap="none">
            <a:spAutoFit/>
          </a:bodyPr>
          <a:lstStyle/>
          <a:p>
            <a:r>
              <a:rPr lang="fr-CH" sz="2250" dirty="0">
                <a:solidFill>
                  <a:schemeClr val="accent1">
                    <a:lumMod val="50000"/>
                  </a:schemeClr>
                </a:solidFill>
              </a:rPr>
              <a:t>New data sources</a:t>
            </a:r>
          </a:p>
          <a:p>
            <a:r>
              <a:rPr lang="fr-CH" sz="2250" dirty="0">
                <a:solidFill>
                  <a:schemeClr val="accent1">
                    <a:lumMod val="50000"/>
                  </a:schemeClr>
                </a:solidFill>
              </a:rPr>
              <a:t>(</a:t>
            </a:r>
            <a:r>
              <a:rPr lang="fr-CH" sz="2250" dirty="0" err="1">
                <a:solidFill>
                  <a:schemeClr val="accent1">
                    <a:lumMod val="50000"/>
                  </a:schemeClr>
                </a:solidFill>
              </a:rPr>
              <a:t>big</a:t>
            </a:r>
            <a:r>
              <a:rPr lang="fr-CH" sz="2250" dirty="0">
                <a:solidFill>
                  <a:schemeClr val="accent1">
                    <a:lumMod val="50000"/>
                  </a:schemeClr>
                </a:solidFill>
              </a:rPr>
              <a:t> data)</a:t>
            </a:r>
          </a:p>
        </p:txBody>
      </p:sp>
      <p:cxnSp>
        <p:nvCxnSpPr>
          <p:cNvPr id="23" name="Straight Arrow Connector 22">
            <a:extLst>
              <a:ext uri="{FF2B5EF4-FFF2-40B4-BE49-F238E27FC236}">
                <a16:creationId xmlns:a16="http://schemas.microsoft.com/office/drawing/2014/main" id="{08943EA1-4A38-42F2-9D96-BE325B07B825}"/>
              </a:ext>
            </a:extLst>
          </p:cNvPr>
          <p:cNvCxnSpPr>
            <a:stCxn id="8" idx="6"/>
            <a:endCxn id="13" idx="2"/>
          </p:cNvCxnSpPr>
          <p:nvPr/>
        </p:nvCxnSpPr>
        <p:spPr>
          <a:xfrm>
            <a:off x="4359391" y="3895509"/>
            <a:ext cx="1639629" cy="0"/>
          </a:xfrm>
          <a:prstGeom prst="straightConnector1">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4" name="Connector: Elbow 23">
            <a:extLst>
              <a:ext uri="{FF2B5EF4-FFF2-40B4-BE49-F238E27FC236}">
                <a16:creationId xmlns:a16="http://schemas.microsoft.com/office/drawing/2014/main" id="{6A34F184-BB38-4D3A-8CE9-863F8B90FF91}"/>
              </a:ext>
            </a:extLst>
          </p:cNvPr>
          <p:cNvCxnSpPr>
            <a:cxnSpLocks/>
            <a:stCxn id="9" idx="6"/>
            <a:endCxn id="13" idx="4"/>
          </p:cNvCxnSpPr>
          <p:nvPr/>
        </p:nvCxnSpPr>
        <p:spPr>
          <a:xfrm flipV="1">
            <a:off x="4359390" y="4071355"/>
            <a:ext cx="1824269" cy="1450748"/>
          </a:xfrm>
          <a:prstGeom prst="bentConnector2">
            <a:avLst/>
          </a:prstGeom>
          <a:ln>
            <a:solidFill>
              <a:schemeClr val="accent1">
                <a:lumMod val="50000"/>
              </a:schemeClr>
            </a:solidFill>
            <a:prstDash val="dash"/>
            <a:tailEnd type="triangle"/>
          </a:ln>
        </p:spPr>
        <p:style>
          <a:lnRef idx="3">
            <a:schemeClr val="accent2"/>
          </a:lnRef>
          <a:fillRef idx="0">
            <a:schemeClr val="accent2"/>
          </a:fillRef>
          <a:effectRef idx="2">
            <a:schemeClr val="accent2"/>
          </a:effectRef>
          <a:fontRef idx="minor">
            <a:schemeClr val="tx1"/>
          </a:fontRef>
        </p:style>
      </p:cxnSp>
      <p:sp>
        <p:nvSpPr>
          <p:cNvPr id="28" name="Rectangle 27">
            <a:extLst>
              <a:ext uri="{FF2B5EF4-FFF2-40B4-BE49-F238E27FC236}">
                <a16:creationId xmlns:a16="http://schemas.microsoft.com/office/drawing/2014/main" id="{EBC01215-C796-4D2A-9423-E7C359AE7C62}"/>
              </a:ext>
            </a:extLst>
          </p:cNvPr>
          <p:cNvSpPr/>
          <p:nvPr/>
        </p:nvSpPr>
        <p:spPr>
          <a:xfrm>
            <a:off x="7622021" y="2974502"/>
            <a:ext cx="2941831" cy="1823576"/>
          </a:xfrm>
          <a:prstGeom prst="rect">
            <a:avLst/>
          </a:prstGeom>
        </p:spPr>
        <p:txBody>
          <a:bodyPr wrap="none">
            <a:spAutoFit/>
          </a:bodyPr>
          <a:lstStyle/>
          <a:p>
            <a:pPr algn="ctr"/>
            <a:r>
              <a:rPr lang="en-GB" sz="2250" dirty="0">
                <a:solidFill>
                  <a:srgbClr val="FF0000"/>
                </a:solidFill>
              </a:rPr>
              <a:t>Statistical Information</a:t>
            </a:r>
          </a:p>
          <a:p>
            <a:pPr algn="ctr"/>
            <a:r>
              <a:rPr lang="en-GB" sz="2250" dirty="0">
                <a:solidFill>
                  <a:srgbClr val="FF0000"/>
                </a:solidFill>
              </a:rPr>
              <a:t>Systems (SIS)</a:t>
            </a:r>
          </a:p>
          <a:p>
            <a:pPr algn="ctr"/>
            <a:r>
              <a:rPr lang="en-GB" sz="2250" dirty="0">
                <a:solidFill>
                  <a:srgbClr val="FF0000"/>
                </a:solidFill>
              </a:rPr>
              <a:t>+</a:t>
            </a:r>
          </a:p>
          <a:p>
            <a:pPr algn="ctr"/>
            <a:r>
              <a:rPr lang="en-GB" sz="2250" dirty="0">
                <a:solidFill>
                  <a:srgbClr val="FF0000"/>
                </a:solidFill>
              </a:rPr>
              <a:t>Complementary</a:t>
            </a:r>
          </a:p>
          <a:p>
            <a:pPr algn="ctr"/>
            <a:r>
              <a:rPr lang="en-GB" sz="2250" dirty="0">
                <a:solidFill>
                  <a:srgbClr val="FF0000"/>
                </a:solidFill>
              </a:rPr>
              <a:t>analysis methods </a:t>
            </a:r>
          </a:p>
        </p:txBody>
      </p:sp>
      <p:pic>
        <p:nvPicPr>
          <p:cNvPr id="32" name="Picture 31">
            <a:extLst>
              <a:ext uri="{FF2B5EF4-FFF2-40B4-BE49-F238E27FC236}">
                <a16:creationId xmlns:a16="http://schemas.microsoft.com/office/drawing/2014/main" id="{B8CFA424-6697-4DAA-B0AF-4014D102FE8D}"/>
              </a:ext>
            </a:extLst>
          </p:cNvPr>
          <p:cNvPicPr>
            <a:picLocks noChangeAspect="1"/>
          </p:cNvPicPr>
          <p:nvPr/>
        </p:nvPicPr>
        <p:blipFill>
          <a:blip r:embed="rId3"/>
          <a:stretch>
            <a:fillRect/>
          </a:stretch>
        </p:blipFill>
        <p:spPr>
          <a:xfrm>
            <a:off x="4937801" y="2627068"/>
            <a:ext cx="475382" cy="929888"/>
          </a:xfrm>
          <a:prstGeom prst="rect">
            <a:avLst/>
          </a:prstGeom>
          <a:ln>
            <a:solidFill>
              <a:schemeClr val="accent1">
                <a:lumMod val="50000"/>
              </a:schemeClr>
            </a:solidFill>
          </a:ln>
        </p:spPr>
      </p:pic>
      <p:sp>
        <p:nvSpPr>
          <p:cNvPr id="33" name="Star: 5 Points 32">
            <a:extLst>
              <a:ext uri="{FF2B5EF4-FFF2-40B4-BE49-F238E27FC236}">
                <a16:creationId xmlns:a16="http://schemas.microsoft.com/office/drawing/2014/main" id="{514DA2DC-3CB5-4202-BED5-01B5500A21A5}"/>
              </a:ext>
            </a:extLst>
          </p:cNvPr>
          <p:cNvSpPr/>
          <p:nvPr/>
        </p:nvSpPr>
        <p:spPr>
          <a:xfrm>
            <a:off x="11498699" y="4380576"/>
            <a:ext cx="460386" cy="436384"/>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FF00"/>
              </a:highlight>
            </a:endParaRPr>
          </a:p>
        </p:txBody>
      </p:sp>
      <p:pic>
        <p:nvPicPr>
          <p:cNvPr id="34" name="Picture 33">
            <a:extLst>
              <a:ext uri="{FF2B5EF4-FFF2-40B4-BE49-F238E27FC236}">
                <a16:creationId xmlns:a16="http://schemas.microsoft.com/office/drawing/2014/main" id="{A6DFCDC1-F604-48F8-86E5-46A222C7C59C}"/>
              </a:ext>
            </a:extLst>
          </p:cNvPr>
          <p:cNvPicPr>
            <a:picLocks noChangeAspect="1"/>
          </p:cNvPicPr>
          <p:nvPr/>
        </p:nvPicPr>
        <p:blipFill>
          <a:blip r:embed="rId4"/>
          <a:stretch>
            <a:fillRect/>
          </a:stretch>
        </p:blipFill>
        <p:spPr>
          <a:xfrm>
            <a:off x="4937801" y="4282912"/>
            <a:ext cx="475382" cy="923104"/>
          </a:xfrm>
          <a:prstGeom prst="rect">
            <a:avLst/>
          </a:prstGeom>
          <a:ln>
            <a:solidFill>
              <a:schemeClr val="accent1">
                <a:lumMod val="50000"/>
              </a:schemeClr>
            </a:solidFill>
          </a:ln>
        </p:spPr>
      </p:pic>
      <p:sp>
        <p:nvSpPr>
          <p:cNvPr id="35" name="Rectangle 34">
            <a:extLst>
              <a:ext uri="{FF2B5EF4-FFF2-40B4-BE49-F238E27FC236}">
                <a16:creationId xmlns:a16="http://schemas.microsoft.com/office/drawing/2014/main" id="{B0AA09F5-B69E-49AE-B613-4990A6B4B58C}"/>
              </a:ext>
            </a:extLst>
          </p:cNvPr>
          <p:cNvSpPr/>
          <p:nvPr/>
        </p:nvSpPr>
        <p:spPr>
          <a:xfrm>
            <a:off x="4855533" y="3569565"/>
            <a:ext cx="639919" cy="338554"/>
          </a:xfrm>
          <a:prstGeom prst="rect">
            <a:avLst/>
          </a:prstGeom>
        </p:spPr>
        <p:txBody>
          <a:bodyPr wrap="none">
            <a:spAutoFit/>
          </a:bodyPr>
          <a:lstStyle/>
          <a:p>
            <a:r>
              <a:rPr lang="fr-CH" sz="1600" dirty="0">
                <a:solidFill>
                  <a:schemeClr val="accent1">
                    <a:lumMod val="50000"/>
                  </a:schemeClr>
                </a:solidFill>
              </a:rPr>
              <a:t>2007</a:t>
            </a:r>
          </a:p>
        </p:txBody>
      </p:sp>
      <p:sp>
        <p:nvSpPr>
          <p:cNvPr id="36" name="Rectangle 35">
            <a:extLst>
              <a:ext uri="{FF2B5EF4-FFF2-40B4-BE49-F238E27FC236}">
                <a16:creationId xmlns:a16="http://schemas.microsoft.com/office/drawing/2014/main" id="{65E160CD-A455-4D5E-B66D-B00025DB535D}"/>
              </a:ext>
            </a:extLst>
          </p:cNvPr>
          <p:cNvSpPr/>
          <p:nvPr/>
        </p:nvSpPr>
        <p:spPr>
          <a:xfrm>
            <a:off x="4855533" y="5176980"/>
            <a:ext cx="639919" cy="338554"/>
          </a:xfrm>
          <a:prstGeom prst="rect">
            <a:avLst/>
          </a:prstGeom>
        </p:spPr>
        <p:txBody>
          <a:bodyPr wrap="none">
            <a:spAutoFit/>
          </a:bodyPr>
          <a:lstStyle/>
          <a:p>
            <a:r>
              <a:rPr lang="fr-CH" sz="1600" dirty="0">
                <a:solidFill>
                  <a:schemeClr val="accent1">
                    <a:lumMod val="50000"/>
                  </a:schemeClr>
                </a:solidFill>
              </a:rPr>
              <a:t>2017</a:t>
            </a:r>
          </a:p>
        </p:txBody>
      </p:sp>
      <p:cxnSp>
        <p:nvCxnSpPr>
          <p:cNvPr id="39" name="Straight Arrow Connector 38">
            <a:extLst>
              <a:ext uri="{FF2B5EF4-FFF2-40B4-BE49-F238E27FC236}">
                <a16:creationId xmlns:a16="http://schemas.microsoft.com/office/drawing/2014/main" id="{1A8960F3-D33C-4671-A47D-81F35FEEE97C}"/>
              </a:ext>
            </a:extLst>
          </p:cNvPr>
          <p:cNvCxnSpPr>
            <a:cxnSpLocks/>
            <a:stCxn id="13" idx="6"/>
            <a:endCxn id="28" idx="1"/>
          </p:cNvCxnSpPr>
          <p:nvPr/>
        </p:nvCxnSpPr>
        <p:spPr>
          <a:xfrm flipV="1">
            <a:off x="6368297" y="3886290"/>
            <a:ext cx="1253724" cy="921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0" name="Rectangle: Rounded Corners 39">
            <a:extLst>
              <a:ext uri="{FF2B5EF4-FFF2-40B4-BE49-F238E27FC236}">
                <a16:creationId xmlns:a16="http://schemas.microsoft.com/office/drawing/2014/main" id="{E0661EAA-5E6E-4D21-AAD5-FCA2E0A0C738}"/>
              </a:ext>
            </a:extLst>
          </p:cNvPr>
          <p:cNvSpPr/>
          <p:nvPr/>
        </p:nvSpPr>
        <p:spPr>
          <a:xfrm>
            <a:off x="6561846" y="4898397"/>
            <a:ext cx="4629973" cy="1183742"/>
          </a:xfrm>
          <a:prstGeom prst="roundRect">
            <a:avLst>
              <a:gd name="adj" fmla="val 833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The FSO has adopted a new data innovation strategy. This constitutes the first response by official statistics to the challenges posed by the digital revolution.</a:t>
            </a:r>
            <a:endParaRPr lang="x-none" dirty="0">
              <a:solidFill>
                <a:srgbClr val="FF0000"/>
              </a:solidFill>
            </a:endParaRPr>
          </a:p>
        </p:txBody>
      </p:sp>
      <p:cxnSp>
        <p:nvCxnSpPr>
          <p:cNvPr id="37" name="Straight Arrow Connector 36">
            <a:extLst>
              <a:ext uri="{FF2B5EF4-FFF2-40B4-BE49-F238E27FC236}">
                <a16:creationId xmlns:a16="http://schemas.microsoft.com/office/drawing/2014/main" id="{84EBB99C-9EC5-440D-8ACC-2ADF4658AE24}"/>
              </a:ext>
            </a:extLst>
          </p:cNvPr>
          <p:cNvCxnSpPr>
            <a:cxnSpLocks/>
          </p:cNvCxnSpPr>
          <p:nvPr/>
        </p:nvCxnSpPr>
        <p:spPr>
          <a:xfrm>
            <a:off x="10738736" y="3895509"/>
            <a:ext cx="1160750"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38" name="Picture 37">
            <a:extLst>
              <a:ext uri="{FF2B5EF4-FFF2-40B4-BE49-F238E27FC236}">
                <a16:creationId xmlns:a16="http://schemas.microsoft.com/office/drawing/2014/main" id="{1A9553B7-1831-4162-A1C0-2DCEBE256E38}"/>
              </a:ext>
            </a:extLst>
          </p:cNvPr>
          <p:cNvPicPr>
            <a:picLocks noChangeAspect="1"/>
          </p:cNvPicPr>
          <p:nvPr/>
        </p:nvPicPr>
        <p:blipFill>
          <a:blip r:embed="rId4"/>
          <a:stretch>
            <a:fillRect/>
          </a:stretch>
        </p:blipFill>
        <p:spPr>
          <a:xfrm>
            <a:off x="11491201" y="4908286"/>
            <a:ext cx="475382" cy="923104"/>
          </a:xfrm>
          <a:prstGeom prst="rect">
            <a:avLst/>
          </a:prstGeom>
          <a:ln>
            <a:solidFill>
              <a:schemeClr val="accent1">
                <a:lumMod val="50000"/>
              </a:schemeClr>
            </a:solidFill>
          </a:ln>
        </p:spPr>
      </p:pic>
      <p:sp>
        <p:nvSpPr>
          <p:cNvPr id="41" name="Rectangle 40">
            <a:extLst>
              <a:ext uri="{FF2B5EF4-FFF2-40B4-BE49-F238E27FC236}">
                <a16:creationId xmlns:a16="http://schemas.microsoft.com/office/drawing/2014/main" id="{02960E3C-A5E4-4CB8-BA13-E7DC50F77FEF}"/>
              </a:ext>
            </a:extLst>
          </p:cNvPr>
          <p:cNvSpPr/>
          <p:nvPr/>
        </p:nvSpPr>
        <p:spPr>
          <a:xfrm>
            <a:off x="11408933" y="5802354"/>
            <a:ext cx="639919" cy="338554"/>
          </a:xfrm>
          <a:prstGeom prst="rect">
            <a:avLst/>
          </a:prstGeom>
        </p:spPr>
        <p:txBody>
          <a:bodyPr wrap="none">
            <a:spAutoFit/>
          </a:bodyPr>
          <a:lstStyle/>
          <a:p>
            <a:r>
              <a:rPr lang="fr-CH" sz="1600" dirty="0">
                <a:solidFill>
                  <a:srgbClr val="FF0000"/>
                </a:solidFill>
              </a:rPr>
              <a:t>2017</a:t>
            </a:r>
          </a:p>
        </p:txBody>
      </p:sp>
      <p:sp>
        <p:nvSpPr>
          <p:cNvPr id="42" name="Star: 5 Points 41">
            <a:extLst>
              <a:ext uri="{FF2B5EF4-FFF2-40B4-BE49-F238E27FC236}">
                <a16:creationId xmlns:a16="http://schemas.microsoft.com/office/drawing/2014/main" id="{EEF291FC-CEAE-4E23-A9F4-06A664204631}"/>
              </a:ext>
            </a:extLst>
          </p:cNvPr>
          <p:cNvSpPr/>
          <p:nvPr/>
        </p:nvSpPr>
        <p:spPr>
          <a:xfrm>
            <a:off x="11487305" y="3048594"/>
            <a:ext cx="460386" cy="436384"/>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FF00"/>
              </a:highlight>
            </a:endParaRPr>
          </a:p>
        </p:txBody>
      </p:sp>
      <p:sp>
        <p:nvSpPr>
          <p:cNvPr id="43" name="Rectangle: Rounded Corners 42">
            <a:extLst>
              <a:ext uri="{FF2B5EF4-FFF2-40B4-BE49-F238E27FC236}">
                <a16:creationId xmlns:a16="http://schemas.microsoft.com/office/drawing/2014/main" id="{79EF780B-9C1E-4BDD-86BB-6A3F54350A78}"/>
              </a:ext>
            </a:extLst>
          </p:cNvPr>
          <p:cNvSpPr/>
          <p:nvPr/>
        </p:nvSpPr>
        <p:spPr>
          <a:xfrm>
            <a:off x="6561846" y="1292743"/>
            <a:ext cx="4629973" cy="1620000"/>
          </a:xfrm>
          <a:prstGeom prst="roundRect">
            <a:avLst>
              <a:gd name="adj" fmla="val 833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rPr>
              <a:t>Between 2008 and 2010, the FSO developed a corporate Statistical Information System (SIS ver. 1.0) to fit the challenges of register based statistics. A new SIS release (SIS ver. 2.0) is currently being developed to fit the needs of new data sources.</a:t>
            </a:r>
            <a:endParaRPr lang="x-none" sz="1600" dirty="0">
              <a:solidFill>
                <a:srgbClr val="FF0000"/>
              </a:solidFill>
            </a:endParaRPr>
          </a:p>
        </p:txBody>
      </p:sp>
      <p:pic>
        <p:nvPicPr>
          <p:cNvPr id="44" name="Picture 43">
            <a:extLst>
              <a:ext uri="{FF2B5EF4-FFF2-40B4-BE49-F238E27FC236}">
                <a16:creationId xmlns:a16="http://schemas.microsoft.com/office/drawing/2014/main" id="{3F8BD23C-E4C2-4CEA-A5DA-694D2C09506F}"/>
              </a:ext>
            </a:extLst>
          </p:cNvPr>
          <p:cNvPicPr>
            <a:picLocks noChangeAspect="1"/>
          </p:cNvPicPr>
          <p:nvPr/>
        </p:nvPicPr>
        <p:blipFill>
          <a:blip r:embed="rId4"/>
          <a:stretch>
            <a:fillRect/>
          </a:stretch>
        </p:blipFill>
        <p:spPr>
          <a:xfrm>
            <a:off x="11466808" y="1989645"/>
            <a:ext cx="475382" cy="923104"/>
          </a:xfrm>
          <a:prstGeom prst="rect">
            <a:avLst/>
          </a:prstGeom>
          <a:ln>
            <a:solidFill>
              <a:schemeClr val="accent1">
                <a:lumMod val="50000"/>
              </a:schemeClr>
            </a:solidFill>
          </a:ln>
        </p:spPr>
      </p:pic>
      <p:pic>
        <p:nvPicPr>
          <p:cNvPr id="12" name="Picture 11">
            <a:extLst>
              <a:ext uri="{FF2B5EF4-FFF2-40B4-BE49-F238E27FC236}">
                <a16:creationId xmlns:a16="http://schemas.microsoft.com/office/drawing/2014/main" id="{26510D2B-D96B-450C-9315-47981C186525}"/>
              </a:ext>
            </a:extLst>
          </p:cNvPr>
          <p:cNvPicPr>
            <a:picLocks noChangeAspect="1"/>
          </p:cNvPicPr>
          <p:nvPr/>
        </p:nvPicPr>
        <p:blipFill>
          <a:blip r:embed="rId5"/>
          <a:stretch>
            <a:fillRect/>
          </a:stretch>
        </p:blipFill>
        <p:spPr>
          <a:xfrm>
            <a:off x="11423072" y="1988665"/>
            <a:ext cx="526472" cy="937348"/>
          </a:xfrm>
          <a:prstGeom prst="rect">
            <a:avLst/>
          </a:prstGeom>
          <a:ln>
            <a:solidFill>
              <a:schemeClr val="accent1">
                <a:lumMod val="50000"/>
              </a:schemeClr>
            </a:solidFill>
          </a:ln>
        </p:spPr>
      </p:pic>
      <p:sp>
        <p:nvSpPr>
          <p:cNvPr id="45" name="Ellipse 7">
            <a:extLst>
              <a:ext uri="{FF2B5EF4-FFF2-40B4-BE49-F238E27FC236}">
                <a16:creationId xmlns:a16="http://schemas.microsoft.com/office/drawing/2014/main" id="{96281FDF-DBD3-49A5-9ADC-7A8A041AFF57}"/>
              </a:ext>
            </a:extLst>
          </p:cNvPr>
          <p:cNvSpPr/>
          <p:nvPr/>
        </p:nvSpPr>
        <p:spPr>
          <a:xfrm>
            <a:off x="7211293" y="3205264"/>
            <a:ext cx="369277" cy="3516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5</a:t>
            </a:r>
            <a:endParaRPr lang="en-US" b="1" dirty="0">
              <a:solidFill>
                <a:schemeClr val="bg1"/>
              </a:solidFill>
            </a:endParaRPr>
          </a:p>
        </p:txBody>
      </p:sp>
      <p:sp>
        <p:nvSpPr>
          <p:cNvPr id="46" name="Ellipse 7">
            <a:extLst>
              <a:ext uri="{FF2B5EF4-FFF2-40B4-BE49-F238E27FC236}">
                <a16:creationId xmlns:a16="http://schemas.microsoft.com/office/drawing/2014/main" id="{2931015E-ACA8-4525-BA66-7327D8AF6E90}"/>
              </a:ext>
            </a:extLst>
          </p:cNvPr>
          <p:cNvSpPr/>
          <p:nvPr/>
        </p:nvSpPr>
        <p:spPr>
          <a:xfrm>
            <a:off x="7211293" y="4210172"/>
            <a:ext cx="369277" cy="3516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6</a:t>
            </a:r>
            <a:endParaRPr lang="en-US" b="1" dirty="0">
              <a:solidFill>
                <a:schemeClr val="bg1"/>
              </a:solidFill>
            </a:endParaRPr>
          </a:p>
        </p:txBody>
      </p:sp>
      <p:sp>
        <p:nvSpPr>
          <p:cNvPr id="47" name="Rectangle 46">
            <a:extLst>
              <a:ext uri="{FF2B5EF4-FFF2-40B4-BE49-F238E27FC236}">
                <a16:creationId xmlns:a16="http://schemas.microsoft.com/office/drawing/2014/main" id="{72CCCCF9-CE98-4D6E-B621-D3E8A440E3BF}"/>
              </a:ext>
            </a:extLst>
          </p:cNvPr>
          <p:cNvSpPr/>
          <p:nvPr/>
        </p:nvSpPr>
        <p:spPr>
          <a:xfrm>
            <a:off x="11373979" y="1397351"/>
            <a:ext cx="639919" cy="338554"/>
          </a:xfrm>
          <a:prstGeom prst="rect">
            <a:avLst/>
          </a:prstGeom>
        </p:spPr>
        <p:txBody>
          <a:bodyPr wrap="none">
            <a:spAutoFit/>
          </a:bodyPr>
          <a:lstStyle/>
          <a:p>
            <a:r>
              <a:rPr lang="fr-CH" sz="1600" dirty="0">
                <a:solidFill>
                  <a:schemeClr val="accent1">
                    <a:lumMod val="50000"/>
                  </a:schemeClr>
                </a:solidFill>
              </a:rPr>
              <a:t>2010</a:t>
            </a:r>
          </a:p>
        </p:txBody>
      </p:sp>
      <p:sp>
        <p:nvSpPr>
          <p:cNvPr id="48" name="Rectangle 47">
            <a:extLst>
              <a:ext uri="{FF2B5EF4-FFF2-40B4-BE49-F238E27FC236}">
                <a16:creationId xmlns:a16="http://schemas.microsoft.com/office/drawing/2014/main" id="{234C6108-1B91-4C32-A85C-B3E737725BD9}"/>
              </a:ext>
            </a:extLst>
          </p:cNvPr>
          <p:cNvSpPr/>
          <p:nvPr/>
        </p:nvSpPr>
        <p:spPr>
          <a:xfrm>
            <a:off x="11380906" y="1674820"/>
            <a:ext cx="639919" cy="338554"/>
          </a:xfrm>
          <a:prstGeom prst="rect">
            <a:avLst/>
          </a:prstGeom>
        </p:spPr>
        <p:txBody>
          <a:bodyPr wrap="none">
            <a:spAutoFit/>
          </a:bodyPr>
          <a:lstStyle/>
          <a:p>
            <a:r>
              <a:rPr lang="fr-CH" sz="1600" dirty="0">
                <a:solidFill>
                  <a:srgbClr val="FF0000"/>
                </a:solidFill>
              </a:rPr>
              <a:t>2017</a:t>
            </a:r>
          </a:p>
        </p:txBody>
      </p:sp>
    </p:spTree>
    <p:extLst>
      <p:ext uri="{BB962C8B-B14F-4D97-AF65-F5344CB8AC3E}">
        <p14:creationId xmlns:p14="http://schemas.microsoft.com/office/powerpoint/2010/main" val="31710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8CFA424-6697-4DAA-B0AF-4014D102FE8D}"/>
              </a:ext>
            </a:extLst>
          </p:cNvPr>
          <p:cNvPicPr>
            <a:picLocks noChangeAspect="1"/>
          </p:cNvPicPr>
          <p:nvPr/>
        </p:nvPicPr>
        <p:blipFill>
          <a:blip r:embed="rId3"/>
          <a:stretch>
            <a:fillRect/>
          </a:stretch>
        </p:blipFill>
        <p:spPr>
          <a:xfrm>
            <a:off x="1088485" y="1982716"/>
            <a:ext cx="971625" cy="1900584"/>
          </a:xfrm>
          <a:prstGeom prst="rect">
            <a:avLst/>
          </a:prstGeom>
          <a:ln>
            <a:solidFill>
              <a:schemeClr val="accent1">
                <a:lumMod val="50000"/>
              </a:schemeClr>
            </a:solidFill>
          </a:ln>
        </p:spPr>
      </p:pic>
      <p:pic>
        <p:nvPicPr>
          <p:cNvPr id="34" name="Picture 33">
            <a:extLst>
              <a:ext uri="{FF2B5EF4-FFF2-40B4-BE49-F238E27FC236}">
                <a16:creationId xmlns:a16="http://schemas.microsoft.com/office/drawing/2014/main" id="{A6DFCDC1-F604-48F8-86E5-46A222C7C59C}"/>
              </a:ext>
            </a:extLst>
          </p:cNvPr>
          <p:cNvPicPr>
            <a:picLocks noChangeAspect="1"/>
          </p:cNvPicPr>
          <p:nvPr/>
        </p:nvPicPr>
        <p:blipFill>
          <a:blip r:embed="rId4"/>
          <a:stretch>
            <a:fillRect/>
          </a:stretch>
        </p:blipFill>
        <p:spPr>
          <a:xfrm>
            <a:off x="1086984" y="4144190"/>
            <a:ext cx="971625" cy="1886719"/>
          </a:xfrm>
          <a:prstGeom prst="rect">
            <a:avLst/>
          </a:prstGeom>
          <a:ln>
            <a:solidFill>
              <a:schemeClr val="accent1">
                <a:lumMod val="50000"/>
              </a:schemeClr>
            </a:solidFill>
          </a:ln>
        </p:spPr>
      </p:pic>
      <p:sp>
        <p:nvSpPr>
          <p:cNvPr id="38" name="Rectangle 37">
            <a:extLst>
              <a:ext uri="{FF2B5EF4-FFF2-40B4-BE49-F238E27FC236}">
                <a16:creationId xmlns:a16="http://schemas.microsoft.com/office/drawing/2014/main" id="{6DB7CC12-0E0E-42D2-8AEA-1D588E9D9488}"/>
              </a:ext>
            </a:extLst>
          </p:cNvPr>
          <p:cNvSpPr/>
          <p:nvPr/>
        </p:nvSpPr>
        <p:spPr>
          <a:xfrm>
            <a:off x="2546577" y="2055845"/>
            <a:ext cx="8834933" cy="1754326"/>
          </a:xfrm>
          <a:prstGeom prst="rect">
            <a:avLst/>
          </a:prstGeom>
        </p:spPr>
        <p:txBody>
          <a:bodyPr wrap="square">
            <a:spAutoFit/>
          </a:bodyPr>
          <a:lstStyle/>
          <a:p>
            <a:r>
              <a:rPr lang="en-GB" dirty="0">
                <a:solidFill>
                  <a:schemeClr val="accent1">
                    <a:lumMod val="50000"/>
                  </a:schemeClr>
                </a:solidFill>
              </a:rPr>
              <a:t>The aim of the SIS ver. 2.0 program is to set up a statistical information system (SIS) which takes into account the constraints of integrated statistics, data protection and traceability. </a:t>
            </a:r>
          </a:p>
          <a:p>
            <a:r>
              <a:rPr lang="en-GB" dirty="0">
                <a:solidFill>
                  <a:schemeClr val="accent1">
                    <a:lumMod val="50000"/>
                  </a:schemeClr>
                </a:solidFill>
              </a:rPr>
              <a:t>This system must be in line with the FSO’s added value creation process and must make available to all of the FSO’s productive organisational units, </a:t>
            </a:r>
            <a:r>
              <a:rPr lang="en-GB" dirty="0">
                <a:solidFill>
                  <a:srgbClr val="FF0000"/>
                </a:solidFill>
              </a:rPr>
              <a:t>all data providers and all kinds of data sources</a:t>
            </a:r>
            <a:r>
              <a:rPr lang="en-GB" dirty="0">
                <a:solidFill>
                  <a:schemeClr val="accent1">
                    <a:lumMod val="50000"/>
                  </a:schemeClr>
                </a:solidFill>
              </a:rPr>
              <a:t> the functions that they need. </a:t>
            </a:r>
            <a:endParaRPr lang="fr-CH" dirty="0">
              <a:solidFill>
                <a:schemeClr val="accent1">
                  <a:lumMod val="50000"/>
                </a:schemeClr>
              </a:solidFill>
            </a:endParaRPr>
          </a:p>
        </p:txBody>
      </p:sp>
      <p:sp>
        <p:nvSpPr>
          <p:cNvPr id="22" name="Rectangle 21">
            <a:extLst>
              <a:ext uri="{FF2B5EF4-FFF2-40B4-BE49-F238E27FC236}">
                <a16:creationId xmlns:a16="http://schemas.microsoft.com/office/drawing/2014/main" id="{A02D9D44-6237-4191-9ACC-AE3AF7D68636}"/>
              </a:ext>
            </a:extLst>
          </p:cNvPr>
          <p:cNvSpPr/>
          <p:nvPr/>
        </p:nvSpPr>
        <p:spPr>
          <a:xfrm>
            <a:off x="2546577" y="4208556"/>
            <a:ext cx="8834933" cy="1754326"/>
          </a:xfrm>
          <a:prstGeom prst="rect">
            <a:avLst/>
          </a:prstGeom>
        </p:spPr>
        <p:txBody>
          <a:bodyPr wrap="square">
            <a:spAutoFit/>
          </a:bodyPr>
          <a:lstStyle/>
          <a:p>
            <a:r>
              <a:rPr lang="en-GB" dirty="0">
                <a:solidFill>
                  <a:schemeClr val="accent1">
                    <a:lumMod val="50000"/>
                  </a:schemeClr>
                </a:solidFill>
              </a:rPr>
              <a:t>The data innovation strategy aims to</a:t>
            </a:r>
            <a:r>
              <a:rPr lang="en-GB" dirty="0">
                <a:solidFill>
                  <a:srgbClr val="FF0000"/>
                </a:solidFill>
              </a:rPr>
              <a:t> apply complementary analysis methods (e.g. predictive analysis by advanced statistical techniques, data science and/or automatic learning)</a:t>
            </a:r>
            <a:r>
              <a:rPr lang="en-GB" dirty="0">
                <a:solidFill>
                  <a:schemeClr val="accent1">
                    <a:lumMod val="50000"/>
                  </a:schemeClr>
                </a:solidFill>
              </a:rPr>
              <a:t> to the FSO's primary sources and identifiable secondary sources already crossed (if they are already used in the FSO's current statistical production, to additional secondary data already used at the FSO and to new secondary sources (not used at the FSO so far). </a:t>
            </a:r>
            <a:endParaRPr lang="fr-CH" dirty="0">
              <a:solidFill>
                <a:schemeClr val="accent1">
                  <a:lumMod val="50000"/>
                </a:schemeClr>
              </a:solidFill>
            </a:endParaRPr>
          </a:p>
        </p:txBody>
      </p:sp>
      <p:pic>
        <p:nvPicPr>
          <p:cNvPr id="7" name="Picture 6">
            <a:extLst>
              <a:ext uri="{FF2B5EF4-FFF2-40B4-BE49-F238E27FC236}">
                <a16:creationId xmlns:a16="http://schemas.microsoft.com/office/drawing/2014/main" id="{4AB8817E-90D9-442B-9E59-704D996F9BCF}"/>
              </a:ext>
            </a:extLst>
          </p:cNvPr>
          <p:cNvPicPr>
            <a:picLocks noChangeAspect="1"/>
          </p:cNvPicPr>
          <p:nvPr/>
        </p:nvPicPr>
        <p:blipFill>
          <a:blip r:embed="rId5"/>
          <a:stretch>
            <a:fillRect/>
          </a:stretch>
        </p:blipFill>
        <p:spPr>
          <a:xfrm>
            <a:off x="1088485" y="1982715"/>
            <a:ext cx="964062" cy="1900583"/>
          </a:xfrm>
          <a:prstGeom prst="rect">
            <a:avLst/>
          </a:prstGeom>
          <a:ln>
            <a:solidFill>
              <a:schemeClr val="accent1">
                <a:lumMod val="50000"/>
              </a:schemeClr>
            </a:solidFill>
          </a:ln>
        </p:spPr>
      </p:pic>
      <p:sp>
        <p:nvSpPr>
          <p:cNvPr id="10" name="Titre 1">
            <a:extLst>
              <a:ext uri="{FF2B5EF4-FFF2-40B4-BE49-F238E27FC236}">
                <a16:creationId xmlns:a16="http://schemas.microsoft.com/office/drawing/2014/main" id="{2F4AD830-D4B4-46C0-8850-4F8D2DE444A9}"/>
              </a:ext>
            </a:extLst>
          </p:cNvPr>
          <p:cNvSpPr>
            <a:spLocks noGrp="1"/>
          </p:cNvSpPr>
          <p:nvPr>
            <p:ph type="title"/>
          </p:nvPr>
        </p:nvSpPr>
        <p:spPr>
          <a:xfrm>
            <a:off x="1059276" y="1426033"/>
            <a:ext cx="10431925" cy="346249"/>
          </a:xfrm>
        </p:spPr>
        <p:txBody>
          <a:bodyPr/>
          <a:lstStyle/>
          <a:p>
            <a:r>
              <a:rPr lang="fr-CH" dirty="0"/>
              <a:t>Data </a:t>
            </a:r>
            <a:r>
              <a:rPr lang="fr-CH" dirty="0" err="1"/>
              <a:t>processing</a:t>
            </a:r>
            <a:r>
              <a:rPr lang="fr-CH" dirty="0"/>
              <a:t> (</a:t>
            </a:r>
            <a:r>
              <a:rPr lang="fr-CH" dirty="0" err="1"/>
              <a:t>throughput</a:t>
            </a:r>
            <a:r>
              <a:rPr lang="fr-CH" dirty="0"/>
              <a:t>)</a:t>
            </a:r>
          </a:p>
        </p:txBody>
      </p:sp>
    </p:spTree>
    <p:extLst>
      <p:ext uri="{BB962C8B-B14F-4D97-AF65-F5344CB8AC3E}">
        <p14:creationId xmlns:p14="http://schemas.microsoft.com/office/powerpoint/2010/main" val="235780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1059276" y="1426033"/>
            <a:ext cx="10431925" cy="346249"/>
          </a:xfrm>
        </p:spPr>
        <p:txBody>
          <a:bodyPr/>
          <a:lstStyle/>
          <a:p>
            <a:r>
              <a:rPr lang="fr-CH" dirty="0"/>
              <a:t>Data </a:t>
            </a:r>
            <a:r>
              <a:rPr lang="fr-CH" dirty="0" err="1"/>
              <a:t>dissemination</a:t>
            </a:r>
            <a:r>
              <a:rPr lang="fr-CH" dirty="0"/>
              <a:t> (output)</a:t>
            </a:r>
          </a:p>
        </p:txBody>
      </p:sp>
      <p:sp>
        <p:nvSpPr>
          <p:cNvPr id="7" name="Ellipse 7">
            <a:extLst>
              <a:ext uri="{FF2B5EF4-FFF2-40B4-BE49-F238E27FC236}">
                <a16:creationId xmlns:a16="http://schemas.microsoft.com/office/drawing/2014/main" id="{49637B88-8DF8-4C32-A89C-192D361C4B4F}"/>
              </a:ext>
            </a:extLst>
          </p:cNvPr>
          <p:cNvSpPr/>
          <p:nvPr/>
        </p:nvSpPr>
        <p:spPr>
          <a:xfrm>
            <a:off x="3061864" y="2093069"/>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1</a:t>
            </a:r>
            <a:endParaRPr lang="en-US" b="1" dirty="0">
              <a:solidFill>
                <a:schemeClr val="bg1"/>
              </a:solidFill>
            </a:endParaRPr>
          </a:p>
        </p:txBody>
      </p:sp>
      <p:sp>
        <p:nvSpPr>
          <p:cNvPr id="8" name="Ellipse 7">
            <a:extLst>
              <a:ext uri="{FF2B5EF4-FFF2-40B4-BE49-F238E27FC236}">
                <a16:creationId xmlns:a16="http://schemas.microsoft.com/office/drawing/2014/main" id="{3907792D-3A91-43F0-95BA-1903CCC9D06A}"/>
              </a:ext>
            </a:extLst>
          </p:cNvPr>
          <p:cNvSpPr/>
          <p:nvPr/>
        </p:nvSpPr>
        <p:spPr>
          <a:xfrm>
            <a:off x="3061864" y="3719663"/>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2</a:t>
            </a:r>
            <a:endParaRPr lang="en-US" b="1" dirty="0">
              <a:solidFill>
                <a:schemeClr val="bg1"/>
              </a:solidFill>
            </a:endParaRPr>
          </a:p>
        </p:txBody>
      </p:sp>
      <p:sp>
        <p:nvSpPr>
          <p:cNvPr id="9" name="Ellipse 7">
            <a:extLst>
              <a:ext uri="{FF2B5EF4-FFF2-40B4-BE49-F238E27FC236}">
                <a16:creationId xmlns:a16="http://schemas.microsoft.com/office/drawing/2014/main" id="{10009CA2-D24E-40DE-8448-A73573B54071}"/>
              </a:ext>
            </a:extLst>
          </p:cNvPr>
          <p:cNvSpPr/>
          <p:nvPr/>
        </p:nvSpPr>
        <p:spPr>
          <a:xfrm>
            <a:off x="3061863" y="5346257"/>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3</a:t>
            </a:r>
            <a:endParaRPr lang="en-US" b="1" dirty="0">
              <a:solidFill>
                <a:schemeClr val="bg1"/>
              </a:solidFill>
            </a:endParaRPr>
          </a:p>
        </p:txBody>
      </p:sp>
      <p:sp>
        <p:nvSpPr>
          <p:cNvPr id="13" name="Ellipse 7">
            <a:extLst>
              <a:ext uri="{FF2B5EF4-FFF2-40B4-BE49-F238E27FC236}">
                <a16:creationId xmlns:a16="http://schemas.microsoft.com/office/drawing/2014/main" id="{6CE764EA-865B-45E7-AE80-2E826F3A9EB1}"/>
              </a:ext>
            </a:extLst>
          </p:cNvPr>
          <p:cNvSpPr/>
          <p:nvPr/>
        </p:nvSpPr>
        <p:spPr>
          <a:xfrm>
            <a:off x="5070770" y="3719663"/>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4</a:t>
            </a:r>
            <a:endParaRPr lang="en-US" b="1" dirty="0">
              <a:solidFill>
                <a:schemeClr val="bg1"/>
              </a:solidFill>
            </a:endParaRPr>
          </a:p>
        </p:txBody>
      </p:sp>
      <p:cxnSp>
        <p:nvCxnSpPr>
          <p:cNvPr id="15" name="Connector: Elbow 14">
            <a:extLst>
              <a:ext uri="{FF2B5EF4-FFF2-40B4-BE49-F238E27FC236}">
                <a16:creationId xmlns:a16="http://schemas.microsoft.com/office/drawing/2014/main" id="{E4F182C5-69BD-42D6-B318-5062131DA744}"/>
              </a:ext>
            </a:extLst>
          </p:cNvPr>
          <p:cNvCxnSpPr>
            <a:stCxn id="7" idx="6"/>
            <a:endCxn id="13" idx="0"/>
          </p:cNvCxnSpPr>
          <p:nvPr/>
        </p:nvCxnSpPr>
        <p:spPr>
          <a:xfrm>
            <a:off x="3431141" y="2268915"/>
            <a:ext cx="1824268" cy="1450748"/>
          </a:xfrm>
          <a:prstGeom prst="bentConnector2">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9" name="Rectangle 18">
            <a:extLst>
              <a:ext uri="{FF2B5EF4-FFF2-40B4-BE49-F238E27FC236}">
                <a16:creationId xmlns:a16="http://schemas.microsoft.com/office/drawing/2014/main" id="{E3AE71FE-8D21-4B88-8600-F9AB106B177F}"/>
              </a:ext>
            </a:extLst>
          </p:cNvPr>
          <p:cNvSpPr/>
          <p:nvPr/>
        </p:nvSpPr>
        <p:spPr>
          <a:xfrm>
            <a:off x="131026" y="2038082"/>
            <a:ext cx="1226618" cy="438582"/>
          </a:xfrm>
          <a:prstGeom prst="rect">
            <a:avLst/>
          </a:prstGeom>
        </p:spPr>
        <p:txBody>
          <a:bodyPr wrap="none">
            <a:spAutoFit/>
          </a:bodyPr>
          <a:lstStyle/>
          <a:p>
            <a:r>
              <a:rPr lang="fr-CH" sz="2250" dirty="0" err="1">
                <a:solidFill>
                  <a:schemeClr val="accent1">
                    <a:lumMod val="50000"/>
                  </a:schemeClr>
                </a:solidFill>
              </a:rPr>
              <a:t>Surveys</a:t>
            </a:r>
            <a:endParaRPr lang="fr-CH" sz="2250" dirty="0">
              <a:solidFill>
                <a:schemeClr val="accent1">
                  <a:lumMod val="50000"/>
                </a:schemeClr>
              </a:solidFill>
            </a:endParaRPr>
          </a:p>
        </p:txBody>
      </p:sp>
      <p:sp>
        <p:nvSpPr>
          <p:cNvPr id="20" name="Rectangle 19">
            <a:extLst>
              <a:ext uri="{FF2B5EF4-FFF2-40B4-BE49-F238E27FC236}">
                <a16:creationId xmlns:a16="http://schemas.microsoft.com/office/drawing/2014/main" id="{7C3570AA-619A-439F-8B37-124E2E1F6E51}"/>
              </a:ext>
            </a:extLst>
          </p:cNvPr>
          <p:cNvSpPr/>
          <p:nvPr/>
        </p:nvSpPr>
        <p:spPr>
          <a:xfrm>
            <a:off x="131026" y="3492621"/>
            <a:ext cx="2637260" cy="784830"/>
          </a:xfrm>
          <a:prstGeom prst="rect">
            <a:avLst/>
          </a:prstGeom>
        </p:spPr>
        <p:txBody>
          <a:bodyPr wrap="none">
            <a:spAutoFit/>
          </a:bodyPr>
          <a:lstStyle/>
          <a:p>
            <a:r>
              <a:rPr lang="fr-CH" sz="2250" dirty="0" err="1">
                <a:solidFill>
                  <a:schemeClr val="accent1">
                    <a:lumMod val="50000"/>
                  </a:schemeClr>
                </a:solidFill>
              </a:rPr>
              <a:t>Registers</a:t>
            </a:r>
            <a:r>
              <a:rPr lang="fr-CH" sz="2250" dirty="0">
                <a:solidFill>
                  <a:schemeClr val="accent1">
                    <a:lumMod val="50000"/>
                  </a:schemeClr>
                </a:solidFill>
              </a:rPr>
              <a:t> and</a:t>
            </a:r>
          </a:p>
          <a:p>
            <a:r>
              <a:rPr lang="fr-CH" sz="2250" dirty="0">
                <a:solidFill>
                  <a:schemeClr val="accent1">
                    <a:lumMod val="50000"/>
                  </a:schemeClr>
                </a:solidFill>
              </a:rPr>
              <a:t>administrative data</a:t>
            </a:r>
          </a:p>
        </p:txBody>
      </p:sp>
      <p:sp>
        <p:nvSpPr>
          <p:cNvPr id="21" name="Rectangle 20">
            <a:extLst>
              <a:ext uri="{FF2B5EF4-FFF2-40B4-BE49-F238E27FC236}">
                <a16:creationId xmlns:a16="http://schemas.microsoft.com/office/drawing/2014/main" id="{D21842E9-8333-4D41-B8BF-E776BEAE0432}"/>
              </a:ext>
            </a:extLst>
          </p:cNvPr>
          <p:cNvSpPr/>
          <p:nvPr/>
        </p:nvSpPr>
        <p:spPr>
          <a:xfrm>
            <a:off x="131026" y="5106604"/>
            <a:ext cx="2589170" cy="784830"/>
          </a:xfrm>
          <a:prstGeom prst="rect">
            <a:avLst/>
          </a:prstGeom>
        </p:spPr>
        <p:txBody>
          <a:bodyPr wrap="none">
            <a:spAutoFit/>
          </a:bodyPr>
          <a:lstStyle/>
          <a:p>
            <a:r>
              <a:rPr lang="fr-CH" sz="2250" dirty="0">
                <a:solidFill>
                  <a:schemeClr val="accent1">
                    <a:lumMod val="50000"/>
                  </a:schemeClr>
                </a:solidFill>
              </a:rPr>
              <a:t>New data sources</a:t>
            </a:r>
          </a:p>
          <a:p>
            <a:r>
              <a:rPr lang="fr-CH" sz="2250" dirty="0">
                <a:solidFill>
                  <a:schemeClr val="accent1">
                    <a:lumMod val="50000"/>
                  </a:schemeClr>
                </a:solidFill>
              </a:rPr>
              <a:t>(</a:t>
            </a:r>
            <a:r>
              <a:rPr lang="fr-CH" sz="2250" dirty="0" err="1">
                <a:solidFill>
                  <a:schemeClr val="accent1">
                    <a:lumMod val="50000"/>
                  </a:schemeClr>
                </a:solidFill>
              </a:rPr>
              <a:t>big</a:t>
            </a:r>
            <a:r>
              <a:rPr lang="fr-CH" sz="2250" dirty="0">
                <a:solidFill>
                  <a:schemeClr val="accent1">
                    <a:lumMod val="50000"/>
                  </a:schemeClr>
                </a:solidFill>
              </a:rPr>
              <a:t> data)</a:t>
            </a:r>
          </a:p>
        </p:txBody>
      </p:sp>
      <p:cxnSp>
        <p:nvCxnSpPr>
          <p:cNvPr id="23" name="Straight Arrow Connector 22">
            <a:extLst>
              <a:ext uri="{FF2B5EF4-FFF2-40B4-BE49-F238E27FC236}">
                <a16:creationId xmlns:a16="http://schemas.microsoft.com/office/drawing/2014/main" id="{08943EA1-4A38-42F2-9D96-BE325B07B825}"/>
              </a:ext>
            </a:extLst>
          </p:cNvPr>
          <p:cNvCxnSpPr>
            <a:stCxn id="8" idx="6"/>
            <a:endCxn id="13" idx="2"/>
          </p:cNvCxnSpPr>
          <p:nvPr/>
        </p:nvCxnSpPr>
        <p:spPr>
          <a:xfrm>
            <a:off x="3431141" y="3895509"/>
            <a:ext cx="1639629" cy="0"/>
          </a:xfrm>
          <a:prstGeom prst="straightConnector1">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4" name="Connector: Elbow 23">
            <a:extLst>
              <a:ext uri="{FF2B5EF4-FFF2-40B4-BE49-F238E27FC236}">
                <a16:creationId xmlns:a16="http://schemas.microsoft.com/office/drawing/2014/main" id="{6A34F184-BB38-4D3A-8CE9-863F8B90FF91}"/>
              </a:ext>
            </a:extLst>
          </p:cNvPr>
          <p:cNvCxnSpPr>
            <a:cxnSpLocks/>
            <a:stCxn id="9" idx="6"/>
            <a:endCxn id="13" idx="4"/>
          </p:cNvCxnSpPr>
          <p:nvPr/>
        </p:nvCxnSpPr>
        <p:spPr>
          <a:xfrm flipV="1">
            <a:off x="3431140" y="4071355"/>
            <a:ext cx="1824269" cy="1450748"/>
          </a:xfrm>
          <a:prstGeom prst="bentConnector2">
            <a:avLst/>
          </a:prstGeom>
          <a:ln>
            <a:solidFill>
              <a:schemeClr val="accent1">
                <a:lumMod val="50000"/>
              </a:schemeClr>
            </a:solidFill>
            <a:prstDash val="dash"/>
            <a:tailEnd type="triangle"/>
          </a:ln>
        </p:spPr>
        <p:style>
          <a:lnRef idx="3">
            <a:schemeClr val="accent2"/>
          </a:lnRef>
          <a:fillRef idx="0">
            <a:schemeClr val="accent2"/>
          </a:fillRef>
          <a:effectRef idx="2">
            <a:schemeClr val="accent2"/>
          </a:effectRef>
          <a:fontRef idx="minor">
            <a:schemeClr val="tx1"/>
          </a:fontRef>
        </p:style>
      </p:cxnSp>
      <p:sp>
        <p:nvSpPr>
          <p:cNvPr id="28" name="Rectangle 27">
            <a:extLst>
              <a:ext uri="{FF2B5EF4-FFF2-40B4-BE49-F238E27FC236}">
                <a16:creationId xmlns:a16="http://schemas.microsoft.com/office/drawing/2014/main" id="{EBC01215-C796-4D2A-9423-E7C359AE7C62}"/>
              </a:ext>
            </a:extLst>
          </p:cNvPr>
          <p:cNvSpPr/>
          <p:nvPr/>
        </p:nvSpPr>
        <p:spPr>
          <a:xfrm>
            <a:off x="6042607" y="2974502"/>
            <a:ext cx="2941831" cy="1823576"/>
          </a:xfrm>
          <a:prstGeom prst="rect">
            <a:avLst/>
          </a:prstGeom>
        </p:spPr>
        <p:txBody>
          <a:bodyPr wrap="none">
            <a:spAutoFit/>
          </a:bodyPr>
          <a:lstStyle/>
          <a:p>
            <a:pPr algn="ctr"/>
            <a:r>
              <a:rPr lang="fr-CH" sz="2250" dirty="0">
                <a:solidFill>
                  <a:schemeClr val="accent1">
                    <a:lumMod val="50000"/>
                  </a:schemeClr>
                </a:solidFill>
              </a:rPr>
              <a:t>Statistical Information</a:t>
            </a:r>
          </a:p>
          <a:p>
            <a:pPr algn="ctr"/>
            <a:r>
              <a:rPr lang="fr-CH" sz="2250" dirty="0">
                <a:solidFill>
                  <a:schemeClr val="accent1">
                    <a:lumMod val="50000"/>
                  </a:schemeClr>
                </a:solidFill>
              </a:rPr>
              <a:t>Systems (SIS)</a:t>
            </a:r>
          </a:p>
          <a:p>
            <a:pPr algn="ctr"/>
            <a:r>
              <a:rPr lang="fr-CH" sz="2250" dirty="0">
                <a:solidFill>
                  <a:schemeClr val="accent1">
                    <a:lumMod val="50000"/>
                  </a:schemeClr>
                </a:solidFill>
              </a:rPr>
              <a:t>+</a:t>
            </a:r>
          </a:p>
          <a:p>
            <a:pPr algn="ctr"/>
            <a:r>
              <a:rPr lang="fr-CH" sz="2250" dirty="0" err="1">
                <a:solidFill>
                  <a:schemeClr val="accent1">
                    <a:lumMod val="50000"/>
                  </a:schemeClr>
                </a:solidFill>
              </a:rPr>
              <a:t>Complementary</a:t>
            </a:r>
            <a:endParaRPr lang="fr-CH" sz="2250" dirty="0">
              <a:solidFill>
                <a:schemeClr val="accent1">
                  <a:lumMod val="50000"/>
                </a:schemeClr>
              </a:solidFill>
            </a:endParaRPr>
          </a:p>
          <a:p>
            <a:pPr algn="ctr"/>
            <a:r>
              <a:rPr lang="fr-CH" sz="2250" dirty="0" err="1">
                <a:solidFill>
                  <a:schemeClr val="accent1">
                    <a:lumMod val="50000"/>
                  </a:schemeClr>
                </a:solidFill>
              </a:rPr>
              <a:t>analysis</a:t>
            </a:r>
            <a:r>
              <a:rPr lang="fr-CH" sz="2250" dirty="0">
                <a:solidFill>
                  <a:schemeClr val="accent1">
                    <a:lumMod val="50000"/>
                  </a:schemeClr>
                </a:solidFill>
              </a:rPr>
              <a:t> </a:t>
            </a:r>
            <a:r>
              <a:rPr lang="fr-CH" sz="2250" dirty="0" err="1">
                <a:solidFill>
                  <a:schemeClr val="accent1">
                    <a:lumMod val="50000"/>
                  </a:schemeClr>
                </a:solidFill>
              </a:rPr>
              <a:t>methods</a:t>
            </a:r>
            <a:r>
              <a:rPr lang="fr-CH" sz="2250" dirty="0">
                <a:solidFill>
                  <a:schemeClr val="accent1">
                    <a:lumMod val="50000"/>
                  </a:schemeClr>
                </a:solidFill>
              </a:rPr>
              <a:t> </a:t>
            </a:r>
          </a:p>
        </p:txBody>
      </p:sp>
      <p:pic>
        <p:nvPicPr>
          <p:cNvPr id="32" name="Picture 31">
            <a:extLst>
              <a:ext uri="{FF2B5EF4-FFF2-40B4-BE49-F238E27FC236}">
                <a16:creationId xmlns:a16="http://schemas.microsoft.com/office/drawing/2014/main" id="{B8CFA424-6697-4DAA-B0AF-4014D102FE8D}"/>
              </a:ext>
            </a:extLst>
          </p:cNvPr>
          <p:cNvPicPr>
            <a:picLocks noChangeAspect="1"/>
          </p:cNvPicPr>
          <p:nvPr/>
        </p:nvPicPr>
        <p:blipFill>
          <a:blip r:embed="rId3"/>
          <a:stretch>
            <a:fillRect/>
          </a:stretch>
        </p:blipFill>
        <p:spPr>
          <a:xfrm>
            <a:off x="4009551" y="2627068"/>
            <a:ext cx="475382" cy="929888"/>
          </a:xfrm>
          <a:prstGeom prst="rect">
            <a:avLst/>
          </a:prstGeom>
          <a:ln>
            <a:solidFill>
              <a:schemeClr val="accent1">
                <a:lumMod val="50000"/>
              </a:schemeClr>
            </a:solidFill>
          </a:ln>
        </p:spPr>
      </p:pic>
      <p:pic>
        <p:nvPicPr>
          <p:cNvPr id="34" name="Picture 33">
            <a:extLst>
              <a:ext uri="{FF2B5EF4-FFF2-40B4-BE49-F238E27FC236}">
                <a16:creationId xmlns:a16="http://schemas.microsoft.com/office/drawing/2014/main" id="{A6DFCDC1-F604-48F8-86E5-46A222C7C59C}"/>
              </a:ext>
            </a:extLst>
          </p:cNvPr>
          <p:cNvPicPr>
            <a:picLocks noChangeAspect="1"/>
          </p:cNvPicPr>
          <p:nvPr/>
        </p:nvPicPr>
        <p:blipFill>
          <a:blip r:embed="rId4"/>
          <a:stretch>
            <a:fillRect/>
          </a:stretch>
        </p:blipFill>
        <p:spPr>
          <a:xfrm>
            <a:off x="4009551" y="4282912"/>
            <a:ext cx="475382" cy="923104"/>
          </a:xfrm>
          <a:prstGeom prst="rect">
            <a:avLst/>
          </a:prstGeom>
          <a:ln>
            <a:solidFill>
              <a:schemeClr val="accent1">
                <a:lumMod val="50000"/>
              </a:schemeClr>
            </a:solidFill>
          </a:ln>
        </p:spPr>
      </p:pic>
      <p:sp>
        <p:nvSpPr>
          <p:cNvPr id="35" name="Rectangle 34">
            <a:extLst>
              <a:ext uri="{FF2B5EF4-FFF2-40B4-BE49-F238E27FC236}">
                <a16:creationId xmlns:a16="http://schemas.microsoft.com/office/drawing/2014/main" id="{B0AA09F5-B69E-49AE-B613-4990A6B4B58C}"/>
              </a:ext>
            </a:extLst>
          </p:cNvPr>
          <p:cNvSpPr/>
          <p:nvPr/>
        </p:nvSpPr>
        <p:spPr>
          <a:xfrm>
            <a:off x="3927283" y="3569565"/>
            <a:ext cx="639919" cy="338554"/>
          </a:xfrm>
          <a:prstGeom prst="rect">
            <a:avLst/>
          </a:prstGeom>
        </p:spPr>
        <p:txBody>
          <a:bodyPr wrap="none">
            <a:spAutoFit/>
          </a:bodyPr>
          <a:lstStyle/>
          <a:p>
            <a:r>
              <a:rPr lang="fr-CH" sz="1600" dirty="0">
                <a:solidFill>
                  <a:schemeClr val="accent1">
                    <a:lumMod val="50000"/>
                  </a:schemeClr>
                </a:solidFill>
              </a:rPr>
              <a:t>2007</a:t>
            </a:r>
          </a:p>
        </p:txBody>
      </p:sp>
      <p:sp>
        <p:nvSpPr>
          <p:cNvPr id="36" name="Rectangle 35">
            <a:extLst>
              <a:ext uri="{FF2B5EF4-FFF2-40B4-BE49-F238E27FC236}">
                <a16:creationId xmlns:a16="http://schemas.microsoft.com/office/drawing/2014/main" id="{65E160CD-A455-4D5E-B66D-B00025DB535D}"/>
              </a:ext>
            </a:extLst>
          </p:cNvPr>
          <p:cNvSpPr/>
          <p:nvPr/>
        </p:nvSpPr>
        <p:spPr>
          <a:xfrm>
            <a:off x="3927283" y="5176980"/>
            <a:ext cx="639919" cy="338554"/>
          </a:xfrm>
          <a:prstGeom prst="rect">
            <a:avLst/>
          </a:prstGeom>
        </p:spPr>
        <p:txBody>
          <a:bodyPr wrap="none">
            <a:spAutoFit/>
          </a:bodyPr>
          <a:lstStyle/>
          <a:p>
            <a:r>
              <a:rPr lang="fr-CH" sz="1600" dirty="0">
                <a:solidFill>
                  <a:schemeClr val="accent1">
                    <a:lumMod val="50000"/>
                  </a:schemeClr>
                </a:solidFill>
              </a:rPr>
              <a:t>2017</a:t>
            </a:r>
          </a:p>
        </p:txBody>
      </p:sp>
      <p:cxnSp>
        <p:nvCxnSpPr>
          <p:cNvPr id="39" name="Straight Arrow Connector 38">
            <a:extLst>
              <a:ext uri="{FF2B5EF4-FFF2-40B4-BE49-F238E27FC236}">
                <a16:creationId xmlns:a16="http://schemas.microsoft.com/office/drawing/2014/main" id="{1A8960F3-D33C-4671-A47D-81F35FEEE97C}"/>
              </a:ext>
            </a:extLst>
          </p:cNvPr>
          <p:cNvCxnSpPr>
            <a:cxnSpLocks/>
            <a:stCxn id="13" idx="6"/>
          </p:cNvCxnSpPr>
          <p:nvPr/>
        </p:nvCxnSpPr>
        <p:spPr>
          <a:xfrm>
            <a:off x="5440047" y="3895509"/>
            <a:ext cx="441208" cy="0"/>
          </a:xfrm>
          <a:prstGeom prst="straightConnector1">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pic>
        <p:nvPicPr>
          <p:cNvPr id="38" name="Picture 37">
            <a:extLst>
              <a:ext uri="{FF2B5EF4-FFF2-40B4-BE49-F238E27FC236}">
                <a16:creationId xmlns:a16="http://schemas.microsoft.com/office/drawing/2014/main" id="{1A9553B7-1831-4162-A1C0-2DCEBE256E38}"/>
              </a:ext>
            </a:extLst>
          </p:cNvPr>
          <p:cNvPicPr>
            <a:picLocks noChangeAspect="1"/>
          </p:cNvPicPr>
          <p:nvPr/>
        </p:nvPicPr>
        <p:blipFill>
          <a:blip r:embed="rId4"/>
          <a:stretch>
            <a:fillRect/>
          </a:stretch>
        </p:blipFill>
        <p:spPr>
          <a:xfrm>
            <a:off x="5810838" y="4908286"/>
            <a:ext cx="475382" cy="923104"/>
          </a:xfrm>
          <a:prstGeom prst="rect">
            <a:avLst/>
          </a:prstGeom>
          <a:ln>
            <a:solidFill>
              <a:schemeClr val="accent1">
                <a:lumMod val="50000"/>
              </a:schemeClr>
            </a:solidFill>
          </a:ln>
        </p:spPr>
      </p:pic>
      <p:sp>
        <p:nvSpPr>
          <p:cNvPr id="41" name="Rectangle 40">
            <a:extLst>
              <a:ext uri="{FF2B5EF4-FFF2-40B4-BE49-F238E27FC236}">
                <a16:creationId xmlns:a16="http://schemas.microsoft.com/office/drawing/2014/main" id="{02960E3C-A5E4-4CB8-BA13-E7DC50F77FEF}"/>
              </a:ext>
            </a:extLst>
          </p:cNvPr>
          <p:cNvSpPr/>
          <p:nvPr/>
        </p:nvSpPr>
        <p:spPr>
          <a:xfrm>
            <a:off x="5728570" y="5802354"/>
            <a:ext cx="639919" cy="338554"/>
          </a:xfrm>
          <a:prstGeom prst="rect">
            <a:avLst/>
          </a:prstGeom>
        </p:spPr>
        <p:txBody>
          <a:bodyPr wrap="none">
            <a:spAutoFit/>
          </a:bodyPr>
          <a:lstStyle/>
          <a:p>
            <a:r>
              <a:rPr lang="fr-CH" sz="1600" dirty="0">
                <a:solidFill>
                  <a:schemeClr val="accent1">
                    <a:lumMod val="50000"/>
                  </a:schemeClr>
                </a:solidFill>
              </a:rPr>
              <a:t>2017</a:t>
            </a:r>
          </a:p>
        </p:txBody>
      </p:sp>
      <p:sp>
        <p:nvSpPr>
          <p:cNvPr id="43" name="Rectangle: Rounded Corners 42">
            <a:extLst>
              <a:ext uri="{FF2B5EF4-FFF2-40B4-BE49-F238E27FC236}">
                <a16:creationId xmlns:a16="http://schemas.microsoft.com/office/drawing/2014/main" id="{79EF780B-9C1E-4BDD-86BB-6A3F54350A78}"/>
              </a:ext>
            </a:extLst>
          </p:cNvPr>
          <p:cNvSpPr/>
          <p:nvPr/>
        </p:nvSpPr>
        <p:spPr>
          <a:xfrm>
            <a:off x="6356520" y="1116354"/>
            <a:ext cx="3733189" cy="1620000"/>
          </a:xfrm>
          <a:prstGeom prst="roundRect">
            <a:avLst>
              <a:gd name="adj" fmla="val 833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In 2017, the FSO renewed its output strategy to respond to the challenges posed by the digital era (e.g., Twitter, LinkedIn, etc.) but also to the use of web services for data dissemination.</a:t>
            </a:r>
            <a:endParaRPr lang="x-none" dirty="0">
              <a:solidFill>
                <a:srgbClr val="FF0000"/>
              </a:solidFill>
            </a:endParaRPr>
          </a:p>
        </p:txBody>
      </p:sp>
      <p:pic>
        <p:nvPicPr>
          <p:cNvPr id="44" name="Picture 43">
            <a:extLst>
              <a:ext uri="{FF2B5EF4-FFF2-40B4-BE49-F238E27FC236}">
                <a16:creationId xmlns:a16="http://schemas.microsoft.com/office/drawing/2014/main" id="{3F8BD23C-E4C2-4CEA-A5DA-694D2C09506F}"/>
              </a:ext>
            </a:extLst>
          </p:cNvPr>
          <p:cNvPicPr>
            <a:picLocks noChangeAspect="1"/>
          </p:cNvPicPr>
          <p:nvPr/>
        </p:nvPicPr>
        <p:blipFill>
          <a:blip r:embed="rId4"/>
          <a:stretch>
            <a:fillRect/>
          </a:stretch>
        </p:blipFill>
        <p:spPr>
          <a:xfrm>
            <a:off x="5786445" y="1989645"/>
            <a:ext cx="475382" cy="923104"/>
          </a:xfrm>
          <a:prstGeom prst="rect">
            <a:avLst/>
          </a:prstGeom>
          <a:ln>
            <a:solidFill>
              <a:schemeClr val="accent1">
                <a:lumMod val="50000"/>
              </a:schemeClr>
            </a:solidFill>
          </a:ln>
        </p:spPr>
      </p:pic>
      <p:pic>
        <p:nvPicPr>
          <p:cNvPr id="12" name="Picture 11">
            <a:extLst>
              <a:ext uri="{FF2B5EF4-FFF2-40B4-BE49-F238E27FC236}">
                <a16:creationId xmlns:a16="http://schemas.microsoft.com/office/drawing/2014/main" id="{26510D2B-D96B-450C-9315-47981C186525}"/>
              </a:ext>
            </a:extLst>
          </p:cNvPr>
          <p:cNvPicPr>
            <a:picLocks noChangeAspect="1"/>
          </p:cNvPicPr>
          <p:nvPr/>
        </p:nvPicPr>
        <p:blipFill>
          <a:blip r:embed="rId5"/>
          <a:stretch>
            <a:fillRect/>
          </a:stretch>
        </p:blipFill>
        <p:spPr>
          <a:xfrm>
            <a:off x="5742709" y="1988665"/>
            <a:ext cx="526472" cy="937348"/>
          </a:xfrm>
          <a:prstGeom prst="rect">
            <a:avLst/>
          </a:prstGeom>
          <a:ln>
            <a:solidFill>
              <a:schemeClr val="accent1">
                <a:lumMod val="50000"/>
              </a:schemeClr>
            </a:solidFill>
          </a:ln>
        </p:spPr>
      </p:pic>
      <p:sp>
        <p:nvSpPr>
          <p:cNvPr id="45" name="Ellipse 7">
            <a:extLst>
              <a:ext uri="{FF2B5EF4-FFF2-40B4-BE49-F238E27FC236}">
                <a16:creationId xmlns:a16="http://schemas.microsoft.com/office/drawing/2014/main" id="{96281FDF-DBD3-49A5-9ADC-7A8A041AFF57}"/>
              </a:ext>
            </a:extLst>
          </p:cNvPr>
          <p:cNvSpPr/>
          <p:nvPr/>
        </p:nvSpPr>
        <p:spPr>
          <a:xfrm>
            <a:off x="5631879" y="3205264"/>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5</a:t>
            </a:r>
            <a:endParaRPr lang="en-US" b="1" dirty="0">
              <a:solidFill>
                <a:schemeClr val="bg1"/>
              </a:solidFill>
            </a:endParaRPr>
          </a:p>
        </p:txBody>
      </p:sp>
      <p:sp>
        <p:nvSpPr>
          <p:cNvPr id="46" name="Ellipse 7">
            <a:extLst>
              <a:ext uri="{FF2B5EF4-FFF2-40B4-BE49-F238E27FC236}">
                <a16:creationId xmlns:a16="http://schemas.microsoft.com/office/drawing/2014/main" id="{2931015E-ACA8-4525-BA66-7327D8AF6E90}"/>
              </a:ext>
            </a:extLst>
          </p:cNvPr>
          <p:cNvSpPr/>
          <p:nvPr/>
        </p:nvSpPr>
        <p:spPr>
          <a:xfrm>
            <a:off x="5631879" y="4210172"/>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6</a:t>
            </a:r>
            <a:endParaRPr lang="en-US" b="1" dirty="0">
              <a:solidFill>
                <a:schemeClr val="bg1"/>
              </a:solidFill>
            </a:endParaRPr>
          </a:p>
        </p:txBody>
      </p:sp>
      <p:sp>
        <p:nvSpPr>
          <p:cNvPr id="48" name="Rectangle 47">
            <a:extLst>
              <a:ext uri="{FF2B5EF4-FFF2-40B4-BE49-F238E27FC236}">
                <a16:creationId xmlns:a16="http://schemas.microsoft.com/office/drawing/2014/main" id="{BA4E9172-F06D-49B9-BCFA-DCC4359BFE22}"/>
              </a:ext>
            </a:extLst>
          </p:cNvPr>
          <p:cNvSpPr/>
          <p:nvPr/>
        </p:nvSpPr>
        <p:spPr>
          <a:xfrm>
            <a:off x="5700573" y="1354203"/>
            <a:ext cx="639919" cy="338554"/>
          </a:xfrm>
          <a:prstGeom prst="rect">
            <a:avLst/>
          </a:prstGeom>
        </p:spPr>
        <p:txBody>
          <a:bodyPr wrap="none">
            <a:spAutoFit/>
          </a:bodyPr>
          <a:lstStyle/>
          <a:p>
            <a:r>
              <a:rPr lang="fr-CH" sz="1600" dirty="0">
                <a:solidFill>
                  <a:schemeClr val="accent1">
                    <a:lumMod val="50000"/>
                  </a:schemeClr>
                </a:solidFill>
              </a:rPr>
              <a:t>2010</a:t>
            </a:r>
          </a:p>
        </p:txBody>
      </p:sp>
      <p:sp>
        <p:nvSpPr>
          <p:cNvPr id="49" name="Rectangle 48">
            <a:extLst>
              <a:ext uri="{FF2B5EF4-FFF2-40B4-BE49-F238E27FC236}">
                <a16:creationId xmlns:a16="http://schemas.microsoft.com/office/drawing/2014/main" id="{28879FCA-E723-463F-9CE5-F3176108AD9E}"/>
              </a:ext>
            </a:extLst>
          </p:cNvPr>
          <p:cNvSpPr/>
          <p:nvPr/>
        </p:nvSpPr>
        <p:spPr>
          <a:xfrm>
            <a:off x="5686719" y="1631672"/>
            <a:ext cx="639919" cy="338554"/>
          </a:xfrm>
          <a:prstGeom prst="rect">
            <a:avLst/>
          </a:prstGeom>
        </p:spPr>
        <p:txBody>
          <a:bodyPr wrap="none">
            <a:spAutoFit/>
          </a:bodyPr>
          <a:lstStyle/>
          <a:p>
            <a:r>
              <a:rPr lang="fr-CH" sz="1600" dirty="0">
                <a:solidFill>
                  <a:schemeClr val="accent1">
                    <a:lumMod val="50000"/>
                  </a:schemeClr>
                </a:solidFill>
              </a:rPr>
              <a:t>2017</a:t>
            </a:r>
          </a:p>
        </p:txBody>
      </p:sp>
      <p:sp>
        <p:nvSpPr>
          <p:cNvPr id="50" name="Ellipse 7">
            <a:extLst>
              <a:ext uri="{FF2B5EF4-FFF2-40B4-BE49-F238E27FC236}">
                <a16:creationId xmlns:a16="http://schemas.microsoft.com/office/drawing/2014/main" id="{BC92DE32-E5E3-4695-9A84-A764A432ACDB}"/>
              </a:ext>
            </a:extLst>
          </p:cNvPr>
          <p:cNvSpPr/>
          <p:nvPr/>
        </p:nvSpPr>
        <p:spPr>
          <a:xfrm>
            <a:off x="9303328" y="3738842"/>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7</a:t>
            </a:r>
            <a:endParaRPr lang="en-US" b="1" dirty="0">
              <a:solidFill>
                <a:schemeClr val="bg1"/>
              </a:solidFill>
            </a:endParaRPr>
          </a:p>
        </p:txBody>
      </p:sp>
      <p:cxnSp>
        <p:nvCxnSpPr>
          <p:cNvPr id="52" name="Straight Arrow Connector 51">
            <a:extLst>
              <a:ext uri="{FF2B5EF4-FFF2-40B4-BE49-F238E27FC236}">
                <a16:creationId xmlns:a16="http://schemas.microsoft.com/office/drawing/2014/main" id="{390A7DE5-D877-4B9A-AC8C-891DA2A19754}"/>
              </a:ext>
            </a:extLst>
          </p:cNvPr>
          <p:cNvCxnSpPr>
            <a:cxnSpLocks/>
          </p:cNvCxnSpPr>
          <p:nvPr/>
        </p:nvCxnSpPr>
        <p:spPr>
          <a:xfrm>
            <a:off x="8862120" y="3908119"/>
            <a:ext cx="441208" cy="0"/>
          </a:xfrm>
          <a:prstGeom prst="straightConnector1">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53" name="Rectangle 52">
            <a:extLst>
              <a:ext uri="{FF2B5EF4-FFF2-40B4-BE49-F238E27FC236}">
                <a16:creationId xmlns:a16="http://schemas.microsoft.com/office/drawing/2014/main" id="{2B0B8AB0-4812-4BB1-89B6-1A3E929AF395}"/>
              </a:ext>
            </a:extLst>
          </p:cNvPr>
          <p:cNvSpPr/>
          <p:nvPr/>
        </p:nvSpPr>
        <p:spPr>
          <a:xfrm>
            <a:off x="10790456" y="1131065"/>
            <a:ext cx="1688667" cy="784830"/>
          </a:xfrm>
          <a:prstGeom prst="rect">
            <a:avLst/>
          </a:prstGeom>
        </p:spPr>
        <p:txBody>
          <a:bodyPr wrap="square">
            <a:spAutoFit/>
          </a:bodyPr>
          <a:lstStyle/>
          <a:p>
            <a:pPr algn="ctr"/>
            <a:r>
              <a:rPr lang="fr-CH" sz="2250" dirty="0">
                <a:solidFill>
                  <a:srgbClr val="FF0000"/>
                </a:solidFill>
              </a:rPr>
              <a:t>Social </a:t>
            </a:r>
            <a:r>
              <a:rPr lang="fr-CH" sz="2250" dirty="0" err="1">
                <a:solidFill>
                  <a:srgbClr val="FF0000"/>
                </a:solidFill>
              </a:rPr>
              <a:t>medias</a:t>
            </a:r>
            <a:endParaRPr lang="fr-CH" sz="2250" dirty="0">
              <a:solidFill>
                <a:srgbClr val="FF0000"/>
              </a:solidFill>
            </a:endParaRPr>
          </a:p>
        </p:txBody>
      </p:sp>
      <p:cxnSp>
        <p:nvCxnSpPr>
          <p:cNvPr id="54" name="Straight Arrow Connector 53">
            <a:extLst>
              <a:ext uri="{FF2B5EF4-FFF2-40B4-BE49-F238E27FC236}">
                <a16:creationId xmlns:a16="http://schemas.microsoft.com/office/drawing/2014/main" id="{F2CF38A3-AC79-429E-9FF3-8AD4675430FD}"/>
              </a:ext>
            </a:extLst>
          </p:cNvPr>
          <p:cNvCxnSpPr>
            <a:cxnSpLocks/>
            <a:stCxn id="50" idx="6"/>
            <a:endCxn id="55" idx="2"/>
          </p:cNvCxnSpPr>
          <p:nvPr/>
        </p:nvCxnSpPr>
        <p:spPr>
          <a:xfrm flipV="1">
            <a:off x="9672605" y="1492397"/>
            <a:ext cx="947066" cy="242229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5" name="Ellipse 7">
            <a:extLst>
              <a:ext uri="{FF2B5EF4-FFF2-40B4-BE49-F238E27FC236}">
                <a16:creationId xmlns:a16="http://schemas.microsoft.com/office/drawing/2014/main" id="{A4D0A538-7902-4D19-B2C6-41E17BDFEA90}"/>
              </a:ext>
            </a:extLst>
          </p:cNvPr>
          <p:cNvSpPr/>
          <p:nvPr/>
        </p:nvSpPr>
        <p:spPr>
          <a:xfrm>
            <a:off x="10619671" y="1316551"/>
            <a:ext cx="369277" cy="3516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9</a:t>
            </a:r>
            <a:endParaRPr lang="en-US" b="1" dirty="0">
              <a:solidFill>
                <a:schemeClr val="bg1"/>
              </a:solidFill>
            </a:endParaRPr>
          </a:p>
        </p:txBody>
      </p:sp>
      <p:sp>
        <p:nvSpPr>
          <p:cNvPr id="56" name="Rectangle 55">
            <a:extLst>
              <a:ext uri="{FF2B5EF4-FFF2-40B4-BE49-F238E27FC236}">
                <a16:creationId xmlns:a16="http://schemas.microsoft.com/office/drawing/2014/main" id="{6DB41E44-B16C-40A8-9C8C-D1217A0875F4}"/>
              </a:ext>
            </a:extLst>
          </p:cNvPr>
          <p:cNvSpPr/>
          <p:nvPr/>
        </p:nvSpPr>
        <p:spPr>
          <a:xfrm>
            <a:off x="10772234" y="2506760"/>
            <a:ext cx="1688667" cy="784830"/>
          </a:xfrm>
          <a:prstGeom prst="rect">
            <a:avLst/>
          </a:prstGeom>
        </p:spPr>
        <p:txBody>
          <a:bodyPr wrap="square">
            <a:spAutoFit/>
          </a:bodyPr>
          <a:lstStyle/>
          <a:p>
            <a:pPr algn="ctr"/>
            <a:r>
              <a:rPr lang="fr-CH" sz="2250" dirty="0">
                <a:solidFill>
                  <a:srgbClr val="FF0000"/>
                </a:solidFill>
              </a:rPr>
              <a:t>Web services</a:t>
            </a:r>
          </a:p>
        </p:txBody>
      </p:sp>
      <p:sp>
        <p:nvSpPr>
          <p:cNvPr id="57" name="Ellipse 7">
            <a:extLst>
              <a:ext uri="{FF2B5EF4-FFF2-40B4-BE49-F238E27FC236}">
                <a16:creationId xmlns:a16="http://schemas.microsoft.com/office/drawing/2014/main" id="{07099CCF-1338-4241-9ECA-6DC21BA122A8}"/>
              </a:ext>
            </a:extLst>
          </p:cNvPr>
          <p:cNvSpPr/>
          <p:nvPr/>
        </p:nvSpPr>
        <p:spPr>
          <a:xfrm>
            <a:off x="10619671" y="2711342"/>
            <a:ext cx="369277" cy="3516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9</a:t>
            </a:r>
            <a:endParaRPr lang="en-US" b="1" dirty="0">
              <a:solidFill>
                <a:schemeClr val="bg1"/>
              </a:solidFill>
            </a:endParaRPr>
          </a:p>
        </p:txBody>
      </p:sp>
      <p:sp>
        <p:nvSpPr>
          <p:cNvPr id="59" name="Ellipse 7">
            <a:extLst>
              <a:ext uri="{FF2B5EF4-FFF2-40B4-BE49-F238E27FC236}">
                <a16:creationId xmlns:a16="http://schemas.microsoft.com/office/drawing/2014/main" id="{97EF3930-1728-4F02-9512-382D6575C6A1}"/>
              </a:ext>
            </a:extLst>
          </p:cNvPr>
          <p:cNvSpPr/>
          <p:nvPr/>
        </p:nvSpPr>
        <p:spPr>
          <a:xfrm>
            <a:off x="10619670" y="4245720"/>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8</a:t>
            </a:r>
            <a:endParaRPr lang="en-US" b="1" dirty="0">
              <a:solidFill>
                <a:schemeClr val="bg1"/>
              </a:solidFill>
            </a:endParaRPr>
          </a:p>
        </p:txBody>
      </p:sp>
      <p:sp>
        <p:nvSpPr>
          <p:cNvPr id="60" name="Ellipse 7">
            <a:extLst>
              <a:ext uri="{FF2B5EF4-FFF2-40B4-BE49-F238E27FC236}">
                <a16:creationId xmlns:a16="http://schemas.microsoft.com/office/drawing/2014/main" id="{98CEEB0B-C7CD-4770-B862-A47C024200FB}"/>
              </a:ext>
            </a:extLst>
          </p:cNvPr>
          <p:cNvSpPr/>
          <p:nvPr/>
        </p:nvSpPr>
        <p:spPr>
          <a:xfrm>
            <a:off x="10624327" y="5619939"/>
            <a:ext cx="369277" cy="351692"/>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bg1"/>
                </a:solidFill>
              </a:rPr>
              <a:t>8</a:t>
            </a:r>
            <a:endParaRPr lang="en-US" b="1" dirty="0">
              <a:solidFill>
                <a:schemeClr val="bg1"/>
              </a:solidFill>
            </a:endParaRPr>
          </a:p>
        </p:txBody>
      </p:sp>
      <p:cxnSp>
        <p:nvCxnSpPr>
          <p:cNvPr id="61" name="Straight Arrow Connector 60">
            <a:extLst>
              <a:ext uri="{FF2B5EF4-FFF2-40B4-BE49-F238E27FC236}">
                <a16:creationId xmlns:a16="http://schemas.microsoft.com/office/drawing/2014/main" id="{9DB67BAF-101A-4387-95A2-5ED68222AD07}"/>
              </a:ext>
            </a:extLst>
          </p:cNvPr>
          <p:cNvCxnSpPr>
            <a:cxnSpLocks/>
            <a:stCxn id="50" idx="6"/>
            <a:endCxn id="59" idx="2"/>
          </p:cNvCxnSpPr>
          <p:nvPr/>
        </p:nvCxnSpPr>
        <p:spPr>
          <a:xfrm>
            <a:off x="9672605" y="3914688"/>
            <a:ext cx="947065" cy="506878"/>
          </a:xfrm>
          <a:prstGeom prst="straightConnector1">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64" name="Straight Arrow Connector 63">
            <a:extLst>
              <a:ext uri="{FF2B5EF4-FFF2-40B4-BE49-F238E27FC236}">
                <a16:creationId xmlns:a16="http://schemas.microsoft.com/office/drawing/2014/main" id="{CAC0DDA9-5AE8-4D7C-9240-F9BBC740B927}"/>
              </a:ext>
            </a:extLst>
          </p:cNvPr>
          <p:cNvCxnSpPr>
            <a:cxnSpLocks/>
            <a:stCxn id="50" idx="6"/>
            <a:endCxn id="60" idx="2"/>
          </p:cNvCxnSpPr>
          <p:nvPr/>
        </p:nvCxnSpPr>
        <p:spPr>
          <a:xfrm>
            <a:off x="9672605" y="3914688"/>
            <a:ext cx="951722" cy="1881097"/>
          </a:xfrm>
          <a:prstGeom prst="straightConnector1">
            <a:avLst/>
          </a:prstGeom>
          <a:ln>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67" name="Straight Arrow Connector 66">
            <a:extLst>
              <a:ext uri="{FF2B5EF4-FFF2-40B4-BE49-F238E27FC236}">
                <a16:creationId xmlns:a16="http://schemas.microsoft.com/office/drawing/2014/main" id="{962EDF78-EA87-4E1C-AE1D-194C31F784AC}"/>
              </a:ext>
            </a:extLst>
          </p:cNvPr>
          <p:cNvCxnSpPr>
            <a:cxnSpLocks/>
            <a:stCxn id="50" idx="6"/>
            <a:endCxn id="57" idx="2"/>
          </p:cNvCxnSpPr>
          <p:nvPr/>
        </p:nvCxnSpPr>
        <p:spPr>
          <a:xfrm flipV="1">
            <a:off x="9672605" y="2887188"/>
            <a:ext cx="947066" cy="10275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73" name="Rectangle 72">
            <a:extLst>
              <a:ext uri="{FF2B5EF4-FFF2-40B4-BE49-F238E27FC236}">
                <a16:creationId xmlns:a16="http://schemas.microsoft.com/office/drawing/2014/main" id="{133A7E1D-3396-44AC-A0AC-3CCA5C0274CD}"/>
              </a:ext>
            </a:extLst>
          </p:cNvPr>
          <p:cNvSpPr/>
          <p:nvPr/>
        </p:nvSpPr>
        <p:spPr>
          <a:xfrm>
            <a:off x="10756979" y="3820478"/>
            <a:ext cx="1688667" cy="1131079"/>
          </a:xfrm>
          <a:prstGeom prst="rect">
            <a:avLst/>
          </a:prstGeom>
        </p:spPr>
        <p:txBody>
          <a:bodyPr wrap="square">
            <a:spAutoFit/>
          </a:bodyPr>
          <a:lstStyle/>
          <a:p>
            <a:pPr algn="ctr"/>
            <a:r>
              <a:rPr lang="fr-CH" sz="2250" dirty="0">
                <a:solidFill>
                  <a:schemeClr val="accent1">
                    <a:lumMod val="50000"/>
                  </a:schemeClr>
                </a:solidFill>
              </a:rPr>
              <a:t>Internet</a:t>
            </a:r>
          </a:p>
          <a:p>
            <a:pPr algn="ctr"/>
            <a:r>
              <a:rPr lang="fr-CH" sz="2250" dirty="0">
                <a:solidFill>
                  <a:schemeClr val="accent1">
                    <a:lumMod val="50000"/>
                  </a:schemeClr>
                </a:solidFill>
              </a:rPr>
              <a:t>+</a:t>
            </a:r>
          </a:p>
          <a:p>
            <a:pPr algn="ctr"/>
            <a:r>
              <a:rPr lang="fr-CH" sz="2250" dirty="0">
                <a:solidFill>
                  <a:schemeClr val="accent1">
                    <a:lumMod val="50000"/>
                  </a:schemeClr>
                </a:solidFill>
              </a:rPr>
              <a:t>OGD</a:t>
            </a:r>
          </a:p>
        </p:txBody>
      </p:sp>
      <p:sp>
        <p:nvSpPr>
          <p:cNvPr id="74" name="Rectangle 73">
            <a:extLst>
              <a:ext uri="{FF2B5EF4-FFF2-40B4-BE49-F238E27FC236}">
                <a16:creationId xmlns:a16="http://schemas.microsoft.com/office/drawing/2014/main" id="{DFD1C6FA-BB7C-4E6A-BB48-4BC901808495}"/>
              </a:ext>
            </a:extLst>
          </p:cNvPr>
          <p:cNvSpPr/>
          <p:nvPr/>
        </p:nvSpPr>
        <p:spPr>
          <a:xfrm>
            <a:off x="10772233" y="5576494"/>
            <a:ext cx="1688667" cy="438582"/>
          </a:xfrm>
          <a:prstGeom prst="rect">
            <a:avLst/>
          </a:prstGeom>
        </p:spPr>
        <p:txBody>
          <a:bodyPr wrap="square">
            <a:spAutoFit/>
          </a:bodyPr>
          <a:lstStyle/>
          <a:p>
            <a:pPr algn="ctr"/>
            <a:r>
              <a:rPr lang="fr-CH" sz="2250" dirty="0">
                <a:solidFill>
                  <a:schemeClr val="accent1">
                    <a:lumMod val="50000"/>
                  </a:schemeClr>
                </a:solidFill>
              </a:rPr>
              <a:t>Paper</a:t>
            </a:r>
          </a:p>
        </p:txBody>
      </p:sp>
    </p:spTree>
    <p:extLst>
      <p:ext uri="{BB962C8B-B14F-4D97-AF65-F5344CB8AC3E}">
        <p14:creationId xmlns:p14="http://schemas.microsoft.com/office/powerpoint/2010/main" val="191792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Agenda</a:t>
            </a:r>
            <a:endParaRPr lang="en-US" dirty="0"/>
          </a:p>
        </p:txBody>
      </p:sp>
      <p:sp>
        <p:nvSpPr>
          <p:cNvPr id="3" name="Espace réservé du contenu 2"/>
          <p:cNvSpPr>
            <a:spLocks noGrp="1"/>
          </p:cNvSpPr>
          <p:nvPr>
            <p:ph idx="1"/>
          </p:nvPr>
        </p:nvSpPr>
        <p:spPr>
          <a:xfrm>
            <a:off x="1063637" y="2376369"/>
            <a:ext cx="10427564" cy="3988271"/>
          </a:xfrm>
        </p:spPr>
        <p:txBody>
          <a:bodyPr/>
          <a:lstStyle/>
          <a:p>
            <a:pPr marL="457200" indent="-457200">
              <a:buFont typeface="+mj-lt"/>
              <a:buAutoNum type="arabicPeriod"/>
            </a:pPr>
            <a:r>
              <a:rPr lang="en-GB" sz="2250" b="1" dirty="0">
                <a:solidFill>
                  <a:schemeClr val="bg1">
                    <a:lumMod val="75000"/>
                  </a:schemeClr>
                </a:solidFill>
              </a:rPr>
              <a:t>The FSO’s answers to the digitalisation era</a:t>
            </a:r>
          </a:p>
          <a:p>
            <a:pPr marL="457200" indent="-457200">
              <a:buFont typeface="+mj-lt"/>
              <a:buAutoNum type="arabicPeriod"/>
            </a:pPr>
            <a:r>
              <a:rPr lang="en-GB" sz="2250" b="1" dirty="0"/>
              <a:t>The FSO’s data innovation strategy</a:t>
            </a:r>
          </a:p>
          <a:p>
            <a:r>
              <a:rPr lang="fr-CH" sz="2250" b="1" dirty="0"/>
              <a:t>        - </a:t>
            </a:r>
            <a:r>
              <a:rPr lang="en-US" sz="2250" b="1" dirty="0"/>
              <a:t>What is data innovation ?</a:t>
            </a:r>
          </a:p>
          <a:p>
            <a:r>
              <a:rPr lang="en-US" sz="2250" b="1" dirty="0"/>
              <a:t>        - Strategic objectives</a:t>
            </a:r>
          </a:p>
          <a:p>
            <a:r>
              <a:rPr lang="en-US" sz="2250" b="1" dirty="0"/>
              <a:t>        - </a:t>
            </a:r>
            <a:r>
              <a:rPr lang="en-GB" sz="2250" b="1" dirty="0"/>
              <a:t>How did FSO define primary and secondary data ? </a:t>
            </a:r>
          </a:p>
          <a:p>
            <a:r>
              <a:rPr lang="en-US" sz="2250" b="1" dirty="0"/>
              <a:t>        - </a:t>
            </a:r>
            <a:r>
              <a:rPr lang="en-GB" sz="2250" b="1" dirty="0"/>
              <a:t>Why is the inductive-deductive reasoning cycle so </a:t>
            </a:r>
            <a:r>
              <a:rPr lang="en-GB" sz="2250" b="1"/>
              <a:t>crucial ?</a:t>
            </a:r>
          </a:p>
          <a:p>
            <a:endParaRPr lang="en-GB" sz="2250" b="1" dirty="0"/>
          </a:p>
          <a:p>
            <a:r>
              <a:rPr lang="en-GB" sz="2250" b="1" dirty="0">
                <a:solidFill>
                  <a:schemeClr val="bg1">
                    <a:lumMod val="75000"/>
                  </a:schemeClr>
                </a:solidFill>
              </a:rPr>
              <a:t>4.   Pilot projects</a:t>
            </a:r>
          </a:p>
          <a:p>
            <a:r>
              <a:rPr lang="en-GB" sz="2250" b="1" dirty="0">
                <a:solidFill>
                  <a:schemeClr val="bg1">
                    <a:lumMod val="75000"/>
                  </a:schemeClr>
                </a:solidFill>
              </a:rPr>
              <a:t>5.   </a:t>
            </a:r>
            <a:r>
              <a:rPr lang="fr-CH" sz="2250" b="1" dirty="0">
                <a:solidFill>
                  <a:schemeClr val="bg1">
                    <a:lumMod val="75000"/>
                  </a:schemeClr>
                </a:solidFill>
              </a:rPr>
              <a:t>Conclusion</a:t>
            </a:r>
          </a:p>
          <a:p>
            <a:pPr marL="457200" indent="-457200">
              <a:buFont typeface="+mj-lt"/>
              <a:buAutoNum type="arabicPeriod" startAt="4"/>
            </a:pPr>
            <a:endParaRPr lang="fr-CH" sz="2250" b="1" dirty="0"/>
          </a:p>
        </p:txBody>
      </p:sp>
    </p:spTree>
    <p:extLst>
      <p:ext uri="{BB962C8B-B14F-4D97-AF65-F5344CB8AC3E}">
        <p14:creationId xmlns:p14="http://schemas.microsoft.com/office/powerpoint/2010/main" val="1895042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orlage_BFS2017 [Lecture seule]" id="{5BAFFA5E-491B-4BAC-8884-C34FBCC7DB6D}" vid="{8A8A57F1-7C23-450F-85D7-7DB7AFF18A5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E163D6-BE24-4D63-B8B7-CC9095C2D274}">
  <we:reference id="wa104178141" version="3.10.0.52" store="en-US" storeType="OMEX"/>
  <we:alternateReferences>
    <we:reference id="wa104178141" version="3.10.0.52"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Why How What SIS"/>
    <f:field ref="objsubject" par="" edit="true" text=""/>
    <f:field ref="objcreatedby" par="" text="Champreux, Frédéric, FRCH, BFS"/>
    <f:field ref="objcreatedat" par="" text="23/01/2018 10:02:38"/>
    <f:field ref="objchangedby" par="" text="Champreux, Frédéric, FRCH, BFS"/>
    <f:field ref="objmodifiedat" par="" text="27/03/2018 07:28:15"/>
    <f:field ref="doc_FSCFOLIO_1_1001_FieldDocumentNumber" par="" text=""/>
    <f:field ref="doc_FSCFOLIO_1_1001_FieldSubject" par="" edit="true" text=""/>
    <f:field ref="FSCFOLIO_1_1001_FieldCurrentUser" par="" text="Frédéric Champreux"/>
    <f:field ref="CCAPRECONFIG_15_1001_Objektname" par="" edit="true" text="Why How What SIS"/>
    <f:field ref="CHPRECONFIG_1_1001_Objektname" par="" edit="true" text="Why How What SIS"/>
  </f:record>
  <f:record inx="1" ref="">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EDICFG_15_1700_Postfach" par="" text=""/>
    <f:field ref="EDICFG_15_1700_Land" par="" text=""/>
    <f:field ref="EDICFG_15_1700_EMail" par="" text=""/>
    <f:field ref="EDICFG_15_1700_Firma" par="" text=""/>
    <f:field ref="EDICFG_15_1700_ZustellungAm" par="" text=""/>
    <f:field ref="EDICFG_15_1700_AnredePartner" par="" text=""/>
  </f:record>
  <f:display par="" text="...">
    <f:field ref="CHPRECONFIG_1_1001_Objektname" text="Classe d'objets"/>
    <f:field ref="objcreatedat" text="Créé le/à"/>
    <f:field ref="objcreatedby" text="Créé par"/>
    <f:field ref="objchangedby" text="Dernière modification apportée par"/>
    <f:field ref="objmodifiedat" text="Dernière modification le/à"/>
    <f:field ref="objname" text="Nom"/>
    <f:field ref="CCAPRECONFIG_15_1001_Objektname" text="Nom d'objet"/>
    <f:field ref="objsubject" text="Objet (une seule ligne)"/>
    <f:field ref="FSCFOLIO_1_1001_FieldCurrentUser" text="Utilisateur actuel"/>
  </f:display>
  <f:display par="" text="Publipostage">
    <f:field ref="doc_FSCFOLIO_1_1001_FieldDocumentNumber" text="Numéro de document"/>
    <f:field ref="doc_FSCFOLIO_1_1001_FieldSubject" text="Objet"/>
  </f:display>
  <f:display par="" text="Serialcontext &gt; Destinataires">
    <f:field ref="EDICFG_15_1700_ZustellungAm" text="AdrDate"/>
    <f:field ref="EDICFG_15_1700_Postfach" text="Case Postale"/>
    <f:field ref="EDICFG_15_1700_EMail" text="E-Mail"/>
    <f:field ref="EDICFG_15_1700_Firma" text="Firma"/>
    <f:field ref="CHPRECONFIG_1_1001_Anrede" text="Formule d'appel"/>
    <f:field ref="CHPRECONFIG_1_1001_Ort" text="Localité"/>
    <f:field ref="CHPRECONFIG_1_1001_Nachname" text="Nom"/>
    <f:field ref="CHPRECONFIG_1_1001_Postleitzahl" text="NPA"/>
    <f:field ref="EDICFG_15_1700_Land" text="Pays"/>
    <f:field ref="CHPRECONFIG_1_1001_Vorname" text="Prénom"/>
    <f:field ref="CHPRECONFIG_1_1001_Strasse" text="Rue"/>
    <f:field ref="EDICFG_15_1700_AnredePartner" text="Salutations"/>
    <f:field ref="CHPRECONFIG_1_1001_Titel" text="Titre"/>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
  <TotalTime>2240</TotalTime>
  <Words>3031</Words>
  <Application>Microsoft Office PowerPoint</Application>
  <PresentationFormat>Widescreen</PresentationFormat>
  <Paragraphs>339</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PowerPoint Presentation</vt:lpstr>
      <vt:lpstr>Agenda</vt:lpstr>
      <vt:lpstr>Agenda</vt:lpstr>
      <vt:lpstr>Data collection (input)</vt:lpstr>
      <vt:lpstr>Data collection (input)</vt:lpstr>
      <vt:lpstr>Data processing (throughput)</vt:lpstr>
      <vt:lpstr>Data processing (throughput)</vt:lpstr>
      <vt:lpstr>Data dissemination (output)</vt:lpstr>
      <vt:lpstr>Agenda</vt:lpstr>
      <vt:lpstr>What is Data Innovation ?</vt:lpstr>
      <vt:lpstr>Strategic objectives</vt:lpstr>
      <vt:lpstr>How did FSO define primary and secondary Data ? - #1</vt:lpstr>
      <vt:lpstr>How did FSO define primary and secondary Data ? - #2</vt:lpstr>
      <vt:lpstr>How did FSO define primary and secondary Data ? - #3</vt:lpstr>
      <vt:lpstr>Why is the inductive-deductive reasoning cycle so crucial ? - #1</vt:lpstr>
      <vt:lpstr>Why is the inductive-deductive reasoning cycle so crucial ? - #2</vt:lpstr>
      <vt:lpstr>Agenda</vt:lpstr>
      <vt:lpstr>Pilot project 1 : Business Registers</vt:lpstr>
      <vt:lpstr>Pilot project 3 : Business Surveys</vt:lpstr>
      <vt:lpstr>Pilot project 5 : Education</vt:lpstr>
      <vt:lpstr>PowerPoint Presentation</vt:lpstr>
      <vt:lpstr>Agenda</vt:lpstr>
      <vt:lpstr>Conclusion</vt:lpstr>
      <vt:lpstr>Questions &amp; Answers</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Champreux Frédéric BFS</dc:creator>
  <cp:lastModifiedBy>Bertrand Loison</cp:lastModifiedBy>
  <cp:revision>138</cp:revision>
  <cp:lastPrinted>2018-06-10T15:12:25Z</cp:lastPrinted>
  <dcterms:created xsi:type="dcterms:W3CDTF">2017-08-24T08:02:10Z</dcterms:created>
  <dcterms:modified xsi:type="dcterms:W3CDTF">2018-09-24T18:32:27Z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BSVTEMPL@102.1950:FileRespAmtstitel">
    <vt:lpwstr/>
  </property>
  <property fmtid="{D5CDD505-2E9C-101B-9397-08002B2CF9AE}" pid="3" name="FSC#BSVTEMPL@102.1950:FileRespAmtstitel_F">
    <vt:lpwstr/>
  </property>
  <property fmtid="{D5CDD505-2E9C-101B-9397-08002B2CF9AE}" pid="4" name="FSC#BSVTEMPL@102.1950:FileRespAmtstitel_I">
    <vt:lpwstr/>
  </property>
  <property fmtid="{D5CDD505-2E9C-101B-9397-08002B2CF9AE}" pid="5" name="FSC#BSVTEMPL@102.1950:FileRespAmtstitel_E">
    <vt:lpwstr/>
  </property>
  <property fmtid="{D5CDD505-2E9C-101B-9397-08002B2CF9AE}" pid="6" name="FSC#BSVTEMPL@102.1950:AssignmentName">
    <vt:lpwstr/>
  </property>
  <property fmtid="{D5CDD505-2E9C-101B-9397-08002B2CF9AE}" pid="7" name="FSC#BSVTEMPL@102.1950:BSVShortsign">
    <vt:lpwstr/>
  </property>
  <property fmtid="{D5CDD505-2E9C-101B-9397-08002B2CF9AE}" pid="8" name="FSC#BSVTEMPL@102.1950:DocumentID">
    <vt:lpwstr>20</vt:lpwstr>
  </property>
  <property fmtid="{D5CDD505-2E9C-101B-9397-08002B2CF9AE}" pid="9" name="FSC#BSVTEMPL@102.1950:Dossierref">
    <vt:lpwstr>132.1-00097</vt:lpwstr>
  </property>
  <property fmtid="{D5CDD505-2E9C-101B-9397-08002B2CF9AE}" pid="10" name="FSC#BSVTEMPL@102.1950:Oursign">
    <vt:lpwstr>132.1-00097 23.01.2018</vt:lpwstr>
  </property>
  <property fmtid="{D5CDD505-2E9C-101B-9397-08002B2CF9AE}" pid="11" name="FSC#BSVTEMPL@102.1950:EmpfName">
    <vt:lpwstr/>
  </property>
  <property fmtid="{D5CDD505-2E9C-101B-9397-08002B2CF9AE}" pid="12" name="FSC#BSVTEMPL@102.1950:EmpfOrt">
    <vt:lpwstr/>
  </property>
  <property fmtid="{D5CDD505-2E9C-101B-9397-08002B2CF9AE}" pid="13" name="FSC#BSVTEMPL@102.1950:EmpfPLZ">
    <vt:lpwstr/>
  </property>
  <property fmtid="{D5CDD505-2E9C-101B-9397-08002B2CF9AE}" pid="14" name="FSC#BSVTEMPL@102.1950:EmpfStrasse">
    <vt:lpwstr/>
  </property>
  <property fmtid="{D5CDD505-2E9C-101B-9397-08002B2CF9AE}" pid="15" name="FSC#BSVTEMPL@102.1950:FileRespEmail">
    <vt:lpwstr/>
  </property>
  <property fmtid="{D5CDD505-2E9C-101B-9397-08002B2CF9AE}" pid="16" name="FSC#BSVTEMPL@102.1950:FileRespFax">
    <vt:lpwstr/>
  </property>
  <property fmtid="{D5CDD505-2E9C-101B-9397-08002B2CF9AE}" pid="17" name="FSC#BSVTEMPL@102.1950:FileRespHome">
    <vt:lpwstr/>
  </property>
  <property fmtid="{D5CDD505-2E9C-101B-9397-08002B2CF9AE}" pid="18" name="FSC#BSVTEMPL@102.1950:FileRespStreet">
    <vt:lpwstr/>
  </property>
  <property fmtid="{D5CDD505-2E9C-101B-9397-08002B2CF9AE}" pid="19" name="FSC#BSVTEMPL@102.1950:FileRespTel">
    <vt:lpwstr/>
  </property>
  <property fmtid="{D5CDD505-2E9C-101B-9397-08002B2CF9AE}" pid="20" name="FSC#BSVTEMPL@102.1950:FileRespZipCode">
    <vt:lpwstr/>
  </property>
  <property fmtid="{D5CDD505-2E9C-101B-9397-08002B2CF9AE}" pid="21" name="FSC#BSVTEMPL@102.1950:NameFileResponsible">
    <vt:lpwstr/>
  </property>
  <property fmtid="{D5CDD505-2E9C-101B-9397-08002B2CF9AE}" pid="22" name="FSC#BSVTEMPL@102.1950:Shortsign">
    <vt:lpwstr/>
  </property>
  <property fmtid="{D5CDD505-2E9C-101B-9397-08002B2CF9AE}" pid="23" name="FSC#BSVTEMPL@102.1950:UserFunction">
    <vt:lpwstr/>
  </property>
  <property fmtid="{D5CDD505-2E9C-101B-9397-08002B2CF9AE}" pid="24" name="FSC#BSVTEMPL@102.1950:VornameNameFileResponsible">
    <vt:lpwstr/>
  </property>
  <property fmtid="{D5CDD505-2E9C-101B-9397-08002B2CF9AE}" pid="25" name="FSC#BSVTEMPL@102.1950:FileResponsible">
    <vt:lpwstr/>
  </property>
  <property fmtid="{D5CDD505-2E9C-101B-9397-08002B2CF9AE}" pid="26" name="FSC#BSVTEMPL@102.1950:FileRespOrg">
    <vt:lpwstr>Informatik, BFS</vt:lpwstr>
  </property>
  <property fmtid="{D5CDD505-2E9C-101B-9397-08002B2CF9AE}" pid="27" name="FSC#BSVTEMPL@102.1950:FileRespOrgHome">
    <vt:lpwstr>Neuchâtel</vt:lpwstr>
  </property>
  <property fmtid="{D5CDD505-2E9C-101B-9397-08002B2CF9AE}" pid="28" name="FSC#BSVTEMPL@102.1950:FileRespOrgStreet">
    <vt:lpwstr>Espace de l'Europe 10</vt:lpwstr>
  </property>
  <property fmtid="{D5CDD505-2E9C-101B-9397-08002B2CF9AE}" pid="29" name="FSC#BSVTEMPL@102.1950:FileRespOrgZipCode">
    <vt:lpwstr>2010</vt:lpwstr>
  </property>
  <property fmtid="{D5CDD505-2E9C-101B-9397-08002B2CF9AE}" pid="30" name="FSC#BSVTEMPL@102.1950:FileRespOU">
    <vt:lpwstr>Information Technology</vt:lpwstr>
  </property>
  <property fmtid="{D5CDD505-2E9C-101B-9397-08002B2CF9AE}" pid="31" name="FSC#BSVTEMPL@102.1950:Registrierdatum">
    <vt:lpwstr/>
  </property>
  <property fmtid="{D5CDD505-2E9C-101B-9397-08002B2CF9AE}" pid="32" name="FSC#BSVTEMPL@102.1950:RegPlanPos">
    <vt:lpwstr/>
  </property>
  <property fmtid="{D5CDD505-2E9C-101B-9397-08002B2CF9AE}" pid="33" name="FSC#BSVTEMPL@102.1950:ShortsignCreate">
    <vt:lpwstr/>
  </property>
  <property fmtid="{D5CDD505-2E9C-101B-9397-08002B2CF9AE}" pid="34" name="FSC#BSVTEMPL@102.1950:SubjectSubFile">
    <vt:lpwstr>Why How What SIS</vt:lpwstr>
  </property>
  <property fmtid="{D5CDD505-2E9C-101B-9397-08002B2CF9AE}" pid="35" name="FSC#BSVTEMPL@102.1950:SubjectDocument">
    <vt:lpwstr/>
  </property>
  <property fmtid="{D5CDD505-2E9C-101B-9397-08002B2CF9AE}" pid="36" name="FSC#BSVTEMPL@102.1950:TitleDossier">
    <vt:lpwstr>SIS Relaunch - SIS 2020</vt:lpwstr>
  </property>
  <property fmtid="{D5CDD505-2E9C-101B-9397-08002B2CF9AE}" pid="37" name="FSC#BSVTEMPL@102.1950:ZusendungAm">
    <vt:lpwstr/>
  </property>
  <property fmtid="{D5CDD505-2E9C-101B-9397-08002B2CF9AE}" pid="38" name="FSC#EDICFG@15.1700:DossierrefSubFile">
    <vt:lpwstr>132.1-00097/00005</vt:lpwstr>
  </property>
  <property fmtid="{D5CDD505-2E9C-101B-9397-08002B2CF9AE}" pid="39" name="FSC#EDICFG@15.1700:UniqueSubFileNumber">
    <vt:lpwstr>2018423-0020</vt:lpwstr>
  </property>
  <property fmtid="{D5CDD505-2E9C-101B-9397-08002B2CF9AE}" pid="40" name="FSC#BSVTEMPL@102.1950:DocumentIDEnhanced">
    <vt:lpwstr>132.1-00097 23.01.2018 Doknr: 20</vt:lpwstr>
  </property>
  <property fmtid="{D5CDD505-2E9C-101B-9397-08002B2CF9AE}" pid="41" name="FSC#EDICFG@15.1700:FileRespInitials">
    <vt:lpwstr/>
  </property>
  <property fmtid="{D5CDD505-2E9C-101B-9397-08002B2CF9AE}" pid="42" name="FSC#EDICFG@15.1700:FileRespOrgD">
    <vt:lpwstr>Informatik</vt:lpwstr>
  </property>
  <property fmtid="{D5CDD505-2E9C-101B-9397-08002B2CF9AE}" pid="43" name="FSC#EDICFG@15.1700:FileRespOrgF">
    <vt:lpwstr>Informatique</vt:lpwstr>
  </property>
  <property fmtid="{D5CDD505-2E9C-101B-9397-08002B2CF9AE}" pid="44" name="FSC#EDICFG@15.1700:FileRespOrgE">
    <vt:lpwstr>Information Technology</vt:lpwstr>
  </property>
  <property fmtid="{D5CDD505-2E9C-101B-9397-08002B2CF9AE}" pid="45" name="FSC#EDICFG@15.1700:FileRespOrgI">
    <vt:lpwstr>Informatica</vt:lpwstr>
  </property>
  <property fmtid="{D5CDD505-2E9C-101B-9397-08002B2CF9AE}" pid="46" name="FSC#EDICFG@15.1700:FileResponsibleSalutation">
    <vt:lpwstr/>
  </property>
  <property fmtid="{D5CDD505-2E9C-101B-9397-08002B2CF9AE}" pid="47" name="FSC#EDICFG@15.1700:SignerLeft">
    <vt:lpwstr/>
  </property>
  <property fmtid="{D5CDD505-2E9C-101B-9397-08002B2CF9AE}" pid="48" name="FSC#EDICFG@15.1700:SignerLeftFunction">
    <vt:lpwstr/>
  </property>
  <property fmtid="{D5CDD505-2E9C-101B-9397-08002B2CF9AE}" pid="49" name="FSC#EDICFG@15.1700:SignerRight">
    <vt:lpwstr/>
  </property>
  <property fmtid="{D5CDD505-2E9C-101B-9397-08002B2CF9AE}" pid="50" name="FSC#EDICFG@15.1700:SignerRightFunction">
    <vt:lpwstr/>
  </property>
  <property fmtid="{D5CDD505-2E9C-101B-9397-08002B2CF9AE}" pid="51" name="FSC#COOELAK@1.1001:Subject">
    <vt:lpwstr/>
  </property>
  <property fmtid="{D5CDD505-2E9C-101B-9397-08002B2CF9AE}" pid="52" name="FSC#COOELAK@1.1001:FileReference">
    <vt:lpwstr/>
  </property>
  <property fmtid="{D5CDD505-2E9C-101B-9397-08002B2CF9AE}" pid="53" name="FSC#COOELAK@1.1001:FileRefYear">
    <vt:lpwstr>2016</vt:lpwstr>
  </property>
  <property fmtid="{D5CDD505-2E9C-101B-9397-08002B2CF9AE}" pid="54" name="FSC#COOELAK@1.1001:FileRefOrdinal">
    <vt:lpwstr>97</vt:lpwstr>
  </property>
  <property fmtid="{D5CDD505-2E9C-101B-9397-08002B2CF9AE}" pid="55" name="FSC#COOELAK@1.1001:FileRefOU">
    <vt:lpwstr>GEVER</vt:lpwstr>
  </property>
  <property fmtid="{D5CDD505-2E9C-101B-9397-08002B2CF9AE}" pid="56" name="FSC#COOELAK@1.1001:Organization">
    <vt:lpwstr/>
  </property>
  <property fmtid="{D5CDD505-2E9C-101B-9397-08002B2CF9AE}" pid="57" name="FSC#COOELAK@1.1001:Owner">
    <vt:lpwstr>Champreux Frédéric</vt:lpwstr>
  </property>
  <property fmtid="{D5CDD505-2E9C-101B-9397-08002B2CF9AE}" pid="58" name="FSC#COOELAK@1.1001:OwnerExtension">
    <vt:lpwstr>+41 58 467 24 59</vt:lpwstr>
  </property>
  <property fmtid="{D5CDD505-2E9C-101B-9397-08002B2CF9AE}" pid="59" name="FSC#COOELAK@1.1001:OwnerFaxExtension">
    <vt:lpwstr>+41 58 463 65 88</vt:lpwstr>
  </property>
  <property fmtid="{D5CDD505-2E9C-101B-9397-08002B2CF9AE}" pid="60" name="FSC#COOELAK@1.1001:DispatchedBy">
    <vt:lpwstr/>
  </property>
  <property fmtid="{D5CDD505-2E9C-101B-9397-08002B2CF9AE}" pid="61" name="FSC#COOELAK@1.1001:DispatchedAt">
    <vt:lpwstr/>
  </property>
  <property fmtid="{D5CDD505-2E9C-101B-9397-08002B2CF9AE}" pid="62" name="FSC#COOELAK@1.1001:ApprovedBy">
    <vt:lpwstr/>
  </property>
  <property fmtid="{D5CDD505-2E9C-101B-9397-08002B2CF9AE}" pid="63" name="FSC#COOELAK@1.1001:ApprovedAt">
    <vt:lpwstr/>
  </property>
  <property fmtid="{D5CDD505-2E9C-101B-9397-08002B2CF9AE}" pid="64" name="FSC#COOELAK@1.1001:Department">
    <vt:lpwstr>Informatik, BFS</vt:lpwstr>
  </property>
  <property fmtid="{D5CDD505-2E9C-101B-9397-08002B2CF9AE}" pid="65" name="FSC#COOELAK@1.1001:CreatedAt">
    <vt:lpwstr>23.01.2018</vt:lpwstr>
  </property>
  <property fmtid="{D5CDD505-2E9C-101B-9397-08002B2CF9AE}" pid="66" name="FSC#COOELAK@1.1001:OU">
    <vt:lpwstr>Informatik, BFS</vt:lpwstr>
  </property>
  <property fmtid="{D5CDD505-2E9C-101B-9397-08002B2CF9AE}" pid="67" name="FSC#COOELAK@1.1001:Priority">
    <vt:lpwstr> ()</vt:lpwstr>
  </property>
  <property fmtid="{D5CDD505-2E9C-101B-9397-08002B2CF9AE}" pid="68" name="FSC#COOELAK@1.1001:ObjBarCode">
    <vt:lpwstr>*COO.2080.104.2.1107663*</vt:lpwstr>
  </property>
  <property fmtid="{D5CDD505-2E9C-101B-9397-08002B2CF9AE}" pid="69" name="FSC#COOELAK@1.1001:RefBarCode">
    <vt:lpwstr>*COO.2080.104.3.1107663*</vt:lpwstr>
  </property>
  <property fmtid="{D5CDD505-2E9C-101B-9397-08002B2CF9AE}" pid="70" name="FSC#COOELAK@1.1001:FileRefBarCode">
    <vt:lpwstr>*132.1-00097*</vt:lpwstr>
  </property>
  <property fmtid="{D5CDD505-2E9C-101B-9397-08002B2CF9AE}" pid="71" name="FSC#COOELAK@1.1001:ExternalRef">
    <vt:lpwstr/>
  </property>
  <property fmtid="{D5CDD505-2E9C-101B-9397-08002B2CF9AE}" pid="72" name="FSC#COOELAK@1.1001:IncomingNumber">
    <vt:lpwstr/>
  </property>
  <property fmtid="{D5CDD505-2E9C-101B-9397-08002B2CF9AE}" pid="73" name="FSC#COOELAK@1.1001:IncomingSubject">
    <vt:lpwstr/>
  </property>
  <property fmtid="{D5CDD505-2E9C-101B-9397-08002B2CF9AE}" pid="74" name="FSC#COOELAK@1.1001:ProcessResponsible">
    <vt:lpwstr>Champreux Frédéric</vt:lpwstr>
  </property>
  <property fmtid="{D5CDD505-2E9C-101B-9397-08002B2CF9AE}" pid="75" name="FSC#COOELAK@1.1001:ProcessResponsiblePhone">
    <vt:lpwstr>+41 58 467 24 59</vt:lpwstr>
  </property>
  <property fmtid="{D5CDD505-2E9C-101B-9397-08002B2CF9AE}" pid="76" name="FSC#COOELAK@1.1001:ProcessResponsibleMail">
    <vt:lpwstr>frederic.champreux@bfs.admin.ch</vt:lpwstr>
  </property>
  <property fmtid="{D5CDD505-2E9C-101B-9397-08002B2CF9AE}" pid="77" name="FSC#COOELAK@1.1001:ProcessResponsibleFax">
    <vt:lpwstr>+41 58 463 65 88</vt:lpwstr>
  </property>
  <property fmtid="{D5CDD505-2E9C-101B-9397-08002B2CF9AE}" pid="78" name="FSC#COOELAK@1.1001:ApproverFirstName">
    <vt:lpwstr/>
  </property>
  <property fmtid="{D5CDD505-2E9C-101B-9397-08002B2CF9AE}" pid="79" name="FSC#COOELAK@1.1001:ApproverSurName">
    <vt:lpwstr/>
  </property>
  <property fmtid="{D5CDD505-2E9C-101B-9397-08002B2CF9AE}" pid="80" name="FSC#COOELAK@1.1001:ApproverTitle">
    <vt:lpwstr/>
  </property>
  <property fmtid="{D5CDD505-2E9C-101B-9397-08002B2CF9AE}" pid="81" name="FSC#COOELAK@1.1001:ExternalDate">
    <vt:lpwstr/>
  </property>
  <property fmtid="{D5CDD505-2E9C-101B-9397-08002B2CF9AE}" pid="82" name="FSC#COOELAK@1.1001:SettlementApprovedAt">
    <vt:lpwstr/>
  </property>
  <property fmtid="{D5CDD505-2E9C-101B-9397-08002B2CF9AE}" pid="83" name="FSC#COOELAK@1.1001:BaseNumber">
    <vt:lpwstr>132.1</vt:lpwstr>
  </property>
  <property fmtid="{D5CDD505-2E9C-101B-9397-08002B2CF9AE}" pid="84" name="FSC#COOELAK@1.1001:CurrentUserRolePos">
    <vt:lpwstr>Collaborateur, -trice spécialisé(e)</vt:lpwstr>
  </property>
  <property fmtid="{D5CDD505-2E9C-101B-9397-08002B2CF9AE}" pid="85" name="FSC#COOELAK@1.1001:CurrentUserEmail">
    <vt:lpwstr>frederic.champreux@bfs.admin.ch</vt:lpwstr>
  </property>
  <property fmtid="{D5CDD505-2E9C-101B-9397-08002B2CF9AE}" pid="86" name="FSC#ELAKGOV@1.1001:PersonalSubjGender">
    <vt:lpwstr/>
  </property>
  <property fmtid="{D5CDD505-2E9C-101B-9397-08002B2CF9AE}" pid="87" name="FSC#ELAKGOV@1.1001:PersonalSubjFirstName">
    <vt:lpwstr/>
  </property>
  <property fmtid="{D5CDD505-2E9C-101B-9397-08002B2CF9AE}" pid="88" name="FSC#ELAKGOV@1.1001:PersonalSubjSurName">
    <vt:lpwstr/>
  </property>
  <property fmtid="{D5CDD505-2E9C-101B-9397-08002B2CF9AE}" pid="89" name="FSC#ELAKGOV@1.1001:PersonalSubjSalutation">
    <vt:lpwstr/>
  </property>
  <property fmtid="{D5CDD505-2E9C-101B-9397-08002B2CF9AE}" pid="90" name="FSC#ELAKGOV@1.1001:PersonalSubjAddress">
    <vt:lpwstr/>
  </property>
  <property fmtid="{D5CDD505-2E9C-101B-9397-08002B2CF9AE}" pid="91" name="FSC#ATSTATECFG@1.1001:Office">
    <vt:lpwstr/>
  </property>
  <property fmtid="{D5CDD505-2E9C-101B-9397-08002B2CF9AE}" pid="92" name="FSC#ATSTATECFG@1.1001:Agent">
    <vt:lpwstr/>
  </property>
  <property fmtid="{D5CDD505-2E9C-101B-9397-08002B2CF9AE}" pid="93" name="FSC#ATSTATECFG@1.1001:AgentPhone">
    <vt:lpwstr/>
  </property>
  <property fmtid="{D5CDD505-2E9C-101B-9397-08002B2CF9AE}" pid="94" name="FSC#ATSTATECFG@1.1001:DepartmentFax">
    <vt:lpwstr/>
  </property>
  <property fmtid="{D5CDD505-2E9C-101B-9397-08002B2CF9AE}" pid="95" name="FSC#ATSTATECFG@1.1001:DepartmentEmail">
    <vt:lpwstr>gever@bfs.admin.ch</vt:lpwstr>
  </property>
  <property fmtid="{D5CDD505-2E9C-101B-9397-08002B2CF9AE}" pid="96" name="FSC#ATSTATECFG@1.1001:SubfileDate">
    <vt:lpwstr/>
  </property>
  <property fmtid="{D5CDD505-2E9C-101B-9397-08002B2CF9AE}" pid="97" name="FSC#ATSTATECFG@1.1001:SubfileSubject">
    <vt:lpwstr>Why How What SIS</vt:lpwstr>
  </property>
  <property fmtid="{D5CDD505-2E9C-101B-9397-08002B2CF9AE}" pid="98" name="FSC#ATSTATECFG@1.1001:DepartmentZipCode">
    <vt:lpwstr>2010</vt:lpwstr>
  </property>
  <property fmtid="{D5CDD505-2E9C-101B-9397-08002B2CF9AE}" pid="99" name="FSC#ATSTATECFG@1.1001:DepartmentCountry">
    <vt:lpwstr/>
  </property>
  <property fmtid="{D5CDD505-2E9C-101B-9397-08002B2CF9AE}" pid="100" name="FSC#ATSTATECFG@1.1001:DepartmentCity">
    <vt:lpwstr>Neuchâtel</vt:lpwstr>
  </property>
  <property fmtid="{D5CDD505-2E9C-101B-9397-08002B2CF9AE}" pid="101" name="FSC#ATSTATECFG@1.1001:DepartmentStreet">
    <vt:lpwstr>Espace de l'Europe 10</vt:lpwstr>
  </property>
  <property fmtid="{D5CDD505-2E9C-101B-9397-08002B2CF9AE}" pid="102" name="FSC#ATSTATECFG@1.1001:DepartmentDVR">
    <vt:lpwstr/>
  </property>
  <property fmtid="{D5CDD505-2E9C-101B-9397-08002B2CF9AE}" pid="103" name="FSC#ATSTATECFG@1.1001:DepartmentUID">
    <vt:lpwstr/>
  </property>
  <property fmtid="{D5CDD505-2E9C-101B-9397-08002B2CF9AE}" pid="104" name="FSC#ATSTATECFG@1.1001:SubfileReference">
    <vt:lpwstr>132.1-00097/00005</vt:lpwstr>
  </property>
  <property fmtid="{D5CDD505-2E9C-101B-9397-08002B2CF9AE}" pid="105" name="FSC#ATSTATECFG@1.1001:Clause">
    <vt:lpwstr/>
  </property>
  <property fmtid="{D5CDD505-2E9C-101B-9397-08002B2CF9AE}" pid="106" name="FSC#ATSTATECFG@1.1001:ApprovedSignature">
    <vt:lpwstr/>
  </property>
  <property fmtid="{D5CDD505-2E9C-101B-9397-08002B2CF9AE}" pid="107" name="FSC#ATSTATECFG@1.1001:BankAccount">
    <vt:lpwstr/>
  </property>
  <property fmtid="{D5CDD505-2E9C-101B-9397-08002B2CF9AE}" pid="108" name="FSC#ATSTATECFG@1.1001:BankAccountOwner">
    <vt:lpwstr/>
  </property>
  <property fmtid="{D5CDD505-2E9C-101B-9397-08002B2CF9AE}" pid="109" name="FSC#ATSTATECFG@1.1001:BankInstitute">
    <vt:lpwstr/>
  </property>
  <property fmtid="{D5CDD505-2E9C-101B-9397-08002B2CF9AE}" pid="110" name="FSC#ATSTATECFG@1.1001:BankAccountID">
    <vt:lpwstr/>
  </property>
  <property fmtid="{D5CDD505-2E9C-101B-9397-08002B2CF9AE}" pid="111" name="FSC#ATSTATECFG@1.1001:BankAccountIBAN">
    <vt:lpwstr/>
  </property>
  <property fmtid="{D5CDD505-2E9C-101B-9397-08002B2CF9AE}" pid="112" name="FSC#ATSTATECFG@1.1001:BankAccountBIC">
    <vt:lpwstr/>
  </property>
  <property fmtid="{D5CDD505-2E9C-101B-9397-08002B2CF9AE}" pid="113" name="FSC#ATSTATECFG@1.1001:BankName">
    <vt:lpwstr/>
  </property>
  <property fmtid="{D5CDD505-2E9C-101B-9397-08002B2CF9AE}" pid="114" name="FSC#COOSYSTEM@1.1:Container">
    <vt:lpwstr>COO.2080.104.2.1107663</vt:lpwstr>
  </property>
  <property fmtid="{D5CDD505-2E9C-101B-9397-08002B2CF9AE}" pid="115" name="FSC#FSCFOLIO@1.1001:docpropproject">
    <vt:lpwstr/>
  </property>
</Properties>
</file>