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71" r:id="rId2"/>
    <p:sldId id="412" r:id="rId3"/>
    <p:sldId id="372" r:id="rId4"/>
    <p:sldId id="426" r:id="rId5"/>
    <p:sldId id="427" r:id="rId6"/>
    <p:sldId id="428" r:id="rId7"/>
    <p:sldId id="381" r:id="rId8"/>
    <p:sldId id="431" r:id="rId9"/>
    <p:sldId id="430" r:id="rId10"/>
    <p:sldId id="410" r:id="rId11"/>
    <p:sldId id="432" r:id="rId12"/>
    <p:sldId id="434" r:id="rId13"/>
    <p:sldId id="433" r:id="rId14"/>
    <p:sldId id="435" r:id="rId15"/>
    <p:sldId id="425" r:id="rId16"/>
  </p:sldIdLst>
  <p:sldSz cx="9144000" cy="6858000" type="screen4x3"/>
  <p:notesSz cx="6858000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66CF"/>
    <a:srgbClr val="EB8015"/>
    <a:srgbClr val="99CCFF"/>
    <a:srgbClr val="FFD624"/>
    <a:srgbClr val="BDDEFF"/>
    <a:srgbClr val="0F5494"/>
    <a:srgbClr val="006C31"/>
    <a:srgbClr val="3E6FD2"/>
    <a:srgbClr val="2D5EC1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7089" autoAdjust="0"/>
  </p:normalViewPr>
  <p:slideViewPr>
    <p:cSldViewPr>
      <p:cViewPr varScale="1">
        <p:scale>
          <a:sx n="94" d="100"/>
          <a:sy n="94" d="100"/>
        </p:scale>
        <p:origin x="-102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Broska" userId="2a8a0699-fd59-4034-8313-8539f56afde1" providerId="ADAL" clId="{E4307C3D-C76E-4D58-ABEA-ABBA9B12BFD3}"/>
    <pc:docChg chg="undo custSel addSld delSld modSld sldOrd">
      <pc:chgData name="David Broska" userId="2a8a0699-fd59-4034-8313-8539f56afde1" providerId="ADAL" clId="{E4307C3D-C76E-4D58-ABEA-ABBA9B12BFD3}" dt="2018-06-29T09:19:35.643" v="1911" actId="404"/>
      <pc:docMkLst>
        <pc:docMk/>
      </pc:docMkLst>
      <pc:sldChg chg="modSp">
        <pc:chgData name="David Broska" userId="2a8a0699-fd59-4034-8313-8539f56afde1" providerId="ADAL" clId="{E4307C3D-C76E-4D58-ABEA-ABBA9B12BFD3}" dt="2018-06-29T08:00:54.522" v="890" actId="115"/>
        <pc:sldMkLst>
          <pc:docMk/>
          <pc:sldMk cId="4081893940" sldId="372"/>
        </pc:sldMkLst>
        <pc:spChg chg="mod">
          <ac:chgData name="David Broska" userId="2a8a0699-fd59-4034-8313-8539f56afde1" providerId="ADAL" clId="{E4307C3D-C76E-4D58-ABEA-ABBA9B12BFD3}" dt="2018-06-29T08:00:54.522" v="890" actId="115"/>
          <ac:spMkLst>
            <pc:docMk/>
            <pc:sldMk cId="4081893940" sldId="372"/>
            <ac:spMk id="83971" creationId="{00000000-0000-0000-0000-000000000000}"/>
          </ac:spMkLst>
        </pc:spChg>
      </pc:sldChg>
      <pc:sldChg chg="modSp">
        <pc:chgData name="David Broska" userId="2a8a0699-fd59-4034-8313-8539f56afde1" providerId="ADAL" clId="{E4307C3D-C76E-4D58-ABEA-ABBA9B12BFD3}" dt="2018-06-29T07:34:16.540" v="228" actId="5793"/>
        <pc:sldMkLst>
          <pc:docMk/>
          <pc:sldMk cId="1551642373" sldId="381"/>
        </pc:sldMkLst>
        <pc:spChg chg="mod">
          <ac:chgData name="David Broska" userId="2a8a0699-fd59-4034-8313-8539f56afde1" providerId="ADAL" clId="{E4307C3D-C76E-4D58-ABEA-ABBA9B12BFD3}" dt="2018-06-29T07:34:16.540" v="228" actId="5793"/>
          <ac:spMkLst>
            <pc:docMk/>
            <pc:sldMk cId="1551642373" sldId="381"/>
            <ac:spMk id="3" creationId="{00000000-0000-0000-0000-000000000000}"/>
          </ac:spMkLst>
        </pc:spChg>
      </pc:sldChg>
      <pc:sldChg chg="modSp">
        <pc:chgData name="David Broska" userId="2a8a0699-fd59-4034-8313-8539f56afde1" providerId="ADAL" clId="{E4307C3D-C76E-4D58-ABEA-ABBA9B12BFD3}" dt="2018-06-29T08:41:11.921" v="1541" actId="1036"/>
        <pc:sldMkLst>
          <pc:docMk/>
          <pc:sldMk cId="184953724" sldId="410"/>
        </pc:sldMkLst>
        <pc:spChg chg="mod">
          <ac:chgData name="David Broska" userId="2a8a0699-fd59-4034-8313-8539f56afde1" providerId="ADAL" clId="{E4307C3D-C76E-4D58-ABEA-ABBA9B12BFD3}" dt="2018-06-29T08:41:11.921" v="1541" actId="1036"/>
          <ac:spMkLst>
            <pc:docMk/>
            <pc:sldMk cId="184953724" sldId="410"/>
            <ac:spMk id="5123" creationId="{00000000-0000-0000-0000-000000000000}"/>
          </ac:spMkLst>
        </pc:spChg>
      </pc:sldChg>
      <pc:sldChg chg="addSp delSp modSp">
        <pc:chgData name="David Broska" userId="2a8a0699-fd59-4034-8313-8539f56afde1" providerId="ADAL" clId="{E4307C3D-C76E-4D58-ABEA-ABBA9B12BFD3}" dt="2018-06-29T09:04:36.652" v="1739" actId="1037"/>
        <pc:sldMkLst>
          <pc:docMk/>
          <pc:sldMk cId="2703660419" sldId="411"/>
        </pc:sldMkLst>
        <pc:spChg chg="mod">
          <ac:chgData name="David Broska" userId="2a8a0699-fd59-4034-8313-8539f56afde1" providerId="ADAL" clId="{E4307C3D-C76E-4D58-ABEA-ABBA9B12BFD3}" dt="2018-06-29T09:04:36.652" v="1739" actId="1037"/>
          <ac:spMkLst>
            <pc:docMk/>
            <pc:sldMk cId="2703660419" sldId="411"/>
            <ac:spMk id="5122" creationId="{00000000-0000-0000-0000-000000000000}"/>
          </ac:spMkLst>
        </pc:spChg>
        <pc:spChg chg="mod">
          <ac:chgData name="David Broska" userId="2a8a0699-fd59-4034-8313-8539f56afde1" providerId="ADAL" clId="{E4307C3D-C76E-4D58-ABEA-ABBA9B12BFD3}" dt="2018-06-29T08:41:20.599" v="1543" actId="1036"/>
          <ac:spMkLst>
            <pc:docMk/>
            <pc:sldMk cId="2703660419" sldId="411"/>
            <ac:spMk id="5123" creationId="{00000000-0000-0000-0000-000000000000}"/>
          </ac:spMkLst>
        </pc:spChg>
        <pc:picChg chg="add del">
          <ac:chgData name="David Broska" userId="2a8a0699-fd59-4034-8313-8539f56afde1" providerId="ADAL" clId="{E4307C3D-C76E-4D58-ABEA-ABBA9B12BFD3}" dt="2018-06-29T07:39:38.790" v="282"/>
          <ac:picMkLst>
            <pc:docMk/>
            <pc:sldMk cId="2703660419" sldId="411"/>
            <ac:picMk id="2" creationId="{E771DDA8-9400-4BCC-B892-1C357CA72AE2}"/>
          </ac:picMkLst>
        </pc:picChg>
      </pc:sldChg>
      <pc:sldChg chg="modSp">
        <pc:chgData name="David Broska" userId="2a8a0699-fd59-4034-8313-8539f56afde1" providerId="ADAL" clId="{E4307C3D-C76E-4D58-ABEA-ABBA9B12BFD3}" dt="2018-06-29T09:19:35.643" v="1911" actId="404"/>
        <pc:sldMkLst>
          <pc:docMk/>
          <pc:sldMk cId="102449447" sldId="412"/>
        </pc:sldMkLst>
        <pc:spChg chg="mod">
          <ac:chgData name="David Broska" userId="2a8a0699-fd59-4034-8313-8539f56afde1" providerId="ADAL" clId="{E4307C3D-C76E-4D58-ABEA-ABBA9B12BFD3}" dt="2018-06-29T09:19:35.643" v="1911" actId="404"/>
          <ac:spMkLst>
            <pc:docMk/>
            <pc:sldMk cId="102449447" sldId="412"/>
            <ac:spMk id="6" creationId="{00000000-0000-0000-0000-000000000000}"/>
          </ac:spMkLst>
        </pc:spChg>
      </pc:sldChg>
      <pc:sldChg chg="addSp delSp modSp ord">
        <pc:chgData name="David Broska" userId="2a8a0699-fd59-4034-8313-8539f56afde1" providerId="ADAL" clId="{E4307C3D-C76E-4D58-ABEA-ABBA9B12BFD3}" dt="2018-06-29T09:19:00.135" v="1910" actId="1038"/>
        <pc:sldMkLst>
          <pc:docMk/>
          <pc:sldMk cId="1894448957" sldId="414"/>
        </pc:sldMkLst>
        <pc:spChg chg="add del mod">
          <ac:chgData name="David Broska" userId="2a8a0699-fd59-4034-8313-8539f56afde1" providerId="ADAL" clId="{E4307C3D-C76E-4D58-ABEA-ABBA9B12BFD3}" dt="2018-06-29T08:56:48.042" v="1627"/>
          <ac:spMkLst>
            <pc:docMk/>
            <pc:sldMk cId="1894448957" sldId="414"/>
            <ac:spMk id="3" creationId="{D9214DCB-DFFF-4897-B7D2-B6EA6EB56A7D}"/>
          </ac:spMkLst>
        </pc:spChg>
        <pc:spChg chg="add del mod">
          <ac:chgData name="David Broska" userId="2a8a0699-fd59-4034-8313-8539f56afde1" providerId="ADAL" clId="{E4307C3D-C76E-4D58-ABEA-ABBA9B12BFD3}" dt="2018-06-29T08:57:18.233" v="1635"/>
          <ac:spMkLst>
            <pc:docMk/>
            <pc:sldMk cId="1894448957" sldId="414"/>
            <ac:spMk id="5" creationId="{535A49FD-A435-4B4B-AACA-928F13209DE1}"/>
          </ac:spMkLst>
        </pc:spChg>
        <pc:spChg chg="add mod">
          <ac:chgData name="David Broska" userId="2a8a0699-fd59-4034-8313-8539f56afde1" providerId="ADAL" clId="{E4307C3D-C76E-4D58-ABEA-ABBA9B12BFD3}" dt="2018-06-29T09:17:22.862" v="1906" actId="1036"/>
          <ac:spMkLst>
            <pc:docMk/>
            <pc:sldMk cId="1894448957" sldId="414"/>
            <ac:spMk id="6" creationId="{8ED993F7-8D96-4139-8E42-C380BADB3ED6}"/>
          </ac:spMkLst>
        </pc:spChg>
        <pc:spChg chg="mod">
          <ac:chgData name="David Broska" userId="2a8a0699-fd59-4034-8313-8539f56afde1" providerId="ADAL" clId="{E4307C3D-C76E-4D58-ABEA-ABBA9B12BFD3}" dt="2018-06-29T09:19:00.135" v="1910" actId="1038"/>
          <ac:spMkLst>
            <pc:docMk/>
            <pc:sldMk cId="1894448957" sldId="414"/>
            <ac:spMk id="5122" creationId="{00000000-0000-0000-0000-000000000000}"/>
          </ac:spMkLst>
        </pc:spChg>
        <pc:picChg chg="mod modCrop">
          <ac:chgData name="David Broska" userId="2a8a0699-fd59-4034-8313-8539f56afde1" providerId="ADAL" clId="{E4307C3D-C76E-4D58-ABEA-ABBA9B12BFD3}" dt="2018-06-29T09:17:13.253" v="1903" actId="1035"/>
          <ac:picMkLst>
            <pc:docMk/>
            <pc:sldMk cId="1894448957" sldId="414"/>
            <ac:picMk id="2" creationId="{7FBE1257-D533-443E-B211-2DB0F1E151FA}"/>
          </ac:picMkLst>
        </pc:picChg>
      </pc:sldChg>
      <pc:sldChg chg="modSp">
        <pc:chgData name="David Broska" userId="2a8a0699-fd59-4034-8313-8539f56afde1" providerId="ADAL" clId="{E4307C3D-C76E-4D58-ABEA-ABBA9B12BFD3}" dt="2018-06-29T08:42:00.542" v="1549" actId="20577"/>
        <pc:sldMkLst>
          <pc:docMk/>
          <pc:sldMk cId="3123740253" sldId="415"/>
        </pc:sldMkLst>
        <pc:spChg chg="mod">
          <ac:chgData name="David Broska" userId="2a8a0699-fd59-4034-8313-8539f56afde1" providerId="ADAL" clId="{E4307C3D-C76E-4D58-ABEA-ABBA9B12BFD3}" dt="2018-06-29T08:42:00.542" v="1549" actId="20577"/>
          <ac:spMkLst>
            <pc:docMk/>
            <pc:sldMk cId="3123740253" sldId="415"/>
            <ac:spMk id="5122" creationId="{00000000-0000-0000-0000-000000000000}"/>
          </ac:spMkLst>
        </pc:spChg>
      </pc:sldChg>
      <pc:sldChg chg="modSp">
        <pc:chgData name="David Broska" userId="2a8a0699-fd59-4034-8313-8539f56afde1" providerId="ADAL" clId="{E4307C3D-C76E-4D58-ABEA-ABBA9B12BFD3}" dt="2018-06-29T08:42:08.266" v="1554" actId="20577"/>
        <pc:sldMkLst>
          <pc:docMk/>
          <pc:sldMk cId="3194424560" sldId="416"/>
        </pc:sldMkLst>
        <pc:spChg chg="mod">
          <ac:chgData name="David Broska" userId="2a8a0699-fd59-4034-8313-8539f56afde1" providerId="ADAL" clId="{E4307C3D-C76E-4D58-ABEA-ABBA9B12BFD3}" dt="2018-06-29T08:42:08.266" v="1554" actId="20577"/>
          <ac:spMkLst>
            <pc:docMk/>
            <pc:sldMk cId="3194424560" sldId="416"/>
            <ac:spMk id="5122" creationId="{00000000-0000-0000-0000-000000000000}"/>
          </ac:spMkLst>
        </pc:spChg>
      </pc:sldChg>
      <pc:sldChg chg="modSp">
        <pc:chgData name="David Broska" userId="2a8a0699-fd59-4034-8313-8539f56afde1" providerId="ADAL" clId="{E4307C3D-C76E-4D58-ABEA-ABBA9B12BFD3}" dt="2018-06-29T08:42:12.588" v="1559" actId="20577"/>
        <pc:sldMkLst>
          <pc:docMk/>
          <pc:sldMk cId="3307623415" sldId="417"/>
        </pc:sldMkLst>
        <pc:spChg chg="mod">
          <ac:chgData name="David Broska" userId="2a8a0699-fd59-4034-8313-8539f56afde1" providerId="ADAL" clId="{E4307C3D-C76E-4D58-ABEA-ABBA9B12BFD3}" dt="2018-06-29T08:42:12.588" v="1559" actId="20577"/>
          <ac:spMkLst>
            <pc:docMk/>
            <pc:sldMk cId="3307623415" sldId="417"/>
            <ac:spMk id="5122" creationId="{00000000-0000-0000-0000-000000000000}"/>
          </ac:spMkLst>
        </pc:spChg>
      </pc:sldChg>
      <pc:sldChg chg="modSp">
        <pc:chgData name="David Broska" userId="2a8a0699-fd59-4034-8313-8539f56afde1" providerId="ADAL" clId="{E4307C3D-C76E-4D58-ABEA-ABBA9B12BFD3}" dt="2018-06-29T08:50:22.119" v="1575" actId="1035"/>
        <pc:sldMkLst>
          <pc:docMk/>
          <pc:sldMk cId="2122006358" sldId="418"/>
        </pc:sldMkLst>
        <pc:spChg chg="mod">
          <ac:chgData name="David Broska" userId="2a8a0699-fd59-4034-8313-8539f56afde1" providerId="ADAL" clId="{E4307C3D-C76E-4D58-ABEA-ABBA9B12BFD3}" dt="2018-06-29T08:50:22.119" v="1575" actId="1035"/>
          <ac:spMkLst>
            <pc:docMk/>
            <pc:sldMk cId="2122006358" sldId="418"/>
            <ac:spMk id="6" creationId="{00000000-0000-0000-0000-000000000000}"/>
          </ac:spMkLst>
        </pc:spChg>
      </pc:sldChg>
      <pc:sldChg chg="add del">
        <pc:chgData name="David Broska" userId="2a8a0699-fd59-4034-8313-8539f56afde1" providerId="ADAL" clId="{E4307C3D-C76E-4D58-ABEA-ABBA9B12BFD3}" dt="2018-06-29T07:35:09.839" v="229" actId="2696"/>
        <pc:sldMkLst>
          <pc:docMk/>
          <pc:sldMk cId="663617135" sldId="419"/>
        </pc:sldMkLst>
      </pc:sldChg>
      <pc:sldChg chg="addSp delSp modSp add del">
        <pc:chgData name="David Broska" userId="2a8a0699-fd59-4034-8313-8539f56afde1" providerId="ADAL" clId="{E4307C3D-C76E-4D58-ABEA-ABBA9B12BFD3}" dt="2018-06-29T08:41:36.045" v="1544" actId="2696"/>
        <pc:sldMkLst>
          <pc:docMk/>
          <pc:sldMk cId="1565909786" sldId="419"/>
        </pc:sldMkLst>
        <pc:spChg chg="del">
          <ac:chgData name="David Broska" userId="2a8a0699-fd59-4034-8313-8539f56afde1" providerId="ADAL" clId="{E4307C3D-C76E-4D58-ABEA-ABBA9B12BFD3}" dt="2018-06-29T08:04:41.831" v="1029"/>
          <ac:spMkLst>
            <pc:docMk/>
            <pc:sldMk cId="1565909786" sldId="419"/>
            <ac:spMk id="2" creationId="{3903AA57-F7F5-4BF8-925A-25442AAE68EE}"/>
          </ac:spMkLst>
        </pc:spChg>
        <pc:spChg chg="mod">
          <ac:chgData name="David Broska" userId="2a8a0699-fd59-4034-8313-8539f56afde1" providerId="ADAL" clId="{E4307C3D-C76E-4D58-ABEA-ABBA9B12BFD3}" dt="2018-06-29T08:37:11.487" v="1046" actId="6549"/>
          <ac:spMkLst>
            <pc:docMk/>
            <pc:sldMk cId="1565909786" sldId="419"/>
            <ac:spMk id="3" creationId="{39270A1B-182A-40A1-84C6-59A883FE1413}"/>
          </ac:spMkLst>
        </pc:spChg>
        <pc:spChg chg="add">
          <ac:chgData name="David Broska" userId="2a8a0699-fd59-4034-8313-8539f56afde1" providerId="ADAL" clId="{E4307C3D-C76E-4D58-ABEA-ABBA9B12BFD3}" dt="2018-06-29T08:04:41.831" v="1029"/>
          <ac:spMkLst>
            <pc:docMk/>
            <pc:sldMk cId="1565909786" sldId="419"/>
            <ac:spMk id="5" creationId="{F6090A7F-4606-4E58-9AC7-7195CCDD4EC4}"/>
          </ac:spMkLst>
        </pc:spChg>
      </pc:sldChg>
      <pc:sldChg chg="addSp delSp modSp add del">
        <pc:chgData name="David Broska" userId="2a8a0699-fd59-4034-8313-8539f56afde1" providerId="ADAL" clId="{E4307C3D-C76E-4D58-ABEA-ABBA9B12BFD3}" dt="2018-06-29T08:04:35.634" v="1027" actId="2696"/>
        <pc:sldMkLst>
          <pc:docMk/>
          <pc:sldMk cId="2139983487" sldId="419"/>
        </pc:sldMkLst>
        <pc:spChg chg="del mod">
          <ac:chgData name="David Broska" userId="2a8a0699-fd59-4034-8313-8539f56afde1" providerId="ADAL" clId="{E4307C3D-C76E-4D58-ABEA-ABBA9B12BFD3}" dt="2018-06-29T08:04:32.664" v="1026" actId="478"/>
          <ac:spMkLst>
            <pc:docMk/>
            <pc:sldMk cId="2139983487" sldId="419"/>
            <ac:spMk id="2" creationId="{FADC9E60-5363-4339-9060-8EBBEE3192E1}"/>
          </ac:spMkLst>
        </pc:spChg>
        <pc:spChg chg="add del mod">
          <ac:chgData name="David Broska" userId="2a8a0699-fd59-4034-8313-8539f56afde1" providerId="ADAL" clId="{E4307C3D-C76E-4D58-ABEA-ABBA9B12BFD3}" dt="2018-06-29T08:04:07.499" v="1015" actId="478"/>
          <ac:spMkLst>
            <pc:docMk/>
            <pc:sldMk cId="2139983487" sldId="419"/>
            <ac:spMk id="3" creationId="{744DAB86-DFF1-482D-AB70-83E5E58DDCA8}"/>
          </ac:spMkLst>
        </pc:spChg>
        <pc:spChg chg="add del">
          <ac:chgData name="David Broska" userId="2a8a0699-fd59-4034-8313-8539f56afde1" providerId="ADAL" clId="{E4307C3D-C76E-4D58-ABEA-ABBA9B12BFD3}" dt="2018-06-29T08:04:18.859" v="1023"/>
          <ac:spMkLst>
            <pc:docMk/>
            <pc:sldMk cId="2139983487" sldId="419"/>
            <ac:spMk id="6" creationId="{BD59D30F-09C7-4696-BDAB-329A542564DD}"/>
          </ac:spMkLst>
        </pc:spChg>
        <pc:spChg chg="add mod">
          <ac:chgData name="David Broska" userId="2a8a0699-fd59-4034-8313-8539f56afde1" providerId="ADAL" clId="{E4307C3D-C76E-4D58-ABEA-ABBA9B12BFD3}" dt="2018-06-29T08:04:22.995" v="1025" actId="20577"/>
          <ac:spMkLst>
            <pc:docMk/>
            <pc:sldMk cId="2139983487" sldId="419"/>
            <ac:spMk id="7" creationId="{484A2EF3-A339-4024-863F-0BD9209CF5CB}"/>
          </ac:spMkLst>
        </pc:spChg>
        <pc:spChg chg="add mod">
          <ac:chgData name="David Broska" userId="2a8a0699-fd59-4034-8313-8539f56afde1" providerId="ADAL" clId="{E4307C3D-C76E-4D58-ABEA-ABBA9B12BFD3}" dt="2018-06-29T08:04:32.664" v="1026" actId="478"/>
          <ac:spMkLst>
            <pc:docMk/>
            <pc:sldMk cId="2139983487" sldId="419"/>
            <ac:spMk id="9" creationId="{8FF92986-CE3C-4ED4-AAB0-6E744436B7D3}"/>
          </ac:spMkLst>
        </pc:spChg>
        <pc:picChg chg="add del mod">
          <ac:chgData name="David Broska" userId="2a8a0699-fd59-4034-8313-8539f56afde1" providerId="ADAL" clId="{E4307C3D-C76E-4D58-ABEA-ABBA9B12BFD3}" dt="2018-06-29T08:03:40.047" v="1002"/>
          <ac:picMkLst>
            <pc:docMk/>
            <pc:sldMk cId="2139983487" sldId="419"/>
            <ac:picMk id="5" creationId="{59D9DE20-00CB-4E92-8D26-248DE444F218}"/>
          </ac:picMkLst>
        </pc:picChg>
      </pc:sldChg>
      <pc:sldChg chg="modSp add">
        <pc:chgData name="David Broska" userId="2a8a0699-fd59-4034-8313-8539f56afde1" providerId="ADAL" clId="{E4307C3D-C76E-4D58-ABEA-ABBA9B12BFD3}" dt="2018-06-29T09:09:32.550" v="1785" actId="20577"/>
        <pc:sldMkLst>
          <pc:docMk/>
          <pc:sldMk cId="3824331809" sldId="420"/>
        </pc:sldMkLst>
        <pc:spChg chg="mod">
          <ac:chgData name="David Broska" userId="2a8a0699-fd59-4034-8313-8539f56afde1" providerId="ADAL" clId="{E4307C3D-C76E-4D58-ABEA-ABBA9B12BFD3}" dt="2018-06-29T08:40:57.185" v="1536" actId="20577"/>
          <ac:spMkLst>
            <pc:docMk/>
            <pc:sldMk cId="3824331809" sldId="420"/>
            <ac:spMk id="5122" creationId="{00000000-0000-0000-0000-000000000000}"/>
          </ac:spMkLst>
        </pc:spChg>
        <pc:spChg chg="mod">
          <ac:chgData name="David Broska" userId="2a8a0699-fd59-4034-8313-8539f56afde1" providerId="ADAL" clId="{E4307C3D-C76E-4D58-ABEA-ABBA9B12BFD3}" dt="2018-06-29T09:09:32.550" v="1785" actId="20577"/>
          <ac:spMkLst>
            <pc:docMk/>
            <pc:sldMk cId="3824331809" sldId="420"/>
            <ac:spMk id="5123" creationId="{00000000-0000-0000-0000-000000000000}"/>
          </ac:spMkLst>
        </pc:spChg>
      </pc:sldChg>
      <pc:sldChg chg="modSp add">
        <pc:chgData name="David Broska" userId="2a8a0699-fd59-4034-8313-8539f56afde1" providerId="ADAL" clId="{E4307C3D-C76E-4D58-ABEA-ABBA9B12BFD3}" dt="2018-06-29T09:15:37.958" v="1902" actId="1035"/>
        <pc:sldMkLst>
          <pc:docMk/>
          <pc:sldMk cId="2733246879" sldId="421"/>
        </pc:sldMkLst>
        <pc:spChg chg="mod">
          <ac:chgData name="David Broska" userId="2a8a0699-fd59-4034-8313-8539f56afde1" providerId="ADAL" clId="{E4307C3D-C76E-4D58-ABEA-ABBA9B12BFD3}" dt="2018-06-29T09:11:24.568" v="1839" actId="20577"/>
          <ac:spMkLst>
            <pc:docMk/>
            <pc:sldMk cId="2733246879" sldId="421"/>
            <ac:spMk id="5122" creationId="{00000000-0000-0000-0000-000000000000}"/>
          </ac:spMkLst>
        </pc:spChg>
        <pc:spChg chg="mod">
          <ac:chgData name="David Broska" userId="2a8a0699-fd59-4034-8313-8539f56afde1" providerId="ADAL" clId="{E4307C3D-C76E-4D58-ABEA-ABBA9B12BFD3}" dt="2018-06-29T09:15:37.958" v="1902" actId="1035"/>
          <ac:spMkLst>
            <pc:docMk/>
            <pc:sldMk cId="2733246879" sldId="421"/>
            <ac:spMk id="5123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net1.cec.eu.int\ESTAT\G\3\Business%20Registers\ESS%20Meetings\EGR%20Workshop\EGR%20Workshop%202018\Documents%20in%20draft\Drafts\Dissemination%20population%20graph%202016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9765254840965391E-2"/>
          <c:y val="0.11912595460407779"/>
          <c:w val="0.45462072841579693"/>
          <c:h val="0.84006004163788561"/>
        </c:manualLayout>
      </c:layout>
      <c:pieChart>
        <c:varyColors val="1"/>
        <c:ser>
          <c:idx val="0"/>
          <c:order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Sheet1!$D$26:$I$26</c:f>
              <c:strCache>
                <c:ptCount val="6"/>
                <c:pt idx="0">
                  <c:v>Active groups</c:v>
                </c:pt>
                <c:pt idx="1">
                  <c:v>Employment only in 1 country - More than 1 enterprise</c:v>
                </c:pt>
                <c:pt idx="2">
                  <c:v>Employment only in 1 country - 1 enterprise</c:v>
                </c:pt>
                <c:pt idx="3">
                  <c:v>Without employment - More than 1 enterprise</c:v>
                </c:pt>
                <c:pt idx="4">
                  <c:v>Without employment - 1 enterprise</c:v>
                </c:pt>
                <c:pt idx="5">
                  <c:v>Without employment - No enterprise</c:v>
                </c:pt>
              </c:strCache>
            </c:strRef>
          </c:cat>
          <c:val>
            <c:numRef>
              <c:f>Sheet1!$D$27:$I$27</c:f>
              <c:numCache>
                <c:formatCode>General</c:formatCode>
                <c:ptCount val="6"/>
                <c:pt idx="0">
                  <c:v>47621</c:v>
                </c:pt>
                <c:pt idx="1">
                  <c:v>31184</c:v>
                </c:pt>
                <c:pt idx="2">
                  <c:v>11291</c:v>
                </c:pt>
                <c:pt idx="3">
                  <c:v>8642</c:v>
                </c:pt>
                <c:pt idx="4">
                  <c:v>10158</c:v>
                </c:pt>
                <c:pt idx="5">
                  <c:v>2555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400" b="1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4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5"/>
        <c:txPr>
          <a:bodyPr/>
          <a:lstStyle/>
          <a:p>
            <a:pPr>
              <a:defRPr sz="1400"/>
            </a:pPr>
            <a:endParaRPr lang="en-US"/>
          </a:p>
        </c:txPr>
      </c:legendEntry>
      <c:layout>
        <c:manualLayout>
          <c:xMode val="edge"/>
          <c:yMode val="edge"/>
          <c:x val="0.55172350131031189"/>
          <c:y val="8.5338947846374552E-2"/>
          <c:w val="0.39017837887293566"/>
          <c:h val="0.86382913975741826"/>
        </c:manualLayout>
      </c:layout>
      <c:overlay val="0"/>
      <c:txPr>
        <a:bodyPr/>
        <a:lstStyle/>
        <a:p>
          <a:pPr>
            <a:defRPr sz="105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0.56471</cdr:x>
      <cdr:y>0.15217</cdr:y>
    </cdr:from>
    <cdr:to>
      <cdr:x>0.72551</cdr:x>
      <cdr:y>0.27841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56384" y="504056"/>
          <a:ext cx="984205" cy="4181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GB" sz="1400" b="1" dirty="0"/>
            <a:t> Inactive groups: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54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46" tIns="45873" rIns="91746" bIns="45873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852" y="1"/>
            <a:ext cx="297254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46" tIns="45873" rIns="91746" bIns="45873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5"/>
            <a:ext cx="297254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46" tIns="45873" rIns="91746" bIns="45873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852" y="9428165"/>
            <a:ext cx="297254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46" tIns="45873" rIns="91746" bIns="45873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4684CB09-DB7B-4F85-A5F4-83F4CA9CA8CC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69728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54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46" tIns="45873" rIns="91746" bIns="45873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852" y="1"/>
            <a:ext cx="297254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46" tIns="45873" rIns="91746" bIns="45873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 dirty="0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482" y="4714876"/>
            <a:ext cx="548704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46" tIns="45873" rIns="91746" bIns="458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5"/>
            <a:ext cx="297254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46" tIns="45873" rIns="91746" bIns="45873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852" y="9428165"/>
            <a:ext cx="297254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46" tIns="45873" rIns="91746" bIns="45873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B8005B95-4EDA-472A-AF50-71455A93ACE0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41832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005B95-4EDA-472A-AF50-71455A93ACE0}" type="slidenum">
              <a:rPr lang="en-GB" altLang="en-US" smtClean="0"/>
              <a:pPr/>
              <a:t>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44618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005B95-4EDA-472A-AF50-71455A93ACE0}" type="slidenum">
              <a:rPr lang="en-GB" altLang="en-US" smtClean="0"/>
              <a:pPr/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85004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005B95-4EDA-472A-AF50-71455A93ACE0}" type="slidenum">
              <a:rPr lang="en-GB" altLang="en-US" smtClean="0"/>
              <a:pPr/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85004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005B95-4EDA-472A-AF50-71455A93ACE0}" type="slidenum">
              <a:rPr lang="en-GB" altLang="en-US" smtClean="0"/>
              <a:pPr/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85004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005B95-4EDA-472A-AF50-71455A93ACE0}" type="slidenum">
              <a:rPr lang="en-GB" altLang="en-US" smtClean="0"/>
              <a:pPr/>
              <a:t>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85004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GB" altLang="en-US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 dirty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E526D114-DC7F-45A2-A6B9-83F0CC9489C4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36802-5997-4755-82E4-554284A5CA89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9064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80CA9D-D6EA-45DE-9DEC-10C34DD8F79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84307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6B48B0-3CED-4977-89FA-FF0719A309D0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8483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0D885-7C8D-45A8-A331-9DB3059B255A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18329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CD156-E4F0-4696-BE4F-D69DD236911C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03604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B64943-C6AF-49E3-BFED-4436BB6ACCE7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4220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98C8A-166C-42D7-84C9-0816E7E5F2D7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31804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93B759-61CA-40B3-98F7-57DB0B6A6FC0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16422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6BC78-E0F1-49EA-A267-C5EB7B83F266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34372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EAAB2-2330-4953-A650-A24051F80D3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28716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/>
              <a:t>Second level</a:t>
            </a:r>
            <a:endParaRPr lang="en-GB" altLang="en-US"/>
          </a:p>
          <a:p>
            <a:pPr lvl="1"/>
            <a:r>
              <a:rPr lang="en-GB" altLang="en-US"/>
              <a:t>Third level</a:t>
            </a:r>
          </a:p>
          <a:p>
            <a:pPr lvl="2"/>
            <a:r>
              <a:rPr lang="en-GB" altLang="en-US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CB0FA006-3075-4DFF-9A7C-292FCF25BE39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ESTAT-BUSINESS-REGISTERS@ec.europa.eu" TargetMode="External"/><Relationship Id="rId2" Type="http://schemas.openxmlformats.org/officeDocument/2006/relationships/hyperlink" Target="mailto:Estat-egr@ec.europa.e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ec.europa.eu/eurostat/statistics-explained/index.php?title=Structure_of_multinational_enterprise_groups_in_the_E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395536" y="2060848"/>
            <a:ext cx="8496944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58775" indent="0" algn="l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FFD62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0" algn="ctr">
              <a:lnSpc>
                <a:spcPct val="90000"/>
              </a:lnSpc>
            </a:pPr>
            <a:r>
              <a:rPr lang="en-GB" sz="2800" dirty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>Multinational enterprise groups in the </a:t>
            </a:r>
            <a:r>
              <a:rPr lang="en-GB" sz="2800" dirty="0" smtClean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>EU</a:t>
            </a:r>
          </a:p>
          <a:p>
            <a:pPr marL="0" algn="ctr">
              <a:lnSpc>
                <a:spcPct val="90000"/>
              </a:lnSpc>
            </a:pPr>
            <a:r>
              <a:rPr lang="en-GB" sz="2800" dirty="0" smtClean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>Dissemination </a:t>
            </a:r>
            <a:r>
              <a:rPr lang="en-GB" sz="2800" dirty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>from the </a:t>
            </a:r>
            <a:r>
              <a:rPr lang="en-GB" sz="2800" dirty="0" smtClean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>EGR</a:t>
            </a:r>
            <a:endParaRPr lang="en-GB" sz="2800" dirty="0">
              <a:solidFill>
                <a:srgbClr val="FFC000"/>
              </a:solidFill>
              <a:latin typeface="+mn-lt"/>
              <a:cs typeface="Times New Roman" panose="02020603050405020304" pitchFamily="18" charset="0"/>
            </a:endParaRPr>
          </a:p>
          <a:p>
            <a:pPr marL="0" algn="ctr">
              <a:lnSpc>
                <a:spcPct val="90000"/>
              </a:lnSpc>
            </a:pPr>
            <a:endParaRPr lang="en-GB" sz="2000" dirty="0" smtClean="0">
              <a:solidFill>
                <a:srgbClr val="FFC000"/>
              </a:solidFill>
              <a:latin typeface="+mn-lt"/>
              <a:cs typeface="Times New Roman" panose="02020603050405020304" pitchFamily="18" charset="0"/>
            </a:endParaRPr>
          </a:p>
          <a:p>
            <a:pPr marL="0" algn="ctr">
              <a:lnSpc>
                <a:spcPct val="90000"/>
              </a:lnSpc>
            </a:pPr>
            <a:r>
              <a:rPr lang="en-GB" sz="2000" dirty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>Agne </a:t>
            </a:r>
            <a:r>
              <a:rPr lang="en-GB" sz="2000" dirty="0" err="1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>Bikauskaite</a:t>
            </a:r>
            <a:r>
              <a:rPr lang="en-GB" sz="2000" dirty="0">
                <a:solidFill>
                  <a:srgbClr val="FFC000"/>
                </a:solidFill>
                <a:latin typeface="+mn-lt"/>
                <a:cs typeface="Times New Roman" panose="02020603050405020304" pitchFamily="18" charset="0"/>
              </a:rPr>
              <a:t>, Zsolt Völfinger (Eurostat)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755576" y="4299049"/>
            <a:ext cx="8208962" cy="172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175" algn="l" rtl="0" eaLnBrk="1" fontAlgn="base" hangingPunct="1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+mj-lt"/>
                <a:ea typeface="+mj-ea"/>
                <a:cs typeface="+mj-cs"/>
              </a:defRPr>
            </a:lvl1pPr>
            <a:lvl2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0" lvl="1" algn="ctr">
              <a:lnSpc>
                <a:spcPct val="90000"/>
              </a:lnSpc>
              <a:spcBef>
                <a:spcPct val="20000"/>
              </a:spcBef>
            </a:pPr>
            <a:r>
              <a:rPr lang="en-GB" sz="2000" b="0" dirty="0">
                <a:solidFill>
                  <a:schemeClr val="bg1"/>
                </a:solidFill>
              </a:rPr>
              <a:t>Session </a:t>
            </a:r>
            <a:r>
              <a:rPr lang="en-GB" sz="2000" b="0" dirty="0" smtClean="0">
                <a:solidFill>
                  <a:schemeClr val="bg1"/>
                </a:solidFill>
              </a:rPr>
              <a:t>8 </a:t>
            </a:r>
            <a:r>
              <a:rPr lang="en-GB" sz="2000" b="0" dirty="0">
                <a:solidFill>
                  <a:schemeClr val="bg1"/>
                </a:solidFill>
              </a:rPr>
              <a:t>- Output of Statistical Business Registers</a:t>
            </a:r>
            <a:endParaRPr lang="en-GB" sz="2000" b="0" dirty="0" smtClean="0">
              <a:solidFill>
                <a:schemeClr val="bg1"/>
              </a:solidFill>
            </a:endParaRPr>
          </a:p>
          <a:p>
            <a:pPr marL="0" lvl="1" algn="ctr">
              <a:lnSpc>
                <a:spcPct val="90000"/>
              </a:lnSpc>
              <a:spcBef>
                <a:spcPct val="20000"/>
              </a:spcBef>
            </a:pPr>
            <a:endParaRPr lang="en-GB" sz="2000" b="0" dirty="0" smtClean="0">
              <a:solidFill>
                <a:schemeClr val="bg1"/>
              </a:solidFill>
            </a:endParaRPr>
          </a:p>
          <a:p>
            <a:pPr marL="0" lvl="1" algn="ctr">
              <a:lnSpc>
                <a:spcPct val="90000"/>
              </a:lnSpc>
              <a:spcBef>
                <a:spcPct val="20000"/>
              </a:spcBef>
            </a:pPr>
            <a:r>
              <a:rPr lang="en-GB" sz="2000" b="0" dirty="0" smtClean="0">
                <a:solidFill>
                  <a:schemeClr val="bg1"/>
                </a:solidFill>
              </a:rPr>
              <a:t>26</a:t>
            </a:r>
            <a:r>
              <a:rPr lang="en-GB" sz="2000" b="0" baseline="30000" dirty="0" smtClean="0">
                <a:solidFill>
                  <a:schemeClr val="bg1"/>
                </a:solidFill>
              </a:rPr>
              <a:t>th</a:t>
            </a:r>
            <a:r>
              <a:rPr lang="en-GB" sz="2000" b="0" dirty="0" smtClean="0">
                <a:solidFill>
                  <a:schemeClr val="bg1"/>
                </a:solidFill>
              </a:rPr>
              <a:t> Meeting </a:t>
            </a:r>
            <a:r>
              <a:rPr lang="en-GB" sz="2000" b="0" dirty="0">
                <a:solidFill>
                  <a:schemeClr val="bg1"/>
                </a:solidFill>
              </a:rPr>
              <a:t>of the Wiesbaden Group on Business Registers</a:t>
            </a:r>
          </a:p>
          <a:p>
            <a:pPr marL="0" lvl="1" algn="ctr">
              <a:lnSpc>
                <a:spcPct val="90000"/>
              </a:lnSpc>
              <a:spcBef>
                <a:spcPct val="20000"/>
              </a:spcBef>
            </a:pPr>
            <a:r>
              <a:rPr lang="en-GB" sz="2000" b="0" dirty="0" smtClean="0">
                <a:solidFill>
                  <a:schemeClr val="bg1"/>
                </a:solidFill>
              </a:rPr>
              <a:t>Neuchâtel</a:t>
            </a:r>
            <a:r>
              <a:rPr lang="en-GB" sz="2000" b="0" dirty="0">
                <a:solidFill>
                  <a:schemeClr val="bg1"/>
                </a:solidFill>
              </a:rPr>
              <a:t>, </a:t>
            </a:r>
            <a:r>
              <a:rPr lang="en-GB" sz="2000" b="0" dirty="0" smtClean="0">
                <a:solidFill>
                  <a:schemeClr val="bg1"/>
                </a:solidFill>
              </a:rPr>
              <a:t>24-27 </a:t>
            </a:r>
            <a:r>
              <a:rPr lang="en-GB" sz="2000" b="0" dirty="0">
                <a:solidFill>
                  <a:schemeClr val="bg1"/>
                </a:solidFill>
              </a:rPr>
              <a:t>September 2018</a:t>
            </a:r>
          </a:p>
        </p:txBody>
      </p:sp>
    </p:spTree>
    <p:extLst>
      <p:ext uri="{BB962C8B-B14F-4D97-AF65-F5344CB8AC3E}">
        <p14:creationId xmlns:p14="http://schemas.microsoft.com/office/powerpoint/2010/main" val="2465422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GB" sz="3200" kern="1200" dirty="0" smtClean="0">
                <a:solidFill>
                  <a:srgbClr val="E36406"/>
                </a:solidFill>
                <a:ea typeface="+mn-ea"/>
                <a:cs typeface="Arial" charset="0"/>
              </a:rPr>
              <a:t>Dissemination population (1)</a:t>
            </a:r>
            <a:endParaRPr lang="en-GB" sz="3200" kern="1200" dirty="0">
              <a:solidFill>
                <a:srgbClr val="E36406"/>
              </a:solidFill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10</a:t>
            </a:fld>
            <a:endParaRPr lang="en-GB" alt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7544" y="2420888"/>
            <a:ext cx="8352928" cy="3960440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en-GB" i="0" dirty="0"/>
              <a:t>The EGR dissemination article only presents a subpopulation of the yearly EGR </a:t>
            </a:r>
            <a:r>
              <a:rPr lang="en-GB" i="0" dirty="0" smtClean="0"/>
              <a:t>frames</a:t>
            </a:r>
          </a:p>
          <a:p>
            <a:pPr>
              <a:lnSpc>
                <a:spcPct val="90000"/>
              </a:lnSpc>
              <a:buClrTx/>
            </a:pPr>
            <a:r>
              <a:rPr lang="en-GB" i="0" dirty="0" smtClean="0"/>
              <a:t>Only </a:t>
            </a:r>
            <a:r>
              <a:rPr lang="en-GB" i="0" dirty="0"/>
              <a:t>the active groups are selected from </a:t>
            </a:r>
            <a:r>
              <a:rPr lang="en-GB" i="0" dirty="0" smtClean="0"/>
              <a:t>EGR</a:t>
            </a:r>
          </a:p>
          <a:p>
            <a:pPr lvl="1">
              <a:lnSpc>
                <a:spcPct val="90000"/>
              </a:lnSpc>
              <a:buClrTx/>
            </a:pPr>
            <a:r>
              <a:rPr lang="en-GB" i="0" dirty="0" smtClean="0"/>
              <a:t>Groups</a:t>
            </a:r>
            <a:r>
              <a:rPr lang="en-GB" i="0" dirty="0"/>
              <a:t>, which have employees in their enterprises in two or more countries, at least one of them in the </a:t>
            </a:r>
            <a:r>
              <a:rPr lang="en-GB" i="0" dirty="0" smtClean="0"/>
              <a:t>EU </a:t>
            </a:r>
            <a:endParaRPr lang="en-GB" i="0" dirty="0"/>
          </a:p>
          <a:p>
            <a:pPr lvl="1">
              <a:lnSpc>
                <a:spcPct val="90000"/>
              </a:lnSpc>
              <a:buClrTx/>
            </a:pPr>
            <a:r>
              <a:rPr lang="en-GB" i="0" dirty="0" smtClean="0"/>
              <a:t>43</a:t>
            </a:r>
            <a:r>
              <a:rPr lang="en-GB" i="0" dirty="0"/>
              <a:t>% of the </a:t>
            </a:r>
            <a:r>
              <a:rPr lang="en-GB" i="0" dirty="0" smtClean="0"/>
              <a:t>111,508 EGR groups of </a:t>
            </a:r>
            <a:r>
              <a:rPr lang="en-GB" i="0" dirty="0"/>
              <a:t>reference year </a:t>
            </a:r>
            <a:r>
              <a:rPr lang="en-GB" i="0" dirty="0" smtClean="0"/>
              <a:t>2016 were considered as active MNE group</a:t>
            </a:r>
          </a:p>
          <a:p>
            <a:pPr lvl="1">
              <a:lnSpc>
                <a:spcPct val="90000"/>
              </a:lnSpc>
              <a:buClrTx/>
            </a:pPr>
            <a:r>
              <a:rPr lang="en-GB" dirty="0"/>
              <a:t>57% of the EGR groups did not match the active </a:t>
            </a:r>
            <a:r>
              <a:rPr lang="en-GB" dirty="0" smtClean="0"/>
              <a:t>MNE group definition</a:t>
            </a:r>
            <a:endParaRPr lang="en-GB" i="0" dirty="0"/>
          </a:p>
          <a:p>
            <a:pPr>
              <a:lnSpc>
                <a:spcPct val="90000"/>
              </a:lnSpc>
              <a:buClrTx/>
            </a:pPr>
            <a:endParaRPr lang="en-GB" i="0" dirty="0" smtClean="0"/>
          </a:p>
          <a:p>
            <a:pPr>
              <a:lnSpc>
                <a:spcPct val="90000"/>
              </a:lnSpc>
              <a:buClrTx/>
            </a:pPr>
            <a:endParaRPr lang="en-GB" i="0" dirty="0"/>
          </a:p>
        </p:txBody>
      </p:sp>
    </p:spTree>
    <p:extLst>
      <p:ext uri="{BB962C8B-B14F-4D97-AF65-F5344CB8AC3E}">
        <p14:creationId xmlns:p14="http://schemas.microsoft.com/office/powerpoint/2010/main" val="184953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GB" sz="3200" kern="1200" dirty="0">
                <a:solidFill>
                  <a:srgbClr val="E36406"/>
                </a:solidFill>
                <a:cs typeface="Arial" charset="0"/>
              </a:rPr>
              <a:t>Dissemination population </a:t>
            </a:r>
            <a:r>
              <a:rPr lang="en-GB" sz="3200" kern="1200" dirty="0" smtClean="0">
                <a:solidFill>
                  <a:srgbClr val="E36406"/>
                </a:solidFill>
                <a:cs typeface="Arial" charset="0"/>
              </a:rPr>
              <a:t>(2)</a:t>
            </a:r>
            <a:endParaRPr lang="en-GB" sz="3200" kern="1200" dirty="0">
              <a:solidFill>
                <a:srgbClr val="E36406"/>
              </a:solidFill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11</a:t>
            </a:fld>
            <a:endParaRPr lang="en-GB" alt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7544" y="2420888"/>
            <a:ext cx="8352928" cy="3960440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en-GB" i="0" dirty="0" smtClean="0"/>
              <a:t>Groups in the EGR 2016 frame by activity status</a:t>
            </a:r>
          </a:p>
          <a:p>
            <a:pPr>
              <a:lnSpc>
                <a:spcPct val="90000"/>
              </a:lnSpc>
              <a:buClrTx/>
            </a:pPr>
            <a:endParaRPr lang="en-GB" i="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0086142"/>
              </p:ext>
            </p:extLst>
          </p:nvPr>
        </p:nvGraphicFramePr>
        <p:xfrm>
          <a:off x="1619672" y="3068960"/>
          <a:ext cx="6120680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3580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GB" sz="3200" kern="1200" dirty="0">
                <a:solidFill>
                  <a:srgbClr val="E36406"/>
                </a:solidFill>
                <a:cs typeface="Arial" charset="0"/>
              </a:rPr>
              <a:t>Dissemination population </a:t>
            </a:r>
            <a:r>
              <a:rPr lang="en-GB" sz="3200" kern="1200" dirty="0" smtClean="0">
                <a:solidFill>
                  <a:srgbClr val="E36406"/>
                </a:solidFill>
                <a:cs typeface="Arial" charset="0"/>
              </a:rPr>
              <a:t>(3)</a:t>
            </a:r>
            <a:endParaRPr lang="en-GB" sz="3200" kern="1200" dirty="0">
              <a:solidFill>
                <a:srgbClr val="E36406"/>
              </a:solidFill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12</a:t>
            </a:fld>
            <a:endParaRPr lang="en-GB" alt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7544" y="2420888"/>
            <a:ext cx="8496944" cy="3960440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en-GB" i="0" dirty="0" smtClean="0"/>
              <a:t>Large </a:t>
            </a:r>
            <a:r>
              <a:rPr lang="en-GB" i="0" dirty="0"/>
              <a:t>number of EGR </a:t>
            </a:r>
            <a:r>
              <a:rPr lang="en-GB" i="0" dirty="0" smtClean="0"/>
              <a:t>groups cover only </a:t>
            </a:r>
            <a:r>
              <a:rPr lang="en-GB" i="0" dirty="0"/>
              <a:t>legal units (companies</a:t>
            </a:r>
            <a:r>
              <a:rPr lang="en-GB" i="0" dirty="0" smtClean="0"/>
              <a:t>), no </a:t>
            </a:r>
            <a:r>
              <a:rPr lang="en-GB" i="0" dirty="0"/>
              <a:t>enterprises (statistical representation </a:t>
            </a:r>
            <a:r>
              <a:rPr lang="en-GB" i="0" dirty="0" smtClean="0"/>
              <a:t>of companies</a:t>
            </a:r>
            <a:r>
              <a:rPr lang="en-GB" i="0" dirty="0"/>
              <a:t>) in one or </a:t>
            </a:r>
            <a:r>
              <a:rPr lang="en-GB" i="0" dirty="0" smtClean="0"/>
              <a:t>more countries </a:t>
            </a:r>
          </a:p>
          <a:p>
            <a:pPr lvl="1">
              <a:lnSpc>
                <a:spcPct val="90000"/>
              </a:lnSpc>
              <a:buClrTx/>
            </a:pPr>
            <a:r>
              <a:rPr lang="en-GB" i="0" dirty="0" smtClean="0"/>
              <a:t>The </a:t>
            </a:r>
            <a:r>
              <a:rPr lang="en-GB" i="0" dirty="0"/>
              <a:t>legal unit </a:t>
            </a:r>
            <a:r>
              <a:rPr lang="en-GB" i="0" dirty="0" smtClean="0"/>
              <a:t>in one country is empty or dormant </a:t>
            </a:r>
            <a:endParaRPr lang="en-GB" i="0" dirty="0"/>
          </a:p>
          <a:p>
            <a:pPr>
              <a:lnSpc>
                <a:spcPct val="90000"/>
              </a:lnSpc>
              <a:buClrTx/>
            </a:pPr>
            <a:r>
              <a:rPr lang="en-GB" i="0" dirty="0"/>
              <a:t>In </a:t>
            </a:r>
            <a:r>
              <a:rPr lang="en-GB" i="0" dirty="0" smtClean="0"/>
              <a:t>other cases </a:t>
            </a:r>
            <a:r>
              <a:rPr lang="en-GB" i="0" dirty="0"/>
              <a:t>the enterprises </a:t>
            </a:r>
            <a:r>
              <a:rPr lang="en-GB" i="0" dirty="0" smtClean="0"/>
              <a:t>exist in other countries and were delivered </a:t>
            </a:r>
            <a:r>
              <a:rPr lang="en-GB" i="0" dirty="0"/>
              <a:t>to EGR, but they have 0 employment or </a:t>
            </a:r>
            <a:r>
              <a:rPr lang="en-GB" i="0" dirty="0" smtClean="0"/>
              <a:t>employment data are missing</a:t>
            </a:r>
          </a:p>
          <a:p>
            <a:pPr lvl="1">
              <a:lnSpc>
                <a:spcPct val="90000"/>
              </a:lnSpc>
              <a:buClrTx/>
            </a:pPr>
            <a:r>
              <a:rPr lang="en-GB" i="0" dirty="0" smtClean="0"/>
              <a:t>Missing </a:t>
            </a:r>
            <a:r>
              <a:rPr lang="en-GB" i="0" dirty="0"/>
              <a:t>employment data </a:t>
            </a:r>
            <a:r>
              <a:rPr lang="en-GB" i="0" dirty="0" smtClean="0"/>
              <a:t>play </a:t>
            </a:r>
            <a:r>
              <a:rPr lang="en-GB" i="0" dirty="0"/>
              <a:t>a major role </a:t>
            </a:r>
            <a:r>
              <a:rPr lang="en-GB" i="0" dirty="0" smtClean="0"/>
              <a:t>not </a:t>
            </a:r>
            <a:r>
              <a:rPr lang="en-GB" i="0" dirty="0"/>
              <a:t>disseminating large number of </a:t>
            </a:r>
            <a:r>
              <a:rPr lang="en-GB" i="0" dirty="0" smtClean="0"/>
              <a:t>EGR groups</a:t>
            </a:r>
          </a:p>
          <a:p>
            <a:pPr lvl="1">
              <a:lnSpc>
                <a:spcPct val="90000"/>
              </a:lnSpc>
              <a:buClrTx/>
            </a:pPr>
            <a:r>
              <a:rPr lang="en-GB" i="0" dirty="0" smtClean="0"/>
              <a:t>Eurostat </a:t>
            </a:r>
            <a:r>
              <a:rPr lang="en-GB" i="0" dirty="0"/>
              <a:t>will put an emphasis </a:t>
            </a:r>
            <a:r>
              <a:rPr lang="en-GB" dirty="0"/>
              <a:t>on this variable in the EGR process </a:t>
            </a:r>
            <a:endParaRPr lang="en-GB" i="0" dirty="0" smtClean="0"/>
          </a:p>
          <a:p>
            <a:pPr>
              <a:lnSpc>
                <a:spcPct val="90000"/>
              </a:lnSpc>
              <a:buClrTx/>
            </a:pPr>
            <a:endParaRPr lang="en-GB" i="0" dirty="0"/>
          </a:p>
        </p:txBody>
      </p:sp>
    </p:spTree>
    <p:extLst>
      <p:ext uri="{BB962C8B-B14F-4D97-AF65-F5344CB8AC3E}">
        <p14:creationId xmlns:p14="http://schemas.microsoft.com/office/powerpoint/2010/main" val="1023580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GB" sz="3200" kern="1200" dirty="0" smtClean="0">
                <a:solidFill>
                  <a:srgbClr val="E36406"/>
                </a:solidFill>
                <a:ea typeface="+mn-ea"/>
                <a:cs typeface="Arial" charset="0"/>
              </a:rPr>
              <a:t>Conclusions and way forward (1)</a:t>
            </a:r>
            <a:endParaRPr lang="en-GB" sz="3200" kern="1200" dirty="0">
              <a:solidFill>
                <a:srgbClr val="E36406"/>
              </a:solidFill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13</a:t>
            </a:fld>
            <a:endParaRPr lang="en-GB" alt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7544" y="2420888"/>
            <a:ext cx="8352928" cy="3960440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en-GB" i="0" dirty="0" smtClean="0"/>
              <a:t>Eurostat and the NSIs will continue working on the EGR, including the dissemination</a:t>
            </a:r>
          </a:p>
          <a:p>
            <a:pPr lvl="1">
              <a:lnSpc>
                <a:spcPct val="90000"/>
              </a:lnSpc>
              <a:buClrTx/>
            </a:pPr>
            <a:r>
              <a:rPr lang="en-GB" dirty="0" smtClean="0"/>
              <a:t>Analysing </a:t>
            </a:r>
            <a:r>
              <a:rPr lang="en-GB" dirty="0"/>
              <a:t>and </a:t>
            </a:r>
            <a:r>
              <a:rPr lang="en-GB" dirty="0" smtClean="0"/>
              <a:t>improving EGR coverage </a:t>
            </a:r>
            <a:r>
              <a:rPr lang="en-GB" dirty="0"/>
              <a:t>and data </a:t>
            </a:r>
            <a:r>
              <a:rPr lang="en-GB" dirty="0" smtClean="0"/>
              <a:t>quality</a:t>
            </a:r>
          </a:p>
          <a:p>
            <a:pPr lvl="1">
              <a:lnSpc>
                <a:spcPct val="90000"/>
              </a:lnSpc>
              <a:buClrTx/>
            </a:pPr>
            <a:r>
              <a:rPr lang="en-GB" dirty="0" smtClean="0"/>
              <a:t>Collecting missing </a:t>
            </a:r>
            <a:r>
              <a:rPr lang="en-GB" dirty="0"/>
              <a:t>relationships </a:t>
            </a:r>
            <a:r>
              <a:rPr lang="en-GB" dirty="0" smtClean="0"/>
              <a:t>aiming </a:t>
            </a:r>
            <a:r>
              <a:rPr lang="en-GB" dirty="0"/>
              <a:t>to have a complete picture of the EU part of the </a:t>
            </a:r>
            <a:r>
              <a:rPr lang="en-GB" dirty="0" smtClean="0"/>
              <a:t>groups</a:t>
            </a:r>
          </a:p>
          <a:p>
            <a:pPr lvl="1">
              <a:lnSpc>
                <a:spcPct val="90000"/>
              </a:lnSpc>
              <a:buClrTx/>
            </a:pPr>
            <a:r>
              <a:rPr lang="en-GB" dirty="0"/>
              <a:t>Collecting </a:t>
            </a:r>
            <a:r>
              <a:rPr lang="en-GB" dirty="0" smtClean="0"/>
              <a:t>missing </a:t>
            </a:r>
            <a:r>
              <a:rPr lang="en-GB" dirty="0"/>
              <a:t>employment </a:t>
            </a:r>
            <a:r>
              <a:rPr lang="en-GB" dirty="0" smtClean="0"/>
              <a:t>values and developing estimation methods for this variable</a:t>
            </a:r>
            <a:endParaRPr lang="en-GB" dirty="0" smtClean="0"/>
          </a:p>
          <a:p>
            <a:pPr lvl="1">
              <a:lnSpc>
                <a:spcPct val="90000"/>
              </a:lnSpc>
              <a:buClrTx/>
            </a:pPr>
            <a:r>
              <a:rPr lang="en-GB" i="0" dirty="0" smtClean="0"/>
              <a:t>Performing </a:t>
            </a:r>
            <a:r>
              <a:rPr lang="en-GB" i="0" dirty="0"/>
              <a:t>projects aiming to retrieve </a:t>
            </a:r>
            <a:r>
              <a:rPr lang="en-GB" i="0" dirty="0" smtClean="0"/>
              <a:t>more publicly </a:t>
            </a:r>
            <a:r>
              <a:rPr lang="en-GB" i="0" dirty="0"/>
              <a:t>available </a:t>
            </a:r>
            <a:r>
              <a:rPr lang="en-GB" i="0" dirty="0" smtClean="0"/>
              <a:t>data (e.g. web-scraping)</a:t>
            </a:r>
          </a:p>
          <a:p>
            <a:pPr lvl="1">
              <a:lnSpc>
                <a:spcPct val="90000"/>
              </a:lnSpc>
              <a:buClrTx/>
            </a:pPr>
            <a:r>
              <a:rPr lang="en-GB" dirty="0"/>
              <a:t>Analysing user feedback and enriching output tables</a:t>
            </a:r>
          </a:p>
          <a:p>
            <a:pPr lvl="1">
              <a:lnSpc>
                <a:spcPct val="90000"/>
              </a:lnSpc>
              <a:buClrTx/>
            </a:pPr>
            <a:endParaRPr lang="en-GB" i="0" dirty="0"/>
          </a:p>
          <a:p>
            <a:pPr>
              <a:lnSpc>
                <a:spcPct val="90000"/>
              </a:lnSpc>
              <a:buClrTx/>
            </a:pPr>
            <a:endParaRPr lang="en-GB" i="0" dirty="0"/>
          </a:p>
        </p:txBody>
      </p:sp>
    </p:spTree>
    <p:extLst>
      <p:ext uri="{BB962C8B-B14F-4D97-AF65-F5344CB8AC3E}">
        <p14:creationId xmlns:p14="http://schemas.microsoft.com/office/powerpoint/2010/main" val="10235809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GB" sz="3200" kern="1200" dirty="0">
                <a:solidFill>
                  <a:srgbClr val="E36406"/>
                </a:solidFill>
                <a:cs typeface="Arial" charset="0"/>
              </a:rPr>
              <a:t>Conclusions and way </a:t>
            </a:r>
            <a:r>
              <a:rPr lang="en-GB" sz="3200" kern="1200" dirty="0" smtClean="0">
                <a:solidFill>
                  <a:srgbClr val="E36406"/>
                </a:solidFill>
                <a:cs typeface="Arial" charset="0"/>
              </a:rPr>
              <a:t>forward (2)</a:t>
            </a:r>
            <a:endParaRPr lang="en-GB" sz="3200" kern="1200" dirty="0">
              <a:solidFill>
                <a:srgbClr val="E36406"/>
              </a:solidFill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14</a:t>
            </a:fld>
            <a:endParaRPr lang="en-GB" alt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7544" y="2420888"/>
            <a:ext cx="8352928" cy="3960440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en-GB" i="0" dirty="0"/>
              <a:t>The EGR is a very rich data </a:t>
            </a:r>
            <a:r>
              <a:rPr lang="en-GB" i="0" dirty="0" smtClean="0"/>
              <a:t>source</a:t>
            </a:r>
          </a:p>
          <a:p>
            <a:pPr>
              <a:lnSpc>
                <a:spcPct val="90000"/>
              </a:lnSpc>
              <a:buClrTx/>
            </a:pPr>
            <a:r>
              <a:rPr lang="en-GB" i="0" dirty="0" smtClean="0"/>
              <a:t>Eurostat </a:t>
            </a:r>
            <a:r>
              <a:rPr lang="en-GB" i="0" dirty="0"/>
              <a:t>and the NSIs are continuously working to improve its </a:t>
            </a:r>
            <a:r>
              <a:rPr lang="en-GB" i="0" dirty="0" smtClean="0"/>
              <a:t>quality</a:t>
            </a:r>
          </a:p>
          <a:p>
            <a:pPr>
              <a:lnSpc>
                <a:spcPct val="90000"/>
              </a:lnSpc>
              <a:buClrTx/>
            </a:pPr>
            <a:r>
              <a:rPr lang="en-GB" i="0" dirty="0" smtClean="0"/>
              <a:t>Having </a:t>
            </a:r>
            <a:r>
              <a:rPr lang="en-GB" i="0" dirty="0"/>
              <a:t>sufficient quality level in the future, the EGR can be the source of very relevant and valuable European official </a:t>
            </a:r>
            <a:r>
              <a:rPr lang="en-GB" i="0" dirty="0" smtClean="0"/>
              <a:t>statistics on MNE groups and their affiliates</a:t>
            </a:r>
          </a:p>
          <a:p>
            <a:pPr>
              <a:lnSpc>
                <a:spcPct val="90000"/>
              </a:lnSpc>
              <a:buClrTx/>
            </a:pPr>
            <a:r>
              <a:rPr lang="en-GB" i="0" dirty="0"/>
              <a:t>Eurostat aims to switch from production and dissemination of experimental statistics based on EGR data to European official statistics</a:t>
            </a:r>
          </a:p>
          <a:p>
            <a:pPr>
              <a:lnSpc>
                <a:spcPct val="90000"/>
              </a:lnSpc>
              <a:buClrTx/>
            </a:pPr>
            <a:endParaRPr lang="en-GB" i="0" dirty="0" smtClean="0"/>
          </a:p>
          <a:p>
            <a:pPr>
              <a:lnSpc>
                <a:spcPct val="90000"/>
              </a:lnSpc>
              <a:buClrTx/>
            </a:pPr>
            <a:endParaRPr lang="en-GB" i="0" dirty="0"/>
          </a:p>
        </p:txBody>
      </p:sp>
    </p:spTree>
    <p:extLst>
      <p:ext uri="{BB962C8B-B14F-4D97-AF65-F5344CB8AC3E}">
        <p14:creationId xmlns:p14="http://schemas.microsoft.com/office/powerpoint/2010/main" val="10235809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916832"/>
            <a:ext cx="8497192" cy="936625"/>
          </a:xfrm>
        </p:spPr>
        <p:txBody>
          <a:bodyPr/>
          <a:lstStyle/>
          <a:p>
            <a:pPr lvl="1" algn="ctr">
              <a:lnSpc>
                <a:spcPct val="90000"/>
              </a:lnSpc>
            </a:pPr>
            <a:r>
              <a:rPr lang="en-GB" sz="3200" kern="1200" dirty="0" smtClean="0">
                <a:solidFill>
                  <a:srgbClr val="E36406"/>
                </a:solidFill>
                <a:ea typeface="+mn-ea"/>
                <a:cs typeface="Arial" charset="0"/>
              </a:rPr>
              <a:t>Thank you!</a:t>
            </a:r>
            <a:endParaRPr lang="en-GB" sz="3200" kern="1200" dirty="0">
              <a:solidFill>
                <a:srgbClr val="E36406"/>
              </a:solidFill>
              <a:ea typeface="+mn-ea"/>
              <a:cs typeface="Arial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3212976"/>
            <a:ext cx="8229600" cy="2232348"/>
          </a:xfrm>
        </p:spPr>
        <p:txBody>
          <a:bodyPr/>
          <a:lstStyle/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dirty="0" smtClean="0"/>
              <a:t>Questions</a:t>
            </a: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dirty="0" smtClean="0"/>
              <a:t>Contact:</a:t>
            </a:r>
            <a:endParaRPr lang="en-GB" i="0" dirty="0" smtClean="0">
              <a:hlinkClick r:id="rId2"/>
            </a:endParaRPr>
          </a:p>
          <a:p>
            <a:pPr marL="457200" lvl="1" indent="0">
              <a:lnSpc>
                <a:spcPct val="90000"/>
              </a:lnSpc>
              <a:buClrTx/>
              <a:buNone/>
            </a:pPr>
            <a:r>
              <a:rPr lang="en-GB" dirty="0" smtClean="0">
                <a:hlinkClick r:id="rId3"/>
              </a:rPr>
              <a:t>ESTAT-EGR@ec.europa.eu</a:t>
            </a:r>
            <a:endParaRPr lang="en-GB" dirty="0" smtClean="0"/>
          </a:p>
          <a:p>
            <a:pPr marL="457200" lvl="1" indent="0">
              <a:lnSpc>
                <a:spcPct val="90000"/>
              </a:lnSpc>
              <a:buClrTx/>
              <a:buNone/>
            </a:pPr>
            <a:endParaRPr lang="en-GB" i="0" dirty="0" smtClean="0"/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endParaRPr lang="en-GB" i="0" dirty="0"/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endParaRPr lang="en-GB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15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5222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339850"/>
            <a:ext cx="8497192" cy="936625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GB" sz="3200" kern="1200" dirty="0" smtClean="0">
                <a:solidFill>
                  <a:srgbClr val="E36406"/>
                </a:solidFill>
                <a:ea typeface="+mn-ea"/>
                <a:cs typeface="Arial" charset="0"/>
              </a:rPr>
              <a:t>Overview</a:t>
            </a:r>
            <a:endParaRPr lang="en-GB" sz="3200" kern="1200" dirty="0">
              <a:solidFill>
                <a:srgbClr val="E36406"/>
              </a:solidFill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2</a:t>
            </a:fld>
            <a:endParaRPr lang="en-GB" alt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7544" y="2420888"/>
            <a:ext cx="8280920" cy="3528392"/>
          </a:xfrm>
          <a:prstGeom prst="rect">
            <a:avLst/>
          </a:prstGeom>
          <a:noFill/>
          <a:ln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F5494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kern="0" dirty="0" smtClean="0"/>
              <a:t>Statistics on multinational enterprise groups</a:t>
            </a: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kern="0" dirty="0"/>
              <a:t>Experimental statistics in </a:t>
            </a:r>
            <a:r>
              <a:rPr lang="en-GB" i="0" kern="0" dirty="0" smtClean="0"/>
              <a:t>Eurostat</a:t>
            </a: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pt-BR" i="0" kern="0" dirty="0"/>
              <a:t>EGR data as experimental </a:t>
            </a:r>
            <a:r>
              <a:rPr lang="pt-BR" i="0" kern="0" dirty="0" smtClean="0"/>
              <a:t>statistics</a:t>
            </a: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kern="0" dirty="0"/>
              <a:t>EGR dissemination </a:t>
            </a:r>
            <a:r>
              <a:rPr lang="en-GB" i="0" kern="0" dirty="0" smtClean="0"/>
              <a:t>article</a:t>
            </a: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kern="0" dirty="0" smtClean="0"/>
              <a:t>The </a:t>
            </a:r>
            <a:r>
              <a:rPr lang="en-GB" i="0" kern="0" dirty="0" smtClean="0"/>
              <a:t>population </a:t>
            </a:r>
            <a:r>
              <a:rPr lang="en-GB" i="0" kern="0" dirty="0" smtClean="0"/>
              <a:t>of</a:t>
            </a:r>
            <a:r>
              <a:rPr lang="en-GB" i="0" kern="0" dirty="0" smtClean="0"/>
              <a:t> </a:t>
            </a:r>
            <a:r>
              <a:rPr lang="en-GB" i="0" kern="0" dirty="0" smtClean="0"/>
              <a:t>the </a:t>
            </a:r>
            <a:r>
              <a:rPr lang="en-GB" i="0" kern="0" dirty="0"/>
              <a:t>dissemination </a:t>
            </a:r>
            <a:r>
              <a:rPr lang="en-GB" i="0" kern="0" dirty="0"/>
              <a:t>article</a:t>
            </a:r>
            <a:endParaRPr lang="en-GB" i="0" kern="0" dirty="0" smtClean="0"/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kern="0" dirty="0"/>
              <a:t>Conclusions and way </a:t>
            </a:r>
            <a:r>
              <a:rPr lang="en-GB" i="0" kern="0" dirty="0" smtClean="0"/>
              <a:t>forward</a:t>
            </a:r>
            <a:endParaRPr lang="en-GB" i="0" kern="0" dirty="0"/>
          </a:p>
        </p:txBody>
      </p:sp>
    </p:spTree>
    <p:extLst>
      <p:ext uri="{BB962C8B-B14F-4D97-AF65-F5344CB8AC3E}">
        <p14:creationId xmlns:p14="http://schemas.microsoft.com/office/powerpoint/2010/main" val="102449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420888"/>
            <a:ext cx="8229600" cy="3528392"/>
          </a:xfrm>
          <a:ln>
            <a:noFill/>
            <a:prstDash val="solid"/>
          </a:ln>
        </p:spPr>
        <p:txBody>
          <a:bodyPr/>
          <a:lstStyle/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dirty="0" smtClean="0"/>
              <a:t>Multinational </a:t>
            </a:r>
            <a:r>
              <a:rPr lang="en-GB" i="0" dirty="0"/>
              <a:t>enterprise groups play a major role in the EU </a:t>
            </a:r>
            <a:r>
              <a:rPr lang="en-GB" i="0" dirty="0" smtClean="0"/>
              <a:t>economy</a:t>
            </a: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dirty="0" smtClean="0"/>
              <a:t>They substantially contribute to </a:t>
            </a:r>
            <a:r>
              <a:rPr lang="en-GB" i="0" dirty="0"/>
              <a:t>the production of goods and services, employment and </a:t>
            </a:r>
            <a:r>
              <a:rPr lang="en-GB" i="0" dirty="0" smtClean="0"/>
              <a:t>investment</a:t>
            </a:r>
            <a:endParaRPr lang="en-US" sz="2000" b="0" dirty="0" smtClean="0"/>
          </a:p>
          <a:p>
            <a:pPr marL="342900" lvl="1" indent="-342900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sz="2400" b="0" dirty="0" smtClean="0">
                <a:ea typeface="+mn-ea"/>
                <a:cs typeface="+mn-cs"/>
              </a:rPr>
              <a:t>Despite growing interest in the structure of MNE groups, Eurostat does not publish official statistics on that topic</a:t>
            </a:r>
          </a:p>
          <a:p>
            <a:pPr marL="342900" lvl="1" indent="-342900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sz="2400" b="0" dirty="0" smtClean="0">
                <a:ea typeface="+mn-ea"/>
                <a:cs typeface="+mn-cs"/>
              </a:rPr>
              <a:t>To </a:t>
            </a:r>
            <a:r>
              <a:rPr lang="en-GB" sz="2400" b="0" dirty="0">
                <a:ea typeface="+mn-ea"/>
                <a:cs typeface="+mn-cs"/>
              </a:rPr>
              <a:t>meet this information need, Eurostat started publishing experimental statistics on </a:t>
            </a:r>
            <a:r>
              <a:rPr lang="en-GB" sz="2400" b="0" dirty="0" smtClean="0">
                <a:ea typeface="+mn-ea"/>
                <a:cs typeface="+mn-cs"/>
              </a:rPr>
              <a:t>the MNE groups </a:t>
            </a:r>
            <a:r>
              <a:rPr lang="en-GB" sz="2400" b="0" dirty="0">
                <a:ea typeface="+mn-ea"/>
                <a:cs typeface="+mn-cs"/>
              </a:rPr>
              <a:t>in the EU and EFTA </a:t>
            </a:r>
            <a:r>
              <a:rPr lang="en-GB" sz="2400" b="0" dirty="0" smtClean="0">
                <a:ea typeface="+mn-ea"/>
                <a:cs typeface="+mn-cs"/>
              </a:rPr>
              <a:t>countries</a:t>
            </a:r>
          </a:p>
          <a:p>
            <a:pPr marL="742950" lvl="2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The statistics </a:t>
            </a:r>
            <a:r>
              <a:rPr lang="en-US" sz="2000" b="1" dirty="0" smtClean="0"/>
              <a:t>are </a:t>
            </a:r>
            <a:r>
              <a:rPr lang="en-US" sz="2000" b="1" dirty="0"/>
              <a:t>based on </a:t>
            </a:r>
            <a:r>
              <a:rPr lang="en-US" sz="2000" b="1" dirty="0" smtClean="0"/>
              <a:t>the data of the EGR</a:t>
            </a:r>
            <a:endParaRPr lang="en-US" sz="1600" b="0" dirty="0">
              <a:ea typeface="+mn-ea"/>
              <a:cs typeface="+mn-cs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340768"/>
            <a:ext cx="8229600" cy="936625"/>
          </a:xfrm>
        </p:spPr>
        <p:txBody>
          <a:bodyPr/>
          <a:lstStyle/>
          <a:p>
            <a:r>
              <a:rPr lang="en-GB" sz="3200" kern="1200" dirty="0" smtClean="0">
                <a:solidFill>
                  <a:srgbClr val="E36406"/>
                </a:solidFill>
                <a:latin typeface="Verdana" pitchFamily="34" charset="0"/>
                <a:ea typeface="+mn-ea"/>
                <a:cs typeface="Arial" charset="0"/>
              </a:rPr>
              <a:t>Introduction</a:t>
            </a:r>
            <a:endParaRPr lang="en-GB" sz="3200" kern="1200" dirty="0">
              <a:solidFill>
                <a:srgbClr val="E36406"/>
              </a:solidFill>
              <a:latin typeface="Verdana" pitchFamily="34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81893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420888"/>
            <a:ext cx="8280920" cy="3528392"/>
          </a:xfrm>
          <a:ln>
            <a:noFill/>
            <a:prstDash val="solid"/>
          </a:ln>
        </p:spPr>
        <p:txBody>
          <a:bodyPr/>
          <a:lstStyle/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dirty="0"/>
              <a:t>Eurostat started to publish experimental statistics in </a:t>
            </a:r>
            <a:r>
              <a:rPr lang="en-GB" i="0" dirty="0" smtClean="0"/>
              <a:t>2017</a:t>
            </a: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dirty="0" smtClean="0"/>
              <a:t>These </a:t>
            </a:r>
            <a:r>
              <a:rPr lang="en-GB" i="0" dirty="0"/>
              <a:t>statistics use new data sources and methods </a:t>
            </a:r>
            <a:r>
              <a:rPr lang="en-GB" i="0" dirty="0" smtClean="0"/>
              <a:t>to </a:t>
            </a:r>
            <a:r>
              <a:rPr lang="en-GB" i="0" dirty="0"/>
              <a:t>respond to </a:t>
            </a:r>
            <a:r>
              <a:rPr lang="en-GB" i="0" dirty="0" smtClean="0"/>
              <a:t>user </a:t>
            </a:r>
            <a:r>
              <a:rPr lang="en-GB" i="0" dirty="0"/>
              <a:t>needs that are not met </a:t>
            </a:r>
            <a:r>
              <a:rPr lang="en-GB" i="0" dirty="0" smtClean="0"/>
              <a:t>by </a:t>
            </a:r>
            <a:r>
              <a:rPr lang="en-GB" i="0" dirty="0"/>
              <a:t>official </a:t>
            </a:r>
            <a:r>
              <a:rPr lang="en-GB" i="0" dirty="0" smtClean="0"/>
              <a:t>statistics</a:t>
            </a: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dirty="0" smtClean="0"/>
              <a:t>These </a:t>
            </a:r>
            <a:r>
              <a:rPr lang="en-GB" i="0" dirty="0"/>
              <a:t>statistics have not reached full maturity in terms of harmonisation, coverage or </a:t>
            </a:r>
            <a:r>
              <a:rPr lang="en-GB" i="0" dirty="0" smtClean="0"/>
              <a:t>methodology</a:t>
            </a: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dirty="0" smtClean="0"/>
              <a:t>Users </a:t>
            </a:r>
            <a:r>
              <a:rPr lang="en-GB" i="0" dirty="0"/>
              <a:t>are reminded that experimental statistics are test data which should be used with </a:t>
            </a:r>
            <a:r>
              <a:rPr lang="en-GB" i="0" dirty="0" smtClean="0"/>
              <a:t>caution</a:t>
            </a: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dirty="0"/>
              <a:t>They are always marked with a clearly visible experimental logo and accompanied by detailed methodological </a:t>
            </a:r>
            <a:r>
              <a:rPr lang="en-GB" dirty="0" smtClean="0"/>
              <a:t>notes</a:t>
            </a:r>
            <a:endParaRPr lang="en-GB" i="0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340768"/>
            <a:ext cx="8229600" cy="936625"/>
          </a:xfrm>
        </p:spPr>
        <p:txBody>
          <a:bodyPr/>
          <a:lstStyle/>
          <a:p>
            <a:r>
              <a:rPr lang="en-GB" sz="3200" kern="1200" dirty="0" smtClean="0">
                <a:solidFill>
                  <a:srgbClr val="E36406"/>
                </a:solidFill>
                <a:latin typeface="Verdana" pitchFamily="34" charset="0"/>
                <a:ea typeface="+mn-ea"/>
                <a:cs typeface="Arial" charset="0"/>
              </a:rPr>
              <a:t>Experimental statistics in Eurostat</a:t>
            </a:r>
            <a:endParaRPr lang="en-GB" sz="3200" kern="1200" dirty="0">
              <a:solidFill>
                <a:srgbClr val="E36406"/>
              </a:solidFill>
              <a:latin typeface="Verdana" pitchFamily="34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62779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420888"/>
            <a:ext cx="8424936" cy="3528392"/>
          </a:xfrm>
          <a:ln>
            <a:noFill/>
            <a:prstDash val="solid"/>
          </a:ln>
        </p:spPr>
        <p:txBody>
          <a:bodyPr/>
          <a:lstStyle/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dirty="0"/>
              <a:t>The main reason </a:t>
            </a:r>
            <a:r>
              <a:rPr lang="en-GB" i="0" dirty="0" smtClean="0"/>
              <a:t>why data on </a:t>
            </a:r>
            <a:r>
              <a:rPr lang="en-GB" i="0" dirty="0" smtClean="0"/>
              <a:t>MNE groups </a:t>
            </a:r>
            <a:r>
              <a:rPr lang="en-GB" i="0" dirty="0"/>
              <a:t>from </a:t>
            </a:r>
            <a:r>
              <a:rPr lang="en-GB" i="0" dirty="0" smtClean="0"/>
              <a:t>EGR are published as experimental </a:t>
            </a:r>
            <a:r>
              <a:rPr lang="en-GB" i="0" dirty="0"/>
              <a:t>statistics is the quality of the EGR database, in particular as regards the relative completeness and accuracy of its </a:t>
            </a:r>
            <a:r>
              <a:rPr lang="en-GB" i="0" dirty="0" smtClean="0"/>
              <a:t>data</a:t>
            </a:r>
            <a:endParaRPr lang="en-GB" i="0" dirty="0"/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dirty="0"/>
              <a:t>The EGR has very broad coverage of large and medium-sized </a:t>
            </a:r>
            <a:r>
              <a:rPr lang="en-GB" i="0" dirty="0" smtClean="0"/>
              <a:t>groups</a:t>
            </a: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dirty="0" smtClean="0"/>
              <a:t>However</a:t>
            </a:r>
            <a:r>
              <a:rPr lang="en-GB" i="0" dirty="0"/>
              <a:t>, its estimated coverage of small groups and their </a:t>
            </a:r>
            <a:r>
              <a:rPr lang="en-GB" i="0" dirty="0" smtClean="0"/>
              <a:t>enterprises </a:t>
            </a:r>
            <a:r>
              <a:rPr lang="en-GB" i="0" dirty="0"/>
              <a:t>stands at only </a:t>
            </a:r>
            <a:r>
              <a:rPr lang="en-GB" i="0" dirty="0" smtClean="0"/>
              <a:t>60%</a:t>
            </a: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dirty="0" smtClean="0"/>
              <a:t>It </a:t>
            </a:r>
            <a:r>
              <a:rPr lang="en-GB" i="0" dirty="0"/>
              <a:t>is not yet possible to reach very precise conclusions on the total population of </a:t>
            </a:r>
            <a:r>
              <a:rPr lang="en-GB" i="0" dirty="0" smtClean="0"/>
              <a:t>MNE groups </a:t>
            </a:r>
            <a:r>
              <a:rPr lang="en-GB" i="0" dirty="0"/>
              <a:t>in the EU using EGR </a:t>
            </a:r>
            <a:r>
              <a:rPr lang="en-GB" i="0" dirty="0" smtClean="0"/>
              <a:t>data</a:t>
            </a:r>
            <a:endParaRPr lang="en-GB" i="0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340768"/>
            <a:ext cx="8229600" cy="936625"/>
          </a:xfrm>
        </p:spPr>
        <p:txBody>
          <a:bodyPr/>
          <a:lstStyle/>
          <a:p>
            <a:r>
              <a:rPr lang="en-GB" sz="3200" kern="1200" dirty="0" smtClean="0">
                <a:solidFill>
                  <a:srgbClr val="E36406"/>
                </a:solidFill>
                <a:latin typeface="Verdana" pitchFamily="34" charset="0"/>
                <a:ea typeface="+mn-ea"/>
                <a:cs typeface="Arial" charset="0"/>
              </a:rPr>
              <a:t>EGR data as experimental statistics (1)</a:t>
            </a:r>
            <a:endParaRPr lang="en-GB" sz="3200" kern="1200" dirty="0">
              <a:solidFill>
                <a:srgbClr val="E36406"/>
              </a:solidFill>
              <a:latin typeface="Verdana" pitchFamily="34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54935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420888"/>
            <a:ext cx="8568952" cy="3528392"/>
          </a:xfrm>
          <a:ln>
            <a:noFill/>
            <a:prstDash val="solid"/>
          </a:ln>
        </p:spPr>
        <p:txBody>
          <a:bodyPr/>
          <a:lstStyle/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dirty="0" smtClean="0"/>
              <a:t>EGR </a:t>
            </a:r>
            <a:r>
              <a:rPr lang="en-GB" i="0" dirty="0"/>
              <a:t>data are not always comparable with similar statistics </a:t>
            </a:r>
            <a:r>
              <a:rPr lang="en-GB" i="0" dirty="0" smtClean="0"/>
              <a:t>of national publications</a:t>
            </a: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dirty="0" smtClean="0"/>
              <a:t>NSIs use </a:t>
            </a:r>
            <a:r>
              <a:rPr lang="en-GB" i="0" dirty="0"/>
              <a:t>additional information and procedures to produce national </a:t>
            </a:r>
            <a:r>
              <a:rPr lang="en-GB" i="0" dirty="0" smtClean="0"/>
              <a:t>data</a:t>
            </a:r>
            <a:endParaRPr lang="en-GB" i="0" dirty="0"/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dirty="0" smtClean="0"/>
              <a:t>The </a:t>
            </a:r>
            <a:r>
              <a:rPr lang="en-GB" i="0" dirty="0"/>
              <a:t>EGR is a platform that merges the data of EU and EFTA countries with commercial </a:t>
            </a:r>
            <a:r>
              <a:rPr lang="en-GB" i="0" dirty="0" smtClean="0"/>
              <a:t>data </a:t>
            </a: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dirty="0" smtClean="0"/>
              <a:t>The </a:t>
            </a:r>
            <a:r>
              <a:rPr lang="en-GB" i="0" dirty="0"/>
              <a:t>outcome may </a:t>
            </a:r>
            <a:r>
              <a:rPr lang="en-GB" i="0" dirty="0" smtClean="0"/>
              <a:t>differ </a:t>
            </a:r>
            <a:r>
              <a:rPr lang="en-GB" i="0" dirty="0"/>
              <a:t>from the national view on </a:t>
            </a:r>
            <a:r>
              <a:rPr lang="en-GB" i="0" dirty="0" smtClean="0"/>
              <a:t>groups</a:t>
            </a:r>
            <a:endParaRPr lang="en-GB" i="0" dirty="0"/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GB" i="0" dirty="0"/>
              <a:t>Combining multiple sources can also lead to errors in </a:t>
            </a:r>
            <a:r>
              <a:rPr lang="en-GB" i="0" dirty="0" smtClean="0"/>
              <a:t>structures, some </a:t>
            </a:r>
            <a:r>
              <a:rPr lang="en-GB" i="0" dirty="0"/>
              <a:t>group structures may </a:t>
            </a:r>
            <a:r>
              <a:rPr lang="en-GB" i="0" dirty="0" smtClean="0"/>
              <a:t>be broken or fragmented</a:t>
            </a:r>
            <a:endParaRPr lang="en-GB" i="0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340768"/>
            <a:ext cx="8229600" cy="936625"/>
          </a:xfrm>
        </p:spPr>
        <p:txBody>
          <a:bodyPr/>
          <a:lstStyle/>
          <a:p>
            <a:r>
              <a:rPr lang="en-GB" sz="3200" kern="1200" dirty="0" smtClean="0">
                <a:solidFill>
                  <a:srgbClr val="E36406"/>
                </a:solidFill>
                <a:latin typeface="Verdana" pitchFamily="34" charset="0"/>
                <a:ea typeface="+mn-ea"/>
                <a:cs typeface="Arial" charset="0"/>
              </a:rPr>
              <a:t>EGR data as experimental statistics (2)</a:t>
            </a:r>
            <a:endParaRPr lang="en-GB" sz="3200" kern="1200" dirty="0">
              <a:solidFill>
                <a:srgbClr val="E36406"/>
              </a:solidFill>
              <a:latin typeface="Verdana" pitchFamily="34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EA6B48B0-3CED-4977-89FA-FF0719A309D0}" type="slidenum">
              <a:rPr lang="en-GB" altLang="en-US" smtClean="0"/>
              <a:pPr/>
              <a:t>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3096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936625"/>
          </a:xfrm>
        </p:spPr>
        <p:txBody>
          <a:bodyPr/>
          <a:lstStyle/>
          <a:p>
            <a:r>
              <a:rPr lang="en-GB" sz="3200" kern="1200" dirty="0">
                <a:solidFill>
                  <a:srgbClr val="E36406"/>
                </a:solidFill>
                <a:latin typeface="Verdana" pitchFamily="34" charset="0"/>
                <a:cs typeface="Arial" charset="0"/>
              </a:rPr>
              <a:t>EGR </a:t>
            </a:r>
            <a:r>
              <a:rPr lang="en-GB" sz="3200" kern="1200" dirty="0" smtClean="0">
                <a:solidFill>
                  <a:srgbClr val="E36406"/>
                </a:solidFill>
                <a:latin typeface="Verdana" pitchFamily="34" charset="0"/>
                <a:cs typeface="Arial" charset="0"/>
              </a:rPr>
              <a:t>dissemination article (</a:t>
            </a:r>
            <a:r>
              <a:rPr lang="en-GB" sz="3200" kern="1200" dirty="0" smtClean="0">
                <a:solidFill>
                  <a:srgbClr val="E36406"/>
                </a:solidFill>
                <a:latin typeface="Verdana" pitchFamily="34" charset="0"/>
                <a:cs typeface="Arial" charset="0"/>
              </a:rPr>
              <a:t>1</a:t>
            </a:r>
            <a:r>
              <a:rPr lang="en-GB" sz="3200" kern="1200" dirty="0" smtClean="0">
                <a:solidFill>
                  <a:srgbClr val="E36406"/>
                </a:solidFill>
                <a:latin typeface="Verdana" pitchFamily="34" charset="0"/>
                <a:cs typeface="Arial" charset="0"/>
              </a:rPr>
              <a:t>)</a:t>
            </a:r>
            <a:endParaRPr lang="en-GB" sz="3200" kern="1200" dirty="0">
              <a:solidFill>
                <a:srgbClr val="E36406"/>
              </a:solidFill>
              <a:latin typeface="Verdana" pitchFamily="34" charset="0"/>
              <a:ea typeface="+mn-ea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20888"/>
            <a:ext cx="8352928" cy="3960440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en-GB" i="0" dirty="0" smtClean="0"/>
              <a:t>Eurostat </a:t>
            </a:r>
            <a:r>
              <a:rPr lang="en-GB" i="0" dirty="0"/>
              <a:t>would like to avoid producing overlapping data with European statistics </a:t>
            </a:r>
            <a:r>
              <a:rPr lang="en-GB" i="0" dirty="0" smtClean="0"/>
              <a:t>on foreign affiliates </a:t>
            </a:r>
            <a:r>
              <a:rPr lang="en-GB" i="0" dirty="0"/>
              <a:t>(</a:t>
            </a:r>
            <a:r>
              <a:rPr lang="en-GB" i="0" dirty="0" smtClean="0"/>
              <a:t>FATS)</a:t>
            </a:r>
          </a:p>
          <a:p>
            <a:pPr>
              <a:lnSpc>
                <a:spcPct val="90000"/>
              </a:lnSpc>
              <a:buClrTx/>
            </a:pPr>
            <a:r>
              <a:rPr lang="en-GB" i="0" dirty="0" smtClean="0"/>
              <a:t>The </a:t>
            </a:r>
            <a:r>
              <a:rPr lang="en-GB" i="0" dirty="0"/>
              <a:t>EGR output tables were designed to be complementary to the FATS data </a:t>
            </a:r>
            <a:r>
              <a:rPr lang="en-GB" i="0" dirty="0" smtClean="0"/>
              <a:t>tables</a:t>
            </a:r>
          </a:p>
          <a:p>
            <a:pPr>
              <a:lnSpc>
                <a:spcPct val="90000"/>
              </a:lnSpc>
              <a:buClrTx/>
            </a:pPr>
            <a:r>
              <a:rPr lang="en-GB" i="0" dirty="0" smtClean="0"/>
              <a:t>The </a:t>
            </a:r>
            <a:r>
              <a:rPr lang="en-GB" i="0" dirty="0"/>
              <a:t>EGR </a:t>
            </a:r>
            <a:r>
              <a:rPr lang="en-GB" i="0" dirty="0" smtClean="0"/>
              <a:t>dissemination is focusing </a:t>
            </a:r>
            <a:r>
              <a:rPr lang="en-GB" i="0" dirty="0"/>
              <a:t>on the structure </a:t>
            </a:r>
            <a:r>
              <a:rPr lang="en-GB" i="0" dirty="0" smtClean="0"/>
              <a:t>and </a:t>
            </a:r>
            <a:r>
              <a:rPr lang="en-GB" i="0" dirty="0"/>
              <a:t>characteristics</a:t>
            </a:r>
            <a:r>
              <a:rPr lang="en-GB" dirty="0"/>
              <a:t> </a:t>
            </a:r>
            <a:r>
              <a:rPr lang="en-GB" i="0" dirty="0" smtClean="0"/>
              <a:t>of </a:t>
            </a:r>
            <a:r>
              <a:rPr lang="en-GB" i="0" dirty="0"/>
              <a:t>the </a:t>
            </a:r>
            <a:r>
              <a:rPr lang="en-GB" i="0" dirty="0" smtClean="0"/>
              <a:t>MNE groups</a:t>
            </a:r>
          </a:p>
          <a:p>
            <a:pPr lvl="1">
              <a:lnSpc>
                <a:spcPct val="90000"/>
              </a:lnSpc>
              <a:buClrTx/>
            </a:pPr>
            <a:r>
              <a:rPr lang="en-GB" dirty="0"/>
              <a:t>Number of MNE groups </a:t>
            </a:r>
            <a:r>
              <a:rPr lang="en-GB" dirty="0" smtClean="0"/>
              <a:t>per country </a:t>
            </a:r>
          </a:p>
          <a:p>
            <a:pPr lvl="1">
              <a:lnSpc>
                <a:spcPct val="90000"/>
              </a:lnSpc>
              <a:buClrTx/>
            </a:pPr>
            <a:r>
              <a:rPr lang="en-GB" dirty="0" smtClean="0"/>
              <a:t>Size, complexity and European </a:t>
            </a:r>
            <a:r>
              <a:rPr lang="en-GB" dirty="0"/>
              <a:t>presence</a:t>
            </a:r>
            <a:r>
              <a:rPr lang="en-GB" dirty="0" smtClean="0"/>
              <a:t> </a:t>
            </a:r>
            <a:r>
              <a:rPr lang="en-GB" dirty="0"/>
              <a:t>of </a:t>
            </a:r>
            <a:r>
              <a:rPr lang="en-GB" dirty="0" smtClean="0"/>
              <a:t>groups</a:t>
            </a:r>
          </a:p>
          <a:p>
            <a:pPr lvl="1">
              <a:lnSpc>
                <a:spcPct val="90000"/>
              </a:lnSpc>
              <a:buClrTx/>
            </a:pPr>
            <a:r>
              <a:rPr lang="en-GB" dirty="0" smtClean="0"/>
              <a:t>Top </a:t>
            </a:r>
            <a:r>
              <a:rPr lang="en-GB" dirty="0"/>
              <a:t>5 EU partner countries </a:t>
            </a:r>
            <a:r>
              <a:rPr lang="en-GB" dirty="0" smtClean="0"/>
              <a:t>of the countries' groups</a:t>
            </a:r>
            <a:endParaRPr lang="en-GB" dirty="0"/>
          </a:p>
          <a:p>
            <a:pPr lvl="1">
              <a:lnSpc>
                <a:spcPct val="90000"/>
              </a:lnSpc>
              <a:buClrTx/>
            </a:pPr>
            <a:r>
              <a:rPr lang="en-GB" dirty="0" smtClean="0"/>
              <a:t>Employment of MNE groups in the EU</a:t>
            </a:r>
            <a:endParaRPr lang="en-GB" dirty="0"/>
          </a:p>
          <a:p>
            <a:pPr>
              <a:lnSpc>
                <a:spcPct val="90000"/>
              </a:lnSpc>
              <a:buClrTx/>
            </a:pPr>
            <a:endParaRPr lang="en-GB" i="0" dirty="0" smtClean="0"/>
          </a:p>
          <a:p>
            <a:pPr>
              <a:lnSpc>
                <a:spcPct val="90000"/>
              </a:lnSpc>
              <a:buClrTx/>
            </a:pPr>
            <a:endParaRPr lang="en-GB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48B0-3CED-4977-89FA-FF0719A309D0}" type="slidenum">
              <a:rPr lang="en-GB" altLang="en-US" smtClean="0"/>
              <a:pPr/>
              <a:t>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51642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936625"/>
          </a:xfrm>
        </p:spPr>
        <p:txBody>
          <a:bodyPr/>
          <a:lstStyle/>
          <a:p>
            <a:r>
              <a:rPr lang="en-GB" sz="3200" kern="1200" dirty="0">
                <a:solidFill>
                  <a:srgbClr val="E36406"/>
                </a:solidFill>
                <a:latin typeface="Verdana" pitchFamily="34" charset="0"/>
                <a:cs typeface="Arial" charset="0"/>
              </a:rPr>
              <a:t>EGR dissemination article </a:t>
            </a:r>
            <a:r>
              <a:rPr lang="en-GB" sz="3200" kern="1200" dirty="0" smtClean="0">
                <a:solidFill>
                  <a:srgbClr val="E36406"/>
                </a:solidFill>
                <a:latin typeface="Verdana" pitchFamily="34" charset="0"/>
                <a:cs typeface="Arial" charset="0"/>
              </a:rPr>
              <a:t>(2)</a:t>
            </a:r>
            <a:endParaRPr lang="en-GB" sz="3200" kern="1200" dirty="0">
              <a:solidFill>
                <a:srgbClr val="E36406"/>
              </a:solidFill>
              <a:latin typeface="Verdana" pitchFamily="34" charset="0"/>
              <a:ea typeface="+mn-ea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7864" y="2420888"/>
            <a:ext cx="5472608" cy="3960440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en-GB" i="0" dirty="0"/>
              <a:t>Eurostat published one statistical article on </a:t>
            </a:r>
            <a:r>
              <a:rPr lang="en-GB" i="0" dirty="0" smtClean="0"/>
              <a:t>MNE groups </a:t>
            </a:r>
            <a:r>
              <a:rPr lang="en-GB" i="0" dirty="0"/>
              <a:t>as experimental </a:t>
            </a:r>
            <a:r>
              <a:rPr lang="en-GB" i="0" dirty="0" smtClean="0"/>
              <a:t>statistics</a:t>
            </a:r>
          </a:p>
          <a:p>
            <a:pPr lvl="1">
              <a:lnSpc>
                <a:spcPct val="90000"/>
              </a:lnSpc>
              <a:buClrTx/>
            </a:pPr>
            <a:r>
              <a:rPr lang="en-GB" i="0" dirty="0" smtClean="0"/>
              <a:t>The </a:t>
            </a:r>
            <a:r>
              <a:rPr lang="en-GB" i="0" dirty="0">
                <a:hlinkClick r:id="rId2"/>
              </a:rPr>
              <a:t>article on the groups </a:t>
            </a:r>
            <a:r>
              <a:rPr lang="en-GB" i="0" dirty="0"/>
              <a:t>can be found under the Eurostat Statistics Explained </a:t>
            </a:r>
            <a:r>
              <a:rPr lang="en-GB" i="0" dirty="0" smtClean="0"/>
              <a:t>website</a:t>
            </a:r>
          </a:p>
          <a:p>
            <a:pPr lvl="1">
              <a:lnSpc>
                <a:spcPct val="90000"/>
              </a:lnSpc>
              <a:buClrTx/>
            </a:pPr>
            <a:r>
              <a:rPr lang="en-GB" dirty="0" smtClean="0"/>
              <a:t>The first </a:t>
            </a:r>
            <a:r>
              <a:rPr lang="en-GB" dirty="0"/>
              <a:t>article was published with 2015 data in 01/2018 </a:t>
            </a:r>
          </a:p>
          <a:p>
            <a:pPr lvl="1">
              <a:lnSpc>
                <a:spcPct val="90000"/>
              </a:lnSpc>
              <a:buClrTx/>
            </a:pPr>
            <a:r>
              <a:rPr lang="en-GB" dirty="0"/>
              <a:t>It was replaced with 2016 data in </a:t>
            </a:r>
            <a:r>
              <a:rPr lang="en-GB" dirty="0" smtClean="0"/>
              <a:t>07/2018</a:t>
            </a:r>
          </a:p>
          <a:p>
            <a:pPr lvl="1">
              <a:lnSpc>
                <a:spcPct val="90000"/>
              </a:lnSpc>
              <a:buClrTx/>
            </a:pPr>
            <a:r>
              <a:rPr lang="en-GB" i="0" dirty="0" smtClean="0"/>
              <a:t>Yearly updates are planned as EGR is producing yearly frames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48B0-3CED-4977-89FA-FF0719A309D0}" type="slidenum">
              <a:rPr lang="en-GB" altLang="en-US" smtClean="0"/>
              <a:pPr/>
              <a:t>8</a:t>
            </a:fld>
            <a:endParaRPr lang="en-GB" alt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392297"/>
            <a:ext cx="2249277" cy="4133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2280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936625"/>
          </a:xfrm>
        </p:spPr>
        <p:txBody>
          <a:bodyPr/>
          <a:lstStyle/>
          <a:p>
            <a:r>
              <a:rPr lang="en-GB" sz="3200" kern="1200" dirty="0">
                <a:solidFill>
                  <a:srgbClr val="E36406"/>
                </a:solidFill>
                <a:latin typeface="Verdana" pitchFamily="34" charset="0"/>
                <a:cs typeface="Arial" charset="0"/>
              </a:rPr>
              <a:t>EGR dissemination article </a:t>
            </a:r>
            <a:r>
              <a:rPr lang="en-GB" sz="3200" kern="1200" dirty="0" smtClean="0">
                <a:solidFill>
                  <a:srgbClr val="E36406"/>
                </a:solidFill>
                <a:latin typeface="Verdana" pitchFamily="34" charset="0"/>
                <a:cs typeface="Arial" charset="0"/>
              </a:rPr>
              <a:t>(3)</a:t>
            </a:r>
            <a:endParaRPr lang="en-GB" sz="3200" kern="1200" dirty="0">
              <a:solidFill>
                <a:srgbClr val="E36406"/>
              </a:solidFill>
              <a:latin typeface="Verdana" pitchFamily="34" charset="0"/>
              <a:ea typeface="+mn-ea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420888"/>
            <a:ext cx="8280920" cy="3960440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en-GB" i="0" dirty="0" smtClean="0"/>
              <a:t>The data </a:t>
            </a:r>
            <a:r>
              <a:rPr lang="en-GB" i="0" dirty="0"/>
              <a:t>tables are directly extracted from the </a:t>
            </a:r>
            <a:r>
              <a:rPr lang="en-GB" i="0" dirty="0" smtClean="0"/>
              <a:t>EGR</a:t>
            </a:r>
          </a:p>
          <a:p>
            <a:pPr lvl="1">
              <a:lnSpc>
                <a:spcPct val="90000"/>
              </a:lnSpc>
              <a:buClrTx/>
            </a:pPr>
            <a:r>
              <a:rPr lang="en-GB" i="0" dirty="0" smtClean="0"/>
              <a:t>No </a:t>
            </a:r>
            <a:r>
              <a:rPr lang="en-GB" i="0" dirty="0"/>
              <a:t>other data sources are </a:t>
            </a:r>
            <a:r>
              <a:rPr lang="en-GB" i="0" dirty="0" smtClean="0"/>
              <a:t>used</a:t>
            </a:r>
          </a:p>
          <a:p>
            <a:pPr>
              <a:lnSpc>
                <a:spcPct val="90000"/>
              </a:lnSpc>
              <a:buClrTx/>
            </a:pPr>
            <a:r>
              <a:rPr lang="en-GB" i="0" dirty="0" smtClean="0"/>
              <a:t>EU-28 </a:t>
            </a:r>
            <a:r>
              <a:rPr lang="en-GB" i="0" dirty="0"/>
              <a:t>aggregates are always published </a:t>
            </a:r>
            <a:endParaRPr lang="en-GB" i="0" dirty="0" smtClean="0"/>
          </a:p>
          <a:p>
            <a:pPr>
              <a:lnSpc>
                <a:spcPct val="90000"/>
              </a:lnSpc>
              <a:buClrTx/>
            </a:pPr>
            <a:r>
              <a:rPr lang="en-GB" i="0" dirty="0" smtClean="0"/>
              <a:t>Country </a:t>
            </a:r>
            <a:r>
              <a:rPr lang="en-GB" i="0" dirty="0"/>
              <a:t>data are only published in the article where the NSIs agreed to present the data of their </a:t>
            </a:r>
            <a:r>
              <a:rPr lang="en-GB" i="0" dirty="0" smtClean="0"/>
              <a:t>groups</a:t>
            </a:r>
            <a:endParaRPr lang="en-GB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48B0-3CED-4977-89FA-FF0719A309D0}" type="slidenum">
              <a:rPr lang="en-GB" altLang="en-US" smtClean="0"/>
              <a:pPr/>
              <a:t>9</a:t>
            </a:fld>
            <a:endParaRPr lang="en-GB" alt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5100550"/>
            <a:ext cx="1950224" cy="1232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5149239"/>
            <a:ext cx="1671619" cy="1106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100550"/>
            <a:ext cx="1048250" cy="1163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5149239"/>
            <a:ext cx="703142" cy="1203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856365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4 Industry, trade and service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00A5E6"/>
    </a:accent1>
    <a:accent2>
      <a:srgbClr val="F06423"/>
    </a:accent2>
    <a:accent3>
      <a:srgbClr val="286EB4"/>
    </a:accent3>
    <a:accent4>
      <a:srgbClr val="FAA519"/>
    </a:accent4>
    <a:accent5>
      <a:srgbClr val="32AFAF"/>
    </a:accent5>
    <a:accent6>
      <a:srgbClr val="5FB441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</TotalTime>
  <Words>947</Words>
  <Application>Microsoft Office PowerPoint</Application>
  <PresentationFormat>On-screen Show (4:3)</PresentationFormat>
  <Paragraphs>114</Paragraphs>
  <Slides>15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blank</vt:lpstr>
      <vt:lpstr>PowerPoint Presentation</vt:lpstr>
      <vt:lpstr>Overview</vt:lpstr>
      <vt:lpstr>Introduction</vt:lpstr>
      <vt:lpstr>Experimental statistics in Eurostat</vt:lpstr>
      <vt:lpstr>EGR data as experimental statistics (1)</vt:lpstr>
      <vt:lpstr>EGR data as experimental statistics (2)</vt:lpstr>
      <vt:lpstr>EGR dissemination article (1)</vt:lpstr>
      <vt:lpstr>EGR dissemination article (2)</vt:lpstr>
      <vt:lpstr>EGR dissemination article (3)</vt:lpstr>
      <vt:lpstr>Dissemination population (1)</vt:lpstr>
      <vt:lpstr>Dissemination population (2)</vt:lpstr>
      <vt:lpstr>Dissemination population (3)</vt:lpstr>
      <vt:lpstr>Conclusions and way forward (1)</vt:lpstr>
      <vt:lpstr>Conclusions and way forward (2)</vt:lpstr>
      <vt:lpstr>Thank you!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Eurostat G1</dc:creator>
  <cp:lastModifiedBy>VOLFINGER Zsolt (ESTAT)</cp:lastModifiedBy>
  <cp:revision>336</cp:revision>
  <cp:lastPrinted>2018-08-29T09:17:04Z</cp:lastPrinted>
  <dcterms:created xsi:type="dcterms:W3CDTF">2014-09-19T08:53:56Z</dcterms:created>
  <dcterms:modified xsi:type="dcterms:W3CDTF">2018-08-29T13:16:05Z</dcterms:modified>
</cp:coreProperties>
</file>