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20"/>
  </p:notesMasterIdLst>
  <p:handoutMasterIdLst>
    <p:handoutMasterId r:id="rId21"/>
  </p:handoutMasterIdLst>
  <p:sldIdLst>
    <p:sldId id="557" r:id="rId3"/>
    <p:sldId id="581" r:id="rId4"/>
    <p:sldId id="583" r:id="rId5"/>
    <p:sldId id="584" r:id="rId6"/>
    <p:sldId id="585" r:id="rId7"/>
    <p:sldId id="606" r:id="rId8"/>
    <p:sldId id="593" r:id="rId9"/>
    <p:sldId id="607" r:id="rId10"/>
    <p:sldId id="608" r:id="rId11"/>
    <p:sldId id="609" r:id="rId12"/>
    <p:sldId id="610" r:id="rId13"/>
    <p:sldId id="611" r:id="rId14"/>
    <p:sldId id="613" r:id="rId15"/>
    <p:sldId id="614" r:id="rId16"/>
    <p:sldId id="615" r:id="rId17"/>
    <p:sldId id="616" r:id="rId18"/>
    <p:sldId id="555" r:id="rId19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RGANTI Enrica (ESTAT)" initials="E.M.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24"/>
    <a:srgbClr val="0F5494"/>
    <a:srgbClr val="009900"/>
    <a:srgbClr val="FF0000"/>
    <a:srgbClr val="EAB200"/>
    <a:srgbClr val="99CCFF"/>
    <a:srgbClr val="BDDEFF"/>
    <a:srgbClr val="006C31"/>
    <a:srgbClr val="3166CF"/>
    <a:srgbClr val="3E6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800" autoAdjust="0"/>
    <p:restoredTop sz="97089" autoAdjust="0"/>
  </p:normalViewPr>
  <p:slideViewPr>
    <p:cSldViewPr>
      <p:cViewPr>
        <p:scale>
          <a:sx n="100" d="100"/>
          <a:sy n="100" d="100"/>
        </p:scale>
        <p:origin x="-194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82" y="-78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5" tIns="45298" rIns="90595" bIns="45298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7" y="1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5" tIns="45298" rIns="90595" bIns="45298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5" tIns="45298" rIns="90595" bIns="45298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7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5" tIns="45298" rIns="90595" bIns="45298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4684CB09-DB7B-4F85-A5F4-83F4CA9CA8C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69728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5" tIns="45298" rIns="90595" bIns="45298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7" y="1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5" tIns="45298" rIns="90595" bIns="45298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8" y="4680945"/>
            <a:ext cx="5375267" cy="44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5" tIns="45298" rIns="90595" bIns="452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5" tIns="45298" rIns="90595" bIns="45298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7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5" tIns="45298" rIns="90595" bIns="45298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B8005B95-4EDA-472A-AF50-71455A93ACE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41832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E92B46-B30B-4828-99F7-D1B1524658E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E92B46-B30B-4828-99F7-D1B1524658EF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7DCBD16C-53BD-402C-947E-779F1A2EAB6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211960" y="6597352"/>
            <a:ext cx="720080" cy="32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  <a:spcAft>
                <a:spcPts val="0"/>
              </a:spcAft>
            </a:pPr>
            <a:r>
              <a:rPr lang="fr-LU" dirty="0" smtClean="0">
                <a:solidFill>
                  <a:srgbClr val="FFFFFF">
                    <a:lumMod val="95000"/>
                  </a:srgbClr>
                </a:solidFill>
                <a:latin typeface="Calibri" pitchFamily="34" charset="0"/>
              </a:rPr>
              <a:t>Eurostat</a:t>
            </a:r>
          </a:p>
        </p:txBody>
      </p:sp>
    </p:spTree>
    <p:extLst>
      <p:ext uri="{BB962C8B-B14F-4D97-AF65-F5344CB8AC3E}">
        <p14:creationId xmlns:p14="http://schemas.microsoft.com/office/powerpoint/2010/main" val="148223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7E4CD-3BB3-4EE3-B621-AFC04D17443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2D627-DF2F-4BEB-9C51-269EE526C28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03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12480214-0B06-47FC-97B2-82B9776933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346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7DCBD16C-53BD-402C-947E-779F1A2EAB6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211960" y="6597352"/>
            <a:ext cx="720080" cy="32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  <a:spcAft>
                <a:spcPts val="0"/>
              </a:spcAft>
            </a:pPr>
            <a:r>
              <a:rPr lang="fr-LU" dirty="0" smtClean="0">
                <a:solidFill>
                  <a:srgbClr val="FFFFFF">
                    <a:lumMod val="95000"/>
                  </a:srgbClr>
                </a:solidFill>
                <a:latin typeface="Calibri" pitchFamily="34" charset="0"/>
              </a:rPr>
              <a:t>Eurostat</a:t>
            </a:r>
          </a:p>
        </p:txBody>
      </p:sp>
    </p:spTree>
    <p:extLst>
      <p:ext uri="{BB962C8B-B14F-4D97-AF65-F5344CB8AC3E}">
        <p14:creationId xmlns:p14="http://schemas.microsoft.com/office/powerpoint/2010/main" val="1542073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C3D29-5919-47B3-B4A5-AD6440195F0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30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27488-B71D-4308-A97C-DBFC76FD1C6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17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51A7B-FD6F-4245-8780-8B881F313A8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83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9B02B-8762-4C19-9309-07183360AA7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60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8E72E-B324-4AE4-AF37-CFC66339109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61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355F8-EF7E-4C55-AA57-0986BB38414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5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C3D29-5919-47B3-B4A5-AD6440195F0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54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9B278-0469-4F0A-9B1A-14F15ACB869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00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772CE-CB37-4887-B7C8-A8A8679C77D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63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7E4CD-3BB3-4EE3-B621-AFC04D17443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29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2D627-DF2F-4BEB-9C51-269EE526C28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69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1FB1A272-C7AB-47E3-A496-80D555EFEC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48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27488-B71D-4308-A97C-DBFC76FD1C6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5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51A7B-FD6F-4245-8780-8B881F313A8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6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9B02B-8762-4C19-9309-07183360AA7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8E72E-B324-4AE4-AF37-CFC66339109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7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355F8-EF7E-4C55-AA57-0986BB38414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9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9B278-0469-4F0A-9B1A-14F15ACB869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8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772CE-CB37-4887-B7C8-A8A8679C77D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2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7D3873A-E0D7-4259-A5CC-170F6883D68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4211960" y="6597352"/>
            <a:ext cx="720080" cy="32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  <a:spcAft>
                <a:spcPts val="0"/>
              </a:spcAft>
            </a:pPr>
            <a:r>
              <a:rPr lang="fr-LU" dirty="0" smtClean="0">
                <a:solidFill>
                  <a:srgbClr val="FFFFFF">
                    <a:lumMod val="95000"/>
                  </a:srgbClr>
                </a:solidFill>
                <a:latin typeface="Calibri" pitchFamily="34" charset="0"/>
              </a:rPr>
              <a:t>Eurostat</a:t>
            </a:r>
          </a:p>
        </p:txBody>
      </p:sp>
    </p:spTree>
    <p:extLst>
      <p:ext uri="{BB962C8B-B14F-4D97-AF65-F5344CB8AC3E}">
        <p14:creationId xmlns:p14="http://schemas.microsoft.com/office/powerpoint/2010/main" val="142878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7D3873A-E0D7-4259-A5CC-170F6883D68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4211960" y="6597352"/>
            <a:ext cx="720080" cy="32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  <a:spcAft>
                <a:spcPts val="0"/>
              </a:spcAft>
            </a:pPr>
            <a:r>
              <a:rPr lang="fr-LU" dirty="0" smtClean="0">
                <a:solidFill>
                  <a:srgbClr val="FFFFFF">
                    <a:lumMod val="95000"/>
                  </a:srgbClr>
                </a:solidFill>
                <a:latin typeface="Calibri" pitchFamily="34" charset="0"/>
              </a:rPr>
              <a:t>Eurostat</a:t>
            </a:r>
          </a:p>
        </p:txBody>
      </p:sp>
    </p:spTree>
    <p:extLst>
      <p:ext uri="{BB962C8B-B14F-4D97-AF65-F5344CB8AC3E}">
        <p14:creationId xmlns:p14="http://schemas.microsoft.com/office/powerpoint/2010/main" val="153835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liyana.Iskrenova@ec.europa.e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Zsolt.Volfinger@ec.europa.e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2124075" y="1773238"/>
            <a:ext cx="5040313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19100" indent="-4191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sz="2000" dirty="0">
                <a:solidFill>
                  <a:srgbClr val="000000"/>
                </a:solidFill>
              </a:rPr>
              <a:t/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de-DE" sz="2000" dirty="0">
                <a:solidFill>
                  <a:srgbClr val="000000"/>
                </a:solidFill>
              </a:rPr>
              <a:t/>
            </a:r>
            <a:br>
              <a:rPr lang="de-DE" sz="2000" dirty="0">
                <a:solidFill>
                  <a:srgbClr val="000000"/>
                </a:solidFill>
              </a:rPr>
            </a:br>
            <a:r>
              <a:rPr lang="en-GB" sz="1100" dirty="0">
                <a:solidFill>
                  <a:srgbClr val="000000"/>
                </a:solidFill>
              </a:rPr>
              <a:t/>
            </a:r>
            <a:br>
              <a:rPr lang="en-GB" sz="1100" dirty="0">
                <a:solidFill>
                  <a:srgbClr val="000000"/>
                </a:solidFill>
              </a:rPr>
            </a:br>
            <a:endParaRPr lang="en-GB" sz="1100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428596" y="2132856"/>
            <a:ext cx="835824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175" algn="l" rtl="0" eaLnBrk="1" fontAlgn="base" hangingPunct="1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algn="ctr">
              <a:lnSpc>
                <a:spcPct val="90000"/>
              </a:lnSpc>
            </a:pPr>
            <a:r>
              <a:rPr lang="en-GB" sz="2000" kern="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GB" sz="2000" kern="0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GB" sz="2000" kern="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GB" sz="2000" kern="0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GB" sz="2400" kern="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GB" sz="2400" kern="0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en-GB" sz="2400" kern="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algn="ctr">
              <a:lnSpc>
                <a:spcPct val="90000"/>
              </a:lnSpc>
            </a:pPr>
            <a:endParaRPr lang="en-GB" sz="2400" kern="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algn="ctr">
              <a:lnSpc>
                <a:spcPct val="90000"/>
              </a:lnSpc>
            </a:pPr>
            <a:endParaRPr lang="en-GB" sz="2400" kern="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algn="ctr">
              <a:lnSpc>
                <a:spcPct val="90000"/>
              </a:lnSpc>
            </a:pPr>
            <a:r>
              <a:rPr lang="en-GB" sz="3200" dirty="0"/>
              <a:t>Session 7 – </a:t>
            </a:r>
            <a:r>
              <a:rPr lang="en-GB" sz="3200" dirty="0" smtClean="0"/>
              <a:t>Eurostat 2017 </a:t>
            </a:r>
            <a:r>
              <a:rPr lang="en-US" sz="3200" dirty="0" smtClean="0"/>
              <a:t>SBR User </a:t>
            </a:r>
            <a:r>
              <a:rPr lang="en-US" sz="3200" dirty="0"/>
              <a:t>Survey</a:t>
            </a:r>
            <a:endParaRPr lang="en-GB" sz="3000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marL="419100" indent="-419100" algn="ctr">
              <a:lnSpc>
                <a:spcPct val="90000"/>
              </a:lnSpc>
            </a:pPr>
            <a:endParaRPr lang="en-GB" sz="3600" kern="0" dirty="0" smtClean="0"/>
          </a:p>
          <a:p>
            <a:pPr marL="419100" indent="-419100" algn="ctr">
              <a:lnSpc>
                <a:spcPct val="90000"/>
              </a:lnSpc>
            </a:pPr>
            <a:r>
              <a:rPr lang="en-GB" sz="2400" kern="0" dirty="0" smtClean="0"/>
              <a:t/>
            </a:r>
            <a:br>
              <a:rPr lang="en-GB" sz="2400" kern="0" dirty="0" smtClean="0"/>
            </a:br>
            <a:r>
              <a:rPr lang="en-GB" sz="2400" kern="0" dirty="0" smtClean="0"/>
              <a:t/>
            </a:r>
            <a:br>
              <a:rPr lang="en-GB" sz="2400" kern="0" dirty="0" smtClean="0"/>
            </a:br>
            <a:r>
              <a:rPr lang="fr-CH" sz="2000" kern="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fr-CH" sz="2000" kern="0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de-DE" sz="2000" kern="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de-DE" sz="2000" kern="0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GB" sz="1050" kern="0" dirty="0" smtClean="0">
                <a:solidFill>
                  <a:srgbClr val="000000"/>
                </a:solidFill>
              </a:rPr>
              <a:t/>
            </a:r>
            <a:br>
              <a:rPr lang="en-GB" sz="1050" kern="0" dirty="0" smtClean="0">
                <a:solidFill>
                  <a:srgbClr val="000000"/>
                </a:solidFill>
              </a:rPr>
            </a:br>
            <a:endParaRPr lang="en-GB" sz="1050" kern="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83568" y="4221088"/>
            <a:ext cx="7992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chemeClr val="bg1"/>
                </a:solidFill>
              </a:rPr>
              <a:t>26</a:t>
            </a:r>
            <a:r>
              <a:rPr lang="en-GB" sz="2400" baseline="30000" dirty="0" smtClean="0">
                <a:solidFill>
                  <a:schemeClr val="bg1"/>
                </a:solidFill>
              </a:rPr>
              <a:t>th</a:t>
            </a:r>
            <a:r>
              <a:rPr lang="en-GB" sz="2400" dirty="0" smtClean="0">
                <a:solidFill>
                  <a:schemeClr val="bg1"/>
                </a:solidFill>
              </a:rPr>
              <a:t> Meeting </a:t>
            </a:r>
            <a:r>
              <a:rPr lang="en-GB" sz="2400" dirty="0">
                <a:solidFill>
                  <a:schemeClr val="bg1"/>
                </a:solidFill>
              </a:rPr>
              <a:t>of the Wiesbaden Group on Business </a:t>
            </a:r>
            <a:r>
              <a:rPr lang="en-GB" sz="2400" dirty="0" smtClean="0">
                <a:solidFill>
                  <a:schemeClr val="bg1"/>
                </a:solidFill>
              </a:rPr>
              <a:t>Registers</a:t>
            </a:r>
          </a:p>
          <a:p>
            <a:pPr marL="0" lvl="1" algn="ctr"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chemeClr val="bg1"/>
              </a:solidFill>
            </a:endParaRPr>
          </a:p>
          <a:p>
            <a:pPr marL="0" lvl="1" algn="ctr"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chemeClr val="bg1"/>
                </a:solidFill>
              </a:rPr>
              <a:t>24-27 September 2018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5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576585"/>
          </a:xfrm>
        </p:spPr>
        <p:txBody>
          <a:bodyPr/>
          <a:lstStyle/>
          <a:p>
            <a:r>
              <a:rPr lang="fr-BE" dirty="0"/>
              <a:t>Eurostat SBR user s</a:t>
            </a:r>
            <a:r>
              <a:rPr lang="fr-BE" dirty="0" smtClean="0"/>
              <a:t>urvey (7)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76872"/>
            <a:ext cx="8496944" cy="3921820"/>
          </a:xfrm>
        </p:spPr>
        <p:txBody>
          <a:bodyPr/>
          <a:lstStyle/>
          <a:p>
            <a:r>
              <a:rPr lang="en-GB" dirty="0"/>
              <a:t>Results for national SBR</a:t>
            </a:r>
          </a:p>
          <a:p>
            <a:pPr lvl="1"/>
            <a:r>
              <a:rPr lang="en-GB" dirty="0"/>
              <a:t>Purposes of use:</a:t>
            </a:r>
          </a:p>
          <a:p>
            <a:pPr marL="1200150" lvl="2" indent="-285750">
              <a:buFont typeface="Verdana" panose="020B0604030504040204" pitchFamily="34" charset="0"/>
              <a:buChar char="−"/>
            </a:pPr>
            <a:r>
              <a:rPr lang="en-GB" sz="1800" dirty="0" smtClean="0"/>
              <a:t>Mainly </a:t>
            </a:r>
            <a:r>
              <a:rPr lang="en-GB" sz="1800" dirty="0"/>
              <a:t>for statistical analyses/calculation/summing up, identification and delineation of units, microdata linking and sample frame with </a:t>
            </a:r>
            <a:r>
              <a:rPr lang="en-GB" sz="1800" dirty="0" smtClean="0"/>
              <a:t>stratification</a:t>
            </a:r>
          </a:p>
          <a:p>
            <a:pPr marL="1200150" lvl="2" indent="-285750">
              <a:buFont typeface="Verdana" panose="020B0604030504040204" pitchFamily="34" charset="0"/>
              <a:buChar char="−"/>
            </a:pPr>
            <a:r>
              <a:rPr lang="en-GB" sz="1800" dirty="0" smtClean="0"/>
              <a:t>Broad </a:t>
            </a:r>
            <a:r>
              <a:rPr lang="en-GB" sz="1800" dirty="0"/>
              <a:t>range of other purposes, </a:t>
            </a:r>
            <a:r>
              <a:rPr lang="en-GB" sz="1800" dirty="0" smtClean="0"/>
              <a:t>including: profiling, customised research, </a:t>
            </a:r>
            <a:r>
              <a:rPr lang="en-GB" sz="1800" dirty="0"/>
              <a:t>s</a:t>
            </a:r>
            <a:r>
              <a:rPr lang="en-GB" sz="1800" dirty="0" smtClean="0"/>
              <a:t>ource </a:t>
            </a:r>
            <a:r>
              <a:rPr lang="en-GB" sz="1800" dirty="0"/>
              <a:t>of definition of </a:t>
            </a:r>
            <a:r>
              <a:rPr lang="en-GB" sz="1800" dirty="0" smtClean="0"/>
              <a:t>weightings, </a:t>
            </a:r>
            <a:r>
              <a:rPr lang="en-GB" sz="1800" dirty="0"/>
              <a:t>d</a:t>
            </a:r>
            <a:r>
              <a:rPr lang="en-GB" sz="1800" dirty="0" smtClean="0"/>
              <a:t>ata validation, </a:t>
            </a:r>
            <a:r>
              <a:rPr lang="en-GB" sz="1800" dirty="0"/>
              <a:t>i</a:t>
            </a:r>
            <a:r>
              <a:rPr lang="en-GB" sz="1800" dirty="0" smtClean="0"/>
              <a:t>dentification </a:t>
            </a:r>
            <a:r>
              <a:rPr lang="en-GB" sz="1800" dirty="0"/>
              <a:t>of units and monitoring of demographic </a:t>
            </a:r>
            <a:r>
              <a:rPr lang="en-GB" sz="1800" dirty="0" smtClean="0"/>
              <a:t>characteristics, </a:t>
            </a:r>
            <a:r>
              <a:rPr lang="en-GB" sz="1800" dirty="0"/>
              <a:t>v</a:t>
            </a:r>
            <a:r>
              <a:rPr lang="en-GB" sz="1800" dirty="0" smtClean="0"/>
              <a:t>alidation </a:t>
            </a:r>
            <a:r>
              <a:rPr lang="en-GB" sz="1800" dirty="0"/>
              <a:t>and verification of annual national accounts supply-use tables, </a:t>
            </a:r>
            <a:r>
              <a:rPr lang="en-GB" sz="1800" dirty="0" smtClean="0"/>
              <a:t>compiling </a:t>
            </a:r>
            <a:r>
              <a:rPr lang="en-GB" sz="1800" dirty="0"/>
              <a:t>TEC statistics (trade by enterprise characteristics), </a:t>
            </a:r>
            <a:r>
              <a:rPr lang="en-GB" sz="1800" dirty="0" smtClean="0"/>
              <a:t>classifying </a:t>
            </a:r>
            <a:r>
              <a:rPr lang="en-GB" sz="1800" dirty="0"/>
              <a:t>foreign direct investment (FDI) by economic </a:t>
            </a:r>
            <a:r>
              <a:rPr lang="en-GB" sz="1800" dirty="0" smtClean="0"/>
              <a:t>activity, etc.</a:t>
            </a:r>
            <a:endParaRPr lang="en-GB" sz="1800" dirty="0"/>
          </a:p>
          <a:p>
            <a:pPr marL="1200150" lvl="2" indent="-285750">
              <a:buFont typeface="Verdana" panose="020B0604030504040204" pitchFamily="34" charset="0"/>
              <a:buChar char="−"/>
            </a:pPr>
            <a:endParaRPr lang="en-GB" sz="1800" dirty="0"/>
          </a:p>
          <a:p>
            <a:pPr marL="1200150" lvl="2" indent="-285750">
              <a:buFont typeface="Verdana" panose="020B0604030504040204" pitchFamily="34" charset="0"/>
              <a:buChar char="−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16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576585"/>
          </a:xfrm>
        </p:spPr>
        <p:txBody>
          <a:bodyPr/>
          <a:lstStyle/>
          <a:p>
            <a:r>
              <a:rPr lang="fr-BE" dirty="0"/>
              <a:t>Eurostat SBR user s</a:t>
            </a:r>
            <a:r>
              <a:rPr lang="fr-BE" dirty="0" smtClean="0"/>
              <a:t>urvey (8)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76872"/>
            <a:ext cx="8496944" cy="3921820"/>
          </a:xfrm>
        </p:spPr>
        <p:txBody>
          <a:bodyPr/>
          <a:lstStyle/>
          <a:p>
            <a:r>
              <a:rPr lang="en-GB" dirty="0"/>
              <a:t>Results for national SBR</a:t>
            </a:r>
          </a:p>
          <a:p>
            <a:pPr lvl="1"/>
            <a:r>
              <a:rPr lang="en-GB" dirty="0" smtClean="0"/>
              <a:t>Shortcomings:</a:t>
            </a:r>
            <a:endParaRPr lang="en-GB" dirty="0"/>
          </a:p>
          <a:p>
            <a:pPr marL="1200150" lvl="2" indent="-285750">
              <a:buFont typeface="Verdana" panose="020B0604030504040204" pitchFamily="34" charset="0"/>
              <a:buChar char="−"/>
            </a:pPr>
            <a:r>
              <a:rPr lang="en-GB" sz="1800" dirty="0" smtClean="0"/>
              <a:t>Regular users of national SBR specified some serious </a:t>
            </a:r>
            <a:r>
              <a:rPr lang="en-GB" sz="1800" dirty="0"/>
              <a:t>and manageable shortcomings with regard to users' needs </a:t>
            </a:r>
            <a:endParaRPr lang="en-GB" sz="1800" dirty="0" smtClean="0"/>
          </a:p>
          <a:p>
            <a:pPr marL="1200150" lvl="2" indent="-285750">
              <a:buFont typeface="Verdana" panose="020B0604030504040204" pitchFamily="34" charset="0"/>
              <a:buChar char="−"/>
            </a:pPr>
            <a:r>
              <a:rPr lang="en-GB" sz="1800" dirty="0" smtClean="0"/>
              <a:t>Most </a:t>
            </a:r>
            <a:r>
              <a:rPr lang="en-GB" sz="1800" dirty="0"/>
              <a:t>of the shortcomings are indicated as manageable by national SBR </a:t>
            </a:r>
            <a:r>
              <a:rPr lang="en-GB" sz="1800" dirty="0" smtClean="0"/>
              <a:t>respondents</a:t>
            </a:r>
          </a:p>
          <a:p>
            <a:pPr marL="1200150" lvl="2" indent="-285750">
              <a:buFont typeface="Verdana" panose="020B0604030504040204" pitchFamily="34" charset="0"/>
              <a:buChar char="−"/>
            </a:pPr>
            <a:r>
              <a:rPr lang="en-GB" sz="1800" dirty="0" smtClean="0"/>
              <a:t>Most of the serious </a:t>
            </a:r>
            <a:r>
              <a:rPr lang="en-GB" sz="1800" dirty="0"/>
              <a:t>shortcomings </a:t>
            </a:r>
            <a:r>
              <a:rPr lang="en-GB" sz="1800" dirty="0" smtClean="0"/>
              <a:t>are </a:t>
            </a:r>
            <a:r>
              <a:rPr lang="en-GB" sz="1800" dirty="0"/>
              <a:t>related </a:t>
            </a:r>
            <a:r>
              <a:rPr lang="en-GB" sz="1800" dirty="0" smtClean="0"/>
              <a:t>to national SBR units, characteristics</a:t>
            </a:r>
            <a:r>
              <a:rPr lang="en-GB" sz="1800" dirty="0"/>
              <a:t>, coverage and timeliness </a:t>
            </a:r>
            <a:endParaRPr lang="en-GB" sz="1800" dirty="0" smtClean="0"/>
          </a:p>
          <a:p>
            <a:pPr marL="914400" lvl="2" indent="0"/>
            <a:r>
              <a:rPr lang="en-GB" sz="1800" dirty="0"/>
              <a:t> </a:t>
            </a:r>
            <a:r>
              <a:rPr lang="en-GB" sz="1800" dirty="0" smtClean="0"/>
              <a:t>   (39</a:t>
            </a:r>
            <a:r>
              <a:rPr lang="en-GB" sz="1800" dirty="0"/>
              <a:t>% - missing </a:t>
            </a:r>
            <a:r>
              <a:rPr lang="en-GB" sz="1800" dirty="0" smtClean="0"/>
              <a:t>characteristics, 13</a:t>
            </a:r>
            <a:r>
              <a:rPr lang="en-GB" sz="1800" dirty="0"/>
              <a:t>% - </a:t>
            </a:r>
            <a:r>
              <a:rPr lang="en-GB" sz="1800" dirty="0" smtClean="0"/>
              <a:t>units and </a:t>
            </a:r>
          </a:p>
          <a:p>
            <a:pPr marL="914400" lvl="2" indent="0"/>
            <a:r>
              <a:rPr lang="en-GB" sz="1800" dirty="0"/>
              <a:t> </a:t>
            </a:r>
            <a:r>
              <a:rPr lang="en-GB" sz="1800" dirty="0" smtClean="0"/>
              <a:t>    10</a:t>
            </a:r>
            <a:r>
              <a:rPr lang="en-GB" sz="1800" dirty="0"/>
              <a:t>% - </a:t>
            </a:r>
            <a:r>
              <a:rPr lang="en-GB" sz="1800" dirty="0" smtClean="0"/>
              <a:t>coverage </a:t>
            </a:r>
            <a:r>
              <a:rPr lang="en-GB" sz="1800" dirty="0"/>
              <a:t>and </a:t>
            </a:r>
            <a:r>
              <a:rPr lang="en-GB" sz="1800" dirty="0" smtClean="0"/>
              <a:t>timeliness)</a:t>
            </a:r>
            <a:endParaRPr lang="en-GB" sz="1800" dirty="0"/>
          </a:p>
          <a:p>
            <a:pPr marL="1200150" lvl="2" indent="-285750">
              <a:buFont typeface="Verdana" panose="020B0604030504040204" pitchFamily="34" charset="0"/>
              <a:buChar char="−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7978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576585"/>
          </a:xfrm>
        </p:spPr>
        <p:txBody>
          <a:bodyPr/>
          <a:lstStyle/>
          <a:p>
            <a:r>
              <a:rPr lang="fr-BE" dirty="0"/>
              <a:t>Eurostat SBR user s</a:t>
            </a:r>
            <a:r>
              <a:rPr lang="fr-BE" dirty="0" smtClean="0"/>
              <a:t>urvey (9)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564904"/>
            <a:ext cx="8496944" cy="3633788"/>
          </a:xfrm>
        </p:spPr>
        <p:txBody>
          <a:bodyPr/>
          <a:lstStyle/>
          <a:p>
            <a:r>
              <a:rPr lang="en-GB" dirty="0"/>
              <a:t>Results for </a:t>
            </a:r>
            <a:r>
              <a:rPr lang="en-GB" dirty="0" smtClean="0"/>
              <a:t>the EuroGroups </a:t>
            </a:r>
            <a:r>
              <a:rPr lang="en-GB" dirty="0"/>
              <a:t>Register</a:t>
            </a:r>
          </a:p>
          <a:p>
            <a:pPr lvl="1"/>
            <a:r>
              <a:rPr lang="en-GB" dirty="0" smtClean="0"/>
              <a:t>EGR information is mainly used in </a:t>
            </a:r>
            <a:r>
              <a:rPr lang="en-GB" dirty="0"/>
              <a:t>Business statistics </a:t>
            </a:r>
            <a:r>
              <a:rPr lang="en-GB" dirty="0" smtClean="0"/>
              <a:t>and Globalisation</a:t>
            </a:r>
          </a:p>
          <a:p>
            <a:pPr lvl="1"/>
            <a:r>
              <a:rPr lang="en-GB" dirty="0" smtClean="0"/>
              <a:t>Most of the legal unit characteristics are used in statistics production</a:t>
            </a:r>
          </a:p>
          <a:p>
            <a:pPr lvl="1"/>
            <a:r>
              <a:rPr lang="en-GB" dirty="0" smtClean="0"/>
              <a:t>Relevant characteristics for enterprises and multinational enterprise groups  are used </a:t>
            </a:r>
            <a:r>
              <a:rPr lang="en-GB" dirty="0"/>
              <a:t>in the regular statistical </a:t>
            </a:r>
            <a:r>
              <a:rPr lang="en-GB" dirty="0" smtClean="0"/>
              <a:t>production</a:t>
            </a:r>
          </a:p>
          <a:p>
            <a:pPr lvl="1"/>
            <a:r>
              <a:rPr lang="en-GB" dirty="0"/>
              <a:t>Most of the </a:t>
            </a:r>
            <a:r>
              <a:rPr lang="en-GB" dirty="0" smtClean="0"/>
              <a:t>NSIs </a:t>
            </a:r>
            <a:r>
              <a:rPr lang="en-GB" dirty="0"/>
              <a:t>use EGR information for identification and delineation of units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699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720601"/>
          </a:xfrm>
        </p:spPr>
        <p:txBody>
          <a:bodyPr/>
          <a:lstStyle/>
          <a:p>
            <a:r>
              <a:rPr lang="fr-BE" dirty="0"/>
              <a:t>Eurostat SBR user s</a:t>
            </a:r>
            <a:r>
              <a:rPr lang="fr-BE" dirty="0" smtClean="0"/>
              <a:t>urvey (10)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92896"/>
            <a:ext cx="8496944" cy="3705796"/>
          </a:xfrm>
        </p:spPr>
        <p:txBody>
          <a:bodyPr/>
          <a:lstStyle/>
          <a:p>
            <a:r>
              <a:rPr lang="en-GB" dirty="0"/>
              <a:t>Results for </a:t>
            </a:r>
            <a:r>
              <a:rPr lang="en-GB" dirty="0" smtClean="0"/>
              <a:t>the EuroGroups </a:t>
            </a:r>
            <a:r>
              <a:rPr lang="en-GB" dirty="0"/>
              <a:t>Register</a:t>
            </a:r>
          </a:p>
          <a:p>
            <a:pPr lvl="1"/>
            <a:r>
              <a:rPr lang="en-GB" dirty="0" smtClean="0"/>
              <a:t>Shortcomings:</a:t>
            </a:r>
            <a:endParaRPr lang="en-GB" dirty="0"/>
          </a:p>
          <a:p>
            <a:pPr marL="1200150" lvl="2" indent="-285750">
              <a:buFont typeface="Verdana" panose="020B0604030504040204" pitchFamily="34" charset="0"/>
              <a:buChar char="−"/>
            </a:pPr>
            <a:r>
              <a:rPr lang="en-GB" sz="1800" dirty="0" smtClean="0"/>
              <a:t>Regular </a:t>
            </a:r>
            <a:r>
              <a:rPr lang="en-GB" sz="1800" dirty="0"/>
              <a:t>users of EGR information specified some shortcomings with regard to their </a:t>
            </a:r>
            <a:r>
              <a:rPr lang="en-GB" sz="1800" dirty="0" smtClean="0"/>
              <a:t>needs (in </a:t>
            </a:r>
            <a:r>
              <a:rPr lang="en-GB" sz="1800" dirty="0"/>
              <a:t>terms of units, coverage, missing characteristics, timeliness, frequency and others </a:t>
            </a:r>
            <a:r>
              <a:rPr lang="en-GB" sz="1800" dirty="0" smtClean="0"/>
              <a:t>issues)</a:t>
            </a:r>
          </a:p>
          <a:p>
            <a:pPr marL="1200150" lvl="2" indent="-285750">
              <a:buFont typeface="Verdana" panose="020B0604030504040204" pitchFamily="34" charset="0"/>
              <a:buChar char="−"/>
            </a:pPr>
            <a:r>
              <a:rPr lang="en-GB" sz="1800" dirty="0"/>
              <a:t>Most of the indicated shortcomings are related to EGR coverage and </a:t>
            </a:r>
            <a:r>
              <a:rPr lang="en-GB" sz="1800" dirty="0" smtClean="0"/>
              <a:t>timeliness </a:t>
            </a:r>
          </a:p>
          <a:p>
            <a:pPr marL="914400" lvl="2" indent="0"/>
            <a:r>
              <a:rPr lang="en-GB" sz="1800" dirty="0"/>
              <a:t> </a:t>
            </a:r>
            <a:r>
              <a:rPr lang="en-GB" sz="1800" dirty="0" smtClean="0"/>
              <a:t>   (39</a:t>
            </a:r>
            <a:r>
              <a:rPr lang="en-GB" sz="1800" dirty="0"/>
              <a:t>% - EGR </a:t>
            </a:r>
            <a:r>
              <a:rPr lang="en-GB" sz="1800" dirty="0" smtClean="0"/>
              <a:t>coverage and 22</a:t>
            </a:r>
            <a:r>
              <a:rPr lang="en-GB" sz="1800" dirty="0"/>
              <a:t>% - EGR </a:t>
            </a:r>
            <a:r>
              <a:rPr lang="en-GB" sz="1800" dirty="0" smtClean="0"/>
              <a:t>timeliness)</a:t>
            </a:r>
            <a:endParaRPr lang="en-GB" sz="1800" dirty="0"/>
          </a:p>
          <a:p>
            <a:pPr marL="1200150" lvl="2" indent="-285750">
              <a:buFont typeface="Verdana" panose="020B0604030504040204" pitchFamily="34" charset="0"/>
              <a:buChar char="−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234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720601"/>
          </a:xfrm>
        </p:spPr>
        <p:txBody>
          <a:bodyPr/>
          <a:lstStyle/>
          <a:p>
            <a:r>
              <a:rPr lang="fr-BE" dirty="0" smtClean="0"/>
              <a:t>3. SBR </a:t>
            </a:r>
            <a:r>
              <a:rPr lang="fr-BE" dirty="0" err="1" smtClean="0"/>
              <a:t>quality</a:t>
            </a:r>
            <a:r>
              <a:rPr lang="fr-BE" dirty="0" smtClean="0"/>
              <a:t> </a:t>
            </a:r>
            <a:r>
              <a:rPr lang="fr-BE" dirty="0" err="1" smtClean="0"/>
              <a:t>targets</a:t>
            </a:r>
            <a:r>
              <a:rPr lang="fr-BE" dirty="0" smtClean="0"/>
              <a:t>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36912"/>
            <a:ext cx="8496944" cy="3561780"/>
          </a:xfrm>
        </p:spPr>
        <p:txBody>
          <a:bodyPr/>
          <a:lstStyle/>
          <a:p>
            <a:r>
              <a:rPr lang="en-GB" dirty="0"/>
              <a:t>SBR </a:t>
            </a:r>
            <a:r>
              <a:rPr lang="en-GB" dirty="0" smtClean="0"/>
              <a:t>Data Quality Programme</a:t>
            </a:r>
          </a:p>
          <a:p>
            <a:pPr lvl="1"/>
            <a:r>
              <a:rPr lang="en-GB" dirty="0" smtClean="0"/>
              <a:t>Set quality targets </a:t>
            </a:r>
            <a:r>
              <a:rPr lang="en-GB" dirty="0"/>
              <a:t>for the </a:t>
            </a:r>
            <a:r>
              <a:rPr lang="en-GB" dirty="0" smtClean="0"/>
              <a:t>national </a:t>
            </a:r>
            <a:r>
              <a:rPr lang="en-GB" dirty="0"/>
              <a:t>SBR and </a:t>
            </a:r>
            <a:r>
              <a:rPr lang="en-GB" dirty="0" smtClean="0"/>
              <a:t>EGR</a:t>
            </a:r>
          </a:p>
          <a:p>
            <a:pPr lvl="1"/>
            <a:r>
              <a:rPr lang="en-GB" dirty="0" smtClean="0"/>
              <a:t>Compliance targets – minimum quality targets that shall </a:t>
            </a:r>
            <a:r>
              <a:rPr lang="en-GB" dirty="0"/>
              <a:t>be met </a:t>
            </a:r>
            <a:r>
              <a:rPr lang="en-GB" dirty="0" smtClean="0"/>
              <a:t>to </a:t>
            </a:r>
            <a:r>
              <a:rPr lang="en-GB" dirty="0"/>
              <a:t>be compliant to the BR Regulation </a:t>
            </a:r>
            <a:endParaRPr lang="en-GB" dirty="0" smtClean="0"/>
          </a:p>
          <a:p>
            <a:pPr lvl="1"/>
            <a:r>
              <a:rPr lang="en-GB" dirty="0" smtClean="0"/>
              <a:t>Extended </a:t>
            </a:r>
            <a:r>
              <a:rPr lang="en-GB" dirty="0"/>
              <a:t>targets - could be met by Member States </a:t>
            </a:r>
            <a:r>
              <a:rPr lang="en-GB" dirty="0" smtClean="0"/>
              <a:t>to improve </a:t>
            </a:r>
            <a:r>
              <a:rPr lang="en-GB" dirty="0"/>
              <a:t>the national SBRs quality</a:t>
            </a:r>
          </a:p>
          <a:p>
            <a:pPr marL="4572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0894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720601"/>
          </a:xfrm>
        </p:spPr>
        <p:txBody>
          <a:bodyPr/>
          <a:lstStyle/>
          <a:p>
            <a:r>
              <a:rPr lang="fr-BE" dirty="0" smtClean="0"/>
              <a:t>3. SBR quality targets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92896"/>
            <a:ext cx="8496944" cy="3705796"/>
          </a:xfrm>
        </p:spPr>
        <p:txBody>
          <a:bodyPr/>
          <a:lstStyle/>
          <a:p>
            <a:r>
              <a:rPr lang="fr-BE" dirty="0" smtClean="0"/>
              <a:t>Eurostat </a:t>
            </a:r>
            <a:r>
              <a:rPr lang="fr-BE" dirty="0"/>
              <a:t>2017 SBR user </a:t>
            </a:r>
            <a:r>
              <a:rPr lang="fr-BE" dirty="0" smtClean="0"/>
              <a:t>survey</a:t>
            </a:r>
          </a:p>
          <a:p>
            <a:pPr lvl="1"/>
            <a:r>
              <a:rPr lang="en-GB" dirty="0" smtClean="0"/>
              <a:t>Used to define </a:t>
            </a:r>
            <a:r>
              <a:rPr lang="en-GB" dirty="0"/>
              <a:t>new quality targets for national SBR and </a:t>
            </a:r>
            <a:r>
              <a:rPr lang="en-GB" dirty="0" smtClean="0"/>
              <a:t>EGR</a:t>
            </a:r>
          </a:p>
          <a:p>
            <a:pPr lvl="1"/>
            <a:r>
              <a:rPr lang="en-GB" dirty="0" smtClean="0"/>
              <a:t>SBR quality targets are used in the annual quality assessment, done </a:t>
            </a:r>
            <a:r>
              <a:rPr lang="en-GB" dirty="0"/>
              <a:t>by </a:t>
            </a:r>
            <a:r>
              <a:rPr lang="en-GB" dirty="0" smtClean="0"/>
              <a:t>Eurostat</a:t>
            </a:r>
          </a:p>
          <a:p>
            <a:pPr lvl="1"/>
            <a:r>
              <a:rPr lang="en-CA" dirty="0" smtClean="0"/>
              <a:t>National SBR and EGR follow the </a:t>
            </a:r>
            <a:r>
              <a:rPr lang="en-CA" dirty="0"/>
              <a:t>annual SBR data quality </a:t>
            </a:r>
            <a:r>
              <a:rPr lang="en-CA" dirty="0" smtClean="0"/>
              <a:t>programme to improve </a:t>
            </a:r>
            <a:r>
              <a:rPr lang="en-GB" dirty="0" smtClean="0"/>
              <a:t>gradually </a:t>
            </a:r>
            <a:r>
              <a:rPr lang="en-GB" dirty="0"/>
              <a:t>the SBR quality in a standardised </a:t>
            </a:r>
            <a:r>
              <a:rPr lang="en-GB" dirty="0" smtClean="0"/>
              <a:t>way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652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720601"/>
          </a:xfrm>
        </p:spPr>
        <p:txBody>
          <a:bodyPr/>
          <a:lstStyle/>
          <a:p>
            <a:r>
              <a:rPr lang="fr-BE" dirty="0" smtClean="0"/>
              <a:t>4. 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92896"/>
            <a:ext cx="8496944" cy="3705796"/>
          </a:xfrm>
        </p:spPr>
        <p:txBody>
          <a:bodyPr/>
          <a:lstStyle/>
          <a:p>
            <a:r>
              <a:rPr lang="fr-BE" dirty="0" smtClean="0"/>
              <a:t>Eurostat </a:t>
            </a:r>
            <a:r>
              <a:rPr lang="fr-BE" dirty="0"/>
              <a:t>2017 SBR user </a:t>
            </a:r>
            <a:r>
              <a:rPr lang="fr-BE" dirty="0" smtClean="0"/>
              <a:t>survey</a:t>
            </a:r>
          </a:p>
          <a:p>
            <a:pPr lvl="1"/>
            <a:r>
              <a:rPr lang="en-GB" dirty="0" smtClean="0"/>
              <a:t>Provided </a:t>
            </a:r>
            <a:r>
              <a:rPr lang="en-GB" dirty="0"/>
              <a:t>useful information on the degree the current user needs are met – with regard to content, coverage, accuracy, timeliness, etc. </a:t>
            </a:r>
            <a:endParaRPr lang="en-GB" dirty="0" smtClean="0"/>
          </a:p>
          <a:p>
            <a:pPr lvl="1"/>
            <a:r>
              <a:rPr lang="en-US" dirty="0"/>
              <a:t>O</a:t>
            </a:r>
            <a:r>
              <a:rPr lang="en-US" dirty="0" smtClean="0"/>
              <a:t>utline </a:t>
            </a:r>
            <a:r>
              <a:rPr lang="en-US" dirty="0"/>
              <a:t>directions for </a:t>
            </a:r>
            <a:r>
              <a:rPr lang="en-US" dirty="0" smtClean="0"/>
              <a:t>improvement and quality targets</a:t>
            </a:r>
            <a:endParaRPr lang="en-GB" dirty="0"/>
          </a:p>
          <a:p>
            <a:pPr lvl="1"/>
            <a:r>
              <a:rPr lang="en-GB" dirty="0" smtClean="0"/>
              <a:t>Eurostat will regularly use SBR user survey in the future</a:t>
            </a:r>
          </a:p>
          <a:p>
            <a:pPr lvl="1"/>
            <a:r>
              <a:rPr lang="en-GB" dirty="0" smtClean="0"/>
              <a:t>Next SBR survey is planned for 2020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934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379" y="2348880"/>
            <a:ext cx="8064896" cy="648990"/>
          </a:xfrm>
        </p:spPr>
        <p:txBody>
          <a:bodyPr/>
          <a:lstStyle/>
          <a:p>
            <a:pPr algn="ctr"/>
            <a:r>
              <a:rPr lang="en-GB" dirty="0"/>
              <a:t>Thank you!</a:t>
            </a:r>
            <a:endParaRPr lang="en-GB" altLang="en-US" dirty="0"/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467544" y="3140968"/>
            <a:ext cx="8208912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i="0" dirty="0"/>
              <a:t>Questions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i="0" dirty="0"/>
              <a:t>Contact</a:t>
            </a:r>
            <a:r>
              <a:rPr lang="en-GB" i="0" dirty="0" smtClean="0"/>
              <a:t>:</a:t>
            </a:r>
          </a:p>
          <a:p>
            <a:pPr marL="0" indent="0">
              <a:lnSpc>
                <a:spcPct val="90000"/>
              </a:lnSpc>
              <a:buClrTx/>
              <a:buNone/>
            </a:pPr>
            <a:r>
              <a:rPr lang="en-GB" sz="2000" b="1" i="0" dirty="0" smtClean="0">
                <a:hlinkClick r:id="rId3"/>
              </a:rPr>
              <a:t>Iliyana.Iskrenova@ec.europa.eu</a:t>
            </a:r>
            <a:endParaRPr lang="en-GB" sz="2000" b="1" i="0" dirty="0" smtClean="0"/>
          </a:p>
          <a:p>
            <a:pPr marL="0" indent="0">
              <a:lnSpc>
                <a:spcPct val="90000"/>
              </a:lnSpc>
              <a:buClrTx/>
              <a:buNone/>
            </a:pPr>
            <a:r>
              <a:rPr lang="en-GB" sz="2000" b="1" i="0" dirty="0">
                <a:hlinkClick r:id="rId4"/>
              </a:rPr>
              <a:t>Zsolt.Volfinger@ec.europa.eu</a:t>
            </a:r>
            <a:endParaRPr lang="en-GB" sz="2000" b="1" i="0" dirty="0"/>
          </a:p>
          <a:p>
            <a:pPr marL="0" indent="0">
              <a:lnSpc>
                <a:spcPct val="90000"/>
              </a:lnSpc>
              <a:buClrTx/>
              <a:buNone/>
            </a:pPr>
            <a:r>
              <a:rPr lang="en-GB" sz="2000" b="1" i="0" dirty="0" smtClean="0"/>
              <a:t>Eurostat, Unit G3 </a:t>
            </a:r>
            <a:endParaRPr lang="en-GB" sz="2000" b="1" i="0" dirty="0"/>
          </a:p>
          <a:p>
            <a:pPr marL="0" indent="0">
              <a:lnSpc>
                <a:spcPct val="90000"/>
              </a:lnSpc>
              <a:buClrTx/>
              <a:buNone/>
            </a:pPr>
            <a:endParaRPr lang="en-GB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17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151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76872"/>
            <a:ext cx="8507288" cy="38164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b="1" i="0" dirty="0" smtClean="0"/>
              <a:t>1. Eurostat SBR Data </a:t>
            </a:r>
            <a:r>
              <a:rPr lang="en-GB" b="1" i="0" dirty="0"/>
              <a:t>Quality Programme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i="0" dirty="0" smtClean="0"/>
              <a:t>2. Eurostat 2017 SBR </a:t>
            </a:r>
            <a:r>
              <a:rPr lang="en-GB" b="1" i="0" dirty="0"/>
              <a:t>user survey</a:t>
            </a:r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000" b="0" dirty="0"/>
              <a:t>Objectives</a:t>
            </a:r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000" b="0" dirty="0"/>
              <a:t>Survey </a:t>
            </a:r>
            <a:r>
              <a:rPr lang="en-GB" altLang="en-US" sz="2000" b="0" dirty="0" smtClean="0"/>
              <a:t>design and </a:t>
            </a:r>
            <a:r>
              <a:rPr lang="en-GB" altLang="en-US" sz="2000" b="0" dirty="0"/>
              <a:t>data </a:t>
            </a:r>
            <a:r>
              <a:rPr lang="en-GB" altLang="en-US" sz="2000" b="0" dirty="0" smtClean="0"/>
              <a:t>collection</a:t>
            </a:r>
            <a:endParaRPr lang="en-GB" altLang="en-US" sz="2000" b="0" dirty="0"/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000" b="0" dirty="0" smtClean="0"/>
              <a:t>Results for national SBR</a:t>
            </a:r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Results for the EuroGroups Register (EGR)</a:t>
            </a:r>
            <a:r>
              <a:rPr lang="en-GB" altLang="en-US" sz="2000" b="0" dirty="0" smtClean="0"/>
              <a:t> </a:t>
            </a:r>
            <a:endParaRPr lang="en-GB" altLang="en-US" sz="2000" b="0" dirty="0"/>
          </a:p>
          <a:p>
            <a:pPr marL="514350" indent="-514350">
              <a:buFont typeface="+mj-lt"/>
              <a:buAutoNum type="arabicPeriod"/>
            </a:pPr>
            <a:r>
              <a:rPr lang="en-GB" b="1" i="0" dirty="0" smtClean="0"/>
              <a:t>3. SBR </a:t>
            </a:r>
            <a:r>
              <a:rPr lang="en-GB" b="1" i="0" dirty="0"/>
              <a:t>quality targets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i="0" dirty="0" smtClean="0"/>
              <a:t>4. Conclusion</a:t>
            </a:r>
            <a:endParaRPr lang="en-GB" b="1" i="0" dirty="0"/>
          </a:p>
          <a:p>
            <a:pPr marL="514350" indent="-514350">
              <a:buFont typeface="+mj-lt"/>
              <a:buAutoNum type="arabicPeriod"/>
            </a:pPr>
            <a:endParaRPr lang="en-GB" b="1" i="0" dirty="0" smtClean="0"/>
          </a:p>
        </p:txBody>
      </p:sp>
    </p:spTree>
    <p:extLst>
      <p:ext uri="{BB962C8B-B14F-4D97-AF65-F5344CB8AC3E}">
        <p14:creationId xmlns:p14="http://schemas.microsoft.com/office/powerpoint/2010/main" val="37060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339850"/>
            <a:ext cx="8712968" cy="936625"/>
          </a:xfrm>
        </p:spPr>
        <p:txBody>
          <a:bodyPr/>
          <a:lstStyle/>
          <a:p>
            <a:r>
              <a:rPr lang="en-GB" altLang="en-US" dirty="0" smtClean="0"/>
              <a:t>1. Eurostat SBR Data Quality Program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90000"/>
              </a:lnSpc>
              <a:buClrTx/>
              <a:buNone/>
            </a:pPr>
            <a:r>
              <a:rPr lang="en-GB" i="0" kern="0" dirty="0" smtClean="0">
                <a:latin typeface="Verdana"/>
              </a:rPr>
              <a:t>(A) Quality reporting</a:t>
            </a:r>
            <a:endParaRPr lang="en-GB" i="0" kern="0" dirty="0">
              <a:latin typeface="Verdana"/>
            </a:endParaRPr>
          </a:p>
          <a:p>
            <a:pPr lvl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kern="0" dirty="0" smtClean="0">
                <a:latin typeface="Verdana"/>
              </a:rPr>
              <a:t>As-Is</a:t>
            </a:r>
          </a:p>
          <a:p>
            <a:pPr marL="0" indent="0">
              <a:lnSpc>
                <a:spcPct val="90000"/>
              </a:lnSpc>
              <a:buClrTx/>
              <a:buNone/>
            </a:pPr>
            <a:r>
              <a:rPr lang="en-GB" i="0" kern="0" dirty="0" smtClean="0">
                <a:latin typeface="Verdana"/>
              </a:rPr>
              <a:t>(B) Quality targets</a:t>
            </a:r>
          </a:p>
          <a:p>
            <a:pPr lvl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kern="0" dirty="0" smtClean="0">
                <a:latin typeface="Verdana"/>
              </a:rPr>
              <a:t>To-Be</a:t>
            </a:r>
          </a:p>
          <a:p>
            <a:pPr marL="0" indent="0">
              <a:lnSpc>
                <a:spcPct val="90000"/>
              </a:lnSpc>
              <a:buClrTx/>
              <a:buNone/>
            </a:pPr>
            <a:r>
              <a:rPr lang="en-GB" i="0" kern="0" dirty="0" smtClean="0">
                <a:latin typeface="Verdana"/>
              </a:rPr>
              <a:t>(C) Quality assessment</a:t>
            </a:r>
          </a:p>
          <a:p>
            <a:pPr lvl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kern="0" dirty="0" smtClean="0">
                <a:latin typeface="Verdana"/>
              </a:rPr>
              <a:t>Gap To-Be – As-Is</a:t>
            </a:r>
          </a:p>
          <a:p>
            <a:pPr marL="0" indent="0">
              <a:lnSpc>
                <a:spcPct val="90000"/>
              </a:lnSpc>
              <a:buClrTx/>
              <a:buNone/>
            </a:pPr>
            <a:r>
              <a:rPr lang="en-GB" i="0" kern="0" dirty="0" smtClean="0">
                <a:latin typeface="Verdana"/>
              </a:rPr>
              <a:t>(D) Quality improvement</a:t>
            </a:r>
          </a:p>
          <a:p>
            <a:pPr lvl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kern="0" dirty="0" smtClean="0">
                <a:latin typeface="Verdana"/>
              </a:rPr>
              <a:t>Reducing the Gap</a:t>
            </a:r>
          </a:p>
          <a:p>
            <a:pPr lvl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kern="0" dirty="0" smtClean="0">
              <a:latin typeface="Verdan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375"/>
            <a:ext cx="3720432" cy="2853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707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56271"/>
            <a:ext cx="8518401" cy="648593"/>
          </a:xfrm>
        </p:spPr>
        <p:txBody>
          <a:bodyPr/>
          <a:lstStyle/>
          <a:p>
            <a:r>
              <a:rPr lang="en-GB" dirty="0"/>
              <a:t>2. </a:t>
            </a:r>
            <a:r>
              <a:rPr lang="en-GB" dirty="0" smtClean="0"/>
              <a:t>Eurostat SBR </a:t>
            </a:r>
            <a:r>
              <a:rPr lang="en-GB" dirty="0"/>
              <a:t>user </a:t>
            </a:r>
            <a:r>
              <a:rPr lang="en-GB" dirty="0" smtClean="0"/>
              <a:t>survey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564904"/>
            <a:ext cx="5472608" cy="3384376"/>
          </a:xfrm>
        </p:spPr>
        <p:txBody>
          <a:bodyPr/>
          <a:lstStyle/>
          <a:p>
            <a:r>
              <a:rPr lang="en-GB" sz="1900" b="1" dirty="0" smtClean="0">
                <a:latin typeface="+mj-lt"/>
                <a:ea typeface="+mj-ea"/>
                <a:cs typeface="+mj-cs"/>
              </a:rPr>
              <a:t>Main </a:t>
            </a:r>
            <a:r>
              <a:rPr lang="en-GB" sz="1900" b="1" dirty="0">
                <a:latin typeface="+mj-lt"/>
                <a:ea typeface="+mj-ea"/>
                <a:cs typeface="+mj-cs"/>
              </a:rPr>
              <a:t>goal </a:t>
            </a:r>
            <a:r>
              <a:rPr lang="en-GB" sz="1900" dirty="0">
                <a:latin typeface="+mj-lt"/>
                <a:ea typeface="+mj-ea"/>
                <a:cs typeface="+mj-cs"/>
              </a:rPr>
              <a:t>- </a:t>
            </a:r>
            <a:r>
              <a:rPr lang="en-GB" sz="1900" b="0" dirty="0">
                <a:latin typeface="+mj-lt"/>
                <a:ea typeface="+mj-ea"/>
                <a:cs typeface="+mj-cs"/>
              </a:rPr>
              <a:t>to assess </a:t>
            </a:r>
            <a:r>
              <a:rPr lang="en-GB" sz="1900" b="0" dirty="0" smtClean="0">
                <a:latin typeface="+mj-lt"/>
                <a:ea typeface="+mj-ea"/>
                <a:cs typeface="+mj-cs"/>
              </a:rPr>
              <a:t>gap </a:t>
            </a:r>
            <a:r>
              <a:rPr lang="en-GB" sz="1900" b="0" dirty="0">
                <a:latin typeface="+mj-lt"/>
                <a:ea typeface="+mj-ea"/>
                <a:cs typeface="+mj-cs"/>
              </a:rPr>
              <a:t>between </a:t>
            </a:r>
            <a:r>
              <a:rPr lang="en-GB" sz="1900" b="0" dirty="0" smtClean="0">
                <a:latin typeface="+mj-lt"/>
                <a:ea typeface="+mj-ea"/>
                <a:cs typeface="+mj-cs"/>
              </a:rPr>
              <a:t>information </a:t>
            </a:r>
            <a:r>
              <a:rPr lang="en-GB" sz="1900" b="0" dirty="0">
                <a:latin typeface="+mj-lt"/>
                <a:ea typeface="+mj-ea"/>
                <a:cs typeface="+mj-cs"/>
              </a:rPr>
              <a:t>available in </a:t>
            </a:r>
            <a:r>
              <a:rPr lang="en-GB" sz="1900" b="0" dirty="0" smtClean="0">
                <a:latin typeface="+mj-lt"/>
                <a:ea typeface="+mj-ea"/>
                <a:cs typeface="+mj-cs"/>
              </a:rPr>
              <a:t>SBR and information </a:t>
            </a:r>
            <a:r>
              <a:rPr lang="en-GB" sz="1900" b="0" dirty="0">
                <a:latin typeface="+mj-lt"/>
                <a:ea typeface="+mj-ea"/>
                <a:cs typeface="+mj-cs"/>
              </a:rPr>
              <a:t>needed by </a:t>
            </a:r>
            <a:r>
              <a:rPr lang="en-GB" sz="1900" b="0" dirty="0" smtClean="0">
                <a:latin typeface="+mj-lt"/>
                <a:ea typeface="+mj-ea"/>
                <a:cs typeface="+mj-cs"/>
              </a:rPr>
              <a:t>users</a:t>
            </a:r>
          </a:p>
          <a:p>
            <a:r>
              <a:rPr lang="en-GB" sz="1900" b="1" dirty="0" smtClean="0"/>
              <a:t>Launched </a:t>
            </a:r>
            <a:r>
              <a:rPr lang="en-GB" sz="1900" b="1" dirty="0"/>
              <a:t>in April </a:t>
            </a:r>
            <a:r>
              <a:rPr lang="en-GB" sz="1900" b="1" dirty="0" smtClean="0"/>
              <a:t>2017</a:t>
            </a:r>
            <a:r>
              <a:rPr lang="en-GB" sz="1900" b="0" dirty="0" smtClean="0"/>
              <a:t>, as part </a:t>
            </a:r>
            <a:r>
              <a:rPr lang="en-US" sz="1900" b="0" dirty="0" smtClean="0"/>
              <a:t>of DQP "</a:t>
            </a:r>
            <a:r>
              <a:rPr lang="en-US" sz="1900" b="0" dirty="0"/>
              <a:t>TO BE" </a:t>
            </a:r>
            <a:r>
              <a:rPr lang="en-US" sz="1900" b="0" dirty="0" smtClean="0"/>
              <a:t>component</a:t>
            </a:r>
          </a:p>
          <a:p>
            <a:r>
              <a:rPr lang="en-GB" altLang="en-US" sz="1900" b="0" dirty="0"/>
              <a:t>Survey addressed </a:t>
            </a:r>
            <a:r>
              <a:rPr lang="en-GB" altLang="en-US" sz="1900" b="0" dirty="0" smtClean="0"/>
              <a:t>current </a:t>
            </a:r>
            <a:r>
              <a:rPr lang="en-GB" altLang="en-US" sz="1900" b="0" dirty="0"/>
              <a:t>and potential </a:t>
            </a:r>
            <a:r>
              <a:rPr lang="en-GB" altLang="en-US" sz="1900" b="0" dirty="0" smtClean="0"/>
              <a:t>SBR users (NSBR and EGR) at NSIs</a:t>
            </a:r>
            <a:endParaRPr lang="en-GB" altLang="en-US" sz="1900" b="0" dirty="0"/>
          </a:p>
          <a:p>
            <a:r>
              <a:rPr lang="en-GB" sz="1900" b="1" dirty="0" smtClean="0"/>
              <a:t>Results</a:t>
            </a:r>
            <a:r>
              <a:rPr lang="en-GB" sz="1900" b="0" dirty="0" smtClean="0"/>
              <a:t> were used to define new quality targets for SBR in the ESS</a:t>
            </a:r>
            <a:endParaRPr lang="en-GB" sz="19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36" y="2204864"/>
            <a:ext cx="2917428" cy="341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5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504577"/>
          </a:xfrm>
        </p:spPr>
        <p:txBody>
          <a:bodyPr/>
          <a:lstStyle/>
          <a:p>
            <a:r>
              <a:rPr lang="en-GB" dirty="0" smtClean="0"/>
              <a:t>Eurostat SBR </a:t>
            </a:r>
            <a:r>
              <a:rPr lang="en-GB" dirty="0"/>
              <a:t>user </a:t>
            </a:r>
            <a:r>
              <a:rPr lang="en-GB" dirty="0" smtClean="0"/>
              <a:t>survey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435280" cy="3921820"/>
          </a:xfrm>
        </p:spPr>
        <p:txBody>
          <a:bodyPr/>
          <a:lstStyle/>
          <a:p>
            <a:r>
              <a:rPr lang="en-GB" dirty="0" smtClean="0"/>
              <a:t>Survey </a:t>
            </a:r>
            <a:r>
              <a:rPr lang="en-GB" dirty="0"/>
              <a:t>design and data </a:t>
            </a:r>
            <a:r>
              <a:rPr lang="en-GB" dirty="0" smtClean="0"/>
              <a:t>collection</a:t>
            </a:r>
            <a:endParaRPr lang="en-US" dirty="0" smtClean="0"/>
          </a:p>
          <a:p>
            <a:pPr lvl="1"/>
            <a:r>
              <a:rPr lang="en-US" dirty="0" smtClean="0"/>
              <a:t>Eurostat – in cooperation with the EU Member States – elaborated survey methodology</a:t>
            </a:r>
          </a:p>
          <a:p>
            <a:pPr lvl="1"/>
            <a:r>
              <a:rPr lang="en-US" dirty="0" smtClean="0"/>
              <a:t>Two questionnaires were designed (NSBR and EGR)</a:t>
            </a:r>
          </a:p>
          <a:p>
            <a:pPr lvl="1"/>
            <a:r>
              <a:rPr lang="en-US" dirty="0"/>
              <a:t>EU Survey </a:t>
            </a:r>
            <a:r>
              <a:rPr lang="en-US" dirty="0" smtClean="0"/>
              <a:t>-  </a:t>
            </a:r>
            <a:r>
              <a:rPr lang="en-US" dirty="0"/>
              <a:t>using online survey management </a:t>
            </a:r>
            <a:r>
              <a:rPr lang="en-US" dirty="0" smtClean="0"/>
              <a:t>tool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ecured </a:t>
            </a:r>
            <a:r>
              <a:rPr lang="en-US" dirty="0"/>
              <a:t>by European Commission Authentication Service (ECAS)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oordinated </a:t>
            </a:r>
            <a:r>
              <a:rPr lang="en-US" dirty="0"/>
              <a:t>by </a:t>
            </a:r>
            <a:r>
              <a:rPr lang="en-US" dirty="0" smtClean="0"/>
              <a:t>SBR correspondents in the EU Member States</a:t>
            </a:r>
          </a:p>
          <a:p>
            <a:pPr lvl="1"/>
            <a:r>
              <a:rPr lang="en-US" dirty="0"/>
              <a:t>Eurostat </a:t>
            </a:r>
            <a:r>
              <a:rPr lang="en-CA" dirty="0"/>
              <a:t>summarised survey results for ESS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3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504577"/>
          </a:xfrm>
        </p:spPr>
        <p:txBody>
          <a:bodyPr/>
          <a:lstStyle/>
          <a:p>
            <a:r>
              <a:rPr lang="en-GB" dirty="0" smtClean="0"/>
              <a:t>Eurostat SBR </a:t>
            </a:r>
            <a:r>
              <a:rPr lang="en-GB" dirty="0"/>
              <a:t>user </a:t>
            </a:r>
            <a:r>
              <a:rPr lang="en-GB" dirty="0" smtClean="0"/>
              <a:t>survey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435280" cy="3921820"/>
          </a:xfrm>
        </p:spPr>
        <p:txBody>
          <a:bodyPr/>
          <a:lstStyle/>
          <a:p>
            <a:r>
              <a:rPr lang="en-GB" dirty="0" smtClean="0"/>
              <a:t>Main outcome</a:t>
            </a:r>
          </a:p>
          <a:p>
            <a:pPr lvl="1"/>
            <a:r>
              <a:rPr lang="en-US" dirty="0"/>
              <a:t>339 users of national SBRs and 109 EGR users were </a:t>
            </a:r>
            <a:r>
              <a:rPr lang="en-US" dirty="0" smtClean="0"/>
              <a:t>consulted</a:t>
            </a:r>
          </a:p>
          <a:p>
            <a:pPr lvl="1"/>
            <a:r>
              <a:rPr lang="en-US" dirty="0" smtClean="0"/>
              <a:t>Responses </a:t>
            </a:r>
            <a:r>
              <a:rPr lang="en-US" dirty="0"/>
              <a:t>were provided by 25 EU countries and 2 EFTA </a:t>
            </a:r>
            <a:r>
              <a:rPr lang="en-US" dirty="0" smtClean="0"/>
              <a:t>countries</a:t>
            </a:r>
          </a:p>
          <a:p>
            <a:pPr lvl="1"/>
            <a:r>
              <a:rPr lang="en-GB" dirty="0"/>
              <a:t>About 10 national SBR users and 5 EGR users per country completed the </a:t>
            </a:r>
            <a:r>
              <a:rPr lang="en-GB" dirty="0" smtClean="0"/>
              <a:t>survey</a:t>
            </a:r>
          </a:p>
          <a:p>
            <a:pPr lvl="1"/>
            <a:r>
              <a:rPr lang="en-GB" dirty="0"/>
              <a:t>90% of survey respondents regularly use the NSBR </a:t>
            </a:r>
            <a:r>
              <a:rPr lang="en-GB" dirty="0" smtClean="0"/>
              <a:t> and in </a:t>
            </a:r>
            <a:r>
              <a:rPr lang="en-GB" dirty="0"/>
              <a:t>production of </a:t>
            </a:r>
            <a:r>
              <a:rPr lang="en-GB" dirty="0" smtClean="0"/>
              <a:t>statistics</a:t>
            </a:r>
          </a:p>
          <a:p>
            <a:pPr lvl="1"/>
            <a:r>
              <a:rPr lang="en-GB" dirty="0"/>
              <a:t>36% of </a:t>
            </a:r>
            <a:r>
              <a:rPr lang="en-GB" dirty="0" smtClean="0"/>
              <a:t>EGR </a:t>
            </a:r>
            <a:r>
              <a:rPr lang="en-GB" dirty="0"/>
              <a:t>respondents reported regular use of the </a:t>
            </a:r>
            <a:r>
              <a:rPr lang="en-GB" dirty="0" smtClean="0"/>
              <a:t>EGR in </a:t>
            </a:r>
            <a:r>
              <a:rPr lang="en-GB" dirty="0"/>
              <a:t>production of statistics</a:t>
            </a:r>
          </a:p>
          <a:p>
            <a:pPr lvl="1"/>
            <a:endParaRPr lang="en-GB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1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576585"/>
          </a:xfrm>
        </p:spPr>
        <p:txBody>
          <a:bodyPr/>
          <a:lstStyle/>
          <a:p>
            <a:r>
              <a:rPr lang="fr-BE" dirty="0"/>
              <a:t>Eurostat SBR user s</a:t>
            </a:r>
            <a:r>
              <a:rPr lang="fr-BE" dirty="0" smtClean="0"/>
              <a:t>urvey (4)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564904"/>
            <a:ext cx="8496944" cy="3633788"/>
          </a:xfrm>
        </p:spPr>
        <p:txBody>
          <a:bodyPr/>
          <a:lstStyle/>
          <a:p>
            <a:r>
              <a:rPr lang="en-GB" dirty="0"/>
              <a:t>Results for national SBR</a:t>
            </a:r>
          </a:p>
          <a:p>
            <a:pPr lvl="1"/>
            <a:r>
              <a:rPr lang="en-GB" dirty="0" smtClean="0"/>
              <a:t>SBR information mainly used in </a:t>
            </a:r>
            <a:r>
              <a:rPr lang="en-GB" dirty="0"/>
              <a:t>Business statistics </a:t>
            </a:r>
            <a:r>
              <a:rPr lang="en-GB" dirty="0" smtClean="0"/>
              <a:t>and </a:t>
            </a:r>
            <a:r>
              <a:rPr lang="en-GB" dirty="0"/>
              <a:t>Macroeconomics </a:t>
            </a:r>
            <a:r>
              <a:rPr lang="en-GB" dirty="0" smtClean="0"/>
              <a:t>accounts </a:t>
            </a:r>
          </a:p>
          <a:p>
            <a:pPr lvl="1"/>
            <a:r>
              <a:rPr lang="en-GB" dirty="0" smtClean="0"/>
              <a:t>Legal unit, Local unit </a:t>
            </a:r>
            <a:r>
              <a:rPr lang="en-GB" dirty="0"/>
              <a:t>and </a:t>
            </a:r>
            <a:r>
              <a:rPr lang="en-GB" dirty="0" smtClean="0"/>
              <a:t>Enterprise information is used </a:t>
            </a:r>
            <a:r>
              <a:rPr lang="en-GB" dirty="0"/>
              <a:t>in the regular statistical </a:t>
            </a:r>
            <a:r>
              <a:rPr lang="en-GB" dirty="0" smtClean="0"/>
              <a:t>production</a:t>
            </a:r>
          </a:p>
          <a:p>
            <a:pPr lvl="1"/>
            <a:r>
              <a:rPr lang="en-GB" dirty="0" smtClean="0"/>
              <a:t>Enterprise </a:t>
            </a:r>
            <a:r>
              <a:rPr lang="en-GB" dirty="0"/>
              <a:t>groups information is not much used in regular statistical </a:t>
            </a:r>
            <a:r>
              <a:rPr lang="en-GB" dirty="0" smtClean="0"/>
              <a:t>production at NSIs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06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576585"/>
          </a:xfrm>
        </p:spPr>
        <p:txBody>
          <a:bodyPr/>
          <a:lstStyle/>
          <a:p>
            <a:r>
              <a:rPr lang="fr-BE" dirty="0"/>
              <a:t>Eurostat SBR user s</a:t>
            </a:r>
            <a:r>
              <a:rPr lang="fr-BE" dirty="0" smtClean="0"/>
              <a:t>urvey (5)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48880"/>
            <a:ext cx="8496944" cy="3849812"/>
          </a:xfrm>
        </p:spPr>
        <p:txBody>
          <a:bodyPr/>
          <a:lstStyle/>
          <a:p>
            <a:r>
              <a:rPr lang="en-GB" dirty="0"/>
              <a:t>Results for national SBR</a:t>
            </a:r>
          </a:p>
          <a:p>
            <a:pPr lvl="1"/>
            <a:r>
              <a:rPr lang="en-GB" dirty="0" smtClean="0"/>
              <a:t>Legal </a:t>
            </a:r>
            <a:r>
              <a:rPr lang="en-GB" dirty="0"/>
              <a:t>unit:</a:t>
            </a:r>
          </a:p>
          <a:p>
            <a:pPr marL="1200150" lvl="2" indent="-285750">
              <a:buFont typeface="Verdana" panose="020B0604030504040204" pitchFamily="34" charset="0"/>
              <a:buChar char="−"/>
            </a:pPr>
            <a:r>
              <a:rPr lang="en-GB" sz="1800" b="0" dirty="0" smtClean="0"/>
              <a:t>SBR </a:t>
            </a:r>
            <a:r>
              <a:rPr lang="en-GB" sz="1800" b="0" dirty="0"/>
              <a:t>identification and demographic characteristics are regularly used in statistical production </a:t>
            </a:r>
          </a:p>
          <a:p>
            <a:pPr marL="1200150" lvl="2" indent="-285750">
              <a:buFont typeface="Verdana" panose="020B0604030504040204" pitchFamily="34" charset="0"/>
              <a:buChar char="−"/>
            </a:pPr>
            <a:r>
              <a:rPr lang="en-GB" sz="1800" b="0" dirty="0" smtClean="0"/>
              <a:t>Demographic </a:t>
            </a:r>
            <a:r>
              <a:rPr lang="en-GB" sz="1800" b="0" dirty="0"/>
              <a:t>characteristic "legal form" is highly relevant </a:t>
            </a:r>
          </a:p>
          <a:p>
            <a:pPr marL="1200150" lvl="2" indent="-285750">
              <a:buFont typeface="Verdana" panose="020B0604030504040204" pitchFamily="34" charset="0"/>
              <a:buChar char="−"/>
            </a:pPr>
            <a:r>
              <a:rPr lang="en-GB" sz="1800" b="0" dirty="0" smtClean="0"/>
              <a:t>Information </a:t>
            </a:r>
            <a:r>
              <a:rPr lang="en-GB" sz="1800" b="0" dirty="0"/>
              <a:t>on linked registers is used mainly with reference to associated registers, in which the legal unit is recorded</a:t>
            </a:r>
          </a:p>
          <a:p>
            <a:pPr lvl="1"/>
            <a:r>
              <a:rPr lang="en-GB" dirty="0"/>
              <a:t>Local unit:</a:t>
            </a:r>
          </a:p>
          <a:p>
            <a:pPr marL="1200150" lvl="2" indent="-285750">
              <a:buFont typeface="Verdana" panose="020B0604030504040204" pitchFamily="34" charset="0"/>
              <a:buChar char="−"/>
            </a:pPr>
            <a:r>
              <a:rPr lang="en-GB" sz="1800" dirty="0"/>
              <a:t>Identification characteristics are highly relevant to </a:t>
            </a:r>
            <a:r>
              <a:rPr lang="en-GB" sz="1800" dirty="0" smtClean="0"/>
              <a:t>users </a:t>
            </a:r>
            <a:endParaRPr lang="en-GB" sz="1800" dirty="0"/>
          </a:p>
          <a:p>
            <a:pPr marL="1200150" lvl="2" indent="-285750">
              <a:buFont typeface="Verdana" panose="020B0604030504040204" pitchFamily="34" charset="0"/>
              <a:buChar char="−"/>
            </a:pPr>
            <a:r>
              <a:rPr lang="en-GB" sz="1800" dirty="0"/>
              <a:t>The most often used economic characteristics: </a:t>
            </a:r>
            <a:r>
              <a:rPr lang="en-GB" sz="1800" dirty="0" smtClean="0"/>
              <a:t>principal </a:t>
            </a:r>
            <a:r>
              <a:rPr lang="en-GB" sz="1800" dirty="0"/>
              <a:t>activity code at NACE 4-digit level, </a:t>
            </a:r>
            <a:r>
              <a:rPr lang="en-GB" sz="1800" dirty="0" smtClean="0"/>
              <a:t>number </a:t>
            </a:r>
            <a:r>
              <a:rPr lang="en-GB" sz="1800" dirty="0"/>
              <a:t>of persons employed, </a:t>
            </a:r>
            <a:r>
              <a:rPr lang="en-GB" sz="1800" dirty="0" smtClean="0"/>
              <a:t>number </a:t>
            </a:r>
            <a:r>
              <a:rPr lang="en-GB" sz="1800" dirty="0"/>
              <a:t>of employees and </a:t>
            </a:r>
            <a:r>
              <a:rPr lang="en-GB" sz="1800" dirty="0" smtClean="0"/>
              <a:t>geographical </a:t>
            </a:r>
            <a:r>
              <a:rPr lang="en-GB" sz="1800" dirty="0"/>
              <a:t>location code</a:t>
            </a:r>
          </a:p>
          <a:p>
            <a:pPr marL="1200150" lvl="2" indent="-285750">
              <a:buFont typeface="Verdana" panose="020B0604030504040204" pitchFamily="34" charset="0"/>
              <a:buChar char="−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305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288553"/>
          </a:xfrm>
        </p:spPr>
        <p:txBody>
          <a:bodyPr/>
          <a:lstStyle/>
          <a:p>
            <a:r>
              <a:rPr lang="fr-BE" dirty="0"/>
              <a:t>Eurostat SBR user s</a:t>
            </a:r>
            <a:r>
              <a:rPr lang="fr-BE" dirty="0" smtClean="0"/>
              <a:t>urvey (6)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496944" cy="4137844"/>
          </a:xfrm>
        </p:spPr>
        <p:txBody>
          <a:bodyPr/>
          <a:lstStyle/>
          <a:p>
            <a:r>
              <a:rPr lang="en-GB" dirty="0"/>
              <a:t>Results for national SBR</a:t>
            </a:r>
          </a:p>
          <a:p>
            <a:pPr lvl="1"/>
            <a:r>
              <a:rPr lang="en-GB" dirty="0"/>
              <a:t>Enterprise:</a:t>
            </a:r>
          </a:p>
          <a:p>
            <a:pPr marL="1200150" lvl="2" indent="-285750">
              <a:buFont typeface="Verdana" panose="020B0604030504040204" pitchFamily="34" charset="0"/>
              <a:buChar char="−"/>
            </a:pPr>
            <a:r>
              <a:rPr lang="en-GB" sz="1800" dirty="0"/>
              <a:t>The most used </a:t>
            </a:r>
            <a:r>
              <a:rPr lang="en-GB" sz="1800" dirty="0" smtClean="0"/>
              <a:t>identification characteristics </a:t>
            </a:r>
            <a:r>
              <a:rPr lang="en-GB" sz="1800" dirty="0"/>
              <a:t>are </a:t>
            </a:r>
            <a:r>
              <a:rPr lang="en-GB" sz="1800" dirty="0" smtClean="0"/>
              <a:t>enterprise identity </a:t>
            </a:r>
            <a:r>
              <a:rPr lang="en-GB" sz="1800" dirty="0"/>
              <a:t>number and </a:t>
            </a:r>
            <a:r>
              <a:rPr lang="en-GB" sz="1800" dirty="0" smtClean="0"/>
              <a:t>name</a:t>
            </a:r>
          </a:p>
          <a:p>
            <a:pPr marL="1200150" lvl="2" indent="-285750">
              <a:buFont typeface="Verdana" panose="020B0604030504040204" pitchFamily="34" charset="0"/>
              <a:buChar char="−"/>
            </a:pPr>
            <a:r>
              <a:rPr lang="en-GB" sz="1800" dirty="0" smtClean="0"/>
              <a:t>All </a:t>
            </a:r>
            <a:r>
              <a:rPr lang="en-GB" sz="1800" dirty="0"/>
              <a:t>demographic characteristics are </a:t>
            </a:r>
            <a:r>
              <a:rPr lang="en-GB" sz="1800" dirty="0" smtClean="0"/>
              <a:t>used</a:t>
            </a:r>
            <a:endParaRPr lang="en-GB" sz="1800" dirty="0"/>
          </a:p>
          <a:p>
            <a:pPr marL="1200150" lvl="2" indent="-285750">
              <a:buFont typeface="Verdana" panose="020B0604030504040204" pitchFamily="34" charset="0"/>
              <a:buChar char="−"/>
            </a:pPr>
            <a:r>
              <a:rPr lang="en-GB" sz="1800" dirty="0"/>
              <a:t>The most used economic characteristics are </a:t>
            </a:r>
            <a:r>
              <a:rPr lang="en-GB" sz="1800" dirty="0" smtClean="0"/>
              <a:t>main </a:t>
            </a:r>
            <a:r>
              <a:rPr lang="en-GB" sz="1800" dirty="0"/>
              <a:t>activity code at NACE 4-digit level, </a:t>
            </a:r>
            <a:r>
              <a:rPr lang="en-GB" sz="1800" dirty="0" smtClean="0"/>
              <a:t>number </a:t>
            </a:r>
            <a:r>
              <a:rPr lang="en-GB" sz="1800" dirty="0"/>
              <a:t>of persons employed, </a:t>
            </a:r>
            <a:r>
              <a:rPr lang="en-GB" sz="1800" dirty="0" smtClean="0"/>
              <a:t>number </a:t>
            </a:r>
            <a:r>
              <a:rPr lang="en-GB" sz="1800" dirty="0"/>
              <a:t>of employees and t</a:t>
            </a:r>
            <a:r>
              <a:rPr lang="en-GB" sz="1800" dirty="0" smtClean="0"/>
              <a:t>urnover</a:t>
            </a:r>
            <a:endParaRPr lang="en-GB" sz="1800" dirty="0"/>
          </a:p>
          <a:p>
            <a:pPr lvl="1"/>
            <a:r>
              <a:rPr lang="en-GB" dirty="0"/>
              <a:t>Enterprise group:</a:t>
            </a:r>
          </a:p>
          <a:p>
            <a:pPr marL="1200150" lvl="2" indent="-285750">
              <a:buFont typeface="Verdana" panose="020B0604030504040204" pitchFamily="34" charset="0"/>
              <a:buChar char="−"/>
            </a:pPr>
            <a:r>
              <a:rPr lang="en-GB" sz="1800" dirty="0"/>
              <a:t>The major relevant identification characteristics are ID number and name of EG.</a:t>
            </a:r>
          </a:p>
          <a:p>
            <a:pPr marL="1200150" lvl="2" indent="-285750">
              <a:buFont typeface="Verdana" panose="020B0604030504040204" pitchFamily="34" charset="0"/>
              <a:buChar char="−"/>
            </a:pPr>
            <a:r>
              <a:rPr lang="en-GB" sz="1800" dirty="0"/>
              <a:t>The major relevant economic characteristics are </a:t>
            </a:r>
            <a:r>
              <a:rPr lang="en-GB" sz="1800" dirty="0" smtClean="0"/>
              <a:t>principal </a:t>
            </a:r>
            <a:r>
              <a:rPr lang="en-GB" sz="1800" dirty="0"/>
              <a:t>activity code at NACE 2-digit level and </a:t>
            </a:r>
            <a:r>
              <a:rPr lang="en-GB" sz="1800" dirty="0" smtClean="0"/>
              <a:t>number </a:t>
            </a:r>
            <a:r>
              <a:rPr lang="en-GB" sz="1800" dirty="0"/>
              <a:t>of persons employed in the </a:t>
            </a:r>
            <a:r>
              <a:rPr lang="en-GB" sz="1800" dirty="0" smtClean="0"/>
              <a:t>group</a:t>
            </a:r>
            <a:endParaRPr lang="en-GB" sz="1800" dirty="0"/>
          </a:p>
          <a:p>
            <a:pPr marL="1371600" lvl="3" indent="0"/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340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10360</TotalTime>
  <Words>1019</Words>
  <Application>Microsoft Office PowerPoint</Application>
  <PresentationFormat>On-screen Show (4:3)</PresentationFormat>
  <Paragraphs>125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1_blank</vt:lpstr>
      <vt:lpstr>2_blank</vt:lpstr>
      <vt:lpstr>PowerPoint Presentation</vt:lpstr>
      <vt:lpstr>Content</vt:lpstr>
      <vt:lpstr>1. Eurostat SBR Data Quality Program</vt:lpstr>
      <vt:lpstr>2. Eurostat SBR user survey (1)</vt:lpstr>
      <vt:lpstr>Eurostat SBR user survey (2)</vt:lpstr>
      <vt:lpstr>Eurostat SBR user survey (3)</vt:lpstr>
      <vt:lpstr>Eurostat SBR user survey (4)</vt:lpstr>
      <vt:lpstr>Eurostat SBR user survey (5)</vt:lpstr>
      <vt:lpstr>Eurostat SBR user survey (6)</vt:lpstr>
      <vt:lpstr>Eurostat SBR user survey (7)</vt:lpstr>
      <vt:lpstr>Eurostat SBR user survey (8)</vt:lpstr>
      <vt:lpstr>Eurostat SBR user survey (9)</vt:lpstr>
      <vt:lpstr>Eurostat SBR user survey (10)</vt:lpstr>
      <vt:lpstr>3. SBR quality targets (1)</vt:lpstr>
      <vt:lpstr>3. SBR quality targets (2)</vt:lpstr>
      <vt:lpstr>4. Conclusion</vt:lpstr>
      <vt:lpstr>Thank you!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Eurostat G3</dc:creator>
  <cp:lastModifiedBy>VOLFINGER Zsolt (ESTAT)</cp:lastModifiedBy>
  <cp:revision>748</cp:revision>
  <cp:lastPrinted>2015-08-11T17:35:24Z</cp:lastPrinted>
  <dcterms:created xsi:type="dcterms:W3CDTF">2014-09-19T08:53:56Z</dcterms:created>
  <dcterms:modified xsi:type="dcterms:W3CDTF">2018-08-28T07:57:00Z</dcterms:modified>
</cp:coreProperties>
</file>