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71" r:id="rId2"/>
    <p:sldId id="412" r:id="rId3"/>
    <p:sldId id="372" r:id="rId4"/>
    <p:sldId id="381" r:id="rId5"/>
    <p:sldId id="411" r:id="rId6"/>
    <p:sldId id="424" r:id="rId7"/>
    <p:sldId id="410" r:id="rId8"/>
    <p:sldId id="420" r:id="rId9"/>
    <p:sldId id="421" r:id="rId10"/>
    <p:sldId id="413" r:id="rId11"/>
    <p:sldId id="415" r:id="rId12"/>
    <p:sldId id="416" r:id="rId13"/>
    <p:sldId id="422" r:id="rId14"/>
    <p:sldId id="417" r:id="rId15"/>
    <p:sldId id="414" r:id="rId16"/>
    <p:sldId id="418" r:id="rId17"/>
    <p:sldId id="425" r:id="rId18"/>
  </p:sldIdLst>
  <p:sldSz cx="9144000" cy="6858000" type="screen4x3"/>
  <p:notesSz cx="6718300" cy="9855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66CF"/>
    <a:srgbClr val="EB8015"/>
    <a:srgbClr val="99CCFF"/>
    <a:srgbClr val="FFD624"/>
    <a:srgbClr val="BDDEFF"/>
    <a:srgbClr val="0F5494"/>
    <a:srgbClr val="006C31"/>
    <a:srgbClr val="3E6FD2"/>
    <a:srgbClr val="2D5EC1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7089" autoAdjust="0"/>
  </p:normalViewPr>
  <p:slideViewPr>
    <p:cSldViewPr>
      <p:cViewPr varScale="1">
        <p:scale>
          <a:sx n="106" d="100"/>
          <a:sy n="106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Broska" userId="2a8a0699-fd59-4034-8313-8539f56afde1" providerId="ADAL" clId="{E4307C3D-C76E-4D58-ABEA-ABBA9B12BFD3}"/>
    <pc:docChg chg="undo custSel addSld delSld modSld sldOrd">
      <pc:chgData name="David Broska" userId="2a8a0699-fd59-4034-8313-8539f56afde1" providerId="ADAL" clId="{E4307C3D-C76E-4D58-ABEA-ABBA9B12BFD3}" dt="2018-06-29T09:19:35.643" v="1911" actId="404"/>
      <pc:docMkLst>
        <pc:docMk/>
      </pc:docMkLst>
      <pc:sldChg chg="modSp">
        <pc:chgData name="David Broska" userId="2a8a0699-fd59-4034-8313-8539f56afde1" providerId="ADAL" clId="{E4307C3D-C76E-4D58-ABEA-ABBA9B12BFD3}" dt="2018-06-29T08:00:54.522" v="890" actId="115"/>
        <pc:sldMkLst>
          <pc:docMk/>
          <pc:sldMk cId="4081893940" sldId="372"/>
        </pc:sldMkLst>
        <pc:spChg chg="mod">
          <ac:chgData name="David Broska" userId="2a8a0699-fd59-4034-8313-8539f56afde1" providerId="ADAL" clId="{E4307C3D-C76E-4D58-ABEA-ABBA9B12BFD3}" dt="2018-06-29T08:00:54.522" v="890" actId="115"/>
          <ac:spMkLst>
            <pc:docMk/>
            <pc:sldMk cId="4081893940" sldId="372"/>
            <ac:spMk id="83971" creationId="{00000000-0000-0000-0000-000000000000}"/>
          </ac:spMkLst>
        </pc:spChg>
      </pc:sldChg>
      <pc:sldChg chg="modSp">
        <pc:chgData name="David Broska" userId="2a8a0699-fd59-4034-8313-8539f56afde1" providerId="ADAL" clId="{E4307C3D-C76E-4D58-ABEA-ABBA9B12BFD3}" dt="2018-06-29T07:34:16.540" v="228" actId="5793"/>
        <pc:sldMkLst>
          <pc:docMk/>
          <pc:sldMk cId="1551642373" sldId="381"/>
        </pc:sldMkLst>
        <pc:spChg chg="mod">
          <ac:chgData name="David Broska" userId="2a8a0699-fd59-4034-8313-8539f56afde1" providerId="ADAL" clId="{E4307C3D-C76E-4D58-ABEA-ABBA9B12BFD3}" dt="2018-06-29T07:34:16.540" v="228" actId="5793"/>
          <ac:spMkLst>
            <pc:docMk/>
            <pc:sldMk cId="1551642373" sldId="381"/>
            <ac:spMk id="3" creationId="{00000000-0000-0000-0000-000000000000}"/>
          </ac:spMkLst>
        </pc:spChg>
      </pc:sldChg>
      <pc:sldChg chg="modSp">
        <pc:chgData name="David Broska" userId="2a8a0699-fd59-4034-8313-8539f56afde1" providerId="ADAL" clId="{E4307C3D-C76E-4D58-ABEA-ABBA9B12BFD3}" dt="2018-06-29T08:41:11.921" v="1541" actId="1036"/>
        <pc:sldMkLst>
          <pc:docMk/>
          <pc:sldMk cId="184953724" sldId="410"/>
        </pc:sldMkLst>
        <pc:spChg chg="mod">
          <ac:chgData name="David Broska" userId="2a8a0699-fd59-4034-8313-8539f56afde1" providerId="ADAL" clId="{E4307C3D-C76E-4D58-ABEA-ABBA9B12BFD3}" dt="2018-06-29T08:41:11.921" v="1541" actId="1036"/>
          <ac:spMkLst>
            <pc:docMk/>
            <pc:sldMk cId="184953724" sldId="410"/>
            <ac:spMk id="5123" creationId="{00000000-0000-0000-0000-000000000000}"/>
          </ac:spMkLst>
        </pc:spChg>
      </pc:sldChg>
      <pc:sldChg chg="addSp delSp modSp">
        <pc:chgData name="David Broska" userId="2a8a0699-fd59-4034-8313-8539f56afde1" providerId="ADAL" clId="{E4307C3D-C76E-4D58-ABEA-ABBA9B12BFD3}" dt="2018-06-29T09:04:36.652" v="1739" actId="1037"/>
        <pc:sldMkLst>
          <pc:docMk/>
          <pc:sldMk cId="2703660419" sldId="411"/>
        </pc:sldMkLst>
        <pc:spChg chg="mod">
          <ac:chgData name="David Broska" userId="2a8a0699-fd59-4034-8313-8539f56afde1" providerId="ADAL" clId="{E4307C3D-C76E-4D58-ABEA-ABBA9B12BFD3}" dt="2018-06-29T09:04:36.652" v="1739" actId="1037"/>
          <ac:spMkLst>
            <pc:docMk/>
            <pc:sldMk cId="2703660419" sldId="411"/>
            <ac:spMk id="5122" creationId="{00000000-0000-0000-0000-000000000000}"/>
          </ac:spMkLst>
        </pc:spChg>
        <pc:spChg chg="mod">
          <ac:chgData name="David Broska" userId="2a8a0699-fd59-4034-8313-8539f56afde1" providerId="ADAL" clId="{E4307C3D-C76E-4D58-ABEA-ABBA9B12BFD3}" dt="2018-06-29T08:41:20.599" v="1543" actId="1036"/>
          <ac:spMkLst>
            <pc:docMk/>
            <pc:sldMk cId="2703660419" sldId="411"/>
            <ac:spMk id="5123" creationId="{00000000-0000-0000-0000-000000000000}"/>
          </ac:spMkLst>
        </pc:spChg>
        <pc:picChg chg="add del">
          <ac:chgData name="David Broska" userId="2a8a0699-fd59-4034-8313-8539f56afde1" providerId="ADAL" clId="{E4307C3D-C76E-4D58-ABEA-ABBA9B12BFD3}" dt="2018-06-29T07:39:38.790" v="282"/>
          <ac:picMkLst>
            <pc:docMk/>
            <pc:sldMk cId="2703660419" sldId="411"/>
            <ac:picMk id="2" creationId="{E771DDA8-9400-4BCC-B892-1C357CA72AE2}"/>
          </ac:picMkLst>
        </pc:picChg>
      </pc:sldChg>
      <pc:sldChg chg="modSp">
        <pc:chgData name="David Broska" userId="2a8a0699-fd59-4034-8313-8539f56afde1" providerId="ADAL" clId="{E4307C3D-C76E-4D58-ABEA-ABBA9B12BFD3}" dt="2018-06-29T09:19:35.643" v="1911" actId="404"/>
        <pc:sldMkLst>
          <pc:docMk/>
          <pc:sldMk cId="102449447" sldId="412"/>
        </pc:sldMkLst>
        <pc:spChg chg="mod">
          <ac:chgData name="David Broska" userId="2a8a0699-fd59-4034-8313-8539f56afde1" providerId="ADAL" clId="{E4307C3D-C76E-4D58-ABEA-ABBA9B12BFD3}" dt="2018-06-29T09:19:35.643" v="1911" actId="404"/>
          <ac:spMkLst>
            <pc:docMk/>
            <pc:sldMk cId="102449447" sldId="412"/>
            <ac:spMk id="6" creationId="{00000000-0000-0000-0000-000000000000}"/>
          </ac:spMkLst>
        </pc:spChg>
      </pc:sldChg>
      <pc:sldChg chg="addSp delSp modSp ord">
        <pc:chgData name="David Broska" userId="2a8a0699-fd59-4034-8313-8539f56afde1" providerId="ADAL" clId="{E4307C3D-C76E-4D58-ABEA-ABBA9B12BFD3}" dt="2018-06-29T09:19:00.135" v="1910" actId="1038"/>
        <pc:sldMkLst>
          <pc:docMk/>
          <pc:sldMk cId="1894448957" sldId="414"/>
        </pc:sldMkLst>
        <pc:spChg chg="add del mod">
          <ac:chgData name="David Broska" userId="2a8a0699-fd59-4034-8313-8539f56afde1" providerId="ADAL" clId="{E4307C3D-C76E-4D58-ABEA-ABBA9B12BFD3}" dt="2018-06-29T08:56:48.042" v="1627"/>
          <ac:spMkLst>
            <pc:docMk/>
            <pc:sldMk cId="1894448957" sldId="414"/>
            <ac:spMk id="3" creationId="{D9214DCB-DFFF-4897-B7D2-B6EA6EB56A7D}"/>
          </ac:spMkLst>
        </pc:spChg>
        <pc:spChg chg="add del mod">
          <ac:chgData name="David Broska" userId="2a8a0699-fd59-4034-8313-8539f56afde1" providerId="ADAL" clId="{E4307C3D-C76E-4D58-ABEA-ABBA9B12BFD3}" dt="2018-06-29T08:57:18.233" v="1635"/>
          <ac:spMkLst>
            <pc:docMk/>
            <pc:sldMk cId="1894448957" sldId="414"/>
            <ac:spMk id="5" creationId="{535A49FD-A435-4B4B-AACA-928F13209DE1}"/>
          </ac:spMkLst>
        </pc:spChg>
        <pc:spChg chg="add mod">
          <ac:chgData name="David Broska" userId="2a8a0699-fd59-4034-8313-8539f56afde1" providerId="ADAL" clId="{E4307C3D-C76E-4D58-ABEA-ABBA9B12BFD3}" dt="2018-06-29T09:17:22.862" v="1906" actId="1036"/>
          <ac:spMkLst>
            <pc:docMk/>
            <pc:sldMk cId="1894448957" sldId="414"/>
            <ac:spMk id="6" creationId="{8ED993F7-8D96-4139-8E42-C380BADB3ED6}"/>
          </ac:spMkLst>
        </pc:spChg>
        <pc:spChg chg="mod">
          <ac:chgData name="David Broska" userId="2a8a0699-fd59-4034-8313-8539f56afde1" providerId="ADAL" clId="{E4307C3D-C76E-4D58-ABEA-ABBA9B12BFD3}" dt="2018-06-29T09:19:00.135" v="1910" actId="1038"/>
          <ac:spMkLst>
            <pc:docMk/>
            <pc:sldMk cId="1894448957" sldId="414"/>
            <ac:spMk id="5122" creationId="{00000000-0000-0000-0000-000000000000}"/>
          </ac:spMkLst>
        </pc:spChg>
        <pc:picChg chg="mod modCrop">
          <ac:chgData name="David Broska" userId="2a8a0699-fd59-4034-8313-8539f56afde1" providerId="ADAL" clId="{E4307C3D-C76E-4D58-ABEA-ABBA9B12BFD3}" dt="2018-06-29T09:17:13.253" v="1903" actId="1035"/>
          <ac:picMkLst>
            <pc:docMk/>
            <pc:sldMk cId="1894448957" sldId="414"/>
            <ac:picMk id="2" creationId="{7FBE1257-D533-443E-B211-2DB0F1E151FA}"/>
          </ac:picMkLst>
        </pc:picChg>
      </pc:sldChg>
      <pc:sldChg chg="modSp">
        <pc:chgData name="David Broska" userId="2a8a0699-fd59-4034-8313-8539f56afde1" providerId="ADAL" clId="{E4307C3D-C76E-4D58-ABEA-ABBA9B12BFD3}" dt="2018-06-29T08:42:00.542" v="1549" actId="20577"/>
        <pc:sldMkLst>
          <pc:docMk/>
          <pc:sldMk cId="3123740253" sldId="415"/>
        </pc:sldMkLst>
        <pc:spChg chg="mod">
          <ac:chgData name="David Broska" userId="2a8a0699-fd59-4034-8313-8539f56afde1" providerId="ADAL" clId="{E4307C3D-C76E-4D58-ABEA-ABBA9B12BFD3}" dt="2018-06-29T08:42:00.542" v="1549" actId="20577"/>
          <ac:spMkLst>
            <pc:docMk/>
            <pc:sldMk cId="3123740253" sldId="415"/>
            <ac:spMk id="5122" creationId="{00000000-0000-0000-0000-000000000000}"/>
          </ac:spMkLst>
        </pc:spChg>
      </pc:sldChg>
      <pc:sldChg chg="modSp">
        <pc:chgData name="David Broska" userId="2a8a0699-fd59-4034-8313-8539f56afde1" providerId="ADAL" clId="{E4307C3D-C76E-4D58-ABEA-ABBA9B12BFD3}" dt="2018-06-29T08:42:08.266" v="1554" actId="20577"/>
        <pc:sldMkLst>
          <pc:docMk/>
          <pc:sldMk cId="3194424560" sldId="416"/>
        </pc:sldMkLst>
        <pc:spChg chg="mod">
          <ac:chgData name="David Broska" userId="2a8a0699-fd59-4034-8313-8539f56afde1" providerId="ADAL" clId="{E4307C3D-C76E-4D58-ABEA-ABBA9B12BFD3}" dt="2018-06-29T08:42:08.266" v="1554" actId="20577"/>
          <ac:spMkLst>
            <pc:docMk/>
            <pc:sldMk cId="3194424560" sldId="416"/>
            <ac:spMk id="5122" creationId="{00000000-0000-0000-0000-000000000000}"/>
          </ac:spMkLst>
        </pc:spChg>
      </pc:sldChg>
      <pc:sldChg chg="modSp">
        <pc:chgData name="David Broska" userId="2a8a0699-fd59-4034-8313-8539f56afde1" providerId="ADAL" clId="{E4307C3D-C76E-4D58-ABEA-ABBA9B12BFD3}" dt="2018-06-29T08:42:12.588" v="1559" actId="20577"/>
        <pc:sldMkLst>
          <pc:docMk/>
          <pc:sldMk cId="3307623415" sldId="417"/>
        </pc:sldMkLst>
        <pc:spChg chg="mod">
          <ac:chgData name="David Broska" userId="2a8a0699-fd59-4034-8313-8539f56afde1" providerId="ADAL" clId="{E4307C3D-C76E-4D58-ABEA-ABBA9B12BFD3}" dt="2018-06-29T08:42:12.588" v="1559" actId="20577"/>
          <ac:spMkLst>
            <pc:docMk/>
            <pc:sldMk cId="3307623415" sldId="417"/>
            <ac:spMk id="5122" creationId="{00000000-0000-0000-0000-000000000000}"/>
          </ac:spMkLst>
        </pc:spChg>
      </pc:sldChg>
      <pc:sldChg chg="modSp">
        <pc:chgData name="David Broska" userId="2a8a0699-fd59-4034-8313-8539f56afde1" providerId="ADAL" clId="{E4307C3D-C76E-4D58-ABEA-ABBA9B12BFD3}" dt="2018-06-29T08:50:22.119" v="1575" actId="1035"/>
        <pc:sldMkLst>
          <pc:docMk/>
          <pc:sldMk cId="2122006358" sldId="418"/>
        </pc:sldMkLst>
        <pc:spChg chg="mod">
          <ac:chgData name="David Broska" userId="2a8a0699-fd59-4034-8313-8539f56afde1" providerId="ADAL" clId="{E4307C3D-C76E-4D58-ABEA-ABBA9B12BFD3}" dt="2018-06-29T08:50:22.119" v="1575" actId="1035"/>
          <ac:spMkLst>
            <pc:docMk/>
            <pc:sldMk cId="2122006358" sldId="418"/>
            <ac:spMk id="6" creationId="{00000000-0000-0000-0000-000000000000}"/>
          </ac:spMkLst>
        </pc:spChg>
      </pc:sldChg>
      <pc:sldChg chg="add del">
        <pc:chgData name="David Broska" userId="2a8a0699-fd59-4034-8313-8539f56afde1" providerId="ADAL" clId="{E4307C3D-C76E-4D58-ABEA-ABBA9B12BFD3}" dt="2018-06-29T07:35:09.839" v="229" actId="2696"/>
        <pc:sldMkLst>
          <pc:docMk/>
          <pc:sldMk cId="663617135" sldId="419"/>
        </pc:sldMkLst>
      </pc:sldChg>
      <pc:sldChg chg="addSp delSp modSp add del">
        <pc:chgData name="David Broska" userId="2a8a0699-fd59-4034-8313-8539f56afde1" providerId="ADAL" clId="{E4307C3D-C76E-4D58-ABEA-ABBA9B12BFD3}" dt="2018-06-29T08:41:36.045" v="1544" actId="2696"/>
        <pc:sldMkLst>
          <pc:docMk/>
          <pc:sldMk cId="1565909786" sldId="419"/>
        </pc:sldMkLst>
        <pc:spChg chg="del">
          <ac:chgData name="David Broska" userId="2a8a0699-fd59-4034-8313-8539f56afde1" providerId="ADAL" clId="{E4307C3D-C76E-4D58-ABEA-ABBA9B12BFD3}" dt="2018-06-29T08:04:41.831" v="1029"/>
          <ac:spMkLst>
            <pc:docMk/>
            <pc:sldMk cId="1565909786" sldId="419"/>
            <ac:spMk id="2" creationId="{3903AA57-F7F5-4BF8-925A-25442AAE68EE}"/>
          </ac:spMkLst>
        </pc:spChg>
        <pc:spChg chg="mod">
          <ac:chgData name="David Broska" userId="2a8a0699-fd59-4034-8313-8539f56afde1" providerId="ADAL" clId="{E4307C3D-C76E-4D58-ABEA-ABBA9B12BFD3}" dt="2018-06-29T08:37:11.487" v="1046" actId="6549"/>
          <ac:spMkLst>
            <pc:docMk/>
            <pc:sldMk cId="1565909786" sldId="419"/>
            <ac:spMk id="3" creationId="{39270A1B-182A-40A1-84C6-59A883FE1413}"/>
          </ac:spMkLst>
        </pc:spChg>
        <pc:spChg chg="add">
          <ac:chgData name="David Broska" userId="2a8a0699-fd59-4034-8313-8539f56afde1" providerId="ADAL" clId="{E4307C3D-C76E-4D58-ABEA-ABBA9B12BFD3}" dt="2018-06-29T08:04:41.831" v="1029"/>
          <ac:spMkLst>
            <pc:docMk/>
            <pc:sldMk cId="1565909786" sldId="419"/>
            <ac:spMk id="5" creationId="{F6090A7F-4606-4E58-9AC7-7195CCDD4EC4}"/>
          </ac:spMkLst>
        </pc:spChg>
      </pc:sldChg>
      <pc:sldChg chg="addSp delSp modSp add del">
        <pc:chgData name="David Broska" userId="2a8a0699-fd59-4034-8313-8539f56afde1" providerId="ADAL" clId="{E4307C3D-C76E-4D58-ABEA-ABBA9B12BFD3}" dt="2018-06-29T08:04:35.634" v="1027" actId="2696"/>
        <pc:sldMkLst>
          <pc:docMk/>
          <pc:sldMk cId="2139983487" sldId="419"/>
        </pc:sldMkLst>
        <pc:spChg chg="del mod">
          <ac:chgData name="David Broska" userId="2a8a0699-fd59-4034-8313-8539f56afde1" providerId="ADAL" clId="{E4307C3D-C76E-4D58-ABEA-ABBA9B12BFD3}" dt="2018-06-29T08:04:32.664" v="1026" actId="478"/>
          <ac:spMkLst>
            <pc:docMk/>
            <pc:sldMk cId="2139983487" sldId="419"/>
            <ac:spMk id="2" creationId="{FADC9E60-5363-4339-9060-8EBBEE3192E1}"/>
          </ac:spMkLst>
        </pc:spChg>
        <pc:spChg chg="add del mod">
          <ac:chgData name="David Broska" userId="2a8a0699-fd59-4034-8313-8539f56afde1" providerId="ADAL" clId="{E4307C3D-C76E-4D58-ABEA-ABBA9B12BFD3}" dt="2018-06-29T08:04:07.499" v="1015" actId="478"/>
          <ac:spMkLst>
            <pc:docMk/>
            <pc:sldMk cId="2139983487" sldId="419"/>
            <ac:spMk id="3" creationId="{744DAB86-DFF1-482D-AB70-83E5E58DDCA8}"/>
          </ac:spMkLst>
        </pc:spChg>
        <pc:spChg chg="add del">
          <ac:chgData name="David Broska" userId="2a8a0699-fd59-4034-8313-8539f56afde1" providerId="ADAL" clId="{E4307C3D-C76E-4D58-ABEA-ABBA9B12BFD3}" dt="2018-06-29T08:04:18.859" v="1023"/>
          <ac:spMkLst>
            <pc:docMk/>
            <pc:sldMk cId="2139983487" sldId="419"/>
            <ac:spMk id="6" creationId="{BD59D30F-09C7-4696-BDAB-329A542564DD}"/>
          </ac:spMkLst>
        </pc:spChg>
        <pc:spChg chg="add mod">
          <ac:chgData name="David Broska" userId="2a8a0699-fd59-4034-8313-8539f56afde1" providerId="ADAL" clId="{E4307C3D-C76E-4D58-ABEA-ABBA9B12BFD3}" dt="2018-06-29T08:04:22.995" v="1025" actId="20577"/>
          <ac:spMkLst>
            <pc:docMk/>
            <pc:sldMk cId="2139983487" sldId="419"/>
            <ac:spMk id="7" creationId="{484A2EF3-A339-4024-863F-0BD9209CF5CB}"/>
          </ac:spMkLst>
        </pc:spChg>
        <pc:spChg chg="add mod">
          <ac:chgData name="David Broska" userId="2a8a0699-fd59-4034-8313-8539f56afde1" providerId="ADAL" clId="{E4307C3D-C76E-4D58-ABEA-ABBA9B12BFD3}" dt="2018-06-29T08:04:32.664" v="1026" actId="478"/>
          <ac:spMkLst>
            <pc:docMk/>
            <pc:sldMk cId="2139983487" sldId="419"/>
            <ac:spMk id="9" creationId="{8FF92986-CE3C-4ED4-AAB0-6E744436B7D3}"/>
          </ac:spMkLst>
        </pc:spChg>
        <pc:picChg chg="add del mod">
          <ac:chgData name="David Broska" userId="2a8a0699-fd59-4034-8313-8539f56afde1" providerId="ADAL" clId="{E4307C3D-C76E-4D58-ABEA-ABBA9B12BFD3}" dt="2018-06-29T08:03:40.047" v="1002"/>
          <ac:picMkLst>
            <pc:docMk/>
            <pc:sldMk cId="2139983487" sldId="419"/>
            <ac:picMk id="5" creationId="{59D9DE20-00CB-4E92-8D26-248DE444F218}"/>
          </ac:picMkLst>
        </pc:picChg>
      </pc:sldChg>
      <pc:sldChg chg="modSp add">
        <pc:chgData name="David Broska" userId="2a8a0699-fd59-4034-8313-8539f56afde1" providerId="ADAL" clId="{E4307C3D-C76E-4D58-ABEA-ABBA9B12BFD3}" dt="2018-06-29T09:09:32.550" v="1785" actId="20577"/>
        <pc:sldMkLst>
          <pc:docMk/>
          <pc:sldMk cId="3824331809" sldId="420"/>
        </pc:sldMkLst>
        <pc:spChg chg="mod">
          <ac:chgData name="David Broska" userId="2a8a0699-fd59-4034-8313-8539f56afde1" providerId="ADAL" clId="{E4307C3D-C76E-4D58-ABEA-ABBA9B12BFD3}" dt="2018-06-29T08:40:57.185" v="1536" actId="20577"/>
          <ac:spMkLst>
            <pc:docMk/>
            <pc:sldMk cId="3824331809" sldId="420"/>
            <ac:spMk id="5122" creationId="{00000000-0000-0000-0000-000000000000}"/>
          </ac:spMkLst>
        </pc:spChg>
        <pc:spChg chg="mod">
          <ac:chgData name="David Broska" userId="2a8a0699-fd59-4034-8313-8539f56afde1" providerId="ADAL" clId="{E4307C3D-C76E-4D58-ABEA-ABBA9B12BFD3}" dt="2018-06-29T09:09:32.550" v="1785" actId="20577"/>
          <ac:spMkLst>
            <pc:docMk/>
            <pc:sldMk cId="3824331809" sldId="420"/>
            <ac:spMk id="5123" creationId="{00000000-0000-0000-0000-000000000000}"/>
          </ac:spMkLst>
        </pc:spChg>
      </pc:sldChg>
      <pc:sldChg chg="modSp add">
        <pc:chgData name="David Broska" userId="2a8a0699-fd59-4034-8313-8539f56afde1" providerId="ADAL" clId="{E4307C3D-C76E-4D58-ABEA-ABBA9B12BFD3}" dt="2018-06-29T09:15:37.958" v="1902" actId="1035"/>
        <pc:sldMkLst>
          <pc:docMk/>
          <pc:sldMk cId="2733246879" sldId="421"/>
        </pc:sldMkLst>
        <pc:spChg chg="mod">
          <ac:chgData name="David Broska" userId="2a8a0699-fd59-4034-8313-8539f56afde1" providerId="ADAL" clId="{E4307C3D-C76E-4D58-ABEA-ABBA9B12BFD3}" dt="2018-06-29T09:11:24.568" v="1839" actId="20577"/>
          <ac:spMkLst>
            <pc:docMk/>
            <pc:sldMk cId="2733246879" sldId="421"/>
            <ac:spMk id="5122" creationId="{00000000-0000-0000-0000-000000000000}"/>
          </ac:spMkLst>
        </pc:spChg>
        <pc:spChg chg="mod">
          <ac:chgData name="David Broska" userId="2a8a0699-fd59-4034-8313-8539f56afde1" providerId="ADAL" clId="{E4307C3D-C76E-4D58-ABEA-ABBA9B12BFD3}" dt="2018-06-29T09:15:37.958" v="1902" actId="1035"/>
          <ac:spMkLst>
            <pc:docMk/>
            <pc:sldMk cId="2733246879" sldId="421"/>
            <ac:spMk id="512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8" rIns="90595" bIns="45298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4737" y="1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8" rIns="90595" bIns="45298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0314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8" rIns="90595" bIns="45298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4737" y="9360314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8" rIns="90595" bIns="45298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4684CB09-DB7B-4F85-A5F4-83F4CA9CA8CC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69728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8" rIns="90595" bIns="45298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4737" y="1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8" rIns="90595" bIns="45298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9775"/>
            <a:ext cx="4926012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8" y="4680945"/>
            <a:ext cx="5375267" cy="4435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8" rIns="90595" bIns="452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314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8" rIns="90595" bIns="45298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4737" y="9360314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8" rIns="90595" bIns="45298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B8005B95-4EDA-472A-AF50-71455A93ACE0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41832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05B95-4EDA-472A-AF50-71455A93ACE0}" type="slidenum">
              <a:rPr lang="en-GB" altLang="en-US" smtClean="0"/>
              <a:pPr/>
              <a:t>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44618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05B95-4EDA-472A-AF50-71455A93ACE0}" type="slidenum">
              <a:rPr lang="en-GB" altLang="en-US" smtClean="0"/>
              <a:pPr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85004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 dirty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E526D114-DC7F-45A2-A6B9-83F0CC9489C4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36802-5997-4755-82E4-554284A5CA89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9064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80CA9D-D6EA-45DE-9DEC-10C34DD8F79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84307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6B48B0-3CED-4977-89FA-FF0719A309D0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8483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0D885-7C8D-45A8-A331-9DB3059B255A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18329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CD156-E4F0-4696-BE4F-D69DD236911C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0360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64943-C6AF-49E3-BFED-4436BB6ACCE7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4220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98C8A-166C-42D7-84C9-0816E7E5F2D7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31804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3B759-61CA-40B3-98F7-57DB0B6A6FC0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16422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6BC78-E0F1-49EA-A267-C5EB7B83F266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34372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EAAB2-2330-4953-A650-A24051F80D3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28716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/>
              <a:t>Second level</a:t>
            </a:r>
            <a:endParaRPr lang="en-GB" altLang="en-US"/>
          </a:p>
          <a:p>
            <a:pPr lvl="1"/>
            <a:r>
              <a:rPr lang="en-GB" altLang="en-US"/>
              <a:t>Third level</a:t>
            </a:r>
          </a:p>
          <a:p>
            <a:pPr lvl="2"/>
            <a:r>
              <a:rPr lang="en-GB" altLang="en-US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CB0FA006-3075-4DFF-9A7C-292FCF25BE39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ESTAT-BUSINESS-REGISTERS@ec.europa.eu" TargetMode="External"/><Relationship Id="rId2" Type="http://schemas.openxmlformats.org/officeDocument/2006/relationships/hyperlink" Target="mailto:Estat-egr@ec.europa.e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882452" y="2007592"/>
            <a:ext cx="7632700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58775" indent="0" algn="l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FFD62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0" algn="ctr">
              <a:lnSpc>
                <a:spcPct val="90000"/>
              </a:lnSpc>
            </a:pPr>
            <a:r>
              <a:rPr lang="en-GB" sz="3200" dirty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New </a:t>
            </a:r>
            <a:r>
              <a:rPr lang="en-GB" sz="3200" dirty="0" smtClean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data sources for the EuroGroups Register</a:t>
            </a:r>
          </a:p>
          <a:p>
            <a:pPr marL="0" algn="ctr">
              <a:lnSpc>
                <a:spcPct val="90000"/>
              </a:lnSpc>
            </a:pPr>
            <a:endParaRPr lang="en-GB" sz="3200" dirty="0">
              <a:solidFill>
                <a:srgbClr val="FFC000"/>
              </a:solidFill>
              <a:latin typeface="+mn-lt"/>
              <a:cs typeface="Times New Roman" panose="02020603050405020304" pitchFamily="18" charset="0"/>
            </a:endParaRPr>
          </a:p>
          <a:p>
            <a:pPr marL="0" algn="ctr">
              <a:lnSpc>
                <a:spcPct val="90000"/>
              </a:lnSpc>
            </a:pPr>
            <a:r>
              <a:rPr lang="en-GB" sz="2000" dirty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David </a:t>
            </a:r>
            <a:r>
              <a:rPr lang="en-GB" sz="2000" dirty="0" err="1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Broska</a:t>
            </a:r>
            <a:r>
              <a:rPr lang="en-GB" sz="2000" dirty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, Dimitar </a:t>
            </a:r>
            <a:r>
              <a:rPr lang="en-GB" sz="2000" dirty="0" err="1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Nenkov</a:t>
            </a:r>
            <a:r>
              <a:rPr lang="en-GB" sz="2000" dirty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 (Eurostat)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755576" y="4299049"/>
            <a:ext cx="8208962" cy="172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175" algn="l" rtl="0" eaLnBrk="1" fontAlgn="base" hangingPunct="1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+mj-lt"/>
                <a:ea typeface="+mj-ea"/>
                <a:cs typeface="+mj-cs"/>
              </a:defRPr>
            </a:lvl1pPr>
            <a:lvl2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0" lvl="1" algn="ctr">
              <a:lnSpc>
                <a:spcPct val="90000"/>
              </a:lnSpc>
              <a:spcBef>
                <a:spcPct val="20000"/>
              </a:spcBef>
            </a:pPr>
            <a:r>
              <a:rPr lang="en-GB" sz="2000" b="0" dirty="0">
                <a:solidFill>
                  <a:schemeClr val="bg1"/>
                </a:solidFill>
              </a:rPr>
              <a:t>Session 5 - New Data </a:t>
            </a:r>
            <a:r>
              <a:rPr lang="en-GB" sz="2000" b="0" dirty="0" smtClean="0">
                <a:solidFill>
                  <a:schemeClr val="bg1"/>
                </a:solidFill>
              </a:rPr>
              <a:t>Sources</a:t>
            </a:r>
          </a:p>
          <a:p>
            <a:pPr marL="0" lvl="1" algn="ctr">
              <a:lnSpc>
                <a:spcPct val="90000"/>
              </a:lnSpc>
              <a:spcBef>
                <a:spcPct val="20000"/>
              </a:spcBef>
            </a:pPr>
            <a:endParaRPr lang="en-GB" sz="2000" b="0" dirty="0" smtClean="0">
              <a:solidFill>
                <a:schemeClr val="bg1"/>
              </a:solidFill>
            </a:endParaRPr>
          </a:p>
          <a:p>
            <a:pPr marL="0" lvl="1" algn="ctr">
              <a:lnSpc>
                <a:spcPct val="90000"/>
              </a:lnSpc>
              <a:spcBef>
                <a:spcPct val="20000"/>
              </a:spcBef>
            </a:pPr>
            <a:r>
              <a:rPr lang="en-GB" sz="2000" b="0" dirty="0" smtClean="0">
                <a:solidFill>
                  <a:schemeClr val="bg1"/>
                </a:solidFill>
              </a:rPr>
              <a:t>26</a:t>
            </a:r>
            <a:r>
              <a:rPr lang="en-GB" sz="2000" b="0" baseline="30000" dirty="0" smtClean="0">
                <a:solidFill>
                  <a:schemeClr val="bg1"/>
                </a:solidFill>
              </a:rPr>
              <a:t>th</a:t>
            </a:r>
            <a:r>
              <a:rPr lang="en-GB" sz="2000" b="0" dirty="0" smtClean="0">
                <a:solidFill>
                  <a:schemeClr val="bg1"/>
                </a:solidFill>
              </a:rPr>
              <a:t> Meeting </a:t>
            </a:r>
            <a:r>
              <a:rPr lang="en-GB" sz="2000" b="0" dirty="0">
                <a:solidFill>
                  <a:schemeClr val="bg1"/>
                </a:solidFill>
              </a:rPr>
              <a:t>of the Wiesbaden Group on Business Registers</a:t>
            </a:r>
          </a:p>
          <a:p>
            <a:pPr marL="0" lvl="1" algn="ctr">
              <a:lnSpc>
                <a:spcPct val="90000"/>
              </a:lnSpc>
              <a:spcBef>
                <a:spcPct val="20000"/>
              </a:spcBef>
            </a:pPr>
            <a:r>
              <a:rPr lang="en-GB" sz="2000" b="0" dirty="0" smtClean="0">
                <a:solidFill>
                  <a:schemeClr val="bg1"/>
                </a:solidFill>
              </a:rPr>
              <a:t>Neuchâtel</a:t>
            </a:r>
            <a:r>
              <a:rPr lang="en-GB" sz="2000" b="0" dirty="0">
                <a:solidFill>
                  <a:schemeClr val="bg1"/>
                </a:solidFill>
              </a:rPr>
              <a:t>, </a:t>
            </a:r>
            <a:r>
              <a:rPr lang="en-GB" sz="2000" b="0" dirty="0" smtClean="0">
                <a:solidFill>
                  <a:schemeClr val="bg1"/>
                </a:solidFill>
              </a:rPr>
              <a:t>24-27 </a:t>
            </a:r>
            <a:r>
              <a:rPr lang="en-GB" sz="2000" b="0" dirty="0">
                <a:solidFill>
                  <a:schemeClr val="bg1"/>
                </a:solidFill>
              </a:rPr>
              <a:t>September 2018</a:t>
            </a:r>
          </a:p>
        </p:txBody>
      </p:sp>
    </p:spTree>
    <p:extLst>
      <p:ext uri="{BB962C8B-B14F-4D97-AF65-F5344CB8AC3E}">
        <p14:creationId xmlns:p14="http://schemas.microsoft.com/office/powerpoint/2010/main" val="2465422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339850"/>
            <a:ext cx="8497192" cy="936625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GB" sz="3200" kern="1200" dirty="0" smtClean="0">
                <a:solidFill>
                  <a:srgbClr val="E36406"/>
                </a:solidFill>
                <a:cs typeface="Arial" charset="0"/>
              </a:rPr>
              <a:t>Completeness</a:t>
            </a:r>
            <a:endParaRPr lang="en-GB" sz="3200" kern="1200" dirty="0">
              <a:solidFill>
                <a:srgbClr val="E36406"/>
              </a:solidFill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10</a:t>
            </a:fld>
            <a:endParaRPr lang="en-GB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510" y="3356992"/>
            <a:ext cx="6200980" cy="325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9512" y="2276873"/>
            <a:ext cx="8784976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sz="2400" b="0" kern="0" dirty="0" smtClean="0"/>
              <a:t>In contrast to the high percentage of enterprise groups matched in </a:t>
            </a:r>
            <a:r>
              <a:rPr lang="en-GB" sz="2400" b="0" kern="0" dirty="0" err="1" smtClean="0"/>
              <a:t>DBpedia</a:t>
            </a:r>
            <a:r>
              <a:rPr lang="en-GB" sz="2400" b="0" kern="0" dirty="0" smtClean="0"/>
              <a:t>, the number of retrieved attributes for year 2016 is less promising</a:t>
            </a:r>
            <a:endParaRPr lang="en-GB" sz="2400" b="0" kern="0" dirty="0"/>
          </a:p>
        </p:txBody>
      </p:sp>
    </p:spTree>
    <p:extLst>
      <p:ext uri="{BB962C8B-B14F-4D97-AF65-F5344CB8AC3E}">
        <p14:creationId xmlns:p14="http://schemas.microsoft.com/office/powerpoint/2010/main" val="4287105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339850"/>
            <a:ext cx="8497192" cy="936625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GB" sz="2400" kern="1200" dirty="0" smtClean="0">
                <a:solidFill>
                  <a:srgbClr val="E36406"/>
                </a:solidFill>
                <a:cs typeface="Arial" charset="0"/>
              </a:rPr>
              <a:t>Accuracy: Employment </a:t>
            </a:r>
            <a:r>
              <a:rPr lang="en-GB" sz="2400" kern="1200" dirty="0">
                <a:solidFill>
                  <a:srgbClr val="E36406"/>
                </a:solidFill>
                <a:cs typeface="Arial" charset="0"/>
              </a:rPr>
              <a:t>data from </a:t>
            </a:r>
            <a:r>
              <a:rPr lang="en-GB" sz="2400" kern="1200" dirty="0" err="1">
                <a:solidFill>
                  <a:srgbClr val="E36406"/>
                </a:solidFill>
                <a:cs typeface="Arial" charset="0"/>
              </a:rPr>
              <a:t>DBpedia</a:t>
            </a:r>
            <a:r>
              <a:rPr lang="en-GB" sz="2400" kern="1200" dirty="0">
                <a:solidFill>
                  <a:srgbClr val="E36406"/>
                </a:solidFill>
                <a:cs typeface="Arial" charset="0"/>
              </a:rPr>
              <a:t> (GEG) and from annual reports (rep)</a:t>
            </a:r>
            <a:endParaRPr lang="en-GB" sz="2400" kern="1200" dirty="0">
              <a:solidFill>
                <a:srgbClr val="E36406"/>
              </a:solidFill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11</a:t>
            </a:fld>
            <a:endParaRPr lang="en-GB" altLang="en-US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xmlns="" id="{153B11FB-4EE6-4E4E-90CD-A131BE9E51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168"/>
          <a:stretch/>
        </p:blipFill>
        <p:spPr>
          <a:xfrm>
            <a:off x="1181100" y="2204864"/>
            <a:ext cx="6781800" cy="442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740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339850"/>
            <a:ext cx="8497192" cy="936625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GB" sz="2400" kern="1200" dirty="0" smtClean="0">
                <a:solidFill>
                  <a:srgbClr val="E36406"/>
                </a:solidFill>
                <a:cs typeface="Arial" charset="0"/>
              </a:rPr>
              <a:t>Accuracy: </a:t>
            </a:r>
            <a:r>
              <a:rPr lang="en-GB" sz="2400" kern="1200" dirty="0">
                <a:solidFill>
                  <a:srgbClr val="E36406"/>
                </a:solidFill>
                <a:cs typeface="Arial" charset="0"/>
              </a:rPr>
              <a:t>Turnover </a:t>
            </a:r>
            <a:r>
              <a:rPr lang="en-GB" sz="2400" kern="1200" dirty="0" smtClean="0">
                <a:solidFill>
                  <a:srgbClr val="E36406"/>
                </a:solidFill>
                <a:cs typeface="Arial" charset="0"/>
              </a:rPr>
              <a:t>data </a:t>
            </a:r>
            <a:r>
              <a:rPr lang="en-GB" sz="2400" kern="1200" dirty="0">
                <a:solidFill>
                  <a:srgbClr val="E36406"/>
                </a:solidFill>
                <a:cs typeface="Arial" charset="0"/>
              </a:rPr>
              <a:t>from </a:t>
            </a:r>
            <a:r>
              <a:rPr lang="en-GB" sz="2400" kern="1200" dirty="0" err="1">
                <a:solidFill>
                  <a:srgbClr val="E36406"/>
                </a:solidFill>
                <a:cs typeface="Arial" charset="0"/>
              </a:rPr>
              <a:t>DBpedia</a:t>
            </a:r>
            <a:r>
              <a:rPr lang="en-GB" sz="2400" kern="1200" dirty="0">
                <a:solidFill>
                  <a:srgbClr val="E36406"/>
                </a:solidFill>
                <a:cs typeface="Arial" charset="0"/>
              </a:rPr>
              <a:t> (GEG) and from annual reports (rep)</a:t>
            </a:r>
            <a:endParaRPr lang="en-GB" sz="2400" kern="1200" dirty="0">
              <a:solidFill>
                <a:srgbClr val="E36406"/>
              </a:solidFill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12</a:t>
            </a:fld>
            <a:endParaRPr lang="en-GB" altLang="en-US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xmlns="" id="{692E9C59-1ABD-40A5-9B6D-C39C69657A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280" y="2262266"/>
            <a:ext cx="7787208" cy="416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424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GB" sz="3200" kern="1200" dirty="0" smtClean="0">
                <a:solidFill>
                  <a:srgbClr val="E36406"/>
                </a:solidFill>
                <a:ea typeface="+mn-ea"/>
                <a:cs typeface="Arial" charset="0"/>
              </a:rPr>
              <a:t>Accuracy</a:t>
            </a:r>
            <a:r>
              <a:rPr lang="en-GB" sz="3200" kern="1200" dirty="0">
                <a:solidFill>
                  <a:srgbClr val="E36406"/>
                </a:solidFill>
                <a:ea typeface="+mn-ea"/>
                <a:cs typeface="Arial" charset="0"/>
              </a:rPr>
              <a:t>: Turnover data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2276872"/>
            <a:ext cx="8435280" cy="3889053"/>
          </a:xfrm>
        </p:spPr>
        <p:txBody>
          <a:bodyPr/>
          <a:lstStyle/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sz="2400" b="0" dirty="0"/>
              <a:t>Although the overall accuracy of values is remarkable, there are </a:t>
            </a:r>
            <a:r>
              <a:rPr lang="en-GB" sz="2400" b="0" dirty="0" err="1" smtClean="0"/>
              <a:t>Dbpedia</a:t>
            </a:r>
            <a:r>
              <a:rPr lang="en-GB" sz="2400" b="0" dirty="0" smtClean="0"/>
              <a:t> values </a:t>
            </a:r>
            <a:r>
              <a:rPr lang="en-GB" sz="2400" b="0" dirty="0"/>
              <a:t>close to </a:t>
            </a:r>
            <a:r>
              <a:rPr lang="en-GB" sz="2400" b="0" dirty="0" smtClean="0"/>
              <a:t>0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2000" b="1" dirty="0" smtClean="0"/>
              <a:t>This </a:t>
            </a:r>
            <a:r>
              <a:rPr lang="en-GB" sz="2000" b="1" dirty="0"/>
              <a:t>problem occurs when a complex mixture of comma, point and currency is </a:t>
            </a:r>
            <a:r>
              <a:rPr lang="en-GB" sz="2000" b="1" dirty="0" smtClean="0"/>
              <a:t>given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2000" b="1" dirty="0" smtClean="0"/>
              <a:t>In fact </a:t>
            </a:r>
            <a:r>
              <a:rPr lang="en-GB" sz="2000" b="1" dirty="0"/>
              <a:t>the </a:t>
            </a:r>
            <a:r>
              <a:rPr lang="en-GB" sz="2000" b="1" dirty="0" smtClean="0"/>
              <a:t>modifiers </a:t>
            </a:r>
            <a:r>
              <a:rPr lang="en-GB" sz="2000" b="1" dirty="0"/>
              <a:t>(million, billion etc.) </a:t>
            </a:r>
            <a:r>
              <a:rPr lang="en-GB" sz="2000" b="1" dirty="0" smtClean="0"/>
              <a:t>are </a:t>
            </a:r>
            <a:r>
              <a:rPr lang="en-GB" sz="2000" b="1" dirty="0"/>
              <a:t>not interpreted </a:t>
            </a:r>
            <a:r>
              <a:rPr lang="en-GB" sz="2000" b="1" dirty="0" smtClean="0"/>
              <a:t>correctly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sz="2000" b="1" dirty="0" smtClean="0"/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endParaRPr lang="en-GB" sz="2400" b="0" dirty="0" smtClean="0"/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endParaRPr lang="en-GB" sz="2400" b="0" dirty="0"/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sz="2400" b="0" dirty="0" smtClean="0"/>
              <a:t>It </a:t>
            </a:r>
            <a:r>
              <a:rPr lang="en-GB" sz="2400" b="0" dirty="0"/>
              <a:t>seems that there will be no 100% correct extractions for every single case in </a:t>
            </a:r>
            <a:r>
              <a:rPr lang="en-GB" sz="2400" b="0" dirty="0" err="1" smtClean="0"/>
              <a:t>DBpedia</a:t>
            </a:r>
            <a:endParaRPr lang="en-GB" sz="24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13</a:t>
            </a:fld>
            <a:endParaRPr lang="en-GB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602" y="4365104"/>
            <a:ext cx="6225826" cy="1353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739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339850"/>
            <a:ext cx="8497192" cy="936625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GB" sz="2400" kern="1200" dirty="0">
                <a:solidFill>
                  <a:srgbClr val="E36406"/>
                </a:solidFill>
                <a:cs typeface="Arial" charset="0"/>
              </a:rPr>
              <a:t>Accuracy: </a:t>
            </a:r>
            <a:r>
              <a:rPr lang="en-GB" sz="2400" kern="1200" dirty="0" smtClean="0">
                <a:solidFill>
                  <a:srgbClr val="E36406"/>
                </a:solidFill>
                <a:cs typeface="Arial" charset="0"/>
              </a:rPr>
              <a:t>total </a:t>
            </a:r>
            <a:r>
              <a:rPr lang="en-GB" sz="2400" kern="1200" dirty="0">
                <a:solidFill>
                  <a:srgbClr val="E36406"/>
                </a:solidFill>
                <a:cs typeface="Arial" charset="0"/>
              </a:rPr>
              <a:t>assets data from </a:t>
            </a:r>
            <a:r>
              <a:rPr lang="en-GB" sz="2400" kern="1200" dirty="0" err="1">
                <a:solidFill>
                  <a:srgbClr val="E36406"/>
                </a:solidFill>
                <a:cs typeface="Arial" charset="0"/>
              </a:rPr>
              <a:t>DBpedia</a:t>
            </a:r>
            <a:r>
              <a:rPr lang="en-GB" sz="2400" kern="1200" dirty="0">
                <a:solidFill>
                  <a:srgbClr val="E36406"/>
                </a:solidFill>
                <a:cs typeface="Arial" charset="0"/>
              </a:rPr>
              <a:t> (GEG) and from annual reports (rep)</a:t>
            </a:r>
            <a:endParaRPr lang="en-GB" sz="2400" kern="1200" dirty="0">
              <a:solidFill>
                <a:srgbClr val="E36406"/>
              </a:solidFill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14</a:t>
            </a:fld>
            <a:endParaRPr lang="en-GB" altLang="en-US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xmlns="" id="{6D690088-63FF-4FFB-96C8-26D8917AA8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6"/>
          <a:stretch/>
        </p:blipFill>
        <p:spPr>
          <a:xfrm>
            <a:off x="1208175" y="2204864"/>
            <a:ext cx="6727650" cy="441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623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268239"/>
            <a:ext cx="8712968" cy="936625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de-DE" sz="3200" kern="1200" dirty="0" err="1" smtClean="0">
                <a:solidFill>
                  <a:srgbClr val="E36406"/>
                </a:solidFill>
                <a:ea typeface="+mn-ea"/>
                <a:cs typeface="Arial" charset="0"/>
              </a:rPr>
              <a:t>Timeliness</a:t>
            </a:r>
            <a:r>
              <a:rPr lang="de-DE" sz="3200" kern="1200" dirty="0" smtClean="0">
                <a:solidFill>
                  <a:srgbClr val="E36406"/>
                </a:solidFill>
                <a:ea typeface="+mn-ea"/>
                <a:cs typeface="Arial" charset="0"/>
              </a:rPr>
              <a:t>: </a:t>
            </a:r>
            <a:r>
              <a:rPr lang="de-DE" sz="3200" kern="1200" dirty="0" err="1">
                <a:solidFill>
                  <a:srgbClr val="E36406"/>
                </a:solidFill>
                <a:ea typeface="+mn-ea"/>
                <a:cs typeface="Arial" charset="0"/>
              </a:rPr>
              <a:t>Coverage</a:t>
            </a:r>
            <a:r>
              <a:rPr lang="de-DE" sz="3200" kern="1200" dirty="0">
                <a:solidFill>
                  <a:srgbClr val="E36406"/>
                </a:solidFill>
                <a:ea typeface="+mn-ea"/>
                <a:cs typeface="Arial" charset="0"/>
              </a:rPr>
              <a:t> </a:t>
            </a:r>
            <a:r>
              <a:rPr lang="de-DE" sz="3200" kern="1200" dirty="0" smtClean="0">
                <a:solidFill>
                  <a:srgbClr val="E36406"/>
                </a:solidFill>
                <a:ea typeface="+mn-ea"/>
                <a:cs typeface="Arial" charset="0"/>
              </a:rPr>
              <a:t>2014-2017</a:t>
            </a:r>
            <a:endParaRPr lang="en-GB" sz="3200" kern="1200" dirty="0">
              <a:solidFill>
                <a:srgbClr val="E36406"/>
              </a:solidFill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15</a:t>
            </a:fld>
            <a:endParaRPr lang="en-GB" altLang="en-US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xmlns="" id="{8ED993F7-8D96-4139-8E42-C380BADB3ED6}"/>
              </a:ext>
            </a:extLst>
          </p:cNvPr>
          <p:cNvSpPr txBox="1"/>
          <p:nvPr/>
        </p:nvSpPr>
        <p:spPr>
          <a:xfrm>
            <a:off x="539552" y="2056780"/>
            <a:ext cx="820916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The </a:t>
            </a:r>
            <a:r>
              <a:rPr lang="en-GB" sz="2400" dirty="0" err="1" smtClean="0"/>
              <a:t>DBpedia</a:t>
            </a:r>
            <a:r>
              <a:rPr lang="en-GB" sz="2400" dirty="0" smtClean="0"/>
              <a:t> interface </a:t>
            </a:r>
            <a:r>
              <a:rPr lang="en-GB" sz="2400" dirty="0"/>
              <a:t>includes a historical mode that allows to retrieve data on </a:t>
            </a:r>
            <a:r>
              <a:rPr lang="en-GB" sz="2400" dirty="0" smtClean="0"/>
              <a:t>groups </a:t>
            </a:r>
            <a:r>
              <a:rPr lang="en-GB" sz="2400" dirty="0"/>
              <a:t>even if Wikipedia data </a:t>
            </a:r>
            <a:r>
              <a:rPr lang="en-GB" sz="2400" dirty="0" smtClean="0"/>
              <a:t>have </a:t>
            </a:r>
            <a:r>
              <a:rPr lang="en-GB" sz="2400" dirty="0"/>
              <a:t>already been updated with new </a:t>
            </a:r>
            <a:r>
              <a:rPr lang="en-GB" sz="2400" dirty="0" smtClean="0"/>
              <a:t>data</a:t>
            </a: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Due to the delay with which the EGR provides data on enterprise groups this feature is </a:t>
            </a:r>
            <a:r>
              <a:rPr lang="en-GB" sz="2400" dirty="0" smtClean="0"/>
              <a:t>essential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r>
              <a:rPr lang="en-GB" sz="2000" dirty="0"/>
              <a:t> </a:t>
            </a:r>
            <a:r>
              <a:rPr lang="en-GB" sz="2000" dirty="0" smtClean="0"/>
              <a:t>   Number </a:t>
            </a:r>
            <a:r>
              <a:rPr lang="en-GB" sz="2000" dirty="0"/>
              <a:t>of retrieved values </a:t>
            </a:r>
            <a:r>
              <a:rPr lang="en-GB" sz="2000" dirty="0" smtClean="0"/>
              <a:t>from </a:t>
            </a:r>
            <a:r>
              <a:rPr lang="en-GB" sz="2000" dirty="0" err="1" smtClean="0"/>
              <a:t>DBpedia</a:t>
            </a: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294" y="5024327"/>
            <a:ext cx="4680520" cy="161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4448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339850"/>
            <a:ext cx="8497192" cy="936625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GB" sz="3200" kern="1200" dirty="0">
                <a:solidFill>
                  <a:srgbClr val="E36406"/>
                </a:solidFill>
                <a:ea typeface="+mn-ea"/>
                <a:cs typeface="Arial" charset="0"/>
              </a:rPr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16</a:t>
            </a:fld>
            <a:endParaRPr lang="en-GB" alt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2204864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/>
              <a:t>The results from the feasibility study show that a complete automatization was not </a:t>
            </a:r>
            <a:r>
              <a:rPr lang="en-GB" i="0" dirty="0" smtClean="0"/>
              <a:t>achieved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 smtClean="0"/>
              <a:t>The </a:t>
            </a:r>
            <a:r>
              <a:rPr lang="en-GB" i="0" dirty="0"/>
              <a:t>exported data would require further analysis and human intervention before the data </a:t>
            </a:r>
            <a:r>
              <a:rPr lang="en-GB" i="0" dirty="0" smtClean="0"/>
              <a:t>are used</a:t>
            </a:r>
            <a:endParaRPr lang="en-GB" i="0" dirty="0"/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/>
              <a:t>The highest percentage of coverage for persons employed is still below 50% </a:t>
            </a:r>
            <a:endParaRPr lang="en-GB" i="0" dirty="0" smtClean="0"/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 smtClean="0"/>
              <a:t>Persons employed 42.5% , turnover 37.0%, assets </a:t>
            </a:r>
            <a:r>
              <a:rPr lang="en-GB" i="0" dirty="0"/>
              <a:t>16.4</a:t>
            </a:r>
            <a:r>
              <a:rPr lang="en-GB" i="0" dirty="0" smtClean="0"/>
              <a:t>%</a:t>
            </a:r>
            <a:endParaRPr lang="en-GB" i="0" dirty="0"/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/>
              <a:t>The retrieved data on the three parameters showed high accuracy when compared to the figures published by the groups on their </a:t>
            </a:r>
            <a:r>
              <a:rPr lang="en-GB" i="0" dirty="0" smtClean="0"/>
              <a:t>websites</a:t>
            </a:r>
            <a:endParaRPr lang="en-GB" i="0" dirty="0"/>
          </a:p>
        </p:txBody>
      </p:sp>
    </p:spTree>
    <p:extLst>
      <p:ext uri="{BB962C8B-B14F-4D97-AF65-F5344CB8AC3E}">
        <p14:creationId xmlns:p14="http://schemas.microsoft.com/office/powerpoint/2010/main" val="21220063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916832"/>
            <a:ext cx="8497192" cy="936625"/>
          </a:xfrm>
        </p:spPr>
        <p:txBody>
          <a:bodyPr/>
          <a:lstStyle/>
          <a:p>
            <a:pPr lvl="1" algn="ctr">
              <a:lnSpc>
                <a:spcPct val="90000"/>
              </a:lnSpc>
            </a:pPr>
            <a:r>
              <a:rPr lang="en-GB" sz="3200" kern="1200" dirty="0" smtClean="0">
                <a:solidFill>
                  <a:srgbClr val="E36406"/>
                </a:solidFill>
                <a:ea typeface="+mn-ea"/>
                <a:cs typeface="Arial" charset="0"/>
              </a:rPr>
              <a:t>Thank you!</a:t>
            </a:r>
            <a:endParaRPr lang="en-GB" sz="3200" kern="1200" dirty="0">
              <a:solidFill>
                <a:srgbClr val="E36406"/>
              </a:solidFill>
              <a:ea typeface="+mn-ea"/>
              <a:cs typeface="Arial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3212976"/>
            <a:ext cx="8229600" cy="2232348"/>
          </a:xfrm>
        </p:spPr>
        <p:txBody>
          <a:bodyPr/>
          <a:lstStyle/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 smtClean="0"/>
              <a:t>Questions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 smtClean="0"/>
              <a:t>Contact:</a:t>
            </a:r>
            <a:endParaRPr lang="en-GB" i="0" dirty="0" smtClean="0">
              <a:hlinkClick r:id="rId2"/>
            </a:endParaRPr>
          </a:p>
          <a:p>
            <a:pPr marL="457200" lvl="1" indent="0">
              <a:lnSpc>
                <a:spcPct val="90000"/>
              </a:lnSpc>
              <a:buClrTx/>
              <a:buNone/>
            </a:pPr>
            <a:r>
              <a:rPr lang="en-GB" dirty="0" smtClean="0">
                <a:hlinkClick r:id="rId3"/>
              </a:rPr>
              <a:t>ESTAT-EGR@ec.europa.eu</a:t>
            </a:r>
            <a:endParaRPr lang="en-GB" dirty="0" smtClean="0"/>
          </a:p>
          <a:p>
            <a:pPr marL="457200" lvl="1" indent="0">
              <a:lnSpc>
                <a:spcPct val="90000"/>
              </a:lnSpc>
              <a:buClrTx/>
              <a:buNone/>
            </a:pPr>
            <a:endParaRPr lang="en-GB" i="0" dirty="0" smtClean="0"/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endParaRPr lang="en-GB" i="0" dirty="0"/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endParaRPr lang="en-GB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17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5222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339850"/>
            <a:ext cx="8497192" cy="936625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GB" sz="3200" kern="1200" dirty="0" smtClean="0">
                <a:solidFill>
                  <a:srgbClr val="E36406"/>
                </a:solidFill>
                <a:ea typeface="+mn-ea"/>
                <a:cs typeface="Arial" charset="0"/>
              </a:rPr>
              <a:t>Overview</a:t>
            </a:r>
            <a:endParaRPr lang="en-GB" sz="3200" kern="1200" dirty="0">
              <a:solidFill>
                <a:srgbClr val="E36406"/>
              </a:solidFill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2492896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buClrTx/>
              <a:buFont typeface="+mj-lt"/>
              <a:buAutoNum type="arabicPeriod"/>
            </a:pPr>
            <a:r>
              <a:rPr lang="de-DE" i="0" kern="0" dirty="0"/>
              <a:t>E</a:t>
            </a:r>
            <a:r>
              <a:rPr lang="en-GB" i="0" kern="0" dirty="0" err="1"/>
              <a:t>uroGroups</a:t>
            </a:r>
            <a:r>
              <a:rPr lang="en-GB" i="0" kern="0" dirty="0"/>
              <a:t> Register (EGR)</a:t>
            </a:r>
          </a:p>
          <a:p>
            <a:pPr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GB" i="0" kern="0" dirty="0"/>
              <a:t>DBpedia</a:t>
            </a:r>
          </a:p>
          <a:p>
            <a:pPr>
              <a:lnSpc>
                <a:spcPct val="90000"/>
              </a:lnSpc>
              <a:buClrTx/>
              <a:buFont typeface="+mj-lt"/>
              <a:buAutoNum type="arabicPeriod"/>
            </a:pPr>
            <a:r>
              <a:rPr lang="de-DE" i="0" kern="0" dirty="0" smtClean="0"/>
              <a:t>F</a:t>
            </a:r>
            <a:r>
              <a:rPr lang="en-GB" i="0" kern="0" dirty="0" err="1" smtClean="0"/>
              <a:t>easibility</a:t>
            </a:r>
            <a:r>
              <a:rPr lang="en-GB" i="0" kern="0" dirty="0" smtClean="0"/>
              <a:t> </a:t>
            </a:r>
            <a:r>
              <a:rPr lang="en-GB" i="0" kern="0" dirty="0"/>
              <a:t>study objectives</a:t>
            </a:r>
          </a:p>
          <a:p>
            <a:pPr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GB" i="0" kern="0" dirty="0"/>
              <a:t>Results for proof of concept</a:t>
            </a:r>
          </a:p>
          <a:p>
            <a:pPr lvl="1">
              <a:lnSpc>
                <a:spcPct val="90000"/>
              </a:lnSpc>
              <a:buClrTx/>
            </a:pPr>
            <a:r>
              <a:rPr lang="de-DE" kern="0" dirty="0"/>
              <a:t>Coverage</a:t>
            </a:r>
            <a:endParaRPr lang="en-GB" kern="0" dirty="0"/>
          </a:p>
          <a:p>
            <a:pPr lvl="1">
              <a:lnSpc>
                <a:spcPct val="90000"/>
              </a:lnSpc>
              <a:buClrTx/>
            </a:pPr>
            <a:r>
              <a:rPr lang="en-GB" kern="0" dirty="0"/>
              <a:t>Completeness</a:t>
            </a:r>
          </a:p>
          <a:p>
            <a:pPr lvl="1">
              <a:lnSpc>
                <a:spcPct val="90000"/>
              </a:lnSpc>
              <a:buClrTx/>
            </a:pPr>
            <a:r>
              <a:rPr lang="en-GB" i="0" kern="0" dirty="0" smtClean="0"/>
              <a:t>Accuracy</a:t>
            </a:r>
            <a:endParaRPr lang="en-GB" i="0" kern="0" dirty="0"/>
          </a:p>
          <a:p>
            <a:pPr lvl="1">
              <a:lnSpc>
                <a:spcPct val="90000"/>
              </a:lnSpc>
              <a:buClrTx/>
            </a:pPr>
            <a:r>
              <a:rPr lang="de-DE" kern="0" dirty="0" err="1" smtClean="0"/>
              <a:t>Timeliness</a:t>
            </a:r>
            <a:endParaRPr lang="en-GB" i="0" kern="0" dirty="0"/>
          </a:p>
          <a:p>
            <a:pPr>
              <a:lnSpc>
                <a:spcPct val="90000"/>
              </a:lnSpc>
              <a:buClrTx/>
              <a:buFont typeface="+mj-lt"/>
              <a:buAutoNum type="arabicPeriod"/>
            </a:pPr>
            <a:r>
              <a:rPr lang="de-DE" i="0" kern="0" dirty="0"/>
              <a:t>C</a:t>
            </a:r>
            <a:r>
              <a:rPr lang="en-GB" i="0" kern="0" dirty="0" err="1"/>
              <a:t>onclusion</a:t>
            </a:r>
            <a:endParaRPr lang="en-GB" b="0" i="0" kern="0" dirty="0"/>
          </a:p>
          <a:p>
            <a:pPr lvl="1">
              <a:lnSpc>
                <a:spcPct val="90000"/>
              </a:lnSpc>
              <a:buClrTx/>
              <a:buFont typeface="+mj-lt"/>
              <a:buAutoNum type="romanLcPeriod"/>
            </a:pPr>
            <a:endParaRPr lang="en-GB" sz="2200" b="0" i="0" kern="0" dirty="0"/>
          </a:p>
        </p:txBody>
      </p:sp>
    </p:spTree>
    <p:extLst>
      <p:ext uri="{BB962C8B-B14F-4D97-AF65-F5344CB8AC3E}">
        <p14:creationId xmlns:p14="http://schemas.microsoft.com/office/powerpoint/2010/main" val="102449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420888"/>
            <a:ext cx="8229600" cy="3528392"/>
          </a:xfrm>
          <a:ln>
            <a:noFill/>
            <a:prstDash val="solid"/>
          </a:ln>
        </p:spPr>
        <p:txBody>
          <a:bodyPr/>
          <a:lstStyle/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i="0" dirty="0" smtClean="0"/>
              <a:t>Eurostat governs the </a:t>
            </a:r>
            <a:r>
              <a:rPr lang="en-US" i="0" dirty="0"/>
              <a:t>EuroGroups Register (</a:t>
            </a:r>
            <a:r>
              <a:rPr lang="en-US" i="0" dirty="0" smtClean="0"/>
              <a:t>EGR)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i="0" dirty="0" smtClean="0"/>
              <a:t>Statistical </a:t>
            </a:r>
            <a:r>
              <a:rPr lang="en-US" i="0" dirty="0"/>
              <a:t>business register of multinational enterprise groups in the EU </a:t>
            </a:r>
            <a:r>
              <a:rPr lang="en-US" i="0" dirty="0" smtClean="0"/>
              <a:t>and EFTA </a:t>
            </a:r>
            <a:r>
              <a:rPr lang="en-US" i="0" dirty="0"/>
              <a:t>countries</a:t>
            </a:r>
          </a:p>
          <a:p>
            <a:pPr marL="74295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Coverage</a:t>
            </a:r>
            <a:r>
              <a:rPr lang="en-US" sz="2000" b="1" dirty="0"/>
              <a:t>: multinational groups present in </a:t>
            </a:r>
            <a:r>
              <a:rPr lang="en-US" sz="2000" b="1" dirty="0" smtClean="0"/>
              <a:t>the EU, </a:t>
            </a:r>
            <a:r>
              <a:rPr lang="en-US" sz="2000" b="1" dirty="0"/>
              <a:t>their constituent enterprises and legal units</a:t>
            </a:r>
          </a:p>
          <a:p>
            <a:pPr marL="74295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The </a:t>
            </a:r>
            <a:r>
              <a:rPr lang="en-US" sz="2000" b="1" dirty="0"/>
              <a:t>EGR process is in operation since 2009</a:t>
            </a:r>
          </a:p>
          <a:p>
            <a:pPr marL="342900" lvl="1" indent="-342900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sz="2400" b="0" dirty="0" smtClean="0">
                <a:ea typeface="+mn-ea"/>
                <a:cs typeface="+mn-cs"/>
              </a:rPr>
              <a:t>Restricted </a:t>
            </a:r>
            <a:r>
              <a:rPr lang="en-US" sz="2400" b="0" dirty="0">
                <a:ea typeface="+mn-ea"/>
                <a:cs typeface="+mn-cs"/>
              </a:rPr>
              <a:t>use in national statistical offices and national central banks of </a:t>
            </a:r>
            <a:r>
              <a:rPr lang="en-US" sz="2400" b="0" dirty="0" smtClean="0">
                <a:ea typeface="+mn-ea"/>
                <a:cs typeface="+mn-cs"/>
              </a:rPr>
              <a:t>the </a:t>
            </a:r>
            <a:r>
              <a:rPr lang="en-US" sz="2400" b="0" dirty="0" smtClean="0"/>
              <a:t>EU </a:t>
            </a:r>
            <a:r>
              <a:rPr lang="en-US" sz="2400" b="0" dirty="0"/>
              <a:t>and EFTA </a:t>
            </a:r>
            <a:r>
              <a:rPr lang="en-US" sz="2400" b="0" dirty="0" smtClean="0"/>
              <a:t>countries</a:t>
            </a:r>
          </a:p>
          <a:p>
            <a:pPr marL="342900" lvl="1" indent="-342900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sz="2400" b="0" dirty="0"/>
              <a:t>For statistical use only</a:t>
            </a:r>
          </a:p>
          <a:p>
            <a:pPr marL="342900" lvl="1" indent="-342900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 marL="342900" lvl="1" indent="-342900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endParaRPr lang="en-US" sz="2400" b="0" dirty="0">
              <a:ea typeface="+mn-ea"/>
              <a:cs typeface="+mn-cs"/>
            </a:endParaRPr>
          </a:p>
          <a:p>
            <a:pPr marL="0" lvl="1" indent="0">
              <a:lnSpc>
                <a:spcPct val="90000"/>
              </a:lnSpc>
              <a:buClrTx/>
              <a:buNone/>
            </a:pPr>
            <a:endParaRPr lang="en-US" sz="1600" b="0" dirty="0">
              <a:ea typeface="+mn-ea"/>
              <a:cs typeface="+mn-cs"/>
            </a:endParaRPr>
          </a:p>
          <a:p>
            <a:pPr marL="0" lvl="1" indent="0">
              <a:lnSpc>
                <a:spcPct val="90000"/>
              </a:lnSpc>
              <a:buClrTx/>
              <a:buNone/>
            </a:pPr>
            <a:endParaRPr lang="en-US" sz="1600" b="0" dirty="0">
              <a:ea typeface="+mn-ea"/>
              <a:cs typeface="+mn-cs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340768"/>
            <a:ext cx="8229600" cy="936625"/>
          </a:xfrm>
        </p:spPr>
        <p:txBody>
          <a:bodyPr/>
          <a:lstStyle/>
          <a:p>
            <a:r>
              <a:rPr lang="en-GB" sz="3200" kern="1200" dirty="0">
                <a:solidFill>
                  <a:srgbClr val="E36406"/>
                </a:solidFill>
                <a:latin typeface="Verdana" pitchFamily="34" charset="0"/>
                <a:ea typeface="+mn-ea"/>
                <a:cs typeface="Arial" charset="0"/>
              </a:rPr>
              <a:t>What is EGR?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81893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936625"/>
          </a:xfrm>
        </p:spPr>
        <p:txBody>
          <a:bodyPr/>
          <a:lstStyle/>
          <a:p>
            <a:r>
              <a:rPr lang="en-GB" sz="3200" kern="1200" dirty="0">
                <a:solidFill>
                  <a:srgbClr val="E36406"/>
                </a:solidFill>
                <a:latin typeface="Verdana" pitchFamily="34" charset="0"/>
                <a:cs typeface="Arial" charset="0"/>
              </a:rPr>
              <a:t>Problem statement</a:t>
            </a:r>
            <a:endParaRPr lang="en-GB" sz="3200" kern="1200" dirty="0">
              <a:solidFill>
                <a:srgbClr val="E36406"/>
              </a:solidFill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3960440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en-GB" i="0" dirty="0" smtClean="0"/>
              <a:t>In the EGR the EU and EFTA parts of the groups are well-covered</a:t>
            </a:r>
          </a:p>
          <a:p>
            <a:pPr>
              <a:lnSpc>
                <a:spcPct val="90000"/>
              </a:lnSpc>
              <a:buClrTx/>
            </a:pPr>
            <a:r>
              <a:rPr lang="en-GB" i="0" dirty="0" smtClean="0"/>
              <a:t>There are </a:t>
            </a:r>
            <a:r>
              <a:rPr lang="en-GB" i="0" dirty="0"/>
              <a:t>missing data for units outside of the EU and EFTA as well as </a:t>
            </a:r>
            <a:r>
              <a:rPr lang="en-GB" i="0" dirty="0" smtClean="0"/>
              <a:t>for attributes on </a:t>
            </a:r>
            <a:r>
              <a:rPr lang="en-GB" i="0" dirty="0"/>
              <a:t>the group </a:t>
            </a:r>
            <a:r>
              <a:rPr lang="en-GB" i="0" dirty="0" smtClean="0"/>
              <a:t>level</a:t>
            </a:r>
            <a:endParaRPr lang="en-GB" i="0" dirty="0"/>
          </a:p>
          <a:p>
            <a:pPr>
              <a:lnSpc>
                <a:spcPct val="90000"/>
              </a:lnSpc>
              <a:buClrTx/>
            </a:pPr>
            <a:r>
              <a:rPr lang="en-GB" i="0" dirty="0" smtClean="0"/>
              <a:t>Web </a:t>
            </a:r>
            <a:r>
              <a:rPr lang="en-GB" i="0" dirty="0"/>
              <a:t>crawling and different open data projects are seen as further opportunities to increase the quality of the EGR, its completeness and </a:t>
            </a:r>
            <a:r>
              <a:rPr lang="en-GB" i="0" dirty="0" smtClean="0"/>
              <a:t>accuracy</a:t>
            </a:r>
          </a:p>
          <a:p>
            <a:pPr lvl="1">
              <a:lnSpc>
                <a:spcPct val="90000"/>
              </a:lnSpc>
              <a:buClrTx/>
            </a:pPr>
            <a:r>
              <a:rPr lang="en-GB" i="0" dirty="0" smtClean="0"/>
              <a:t>Possible data source of group attributes can be the Wikipedia company profiles</a:t>
            </a:r>
            <a:endParaRPr lang="en-GB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48B0-3CED-4977-89FA-FF0719A309D0}" type="slidenum">
              <a:rPr lang="en-GB" altLang="en-US" smtClean="0"/>
              <a:pPr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51642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339850"/>
            <a:ext cx="8352928" cy="936625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GB" sz="3200" kern="1200" dirty="0">
                <a:solidFill>
                  <a:srgbClr val="E36406"/>
                </a:solidFill>
                <a:ea typeface="+mn-ea"/>
                <a:cs typeface="Arial" charset="0"/>
              </a:rPr>
              <a:t>Wikipedia company </a:t>
            </a:r>
            <a:r>
              <a:rPr lang="en-GB" sz="3200" kern="1200" dirty="0" smtClean="0">
                <a:solidFill>
                  <a:srgbClr val="E36406"/>
                </a:solidFill>
                <a:ea typeface="+mn-ea"/>
                <a:cs typeface="Arial" charset="0"/>
              </a:rPr>
              <a:t>profiles</a:t>
            </a:r>
            <a:endParaRPr lang="en-GB" sz="3200" kern="1200" dirty="0">
              <a:solidFill>
                <a:srgbClr val="E36406"/>
              </a:solidFill>
              <a:ea typeface="+mn-ea"/>
              <a:cs typeface="Arial" charset="0"/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5</a:t>
            </a:fld>
            <a:endParaRPr lang="en-GB" altLang="en-US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060848"/>
            <a:ext cx="4752528" cy="4559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3660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339850"/>
            <a:ext cx="8229600" cy="936625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GB" sz="3200" kern="1200" dirty="0">
                <a:solidFill>
                  <a:srgbClr val="E36406"/>
                </a:solidFill>
                <a:ea typeface="+mn-ea"/>
                <a:cs typeface="Arial" charset="0"/>
              </a:rPr>
              <a:t>DBpedia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420888"/>
            <a:ext cx="5472608" cy="3889053"/>
          </a:xfrm>
        </p:spPr>
        <p:txBody>
          <a:bodyPr/>
          <a:lstStyle/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/>
              <a:t>DBpedia is a project that extracts structured data from Wikipedia </a:t>
            </a:r>
            <a:r>
              <a:rPr lang="en-GB" b="0" i="0" dirty="0"/>
              <a:t>in order to make it </a:t>
            </a:r>
            <a:r>
              <a:rPr lang="en-GB" i="0" dirty="0"/>
              <a:t>publicly available </a:t>
            </a:r>
            <a:r>
              <a:rPr lang="en-GB" b="0" i="0" dirty="0"/>
              <a:t>in a format that overcomes limitations of the </a:t>
            </a:r>
            <a:r>
              <a:rPr lang="en-GB" b="0" i="0" dirty="0" smtClean="0"/>
              <a:t>latter</a:t>
            </a:r>
            <a:endParaRPr lang="en-GB" b="0" i="0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b="1" dirty="0" smtClean="0"/>
              <a:t>Execute </a:t>
            </a:r>
            <a:r>
              <a:rPr lang="en-GB" b="1" dirty="0" smtClean="0"/>
              <a:t>sophisticated </a:t>
            </a:r>
            <a:r>
              <a:rPr lang="en-GB" b="1" dirty="0"/>
              <a:t>queries against Wikipedia data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b="1" dirty="0"/>
              <a:t>Link different data sets to Wikipedia data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348880"/>
            <a:ext cx="2369071" cy="1440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7634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GB" sz="3200" kern="1200" dirty="0">
                <a:solidFill>
                  <a:srgbClr val="E36406"/>
                </a:solidFill>
                <a:ea typeface="+mn-ea"/>
                <a:cs typeface="Arial" charset="0"/>
              </a:rPr>
              <a:t>Feasibility study 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348880"/>
            <a:ext cx="8435280" cy="3889053"/>
          </a:xfrm>
        </p:spPr>
        <p:txBody>
          <a:bodyPr/>
          <a:lstStyle/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sz="2400" b="0" dirty="0"/>
              <a:t>The project goal was to create an interface that handles a list of </a:t>
            </a:r>
            <a:r>
              <a:rPr lang="en-GB" sz="2400" b="0" dirty="0" smtClean="0"/>
              <a:t>group </a:t>
            </a:r>
            <a:r>
              <a:rPr lang="en-GB" sz="2400" b="0" dirty="0"/>
              <a:t>names and returns </a:t>
            </a:r>
            <a:r>
              <a:rPr lang="en-GB" sz="2400" b="0" dirty="0" smtClean="0"/>
              <a:t>a </a:t>
            </a:r>
            <a:r>
              <a:rPr lang="en-GB" sz="2400" b="0" dirty="0"/>
              <a:t>list of results with detailed information on those </a:t>
            </a:r>
            <a:r>
              <a:rPr lang="en-GB" sz="2400" b="0" dirty="0" smtClean="0"/>
              <a:t>enterprise groups </a:t>
            </a:r>
            <a:endParaRPr lang="en-GB" sz="2400" b="0" dirty="0"/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sz="2400" b="0" i="0" dirty="0" smtClean="0"/>
              <a:t>The </a:t>
            </a:r>
            <a:r>
              <a:rPr lang="en-GB" sz="2400" b="0" i="0" dirty="0"/>
              <a:t>contractor, Leipzig University</a:t>
            </a:r>
            <a:r>
              <a:rPr lang="en-GB" sz="2400" b="0" dirty="0"/>
              <a:t>, </a:t>
            </a:r>
            <a:r>
              <a:rPr lang="en-GB" sz="2400" b="0" i="0" dirty="0"/>
              <a:t>was provided with a population of 73 group names </a:t>
            </a:r>
            <a:r>
              <a:rPr lang="en-GB" sz="2400" b="0" i="0" dirty="0" smtClean="0"/>
              <a:t>in </a:t>
            </a:r>
            <a:r>
              <a:rPr lang="en-GB" sz="2400" b="0" i="0" dirty="0"/>
              <a:t>order to design an interface that fetches search results from </a:t>
            </a:r>
            <a:r>
              <a:rPr lang="en-GB" sz="2400" b="0" i="0" dirty="0" err="1" smtClean="0"/>
              <a:t>DBpedia</a:t>
            </a:r>
            <a:endParaRPr lang="en-GB" sz="2400" b="0" i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4953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GB" sz="3200" kern="1200" dirty="0">
                <a:solidFill>
                  <a:srgbClr val="E36406"/>
                </a:solidFill>
                <a:ea typeface="+mn-ea"/>
                <a:cs typeface="Arial" charset="0"/>
              </a:rPr>
              <a:t>Proof of C</a:t>
            </a:r>
            <a:r>
              <a:rPr lang="en-GB" sz="3200" kern="1200" dirty="0" smtClean="0">
                <a:solidFill>
                  <a:srgbClr val="E36406"/>
                </a:solidFill>
                <a:ea typeface="+mn-ea"/>
                <a:cs typeface="Arial" charset="0"/>
              </a:rPr>
              <a:t>oncept results</a:t>
            </a:r>
            <a:endParaRPr lang="en-GB" sz="3200" kern="1200" dirty="0">
              <a:solidFill>
                <a:srgbClr val="E36406"/>
              </a:solidFill>
              <a:ea typeface="+mn-ea"/>
              <a:cs typeface="Arial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204243"/>
            <a:ext cx="8435280" cy="3889053"/>
          </a:xfrm>
        </p:spPr>
        <p:txBody>
          <a:bodyPr/>
          <a:lstStyle/>
          <a:p>
            <a:pPr marL="457200" lvl="1" indent="0">
              <a:lnSpc>
                <a:spcPct val="90000"/>
              </a:lnSpc>
              <a:buClrTx/>
              <a:buNone/>
            </a:pPr>
            <a:r>
              <a:rPr lang="en-GB" sz="2400" b="0" dirty="0" smtClean="0"/>
              <a:t>This Proof of Concept focused on validating the following indicators: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sz="2400" b="0" dirty="0" smtClean="0"/>
              <a:t>Coverage </a:t>
            </a:r>
            <a:r>
              <a:rPr lang="en-GB" sz="2400" b="0" dirty="0"/>
              <a:t>– number of </a:t>
            </a:r>
            <a:r>
              <a:rPr lang="en-GB" sz="2400" b="0" dirty="0" smtClean="0"/>
              <a:t>successfully </a:t>
            </a:r>
            <a:r>
              <a:rPr lang="en-GB" sz="2400" b="0" dirty="0"/>
              <a:t>matched enterprise group names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sz="2400" b="0" dirty="0"/>
              <a:t>Completeness – number of received values for the different attributes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sz="2400" b="0" dirty="0"/>
              <a:t>Accuracy – quality of the returned values when compared to annual report data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sz="2400" b="0" dirty="0" smtClean="0"/>
              <a:t>Timeliness </a:t>
            </a:r>
            <a:r>
              <a:rPr lang="en-GB" sz="2400" b="0" dirty="0"/>
              <a:t>– availability of data for certain reference period based on EGR cycle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24331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de-DE" sz="3200" kern="1200" dirty="0">
                <a:solidFill>
                  <a:srgbClr val="E36406"/>
                </a:solidFill>
                <a:ea typeface="+mn-ea"/>
                <a:cs typeface="Arial" charset="0"/>
              </a:rPr>
              <a:t>C</a:t>
            </a:r>
            <a:r>
              <a:rPr lang="en-GB" sz="3200" kern="1200" dirty="0">
                <a:solidFill>
                  <a:srgbClr val="E36406"/>
                </a:solidFill>
                <a:ea typeface="+mn-ea"/>
                <a:cs typeface="Arial" charset="0"/>
              </a:rPr>
              <a:t>overage -</a:t>
            </a:r>
            <a:r>
              <a:rPr lang="en-GB" sz="3200" kern="1200" dirty="0" smtClean="0">
                <a:solidFill>
                  <a:srgbClr val="E36406"/>
                </a:solidFill>
                <a:ea typeface="+mn-ea"/>
                <a:cs typeface="Arial" charset="0"/>
              </a:rPr>
              <a:t> reference year 2016</a:t>
            </a:r>
            <a:endParaRPr lang="en-GB" sz="3200" kern="1200" dirty="0">
              <a:solidFill>
                <a:srgbClr val="E36406"/>
              </a:solidFill>
              <a:ea typeface="+mn-ea"/>
              <a:cs typeface="Arial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2276872"/>
            <a:ext cx="8435280" cy="3889053"/>
          </a:xfrm>
        </p:spPr>
        <p:txBody>
          <a:bodyPr/>
          <a:lstStyle/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sz="2400" b="0" dirty="0"/>
              <a:t>In order to prove the feasibility of retrieving data from </a:t>
            </a:r>
            <a:r>
              <a:rPr lang="en-GB" sz="2400" b="0" dirty="0" err="1"/>
              <a:t>DBpedia</a:t>
            </a:r>
            <a:r>
              <a:rPr lang="en-GB" sz="2400" b="0" dirty="0"/>
              <a:t>, a sample of 73 MNE groups was selected addressing groups size and geographical location </a:t>
            </a:r>
            <a:r>
              <a:rPr lang="en-GB" sz="2400" b="0" dirty="0" smtClean="0"/>
              <a:t>diversity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sz="2400" b="0" dirty="0" smtClean="0"/>
              <a:t>These </a:t>
            </a:r>
            <a:r>
              <a:rPr lang="en-GB" sz="2400" b="0" dirty="0"/>
              <a:t>groups were taken from a data set received from commercial data source Dun &amp; Bradstreet covering a selection of 3000 </a:t>
            </a:r>
            <a:r>
              <a:rPr lang="en-GB" sz="2400" b="0" dirty="0" smtClean="0"/>
              <a:t>groups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sz="2400" b="0" dirty="0" smtClean="0"/>
              <a:t>70 </a:t>
            </a:r>
            <a:r>
              <a:rPr lang="en-GB" sz="2400" b="0" dirty="0"/>
              <a:t>of those groups could be found in </a:t>
            </a:r>
            <a:r>
              <a:rPr lang="en-GB" sz="2400" b="0" dirty="0" err="1" smtClean="0"/>
              <a:t>Dbpedia</a:t>
            </a:r>
            <a:r>
              <a:rPr lang="en-GB" sz="2400" b="0" dirty="0" smtClean="0"/>
              <a:t>, for those 70 groups at </a:t>
            </a:r>
            <a:r>
              <a:rPr lang="en-GB" sz="2400" b="0" dirty="0"/>
              <a:t>least some information could be </a:t>
            </a:r>
            <a:r>
              <a:rPr lang="en-GB" sz="2400" b="0" dirty="0" smtClean="0"/>
              <a:t>retrieved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3324687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</TotalTime>
  <Words>728</Words>
  <Application>Microsoft Office PowerPoint</Application>
  <PresentationFormat>On-screen Show (4:3)</PresentationFormat>
  <Paragraphs>96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blank</vt:lpstr>
      <vt:lpstr>PowerPoint Presentation</vt:lpstr>
      <vt:lpstr>Overview</vt:lpstr>
      <vt:lpstr>What is EGR?</vt:lpstr>
      <vt:lpstr>Problem statement</vt:lpstr>
      <vt:lpstr>Wikipedia company profiles</vt:lpstr>
      <vt:lpstr>DBpedia </vt:lpstr>
      <vt:lpstr>Feasibility study objectives</vt:lpstr>
      <vt:lpstr>Proof of Concept results</vt:lpstr>
      <vt:lpstr>Coverage - reference year 2016</vt:lpstr>
      <vt:lpstr>Completeness</vt:lpstr>
      <vt:lpstr>Accuracy: Employment data from DBpedia (GEG) and from annual reports (rep)</vt:lpstr>
      <vt:lpstr>Accuracy: Turnover data from DBpedia (GEG) and from annual reports (rep)</vt:lpstr>
      <vt:lpstr>Accuracy: Turnover data</vt:lpstr>
      <vt:lpstr>Accuracy: total assets data from DBpedia (GEG) and from annual reports (rep)</vt:lpstr>
      <vt:lpstr>Timeliness: Coverage 2014-2017</vt:lpstr>
      <vt:lpstr>Conclusion</vt:lpstr>
      <vt:lpstr>Thank you!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Eurostat G1</dc:creator>
  <cp:lastModifiedBy>VOLFINGER Zsolt (ESTAT)</cp:lastModifiedBy>
  <cp:revision>323</cp:revision>
  <cp:lastPrinted>2015-08-11T17:35:24Z</cp:lastPrinted>
  <dcterms:created xsi:type="dcterms:W3CDTF">2014-09-19T08:53:56Z</dcterms:created>
  <dcterms:modified xsi:type="dcterms:W3CDTF">2018-08-29T07:15:33Z</dcterms:modified>
</cp:coreProperties>
</file>