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3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71" r:id="rId10"/>
    <p:sldId id="269" r:id="rId11"/>
    <p:sldId id="270" r:id="rId12"/>
    <p:sldId id="272" r:id="rId13"/>
    <p:sldId id="273" r:id="rId14"/>
    <p:sldId id="262" r:id="rId15"/>
  </p:sldIdLst>
  <p:sldSz cx="12192000" cy="6858000"/>
  <p:notesSz cx="7010400" cy="9296400"/>
  <p:custDataLst>
    <p:tags r:id="rId18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954C"/>
    <a:srgbClr val="1F324F"/>
    <a:srgbClr val="414140"/>
    <a:srgbClr val="31708D"/>
    <a:srgbClr val="4D4D4C"/>
    <a:srgbClr val="6A9BDE"/>
    <a:srgbClr val="003366"/>
    <a:srgbClr val="3677D3"/>
    <a:srgbClr val="FFFFFF"/>
    <a:srgbClr val="DF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17"/>
    <p:restoredTop sz="93223" autoAdjust="0"/>
  </p:normalViewPr>
  <p:slideViewPr>
    <p:cSldViewPr>
      <p:cViewPr varScale="1">
        <p:scale>
          <a:sx n="118" d="100"/>
          <a:sy n="118" d="100"/>
        </p:scale>
        <p:origin x="132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613122-041A-B643-BF17-0B5187D6A49D}" type="datetimeFigureOut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316607-DDA9-A74E-810C-8ADF1EDED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06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/>
              <a:t>Click to edit Master text styles</a:t>
            </a:r>
          </a:p>
          <a:p>
            <a:pPr lvl="1"/>
            <a:r>
              <a:rPr lang="en-CA" altLang="en-US" noProof="0"/>
              <a:t>Second level</a:t>
            </a:r>
          </a:p>
          <a:p>
            <a:pPr lvl="2"/>
            <a:r>
              <a:rPr lang="en-CA" altLang="en-US" noProof="0"/>
              <a:t>Third level</a:t>
            </a:r>
          </a:p>
          <a:p>
            <a:pPr lvl="3"/>
            <a:r>
              <a:rPr lang="en-CA" altLang="en-US" noProof="0"/>
              <a:t>Fourth level</a:t>
            </a:r>
          </a:p>
          <a:p>
            <a:pPr lvl="4"/>
            <a:r>
              <a:rPr lang="en-CA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3FC74E-2FAA-8548-A87C-C61EEADAA61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63351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7052" y="2343952"/>
            <a:ext cx="4236665" cy="873775"/>
          </a:xfrm>
          <a:prstGeom prst="rect">
            <a:avLst/>
          </a:prstGeom>
        </p:spPr>
        <p:txBody>
          <a:bodyPr/>
          <a:lstStyle>
            <a:lvl1pPr>
              <a:defRPr lang="en-US" sz="2400" b="1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27051" y="3409278"/>
            <a:ext cx="3648736" cy="395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575883" y="5301496"/>
            <a:ext cx="3648736" cy="287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382597"/>
      </p:ext>
    </p:extLst>
  </p:cSld>
  <p:clrMapOvr>
    <a:masterClrMapping/>
  </p:clrMapOvr>
  <p:transition>
    <p:fade/>
  </p:transition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983512"/>
            <a:ext cx="8330141" cy="567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844825"/>
            <a:ext cx="8330141" cy="192266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D49E52-E8EF-DA4A-8F32-7C6036728766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4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5357"/>
      </p:ext>
    </p:extLst>
  </p:cSld>
  <p:clrMapOvr>
    <a:masterClrMapping/>
  </p:clrMapOvr>
  <p:transition>
    <p:fade/>
  </p:transition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00052" y="1700214"/>
            <a:ext cx="9632385" cy="41050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0051" y="980729"/>
            <a:ext cx="8960312" cy="5754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1035CCF7-F785-B244-8BA7-6E3786CD22B3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4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55621"/>
      </p:ext>
    </p:extLst>
  </p:cSld>
  <p:clrMapOvr>
    <a:masterClrMapping/>
  </p:clrMapOvr>
  <p:transition>
    <p:fade/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Bullet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1" y="1773238"/>
            <a:ext cx="9632387" cy="396001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00050" y="1037432"/>
            <a:ext cx="8864303" cy="591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4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91884"/>
      </p:ext>
    </p:extLst>
  </p:cSld>
  <p:clrMapOvr>
    <a:masterClrMapping/>
  </p:clrMapOvr>
  <p:transition>
    <p:fade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378" y="1825626"/>
            <a:ext cx="4905537" cy="390763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6" y="1825626"/>
            <a:ext cx="4704523" cy="390763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00050" y="1037432"/>
            <a:ext cx="8576271" cy="591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7CFA41A2-4FDC-C24E-98D5-D993FFD46137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4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55529"/>
      </p:ext>
    </p:extLst>
  </p:cSld>
  <p:clrMapOvr>
    <a:masterClrMapping/>
  </p:clrMapOvr>
  <p:transition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451010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6"/>
            <a:ext cx="4510103" cy="32281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5323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4532312" cy="32281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00050" y="1037432"/>
            <a:ext cx="8864303" cy="591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5469BB81-0033-064E-AF3C-694049946936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4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98029"/>
      </p:ext>
    </p:extLst>
  </p:cSld>
  <p:clrMapOvr>
    <a:masterClrMapping/>
  </p:clrMapOvr>
  <p:transition>
    <p:fade/>
  </p:transition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2276872"/>
            <a:ext cx="5520795" cy="345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700808"/>
            <a:ext cx="3932767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87426"/>
            <a:ext cx="8330141" cy="5693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E8E2B60D-FD75-7146-999F-80B942CDE5F3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4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03784"/>
      </p:ext>
    </p:extLst>
  </p:cSld>
  <p:clrMapOvr>
    <a:masterClrMapping/>
  </p:clrMapOvr>
  <p:transition>
    <p:fade/>
  </p:transition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22" r:id="rId2"/>
    <p:sldLayoutId id="2147484406" r:id="rId3"/>
    <p:sldLayoutId id="2147484408" r:id="rId4"/>
    <p:sldLayoutId id="2147484404" r:id="rId5"/>
    <p:sldLayoutId id="2147484411" r:id="rId6"/>
    <p:sldLayoutId id="2147484412" r:id="rId7"/>
  </p:sldLayoutIdLst>
  <p:transition>
    <p:fad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ammy.Hoogsteen@Canada.ca" TargetMode="External"/><Relationship Id="rId2" Type="http://schemas.openxmlformats.org/officeDocument/2006/relationships/hyperlink" Target="mailto:shujaat.ansari@canada.c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7FD9EBE0-9C12-9343-A51B-861F9B12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Statistical Registers Integration Project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3946B64-7123-924F-9E26-C1CBB2656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 smtClean="0"/>
              <a:t>A new platform for a new era</a:t>
            </a: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FFFFB116-43B9-6047-98F6-259777B244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smtClean="0"/>
              <a:t>Presented to the Wiesbaden City Group on Business Registers, September 2018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0051" y="1124744"/>
            <a:ext cx="9632387" cy="4608512"/>
          </a:xfrm>
        </p:spPr>
        <p:txBody>
          <a:bodyPr/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7030A0"/>
                </a:solidFill>
              </a:rPr>
              <a:t>Building the Building </a:t>
            </a:r>
            <a:r>
              <a:rPr lang="en-CA" sz="2200" dirty="0" smtClean="0">
                <a:solidFill>
                  <a:srgbClr val="7030A0"/>
                </a:solidFill>
              </a:rPr>
              <a:t>Register</a:t>
            </a:r>
          </a:p>
          <a:p>
            <a:pPr marL="742950" lvl="2" indent="-342900">
              <a:buClr>
                <a:schemeClr val="accent2"/>
              </a:buClr>
            </a:pPr>
            <a:r>
              <a:rPr lang="en-CA" dirty="0" smtClean="0">
                <a:solidFill>
                  <a:srgbClr val="7030A0"/>
                </a:solidFill>
              </a:rPr>
              <a:t>Existing </a:t>
            </a:r>
            <a:r>
              <a:rPr lang="en-CA" dirty="0">
                <a:solidFill>
                  <a:srgbClr val="7030A0"/>
                </a:solidFill>
              </a:rPr>
              <a:t>data and methods</a:t>
            </a:r>
          </a:p>
          <a:p>
            <a:pPr lvl="2"/>
            <a:r>
              <a:rPr lang="en-CA" sz="1800" dirty="0" smtClean="0"/>
              <a:t>The Address Register as a starting point for residential addresses</a:t>
            </a:r>
          </a:p>
          <a:p>
            <a:pPr lvl="2"/>
            <a:r>
              <a:rPr lang="en-CA" sz="1800" dirty="0" smtClean="0"/>
              <a:t>Postal office files, telephone billing files, tax information, online directories, satellite imagery and listing exercises; there is no existing administrative registry of all buildings in Canada</a:t>
            </a:r>
            <a:endParaRPr lang="en-CA" sz="1800" dirty="0"/>
          </a:p>
          <a:p>
            <a:pPr lvl="2"/>
            <a:endParaRPr lang="en-CA" dirty="0"/>
          </a:p>
          <a:p>
            <a:pPr marL="742950" lvl="2" indent="-342900">
              <a:buClr>
                <a:schemeClr val="accent2"/>
              </a:buClr>
            </a:pPr>
            <a:r>
              <a:rPr lang="en-CA" dirty="0">
                <a:solidFill>
                  <a:srgbClr val="7030A0"/>
                </a:solidFill>
              </a:rPr>
              <a:t>New Data Sources</a:t>
            </a:r>
          </a:p>
          <a:p>
            <a:pPr lvl="2"/>
            <a:r>
              <a:rPr lang="en-CA" sz="1800" dirty="0" smtClean="0"/>
              <a:t>Emergency services listings (precise locational data)</a:t>
            </a:r>
          </a:p>
          <a:p>
            <a:pPr lvl="2"/>
            <a:r>
              <a:rPr lang="en-CA" sz="1800" dirty="0" smtClean="0"/>
              <a:t>Property valuation and Cadastral data</a:t>
            </a:r>
          </a:p>
          <a:p>
            <a:pPr lvl="2"/>
            <a:r>
              <a:rPr lang="en-CA" sz="1800" dirty="0" smtClean="0"/>
              <a:t>Utility Files (Hydro (electricity) smart meter, Natural Gas)</a:t>
            </a:r>
          </a:p>
          <a:p>
            <a:pPr lvl="2"/>
            <a:r>
              <a:rPr lang="en-CA" sz="1800" dirty="0" smtClean="0"/>
              <a:t>Web-scraping from online mapping and property listings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050" y="404664"/>
            <a:ext cx="8864303" cy="576063"/>
          </a:xfrm>
        </p:spPr>
        <p:txBody>
          <a:bodyPr/>
          <a:lstStyle/>
          <a:p>
            <a:r>
              <a:rPr lang="en-CA" sz="2400" dirty="0"/>
              <a:t>The Statistical Building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62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0050" y="908721"/>
            <a:ext cx="9632387" cy="5112568"/>
          </a:xfrm>
        </p:spPr>
        <p:txBody>
          <a:bodyPr/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7030A0"/>
                </a:solidFill>
              </a:rPr>
              <a:t>Main Functional Roles </a:t>
            </a: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The primary mechanism through which the activities of people, businesses and institutions will be linked to a specific geographic location</a:t>
            </a: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Will be important for many types of statistical projects requiring record linkage or household rostering</a:t>
            </a: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The basis for statistics and analyses pertaining to buildings as statistical units in </a:t>
            </a:r>
            <a:r>
              <a:rPr lang="en-CA" sz="1600" dirty="0" smtClean="0">
                <a:solidFill>
                  <a:schemeClr val="tx1"/>
                </a:solidFill>
              </a:rPr>
              <a:t>and of </a:t>
            </a:r>
            <a:r>
              <a:rPr lang="en-CA" sz="1600" dirty="0">
                <a:solidFill>
                  <a:schemeClr val="tx1"/>
                </a:solidFill>
              </a:rPr>
              <a:t>themselves</a:t>
            </a: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Will play a central role in the management of survey operations: management of enumeration activities and survey visits</a:t>
            </a: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Will form a benchmark that should reconcile to and provide a quality assurance mechanism for the units observed on the other core registers 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en-CA" sz="1600" dirty="0">
              <a:solidFill>
                <a:srgbClr val="7030A0"/>
              </a:solidFill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7030A0"/>
                </a:solidFill>
              </a:rPr>
              <a:t>Benefits for the Business Register</a:t>
            </a: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An evergreen SBgR, built independently from a variety of administrative sources, </a:t>
            </a:r>
            <a:r>
              <a:rPr lang="en-CA" sz="1600" dirty="0" smtClean="0">
                <a:solidFill>
                  <a:schemeClr val="tx1"/>
                </a:solidFill>
              </a:rPr>
              <a:t>can confront and augment the coverage on the SBR</a:t>
            </a: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This can benefit the SBR in a few ways: assist profiling activities by flagging Enterprises that may need to be profiled; allowing automation of certain locations (with help from other data sources); improve the work being done to assist with allocation of survey data </a:t>
            </a: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050" y="404664"/>
            <a:ext cx="8864303" cy="576063"/>
          </a:xfrm>
        </p:spPr>
        <p:txBody>
          <a:bodyPr/>
          <a:lstStyle/>
          <a:p>
            <a:r>
              <a:rPr lang="en-CA" sz="2400" dirty="0"/>
              <a:t>The Statistical Building Register,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1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0051" y="1052736"/>
            <a:ext cx="9632387" cy="4680520"/>
          </a:xfrm>
        </p:spPr>
        <p:txBody>
          <a:bodyPr/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7030A0"/>
                </a:solidFill>
              </a:rPr>
              <a:t>Role Within the Statistical Registers Infrastructure </a:t>
            </a:r>
          </a:p>
          <a:p>
            <a:pPr lvl="1"/>
            <a:r>
              <a:rPr lang="en-CA" sz="1600" dirty="0" smtClean="0"/>
              <a:t>A high performance record-linkage engine that will serve as the heart of the Statistical Registers Infrastructure</a:t>
            </a:r>
          </a:p>
          <a:p>
            <a:pPr lvl="1"/>
            <a:r>
              <a:rPr lang="en-CA" sz="1600" dirty="0" smtClean="0"/>
              <a:t>Allows for the integration of numerous data sources, without having a unique and universal administrative identifier across sources</a:t>
            </a:r>
          </a:p>
          <a:p>
            <a:pPr lvl="1"/>
            <a:r>
              <a:rPr lang="en-CA" sz="1600" dirty="0" smtClean="0"/>
              <a:t>Unique statistical numbers will be assigned by the RME, allowing for the de-identification of data files</a:t>
            </a:r>
          </a:p>
          <a:p>
            <a:pPr lvl="1"/>
            <a:r>
              <a:rPr lang="en-CA" sz="1600" dirty="0" smtClean="0"/>
              <a:t> Will provide a record linkage service composed of custom processes for individual clients (e.g. for frame reconciliations)</a:t>
            </a:r>
          </a:p>
          <a:p>
            <a:pPr lvl="1"/>
            <a:endParaRPr lang="en-CA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7030A0"/>
                </a:solidFill>
              </a:rPr>
              <a:t>Matching </a:t>
            </a:r>
            <a:r>
              <a:rPr lang="en-CA" sz="2000" dirty="0" smtClean="0">
                <a:solidFill>
                  <a:srgbClr val="7030A0"/>
                </a:solidFill>
              </a:rPr>
              <a:t>Process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/>
              <a:t>RME is composed of a suite of tools to process data and perform matching; it makes use of a </a:t>
            </a:r>
            <a:r>
              <a:rPr lang="en-CA" sz="1600" dirty="0" smtClean="0"/>
              <a:t>rule-based </a:t>
            </a:r>
            <a:r>
              <a:rPr lang="en-CA" sz="1600" dirty="0"/>
              <a:t>approach. A series of score functions/various comparators are used along with weights, and entropy/frequency measures to arrive at potential </a:t>
            </a:r>
            <a:r>
              <a:rPr lang="en-CA" sz="1600" dirty="0" smtClean="0"/>
              <a:t>matches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/>
              <a:t>A full suite of quality indicators and measures is being created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050" y="260649"/>
            <a:ext cx="8864303" cy="576064"/>
          </a:xfrm>
        </p:spPr>
        <p:txBody>
          <a:bodyPr/>
          <a:lstStyle/>
          <a:p>
            <a:r>
              <a:rPr lang="en-CA" sz="2400" dirty="0"/>
              <a:t>Register Matching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32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548681"/>
            <a:ext cx="8330141" cy="1008111"/>
          </a:xfrm>
        </p:spPr>
        <p:txBody>
          <a:bodyPr/>
          <a:lstStyle/>
          <a:p>
            <a:r>
              <a:rPr lang="en-CA" dirty="0" smtClean="0"/>
              <a:t>Questions?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29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679BF9-A7BD-6E4A-BE04-D6BE95C7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86" y="563082"/>
            <a:ext cx="6648227" cy="591369"/>
          </a:xfrm>
        </p:spPr>
        <p:txBody>
          <a:bodyPr/>
          <a:lstStyle/>
          <a:p>
            <a:r>
              <a:rPr lang="en-CA" sz="4000" dirty="0"/>
              <a:t>THANK YOU</a:t>
            </a:r>
            <a:r>
              <a:rPr lang="en-CA" sz="4000" dirty="0" smtClean="0"/>
              <a:t>! MERCI! </a:t>
            </a:r>
            <a:endParaRPr lang="en-CA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CBBECDB-590E-DD49-85A9-1A4FCC573D6F}"/>
              </a:ext>
            </a:extLst>
          </p:cNvPr>
          <p:cNvSpPr/>
          <p:nvPr/>
        </p:nvSpPr>
        <p:spPr>
          <a:xfrm>
            <a:off x="751786" y="1268461"/>
            <a:ext cx="65683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en-US" b="1" dirty="0" smtClean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Shujaat Ansari: </a:t>
            </a:r>
          </a:p>
          <a:p>
            <a:r>
              <a:rPr lang="en-CA" altLang="en-US" b="1" dirty="0" smtClean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  <a:hlinkClick r:id="rId2"/>
              </a:rPr>
              <a:t>shujaat.ansari@canada.ca</a:t>
            </a:r>
            <a:endParaRPr lang="en-CA" altLang="en-US" b="1" dirty="0" smtClean="0">
              <a:solidFill>
                <a:srgbClr val="1F324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CA" altLang="en-US" b="1" dirty="0" smtClean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r>
              <a:rPr lang="en-CA" altLang="en-US" b="1" dirty="0" smtClean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Tammy Hoogsteen:</a:t>
            </a:r>
          </a:p>
          <a:p>
            <a:r>
              <a:rPr lang="en-CA" altLang="en-US" b="1" dirty="0" smtClean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tammy.hoogsteen@canada.ca</a:t>
            </a:r>
            <a:r>
              <a:rPr lang="en-CA" altLang="en-US" b="1" dirty="0" smtClean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endParaRPr lang="en-CA" altLang="en-US" b="1" dirty="0">
              <a:solidFill>
                <a:srgbClr val="1F324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CA" altLang="en-US" b="1" u="sng" dirty="0" smtClean="0">
                <a:solidFill>
                  <a:schemeClr val="accent4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www.statcan.gc.ca</a:t>
            </a:r>
          </a:p>
          <a:p>
            <a:endParaRPr lang="en-CA" altLang="en-US" sz="2400" b="1" u="sng" dirty="0">
              <a:solidFill>
                <a:schemeClr val="accent4">
                  <a:lumMod val="75000"/>
                </a:schemeClr>
              </a:solidFill>
              <a:latin typeface="Century Gothic" charset="0"/>
            </a:endParaRPr>
          </a:p>
          <a:p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CA" altLang="en-US" sz="2400" b="1" dirty="0">
              <a:solidFill>
                <a:srgbClr val="1F324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CA" altLang="en-US" sz="2400" b="1" dirty="0" smtClean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#StatCan100</a:t>
            </a:r>
          </a:p>
          <a:p>
            <a:r>
              <a:rPr lang="en-CA" altLang="en-US" sz="2400" b="1" dirty="0">
                <a:solidFill>
                  <a:srgbClr val="31708D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31708D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CA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372351C-BA35-0F4F-9945-5B136BF54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9" y="3347811"/>
            <a:ext cx="500031" cy="500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4FDDEB-11AD-E540-BC71-D1B76BBE36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63" y="3347811"/>
            <a:ext cx="500031" cy="500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1DA655-5D7C-8141-B7BC-6086A0123B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67" y="3343786"/>
            <a:ext cx="4826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07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AECBF2-C91F-F540-A4DC-68479EDEB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1124744"/>
            <a:ext cx="8330141" cy="468052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CA" sz="2000" dirty="0" smtClean="0">
                <a:solidFill>
                  <a:srgbClr val="7030A0"/>
                </a:solidFill>
              </a:rPr>
              <a:t>Statistical Registers Integration (SRI)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000000"/>
                </a:solidFill>
              </a:rPr>
              <a:t>Integrated </a:t>
            </a:r>
            <a:r>
              <a:rPr lang="en-CA" sz="1800" dirty="0" smtClean="0">
                <a:solidFill>
                  <a:srgbClr val="000000"/>
                </a:solidFill>
              </a:rPr>
              <a:t>Infrastructure</a:t>
            </a:r>
            <a:endParaRPr lang="en-CA" sz="1600" dirty="0" smtClean="0">
              <a:solidFill>
                <a:srgbClr val="7030A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1800" dirty="0" smtClean="0"/>
              <a:t>Core Statistical Registers </a:t>
            </a:r>
          </a:p>
          <a:p>
            <a:pPr marL="457200" indent="-457200">
              <a:buFont typeface="Wingdings" charset="2"/>
              <a:buAutoNum type="arabicParenR"/>
            </a:pPr>
            <a:r>
              <a:rPr lang="en-CA" sz="2000" dirty="0" smtClean="0">
                <a:solidFill>
                  <a:srgbClr val="7030A0"/>
                </a:solidFill>
              </a:rPr>
              <a:t>Benefits </a:t>
            </a:r>
            <a:r>
              <a:rPr lang="en-CA" sz="2000" dirty="0">
                <a:solidFill>
                  <a:srgbClr val="7030A0"/>
                </a:solidFill>
              </a:rPr>
              <a:t>of the SRI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1800" dirty="0" smtClean="0"/>
              <a:t>Support for New Data Management and Production Strategy</a:t>
            </a:r>
          </a:p>
          <a:p>
            <a:pPr marL="457200" indent="-457200">
              <a:buFont typeface="Wingdings" charset="2"/>
              <a:buAutoNum type="arabicParenR"/>
            </a:pPr>
            <a:r>
              <a:rPr lang="en-CA" sz="2000" dirty="0">
                <a:solidFill>
                  <a:srgbClr val="7030A0"/>
                </a:solidFill>
              </a:rPr>
              <a:t>The Statistical Building Register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1800" dirty="0" smtClean="0"/>
              <a:t>Creating the Building Register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1800" dirty="0" smtClean="0"/>
              <a:t>Main Functional Roles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1800" dirty="0" smtClean="0"/>
              <a:t>Benefits for Business Register</a:t>
            </a:r>
          </a:p>
          <a:p>
            <a:pPr marL="457200" indent="-457200">
              <a:buFont typeface="Wingdings" charset="2"/>
              <a:buAutoNum type="arabicParenR"/>
            </a:pPr>
            <a:r>
              <a:rPr lang="en-CA" sz="2000" dirty="0">
                <a:solidFill>
                  <a:srgbClr val="7030A0"/>
                </a:solidFill>
              </a:rPr>
              <a:t>Register Matching Engine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1800" dirty="0" smtClean="0"/>
              <a:t>Role Within the Statistical Registers Infrastructure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1800" dirty="0" smtClean="0"/>
              <a:t>Matching Process </a:t>
            </a:r>
            <a:endParaRPr lang="en-CA" sz="18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44F077B-5958-804B-ABA9-C931FB5A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5"/>
            <a:ext cx="8330141" cy="432048"/>
          </a:xfrm>
        </p:spPr>
        <p:txBody>
          <a:bodyPr/>
          <a:lstStyle/>
          <a:p>
            <a:r>
              <a:rPr lang="en-CA" sz="2400" dirty="0" smtClean="0"/>
              <a:t>Outline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46997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1851" y="908720"/>
            <a:ext cx="8330141" cy="48245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7030A0"/>
                </a:solidFill>
              </a:rPr>
              <a:t>Development of a new infrastructure of core interconnected statistical </a:t>
            </a:r>
            <a:r>
              <a:rPr lang="en-CA" sz="2000" dirty="0" smtClean="0">
                <a:solidFill>
                  <a:srgbClr val="7030A0"/>
                </a:solidFill>
              </a:rPr>
              <a:t>registers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7030A0"/>
                </a:solidFill>
              </a:rPr>
              <a:t>A coherent base for the agency’s statistical programs to facilitate the integration of various types and volumes of </a:t>
            </a:r>
            <a:r>
              <a:rPr lang="en-CA" sz="2000" dirty="0" smtClean="0">
                <a:solidFill>
                  <a:srgbClr val="7030A0"/>
                </a:solidFill>
              </a:rPr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7030A0"/>
                </a:solidFill>
              </a:rPr>
              <a:t>The new infrastructure will consist of four core statistical registers: the Statistical Population Register, the Statistical Building Register, the Statistical Business Register and the Statistical Activities </a:t>
            </a:r>
            <a:r>
              <a:rPr lang="en-CA" sz="2000" dirty="0" smtClean="0">
                <a:solidFill>
                  <a:srgbClr val="7030A0"/>
                </a:solidFill>
              </a:rPr>
              <a:t>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7030A0"/>
                </a:solidFill>
              </a:rPr>
              <a:t>Various processes, tools and </a:t>
            </a:r>
            <a:r>
              <a:rPr lang="en-CA" sz="2000" dirty="0" smtClean="0">
                <a:solidFill>
                  <a:srgbClr val="7030A0"/>
                </a:solidFill>
              </a:rPr>
              <a:t>the data lake &amp; warehouses will </a:t>
            </a:r>
            <a:r>
              <a:rPr lang="en-CA" sz="2000" dirty="0">
                <a:solidFill>
                  <a:srgbClr val="7030A0"/>
                </a:solidFill>
              </a:rPr>
              <a:t>support the Registers (Register Matching Engine, Picasso, Pre-processing)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60649"/>
            <a:ext cx="8330141" cy="504055"/>
          </a:xfrm>
        </p:spPr>
        <p:txBody>
          <a:bodyPr/>
          <a:lstStyle/>
          <a:p>
            <a:r>
              <a:rPr lang="en-CA" sz="2400" dirty="0" smtClean="0"/>
              <a:t>Statistical Registers Integration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76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" r="1380"/>
          <a:stretch>
            <a:fillRect/>
          </a:stretch>
        </p:blipFill>
        <p:spPr>
          <a:xfrm>
            <a:off x="479376" y="548680"/>
            <a:ext cx="8712968" cy="48965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11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0051" y="836712"/>
            <a:ext cx="9632387" cy="5040560"/>
          </a:xfrm>
        </p:spPr>
        <p:txBody>
          <a:bodyPr/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7030A0"/>
                </a:solidFill>
              </a:rPr>
              <a:t>Statistical Business </a:t>
            </a:r>
            <a:r>
              <a:rPr lang="en-CA" sz="2000" dirty="0" smtClean="0">
                <a:solidFill>
                  <a:srgbClr val="7030A0"/>
                </a:solidFill>
              </a:rPr>
              <a:t>Register (SBR)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Complete listing of businesses and institutions in Canada</a:t>
            </a:r>
            <a:endParaRPr lang="en-CA" sz="1600" dirty="0">
              <a:solidFill>
                <a:schemeClr val="tx1"/>
              </a:solidFill>
            </a:endParaRP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Development of a Longitudinal Business </a:t>
            </a:r>
            <a:r>
              <a:rPr lang="en-CA" sz="1600" dirty="0" smtClean="0">
                <a:solidFill>
                  <a:schemeClr val="tx1"/>
                </a:solidFill>
              </a:rPr>
              <a:t>Register</a:t>
            </a: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7030A0"/>
              </a:solidFill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7030A0"/>
                </a:solidFill>
              </a:rPr>
              <a:t>Statistical Building </a:t>
            </a:r>
            <a:r>
              <a:rPr lang="en-CA" sz="2000" dirty="0" smtClean="0">
                <a:solidFill>
                  <a:srgbClr val="7030A0"/>
                </a:solidFill>
              </a:rPr>
              <a:t>Register (SBGR)</a:t>
            </a:r>
            <a:endParaRPr lang="en-CA" sz="2000" dirty="0">
              <a:solidFill>
                <a:srgbClr val="7030A0"/>
              </a:solidFill>
            </a:endParaRP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Complete listing of residential and non-residential buildings in Canada</a:t>
            </a: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Provide ability to place people and businesses/institutions in their geographic </a:t>
            </a:r>
            <a:r>
              <a:rPr lang="en-CA" sz="1600" dirty="0" smtClean="0">
                <a:solidFill>
                  <a:schemeClr val="tx1"/>
                </a:solidFill>
              </a:rPr>
              <a:t>location</a:t>
            </a: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7030A0"/>
              </a:solidFill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7030A0"/>
                </a:solidFill>
              </a:rPr>
              <a:t>Statistical Population </a:t>
            </a:r>
            <a:r>
              <a:rPr lang="en-CA" sz="2000" dirty="0" smtClean="0">
                <a:solidFill>
                  <a:srgbClr val="7030A0"/>
                </a:solidFill>
              </a:rPr>
              <a:t>Register (SPR)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A listing of persons residing in Canada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Being built to support an evolution towards a census that can be augmented with administrative data; Statistics Canada’s social survey programs will also benefit greatly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7030A0"/>
              </a:solidFill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7030A0"/>
                </a:solidFill>
              </a:rPr>
              <a:t>Statistical Activity Register (SAR)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Will record the interactions between individuals and institutions in society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Exploration work is underway; will be incorporated more formally in the project in a few years</a:t>
            </a:r>
            <a:endParaRPr lang="en-CA" sz="1600" dirty="0">
              <a:solidFill>
                <a:schemeClr val="tx1"/>
              </a:solidFill>
            </a:endParaRPr>
          </a:p>
          <a:p>
            <a:pPr lvl="1"/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0051" y="260649"/>
            <a:ext cx="8648277" cy="432047"/>
          </a:xfrm>
        </p:spPr>
        <p:txBody>
          <a:bodyPr/>
          <a:lstStyle/>
          <a:p>
            <a:r>
              <a:rPr lang="en-CA" sz="2400" dirty="0"/>
              <a:t>Core Registers and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91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0051" y="836712"/>
            <a:ext cx="9632387" cy="4658760"/>
          </a:xfrm>
        </p:spPr>
        <p:txBody>
          <a:bodyPr/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7030A0"/>
                </a:solidFill>
              </a:rPr>
              <a:t>Register Matching Engine </a:t>
            </a:r>
            <a:r>
              <a:rPr lang="en-CA" sz="2000" dirty="0" smtClean="0">
                <a:solidFill>
                  <a:srgbClr val="7030A0"/>
                </a:solidFill>
              </a:rPr>
              <a:t>(RME)</a:t>
            </a:r>
            <a:endParaRPr lang="en-CA" sz="2000" dirty="0">
              <a:solidFill>
                <a:srgbClr val="7030A0"/>
              </a:solidFill>
            </a:endParaRP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A key component of the Statistical Register Infrastructure</a:t>
            </a: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Will allow for the integration, de-identification and linkage of registers and data files</a:t>
            </a:r>
          </a:p>
          <a:p>
            <a:pPr marL="74295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/>
                </a:solidFill>
              </a:rPr>
              <a:t>Necessary in order to allow users to link data back to the registers from </a:t>
            </a:r>
            <a:r>
              <a:rPr lang="en-CA" sz="1600" dirty="0" smtClean="0">
                <a:solidFill>
                  <a:schemeClr val="tx1"/>
                </a:solidFill>
              </a:rPr>
              <a:t>the data </a:t>
            </a:r>
            <a:r>
              <a:rPr lang="en-CA" sz="1600" dirty="0" smtClean="0">
                <a:solidFill>
                  <a:schemeClr val="tx1"/>
                </a:solidFill>
              </a:rPr>
              <a:t>lake, </a:t>
            </a:r>
            <a:r>
              <a:rPr lang="en-CA" sz="1600" dirty="0">
                <a:solidFill>
                  <a:schemeClr val="tx1"/>
                </a:solidFill>
              </a:rPr>
              <a:t>marts and warehouses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200" dirty="0">
              <a:solidFill>
                <a:srgbClr val="7030A0"/>
              </a:solidFill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7030A0"/>
                </a:solidFill>
              </a:rPr>
              <a:t>Picasso</a:t>
            </a:r>
          </a:p>
          <a:p>
            <a:pPr lvl="1"/>
            <a:r>
              <a:rPr lang="en-CA" sz="1800" dirty="0" smtClean="0"/>
              <a:t>A new tool developed by Statistics Canada for data and statistical metadata management</a:t>
            </a:r>
          </a:p>
          <a:p>
            <a:pPr lvl="2"/>
            <a:r>
              <a:rPr lang="en-CA" sz="1400" dirty="0" smtClean="0"/>
              <a:t>A centralized corporate registry of fit-for-use data assets from all sources (administrative data, big data, record linkage projects, survey data).</a:t>
            </a:r>
          </a:p>
          <a:p>
            <a:pPr lvl="2"/>
            <a:r>
              <a:rPr lang="en-CA" sz="1400" dirty="0" smtClean="0"/>
              <a:t>A corporate repository for statistical metadata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0051" y="260649"/>
            <a:ext cx="8648277" cy="432047"/>
          </a:xfrm>
        </p:spPr>
        <p:txBody>
          <a:bodyPr/>
          <a:lstStyle/>
          <a:p>
            <a:r>
              <a:rPr lang="en-CA" sz="2400" dirty="0"/>
              <a:t>Core Registers and </a:t>
            </a:r>
            <a:r>
              <a:rPr lang="en-CA" sz="2400" dirty="0" smtClean="0"/>
              <a:t>Tools, cont. </a:t>
            </a: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35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0051" y="836712"/>
            <a:ext cx="9440365" cy="5112568"/>
          </a:xfrm>
        </p:spPr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en-CA" sz="2000" dirty="0">
                <a:solidFill>
                  <a:srgbClr val="7030A0"/>
                </a:solidFill>
              </a:rPr>
              <a:t>The Statistical Registers Infrastructure provides the spine for Statistics Canada’s new data management and production </a:t>
            </a:r>
            <a:r>
              <a:rPr lang="en-CA" sz="2000" dirty="0" smtClean="0">
                <a:solidFill>
                  <a:srgbClr val="7030A0"/>
                </a:solidFill>
              </a:rPr>
              <a:t>strategy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7030A0"/>
              </a:solidFill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7030A0"/>
                </a:solidFill>
              </a:rPr>
              <a:t>A less survey centric approach to statistics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The SRI will maintain a robust set of characteristics about the people, buildings, businesses and geography in Canada, which can be linked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Will allow for: 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/>
                </a:solidFill>
              </a:rPr>
              <a:t>ingestion and processing of very large data files, which can then be used in tandem with base registers in order to structure the data and create Register-based statistics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/>
                </a:solidFill>
              </a:rPr>
              <a:t>Survey programs to eliminate questions from survey questionnaires, as well as link non-survey data to their population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7030A0"/>
              </a:solidFill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7030A0"/>
                </a:solidFill>
              </a:rPr>
              <a:t>Data Integration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Integrated Registers + RME will allow for processing and integration of data in a systematic, secure and consistent manner.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7030A0"/>
              </a:solidFill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7030A0"/>
              </a:solidFill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050" y="188640"/>
            <a:ext cx="8864303" cy="576063"/>
          </a:xfrm>
        </p:spPr>
        <p:txBody>
          <a:bodyPr/>
          <a:lstStyle/>
          <a:p>
            <a:r>
              <a:rPr lang="en-CA" sz="2400" dirty="0"/>
              <a:t>Benefits of the SRI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34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0051" y="836712"/>
            <a:ext cx="9440365" cy="5112568"/>
          </a:xfrm>
        </p:spPr>
        <p:txBody>
          <a:bodyPr/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7030A0"/>
                </a:solidFill>
              </a:rPr>
              <a:t>Common Frames, Common Processes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Files and data will be received into Statistics Canada via a front door; pre-processed and parsed by corporate tools; sent to Statistical Registers and Geography Division for processing through RME – de-identification and housing within data marts</a:t>
            </a:r>
            <a:endParaRPr lang="en-CA" sz="1600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Business Register has robust integration with survey collection infrastructure; this model will be deployed for Building and Population Registers. Allows for collection management to be streamlined across social, household and business surveys. 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7030A0"/>
              </a:solidFill>
            </a:endParaRPr>
          </a:p>
          <a:p>
            <a:pPr>
              <a:buClr>
                <a:schemeClr val="accent2"/>
              </a:buClr>
            </a:pPr>
            <a:r>
              <a:rPr lang="en-CA" sz="2000" dirty="0" smtClean="0">
                <a:solidFill>
                  <a:srgbClr val="7030A0"/>
                </a:solidFill>
              </a:rPr>
              <a:t>Timeliness of Data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The Integrated Statistical Registers will facilitate the ability to quickly ingest timely data from various sources and make it available for linkage or merging, analysis, processing and dissemination.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7030A0"/>
              </a:solidFill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7030A0"/>
              </a:solidFill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7030A0"/>
              </a:solidFill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050" y="188640"/>
            <a:ext cx="8864303" cy="576063"/>
          </a:xfrm>
        </p:spPr>
        <p:txBody>
          <a:bodyPr/>
          <a:lstStyle/>
          <a:p>
            <a:r>
              <a:rPr lang="en-CA" sz="2400" dirty="0"/>
              <a:t>Benefits of the </a:t>
            </a:r>
            <a:r>
              <a:rPr lang="en-CA" sz="2400" dirty="0" smtClean="0"/>
              <a:t>SRI, cont.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14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0051" y="836712"/>
            <a:ext cx="9440365" cy="4896544"/>
          </a:xfrm>
        </p:spPr>
        <p:txBody>
          <a:bodyPr/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7030A0"/>
                </a:solidFill>
              </a:rPr>
              <a:t>Data Management, Data Security and Data De-identification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Access to data will be based on the ‘need-to-know’ principle; users assigned permissions based on their role and job function</a:t>
            </a:r>
            <a:endParaRPr lang="en-CA" sz="1600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Confidentiality of data also managed by ensuring de-identification of all records and files coming into the SRI</a:t>
            </a:r>
            <a:endParaRPr lang="en-CA" sz="1600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Access to Registers as well as to </a:t>
            </a:r>
            <a:r>
              <a:rPr lang="en-CA" sz="1600" dirty="0" smtClean="0">
                <a:solidFill>
                  <a:schemeClr val="tx1"/>
                </a:solidFill>
              </a:rPr>
              <a:t>the data lake, </a:t>
            </a:r>
            <a:r>
              <a:rPr lang="en-CA" sz="1600" dirty="0" smtClean="0">
                <a:solidFill>
                  <a:schemeClr val="tx1"/>
                </a:solidFill>
              </a:rPr>
              <a:t>marts and warehouses will be access controlled using our Corporate Access Request System (CARS)</a:t>
            </a:r>
            <a:endParaRPr lang="en-CA" sz="1600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Existing Information Management policies will help determine retention periods and archiving timelines for register outputs and data files. SBgR is taking a cue from existing SBR rules.  </a:t>
            </a:r>
            <a:endParaRPr lang="en-CA" sz="1600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rgbClr val="7030A0"/>
              </a:solidFill>
            </a:endParaRPr>
          </a:p>
          <a:p>
            <a:pPr>
              <a:buClr>
                <a:schemeClr val="accent2"/>
              </a:buClr>
            </a:pPr>
            <a:r>
              <a:rPr lang="en-CA" sz="2000" dirty="0" smtClean="0">
                <a:solidFill>
                  <a:srgbClr val="7030A0"/>
                </a:solidFill>
              </a:rPr>
              <a:t>Response </a:t>
            </a:r>
            <a:r>
              <a:rPr lang="en-CA" sz="2000" dirty="0">
                <a:solidFill>
                  <a:srgbClr val="7030A0"/>
                </a:solidFill>
              </a:rPr>
              <a:t>Burden Tracking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The new Registers will borrow many of the Response Burden tracking practices already employed by the Business Register</a:t>
            </a:r>
            <a:endParaRPr lang="en-CA" sz="1600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Every unit that is sampled is tracked and compiled, and burden metrics are easily accessible by sampling Methodologists.</a:t>
            </a:r>
            <a:endParaRPr lang="en-CA" sz="1600" dirty="0">
              <a:solidFill>
                <a:schemeClr val="tx1"/>
              </a:solidFill>
            </a:endParaRPr>
          </a:p>
          <a:p>
            <a:pPr marL="457200" lvl="1" indent="0">
              <a:buClr>
                <a:schemeClr val="accent2"/>
              </a:buClr>
              <a:buNone/>
            </a:pPr>
            <a:endParaRPr lang="en-CA" sz="1600" dirty="0">
              <a:solidFill>
                <a:srgbClr val="7030A0"/>
              </a:solidFill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7030A0"/>
              </a:solidFill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050" y="188640"/>
            <a:ext cx="8864303" cy="576063"/>
          </a:xfrm>
        </p:spPr>
        <p:txBody>
          <a:bodyPr/>
          <a:lstStyle/>
          <a:p>
            <a:r>
              <a:rPr lang="en-CA" sz="2400" dirty="0"/>
              <a:t>Benefits of the </a:t>
            </a:r>
            <a:r>
              <a:rPr lang="en-CA" sz="2400" dirty="0" smtClean="0"/>
              <a:t>SRI, cont.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5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2418859|-7487713|-3590342|-8882056|-11579569|Statistics Canada&quot;,&quot;Id&quot;:&quot;5adf6b533035331d8c0228ee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tatistic Canada Blue">
  <a:themeElements>
    <a:clrScheme name="Blue 1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D3521"/>
      </a:accent1>
      <a:accent2>
        <a:srgbClr val="316F8D"/>
      </a:accent2>
      <a:accent3>
        <a:srgbClr val="DB4F49"/>
      </a:accent3>
      <a:accent4>
        <a:srgbClr val="FEBF00"/>
      </a:accent4>
      <a:accent5>
        <a:srgbClr val="78B690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38-031_StatCanPowerPoint_Widescreen_BIL-EN-STC100" id="{B4D9849B-9AB1-6047-851E-B4682922DD7C}" vid="{29EC2408-CB00-B443-BE60-A01743BF11A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</TotalTime>
  <Words>1215</Words>
  <Application>Microsoft Office PowerPoint</Application>
  <PresentationFormat>Widescreen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Century Gothic</vt:lpstr>
      <vt:lpstr>Wingdings</vt:lpstr>
      <vt:lpstr>Statistic Canada Blue</vt:lpstr>
      <vt:lpstr>The Statistical Registers Integration Project</vt:lpstr>
      <vt:lpstr>Outline</vt:lpstr>
      <vt:lpstr>Statistical Registers Integration</vt:lpstr>
      <vt:lpstr>PowerPoint Presentation</vt:lpstr>
      <vt:lpstr>Core Registers and Tools</vt:lpstr>
      <vt:lpstr>Core Registers and Tools, cont. </vt:lpstr>
      <vt:lpstr>Benefits of the SRI</vt:lpstr>
      <vt:lpstr>Benefits of the SRI, cont.</vt:lpstr>
      <vt:lpstr>Benefits of the SRI, cont.</vt:lpstr>
      <vt:lpstr>The Statistical Building Register</vt:lpstr>
      <vt:lpstr>The Statistical Building Register, cont.</vt:lpstr>
      <vt:lpstr>Register Matching Engine</vt:lpstr>
      <vt:lpstr>Questions? </vt:lpstr>
      <vt:lpstr>THANK YOU! MERCI! </vt:lpstr>
    </vt:vector>
  </TitlesOfParts>
  <Company>StatCan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Colasante, Tony - COMM/COMM</dc:creator>
  <cp:lastModifiedBy>Shujaat</cp:lastModifiedBy>
  <cp:revision>66</cp:revision>
  <cp:lastPrinted>2018-08-27T20:47:48Z</cp:lastPrinted>
  <dcterms:created xsi:type="dcterms:W3CDTF">2018-04-20T14:40:56Z</dcterms:created>
  <dcterms:modified xsi:type="dcterms:W3CDTF">2018-08-29T20:44:34Z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-1373993064</vt:i4>
  </property>
  <property fmtid="{D5CDD505-2E9C-101B-9397-08002B2CF9AE}" pid="3" name="_NewReviewCycle">
    <vt:lpwstr/>
  </property>
  <property fmtid="{D5CDD505-2E9C-101B-9397-08002B2CF9AE}" pid="4" name="_EmailSubject">
    <vt:lpwstr>Statistics Canada Presentation for Session 3 - Wiesbaden 2018</vt:lpwstr>
  </property>
  <property fmtid="{D5CDD505-2E9C-101B-9397-08002B2CF9AE}" pid="5" name="_AuthorEmail">
    <vt:lpwstr>shujaat.ansari@canada.ca</vt:lpwstr>
  </property>
  <property fmtid="{D5CDD505-2E9C-101B-9397-08002B2CF9AE}" pid="6" name="_AuthorEmailDisplayName">
    <vt:lpwstr>Ansari, Shujaat (STATCAN)</vt:lpwstr>
  </property>
  <property fmtid="{D5CDD505-2E9C-101B-9397-08002B2CF9AE}" pid="7" name="_PreviousAdHocReviewCycleID">
    <vt:i4>52705609</vt:i4>
  </property>
</Properties>
</file>