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92" r:id="rId3"/>
    <p:sldId id="297" r:id="rId4"/>
    <p:sldId id="299" r:id="rId5"/>
    <p:sldId id="298" r:id="rId6"/>
    <p:sldId id="300" r:id="rId7"/>
    <p:sldId id="301" r:id="rId8"/>
    <p:sldId id="302" r:id="rId9"/>
    <p:sldId id="303" r:id="rId10"/>
    <p:sldId id="320" r:id="rId11"/>
    <p:sldId id="319" r:id="rId12"/>
    <p:sldId id="318" r:id="rId13"/>
    <p:sldId id="321" r:id="rId14"/>
    <p:sldId id="317" r:id="rId15"/>
    <p:sldId id="316" r:id="rId16"/>
    <p:sldId id="315" r:id="rId17"/>
    <p:sldId id="325" r:id="rId18"/>
    <p:sldId id="326" r:id="rId19"/>
    <p:sldId id="314" r:id="rId20"/>
    <p:sldId id="324" r:id="rId21"/>
    <p:sldId id="340" r:id="rId22"/>
    <p:sldId id="327" r:id="rId23"/>
    <p:sldId id="328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50" r:id="rId41"/>
    <p:sldId id="351" r:id="rId42"/>
    <p:sldId id="349" r:id="rId43"/>
    <p:sldId id="277" r:id="rId44"/>
  </p:sldIdLst>
  <p:sldSz cx="9144000" cy="6858000" type="screen4x3"/>
  <p:notesSz cx="6858000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02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7179" autoAdjust="0"/>
  </p:normalViewPr>
  <p:slideViewPr>
    <p:cSldViewPr>
      <p:cViewPr>
        <p:scale>
          <a:sx n="90" d="100"/>
          <a:sy n="90" d="100"/>
        </p:scale>
        <p:origin x="-224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96" y="-96"/>
      </p:cViewPr>
      <p:guideLst>
        <p:guide orient="horz" pos="3109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71800" cy="493633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r>
              <a:rPr lang="de-DE" dirty="0" smtClean="0"/>
              <a:t>Register – Core </a:t>
            </a:r>
            <a:r>
              <a:rPr lang="de-DE" dirty="0" err="1" smtClean="0"/>
              <a:t>for</a:t>
            </a:r>
            <a:r>
              <a:rPr lang="de-DE" dirty="0" smtClean="0"/>
              <a:t> non </a:t>
            </a:r>
            <a:r>
              <a:rPr lang="de-DE" dirty="0" err="1" smtClean="0"/>
              <a:t>natural</a:t>
            </a:r>
            <a:r>
              <a:rPr lang="de-DE" dirty="0" smtClean="0"/>
              <a:t> </a:t>
            </a:r>
            <a:r>
              <a:rPr lang="de-DE" dirty="0" err="1" smtClean="0"/>
              <a:t>persons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4"/>
            <a:ext cx="2971800" cy="493633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r>
              <a:rPr lang="de-DE" dirty="0" smtClean="0"/>
              <a:t>10.06.2015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71800" cy="493633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r>
              <a:rPr lang="de-DE" dirty="0" err="1" smtClean="0"/>
              <a:t>Statistics</a:t>
            </a:r>
            <a:r>
              <a:rPr lang="de-DE" dirty="0" smtClean="0"/>
              <a:t> Austria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377317"/>
            <a:ext cx="2971800" cy="493633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r>
              <a:rPr lang="de-AT" dirty="0" smtClean="0"/>
              <a:t>Page: </a:t>
            </a:r>
            <a:fld id="{7D41ABC5-DD08-4933-ADAC-EA117BD22661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34133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5275" y="0"/>
            <a:ext cx="2971092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522F-6376-45FE-9343-4ECC2B597DF3}" type="datetimeFigureOut">
              <a:rPr lang="de-AT" smtClean="0"/>
              <a:t>10.09.2018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637" y="4689239"/>
            <a:ext cx="5486727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71092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5275" y="9376899"/>
            <a:ext cx="2971092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A122-7C10-43BF-B0D3-4A5689C4759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60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7448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42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9562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A122-7C10-43BF-B0D3-4A5689C47592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98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Haus_blau_1.jpg"/>
          <p:cNvPicPr>
            <a:picLocks noChangeAspect="1"/>
          </p:cNvPicPr>
          <p:nvPr userDrawn="1"/>
        </p:nvPicPr>
        <p:blipFill>
          <a:blip r:embed="rId2" cstate="print"/>
          <a:srcRect l="176" t="4765" r="196" b="8505"/>
          <a:stretch>
            <a:fillRect/>
          </a:stretch>
        </p:blipFill>
        <p:spPr>
          <a:xfrm>
            <a:off x="189188" y="927770"/>
            <a:ext cx="8737200" cy="5362205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5" name="Rechteck 14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logo_dt_4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68567" y="54149"/>
            <a:ext cx="1659538" cy="722759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32824" y="2060849"/>
            <a:ext cx="5256584" cy="1323439"/>
          </a:xfrm>
          <a:noFill/>
        </p:spPr>
        <p:txBody>
          <a:bodyPr wrap="square" rtlCol="0">
            <a:spAutoFit/>
          </a:bodyPr>
          <a:lstStyle>
            <a:lvl1pPr algn="l">
              <a:defRPr lang="de-AT" sz="400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32824" y="3296288"/>
            <a:ext cx="5215640" cy="101566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de-AT" sz="3000" dirty="0">
                <a:solidFill>
                  <a:srgbClr val="AE002C"/>
                </a:solidFill>
              </a:defRPr>
            </a:lvl1pPr>
          </a:lstStyle>
          <a:p>
            <a:pPr marL="0" lvl="0"/>
            <a:r>
              <a:rPr lang="de-DE" dirty="0" smtClean="0"/>
              <a:t>Formatvorlage des Untertitelmasters durch Klicken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123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10.09.2018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557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10.09.2018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293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10.09.2018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6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logo_dt_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8567" y="54149"/>
            <a:ext cx="1659538" cy="722759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srgbClr val="AE002C"/>
                </a:solidFill>
              </a:rPr>
              <a:t>Slide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</a:t>
            </a:r>
            <a:r>
              <a:rPr lang="de-DE" sz="1500" dirty="0" smtClean="0">
                <a:solidFill>
                  <a:srgbClr val="AE002C"/>
                </a:solidFill>
              </a:rPr>
              <a:t>September 2018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ts val="3000"/>
              </a:lnSpc>
              <a:defRPr lang="de-AT" sz="3000" kern="1200" dirty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>
              <a:lnSpc>
                <a:spcPts val="3000"/>
              </a:lnSpc>
            </a:pP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4525963"/>
          </a:xfrm>
        </p:spPr>
        <p:txBody>
          <a:bodyPr/>
          <a:lstStyle>
            <a:lvl1pPr>
              <a:spcAft>
                <a:spcPts val="2600"/>
              </a:spcAft>
              <a:buClr>
                <a:schemeClr val="bg1"/>
              </a:buClr>
              <a:defRPr sz="2600">
                <a:solidFill>
                  <a:srgbClr val="333333"/>
                </a:solidFill>
              </a:defRPr>
            </a:lvl1pPr>
            <a:lvl2pPr marL="720000" indent="-324000">
              <a:buSzPct val="75000"/>
              <a:buFont typeface="Wingdings" pitchFamily="2" charset="2"/>
              <a:buChar char="Ø"/>
              <a:defRPr sz="2600">
                <a:solidFill>
                  <a:srgbClr val="333333"/>
                </a:solidFill>
              </a:defRPr>
            </a:lvl2pPr>
            <a:lvl3pPr marL="1044000" indent="-324000">
              <a:defRPr>
                <a:solidFill>
                  <a:srgbClr val="333333"/>
                </a:solidFill>
              </a:defRPr>
            </a:lvl3pPr>
            <a:lvl4pPr marL="1440000" indent="-324000">
              <a:buSzPct val="85000"/>
              <a:defRPr>
                <a:solidFill>
                  <a:srgbClr val="333333"/>
                </a:solidFill>
              </a:defRPr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05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logo_dt_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8567" y="54149"/>
            <a:ext cx="1659538" cy="722759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srgbClr val="AE002C"/>
                </a:solidFill>
              </a:rPr>
              <a:t>Slide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</a:t>
            </a:r>
            <a:r>
              <a:rPr lang="de-DE" sz="1500" dirty="0" smtClean="0">
                <a:solidFill>
                  <a:srgbClr val="AE002C"/>
                </a:solidFill>
              </a:rPr>
              <a:t>September 2018</a:t>
            </a:r>
            <a:endParaRPr lang="de-AT" sz="1500" dirty="0">
              <a:solidFill>
                <a:srgbClr val="AE002C"/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aus_blau_2.jpg"/>
          <p:cNvPicPr>
            <a:picLocks noChangeAspect="1"/>
          </p:cNvPicPr>
          <p:nvPr userDrawn="1"/>
        </p:nvPicPr>
        <p:blipFill>
          <a:blip r:embed="rId3" cstate="print"/>
          <a:srcRect t="4821" b="8055"/>
          <a:stretch>
            <a:fillRect/>
          </a:stretch>
        </p:blipFill>
        <p:spPr>
          <a:xfrm>
            <a:off x="208205" y="924511"/>
            <a:ext cx="8709655" cy="5349672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6" name="Rechteck 15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460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10.09.2018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522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10.09.2018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20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10.09.2018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351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10.09.2018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0460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10.09.2018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84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10.09.2018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868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D0C10-4443-429F-BE3B-85445B820A91}" type="datetimeFigureOut">
              <a:rPr lang="de-AT" smtClean="0"/>
              <a:pPr/>
              <a:t>10.09.2018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33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42844" y="2204864"/>
            <a:ext cx="3000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solidFill>
                  <a:srgbClr val="666666"/>
                </a:solidFill>
              </a:rPr>
              <a:t>Jakob Hruby</a:t>
            </a:r>
          </a:p>
          <a:p>
            <a:pPr algn="r"/>
            <a:r>
              <a:rPr lang="de-DE" sz="2000" dirty="0" smtClean="0">
                <a:solidFill>
                  <a:srgbClr val="666666"/>
                </a:solidFill>
              </a:rPr>
              <a:t>Registers, </a:t>
            </a:r>
            <a:r>
              <a:rPr lang="de-DE" sz="2000" dirty="0" err="1" smtClean="0">
                <a:solidFill>
                  <a:srgbClr val="666666"/>
                </a:solidFill>
              </a:rPr>
              <a:t>Classifications</a:t>
            </a:r>
            <a:r>
              <a:rPr lang="de-DE" sz="2000" dirty="0" smtClean="0">
                <a:solidFill>
                  <a:srgbClr val="666666"/>
                </a:solidFill>
              </a:rPr>
              <a:t> </a:t>
            </a:r>
            <a:r>
              <a:rPr lang="de-DE" sz="2000" dirty="0" err="1" smtClean="0">
                <a:solidFill>
                  <a:srgbClr val="666666"/>
                </a:solidFill>
              </a:rPr>
              <a:t>and</a:t>
            </a:r>
            <a:r>
              <a:rPr lang="de-DE" sz="2000" dirty="0" smtClean="0">
                <a:solidFill>
                  <a:srgbClr val="666666"/>
                </a:solidFill>
              </a:rPr>
              <a:t> Geoinformation Division</a:t>
            </a:r>
          </a:p>
          <a:p>
            <a:pPr algn="r"/>
            <a:endParaRPr lang="de-DE" sz="2000" dirty="0" smtClean="0">
              <a:solidFill>
                <a:srgbClr val="666666"/>
              </a:solidFill>
            </a:endParaRPr>
          </a:p>
          <a:p>
            <a:pPr algn="r"/>
            <a:r>
              <a:rPr lang="de-DE" sz="2000" dirty="0" smtClean="0">
                <a:solidFill>
                  <a:srgbClr val="666666"/>
                </a:solidFill>
              </a:rPr>
              <a:t>Neuchâtel</a:t>
            </a:r>
          </a:p>
          <a:p>
            <a:pPr algn="r"/>
            <a:r>
              <a:rPr lang="de-DE" sz="2000" dirty="0" smtClean="0">
                <a:solidFill>
                  <a:srgbClr val="666666"/>
                </a:solidFill>
              </a:rPr>
              <a:t>September 2018</a:t>
            </a:r>
            <a:endParaRPr lang="de-AT" sz="2000" dirty="0">
              <a:solidFill>
                <a:srgbClr val="666666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3431272" y="2642137"/>
            <a:ext cx="5461208" cy="1323439"/>
          </a:xfrm>
        </p:spPr>
        <p:txBody>
          <a:bodyPr/>
          <a:lstStyle/>
          <a:p>
            <a:pPr algn="ctr"/>
            <a:r>
              <a:rPr lang="de-AT" b="1" dirty="0" smtClean="0"/>
              <a:t>An Iterative Enterprise Group </a:t>
            </a:r>
            <a:r>
              <a:rPr lang="de-AT" b="1" dirty="0" err="1" smtClean="0"/>
              <a:t>Algorithm</a:t>
            </a:r>
            <a:endParaRPr lang="de-AT" sz="3600" i="1" dirty="0"/>
          </a:p>
        </p:txBody>
      </p:sp>
    </p:spTree>
    <p:extLst>
      <p:ext uri="{BB962C8B-B14F-4D97-AF65-F5344CB8AC3E}">
        <p14:creationId xmlns:p14="http://schemas.microsoft.com/office/powerpoint/2010/main" val="28689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65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2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49" name="Rechteck 48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49" idx="2"/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49" name="Rechteck 48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49" idx="2"/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krümmte Verbindung 14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49" name="Rechteck 48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49" idx="2"/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krümmte Verbindung 20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2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49" name="Rechteck 48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49" idx="2"/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krümmte Verbindung 23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8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49" name="Rechteck 48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sp>
        <p:nvSpPr>
          <p:cNvPr id="79" name="Rechteck 78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84" name="Rechteck 83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49" idx="2"/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84" idx="2"/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79" idx="2"/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krümmte Verbindung 25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49" name="Rechteck 48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sp>
        <p:nvSpPr>
          <p:cNvPr id="79" name="Rechteck 78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84" name="Rechteck 83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49" idx="2"/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84" idx="2"/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79" idx="2"/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krümmte Verbindung 25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krümmte Verbindung 24"/>
          <p:cNvCxnSpPr/>
          <p:nvPr/>
        </p:nvCxnSpPr>
        <p:spPr>
          <a:xfrm rot="10800000" flipH="1">
            <a:off x="2824246" y="347919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49" name="Rechteck 48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sp>
        <p:nvSpPr>
          <p:cNvPr id="79" name="Rechteck 78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84" name="Rechteck 83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49" idx="2"/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84" idx="2"/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79" idx="2"/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krümmte Verbindung 25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krümmte Verbindung 24"/>
          <p:cNvCxnSpPr/>
          <p:nvPr/>
        </p:nvCxnSpPr>
        <p:spPr>
          <a:xfrm rot="10800000" flipH="1">
            <a:off x="2824246" y="347919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krümmte Verbindung 26"/>
          <p:cNvCxnSpPr/>
          <p:nvPr/>
        </p:nvCxnSpPr>
        <p:spPr>
          <a:xfrm rot="10800000" flipH="1">
            <a:off x="3275857" y="348830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3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/>
        </p:nvSpPr>
        <p:spPr>
          <a:xfrm>
            <a:off x="3508612" y="4437112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C</a:t>
            </a:r>
          </a:p>
        </p:txBody>
      </p: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51" idx="2"/>
            <a:endCxn id="45" idx="0"/>
          </p:cNvCxnSpPr>
          <p:nvPr/>
        </p:nvCxnSpPr>
        <p:spPr>
          <a:xfrm>
            <a:off x="365262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34" name="Rechteck 33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36" name="Rechteck 35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37" name="Gekrümmte Verbindung 36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krümmte Verbindung 39"/>
          <p:cNvCxnSpPr/>
          <p:nvPr/>
        </p:nvCxnSpPr>
        <p:spPr>
          <a:xfrm rot="10800000" flipH="1">
            <a:off x="2824246" y="347919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 Verbindung 40"/>
          <p:cNvCxnSpPr/>
          <p:nvPr/>
        </p:nvCxnSpPr>
        <p:spPr>
          <a:xfrm rot="10800000" flipH="1">
            <a:off x="3275857" y="348830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5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Data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67544" y="1052736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Raw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about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enterprises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people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related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them</a:t>
            </a: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Shareholders</a:t>
            </a:r>
          </a:p>
          <a:p>
            <a:pPr marL="342900" indent="-342900" algn="just">
              <a:buFontTx/>
              <a:buChar char="-"/>
            </a:pP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Owners</a:t>
            </a: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Operatives</a:t>
            </a:r>
          </a:p>
          <a:p>
            <a:pPr marL="342900" indent="-342900" algn="just">
              <a:buFontTx/>
              <a:buChar char="-"/>
            </a:pP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each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type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legal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entity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have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define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amount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this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role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leads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4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endCxn id="45" idx="0"/>
          </p:cNvCxnSpPr>
          <p:nvPr/>
        </p:nvCxnSpPr>
        <p:spPr>
          <a:xfrm>
            <a:off x="365262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34" name="Rechteck 33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36" name="Rechteck 35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37" name="Gekrümmte Verbindung 36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krümmte Verbindung 39"/>
          <p:cNvCxnSpPr/>
          <p:nvPr/>
        </p:nvCxnSpPr>
        <p:spPr>
          <a:xfrm rot="10800000" flipH="1">
            <a:off x="2824246" y="347919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 Verbindung 40"/>
          <p:cNvCxnSpPr/>
          <p:nvPr/>
        </p:nvCxnSpPr>
        <p:spPr>
          <a:xfrm rot="10800000" flipH="1">
            <a:off x="3275857" y="348830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519175" y="4437112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cxnSp>
        <p:nvCxnSpPr>
          <p:cNvPr id="30" name="Gekrümmte Verbindung 29"/>
          <p:cNvCxnSpPr/>
          <p:nvPr/>
        </p:nvCxnSpPr>
        <p:spPr>
          <a:xfrm rot="10800000" flipH="1">
            <a:off x="3509158" y="4496419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endCxn id="45" idx="0"/>
          </p:cNvCxnSpPr>
          <p:nvPr/>
        </p:nvCxnSpPr>
        <p:spPr>
          <a:xfrm>
            <a:off x="365262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34" name="Rechteck 33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36" name="Rechteck 35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37" name="Gekrümmte Verbindung 36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krümmte Verbindung 39"/>
          <p:cNvCxnSpPr/>
          <p:nvPr/>
        </p:nvCxnSpPr>
        <p:spPr>
          <a:xfrm rot="10800000" flipH="1">
            <a:off x="2824246" y="347919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 Verbindung 40"/>
          <p:cNvCxnSpPr/>
          <p:nvPr/>
        </p:nvCxnSpPr>
        <p:spPr>
          <a:xfrm rot="10800000" flipH="1">
            <a:off x="3275857" y="348830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519175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cxnSp>
        <p:nvCxnSpPr>
          <p:cNvPr id="30" name="Gekrümmte Verbindung 29"/>
          <p:cNvCxnSpPr/>
          <p:nvPr/>
        </p:nvCxnSpPr>
        <p:spPr>
          <a:xfrm rot="10800000" flipH="1">
            <a:off x="3509158" y="4496419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4419600" y="4941168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47" name="Gerade Verbindung mit Pfeil 46"/>
          <p:cNvCxnSpPr>
            <a:stCxn id="44" idx="2"/>
            <a:endCxn id="32" idx="0"/>
          </p:cNvCxnSpPr>
          <p:nvPr/>
        </p:nvCxnSpPr>
        <p:spPr>
          <a:xfrm>
            <a:off x="4563616" y="5229200"/>
            <a:ext cx="167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endCxn id="45" idx="0"/>
          </p:cNvCxnSpPr>
          <p:nvPr/>
        </p:nvCxnSpPr>
        <p:spPr>
          <a:xfrm>
            <a:off x="365262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34" name="Rechteck 33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36" name="Rechteck 35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37" name="Gekrümmte Verbindung 36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krümmte Verbindung 39"/>
          <p:cNvCxnSpPr/>
          <p:nvPr/>
        </p:nvCxnSpPr>
        <p:spPr>
          <a:xfrm rot="10800000" flipH="1">
            <a:off x="2824246" y="347919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 Verbindung 40"/>
          <p:cNvCxnSpPr/>
          <p:nvPr/>
        </p:nvCxnSpPr>
        <p:spPr>
          <a:xfrm rot="10800000" flipH="1">
            <a:off x="3275857" y="348830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519175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cxnSp>
        <p:nvCxnSpPr>
          <p:cNvPr id="30" name="Gekrümmte Verbindung 29"/>
          <p:cNvCxnSpPr/>
          <p:nvPr/>
        </p:nvCxnSpPr>
        <p:spPr>
          <a:xfrm rot="10800000" flipH="1">
            <a:off x="3509158" y="4496419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4419600" y="4941168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47" name="Gerade Verbindung mit Pfeil 46"/>
          <p:cNvCxnSpPr>
            <a:stCxn id="44" idx="2"/>
            <a:endCxn id="32" idx="0"/>
          </p:cNvCxnSpPr>
          <p:nvPr/>
        </p:nvCxnSpPr>
        <p:spPr>
          <a:xfrm>
            <a:off x="4563616" y="5229200"/>
            <a:ext cx="167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krümmte Verbindung 47"/>
          <p:cNvCxnSpPr/>
          <p:nvPr/>
        </p:nvCxnSpPr>
        <p:spPr>
          <a:xfrm rot="10800000" flipH="1">
            <a:off x="4427984" y="499412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endCxn id="45" idx="0"/>
          </p:cNvCxnSpPr>
          <p:nvPr/>
        </p:nvCxnSpPr>
        <p:spPr>
          <a:xfrm>
            <a:off x="365262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34" name="Rechteck 33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36" name="Rechteck 35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37" name="Gekrümmte Verbindung 36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krümmte Verbindung 39"/>
          <p:cNvCxnSpPr/>
          <p:nvPr/>
        </p:nvCxnSpPr>
        <p:spPr>
          <a:xfrm rot="10800000" flipH="1">
            <a:off x="2824246" y="347919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 Verbindung 40"/>
          <p:cNvCxnSpPr/>
          <p:nvPr/>
        </p:nvCxnSpPr>
        <p:spPr>
          <a:xfrm rot="10800000" flipH="1">
            <a:off x="3275857" y="348830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519175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cxnSp>
        <p:nvCxnSpPr>
          <p:cNvPr id="30" name="Gekrümmte Verbindung 29"/>
          <p:cNvCxnSpPr/>
          <p:nvPr/>
        </p:nvCxnSpPr>
        <p:spPr>
          <a:xfrm rot="10800000" flipH="1">
            <a:off x="3509158" y="4496419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4419600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55" name="Gerade Verbindung mit Pfeil 54"/>
          <p:cNvCxnSpPr>
            <a:stCxn id="54" idx="2"/>
          </p:cNvCxnSpPr>
          <p:nvPr/>
        </p:nvCxnSpPr>
        <p:spPr>
          <a:xfrm>
            <a:off x="4563616" y="5229200"/>
            <a:ext cx="167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krümmte Verbindung 55"/>
          <p:cNvCxnSpPr/>
          <p:nvPr/>
        </p:nvCxnSpPr>
        <p:spPr>
          <a:xfrm rot="10800000" flipH="1">
            <a:off x="4427984" y="499412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1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endCxn id="45" idx="0"/>
          </p:cNvCxnSpPr>
          <p:nvPr/>
        </p:nvCxnSpPr>
        <p:spPr>
          <a:xfrm>
            <a:off x="365262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34" name="Rechteck 33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36" name="Rechteck 35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37" name="Gekrümmte Verbindung 36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krümmte Verbindung 39"/>
          <p:cNvCxnSpPr/>
          <p:nvPr/>
        </p:nvCxnSpPr>
        <p:spPr>
          <a:xfrm rot="10800000" flipH="1">
            <a:off x="2824246" y="347919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 Verbindung 40"/>
          <p:cNvCxnSpPr/>
          <p:nvPr/>
        </p:nvCxnSpPr>
        <p:spPr>
          <a:xfrm rot="10800000" flipH="1">
            <a:off x="3275857" y="348830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519175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cxnSp>
        <p:nvCxnSpPr>
          <p:cNvPr id="30" name="Gekrümmte Verbindung 29"/>
          <p:cNvCxnSpPr/>
          <p:nvPr/>
        </p:nvCxnSpPr>
        <p:spPr>
          <a:xfrm rot="10800000" flipH="1">
            <a:off x="3509158" y="4496419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>
            <a:off x="5355124" y="4941168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59" name="Rechteck 58"/>
          <p:cNvSpPr/>
          <p:nvPr/>
        </p:nvSpPr>
        <p:spPr>
          <a:xfrm>
            <a:off x="5816752" y="4941168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sp>
        <p:nvSpPr>
          <p:cNvPr id="60" name="Rechteck 59"/>
          <p:cNvSpPr/>
          <p:nvPr/>
        </p:nvSpPr>
        <p:spPr>
          <a:xfrm>
            <a:off x="6278380" y="4941168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</a:t>
            </a:r>
            <a:endParaRPr lang="de-AT" dirty="0"/>
          </a:p>
        </p:txBody>
      </p:sp>
      <p:cxnSp>
        <p:nvCxnSpPr>
          <p:cNvPr id="61" name="Gerade Verbindung mit Pfeil 60"/>
          <p:cNvCxnSpPr>
            <a:stCxn id="58" idx="2"/>
          </p:cNvCxnSpPr>
          <p:nvPr/>
        </p:nvCxnSpPr>
        <p:spPr>
          <a:xfrm>
            <a:off x="5499140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59" idx="2"/>
          </p:cNvCxnSpPr>
          <p:nvPr/>
        </p:nvCxnSpPr>
        <p:spPr>
          <a:xfrm>
            <a:off x="5960768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60" idx="2"/>
          </p:cNvCxnSpPr>
          <p:nvPr/>
        </p:nvCxnSpPr>
        <p:spPr>
          <a:xfrm flipH="1">
            <a:off x="5965268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eck 64"/>
          <p:cNvSpPr/>
          <p:nvPr/>
        </p:nvSpPr>
        <p:spPr>
          <a:xfrm>
            <a:off x="4419600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66" name="Gerade Verbindung mit Pfeil 65"/>
          <p:cNvCxnSpPr>
            <a:stCxn id="65" idx="2"/>
          </p:cNvCxnSpPr>
          <p:nvPr/>
        </p:nvCxnSpPr>
        <p:spPr>
          <a:xfrm>
            <a:off x="4563616" y="5229200"/>
            <a:ext cx="167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krümmte Verbindung 66"/>
          <p:cNvCxnSpPr/>
          <p:nvPr/>
        </p:nvCxnSpPr>
        <p:spPr>
          <a:xfrm rot="10800000" flipH="1">
            <a:off x="4427984" y="499412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7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endCxn id="45" idx="0"/>
          </p:cNvCxnSpPr>
          <p:nvPr/>
        </p:nvCxnSpPr>
        <p:spPr>
          <a:xfrm>
            <a:off x="365262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34" name="Rechteck 33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36" name="Rechteck 35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37" name="Gekrümmte Verbindung 36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krümmte Verbindung 39"/>
          <p:cNvCxnSpPr/>
          <p:nvPr/>
        </p:nvCxnSpPr>
        <p:spPr>
          <a:xfrm rot="10800000" flipH="1">
            <a:off x="2824246" y="347919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 Verbindung 40"/>
          <p:cNvCxnSpPr/>
          <p:nvPr/>
        </p:nvCxnSpPr>
        <p:spPr>
          <a:xfrm rot="10800000" flipH="1">
            <a:off x="3275857" y="348830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519175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cxnSp>
        <p:nvCxnSpPr>
          <p:cNvPr id="30" name="Gekrümmte Verbindung 29"/>
          <p:cNvCxnSpPr/>
          <p:nvPr/>
        </p:nvCxnSpPr>
        <p:spPr>
          <a:xfrm rot="10800000" flipH="1">
            <a:off x="3509158" y="4496419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>
            <a:off x="5355124" y="4941168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59" name="Rechteck 58"/>
          <p:cNvSpPr/>
          <p:nvPr/>
        </p:nvSpPr>
        <p:spPr>
          <a:xfrm>
            <a:off x="5816752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sp>
        <p:nvSpPr>
          <p:cNvPr id="60" name="Rechteck 59"/>
          <p:cNvSpPr/>
          <p:nvPr/>
        </p:nvSpPr>
        <p:spPr>
          <a:xfrm>
            <a:off x="6278380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</a:t>
            </a:r>
            <a:endParaRPr lang="de-AT" dirty="0"/>
          </a:p>
        </p:txBody>
      </p:sp>
      <p:cxnSp>
        <p:nvCxnSpPr>
          <p:cNvPr id="61" name="Gerade Verbindung mit Pfeil 60"/>
          <p:cNvCxnSpPr>
            <a:stCxn id="58" idx="2"/>
          </p:cNvCxnSpPr>
          <p:nvPr/>
        </p:nvCxnSpPr>
        <p:spPr>
          <a:xfrm>
            <a:off x="5499140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59" idx="2"/>
          </p:cNvCxnSpPr>
          <p:nvPr/>
        </p:nvCxnSpPr>
        <p:spPr>
          <a:xfrm>
            <a:off x="5960768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60" idx="2"/>
          </p:cNvCxnSpPr>
          <p:nvPr/>
        </p:nvCxnSpPr>
        <p:spPr>
          <a:xfrm flipH="1">
            <a:off x="5965268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krümmte Verbindung 64"/>
          <p:cNvCxnSpPr/>
          <p:nvPr/>
        </p:nvCxnSpPr>
        <p:spPr>
          <a:xfrm rot="10800000" flipH="1">
            <a:off x="5355124" y="500682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419600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67" name="Gerade Verbindung mit Pfeil 66"/>
          <p:cNvCxnSpPr>
            <a:stCxn id="66" idx="2"/>
          </p:cNvCxnSpPr>
          <p:nvPr/>
        </p:nvCxnSpPr>
        <p:spPr>
          <a:xfrm>
            <a:off x="4563616" y="5229200"/>
            <a:ext cx="167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krümmte Verbindung 68"/>
          <p:cNvCxnSpPr/>
          <p:nvPr/>
        </p:nvCxnSpPr>
        <p:spPr>
          <a:xfrm rot="10800000" flipH="1">
            <a:off x="4427984" y="499412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5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endCxn id="45" idx="0"/>
          </p:cNvCxnSpPr>
          <p:nvPr/>
        </p:nvCxnSpPr>
        <p:spPr>
          <a:xfrm>
            <a:off x="365262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34" name="Rechteck 33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36" name="Rechteck 35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37" name="Gekrümmte Verbindung 36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krümmte Verbindung 39"/>
          <p:cNvCxnSpPr/>
          <p:nvPr/>
        </p:nvCxnSpPr>
        <p:spPr>
          <a:xfrm rot="10800000" flipH="1">
            <a:off x="2824246" y="347919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 Verbindung 40"/>
          <p:cNvCxnSpPr/>
          <p:nvPr/>
        </p:nvCxnSpPr>
        <p:spPr>
          <a:xfrm rot="10800000" flipH="1">
            <a:off x="3275857" y="348830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519175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cxnSp>
        <p:nvCxnSpPr>
          <p:cNvPr id="30" name="Gekrümmte Verbindung 29"/>
          <p:cNvCxnSpPr/>
          <p:nvPr/>
        </p:nvCxnSpPr>
        <p:spPr>
          <a:xfrm rot="10800000" flipH="1">
            <a:off x="3509158" y="4496419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>
            <a:off x="535512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59" name="Rechteck 58"/>
          <p:cNvSpPr/>
          <p:nvPr/>
        </p:nvSpPr>
        <p:spPr>
          <a:xfrm>
            <a:off x="5816752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sp>
        <p:nvSpPr>
          <p:cNvPr id="60" name="Rechteck 59"/>
          <p:cNvSpPr/>
          <p:nvPr/>
        </p:nvSpPr>
        <p:spPr>
          <a:xfrm>
            <a:off x="6278380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</a:t>
            </a:r>
            <a:endParaRPr lang="de-AT" dirty="0"/>
          </a:p>
        </p:txBody>
      </p:sp>
      <p:cxnSp>
        <p:nvCxnSpPr>
          <p:cNvPr id="61" name="Gerade Verbindung mit Pfeil 60"/>
          <p:cNvCxnSpPr>
            <a:stCxn id="58" idx="2"/>
          </p:cNvCxnSpPr>
          <p:nvPr/>
        </p:nvCxnSpPr>
        <p:spPr>
          <a:xfrm>
            <a:off x="5499140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59" idx="2"/>
          </p:cNvCxnSpPr>
          <p:nvPr/>
        </p:nvCxnSpPr>
        <p:spPr>
          <a:xfrm>
            <a:off x="5960768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60" idx="2"/>
          </p:cNvCxnSpPr>
          <p:nvPr/>
        </p:nvCxnSpPr>
        <p:spPr>
          <a:xfrm flipH="1">
            <a:off x="5965268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krümmte Verbindung 64"/>
          <p:cNvCxnSpPr/>
          <p:nvPr/>
        </p:nvCxnSpPr>
        <p:spPr>
          <a:xfrm rot="10800000" flipH="1">
            <a:off x="5355124" y="500682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5816752" y="4437112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67" name="Gerade Verbindung mit Pfeil 66"/>
          <p:cNvCxnSpPr>
            <a:stCxn id="66" idx="2"/>
          </p:cNvCxnSpPr>
          <p:nvPr/>
        </p:nvCxnSpPr>
        <p:spPr>
          <a:xfrm>
            <a:off x="596076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hteck 69"/>
          <p:cNvSpPr/>
          <p:nvPr/>
        </p:nvSpPr>
        <p:spPr>
          <a:xfrm>
            <a:off x="4419600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71" name="Gerade Verbindung mit Pfeil 70"/>
          <p:cNvCxnSpPr>
            <a:stCxn id="70" idx="2"/>
          </p:cNvCxnSpPr>
          <p:nvPr/>
        </p:nvCxnSpPr>
        <p:spPr>
          <a:xfrm>
            <a:off x="4563616" y="5229200"/>
            <a:ext cx="167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krümmte Verbindung 71"/>
          <p:cNvCxnSpPr/>
          <p:nvPr/>
        </p:nvCxnSpPr>
        <p:spPr>
          <a:xfrm rot="10800000" flipH="1">
            <a:off x="4427984" y="499412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9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endCxn id="45" idx="0"/>
          </p:cNvCxnSpPr>
          <p:nvPr/>
        </p:nvCxnSpPr>
        <p:spPr>
          <a:xfrm>
            <a:off x="365262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34" name="Rechteck 33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36" name="Rechteck 35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37" name="Gekrümmte Verbindung 36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krümmte Verbindung 39"/>
          <p:cNvCxnSpPr/>
          <p:nvPr/>
        </p:nvCxnSpPr>
        <p:spPr>
          <a:xfrm rot="10800000" flipH="1">
            <a:off x="2824246" y="347919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 Verbindung 40"/>
          <p:cNvCxnSpPr/>
          <p:nvPr/>
        </p:nvCxnSpPr>
        <p:spPr>
          <a:xfrm rot="10800000" flipH="1">
            <a:off x="3275857" y="348830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519175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cxnSp>
        <p:nvCxnSpPr>
          <p:cNvPr id="30" name="Gekrümmte Verbindung 29"/>
          <p:cNvCxnSpPr/>
          <p:nvPr/>
        </p:nvCxnSpPr>
        <p:spPr>
          <a:xfrm rot="10800000" flipH="1">
            <a:off x="3509158" y="4496419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>
            <a:off x="535512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59" name="Rechteck 58"/>
          <p:cNvSpPr/>
          <p:nvPr/>
        </p:nvSpPr>
        <p:spPr>
          <a:xfrm>
            <a:off x="5816752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sp>
        <p:nvSpPr>
          <p:cNvPr id="60" name="Rechteck 59"/>
          <p:cNvSpPr/>
          <p:nvPr/>
        </p:nvSpPr>
        <p:spPr>
          <a:xfrm>
            <a:off x="6278380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</a:t>
            </a:r>
            <a:endParaRPr lang="de-AT" dirty="0"/>
          </a:p>
        </p:txBody>
      </p:sp>
      <p:cxnSp>
        <p:nvCxnSpPr>
          <p:cNvPr id="61" name="Gerade Verbindung mit Pfeil 60"/>
          <p:cNvCxnSpPr>
            <a:stCxn id="58" idx="2"/>
          </p:cNvCxnSpPr>
          <p:nvPr/>
        </p:nvCxnSpPr>
        <p:spPr>
          <a:xfrm>
            <a:off x="5499140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59" idx="2"/>
          </p:cNvCxnSpPr>
          <p:nvPr/>
        </p:nvCxnSpPr>
        <p:spPr>
          <a:xfrm>
            <a:off x="5960768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60" idx="2"/>
          </p:cNvCxnSpPr>
          <p:nvPr/>
        </p:nvCxnSpPr>
        <p:spPr>
          <a:xfrm flipH="1">
            <a:off x="5965268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krümmte Verbindung 64"/>
          <p:cNvCxnSpPr/>
          <p:nvPr/>
        </p:nvCxnSpPr>
        <p:spPr>
          <a:xfrm rot="10800000" flipH="1">
            <a:off x="5355124" y="500682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5816752" y="4437112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67" name="Gerade Verbindung mit Pfeil 66"/>
          <p:cNvCxnSpPr>
            <a:stCxn id="66" idx="2"/>
          </p:cNvCxnSpPr>
          <p:nvPr/>
        </p:nvCxnSpPr>
        <p:spPr>
          <a:xfrm>
            <a:off x="596076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krümmte Verbindung 68"/>
          <p:cNvCxnSpPr/>
          <p:nvPr/>
        </p:nvCxnSpPr>
        <p:spPr>
          <a:xfrm rot="10800000" flipH="1">
            <a:off x="5821252" y="449811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hteck 69"/>
          <p:cNvSpPr/>
          <p:nvPr/>
        </p:nvSpPr>
        <p:spPr>
          <a:xfrm>
            <a:off x="4419600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71" name="Gerade Verbindung mit Pfeil 70"/>
          <p:cNvCxnSpPr>
            <a:stCxn id="70" idx="2"/>
          </p:cNvCxnSpPr>
          <p:nvPr/>
        </p:nvCxnSpPr>
        <p:spPr>
          <a:xfrm>
            <a:off x="4563616" y="5229200"/>
            <a:ext cx="167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krümmte Verbindung 71"/>
          <p:cNvCxnSpPr/>
          <p:nvPr/>
        </p:nvCxnSpPr>
        <p:spPr>
          <a:xfrm rot="10800000" flipH="1">
            <a:off x="4427984" y="499412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endCxn id="45" idx="0"/>
          </p:cNvCxnSpPr>
          <p:nvPr/>
        </p:nvCxnSpPr>
        <p:spPr>
          <a:xfrm>
            <a:off x="365262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34" name="Rechteck 33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36" name="Rechteck 35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37" name="Gekrümmte Verbindung 36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krümmte Verbindung 39"/>
          <p:cNvCxnSpPr/>
          <p:nvPr/>
        </p:nvCxnSpPr>
        <p:spPr>
          <a:xfrm rot="10800000" flipH="1">
            <a:off x="2824246" y="347919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 Verbindung 40"/>
          <p:cNvCxnSpPr/>
          <p:nvPr/>
        </p:nvCxnSpPr>
        <p:spPr>
          <a:xfrm rot="10800000" flipH="1">
            <a:off x="3275857" y="348830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519175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cxnSp>
        <p:nvCxnSpPr>
          <p:cNvPr id="30" name="Gekrümmte Verbindung 29"/>
          <p:cNvCxnSpPr/>
          <p:nvPr/>
        </p:nvCxnSpPr>
        <p:spPr>
          <a:xfrm rot="10800000" flipH="1">
            <a:off x="3509158" y="4496419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>
            <a:off x="535512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59" name="Rechteck 58"/>
          <p:cNvSpPr/>
          <p:nvPr/>
        </p:nvSpPr>
        <p:spPr>
          <a:xfrm>
            <a:off x="5816752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sp>
        <p:nvSpPr>
          <p:cNvPr id="60" name="Rechteck 59"/>
          <p:cNvSpPr/>
          <p:nvPr/>
        </p:nvSpPr>
        <p:spPr>
          <a:xfrm>
            <a:off x="6278380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</a:t>
            </a:r>
            <a:endParaRPr lang="de-AT" dirty="0"/>
          </a:p>
        </p:txBody>
      </p:sp>
      <p:cxnSp>
        <p:nvCxnSpPr>
          <p:cNvPr id="61" name="Gerade Verbindung mit Pfeil 60"/>
          <p:cNvCxnSpPr>
            <a:stCxn id="58" idx="2"/>
          </p:cNvCxnSpPr>
          <p:nvPr/>
        </p:nvCxnSpPr>
        <p:spPr>
          <a:xfrm>
            <a:off x="5499140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59" idx="2"/>
          </p:cNvCxnSpPr>
          <p:nvPr/>
        </p:nvCxnSpPr>
        <p:spPr>
          <a:xfrm>
            <a:off x="5960768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60" idx="2"/>
          </p:cNvCxnSpPr>
          <p:nvPr/>
        </p:nvCxnSpPr>
        <p:spPr>
          <a:xfrm flipH="1">
            <a:off x="5965268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krümmte Verbindung 64"/>
          <p:cNvCxnSpPr/>
          <p:nvPr/>
        </p:nvCxnSpPr>
        <p:spPr>
          <a:xfrm rot="10800000" flipH="1">
            <a:off x="5355124" y="500682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5816752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67" name="Gerade Verbindung mit Pfeil 66"/>
          <p:cNvCxnSpPr>
            <a:stCxn id="66" idx="2"/>
          </p:cNvCxnSpPr>
          <p:nvPr/>
        </p:nvCxnSpPr>
        <p:spPr>
          <a:xfrm>
            <a:off x="596076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krümmte Verbindung 68"/>
          <p:cNvCxnSpPr/>
          <p:nvPr/>
        </p:nvCxnSpPr>
        <p:spPr>
          <a:xfrm rot="10800000" flipH="1">
            <a:off x="5821252" y="449811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hteck 69"/>
          <p:cNvSpPr/>
          <p:nvPr/>
        </p:nvSpPr>
        <p:spPr>
          <a:xfrm>
            <a:off x="6278380" y="4437112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cxnSp>
        <p:nvCxnSpPr>
          <p:cNvPr id="71" name="Gerade Verbindung mit Pfeil 70"/>
          <p:cNvCxnSpPr>
            <a:stCxn id="70" idx="2"/>
          </p:cNvCxnSpPr>
          <p:nvPr/>
        </p:nvCxnSpPr>
        <p:spPr>
          <a:xfrm>
            <a:off x="6422396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419600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73" name="Gerade Verbindung mit Pfeil 72"/>
          <p:cNvCxnSpPr>
            <a:stCxn id="72" idx="2"/>
          </p:cNvCxnSpPr>
          <p:nvPr/>
        </p:nvCxnSpPr>
        <p:spPr>
          <a:xfrm>
            <a:off x="4563616" y="5229200"/>
            <a:ext cx="167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krümmte Verbindung 73"/>
          <p:cNvCxnSpPr/>
          <p:nvPr/>
        </p:nvCxnSpPr>
        <p:spPr>
          <a:xfrm rot="10800000" flipH="1">
            <a:off x="4427984" y="499412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0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endCxn id="45" idx="0"/>
          </p:cNvCxnSpPr>
          <p:nvPr/>
        </p:nvCxnSpPr>
        <p:spPr>
          <a:xfrm>
            <a:off x="365262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34" name="Rechteck 33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36" name="Rechteck 35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37" name="Gekrümmte Verbindung 36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krümmte Verbindung 39"/>
          <p:cNvCxnSpPr/>
          <p:nvPr/>
        </p:nvCxnSpPr>
        <p:spPr>
          <a:xfrm rot="10800000" flipH="1">
            <a:off x="2824246" y="347919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 Verbindung 40"/>
          <p:cNvCxnSpPr/>
          <p:nvPr/>
        </p:nvCxnSpPr>
        <p:spPr>
          <a:xfrm rot="10800000" flipH="1">
            <a:off x="3275857" y="348830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519175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cxnSp>
        <p:nvCxnSpPr>
          <p:cNvPr id="30" name="Gekrümmte Verbindung 29"/>
          <p:cNvCxnSpPr/>
          <p:nvPr/>
        </p:nvCxnSpPr>
        <p:spPr>
          <a:xfrm rot="10800000" flipH="1">
            <a:off x="3509158" y="4496419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>
            <a:off x="535512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59" name="Rechteck 58"/>
          <p:cNvSpPr/>
          <p:nvPr/>
        </p:nvSpPr>
        <p:spPr>
          <a:xfrm>
            <a:off x="5816752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sp>
        <p:nvSpPr>
          <p:cNvPr id="60" name="Rechteck 59"/>
          <p:cNvSpPr/>
          <p:nvPr/>
        </p:nvSpPr>
        <p:spPr>
          <a:xfrm>
            <a:off x="6278380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</a:t>
            </a:r>
            <a:endParaRPr lang="de-AT" dirty="0"/>
          </a:p>
        </p:txBody>
      </p:sp>
      <p:cxnSp>
        <p:nvCxnSpPr>
          <p:cNvPr id="61" name="Gerade Verbindung mit Pfeil 60"/>
          <p:cNvCxnSpPr>
            <a:stCxn id="58" idx="2"/>
          </p:cNvCxnSpPr>
          <p:nvPr/>
        </p:nvCxnSpPr>
        <p:spPr>
          <a:xfrm>
            <a:off x="5499140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59" idx="2"/>
          </p:cNvCxnSpPr>
          <p:nvPr/>
        </p:nvCxnSpPr>
        <p:spPr>
          <a:xfrm>
            <a:off x="5960768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60" idx="2"/>
          </p:cNvCxnSpPr>
          <p:nvPr/>
        </p:nvCxnSpPr>
        <p:spPr>
          <a:xfrm flipH="1">
            <a:off x="5965268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krümmte Verbindung 64"/>
          <p:cNvCxnSpPr/>
          <p:nvPr/>
        </p:nvCxnSpPr>
        <p:spPr>
          <a:xfrm rot="10800000" flipH="1">
            <a:off x="5355124" y="500682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5816752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67" name="Gerade Verbindung mit Pfeil 66"/>
          <p:cNvCxnSpPr>
            <a:stCxn id="66" idx="2"/>
          </p:cNvCxnSpPr>
          <p:nvPr/>
        </p:nvCxnSpPr>
        <p:spPr>
          <a:xfrm>
            <a:off x="596076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krümmte Verbindung 68"/>
          <p:cNvCxnSpPr/>
          <p:nvPr/>
        </p:nvCxnSpPr>
        <p:spPr>
          <a:xfrm rot="10800000" flipH="1">
            <a:off x="5821252" y="449811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hteck 69"/>
          <p:cNvSpPr/>
          <p:nvPr/>
        </p:nvSpPr>
        <p:spPr>
          <a:xfrm>
            <a:off x="6278380" y="443711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cxnSp>
        <p:nvCxnSpPr>
          <p:cNvPr id="71" name="Gerade Verbindung mit Pfeil 70"/>
          <p:cNvCxnSpPr>
            <a:stCxn id="70" idx="2"/>
          </p:cNvCxnSpPr>
          <p:nvPr/>
        </p:nvCxnSpPr>
        <p:spPr>
          <a:xfrm>
            <a:off x="6422396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6278380" y="3933056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73" name="Gerade Verbindung mit Pfeil 72"/>
          <p:cNvCxnSpPr>
            <a:stCxn id="72" idx="2"/>
          </p:cNvCxnSpPr>
          <p:nvPr/>
        </p:nvCxnSpPr>
        <p:spPr>
          <a:xfrm>
            <a:off x="6422396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4419600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75" name="Gerade Verbindung mit Pfeil 74"/>
          <p:cNvCxnSpPr>
            <a:stCxn id="74" idx="2"/>
          </p:cNvCxnSpPr>
          <p:nvPr/>
        </p:nvCxnSpPr>
        <p:spPr>
          <a:xfrm>
            <a:off x="4563616" y="5229200"/>
            <a:ext cx="167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krümmte Verbindung 75"/>
          <p:cNvCxnSpPr/>
          <p:nvPr/>
        </p:nvCxnSpPr>
        <p:spPr>
          <a:xfrm rot="10800000" flipH="1">
            <a:off x="4427984" y="499412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Data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67544" y="1052736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direct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relations</a:t>
            </a:r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between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legal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units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„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children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legal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units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people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„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parents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“:</a:t>
            </a: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96905"/>
              </p:ext>
            </p:extLst>
          </p:nvPr>
        </p:nvGraphicFramePr>
        <p:xfrm>
          <a:off x="971600" y="2808723"/>
          <a:ext cx="7200801" cy="2420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/>
                <a:gridCol w="2400267"/>
                <a:gridCol w="2400267"/>
              </a:tblGrid>
              <a:tr h="422715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Child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Parent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Share</a:t>
                      </a:r>
                      <a:endParaRPr lang="de-AT" dirty="0"/>
                    </a:p>
                  </a:txBody>
                  <a:tcPr/>
                </a:tc>
              </a:tr>
              <a:tr h="422715"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Example</a:t>
                      </a:r>
                      <a:r>
                        <a:rPr lang="de-AT" dirty="0" smtClean="0"/>
                        <a:t> LLC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John </a:t>
                      </a:r>
                      <a:r>
                        <a:rPr lang="de-AT" dirty="0" err="1" smtClean="0"/>
                        <a:t>Doe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20%</a:t>
                      </a:r>
                      <a:endParaRPr lang="de-AT" dirty="0"/>
                    </a:p>
                  </a:txBody>
                  <a:tcPr/>
                </a:tc>
              </a:tr>
              <a:tr h="729617"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Example</a:t>
                      </a:r>
                      <a:r>
                        <a:rPr lang="de-AT" dirty="0" smtClean="0"/>
                        <a:t> LLC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Shareholders United LLC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80%</a:t>
                      </a:r>
                      <a:endParaRPr lang="de-AT" dirty="0"/>
                    </a:p>
                  </a:txBody>
                  <a:tcPr/>
                </a:tc>
              </a:tr>
              <a:tr h="422715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Sample LP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Samantha Sample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100%</a:t>
                      </a:r>
                      <a:endParaRPr lang="de-AT" dirty="0"/>
                    </a:p>
                  </a:txBody>
                  <a:tcPr/>
                </a:tc>
              </a:tr>
              <a:tr h="422715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…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…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…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3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endCxn id="45" idx="0"/>
          </p:cNvCxnSpPr>
          <p:nvPr/>
        </p:nvCxnSpPr>
        <p:spPr>
          <a:xfrm>
            <a:off x="365262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34" name="Rechteck 33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36" name="Rechteck 35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37" name="Gekrümmte Verbindung 36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krümmte Verbindung 39"/>
          <p:cNvCxnSpPr/>
          <p:nvPr/>
        </p:nvCxnSpPr>
        <p:spPr>
          <a:xfrm rot="10800000" flipH="1">
            <a:off x="2824246" y="347919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 Verbindung 40"/>
          <p:cNvCxnSpPr/>
          <p:nvPr/>
        </p:nvCxnSpPr>
        <p:spPr>
          <a:xfrm rot="10800000" flipH="1">
            <a:off x="3275857" y="348830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519175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cxnSp>
        <p:nvCxnSpPr>
          <p:cNvPr id="30" name="Gekrümmte Verbindung 29"/>
          <p:cNvCxnSpPr/>
          <p:nvPr/>
        </p:nvCxnSpPr>
        <p:spPr>
          <a:xfrm rot="10800000" flipH="1">
            <a:off x="3509158" y="4496419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>
            <a:off x="535512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59" name="Rechteck 58"/>
          <p:cNvSpPr/>
          <p:nvPr/>
        </p:nvSpPr>
        <p:spPr>
          <a:xfrm>
            <a:off x="5816752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sp>
        <p:nvSpPr>
          <p:cNvPr id="60" name="Rechteck 59"/>
          <p:cNvSpPr/>
          <p:nvPr/>
        </p:nvSpPr>
        <p:spPr>
          <a:xfrm>
            <a:off x="6278380" y="49411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</a:t>
            </a:r>
            <a:endParaRPr lang="de-AT" dirty="0"/>
          </a:p>
        </p:txBody>
      </p:sp>
      <p:cxnSp>
        <p:nvCxnSpPr>
          <p:cNvPr id="61" name="Gerade Verbindung mit Pfeil 60"/>
          <p:cNvCxnSpPr>
            <a:stCxn id="58" idx="2"/>
          </p:cNvCxnSpPr>
          <p:nvPr/>
        </p:nvCxnSpPr>
        <p:spPr>
          <a:xfrm>
            <a:off x="5499140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59" idx="2"/>
          </p:cNvCxnSpPr>
          <p:nvPr/>
        </p:nvCxnSpPr>
        <p:spPr>
          <a:xfrm>
            <a:off x="5960768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60" idx="2"/>
          </p:cNvCxnSpPr>
          <p:nvPr/>
        </p:nvCxnSpPr>
        <p:spPr>
          <a:xfrm flipH="1">
            <a:off x="5965268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krümmte Verbindung 64"/>
          <p:cNvCxnSpPr/>
          <p:nvPr/>
        </p:nvCxnSpPr>
        <p:spPr>
          <a:xfrm rot="10800000" flipH="1">
            <a:off x="5355124" y="500682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5816752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67" name="Gerade Verbindung mit Pfeil 66"/>
          <p:cNvCxnSpPr>
            <a:stCxn id="66" idx="2"/>
          </p:cNvCxnSpPr>
          <p:nvPr/>
        </p:nvCxnSpPr>
        <p:spPr>
          <a:xfrm>
            <a:off x="596076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krümmte Verbindung 68"/>
          <p:cNvCxnSpPr/>
          <p:nvPr/>
        </p:nvCxnSpPr>
        <p:spPr>
          <a:xfrm rot="10800000" flipH="1">
            <a:off x="5821252" y="449811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hteck 69"/>
          <p:cNvSpPr/>
          <p:nvPr/>
        </p:nvSpPr>
        <p:spPr>
          <a:xfrm>
            <a:off x="6278380" y="443711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cxnSp>
        <p:nvCxnSpPr>
          <p:cNvPr id="71" name="Gerade Verbindung mit Pfeil 70"/>
          <p:cNvCxnSpPr>
            <a:stCxn id="70" idx="2"/>
          </p:cNvCxnSpPr>
          <p:nvPr/>
        </p:nvCxnSpPr>
        <p:spPr>
          <a:xfrm>
            <a:off x="6422396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6278380" y="3933056"/>
            <a:ext cx="28803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73" name="Gerade Verbindung mit Pfeil 72"/>
          <p:cNvCxnSpPr>
            <a:stCxn id="72" idx="2"/>
          </p:cNvCxnSpPr>
          <p:nvPr/>
        </p:nvCxnSpPr>
        <p:spPr>
          <a:xfrm>
            <a:off x="6422396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krümmte Verbindung 73"/>
          <p:cNvCxnSpPr/>
          <p:nvPr/>
        </p:nvCxnSpPr>
        <p:spPr>
          <a:xfrm rot="10800000" flipH="1">
            <a:off x="6278380" y="4005064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/>
          <p:nvPr/>
        </p:nvSpPr>
        <p:spPr>
          <a:xfrm>
            <a:off x="4419600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76" name="Gerade Verbindung mit Pfeil 75"/>
          <p:cNvCxnSpPr>
            <a:stCxn id="75" idx="2"/>
          </p:cNvCxnSpPr>
          <p:nvPr/>
        </p:nvCxnSpPr>
        <p:spPr>
          <a:xfrm>
            <a:off x="4563616" y="5229200"/>
            <a:ext cx="167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krümmte Verbindung 76"/>
          <p:cNvCxnSpPr/>
          <p:nvPr/>
        </p:nvCxnSpPr>
        <p:spPr>
          <a:xfrm rot="10800000" flipH="1">
            <a:off x="4427984" y="499412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6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427984" y="594928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32" name="Rechteck 31"/>
          <p:cNvSpPr/>
          <p:nvPr/>
        </p:nvSpPr>
        <p:spPr>
          <a:xfrm>
            <a:off x="4436368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21252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>
            <a:off x="3051484" y="5445224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3508612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304698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3049234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3049234" y="3933056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38" idx="2"/>
            <a:endCxn id="20" idx="0"/>
          </p:cNvCxnSpPr>
          <p:nvPr/>
        </p:nvCxnSpPr>
        <p:spPr>
          <a:xfrm>
            <a:off x="3195500" y="5733256"/>
            <a:ext cx="1376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32" idx="2"/>
            <a:endCxn id="20" idx="0"/>
          </p:cNvCxnSpPr>
          <p:nvPr/>
        </p:nvCxnSpPr>
        <p:spPr>
          <a:xfrm flipH="1">
            <a:off x="4572000" y="5733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35" idx="2"/>
            <a:endCxn id="20" idx="0"/>
          </p:cNvCxnSpPr>
          <p:nvPr/>
        </p:nvCxnSpPr>
        <p:spPr>
          <a:xfrm flipH="1">
            <a:off x="4572000" y="5733256"/>
            <a:ext cx="13932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38" idx="0"/>
          </p:cNvCxnSpPr>
          <p:nvPr/>
        </p:nvCxnSpPr>
        <p:spPr>
          <a:xfrm>
            <a:off x="2729372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0" idx="2"/>
            <a:endCxn id="38" idx="0"/>
          </p:cNvCxnSpPr>
          <p:nvPr/>
        </p:nvCxnSpPr>
        <p:spPr>
          <a:xfrm>
            <a:off x="3191000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5" idx="2"/>
            <a:endCxn id="38" idx="0"/>
          </p:cNvCxnSpPr>
          <p:nvPr/>
        </p:nvCxnSpPr>
        <p:spPr>
          <a:xfrm flipH="1">
            <a:off x="3195500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62" idx="2"/>
            <a:endCxn id="50" idx="0"/>
          </p:cNvCxnSpPr>
          <p:nvPr/>
        </p:nvCxnSpPr>
        <p:spPr>
          <a:xfrm flipH="1">
            <a:off x="3191000" y="4725144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8" idx="2"/>
            <a:endCxn id="62" idx="0"/>
          </p:cNvCxnSpPr>
          <p:nvPr/>
        </p:nvCxnSpPr>
        <p:spPr>
          <a:xfrm>
            <a:off x="3193250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endCxn id="68" idx="0"/>
          </p:cNvCxnSpPr>
          <p:nvPr/>
        </p:nvCxnSpPr>
        <p:spPr>
          <a:xfrm>
            <a:off x="2968262" y="3717032"/>
            <a:ext cx="2249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68" idx="0"/>
          </p:cNvCxnSpPr>
          <p:nvPr/>
        </p:nvCxnSpPr>
        <p:spPr>
          <a:xfrm flipH="1">
            <a:off x="3193250" y="3717032"/>
            <a:ext cx="2366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endCxn id="45" idx="0"/>
          </p:cNvCxnSpPr>
          <p:nvPr/>
        </p:nvCxnSpPr>
        <p:spPr>
          <a:xfrm>
            <a:off x="365262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85356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34" name="Rechteck 33"/>
          <p:cNvSpPr/>
          <p:nvPr/>
        </p:nvSpPr>
        <p:spPr>
          <a:xfrm>
            <a:off x="3285874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</a:t>
            </a:r>
          </a:p>
        </p:txBody>
      </p:sp>
      <p:sp>
        <p:nvSpPr>
          <p:cNvPr id="36" name="Rechteck 35"/>
          <p:cNvSpPr/>
          <p:nvPr/>
        </p:nvSpPr>
        <p:spPr>
          <a:xfrm>
            <a:off x="2824246" y="3429000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37" name="Gekrümmte Verbindung 36"/>
          <p:cNvCxnSpPr/>
          <p:nvPr/>
        </p:nvCxnSpPr>
        <p:spPr>
          <a:xfrm rot="10800000" flipH="1">
            <a:off x="2585356" y="500047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krümmte Verbindung 39"/>
          <p:cNvCxnSpPr/>
          <p:nvPr/>
        </p:nvCxnSpPr>
        <p:spPr>
          <a:xfrm rot="10800000" flipH="1">
            <a:off x="2824246" y="347919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 Verbindung 40"/>
          <p:cNvCxnSpPr/>
          <p:nvPr/>
        </p:nvCxnSpPr>
        <p:spPr>
          <a:xfrm rot="10800000" flipH="1">
            <a:off x="3275857" y="348830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519175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cxnSp>
        <p:nvCxnSpPr>
          <p:cNvPr id="30" name="Gekrümmte Verbindung 29"/>
          <p:cNvCxnSpPr/>
          <p:nvPr/>
        </p:nvCxnSpPr>
        <p:spPr>
          <a:xfrm rot="10800000" flipH="1">
            <a:off x="3509158" y="4496419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>
            <a:off x="5355124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59" name="Rechteck 58"/>
          <p:cNvSpPr/>
          <p:nvPr/>
        </p:nvSpPr>
        <p:spPr>
          <a:xfrm>
            <a:off x="5816752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sp>
        <p:nvSpPr>
          <p:cNvPr id="60" name="Rechteck 59"/>
          <p:cNvSpPr/>
          <p:nvPr/>
        </p:nvSpPr>
        <p:spPr>
          <a:xfrm>
            <a:off x="6278380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</a:t>
            </a:r>
            <a:endParaRPr lang="de-AT" dirty="0"/>
          </a:p>
        </p:txBody>
      </p:sp>
      <p:cxnSp>
        <p:nvCxnSpPr>
          <p:cNvPr id="61" name="Gerade Verbindung mit Pfeil 60"/>
          <p:cNvCxnSpPr>
            <a:stCxn id="58" idx="2"/>
          </p:cNvCxnSpPr>
          <p:nvPr/>
        </p:nvCxnSpPr>
        <p:spPr>
          <a:xfrm>
            <a:off x="5499140" y="5229200"/>
            <a:ext cx="466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59" idx="2"/>
          </p:cNvCxnSpPr>
          <p:nvPr/>
        </p:nvCxnSpPr>
        <p:spPr>
          <a:xfrm>
            <a:off x="5960768" y="5229200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60" idx="2"/>
          </p:cNvCxnSpPr>
          <p:nvPr/>
        </p:nvCxnSpPr>
        <p:spPr>
          <a:xfrm flipH="1">
            <a:off x="5965268" y="5229200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krümmte Verbindung 64"/>
          <p:cNvCxnSpPr/>
          <p:nvPr/>
        </p:nvCxnSpPr>
        <p:spPr>
          <a:xfrm rot="10800000" flipH="1">
            <a:off x="5355124" y="5006827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5816752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67" name="Gerade Verbindung mit Pfeil 66"/>
          <p:cNvCxnSpPr>
            <a:stCxn id="66" idx="2"/>
          </p:cNvCxnSpPr>
          <p:nvPr/>
        </p:nvCxnSpPr>
        <p:spPr>
          <a:xfrm>
            <a:off x="5960768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krümmte Verbindung 68"/>
          <p:cNvCxnSpPr/>
          <p:nvPr/>
        </p:nvCxnSpPr>
        <p:spPr>
          <a:xfrm rot="10800000" flipH="1">
            <a:off x="5821252" y="4498111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hteck 69"/>
          <p:cNvSpPr/>
          <p:nvPr/>
        </p:nvSpPr>
        <p:spPr>
          <a:xfrm>
            <a:off x="6278380" y="4437112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cxnSp>
        <p:nvCxnSpPr>
          <p:cNvPr id="71" name="Gerade Verbindung mit Pfeil 70"/>
          <p:cNvCxnSpPr>
            <a:stCxn id="70" idx="2"/>
          </p:cNvCxnSpPr>
          <p:nvPr/>
        </p:nvCxnSpPr>
        <p:spPr>
          <a:xfrm>
            <a:off x="6422396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6278380" y="3933056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73" name="Gerade Verbindung mit Pfeil 72"/>
          <p:cNvCxnSpPr>
            <a:stCxn id="72" idx="2"/>
          </p:cNvCxnSpPr>
          <p:nvPr/>
        </p:nvCxnSpPr>
        <p:spPr>
          <a:xfrm>
            <a:off x="6422396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krümmte Verbindung 73"/>
          <p:cNvCxnSpPr/>
          <p:nvPr/>
        </p:nvCxnSpPr>
        <p:spPr>
          <a:xfrm rot="10800000" flipH="1">
            <a:off x="6278380" y="4005064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/>
          <p:nvPr/>
        </p:nvSpPr>
        <p:spPr>
          <a:xfrm>
            <a:off x="4419600" y="4941168"/>
            <a:ext cx="288032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76" name="Gerade Verbindung mit Pfeil 75"/>
          <p:cNvCxnSpPr>
            <a:stCxn id="75" idx="2"/>
          </p:cNvCxnSpPr>
          <p:nvPr/>
        </p:nvCxnSpPr>
        <p:spPr>
          <a:xfrm>
            <a:off x="4563616" y="5229200"/>
            <a:ext cx="167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krümmte Verbindung 76"/>
          <p:cNvCxnSpPr/>
          <p:nvPr/>
        </p:nvCxnSpPr>
        <p:spPr>
          <a:xfrm rot="10800000" flipH="1">
            <a:off x="4427984" y="4994126"/>
            <a:ext cx="288032" cy="12700"/>
          </a:xfrm>
          <a:prstGeom prst="curvedConnector5">
            <a:avLst>
              <a:gd name="adj1" fmla="val -31377"/>
              <a:gd name="adj2" fmla="val 2933984"/>
              <a:gd name="adj3" fmla="val 1313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043608" y="1124744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C </a:t>
            </a:r>
            <a:r>
              <a:rPr lang="de-AT" dirty="0" err="1" smtClean="0"/>
              <a:t>controls</a:t>
            </a:r>
            <a:r>
              <a:rPr lang="de-AT" dirty="0" smtClean="0"/>
              <a:t> B </a:t>
            </a:r>
            <a:r>
              <a:rPr lang="de-AT" dirty="0" err="1" smtClean="0"/>
              <a:t>with</a:t>
            </a:r>
            <a:r>
              <a:rPr lang="de-AT" dirty="0" smtClean="0"/>
              <a:t> 66% </a:t>
            </a:r>
            <a:r>
              <a:rPr lang="de-AT" dirty="0" err="1" smtClean="0"/>
              <a:t>shares</a:t>
            </a:r>
            <a:r>
              <a:rPr lang="de-AT" dirty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therefore</a:t>
            </a:r>
            <a:r>
              <a:rPr lang="de-AT" dirty="0" smtClean="0"/>
              <a:t> </a:t>
            </a:r>
            <a:r>
              <a:rPr lang="de-AT" dirty="0" err="1" smtClean="0"/>
              <a:t>controls</a:t>
            </a:r>
            <a:r>
              <a:rPr lang="de-AT" dirty="0" smtClean="0"/>
              <a:t> </a:t>
            </a:r>
            <a:r>
              <a:rPr lang="de-AT" dirty="0" err="1" smtClean="0"/>
              <a:t>Bs</a:t>
            </a:r>
            <a:r>
              <a:rPr lang="de-AT" dirty="0" smtClean="0"/>
              <a:t> </a:t>
            </a:r>
            <a:r>
              <a:rPr lang="de-AT" dirty="0" err="1" smtClean="0"/>
              <a:t>share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33% on A.</a:t>
            </a:r>
          </a:p>
          <a:p>
            <a:r>
              <a:rPr lang="de-AT" dirty="0" smtClean="0"/>
              <a:t>K </a:t>
            </a:r>
            <a:r>
              <a:rPr lang="de-AT" dirty="0" err="1" smtClean="0"/>
              <a:t>controls</a:t>
            </a:r>
            <a:r>
              <a:rPr lang="de-AT" dirty="0" smtClean="0"/>
              <a:t> J </a:t>
            </a:r>
            <a:r>
              <a:rPr lang="de-AT" dirty="0" err="1" smtClean="0"/>
              <a:t>with</a:t>
            </a:r>
            <a:r>
              <a:rPr lang="de-AT" dirty="0" smtClean="0"/>
              <a:t> 100% </a:t>
            </a:r>
            <a:r>
              <a:rPr lang="de-AT" dirty="0" err="1" smtClean="0"/>
              <a:t>and</a:t>
            </a:r>
            <a:r>
              <a:rPr lang="de-AT" dirty="0" smtClean="0"/>
              <a:t> K </a:t>
            </a:r>
            <a:r>
              <a:rPr lang="de-AT" dirty="0" err="1" smtClean="0"/>
              <a:t>controls</a:t>
            </a:r>
            <a:r>
              <a:rPr lang="de-AT" dirty="0" smtClean="0"/>
              <a:t> L </a:t>
            </a:r>
            <a:r>
              <a:rPr lang="de-AT" dirty="0" err="1" smtClean="0"/>
              <a:t>with</a:t>
            </a:r>
            <a:r>
              <a:rPr lang="de-AT" dirty="0" smtClean="0"/>
              <a:t> 66%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therefore</a:t>
            </a:r>
            <a:r>
              <a:rPr lang="de-AT" dirty="0" smtClean="0"/>
              <a:t> </a:t>
            </a:r>
            <a:r>
              <a:rPr lang="de-AT" dirty="0" err="1" smtClean="0"/>
              <a:t>controls</a:t>
            </a:r>
            <a:r>
              <a:rPr lang="de-AT" dirty="0" smtClean="0"/>
              <a:t> 66% </a:t>
            </a:r>
            <a:r>
              <a:rPr lang="de-AT" dirty="0" err="1" smtClean="0"/>
              <a:t>shares</a:t>
            </a:r>
            <a:r>
              <a:rPr lang="de-AT" dirty="0" smtClean="0"/>
              <a:t> on A.</a:t>
            </a:r>
          </a:p>
          <a:p>
            <a:r>
              <a:rPr lang="de-AT" b="1" dirty="0" smtClean="0"/>
              <a:t>K </a:t>
            </a:r>
            <a:r>
              <a:rPr lang="de-AT" b="1" dirty="0" err="1" smtClean="0"/>
              <a:t>controls</a:t>
            </a:r>
            <a:r>
              <a:rPr lang="de-AT" b="1" dirty="0" smtClean="0"/>
              <a:t>  A</a:t>
            </a:r>
          </a:p>
        </p:txBody>
      </p:sp>
    </p:spTree>
    <p:extLst>
      <p:ext uri="{BB962C8B-B14F-4D97-AF65-F5344CB8AC3E}">
        <p14:creationId xmlns:p14="http://schemas.microsoft.com/office/powerpoint/2010/main" val="34006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467544" y="1052736"/>
            <a:ext cx="81369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Problems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this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approach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Calculates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same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information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multiple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times</a:t>
            </a: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Fix: Caching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information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still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requires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extra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storage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runtime</a:t>
            </a: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Instability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long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networks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because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opens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itself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over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over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again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Circular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relations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cannot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dealt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Fix: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Use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blacklist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members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that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have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been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jumped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must not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jumped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again</a:t>
            </a: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467544" y="1052736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Assume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already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knew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subgroups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kind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that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sticks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together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Question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How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determine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which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subgroup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another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member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how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interconnect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them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Iterative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41" name="Ellipse 40"/>
          <p:cNvSpPr/>
          <p:nvPr/>
        </p:nvSpPr>
        <p:spPr>
          <a:xfrm>
            <a:off x="4072136" y="2924944"/>
            <a:ext cx="1656184" cy="18722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Rechteck 41"/>
          <p:cNvSpPr/>
          <p:nvPr/>
        </p:nvSpPr>
        <p:spPr>
          <a:xfrm>
            <a:off x="4639852" y="4293096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43" name="Rechteck 42"/>
          <p:cNvSpPr/>
          <p:nvPr/>
        </p:nvSpPr>
        <p:spPr>
          <a:xfrm>
            <a:off x="5096980" y="378904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44" name="Rechteck 43"/>
          <p:cNvSpPr/>
          <p:nvPr/>
        </p:nvSpPr>
        <p:spPr>
          <a:xfrm>
            <a:off x="4635352" y="378904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4637602" y="328498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cxnSp>
        <p:nvCxnSpPr>
          <p:cNvPr id="46" name="Gerade Verbindung mit Pfeil 45"/>
          <p:cNvCxnSpPr>
            <a:stCxn id="44" idx="2"/>
            <a:endCxn id="42" idx="0"/>
          </p:cNvCxnSpPr>
          <p:nvPr/>
        </p:nvCxnSpPr>
        <p:spPr>
          <a:xfrm>
            <a:off x="4779368" y="4077072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43" idx="2"/>
            <a:endCxn id="42" idx="0"/>
          </p:cNvCxnSpPr>
          <p:nvPr/>
        </p:nvCxnSpPr>
        <p:spPr>
          <a:xfrm flipH="1">
            <a:off x="4783868" y="4077072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45" idx="2"/>
            <a:endCxn id="44" idx="0"/>
          </p:cNvCxnSpPr>
          <p:nvPr/>
        </p:nvCxnSpPr>
        <p:spPr>
          <a:xfrm flipH="1">
            <a:off x="4779368" y="3573016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endCxn id="43" idx="0"/>
          </p:cNvCxnSpPr>
          <p:nvPr/>
        </p:nvCxnSpPr>
        <p:spPr>
          <a:xfrm>
            <a:off x="4779368" y="3537012"/>
            <a:ext cx="461628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4144144" y="3496362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100%</a:t>
            </a:r>
            <a:endParaRPr lang="de-AT" dirty="0"/>
          </a:p>
        </p:txBody>
      </p:sp>
      <p:sp>
        <p:nvSpPr>
          <p:cNvPr id="51" name="Textfeld 50"/>
          <p:cNvSpPr txBox="1"/>
          <p:nvPr/>
        </p:nvSpPr>
        <p:spPr>
          <a:xfrm>
            <a:off x="5080248" y="3491716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90%</a:t>
            </a:r>
            <a:endParaRPr lang="de-AT" dirty="0"/>
          </a:p>
        </p:txBody>
      </p:sp>
      <p:sp>
        <p:nvSpPr>
          <p:cNvPr id="52" name="Textfeld 51"/>
          <p:cNvSpPr txBox="1"/>
          <p:nvPr/>
        </p:nvSpPr>
        <p:spPr>
          <a:xfrm>
            <a:off x="5088632" y="4000418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45%</a:t>
            </a:r>
            <a:endParaRPr lang="de-AT" dirty="0"/>
          </a:p>
        </p:txBody>
      </p:sp>
      <p:sp>
        <p:nvSpPr>
          <p:cNvPr id="53" name="Textfeld 52"/>
          <p:cNvSpPr txBox="1"/>
          <p:nvPr/>
        </p:nvSpPr>
        <p:spPr>
          <a:xfrm>
            <a:off x="4216152" y="4005064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45%</a:t>
            </a:r>
            <a:endParaRPr lang="de-AT" dirty="0"/>
          </a:p>
        </p:txBody>
      </p:sp>
      <p:sp>
        <p:nvSpPr>
          <p:cNvPr id="60" name="Ellipse 59"/>
          <p:cNvSpPr/>
          <p:nvPr/>
        </p:nvSpPr>
        <p:spPr>
          <a:xfrm>
            <a:off x="2127920" y="3130853"/>
            <a:ext cx="1147936" cy="146968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Rechteck 60"/>
          <p:cNvSpPr/>
          <p:nvPr/>
        </p:nvSpPr>
        <p:spPr>
          <a:xfrm>
            <a:off x="2522794" y="3907431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62" name="Rechteck 61"/>
          <p:cNvSpPr/>
          <p:nvPr/>
        </p:nvSpPr>
        <p:spPr>
          <a:xfrm>
            <a:off x="2531178" y="340337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cxnSp>
        <p:nvCxnSpPr>
          <p:cNvPr id="63" name="Gerade Verbindung mit Pfeil 62"/>
          <p:cNvCxnSpPr>
            <a:stCxn id="62" idx="2"/>
            <a:endCxn id="61" idx="0"/>
          </p:cNvCxnSpPr>
          <p:nvPr/>
        </p:nvCxnSpPr>
        <p:spPr>
          <a:xfrm flipH="1">
            <a:off x="2666810" y="3691407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/>
          <p:nvPr/>
        </p:nvSpPr>
        <p:spPr>
          <a:xfrm>
            <a:off x="6948264" y="2636912"/>
            <a:ext cx="1302338" cy="20882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3" name="Rechteck 72"/>
          <p:cNvSpPr/>
          <p:nvPr/>
        </p:nvSpPr>
        <p:spPr>
          <a:xfrm>
            <a:off x="7244680" y="4054816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sp>
        <p:nvSpPr>
          <p:cNvPr id="74" name="Rechteck 73"/>
          <p:cNvSpPr/>
          <p:nvPr/>
        </p:nvSpPr>
        <p:spPr>
          <a:xfrm>
            <a:off x="7234294" y="353701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75" name="Gerade Verbindung mit Pfeil 74"/>
          <p:cNvCxnSpPr>
            <a:stCxn id="74" idx="2"/>
            <a:endCxn id="73" idx="0"/>
          </p:cNvCxnSpPr>
          <p:nvPr/>
        </p:nvCxnSpPr>
        <p:spPr>
          <a:xfrm>
            <a:off x="7378310" y="3825044"/>
            <a:ext cx="10386" cy="229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eck 75"/>
          <p:cNvSpPr/>
          <p:nvPr/>
        </p:nvSpPr>
        <p:spPr>
          <a:xfrm>
            <a:off x="7230102" y="30165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cxnSp>
        <p:nvCxnSpPr>
          <p:cNvPr id="77" name="Gerade Verbindung mit Pfeil 76"/>
          <p:cNvCxnSpPr>
            <a:stCxn id="76" idx="2"/>
            <a:endCxn id="74" idx="0"/>
          </p:cNvCxnSpPr>
          <p:nvPr/>
        </p:nvCxnSpPr>
        <p:spPr>
          <a:xfrm>
            <a:off x="7374118" y="3304600"/>
            <a:ext cx="4192" cy="23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7522326" y="3195855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75%</a:t>
            </a:r>
            <a:endParaRPr lang="de-AT" dirty="0"/>
          </a:p>
        </p:txBody>
      </p:sp>
      <p:sp>
        <p:nvSpPr>
          <p:cNvPr id="79" name="Textfeld 78"/>
          <p:cNvSpPr txBox="1"/>
          <p:nvPr/>
        </p:nvSpPr>
        <p:spPr>
          <a:xfrm>
            <a:off x="7532712" y="3748390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100%</a:t>
            </a:r>
            <a:endParaRPr lang="de-AT" dirty="0"/>
          </a:p>
        </p:txBody>
      </p:sp>
      <p:sp>
        <p:nvSpPr>
          <p:cNvPr id="80" name="Textfeld 79"/>
          <p:cNvSpPr txBox="1"/>
          <p:nvPr/>
        </p:nvSpPr>
        <p:spPr>
          <a:xfrm>
            <a:off x="2823692" y="3614753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51%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32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Iterative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8" name="Rechteck 27"/>
          <p:cNvSpPr/>
          <p:nvPr/>
        </p:nvSpPr>
        <p:spPr>
          <a:xfrm>
            <a:off x="467544" y="1052736"/>
            <a:ext cx="81369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Answer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When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direct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relations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single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subgroup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exceeds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50%.</a:t>
            </a: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Example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belongs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belongs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</a:t>
            </a: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4072136" y="2924944"/>
            <a:ext cx="1656184" cy="18722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Rechteck 32"/>
          <p:cNvSpPr/>
          <p:nvPr/>
        </p:nvSpPr>
        <p:spPr>
          <a:xfrm>
            <a:off x="4639852" y="4293096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34" name="Rechteck 33"/>
          <p:cNvSpPr/>
          <p:nvPr/>
        </p:nvSpPr>
        <p:spPr>
          <a:xfrm>
            <a:off x="5096980" y="378904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35" name="Rechteck 34"/>
          <p:cNvSpPr/>
          <p:nvPr/>
        </p:nvSpPr>
        <p:spPr>
          <a:xfrm>
            <a:off x="4635352" y="378904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36" name="Rechteck 35"/>
          <p:cNvSpPr/>
          <p:nvPr/>
        </p:nvSpPr>
        <p:spPr>
          <a:xfrm>
            <a:off x="4637602" y="328498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cxnSp>
        <p:nvCxnSpPr>
          <p:cNvPr id="38" name="Gerade Verbindung mit Pfeil 37"/>
          <p:cNvCxnSpPr>
            <a:stCxn id="35" idx="2"/>
            <a:endCxn id="33" idx="0"/>
          </p:cNvCxnSpPr>
          <p:nvPr/>
        </p:nvCxnSpPr>
        <p:spPr>
          <a:xfrm>
            <a:off x="4779368" y="4077072"/>
            <a:ext cx="45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34" idx="2"/>
            <a:endCxn id="33" idx="0"/>
          </p:cNvCxnSpPr>
          <p:nvPr/>
        </p:nvCxnSpPr>
        <p:spPr>
          <a:xfrm flipH="1">
            <a:off x="4783868" y="4077072"/>
            <a:ext cx="457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36" idx="2"/>
            <a:endCxn id="35" idx="0"/>
          </p:cNvCxnSpPr>
          <p:nvPr/>
        </p:nvCxnSpPr>
        <p:spPr>
          <a:xfrm flipH="1">
            <a:off x="4779368" y="3573016"/>
            <a:ext cx="22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endCxn id="34" idx="0"/>
          </p:cNvCxnSpPr>
          <p:nvPr/>
        </p:nvCxnSpPr>
        <p:spPr>
          <a:xfrm>
            <a:off x="4779368" y="3537012"/>
            <a:ext cx="461628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4144144" y="3496362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100%</a:t>
            </a:r>
            <a:endParaRPr lang="de-AT" dirty="0"/>
          </a:p>
        </p:txBody>
      </p:sp>
      <p:sp>
        <p:nvSpPr>
          <p:cNvPr id="43" name="Textfeld 42"/>
          <p:cNvSpPr txBox="1"/>
          <p:nvPr/>
        </p:nvSpPr>
        <p:spPr>
          <a:xfrm>
            <a:off x="5080248" y="3491716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90%</a:t>
            </a:r>
            <a:endParaRPr lang="de-AT" dirty="0"/>
          </a:p>
        </p:txBody>
      </p:sp>
      <p:sp>
        <p:nvSpPr>
          <p:cNvPr id="44" name="Textfeld 43"/>
          <p:cNvSpPr txBox="1"/>
          <p:nvPr/>
        </p:nvSpPr>
        <p:spPr>
          <a:xfrm>
            <a:off x="5088632" y="4000418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45%</a:t>
            </a:r>
            <a:endParaRPr lang="de-AT" dirty="0"/>
          </a:p>
        </p:txBody>
      </p:sp>
      <p:sp>
        <p:nvSpPr>
          <p:cNvPr id="45" name="Textfeld 44"/>
          <p:cNvSpPr txBox="1"/>
          <p:nvPr/>
        </p:nvSpPr>
        <p:spPr>
          <a:xfrm>
            <a:off x="4216152" y="4005064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45%</a:t>
            </a:r>
            <a:endParaRPr lang="de-AT" dirty="0"/>
          </a:p>
        </p:txBody>
      </p:sp>
      <p:sp>
        <p:nvSpPr>
          <p:cNvPr id="46" name="Rechteck 45"/>
          <p:cNvSpPr/>
          <p:nvPr/>
        </p:nvSpPr>
        <p:spPr>
          <a:xfrm>
            <a:off x="4000128" y="530959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X</a:t>
            </a:r>
            <a:endParaRPr lang="de-AT" dirty="0"/>
          </a:p>
        </p:txBody>
      </p:sp>
      <p:sp>
        <p:nvSpPr>
          <p:cNvPr id="47" name="Rechteck 46"/>
          <p:cNvSpPr/>
          <p:nvPr/>
        </p:nvSpPr>
        <p:spPr>
          <a:xfrm>
            <a:off x="5718352" y="530959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Y</a:t>
            </a:r>
          </a:p>
        </p:txBody>
      </p:sp>
      <p:cxnSp>
        <p:nvCxnSpPr>
          <p:cNvPr id="17" name="Gerade Verbindung mit Pfeil 16"/>
          <p:cNvCxnSpPr>
            <a:endCxn id="46" idx="0"/>
          </p:cNvCxnSpPr>
          <p:nvPr/>
        </p:nvCxnSpPr>
        <p:spPr>
          <a:xfrm flipH="1">
            <a:off x="4144144" y="4653136"/>
            <a:ext cx="144016" cy="656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endCxn id="46" idx="0"/>
          </p:cNvCxnSpPr>
          <p:nvPr/>
        </p:nvCxnSpPr>
        <p:spPr>
          <a:xfrm flipH="1">
            <a:off x="4144144" y="4797152"/>
            <a:ext cx="360040" cy="512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endCxn id="46" idx="0"/>
          </p:cNvCxnSpPr>
          <p:nvPr/>
        </p:nvCxnSpPr>
        <p:spPr>
          <a:xfrm flipH="1">
            <a:off x="4144144" y="4981364"/>
            <a:ext cx="535868" cy="328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47" idx="0"/>
          </p:cNvCxnSpPr>
          <p:nvPr/>
        </p:nvCxnSpPr>
        <p:spPr>
          <a:xfrm>
            <a:off x="5385012" y="4653136"/>
            <a:ext cx="477356" cy="656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2127920" y="3130853"/>
            <a:ext cx="1147936" cy="146968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Rechteck 54"/>
          <p:cNvSpPr/>
          <p:nvPr/>
        </p:nvSpPr>
        <p:spPr>
          <a:xfrm>
            <a:off x="2522794" y="3907431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56" name="Rechteck 55"/>
          <p:cNvSpPr/>
          <p:nvPr/>
        </p:nvSpPr>
        <p:spPr>
          <a:xfrm>
            <a:off x="2531178" y="340337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cxnSp>
        <p:nvCxnSpPr>
          <p:cNvPr id="57" name="Gerade Verbindung mit Pfeil 56"/>
          <p:cNvCxnSpPr>
            <a:stCxn id="56" idx="2"/>
            <a:endCxn id="55" idx="0"/>
          </p:cNvCxnSpPr>
          <p:nvPr/>
        </p:nvCxnSpPr>
        <p:spPr>
          <a:xfrm flipH="1">
            <a:off x="2666810" y="3691407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endCxn id="47" idx="0"/>
          </p:cNvCxnSpPr>
          <p:nvPr/>
        </p:nvCxnSpPr>
        <p:spPr>
          <a:xfrm flipH="1">
            <a:off x="5862368" y="4293096"/>
            <a:ext cx="1157904" cy="1016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3712132" y="4684040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20%</a:t>
            </a:r>
            <a:endParaRPr lang="de-AT" dirty="0"/>
          </a:p>
        </p:txBody>
      </p:sp>
      <p:sp>
        <p:nvSpPr>
          <p:cNvPr id="63" name="Textfeld 62"/>
          <p:cNvSpPr txBox="1"/>
          <p:nvPr/>
        </p:nvSpPr>
        <p:spPr>
          <a:xfrm>
            <a:off x="4152528" y="4793533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10%</a:t>
            </a:r>
            <a:endParaRPr lang="de-AT" dirty="0"/>
          </a:p>
        </p:txBody>
      </p:sp>
      <p:sp>
        <p:nvSpPr>
          <p:cNvPr id="64" name="Textfeld 63"/>
          <p:cNvSpPr txBox="1"/>
          <p:nvPr/>
        </p:nvSpPr>
        <p:spPr>
          <a:xfrm>
            <a:off x="4459524" y="5003884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2</a:t>
            </a:r>
            <a:r>
              <a:rPr lang="de-AT" dirty="0" smtClean="0"/>
              <a:t>5%</a:t>
            </a:r>
            <a:endParaRPr lang="de-AT" dirty="0"/>
          </a:p>
        </p:txBody>
      </p:sp>
      <p:sp>
        <p:nvSpPr>
          <p:cNvPr id="65" name="Textfeld 64"/>
          <p:cNvSpPr txBox="1"/>
          <p:nvPr/>
        </p:nvSpPr>
        <p:spPr>
          <a:xfrm>
            <a:off x="5340181" y="4688686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45%</a:t>
            </a:r>
            <a:endParaRPr lang="de-AT" dirty="0"/>
          </a:p>
        </p:txBody>
      </p:sp>
      <p:sp>
        <p:nvSpPr>
          <p:cNvPr id="66" name="Textfeld 65"/>
          <p:cNvSpPr txBox="1"/>
          <p:nvPr/>
        </p:nvSpPr>
        <p:spPr>
          <a:xfrm>
            <a:off x="6391262" y="4638884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55%</a:t>
            </a:r>
            <a:endParaRPr lang="de-AT" dirty="0"/>
          </a:p>
        </p:txBody>
      </p:sp>
      <p:cxnSp>
        <p:nvCxnSpPr>
          <p:cNvPr id="68" name="Gerade Verbindung mit Pfeil 67"/>
          <p:cNvCxnSpPr>
            <a:endCxn id="46" idx="0"/>
          </p:cNvCxnSpPr>
          <p:nvPr/>
        </p:nvCxnSpPr>
        <p:spPr>
          <a:xfrm>
            <a:off x="3208040" y="4437112"/>
            <a:ext cx="936104" cy="872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3076759" y="4572494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45%</a:t>
            </a:r>
            <a:endParaRPr lang="de-AT" dirty="0"/>
          </a:p>
        </p:txBody>
      </p:sp>
      <p:sp>
        <p:nvSpPr>
          <p:cNvPr id="79" name="Ellipse 78"/>
          <p:cNvSpPr/>
          <p:nvPr/>
        </p:nvSpPr>
        <p:spPr>
          <a:xfrm>
            <a:off x="6948264" y="2636912"/>
            <a:ext cx="1302338" cy="20882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0" name="Rechteck 79"/>
          <p:cNvSpPr/>
          <p:nvPr/>
        </p:nvSpPr>
        <p:spPr>
          <a:xfrm>
            <a:off x="7244680" y="4054816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sp>
        <p:nvSpPr>
          <p:cNvPr id="81" name="Rechteck 80"/>
          <p:cNvSpPr/>
          <p:nvPr/>
        </p:nvSpPr>
        <p:spPr>
          <a:xfrm>
            <a:off x="7234294" y="353701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cxnSp>
        <p:nvCxnSpPr>
          <p:cNvPr id="82" name="Gerade Verbindung mit Pfeil 81"/>
          <p:cNvCxnSpPr>
            <a:stCxn id="81" idx="2"/>
            <a:endCxn id="80" idx="0"/>
          </p:cNvCxnSpPr>
          <p:nvPr/>
        </p:nvCxnSpPr>
        <p:spPr>
          <a:xfrm>
            <a:off x="7378310" y="3825044"/>
            <a:ext cx="10386" cy="229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hteck 82"/>
          <p:cNvSpPr/>
          <p:nvPr/>
        </p:nvSpPr>
        <p:spPr>
          <a:xfrm>
            <a:off x="7230102" y="301656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</a:t>
            </a:r>
          </a:p>
        </p:txBody>
      </p:sp>
      <p:cxnSp>
        <p:nvCxnSpPr>
          <p:cNvPr id="84" name="Gerade Verbindung mit Pfeil 83"/>
          <p:cNvCxnSpPr>
            <a:stCxn id="83" idx="2"/>
            <a:endCxn id="81" idx="0"/>
          </p:cNvCxnSpPr>
          <p:nvPr/>
        </p:nvCxnSpPr>
        <p:spPr>
          <a:xfrm>
            <a:off x="7374118" y="3304600"/>
            <a:ext cx="4192" cy="23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7522326" y="3195855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75%</a:t>
            </a:r>
            <a:endParaRPr lang="de-AT" dirty="0"/>
          </a:p>
        </p:txBody>
      </p:sp>
      <p:sp>
        <p:nvSpPr>
          <p:cNvPr id="86" name="Textfeld 85"/>
          <p:cNvSpPr txBox="1"/>
          <p:nvPr/>
        </p:nvSpPr>
        <p:spPr>
          <a:xfrm>
            <a:off x="7532712" y="3748390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100%</a:t>
            </a:r>
            <a:endParaRPr lang="de-AT" dirty="0"/>
          </a:p>
        </p:txBody>
      </p:sp>
      <p:sp>
        <p:nvSpPr>
          <p:cNvPr id="87" name="Textfeld 86"/>
          <p:cNvSpPr txBox="1"/>
          <p:nvPr/>
        </p:nvSpPr>
        <p:spPr>
          <a:xfrm>
            <a:off x="2823692" y="3614753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51%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85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Iterative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8" name="Rechteck 27"/>
          <p:cNvSpPr/>
          <p:nvPr/>
        </p:nvSpPr>
        <p:spPr>
          <a:xfrm>
            <a:off x="467544" y="1052736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Start: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Determine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all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natural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subgroups</a:t>
            </a: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direct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relations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&gt;50%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shares</a:t>
            </a: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Iteration: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all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enterprises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determine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whether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belong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subgroup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&gt;50%)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Add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them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all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enterprises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their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subgroup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have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that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subgroup</a:t>
            </a: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repeat</a:t>
            </a: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Iterative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8" name="Rechteck 27"/>
          <p:cNvSpPr/>
          <p:nvPr/>
        </p:nvSpPr>
        <p:spPr>
          <a:xfrm>
            <a:off x="467544" y="1052736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Start</a:t>
            </a: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294466" y="2548541"/>
            <a:ext cx="792088" cy="12072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" name="Rechteck 50"/>
          <p:cNvSpPr/>
          <p:nvPr/>
        </p:nvSpPr>
        <p:spPr>
          <a:xfrm>
            <a:off x="1545324" y="3260191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52" name="Rechteck 51"/>
          <p:cNvSpPr/>
          <p:nvPr/>
        </p:nvSpPr>
        <p:spPr>
          <a:xfrm>
            <a:off x="1553708" y="275613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cxnSp>
        <p:nvCxnSpPr>
          <p:cNvPr id="58" name="Gerade Verbindung mit Pfeil 57"/>
          <p:cNvCxnSpPr>
            <a:stCxn id="52" idx="2"/>
            <a:endCxn id="51" idx="0"/>
          </p:cNvCxnSpPr>
          <p:nvPr/>
        </p:nvCxnSpPr>
        <p:spPr>
          <a:xfrm flipH="1">
            <a:off x="1689340" y="3044167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/>
          <p:cNvSpPr/>
          <p:nvPr/>
        </p:nvSpPr>
        <p:spPr>
          <a:xfrm>
            <a:off x="2807298" y="4020798"/>
            <a:ext cx="792088" cy="12072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Rechteck 60"/>
          <p:cNvSpPr/>
          <p:nvPr/>
        </p:nvSpPr>
        <p:spPr>
          <a:xfrm>
            <a:off x="3058156" y="473244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67" name="Rechteck 66"/>
          <p:cNvSpPr/>
          <p:nvPr/>
        </p:nvSpPr>
        <p:spPr>
          <a:xfrm>
            <a:off x="3066540" y="422839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cxnSp>
        <p:nvCxnSpPr>
          <p:cNvPr id="70" name="Gerade Verbindung mit Pfeil 69"/>
          <p:cNvCxnSpPr>
            <a:stCxn id="67" idx="2"/>
            <a:endCxn id="61" idx="0"/>
          </p:cNvCxnSpPr>
          <p:nvPr/>
        </p:nvCxnSpPr>
        <p:spPr>
          <a:xfrm flipH="1">
            <a:off x="3202172" y="4516424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Ellipse 122"/>
          <p:cNvSpPr/>
          <p:nvPr/>
        </p:nvSpPr>
        <p:spPr>
          <a:xfrm>
            <a:off x="3370157" y="1545179"/>
            <a:ext cx="792088" cy="12072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4" name="Rechteck 123"/>
          <p:cNvSpPr/>
          <p:nvPr/>
        </p:nvSpPr>
        <p:spPr>
          <a:xfrm>
            <a:off x="3621015" y="2256829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125" name="Rechteck 124"/>
          <p:cNvSpPr/>
          <p:nvPr/>
        </p:nvSpPr>
        <p:spPr>
          <a:xfrm>
            <a:off x="3629399" y="1752773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cxnSp>
        <p:nvCxnSpPr>
          <p:cNvPr id="126" name="Gerade Verbindung mit Pfeil 125"/>
          <p:cNvCxnSpPr>
            <a:stCxn id="125" idx="2"/>
            <a:endCxn id="124" idx="0"/>
          </p:cNvCxnSpPr>
          <p:nvPr/>
        </p:nvCxnSpPr>
        <p:spPr>
          <a:xfrm flipH="1">
            <a:off x="3765031" y="2040805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Ellipse 126"/>
          <p:cNvSpPr/>
          <p:nvPr/>
        </p:nvSpPr>
        <p:spPr>
          <a:xfrm>
            <a:off x="4587986" y="4314405"/>
            <a:ext cx="792088" cy="12072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8" name="Rechteck 127"/>
          <p:cNvSpPr/>
          <p:nvPr/>
        </p:nvSpPr>
        <p:spPr>
          <a:xfrm>
            <a:off x="4838844" y="502605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J</a:t>
            </a:r>
            <a:endParaRPr lang="de-AT" dirty="0"/>
          </a:p>
        </p:txBody>
      </p:sp>
      <p:sp>
        <p:nvSpPr>
          <p:cNvPr id="129" name="Rechteck 128"/>
          <p:cNvSpPr/>
          <p:nvPr/>
        </p:nvSpPr>
        <p:spPr>
          <a:xfrm>
            <a:off x="4847228" y="4521999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130" name="Gerade Verbindung mit Pfeil 129"/>
          <p:cNvCxnSpPr>
            <a:stCxn id="129" idx="2"/>
            <a:endCxn id="128" idx="0"/>
          </p:cNvCxnSpPr>
          <p:nvPr/>
        </p:nvCxnSpPr>
        <p:spPr>
          <a:xfrm flipH="1">
            <a:off x="4982860" y="4810031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lipse 130"/>
          <p:cNvSpPr/>
          <p:nvPr/>
        </p:nvSpPr>
        <p:spPr>
          <a:xfrm>
            <a:off x="5292080" y="2007005"/>
            <a:ext cx="792088" cy="12072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2" name="Rechteck 131"/>
          <p:cNvSpPr/>
          <p:nvPr/>
        </p:nvSpPr>
        <p:spPr>
          <a:xfrm>
            <a:off x="5542938" y="271865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</a:t>
            </a:r>
            <a:endParaRPr lang="de-AT" dirty="0"/>
          </a:p>
        </p:txBody>
      </p:sp>
      <p:sp>
        <p:nvSpPr>
          <p:cNvPr id="133" name="Rechteck 132"/>
          <p:cNvSpPr/>
          <p:nvPr/>
        </p:nvSpPr>
        <p:spPr>
          <a:xfrm>
            <a:off x="5551322" y="2214599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cxnSp>
        <p:nvCxnSpPr>
          <p:cNvPr id="134" name="Gerade Verbindung mit Pfeil 133"/>
          <p:cNvCxnSpPr>
            <a:stCxn id="133" idx="2"/>
            <a:endCxn id="132" idx="0"/>
          </p:cNvCxnSpPr>
          <p:nvPr/>
        </p:nvCxnSpPr>
        <p:spPr>
          <a:xfrm flipH="1">
            <a:off x="5686954" y="2502631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/>
          <p:cNvSpPr/>
          <p:nvPr/>
        </p:nvSpPr>
        <p:spPr>
          <a:xfrm>
            <a:off x="7020272" y="3960630"/>
            <a:ext cx="792088" cy="12072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0" name="Rechteck 139"/>
          <p:cNvSpPr/>
          <p:nvPr/>
        </p:nvSpPr>
        <p:spPr>
          <a:xfrm>
            <a:off x="7271130" y="4672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sp>
        <p:nvSpPr>
          <p:cNvPr id="141" name="Rechteck 140"/>
          <p:cNvSpPr/>
          <p:nvPr/>
        </p:nvSpPr>
        <p:spPr>
          <a:xfrm>
            <a:off x="7279514" y="4168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cxnSp>
        <p:nvCxnSpPr>
          <p:cNvPr id="142" name="Gerade Verbindung mit Pfeil 141"/>
          <p:cNvCxnSpPr>
            <a:stCxn id="141" idx="2"/>
            <a:endCxn id="140" idx="0"/>
          </p:cNvCxnSpPr>
          <p:nvPr/>
        </p:nvCxnSpPr>
        <p:spPr>
          <a:xfrm flipH="1">
            <a:off x="7415146" y="4456256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hteck 146"/>
          <p:cNvSpPr/>
          <p:nvPr/>
        </p:nvSpPr>
        <p:spPr>
          <a:xfrm>
            <a:off x="942275" y="463122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148" name="Rechteck 147"/>
          <p:cNvSpPr/>
          <p:nvPr/>
        </p:nvSpPr>
        <p:spPr>
          <a:xfrm>
            <a:off x="2086554" y="537766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149" name="Rechteck 148"/>
          <p:cNvSpPr/>
          <p:nvPr/>
        </p:nvSpPr>
        <p:spPr>
          <a:xfrm>
            <a:off x="3485383" y="328498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sp>
        <p:nvSpPr>
          <p:cNvPr id="150" name="Rechteck 149"/>
          <p:cNvSpPr/>
          <p:nvPr/>
        </p:nvSpPr>
        <p:spPr>
          <a:xfrm>
            <a:off x="6732240" y="3404207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</a:t>
            </a:r>
            <a:endParaRPr lang="de-AT" dirty="0"/>
          </a:p>
        </p:txBody>
      </p:sp>
      <p:sp>
        <p:nvSpPr>
          <p:cNvPr id="151" name="Rechteck 150"/>
          <p:cNvSpPr/>
          <p:nvPr/>
        </p:nvSpPr>
        <p:spPr>
          <a:xfrm>
            <a:off x="4838844" y="361180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16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Iterative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8" name="Rechteck 27"/>
          <p:cNvSpPr/>
          <p:nvPr/>
        </p:nvSpPr>
        <p:spPr>
          <a:xfrm>
            <a:off x="467544" y="1052736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Step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1:</a:t>
            </a: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294466" y="2548541"/>
            <a:ext cx="792088" cy="12072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" name="Rechteck 50"/>
          <p:cNvSpPr/>
          <p:nvPr/>
        </p:nvSpPr>
        <p:spPr>
          <a:xfrm>
            <a:off x="1545324" y="3260191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52" name="Rechteck 51"/>
          <p:cNvSpPr/>
          <p:nvPr/>
        </p:nvSpPr>
        <p:spPr>
          <a:xfrm>
            <a:off x="1553708" y="275613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sp>
        <p:nvSpPr>
          <p:cNvPr id="60" name="Ellipse 59"/>
          <p:cNvSpPr/>
          <p:nvPr/>
        </p:nvSpPr>
        <p:spPr>
          <a:xfrm>
            <a:off x="2807298" y="4020798"/>
            <a:ext cx="792088" cy="12072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Rechteck 60"/>
          <p:cNvSpPr/>
          <p:nvPr/>
        </p:nvSpPr>
        <p:spPr>
          <a:xfrm>
            <a:off x="3058156" y="473244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67" name="Rechteck 66"/>
          <p:cNvSpPr/>
          <p:nvPr/>
        </p:nvSpPr>
        <p:spPr>
          <a:xfrm>
            <a:off x="3066540" y="422839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123" name="Ellipse 122"/>
          <p:cNvSpPr/>
          <p:nvPr/>
        </p:nvSpPr>
        <p:spPr>
          <a:xfrm>
            <a:off x="3370157" y="1545179"/>
            <a:ext cx="792088" cy="12072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4" name="Rechteck 123"/>
          <p:cNvSpPr/>
          <p:nvPr/>
        </p:nvSpPr>
        <p:spPr>
          <a:xfrm>
            <a:off x="3621015" y="2256829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125" name="Rechteck 124"/>
          <p:cNvSpPr/>
          <p:nvPr/>
        </p:nvSpPr>
        <p:spPr>
          <a:xfrm>
            <a:off x="3629399" y="1752773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127" name="Ellipse 126"/>
          <p:cNvSpPr/>
          <p:nvPr/>
        </p:nvSpPr>
        <p:spPr>
          <a:xfrm>
            <a:off x="4587986" y="4314405"/>
            <a:ext cx="792088" cy="12072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8" name="Rechteck 127"/>
          <p:cNvSpPr/>
          <p:nvPr/>
        </p:nvSpPr>
        <p:spPr>
          <a:xfrm>
            <a:off x="4838844" y="502605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J</a:t>
            </a:r>
            <a:endParaRPr lang="de-AT" dirty="0"/>
          </a:p>
        </p:txBody>
      </p:sp>
      <p:sp>
        <p:nvSpPr>
          <p:cNvPr id="129" name="Rechteck 128"/>
          <p:cNvSpPr/>
          <p:nvPr/>
        </p:nvSpPr>
        <p:spPr>
          <a:xfrm>
            <a:off x="4847228" y="4521999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sp>
        <p:nvSpPr>
          <p:cNvPr id="131" name="Ellipse 130"/>
          <p:cNvSpPr/>
          <p:nvPr/>
        </p:nvSpPr>
        <p:spPr>
          <a:xfrm>
            <a:off x="5292080" y="2007005"/>
            <a:ext cx="792088" cy="12072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2" name="Rechteck 131"/>
          <p:cNvSpPr/>
          <p:nvPr/>
        </p:nvSpPr>
        <p:spPr>
          <a:xfrm>
            <a:off x="5542938" y="271865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</a:t>
            </a:r>
            <a:endParaRPr lang="de-AT" dirty="0"/>
          </a:p>
        </p:txBody>
      </p:sp>
      <p:sp>
        <p:nvSpPr>
          <p:cNvPr id="133" name="Rechteck 132"/>
          <p:cNvSpPr/>
          <p:nvPr/>
        </p:nvSpPr>
        <p:spPr>
          <a:xfrm>
            <a:off x="5551322" y="2214599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sp>
        <p:nvSpPr>
          <p:cNvPr id="139" name="Ellipse 138"/>
          <p:cNvSpPr/>
          <p:nvPr/>
        </p:nvSpPr>
        <p:spPr>
          <a:xfrm>
            <a:off x="7020272" y="3960630"/>
            <a:ext cx="792088" cy="12072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0" name="Rechteck 139"/>
          <p:cNvSpPr/>
          <p:nvPr/>
        </p:nvSpPr>
        <p:spPr>
          <a:xfrm>
            <a:off x="7271130" y="4672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sp>
        <p:nvSpPr>
          <p:cNvPr id="141" name="Rechteck 140"/>
          <p:cNvSpPr/>
          <p:nvPr/>
        </p:nvSpPr>
        <p:spPr>
          <a:xfrm>
            <a:off x="7279514" y="4168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sp>
        <p:nvSpPr>
          <p:cNvPr id="147" name="Rechteck 146"/>
          <p:cNvSpPr/>
          <p:nvPr/>
        </p:nvSpPr>
        <p:spPr>
          <a:xfrm>
            <a:off x="942275" y="463122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148" name="Rechteck 147"/>
          <p:cNvSpPr/>
          <p:nvPr/>
        </p:nvSpPr>
        <p:spPr>
          <a:xfrm>
            <a:off x="2086554" y="537766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149" name="Rechteck 148"/>
          <p:cNvSpPr/>
          <p:nvPr/>
        </p:nvSpPr>
        <p:spPr>
          <a:xfrm>
            <a:off x="3485383" y="328498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sp>
        <p:nvSpPr>
          <p:cNvPr id="150" name="Rechteck 149"/>
          <p:cNvSpPr/>
          <p:nvPr/>
        </p:nvSpPr>
        <p:spPr>
          <a:xfrm>
            <a:off x="6732240" y="3404207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</a:t>
            </a:r>
            <a:endParaRPr lang="de-AT" dirty="0"/>
          </a:p>
        </p:txBody>
      </p:sp>
      <p:sp>
        <p:nvSpPr>
          <p:cNvPr id="151" name="Rechteck 150"/>
          <p:cNvSpPr/>
          <p:nvPr/>
        </p:nvSpPr>
        <p:spPr>
          <a:xfrm>
            <a:off x="4838844" y="361180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374586" y="4876464"/>
            <a:ext cx="325206" cy="50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2374586" y="5228073"/>
            <a:ext cx="541230" cy="149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2437597" y="4960312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&gt;50%</a:t>
            </a:r>
            <a:endParaRPr lang="de-AT" dirty="0"/>
          </a:p>
        </p:txBody>
      </p:sp>
      <p:cxnSp>
        <p:nvCxnSpPr>
          <p:cNvPr id="12" name="Gerade Verbindung mit Pfeil 11"/>
          <p:cNvCxnSpPr>
            <a:stCxn id="140" idx="1"/>
          </p:cNvCxnSpPr>
          <p:nvPr/>
        </p:nvCxnSpPr>
        <p:spPr>
          <a:xfrm flipH="1" flipV="1">
            <a:off x="5839354" y="2914923"/>
            <a:ext cx="1431776" cy="190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endCxn id="124" idx="1"/>
          </p:cNvCxnSpPr>
          <p:nvPr/>
        </p:nvCxnSpPr>
        <p:spPr>
          <a:xfrm flipV="1">
            <a:off x="1841740" y="2400845"/>
            <a:ext cx="1779275" cy="1028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230570" y="2548541"/>
            <a:ext cx="111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Add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subgroup</a:t>
            </a:r>
            <a:endParaRPr lang="de-AT" dirty="0"/>
          </a:p>
        </p:txBody>
      </p:sp>
      <p:sp>
        <p:nvSpPr>
          <p:cNvPr id="55" name="Textfeld 54"/>
          <p:cNvSpPr txBox="1"/>
          <p:nvPr/>
        </p:nvSpPr>
        <p:spPr>
          <a:xfrm>
            <a:off x="5904654" y="3637464"/>
            <a:ext cx="111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Add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subgroup</a:t>
            </a:r>
            <a:endParaRPr lang="de-AT" dirty="0"/>
          </a:p>
        </p:txBody>
      </p:sp>
      <p:cxnSp>
        <p:nvCxnSpPr>
          <p:cNvPr id="25" name="Gerade Verbindung mit Pfeil 24"/>
          <p:cNvCxnSpPr>
            <a:stCxn id="140" idx="1"/>
          </p:cNvCxnSpPr>
          <p:nvPr/>
        </p:nvCxnSpPr>
        <p:spPr>
          <a:xfrm flipH="1">
            <a:off x="5292080" y="4816296"/>
            <a:ext cx="197905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5616622" y="4631225"/>
            <a:ext cx="111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Add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subgroup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14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llipse 138"/>
          <p:cNvSpPr/>
          <p:nvPr/>
        </p:nvSpPr>
        <p:spPr>
          <a:xfrm>
            <a:off x="7020272" y="3960630"/>
            <a:ext cx="1152128" cy="19166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Iterative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8" name="Rechteck 27"/>
          <p:cNvSpPr/>
          <p:nvPr/>
        </p:nvSpPr>
        <p:spPr>
          <a:xfrm>
            <a:off x="467544" y="1052736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Step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2:</a:t>
            </a: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294466" y="2548541"/>
            <a:ext cx="792088" cy="17636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" name="Rechteck 50"/>
          <p:cNvSpPr/>
          <p:nvPr/>
        </p:nvSpPr>
        <p:spPr>
          <a:xfrm>
            <a:off x="1545324" y="3260191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52" name="Rechteck 51"/>
          <p:cNvSpPr/>
          <p:nvPr/>
        </p:nvSpPr>
        <p:spPr>
          <a:xfrm>
            <a:off x="1553708" y="275613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sp>
        <p:nvSpPr>
          <p:cNvPr id="60" name="Ellipse 59"/>
          <p:cNvSpPr/>
          <p:nvPr/>
        </p:nvSpPr>
        <p:spPr>
          <a:xfrm>
            <a:off x="2807298" y="4020798"/>
            <a:ext cx="792088" cy="17844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Rechteck 60"/>
          <p:cNvSpPr/>
          <p:nvPr/>
        </p:nvSpPr>
        <p:spPr>
          <a:xfrm>
            <a:off x="3058156" y="473244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67" name="Rechteck 66"/>
          <p:cNvSpPr/>
          <p:nvPr/>
        </p:nvSpPr>
        <p:spPr>
          <a:xfrm>
            <a:off x="3066540" y="422839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124" name="Rechteck 123"/>
          <p:cNvSpPr/>
          <p:nvPr/>
        </p:nvSpPr>
        <p:spPr>
          <a:xfrm>
            <a:off x="1546494" y="3806866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128" name="Rechteck 127"/>
          <p:cNvSpPr/>
          <p:nvPr/>
        </p:nvSpPr>
        <p:spPr>
          <a:xfrm>
            <a:off x="7740352" y="4810031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J</a:t>
            </a:r>
            <a:endParaRPr lang="de-AT" dirty="0"/>
          </a:p>
        </p:txBody>
      </p:sp>
      <p:sp>
        <p:nvSpPr>
          <p:cNvPr id="132" name="Rechteck 131"/>
          <p:cNvSpPr/>
          <p:nvPr/>
        </p:nvSpPr>
        <p:spPr>
          <a:xfrm>
            <a:off x="7271130" y="5232269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</a:t>
            </a:r>
            <a:endParaRPr lang="de-AT" dirty="0"/>
          </a:p>
        </p:txBody>
      </p:sp>
      <p:sp>
        <p:nvSpPr>
          <p:cNvPr id="140" name="Rechteck 139"/>
          <p:cNvSpPr/>
          <p:nvPr/>
        </p:nvSpPr>
        <p:spPr>
          <a:xfrm>
            <a:off x="7271130" y="4672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sp>
        <p:nvSpPr>
          <p:cNvPr id="141" name="Rechteck 140"/>
          <p:cNvSpPr/>
          <p:nvPr/>
        </p:nvSpPr>
        <p:spPr>
          <a:xfrm>
            <a:off x="7279514" y="4168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sp>
        <p:nvSpPr>
          <p:cNvPr id="147" name="Rechteck 146"/>
          <p:cNvSpPr/>
          <p:nvPr/>
        </p:nvSpPr>
        <p:spPr>
          <a:xfrm>
            <a:off x="942275" y="463122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148" name="Rechteck 147"/>
          <p:cNvSpPr/>
          <p:nvPr/>
        </p:nvSpPr>
        <p:spPr>
          <a:xfrm>
            <a:off x="3058156" y="523364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149" name="Rechteck 148"/>
          <p:cNvSpPr/>
          <p:nvPr/>
        </p:nvSpPr>
        <p:spPr>
          <a:xfrm>
            <a:off x="3485383" y="328498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sp>
        <p:nvSpPr>
          <p:cNvPr id="150" name="Rechteck 149"/>
          <p:cNvSpPr/>
          <p:nvPr/>
        </p:nvSpPr>
        <p:spPr>
          <a:xfrm>
            <a:off x="6732240" y="3404207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</a:t>
            </a:r>
            <a:endParaRPr lang="de-AT" dirty="0"/>
          </a:p>
        </p:txBody>
      </p:sp>
      <p:sp>
        <p:nvSpPr>
          <p:cNvPr id="151" name="Rechteck 150"/>
          <p:cNvSpPr/>
          <p:nvPr/>
        </p:nvSpPr>
        <p:spPr>
          <a:xfrm>
            <a:off x="4838844" y="361180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cxnSp>
        <p:nvCxnSpPr>
          <p:cNvPr id="8" name="Gerade Verbindung mit Pfeil 7"/>
          <p:cNvCxnSpPr>
            <a:endCxn id="151" idx="3"/>
          </p:cNvCxnSpPr>
          <p:nvPr/>
        </p:nvCxnSpPr>
        <p:spPr>
          <a:xfrm flipH="1" flipV="1">
            <a:off x="5126876" y="3755816"/>
            <a:ext cx="1893396" cy="1477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endCxn id="151" idx="3"/>
          </p:cNvCxnSpPr>
          <p:nvPr/>
        </p:nvCxnSpPr>
        <p:spPr>
          <a:xfrm flipH="1" flipV="1">
            <a:off x="5126876" y="3755816"/>
            <a:ext cx="1893396" cy="87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5804520" y="4173764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&gt;50%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544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llipse 138"/>
          <p:cNvSpPr/>
          <p:nvPr/>
        </p:nvSpPr>
        <p:spPr>
          <a:xfrm>
            <a:off x="6983098" y="3950882"/>
            <a:ext cx="1261310" cy="19166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Iterative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8" name="Rechteck 27"/>
          <p:cNvSpPr/>
          <p:nvPr/>
        </p:nvSpPr>
        <p:spPr>
          <a:xfrm>
            <a:off x="467544" y="1052736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Step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3:</a:t>
            </a: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294466" y="2548541"/>
            <a:ext cx="792088" cy="17636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" name="Rechteck 50"/>
          <p:cNvSpPr/>
          <p:nvPr/>
        </p:nvSpPr>
        <p:spPr>
          <a:xfrm>
            <a:off x="1545324" y="3260191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52" name="Rechteck 51"/>
          <p:cNvSpPr/>
          <p:nvPr/>
        </p:nvSpPr>
        <p:spPr>
          <a:xfrm>
            <a:off x="1553708" y="275613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sp>
        <p:nvSpPr>
          <p:cNvPr id="60" name="Ellipse 59"/>
          <p:cNvSpPr/>
          <p:nvPr/>
        </p:nvSpPr>
        <p:spPr>
          <a:xfrm>
            <a:off x="2807298" y="4020798"/>
            <a:ext cx="792088" cy="17844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Rechteck 60"/>
          <p:cNvSpPr/>
          <p:nvPr/>
        </p:nvSpPr>
        <p:spPr>
          <a:xfrm>
            <a:off x="3058156" y="473244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67" name="Rechteck 66"/>
          <p:cNvSpPr/>
          <p:nvPr/>
        </p:nvSpPr>
        <p:spPr>
          <a:xfrm>
            <a:off x="3066540" y="422839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124" name="Rechteck 123"/>
          <p:cNvSpPr/>
          <p:nvPr/>
        </p:nvSpPr>
        <p:spPr>
          <a:xfrm>
            <a:off x="1546494" y="3806866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132" name="Rechteck 131"/>
          <p:cNvSpPr/>
          <p:nvPr/>
        </p:nvSpPr>
        <p:spPr>
          <a:xfrm>
            <a:off x="7271130" y="5232269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</a:t>
            </a:r>
            <a:endParaRPr lang="de-AT" dirty="0"/>
          </a:p>
        </p:txBody>
      </p:sp>
      <p:sp>
        <p:nvSpPr>
          <p:cNvPr id="140" name="Rechteck 139"/>
          <p:cNvSpPr/>
          <p:nvPr/>
        </p:nvSpPr>
        <p:spPr>
          <a:xfrm>
            <a:off x="7271130" y="4672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sp>
        <p:nvSpPr>
          <p:cNvPr id="141" name="Rechteck 140"/>
          <p:cNvSpPr/>
          <p:nvPr/>
        </p:nvSpPr>
        <p:spPr>
          <a:xfrm>
            <a:off x="7279514" y="4168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sp>
        <p:nvSpPr>
          <p:cNvPr id="147" name="Rechteck 146"/>
          <p:cNvSpPr/>
          <p:nvPr/>
        </p:nvSpPr>
        <p:spPr>
          <a:xfrm>
            <a:off x="942275" y="463122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148" name="Rechteck 147"/>
          <p:cNvSpPr/>
          <p:nvPr/>
        </p:nvSpPr>
        <p:spPr>
          <a:xfrm>
            <a:off x="3058156" y="523364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149" name="Rechteck 148"/>
          <p:cNvSpPr/>
          <p:nvPr/>
        </p:nvSpPr>
        <p:spPr>
          <a:xfrm>
            <a:off x="3485383" y="328498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sp>
        <p:nvSpPr>
          <p:cNvPr id="150" name="Rechteck 149"/>
          <p:cNvSpPr/>
          <p:nvPr/>
        </p:nvSpPr>
        <p:spPr>
          <a:xfrm>
            <a:off x="6732240" y="3404207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</a:t>
            </a:r>
            <a:endParaRPr lang="de-AT" dirty="0"/>
          </a:p>
        </p:txBody>
      </p:sp>
      <p:sp>
        <p:nvSpPr>
          <p:cNvPr id="151" name="Rechteck 150"/>
          <p:cNvSpPr/>
          <p:nvPr/>
        </p:nvSpPr>
        <p:spPr>
          <a:xfrm>
            <a:off x="7692832" y="5232269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26" name="Rechteck 25"/>
          <p:cNvSpPr/>
          <p:nvPr/>
        </p:nvSpPr>
        <p:spPr>
          <a:xfrm>
            <a:off x="7740352" y="4810031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J</a:t>
            </a:r>
            <a:endParaRPr lang="de-AT" dirty="0"/>
          </a:p>
        </p:txBody>
      </p:sp>
      <p:cxnSp>
        <p:nvCxnSpPr>
          <p:cNvPr id="4" name="Gerade Verbindung mit Pfeil 3"/>
          <p:cNvCxnSpPr>
            <a:endCxn id="147" idx="3"/>
          </p:cNvCxnSpPr>
          <p:nvPr/>
        </p:nvCxnSpPr>
        <p:spPr>
          <a:xfrm flipH="1">
            <a:off x="1230307" y="4516424"/>
            <a:ext cx="5789965" cy="258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>
            <a:endCxn id="147" idx="3"/>
          </p:cNvCxnSpPr>
          <p:nvPr/>
        </p:nvCxnSpPr>
        <p:spPr>
          <a:xfrm flipH="1" flipV="1">
            <a:off x="1230307" y="4775241"/>
            <a:ext cx="5789965" cy="457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283968" y="4672280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&gt;50%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41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Objective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67544" y="1052736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Interconnect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-relations, so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that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form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networks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relations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i.e. </a:t>
            </a:r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nterprise Groups.</a:t>
            </a: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What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criterion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necessary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enterprise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belong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group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 Definition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 „Control“</a:t>
            </a: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llipse 138"/>
          <p:cNvSpPr/>
          <p:nvPr/>
        </p:nvSpPr>
        <p:spPr>
          <a:xfrm>
            <a:off x="6983098" y="3950882"/>
            <a:ext cx="1261310" cy="19166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Iterative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8" name="Rechteck 27"/>
          <p:cNvSpPr/>
          <p:nvPr/>
        </p:nvSpPr>
        <p:spPr>
          <a:xfrm>
            <a:off x="467544" y="1052736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Step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4:</a:t>
            </a: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more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changes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possible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algorithm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terminates</a:t>
            </a: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294466" y="2548541"/>
            <a:ext cx="792088" cy="17636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" name="Rechteck 50"/>
          <p:cNvSpPr/>
          <p:nvPr/>
        </p:nvSpPr>
        <p:spPr>
          <a:xfrm>
            <a:off x="1545324" y="3260191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52" name="Rechteck 51"/>
          <p:cNvSpPr/>
          <p:nvPr/>
        </p:nvSpPr>
        <p:spPr>
          <a:xfrm>
            <a:off x="1553708" y="275613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sp>
        <p:nvSpPr>
          <p:cNvPr id="60" name="Ellipse 59"/>
          <p:cNvSpPr/>
          <p:nvPr/>
        </p:nvSpPr>
        <p:spPr>
          <a:xfrm>
            <a:off x="2807298" y="4020798"/>
            <a:ext cx="792088" cy="17844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Rechteck 60"/>
          <p:cNvSpPr/>
          <p:nvPr/>
        </p:nvSpPr>
        <p:spPr>
          <a:xfrm>
            <a:off x="3058156" y="473244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67" name="Rechteck 66"/>
          <p:cNvSpPr/>
          <p:nvPr/>
        </p:nvSpPr>
        <p:spPr>
          <a:xfrm>
            <a:off x="3066540" y="422839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124" name="Rechteck 123"/>
          <p:cNvSpPr/>
          <p:nvPr/>
        </p:nvSpPr>
        <p:spPr>
          <a:xfrm>
            <a:off x="1546494" y="3806866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132" name="Rechteck 131"/>
          <p:cNvSpPr/>
          <p:nvPr/>
        </p:nvSpPr>
        <p:spPr>
          <a:xfrm>
            <a:off x="7271130" y="5232269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</a:t>
            </a:r>
            <a:endParaRPr lang="de-AT" dirty="0"/>
          </a:p>
        </p:txBody>
      </p:sp>
      <p:sp>
        <p:nvSpPr>
          <p:cNvPr id="140" name="Rechteck 139"/>
          <p:cNvSpPr/>
          <p:nvPr/>
        </p:nvSpPr>
        <p:spPr>
          <a:xfrm>
            <a:off x="7271130" y="4672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sp>
        <p:nvSpPr>
          <p:cNvPr id="141" name="Rechteck 140"/>
          <p:cNvSpPr/>
          <p:nvPr/>
        </p:nvSpPr>
        <p:spPr>
          <a:xfrm>
            <a:off x="7279514" y="4168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sp>
        <p:nvSpPr>
          <p:cNvPr id="147" name="Rechteck 146"/>
          <p:cNvSpPr/>
          <p:nvPr/>
        </p:nvSpPr>
        <p:spPr>
          <a:xfrm>
            <a:off x="7692832" y="4343193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148" name="Rechteck 147"/>
          <p:cNvSpPr/>
          <p:nvPr/>
        </p:nvSpPr>
        <p:spPr>
          <a:xfrm>
            <a:off x="3058156" y="523364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149" name="Rechteck 148"/>
          <p:cNvSpPr/>
          <p:nvPr/>
        </p:nvSpPr>
        <p:spPr>
          <a:xfrm>
            <a:off x="3485383" y="328498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sp>
        <p:nvSpPr>
          <p:cNvPr id="150" name="Rechteck 149"/>
          <p:cNvSpPr/>
          <p:nvPr/>
        </p:nvSpPr>
        <p:spPr>
          <a:xfrm>
            <a:off x="6732240" y="3404207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</a:t>
            </a:r>
            <a:endParaRPr lang="de-AT" dirty="0"/>
          </a:p>
        </p:txBody>
      </p:sp>
      <p:sp>
        <p:nvSpPr>
          <p:cNvPr id="151" name="Rechteck 150"/>
          <p:cNvSpPr/>
          <p:nvPr/>
        </p:nvSpPr>
        <p:spPr>
          <a:xfrm>
            <a:off x="7692832" y="5232269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26" name="Rechteck 25"/>
          <p:cNvSpPr/>
          <p:nvPr/>
        </p:nvSpPr>
        <p:spPr>
          <a:xfrm>
            <a:off x="7740352" y="4810031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J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782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llipse 138"/>
          <p:cNvSpPr/>
          <p:nvPr/>
        </p:nvSpPr>
        <p:spPr>
          <a:xfrm>
            <a:off x="6983098" y="3950882"/>
            <a:ext cx="1261310" cy="19166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Iterative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8" name="Rechteck 27"/>
          <p:cNvSpPr/>
          <p:nvPr/>
        </p:nvSpPr>
        <p:spPr>
          <a:xfrm>
            <a:off x="467544" y="1052736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Step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4:</a:t>
            </a: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more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changes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possible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algorithm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terminates</a:t>
            </a: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294466" y="2548541"/>
            <a:ext cx="792088" cy="17636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" name="Rechteck 50"/>
          <p:cNvSpPr/>
          <p:nvPr/>
        </p:nvSpPr>
        <p:spPr>
          <a:xfrm>
            <a:off x="1545324" y="3260191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F</a:t>
            </a:r>
            <a:endParaRPr lang="de-AT" dirty="0"/>
          </a:p>
        </p:txBody>
      </p:sp>
      <p:sp>
        <p:nvSpPr>
          <p:cNvPr id="52" name="Rechteck 51"/>
          <p:cNvSpPr/>
          <p:nvPr/>
        </p:nvSpPr>
        <p:spPr>
          <a:xfrm>
            <a:off x="1553708" y="2756135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G</a:t>
            </a:r>
            <a:endParaRPr lang="de-AT" dirty="0"/>
          </a:p>
        </p:txBody>
      </p:sp>
      <p:sp>
        <p:nvSpPr>
          <p:cNvPr id="60" name="Ellipse 59"/>
          <p:cNvSpPr/>
          <p:nvPr/>
        </p:nvSpPr>
        <p:spPr>
          <a:xfrm>
            <a:off x="2807298" y="4020798"/>
            <a:ext cx="792088" cy="17844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Rechteck 60"/>
          <p:cNvSpPr/>
          <p:nvPr/>
        </p:nvSpPr>
        <p:spPr>
          <a:xfrm>
            <a:off x="3058156" y="473244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</a:t>
            </a:r>
            <a:endParaRPr lang="de-AT" dirty="0"/>
          </a:p>
        </p:txBody>
      </p:sp>
      <p:sp>
        <p:nvSpPr>
          <p:cNvPr id="67" name="Rechteck 66"/>
          <p:cNvSpPr/>
          <p:nvPr/>
        </p:nvSpPr>
        <p:spPr>
          <a:xfrm>
            <a:off x="3066540" y="4228392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</a:t>
            </a:r>
            <a:endParaRPr lang="de-AT" dirty="0"/>
          </a:p>
        </p:txBody>
      </p:sp>
      <p:sp>
        <p:nvSpPr>
          <p:cNvPr id="124" name="Rechteck 123"/>
          <p:cNvSpPr/>
          <p:nvPr/>
        </p:nvSpPr>
        <p:spPr>
          <a:xfrm>
            <a:off x="1546494" y="3806866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</a:t>
            </a:r>
            <a:endParaRPr lang="de-AT" dirty="0"/>
          </a:p>
        </p:txBody>
      </p:sp>
      <p:sp>
        <p:nvSpPr>
          <p:cNvPr id="132" name="Rechteck 131"/>
          <p:cNvSpPr/>
          <p:nvPr/>
        </p:nvSpPr>
        <p:spPr>
          <a:xfrm>
            <a:off x="7271130" y="5232269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</a:t>
            </a:r>
            <a:endParaRPr lang="de-AT" dirty="0"/>
          </a:p>
        </p:txBody>
      </p:sp>
      <p:sp>
        <p:nvSpPr>
          <p:cNvPr id="140" name="Rechteck 139"/>
          <p:cNvSpPr/>
          <p:nvPr/>
        </p:nvSpPr>
        <p:spPr>
          <a:xfrm>
            <a:off x="7271130" y="4672280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</a:t>
            </a:r>
            <a:endParaRPr lang="de-AT" dirty="0"/>
          </a:p>
        </p:txBody>
      </p:sp>
      <p:sp>
        <p:nvSpPr>
          <p:cNvPr id="141" name="Rechteck 140"/>
          <p:cNvSpPr/>
          <p:nvPr/>
        </p:nvSpPr>
        <p:spPr>
          <a:xfrm>
            <a:off x="7279514" y="416822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</a:t>
            </a:r>
            <a:endParaRPr lang="de-AT" dirty="0"/>
          </a:p>
        </p:txBody>
      </p:sp>
      <p:sp>
        <p:nvSpPr>
          <p:cNvPr id="147" name="Rechteck 146"/>
          <p:cNvSpPr/>
          <p:nvPr/>
        </p:nvSpPr>
        <p:spPr>
          <a:xfrm>
            <a:off x="7692832" y="4343193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148" name="Rechteck 147"/>
          <p:cNvSpPr/>
          <p:nvPr/>
        </p:nvSpPr>
        <p:spPr>
          <a:xfrm>
            <a:off x="3058156" y="5233648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</a:t>
            </a:r>
            <a:endParaRPr lang="de-AT" dirty="0"/>
          </a:p>
        </p:txBody>
      </p:sp>
      <p:sp>
        <p:nvSpPr>
          <p:cNvPr id="149" name="Rechteck 148"/>
          <p:cNvSpPr/>
          <p:nvPr/>
        </p:nvSpPr>
        <p:spPr>
          <a:xfrm>
            <a:off x="3485383" y="3284984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</a:t>
            </a:r>
            <a:endParaRPr lang="de-AT" dirty="0"/>
          </a:p>
        </p:txBody>
      </p:sp>
      <p:sp>
        <p:nvSpPr>
          <p:cNvPr id="150" name="Rechteck 149"/>
          <p:cNvSpPr/>
          <p:nvPr/>
        </p:nvSpPr>
        <p:spPr>
          <a:xfrm>
            <a:off x="6732240" y="3404207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</a:t>
            </a:r>
            <a:endParaRPr lang="de-AT" dirty="0"/>
          </a:p>
        </p:txBody>
      </p:sp>
      <p:sp>
        <p:nvSpPr>
          <p:cNvPr id="151" name="Rechteck 150"/>
          <p:cNvSpPr/>
          <p:nvPr/>
        </p:nvSpPr>
        <p:spPr>
          <a:xfrm>
            <a:off x="7692832" y="5232269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</a:t>
            </a:r>
            <a:endParaRPr lang="de-AT" dirty="0"/>
          </a:p>
        </p:txBody>
      </p:sp>
      <p:sp>
        <p:nvSpPr>
          <p:cNvPr id="26" name="Rechteck 25"/>
          <p:cNvSpPr/>
          <p:nvPr/>
        </p:nvSpPr>
        <p:spPr>
          <a:xfrm>
            <a:off x="7740352" y="4810031"/>
            <a:ext cx="288032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J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43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Iterative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8" name="Rechteck 27"/>
          <p:cNvSpPr/>
          <p:nvPr/>
        </p:nvSpPr>
        <p:spPr>
          <a:xfrm>
            <a:off x="467544" y="1052736"/>
            <a:ext cx="81369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Advantages: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Shorter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runtime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big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amounts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all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groups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calculated</a:t>
            </a:r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simultaneously</a:t>
            </a: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recursive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instability</a:t>
            </a: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Circular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relations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big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require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 extra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termination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rule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Disadvantage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Needs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on all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at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once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calculation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only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single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enterprise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possible</a:t>
            </a: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logo_dt_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8567" y="54149"/>
            <a:ext cx="1659538" cy="72275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3528" y="2354104"/>
            <a:ext cx="28666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i="1" dirty="0" err="1" smtClean="0">
                <a:solidFill>
                  <a:srgbClr val="AE002C"/>
                </a:solidFill>
              </a:rPr>
              <a:t>Contact</a:t>
            </a:r>
            <a:r>
              <a:rPr lang="de-AT" sz="1500" i="1" dirty="0" smtClean="0">
                <a:solidFill>
                  <a:srgbClr val="AE002C"/>
                </a:solidFill>
              </a:rPr>
              <a:t> </a:t>
            </a:r>
            <a:r>
              <a:rPr lang="de-AT" sz="1500" i="1" dirty="0" err="1" smtClean="0">
                <a:solidFill>
                  <a:srgbClr val="AE002C"/>
                </a:solidFill>
              </a:rPr>
              <a:t>information</a:t>
            </a:r>
            <a:r>
              <a:rPr lang="de-AT" sz="1500" i="1" dirty="0" smtClean="0">
                <a:solidFill>
                  <a:srgbClr val="AE002C"/>
                </a:solidFill>
              </a:rPr>
              <a:t>:</a:t>
            </a:r>
          </a:p>
          <a:p>
            <a:pPr algn="r"/>
            <a:r>
              <a:rPr lang="de-DE" sz="1500" i="1" dirty="0" smtClean="0">
                <a:solidFill>
                  <a:srgbClr val="6E8080"/>
                </a:solidFill>
              </a:rPr>
              <a:t>Jakob Hruby</a:t>
            </a:r>
          </a:p>
          <a:p>
            <a:pPr algn="r"/>
            <a:endParaRPr lang="de-AT" sz="1500" i="1" dirty="0" smtClean="0">
              <a:solidFill>
                <a:srgbClr val="6E8080"/>
              </a:solidFill>
            </a:endParaRPr>
          </a:p>
          <a:p>
            <a:pPr algn="r"/>
            <a:r>
              <a:rPr lang="de-AT" sz="1500" i="1" dirty="0" err="1" smtClean="0">
                <a:solidFill>
                  <a:srgbClr val="6E8080"/>
                </a:solidFill>
              </a:rPr>
              <a:t>Guglgasse</a:t>
            </a:r>
            <a:r>
              <a:rPr lang="de-AT" sz="1500" i="1" dirty="0" smtClean="0">
                <a:solidFill>
                  <a:srgbClr val="6E8080"/>
                </a:solidFill>
              </a:rPr>
              <a:t> 13, 1110 Vienna</a:t>
            </a:r>
          </a:p>
          <a:p>
            <a:pPr algn="r"/>
            <a:r>
              <a:rPr lang="de-AT" sz="1500" i="1" dirty="0" smtClean="0">
                <a:solidFill>
                  <a:srgbClr val="6E8080"/>
                </a:solidFill>
              </a:rPr>
              <a:t>Tel: +43 (1) 71128-8128</a:t>
            </a:r>
          </a:p>
          <a:p>
            <a:pPr algn="r"/>
            <a:r>
              <a:rPr lang="fr-FR" sz="1500" i="1" dirty="0" smtClean="0">
                <a:solidFill>
                  <a:srgbClr val="6E8080"/>
                </a:solidFill>
              </a:rPr>
              <a:t>Jakob.Hruby@statistik.gv.at</a:t>
            </a:r>
            <a:r>
              <a:rPr lang="de-AT" sz="1500" i="1" dirty="0" smtClean="0">
                <a:solidFill>
                  <a:srgbClr val="6E8080"/>
                </a:solidFill>
              </a:rPr>
              <a:t> </a:t>
            </a:r>
          </a:p>
          <a:p>
            <a:endParaRPr lang="de-AT" sz="1500" i="1" dirty="0">
              <a:solidFill>
                <a:srgbClr val="AE002C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431272" y="2088139"/>
            <a:ext cx="5461208" cy="24314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b="1" dirty="0" smtClean="0">
              <a:solidFill>
                <a:srgbClr val="FF0000"/>
              </a:solidFill>
            </a:endParaRPr>
          </a:p>
          <a:p>
            <a:r>
              <a:rPr lang="de-AT" b="1" dirty="0" smtClean="0">
                <a:solidFill>
                  <a:srgbClr val="FF0000"/>
                </a:solidFill>
              </a:rPr>
              <a:t>An </a:t>
            </a:r>
            <a:r>
              <a:rPr lang="de-AT" b="1" dirty="0">
                <a:solidFill>
                  <a:srgbClr val="FF0000"/>
                </a:solidFill>
              </a:rPr>
              <a:t>Iterative Enterprise Group </a:t>
            </a:r>
            <a:r>
              <a:rPr lang="de-AT" b="1" dirty="0" err="1">
                <a:solidFill>
                  <a:srgbClr val="FF0000"/>
                </a:solidFill>
              </a:rPr>
              <a:t>Algorithm</a:t>
            </a:r>
            <a:endParaRPr lang="de-AT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Direct</a:t>
            </a:r>
            <a:r>
              <a:rPr lang="de-DE" dirty="0" smtClean="0"/>
              <a:t> Control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67544" y="1052736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parent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holds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direct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enterprise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holds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more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than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50%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its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shares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402135" y="5157118"/>
            <a:ext cx="1296988" cy="7921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402135" y="2564730"/>
            <a:ext cx="1296988" cy="79216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475160" y="2744118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tabLst>
                <a:tab pos="355600" algn="l"/>
                <a:tab pos="622300" algn="l"/>
                <a:tab pos="1079500" algn="l"/>
              </a:tabLst>
            </a:pPr>
            <a:r>
              <a:rPr lang="de-AT" sz="2000" b="1" dirty="0">
                <a:latin typeface="Arial" charset="0"/>
              </a:rPr>
              <a:t> 	A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487860" y="5336505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tabLst>
                <a:tab pos="355600" algn="l"/>
                <a:tab pos="622300" algn="l"/>
                <a:tab pos="1079500" algn="l"/>
              </a:tabLst>
            </a:pPr>
            <a:r>
              <a:rPr lang="de-AT" sz="2000" b="1">
                <a:latin typeface="Arial" charset="0"/>
              </a:rPr>
              <a:t> 	B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1979985" y="350135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2051423" y="4077618"/>
            <a:ext cx="93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tabLst>
                <a:tab pos="1079500" algn="l"/>
              </a:tabLst>
            </a:pPr>
            <a:r>
              <a:rPr lang="de-AT" sz="2000" b="1" dirty="0">
                <a:latin typeface="Arial" charset="0"/>
              </a:rPr>
              <a:t> </a:t>
            </a:r>
            <a:r>
              <a:rPr lang="de-AT" sz="2000" b="1" dirty="0" smtClean="0">
                <a:latin typeface="Arial" charset="0"/>
              </a:rPr>
              <a:t>70%</a:t>
            </a:r>
            <a:endParaRPr lang="de-AT" sz="2000" b="1" dirty="0"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563888" y="3284984"/>
            <a:ext cx="52565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Parent A </a:t>
            </a:r>
            <a:r>
              <a:rPr lang="de-DE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holds</a:t>
            </a:r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direct</a:t>
            </a:r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No</a:t>
            </a:r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other</a:t>
            </a:r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parent</a:t>
            </a:r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can</a:t>
            </a:r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have</a:t>
            </a:r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direct</a:t>
            </a:r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Indirect</a:t>
            </a:r>
            <a:r>
              <a:rPr lang="de-DE" dirty="0" smtClean="0"/>
              <a:t> Control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67544" y="1052736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parent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holds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indirect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enterprise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all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shares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directly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indirectly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exceed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50%.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403722" y="5157118"/>
            <a:ext cx="1296988" cy="7921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611560" y="3861718"/>
            <a:ext cx="1296987" cy="7921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195885" y="3861718"/>
            <a:ext cx="1296987" cy="7921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403722" y="2564730"/>
            <a:ext cx="1296988" cy="79216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21197" y="2744118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tabLst>
                <a:tab pos="355600" algn="l"/>
                <a:tab pos="622300" algn="l"/>
                <a:tab pos="1079500" algn="l"/>
              </a:tabLst>
            </a:pPr>
            <a:r>
              <a:rPr lang="de-AT" sz="2000" b="1">
                <a:latin typeface="Arial" charset="0"/>
              </a:rPr>
              <a:t> 	A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09985" y="4041105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tabLst>
                <a:tab pos="355600" algn="l"/>
                <a:tab pos="622300" algn="l"/>
                <a:tab pos="1079500" algn="l"/>
              </a:tabLst>
            </a:pPr>
            <a:r>
              <a:rPr lang="de-AT" sz="2000" b="1">
                <a:latin typeface="Arial" charset="0"/>
              </a:rPr>
              <a:t> 	C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292722" y="4041105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tabLst>
                <a:tab pos="355600" algn="l"/>
                <a:tab pos="622300" algn="l"/>
                <a:tab pos="1079500" algn="l"/>
              </a:tabLst>
            </a:pPr>
            <a:r>
              <a:rPr lang="de-AT" sz="2000" b="1" dirty="0">
                <a:latin typeface="Arial" charset="0"/>
              </a:rPr>
              <a:t> 	D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502147" y="5336505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tabLst>
                <a:tab pos="355600" algn="l"/>
                <a:tab pos="622300" algn="l"/>
                <a:tab pos="1079500" algn="l"/>
              </a:tabLst>
            </a:pPr>
            <a:r>
              <a:rPr lang="de-AT" sz="2000" b="1" dirty="0">
                <a:latin typeface="Arial" charset="0"/>
              </a:rPr>
              <a:t> 	B</a:t>
            </a: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2195885" y="3429918"/>
            <a:ext cx="576262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>
            <a:off x="1332285" y="3429918"/>
            <a:ext cx="576262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1332285" y="4725318"/>
            <a:ext cx="50323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2267322" y="4725318"/>
            <a:ext cx="5048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757610" y="3358480"/>
            <a:ext cx="93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tabLst>
                <a:tab pos="1079500" algn="l"/>
              </a:tabLst>
            </a:pPr>
            <a:r>
              <a:rPr lang="de-AT" sz="2000" b="1" dirty="0">
                <a:latin typeface="Arial" charset="0"/>
              </a:rPr>
              <a:t> </a:t>
            </a:r>
            <a:r>
              <a:rPr lang="de-AT" sz="2000" b="1" dirty="0" smtClean="0">
                <a:latin typeface="Arial" charset="0"/>
              </a:rPr>
              <a:t>60%</a:t>
            </a:r>
            <a:endParaRPr lang="de-AT" sz="2000" b="1" dirty="0">
              <a:latin typeface="Arial" charset="0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2556247" y="3356893"/>
            <a:ext cx="935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tabLst>
                <a:tab pos="1079500" algn="l"/>
              </a:tabLst>
            </a:pPr>
            <a:r>
              <a:rPr lang="de-AT" sz="2000" b="1" dirty="0">
                <a:latin typeface="Arial" charset="0"/>
              </a:rPr>
              <a:t> </a:t>
            </a:r>
            <a:r>
              <a:rPr lang="de-AT" sz="2000" b="1" dirty="0" smtClean="0">
                <a:latin typeface="Arial" charset="0"/>
              </a:rPr>
              <a:t>100%</a:t>
            </a:r>
            <a:endParaRPr lang="de-AT" sz="2000" b="1" dirty="0">
              <a:latin typeface="Arial" charset="0"/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757610" y="4798343"/>
            <a:ext cx="93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tabLst>
                <a:tab pos="1079500" algn="l"/>
              </a:tabLst>
            </a:pPr>
            <a:r>
              <a:rPr lang="de-AT" sz="2000" b="1" dirty="0">
                <a:latin typeface="Arial" charset="0"/>
              </a:rPr>
              <a:t> </a:t>
            </a:r>
            <a:r>
              <a:rPr lang="de-AT" sz="2000" b="1" dirty="0" smtClean="0">
                <a:latin typeface="Arial" charset="0"/>
              </a:rPr>
              <a:t>40%</a:t>
            </a:r>
            <a:endParaRPr lang="de-AT" sz="2000" b="1" dirty="0">
              <a:latin typeface="Arial" charset="0"/>
            </a:endParaRP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2564185" y="4785643"/>
            <a:ext cx="93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tabLst>
                <a:tab pos="1079500" algn="l"/>
              </a:tabLst>
            </a:pPr>
            <a:r>
              <a:rPr lang="de-AT" sz="2000" b="1" dirty="0">
                <a:latin typeface="Arial" charset="0"/>
              </a:rPr>
              <a:t> </a:t>
            </a:r>
            <a:r>
              <a:rPr lang="de-AT" sz="2000" b="1" dirty="0" smtClean="0">
                <a:latin typeface="Arial" charset="0"/>
              </a:rPr>
              <a:t>15%</a:t>
            </a:r>
            <a:endParaRPr lang="de-AT" sz="2000" b="1" dirty="0">
              <a:latin typeface="Arial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563888" y="3284984"/>
            <a:ext cx="52565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holds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indirect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B, but A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not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necessarily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directly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related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single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parent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not hold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direct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40254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Indirect</a:t>
            </a:r>
            <a:r>
              <a:rPr lang="de-DE" dirty="0" smtClean="0"/>
              <a:t> Control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67544" y="1052736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Indirect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Control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comprises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direct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>
              <a:buFont typeface="+mj-lt"/>
              <a:buAutoNum type="arabicParenR"/>
            </a:pP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>
              <a:buFont typeface="+mj-lt"/>
              <a:buAutoNum type="arabicParenR"/>
            </a:pP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>
              <a:buFont typeface="+mj-lt"/>
              <a:buAutoNum type="arabicParenR"/>
            </a:pP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Indirect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Control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defined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recursively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need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criteria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our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finite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networks</a:t>
            </a: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71550" lvl="1" indent="-514350" algn="just">
              <a:buFont typeface="+mj-lt"/>
              <a:buAutoNum type="alphaLcParenR"/>
            </a:pP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Uppest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shares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directly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controlled</a:t>
            </a: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71550" lvl="1" indent="-514350" algn="just">
              <a:buFont typeface="+mj-lt"/>
              <a:buAutoNum type="alphaLcParenR"/>
            </a:pP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circular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relations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971550" lvl="1" indent="-514350" algn="just">
              <a:buFont typeface="+mj-lt"/>
              <a:buAutoNum type="alphaLcParenR"/>
            </a:pP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Indirect</a:t>
            </a:r>
            <a:r>
              <a:rPr lang="de-DE" dirty="0" smtClean="0"/>
              <a:t> Control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67544" y="1052736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criteria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a)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b)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fulfilled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simple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that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dealing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finite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datasets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criterion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c)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troublesome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Therefore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Prevent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eliminate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circular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relations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from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beforhand</a:t>
            </a: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Change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definition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r>
              <a:rPr lang="de-DE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explicitely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deal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circular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relations</a:t>
            </a:r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AT" dirty="0"/>
          </a:p>
        </p:txBody>
      </p:sp>
      <p:sp>
        <p:nvSpPr>
          <p:cNvPr id="20" name="Rechteck 19"/>
          <p:cNvSpPr/>
          <p:nvPr/>
        </p:nvSpPr>
        <p:spPr>
          <a:xfrm>
            <a:off x="467544" y="1052736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Question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How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find out</a:t>
            </a:r>
          </a:p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who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A?</a:t>
            </a: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de-DE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From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recursive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criterion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it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is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simple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intuitively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build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recursive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algorithm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determine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single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enterprise</a:t>
            </a:r>
            <a:r>
              <a:rPr lang="de-DE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645075" y="3428926"/>
            <a:ext cx="1296988" cy="7921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730800" y="3608313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tabLst>
                <a:tab pos="355600" algn="l"/>
                <a:tab pos="622300" algn="l"/>
                <a:tab pos="1079500" algn="l"/>
              </a:tabLst>
            </a:pPr>
            <a:r>
              <a:rPr lang="de-AT" sz="2000" b="1" dirty="0">
                <a:latin typeface="Arial" charset="0"/>
              </a:rPr>
              <a:t> 	</a:t>
            </a:r>
            <a:r>
              <a:rPr lang="de-AT" sz="2000" b="1" dirty="0" smtClean="0">
                <a:latin typeface="Arial" charset="0"/>
              </a:rPr>
              <a:t>A</a:t>
            </a:r>
            <a:endParaRPr lang="de-AT" sz="2000" b="1" dirty="0">
              <a:latin typeface="Arial" charset="0"/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5222925" y="1773163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5294363" y="2349426"/>
            <a:ext cx="93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tabLst>
                <a:tab pos="1079500" algn="l"/>
              </a:tabLst>
            </a:pPr>
            <a:r>
              <a:rPr lang="de-AT" sz="2000" b="1" dirty="0">
                <a:latin typeface="Arial" charset="0"/>
              </a:rPr>
              <a:t> </a:t>
            </a:r>
            <a:r>
              <a:rPr lang="de-AT" sz="2000" b="1" dirty="0" smtClean="0">
                <a:latin typeface="Arial" charset="0"/>
              </a:rPr>
              <a:t>33%</a:t>
            </a:r>
            <a:endParaRPr lang="de-AT" sz="2000" b="1" dirty="0">
              <a:latin typeface="Arial" charset="0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3738416" y="1925450"/>
            <a:ext cx="877256" cy="1472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3348931" y="2496134"/>
            <a:ext cx="93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tabLst>
                <a:tab pos="1079500" algn="l"/>
              </a:tabLst>
            </a:pPr>
            <a:r>
              <a:rPr lang="de-AT" sz="2000" b="1" dirty="0">
                <a:latin typeface="Arial" charset="0"/>
              </a:rPr>
              <a:t> </a:t>
            </a:r>
            <a:r>
              <a:rPr lang="de-AT" sz="2000" b="1" dirty="0" smtClean="0">
                <a:latin typeface="Arial" charset="0"/>
              </a:rPr>
              <a:t>33%</a:t>
            </a:r>
            <a:endParaRPr lang="de-AT" sz="2000" b="1" dirty="0">
              <a:latin typeface="Arial" charset="0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5956416" y="1923945"/>
            <a:ext cx="877256" cy="1472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de-AT" dirty="0"/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6589291" y="2461802"/>
            <a:ext cx="93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tabLst>
                <a:tab pos="1079500" algn="l"/>
              </a:tabLst>
            </a:pPr>
            <a:r>
              <a:rPr lang="de-AT" sz="2000" b="1" dirty="0">
                <a:latin typeface="Arial" charset="0"/>
              </a:rPr>
              <a:t> </a:t>
            </a:r>
            <a:r>
              <a:rPr lang="de-AT" sz="2000" b="1" dirty="0" smtClean="0">
                <a:latin typeface="Arial" charset="0"/>
              </a:rPr>
              <a:t>33%</a:t>
            </a:r>
            <a:endParaRPr lang="de-AT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1240</Words>
  <Application>Microsoft Office PowerPoint</Application>
  <PresentationFormat>Bildschirmpräsentation (4:3)</PresentationFormat>
  <Paragraphs>653</Paragraphs>
  <Slides>43</Slides>
  <Notes>43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4" baseType="lpstr">
      <vt:lpstr>Larissa</vt:lpstr>
      <vt:lpstr>An Iterative Enterprise Group Algorithm</vt:lpstr>
      <vt:lpstr>The Data</vt:lpstr>
      <vt:lpstr>The Data</vt:lpstr>
      <vt:lpstr>Objective</vt:lpstr>
      <vt:lpstr>Direct Control</vt:lpstr>
      <vt:lpstr>Indirect Control</vt:lpstr>
      <vt:lpstr>Indirect Control</vt:lpstr>
      <vt:lpstr>Indirect Control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Recursive Algorithm</vt:lpstr>
      <vt:lpstr>Iterative Algorithm</vt:lpstr>
      <vt:lpstr>Iterative Algorithm</vt:lpstr>
      <vt:lpstr>Iterative Algorithm</vt:lpstr>
      <vt:lpstr>Iterative Algorithm</vt:lpstr>
      <vt:lpstr>Iterative Algorithm</vt:lpstr>
      <vt:lpstr>Iterative Algorithm</vt:lpstr>
      <vt:lpstr>Iterative Algorithm</vt:lpstr>
      <vt:lpstr>Iterative Algorithm</vt:lpstr>
      <vt:lpstr>Iterative Algorithm</vt:lpstr>
      <vt:lpstr>Iterative Algorithm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Clara Löcker</dc:creator>
  <cp:lastModifiedBy>Jakob Hruby</cp:lastModifiedBy>
  <cp:revision>239</cp:revision>
  <cp:lastPrinted>2018-08-20T14:59:51Z</cp:lastPrinted>
  <dcterms:created xsi:type="dcterms:W3CDTF">2011-01-18T14:17:10Z</dcterms:created>
  <dcterms:modified xsi:type="dcterms:W3CDTF">2018-09-10T13:34:23Z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-490755946</vt:i4>
  </property>
  <property fmtid="{D5CDD505-2E9C-101B-9397-08002B2CF9AE}" pid="3" name="_NewReviewCycle">
    <vt:lpwstr/>
  </property>
  <property fmtid="{D5CDD505-2E9C-101B-9397-08002B2CF9AE}" pid="4" name="_EmailSubject">
    <vt:lpwstr>Wiesbaden 2018 session 6</vt:lpwstr>
  </property>
  <property fmtid="{D5CDD505-2E9C-101B-9397-08002B2CF9AE}" pid="5" name="_AuthorEmail">
    <vt:lpwstr>Jakob.Hruby@statistik.gv.at</vt:lpwstr>
  </property>
  <property fmtid="{D5CDD505-2E9C-101B-9397-08002B2CF9AE}" pid="6" name="_AuthorEmailDisplayName">
    <vt:lpwstr>HRUBY Jakob</vt:lpwstr>
  </property>
  <property fmtid="{D5CDD505-2E9C-101B-9397-08002B2CF9AE}" pid="7" name="_PreviousAdHocReviewCycleID">
    <vt:i4>-391693216</vt:i4>
  </property>
</Properties>
</file>