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67" r:id="rId3"/>
    <p:sldId id="265" r:id="rId4"/>
    <p:sldId id="275" r:id="rId5"/>
    <p:sldId id="276" r:id="rId6"/>
    <p:sldId id="268" r:id="rId7"/>
    <p:sldId id="278" r:id="rId8"/>
    <p:sldId id="277" r:id="rId9"/>
    <p:sldId id="269" r:id="rId10"/>
    <p:sldId id="270" r:id="rId11"/>
    <p:sldId id="279" r:id="rId12"/>
    <p:sldId id="280" r:id="rId13"/>
    <p:sldId id="271" r:id="rId14"/>
    <p:sldId id="281" r:id="rId15"/>
    <p:sldId id="272" r:id="rId16"/>
    <p:sldId id="282" r:id="rId17"/>
    <p:sldId id="291" r:id="rId18"/>
    <p:sldId id="284" r:id="rId19"/>
    <p:sldId id="285" r:id="rId20"/>
    <p:sldId id="286" r:id="rId21"/>
    <p:sldId id="287" r:id="rId22"/>
    <p:sldId id="288" r:id="rId23"/>
    <p:sldId id="273" r:id="rId24"/>
    <p:sldId id="289" r:id="rId25"/>
    <p:sldId id="290" r:id="rId26"/>
    <p:sldId id="262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195"/>
    <a:srgbClr val="A1B2E3"/>
    <a:srgbClr val="F8EDEC"/>
    <a:srgbClr val="BBC8EB"/>
    <a:srgbClr val="718BD5"/>
    <a:srgbClr val="18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7" autoAdjust="0"/>
  </p:normalViewPr>
  <p:slideViewPr>
    <p:cSldViewPr>
      <p:cViewPr>
        <p:scale>
          <a:sx n="66" d="100"/>
          <a:sy n="66" d="100"/>
        </p:scale>
        <p:origin x="-1200" y="-174"/>
      </p:cViewPr>
      <p:guideLst>
        <p:guide orient="horz" pos="311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61C4-6F7C-4D2D-9C29-B67160ECBECD}" type="datetimeFigureOut">
              <a:rPr lang="en-AU" smtClean="0"/>
              <a:t>16/08/2018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E5E7-2A20-4F4D-9725-A80833D8DD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44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93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1843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56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56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64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3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397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507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669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30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25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30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58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58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49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10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12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25" y="678667"/>
            <a:ext cx="6573603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24" y="1275606"/>
            <a:ext cx="6573603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BC8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0735D40-38A0-4D80-8846-DA3173A6B487}" type="datetime1">
              <a:rPr lang="en-AU" smtClean="0"/>
              <a:pPr/>
              <a:t>16/08/2018</a:t>
            </a:fld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4328" y="4796855"/>
            <a:ext cx="1341512" cy="295176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9E3DACE-F6F7-40D6-A560-8B1A0257F8F8}" type="datetime1">
              <a:rPr lang="en-AU" smtClean="0"/>
              <a:pPr/>
              <a:t>16/08/2018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576064" cy="303338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6003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9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40352" y="4796854"/>
            <a:ext cx="1125488" cy="295175"/>
          </a:xfrm>
        </p:spPr>
        <p:txBody>
          <a:bodyPr/>
          <a:lstStyle>
            <a:lvl1pPr algn="r">
              <a:defRPr sz="1100" baseline="0">
                <a:solidFill>
                  <a:srgbClr val="A1B2E3"/>
                </a:solidFill>
              </a:defRPr>
            </a:lvl1pPr>
          </a:lstStyle>
          <a:p>
            <a:fld id="{0AF71939-FE81-4F91-8C2C-178F5234D943}" type="datetime1">
              <a:rPr lang="en-AU" smtClean="0"/>
              <a:pPr/>
              <a:t>16/08/2018</a:t>
            </a:fld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2133600" cy="273844"/>
          </a:xfrm>
        </p:spPr>
        <p:txBody>
          <a:bodyPr/>
          <a:lstStyle>
            <a:lvl1pPr algn="l">
              <a:defRPr sz="1100">
                <a:solidFill>
                  <a:srgbClr val="A1B2E3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794004"/>
            <a:ext cx="5651216" cy="648072"/>
          </a:xfrm>
        </p:spPr>
        <p:txBody>
          <a:bodyPr anchor="t">
            <a:normAutofit/>
          </a:bodyPr>
          <a:lstStyle>
            <a:lvl1pPr algn="r">
              <a:defRPr sz="32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5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659522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586128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461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0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7772400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400800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3461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986"/>
            <a:ext cx="71139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312" y="4803998"/>
            <a:ext cx="16295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8400E1E-E99E-440F-BE40-733B24941DFA}" type="datetime1">
              <a:rPr lang="en-AU" smtClean="0"/>
              <a:pPr/>
              <a:t>16/08/2018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03998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5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1" r:id="rId5"/>
    <p:sldLayoutId id="2147483660" r:id="rId6"/>
    <p:sldLayoutId id="2147483661" r:id="rId7"/>
    <p:sldLayoutId id="214748365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11510"/>
            <a:ext cx="6573603" cy="956979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an Integrated Point of Contact Coding Service for Industry Classification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635646"/>
            <a:ext cx="6573603" cy="432048"/>
          </a:xfrm>
        </p:spPr>
        <p:txBody>
          <a:bodyPr>
            <a:normAutofit fontScale="25000" lnSpcReduction="20000"/>
          </a:bodyPr>
          <a:lstStyle/>
          <a:p>
            <a:r>
              <a:rPr lang="en-AU" sz="8000" b="1" dirty="0"/>
              <a:t>26th Meeting of the Wiesbaden Group on Business </a:t>
            </a:r>
            <a:r>
              <a:rPr lang="en-AU" sz="8000" b="1" dirty="0" smtClean="0"/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3745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ABN Online Registration using the ABR Portal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760641" cy="37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011910"/>
            <a:ext cx="47274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ABN Online Registration using the ABR Portal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760641" cy="37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4788024" y="3157058"/>
            <a:ext cx="1296144" cy="638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28954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Registrants describe their business activity here</a:t>
            </a:r>
            <a:endParaRPr lang="en-AU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011910"/>
            <a:ext cx="47274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ABN Online Registration using the ABR Portal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760641" cy="37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4788024" y="3157058"/>
            <a:ext cx="1296144" cy="638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28954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Registrants describe their business activity here</a:t>
            </a:r>
            <a:endParaRPr lang="en-AU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4299942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386789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PoCC returns description matches associated with ANZSIC codes here</a:t>
            </a:r>
            <a:endParaRPr lang="en-AU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011910"/>
            <a:ext cx="47274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ABN </a:t>
            </a:r>
            <a:r>
              <a:rPr lang="en-AU" dirty="0"/>
              <a:t>Online Registration using the ABR </a:t>
            </a:r>
            <a:r>
              <a:rPr lang="en-AU" dirty="0" smtClean="0"/>
              <a:t>Portal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6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9315"/>
            <a:ext cx="3726541" cy="375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011910"/>
            <a:ext cx="47274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ABN </a:t>
            </a:r>
            <a:r>
              <a:rPr lang="en-AU" dirty="0"/>
              <a:t>Online Registration using the ABR </a:t>
            </a:r>
            <a:r>
              <a:rPr lang="en-AU" dirty="0" smtClean="0"/>
              <a:t>Portal</a:t>
            </a:r>
            <a:br>
              <a:rPr lang="en-AU" dirty="0" smtClean="0"/>
            </a:br>
            <a:r>
              <a:rPr lang="en-AU" dirty="0" smtClean="0"/>
              <a:t>Data Flow to ABS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14</a:t>
            </a:fld>
            <a:endParaRPr lang="en-AU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059583"/>
            <a:ext cx="5669668" cy="338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12" y="3939902"/>
            <a:ext cx="736976" cy="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AU" dirty="0"/>
              <a:t>The Australian Government is investing $AU254.7 million in the Digital Transformation Agenda </a:t>
            </a:r>
            <a:endParaRPr lang="en-AU" dirty="0" smtClean="0"/>
          </a:p>
          <a:p>
            <a:pPr lvl="1">
              <a:spcAft>
                <a:spcPts val="600"/>
              </a:spcAft>
            </a:pPr>
            <a:r>
              <a:rPr lang="en-AU" sz="2600" dirty="0" smtClean="0"/>
              <a:t>Will drive </a:t>
            </a:r>
            <a:r>
              <a:rPr lang="en-AU" sz="2600" dirty="0"/>
              <a:t>innovation </a:t>
            </a:r>
            <a:endParaRPr lang="en-AU" sz="2600" dirty="0" smtClean="0"/>
          </a:p>
          <a:p>
            <a:pPr lvl="1">
              <a:spcAft>
                <a:spcPts val="600"/>
              </a:spcAft>
            </a:pPr>
            <a:r>
              <a:rPr lang="en-AU" sz="2600" dirty="0" smtClean="0"/>
              <a:t>Provide better access </a:t>
            </a:r>
            <a:r>
              <a:rPr lang="en-AU" sz="2600" dirty="0"/>
              <a:t>government </a:t>
            </a:r>
            <a:r>
              <a:rPr lang="en-AU" sz="2600" dirty="0" smtClean="0"/>
              <a:t>services</a:t>
            </a:r>
          </a:p>
          <a:p>
            <a:pPr lvl="1">
              <a:spcAft>
                <a:spcPts val="600"/>
              </a:spcAft>
            </a:pPr>
            <a:r>
              <a:rPr lang="en-AU" sz="2600" dirty="0" smtClean="0"/>
              <a:t>Includes a </a:t>
            </a:r>
            <a:r>
              <a:rPr lang="en-AU" sz="2600" dirty="0"/>
              <a:t>streamlined Business Registration </a:t>
            </a:r>
            <a:r>
              <a:rPr lang="en-AU" sz="2600" dirty="0" smtClean="0"/>
              <a:t>Service</a:t>
            </a:r>
          </a:p>
          <a:p>
            <a:pPr lvl="1">
              <a:spcAft>
                <a:spcPts val="600"/>
              </a:spcAft>
            </a:pPr>
            <a:r>
              <a:rPr lang="en-AU" sz="2600" dirty="0" smtClean="0"/>
              <a:t>An </a:t>
            </a:r>
            <a:r>
              <a:rPr lang="en-AU" sz="2600" dirty="0"/>
              <a:t>online portal to simplify business registration and licensing services</a:t>
            </a:r>
            <a:r>
              <a:rPr lang="en-AU" sz="2600" dirty="0" smtClean="0"/>
              <a:t>.</a:t>
            </a:r>
            <a:endParaRPr lang="en-AU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Digital Transformation Agenda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127313"/>
            <a:ext cx="432048" cy="4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208912" cy="353504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Businesses will be able to apply </a:t>
            </a:r>
            <a:r>
              <a:rPr lang="en-AU" dirty="0"/>
              <a:t>for multiple </a:t>
            </a:r>
            <a:r>
              <a:rPr lang="en-AU" dirty="0" smtClean="0"/>
              <a:t>business </a:t>
            </a:r>
            <a:r>
              <a:rPr lang="en-AU" dirty="0"/>
              <a:t>licensing and tax registrations at the same </a:t>
            </a:r>
            <a:r>
              <a:rPr lang="en-AU" dirty="0" smtClean="0"/>
              <a:t>time. </a:t>
            </a:r>
          </a:p>
          <a:p>
            <a:pPr lvl="0">
              <a:spcAft>
                <a:spcPts val="600"/>
              </a:spcAft>
            </a:pPr>
            <a:r>
              <a:rPr lang="en-AU" dirty="0"/>
              <a:t>The service: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is simple to use and provides all relevant information clearly in one place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allows applicants to save and resume an application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checks the availability of a proposed business or company name, and</a:t>
            </a:r>
          </a:p>
          <a:p>
            <a:pPr lvl="1"/>
            <a:r>
              <a:rPr lang="en-AU" sz="2400" dirty="0"/>
              <a:t>includes customer support.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Digital Transformation Agenda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127313"/>
            <a:ext cx="432048" cy="4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Digital Transformation Agenda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1939-FE81-4F91-8C2C-178F5234D943}" type="datetime1">
              <a:rPr lang="en-AU" smtClean="0"/>
              <a:t>16/08/2018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17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18" y="3932928"/>
            <a:ext cx="761010" cy="420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50" y="4011910"/>
            <a:ext cx="761010" cy="420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50" y="1987535"/>
            <a:ext cx="761010" cy="420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005" y="2428895"/>
            <a:ext cx="263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Calibri" panose="020F0502020204030204" pitchFamily="34" charset="0"/>
              </a:rPr>
              <a:t>Register business</a:t>
            </a: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009" y="3435846"/>
            <a:ext cx="214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End business</a:t>
            </a: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7" y="3435846"/>
            <a:ext cx="2286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Calibri" panose="020F0502020204030204" pitchFamily="34" charset="0"/>
              </a:rPr>
              <a:t>Modify business</a:t>
            </a: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270" y="1059582"/>
            <a:ext cx="751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latin typeface="Calibri" panose="020F0502020204030204" pitchFamily="34" charset="0"/>
              </a:rPr>
              <a:t>Business interactions with the new online portal</a:t>
            </a:r>
            <a:endParaRPr lang="en-US" sz="2400" i="1" dirty="0" smtClean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7" y="2243622"/>
            <a:ext cx="511526" cy="511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41" y="2232101"/>
            <a:ext cx="534568" cy="534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01657" y="3580430"/>
            <a:ext cx="502921" cy="502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735441" y="3580430"/>
            <a:ext cx="493395" cy="502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18" y="1987535"/>
            <a:ext cx="761010" cy="4201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70009" y="2428895"/>
            <a:ext cx="2262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Run business</a:t>
            </a: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3183" y="2774137"/>
            <a:ext cx="2090416" cy="8005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/>
              <a:t>New Online Portal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9010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208912" cy="3535041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AU" dirty="0" smtClean="0"/>
              <a:t>Multiple business registration services.</a:t>
            </a:r>
          </a:p>
          <a:p>
            <a:pPr lvl="0">
              <a:spcAft>
                <a:spcPts val="600"/>
              </a:spcAft>
            </a:pPr>
            <a:r>
              <a:rPr lang="en-AU" dirty="0" smtClean="0"/>
              <a:t>The </a:t>
            </a:r>
            <a:r>
              <a:rPr lang="en-AU" dirty="0"/>
              <a:t>existing ABR ANZSIC POCC </a:t>
            </a:r>
            <a:r>
              <a:rPr lang="en-AU" dirty="0" smtClean="0"/>
              <a:t>cannot </a:t>
            </a:r>
            <a:r>
              <a:rPr lang="en-AU" dirty="0"/>
              <a:t>be accessed by </a:t>
            </a:r>
            <a:r>
              <a:rPr lang="en-AU" dirty="0" smtClean="0"/>
              <a:t>any new business registration providers.</a:t>
            </a:r>
          </a:p>
          <a:p>
            <a:pPr lvl="0">
              <a:spcAft>
                <a:spcPts val="600"/>
              </a:spcAft>
            </a:pPr>
            <a:r>
              <a:rPr lang="en-AU" dirty="0" smtClean="0"/>
              <a:t>Multiple </a:t>
            </a:r>
            <a:r>
              <a:rPr lang="en-AU" dirty="0"/>
              <a:t>business registration portals </a:t>
            </a:r>
            <a:r>
              <a:rPr lang="en-AU" dirty="0" smtClean="0"/>
              <a:t>means multiple PoCCs.</a:t>
            </a:r>
          </a:p>
          <a:p>
            <a:pPr lvl="0">
              <a:spcAft>
                <a:spcPts val="600"/>
              </a:spcAft>
            </a:pPr>
            <a:r>
              <a:rPr lang="en-AU" dirty="0" smtClean="0"/>
              <a:t>PoCCs will be independently owned and maintained.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915566"/>
          </a:xfrm>
        </p:spPr>
        <p:txBody>
          <a:bodyPr>
            <a:normAutofit/>
          </a:bodyPr>
          <a:lstStyle/>
          <a:p>
            <a:r>
              <a:rPr lang="en-AU" dirty="0" smtClean="0"/>
              <a:t>Impact of the Digital transformation Agenda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18</a:t>
            </a:fld>
            <a:endParaRPr lang="en-AU" dirty="0"/>
          </a:p>
        </p:txBody>
      </p:sp>
      <p:pic>
        <p:nvPicPr>
          <p:cNvPr id="7" name="Picture 28" descr="S:\Graphic Design Section\Town Hall presentations\`MAIN GRAPHIC FOLDER\ICONs\PNG ICONS\war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90" y="4120607"/>
            <a:ext cx="534998" cy="4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Potential Data Flow to the ABS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19</a:t>
            </a:fld>
            <a:endParaRPr lang="en-A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770485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12" y="3939902"/>
            <a:ext cx="736976" cy="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This </a:t>
            </a:r>
            <a:r>
              <a:rPr lang="en-AU" dirty="0" smtClean="0"/>
              <a:t>presentation provides an overview of how a risk to Australian Bureau of Statistics (ABS) industry data was mitigated through the development and implementation of a coding </a:t>
            </a:r>
            <a:r>
              <a:rPr lang="en-AU" dirty="0"/>
              <a:t>solution </a:t>
            </a:r>
            <a:r>
              <a:rPr lang="en-AU" dirty="0" smtClean="0"/>
              <a:t>hosted by the ABS and made </a:t>
            </a:r>
            <a:r>
              <a:rPr lang="en-AU" dirty="0"/>
              <a:t>available to all organisations facilitating the </a:t>
            </a:r>
            <a:r>
              <a:rPr lang="en-AU" dirty="0" smtClean="0"/>
              <a:t>business registration services.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89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208912" cy="35350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Multiple </a:t>
            </a:r>
            <a:r>
              <a:rPr lang="en-US" dirty="0"/>
              <a:t>PoCCs </a:t>
            </a:r>
            <a:r>
              <a:rPr lang="en-US" dirty="0" smtClean="0"/>
              <a:t>used in alternate </a:t>
            </a:r>
            <a:r>
              <a:rPr lang="en-US" dirty="0"/>
              <a:t>online ABN registration </a:t>
            </a:r>
            <a:r>
              <a:rPr lang="en-US" dirty="0" smtClean="0"/>
              <a:t>portals will bring the following risks:</a:t>
            </a:r>
            <a:endParaRPr lang="en-AU" dirty="0"/>
          </a:p>
          <a:p>
            <a:pPr lvl="1">
              <a:spcAft>
                <a:spcPts val="600"/>
              </a:spcAft>
            </a:pPr>
            <a:r>
              <a:rPr lang="en-US" sz="2400" dirty="0"/>
              <a:t>Accuracy of industry coding 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Maintenance </a:t>
            </a:r>
            <a:r>
              <a:rPr lang="en-US" sz="2400" dirty="0"/>
              <a:t>of industry </a:t>
            </a:r>
            <a:r>
              <a:rPr lang="en-US" sz="2400" dirty="0" smtClean="0"/>
              <a:t>coders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Use of industry data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Risks to the Quality of Industry Data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20</a:t>
            </a:fld>
            <a:endParaRPr lang="en-AU" dirty="0"/>
          </a:p>
        </p:txBody>
      </p:sp>
      <p:pic>
        <p:nvPicPr>
          <p:cNvPr id="6" name="Picture 28" descr="S:\Graphic Design Section\Town Hall presentations\`MAIN GRAPHIC FOLDER\ICONs\PNG ICONS\war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048598"/>
            <a:ext cx="534998" cy="4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208912" cy="35350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To mitigate the risks, the ABS developed its own ANZSIC PoCC.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It uses a </a:t>
            </a:r>
            <a:r>
              <a:rPr lang="en-AU" dirty="0" smtClean="0"/>
              <a:t>Windows application developed by Statistics Canada called </a:t>
            </a:r>
            <a:r>
              <a:rPr lang="en-AU" sz="2400" dirty="0" smtClean="0"/>
              <a:t>G-Code.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It’s hosted by the ABS and is accessible via an API.</a:t>
            </a:r>
          </a:p>
          <a:p>
            <a:pPr>
              <a:spcAft>
                <a:spcPts val="600"/>
              </a:spcAft>
            </a:pPr>
            <a:r>
              <a:rPr lang="en-US" dirty="0"/>
              <a:t>It facilitates both whole-of-government and external </a:t>
            </a:r>
            <a:r>
              <a:rPr lang="en-US" dirty="0" smtClean="0"/>
              <a:t>use.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Moved into production in May 2018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ABS </a:t>
            </a:r>
            <a:r>
              <a:rPr lang="en-AU" dirty="0" smtClean="0"/>
              <a:t>ANZSIC Point of Contact Coder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21</a:t>
            </a:fld>
            <a:endParaRPr lang="en-AU" dirty="0"/>
          </a:p>
        </p:txBody>
      </p:sp>
      <p:pic>
        <p:nvPicPr>
          <p:cNvPr id="6" name="Picture 7" descr="S:\Graphic Design Section\Town Hall presentations\`MAIN GRAPHIC FOLDER\ICONs\PNG ICONS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67894"/>
            <a:ext cx="53016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208912" cy="35350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ABS ANZSIC </a:t>
            </a:r>
            <a:r>
              <a:rPr lang="en-US" dirty="0" smtClean="0"/>
              <a:t>PoCC is compulsory for all online registration portals.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One solution for all portals ensures consistency in outputs.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ABS has control of maintenance.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Data quality of industry data remains high.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ABS </a:t>
            </a:r>
            <a:r>
              <a:rPr lang="en-AU" dirty="0" smtClean="0"/>
              <a:t>ANZSIC Point of Contact Coder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6" name="Picture 7" descr="S:\Graphic Design Section\Town Hall presentations\`MAIN GRAPHIC FOLDER\ICONs\PNG ICONS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67894"/>
            <a:ext cx="53016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data Flow to the ABS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23</a:t>
            </a:fld>
            <a:endParaRPr lang="en-A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41734"/>
            <a:ext cx="5521771" cy="37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12" y="3939902"/>
            <a:ext cx="736976" cy="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Success is dependent </a:t>
            </a:r>
            <a:r>
              <a:rPr lang="en-US" dirty="0"/>
              <a:t>on the quality of ANZSIC codes </a:t>
            </a:r>
            <a:r>
              <a:rPr lang="en-US" dirty="0" smtClean="0"/>
              <a:t>allocated </a:t>
            </a:r>
            <a:r>
              <a:rPr lang="en-US" dirty="0"/>
              <a:t>to </a:t>
            </a:r>
            <a:r>
              <a:rPr lang="en-US" dirty="0" smtClean="0"/>
              <a:t>business.</a:t>
            </a:r>
          </a:p>
          <a:p>
            <a:r>
              <a:rPr lang="en-US" dirty="0"/>
              <a:t>Ongoing monitoring is critical to ensure data quality remains at optimum 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ABS </a:t>
            </a:r>
            <a:r>
              <a:rPr lang="en-US" dirty="0"/>
              <a:t>ANZSIC PoCC Quality Assurance </a:t>
            </a:r>
            <a:r>
              <a:rPr lang="en-US" dirty="0" smtClean="0"/>
              <a:t>Strategy</a:t>
            </a:r>
          </a:p>
          <a:p>
            <a:pPr lvl="1"/>
            <a:r>
              <a:rPr lang="en-US" sz="2400" dirty="0"/>
              <a:t>measures </a:t>
            </a:r>
            <a:r>
              <a:rPr lang="en-US" sz="2400" dirty="0" smtClean="0"/>
              <a:t>PoCC performance </a:t>
            </a:r>
            <a:r>
              <a:rPr lang="en-US" sz="2400" dirty="0"/>
              <a:t>over </a:t>
            </a:r>
            <a:r>
              <a:rPr lang="en-US" sz="2400" dirty="0" smtClean="0"/>
              <a:t>time</a:t>
            </a:r>
          </a:p>
          <a:p>
            <a:pPr lvl="1"/>
            <a:r>
              <a:rPr lang="en-US" sz="2400" dirty="0"/>
              <a:t>determines whether the quality of </a:t>
            </a:r>
            <a:r>
              <a:rPr lang="en-US" sz="2400" dirty="0" smtClean="0"/>
              <a:t>industry data is </a:t>
            </a:r>
            <a:r>
              <a:rPr lang="en-US" sz="2400" dirty="0"/>
              <a:t>fit for purpose</a:t>
            </a:r>
            <a:endParaRPr lang="en-AU" sz="2400" dirty="0"/>
          </a:p>
          <a:p>
            <a:pPr lvl="1"/>
            <a:r>
              <a:rPr lang="en-US" sz="2400" dirty="0" smtClean="0"/>
              <a:t>determines requirements for PoCC maintenance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Assurance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24</a:t>
            </a:fld>
            <a:endParaRPr lang="en-AU" dirty="0"/>
          </a:p>
        </p:txBody>
      </p:sp>
      <p:pic>
        <p:nvPicPr>
          <p:cNvPr id="6" name="Picture 31" descr="S:\Graphic Design Section\Town Hall presentations\`MAIN GRAPHIC FOLDER\ICONs\PNG ICONS\grap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867639"/>
            <a:ext cx="576064" cy="5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059582"/>
            <a:ext cx="7848872" cy="3535041"/>
          </a:xfrm>
        </p:spPr>
        <p:txBody>
          <a:bodyPr>
            <a:normAutofit/>
          </a:bodyPr>
          <a:lstStyle/>
          <a:p>
            <a:r>
              <a:rPr lang="en-AU" dirty="0" smtClean="0"/>
              <a:t>The ABS responded to a change in government policy</a:t>
            </a:r>
          </a:p>
          <a:p>
            <a:r>
              <a:rPr lang="en-AU" dirty="0" smtClean="0"/>
              <a:t>The solution developed mitigated risks to industry data</a:t>
            </a:r>
          </a:p>
          <a:p>
            <a:r>
              <a:rPr lang="en-AU" dirty="0" smtClean="0"/>
              <a:t>It can </a:t>
            </a:r>
            <a:r>
              <a:rPr lang="en-AU" dirty="0"/>
              <a:t>easily be incorporated into business </a:t>
            </a:r>
            <a:r>
              <a:rPr lang="en-AU" dirty="0" smtClean="0"/>
              <a:t>applications</a:t>
            </a:r>
          </a:p>
          <a:p>
            <a:r>
              <a:rPr lang="en-AU" dirty="0" smtClean="0"/>
              <a:t>As co-custodian of ANZSIC, changes to the classification will be reflected in the PoCC</a:t>
            </a:r>
          </a:p>
          <a:p>
            <a:r>
              <a:rPr lang="en-AU" dirty="0" smtClean="0"/>
              <a:t>Costs of maintenance outweighed by quality economic statistics</a:t>
            </a:r>
          </a:p>
          <a:p>
            <a:r>
              <a:rPr lang="en-AU" dirty="0" smtClean="0"/>
              <a:t>Can be adapted for other classifications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September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25</a:t>
            </a:fld>
            <a:endParaRPr lang="en-AU" dirty="0"/>
          </a:p>
        </p:txBody>
      </p:sp>
      <p:pic>
        <p:nvPicPr>
          <p:cNvPr id="6" name="Picture 19" descr="S:\Graphic Design Section\Town Hall presentations\`MAIN GRAPHIC FOLDER\ICONs\PNG ICONS\targ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36414"/>
            <a:ext cx="451559" cy="4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987574"/>
            <a:ext cx="8136904" cy="3607049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Business registration in Australia</a:t>
            </a:r>
          </a:p>
          <a:p>
            <a:r>
              <a:rPr lang="en-AU" dirty="0" smtClean="0"/>
              <a:t>Australian Bureau of Statistics Business Register</a:t>
            </a:r>
          </a:p>
          <a:p>
            <a:r>
              <a:rPr lang="en-AU" dirty="0" smtClean="0"/>
              <a:t>Australian </a:t>
            </a:r>
            <a:r>
              <a:rPr lang="en-AU" dirty="0"/>
              <a:t>and New Zealand Standard Industrial </a:t>
            </a:r>
            <a:r>
              <a:rPr lang="en-AU" dirty="0" smtClean="0"/>
              <a:t>Classification</a:t>
            </a:r>
          </a:p>
          <a:p>
            <a:r>
              <a:rPr lang="en-US" dirty="0" smtClean="0"/>
              <a:t>Business industry data</a:t>
            </a:r>
          </a:p>
          <a:p>
            <a:r>
              <a:rPr lang="en-AU" dirty="0" smtClean="0"/>
              <a:t>Digital Transformation Agenda and new business registration services</a:t>
            </a:r>
            <a:endParaRPr lang="en-AU" dirty="0"/>
          </a:p>
          <a:p>
            <a:r>
              <a:rPr lang="en-US" dirty="0"/>
              <a:t>Risks associated with </a:t>
            </a:r>
            <a:r>
              <a:rPr lang="en-US" dirty="0" smtClean="0"/>
              <a:t>new </a:t>
            </a:r>
            <a:r>
              <a:rPr lang="en-AU" dirty="0" smtClean="0"/>
              <a:t>business </a:t>
            </a:r>
            <a:r>
              <a:rPr lang="en-AU" dirty="0"/>
              <a:t>registration </a:t>
            </a:r>
            <a:r>
              <a:rPr lang="en-AU" dirty="0" smtClean="0"/>
              <a:t>services</a:t>
            </a:r>
          </a:p>
          <a:p>
            <a:r>
              <a:rPr lang="en-AU" dirty="0" smtClean="0"/>
              <a:t>Solution – </a:t>
            </a:r>
            <a:r>
              <a:rPr lang="en-US" dirty="0" smtClean="0"/>
              <a:t>integrated point </a:t>
            </a:r>
            <a:r>
              <a:rPr lang="en-US" dirty="0"/>
              <a:t>of </a:t>
            </a:r>
            <a:r>
              <a:rPr lang="en-US" dirty="0" smtClean="0"/>
              <a:t>contact coding service for industry classification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203598"/>
            <a:ext cx="7715200" cy="3394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All </a:t>
            </a:r>
            <a:r>
              <a:rPr lang="en-AU" dirty="0"/>
              <a:t>Australian businesses are required to register for an Australian Business Number (ABN</a:t>
            </a:r>
            <a:r>
              <a:rPr lang="en-AU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Business registrations are facilitated through a single online portal.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Registration data feeds into the </a:t>
            </a:r>
            <a:r>
              <a:rPr lang="en-AU" dirty="0"/>
              <a:t>Australian Business </a:t>
            </a:r>
            <a:r>
              <a:rPr lang="en-AU" dirty="0" smtClean="0"/>
              <a:t>Register (ABR).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The ABR is administered by the Australian Taxation Office.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Registration in Australia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7" name="Picture 25" descr="S:\Graphic Design Section\Town Hall presentations\`MAIN GRAPHIC FOLDER\ICONs\PNG ICONS\f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7856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7715200" cy="35384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/>
              <a:t>The ABR is the primary source </a:t>
            </a:r>
            <a:r>
              <a:rPr lang="en-AU" dirty="0" smtClean="0"/>
              <a:t>of businesses </a:t>
            </a:r>
            <a:r>
              <a:rPr lang="en-AU" dirty="0"/>
              <a:t>for the Australian Bureau of Statistics (ABS) Business Register. </a:t>
            </a:r>
            <a:endParaRPr lang="en-AU" dirty="0" smtClean="0"/>
          </a:p>
          <a:p>
            <a:pPr>
              <a:spcAft>
                <a:spcPts val="600"/>
              </a:spcAft>
            </a:pPr>
            <a:r>
              <a:rPr lang="en-AU" dirty="0" smtClean="0"/>
              <a:t>ABS Business </a:t>
            </a:r>
            <a:r>
              <a:rPr lang="en-AU" dirty="0"/>
              <a:t>Register </a:t>
            </a:r>
            <a:r>
              <a:rPr lang="en-AU" dirty="0" smtClean="0"/>
              <a:t>is the </a:t>
            </a:r>
            <a:r>
              <a:rPr lang="en-AU" dirty="0"/>
              <a:t>basis for the majority of ABS business survey frames and the business demography program</a:t>
            </a:r>
            <a:r>
              <a:rPr lang="en-AU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Industry activity data is collected as part of business registrations.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The quality of industry </a:t>
            </a:r>
            <a:r>
              <a:rPr lang="en-AU" dirty="0"/>
              <a:t>activity data </a:t>
            </a:r>
            <a:r>
              <a:rPr lang="en-AU" dirty="0" smtClean="0"/>
              <a:t>is critical.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Australian Bureau of Statistics Business Register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3933152"/>
            <a:ext cx="648072" cy="6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203598"/>
            <a:ext cx="7715200" cy="339447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AU" dirty="0"/>
              <a:t>Australian and New Zealand Standard Industrial </a:t>
            </a:r>
            <a:r>
              <a:rPr lang="en-AU" dirty="0" smtClean="0"/>
              <a:t>Classification (ANZSIC) </a:t>
            </a:r>
            <a:r>
              <a:rPr lang="en-AU" dirty="0"/>
              <a:t>is the standard classification used </a:t>
            </a:r>
            <a:r>
              <a:rPr lang="en-AU" dirty="0" smtClean="0"/>
              <a:t>for </a:t>
            </a:r>
            <a:r>
              <a:rPr lang="en-AU" dirty="0"/>
              <a:t>classifying statistical units by </a:t>
            </a:r>
            <a:r>
              <a:rPr lang="en-AU" dirty="0" smtClean="0"/>
              <a:t>industry. </a:t>
            </a:r>
          </a:p>
          <a:p>
            <a:pPr lvl="0">
              <a:spcAft>
                <a:spcPts val="600"/>
              </a:spcAft>
            </a:pPr>
            <a:r>
              <a:rPr lang="en-AU" dirty="0" smtClean="0"/>
              <a:t>ANZSIC </a:t>
            </a:r>
            <a:r>
              <a:rPr lang="en-AU" dirty="0"/>
              <a:t>is a core variable </a:t>
            </a:r>
            <a:r>
              <a:rPr lang="en-AU" dirty="0" smtClean="0"/>
              <a:t>on </a:t>
            </a:r>
            <a:r>
              <a:rPr lang="en-AU" dirty="0"/>
              <a:t>the ABS Business Register. </a:t>
            </a:r>
            <a:endParaRPr lang="en-AU" dirty="0" smtClean="0"/>
          </a:p>
          <a:p>
            <a:pPr lvl="0"/>
            <a:r>
              <a:rPr lang="en-AU" dirty="0" smtClean="0"/>
              <a:t>ANZSIC is used for </a:t>
            </a:r>
            <a:r>
              <a:rPr lang="en-AU" dirty="0"/>
              <a:t>financial, administrative, analytical and statistical </a:t>
            </a:r>
            <a:r>
              <a:rPr lang="en-AU" dirty="0" smtClean="0"/>
              <a:t>purposes.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Australian and New Zealand Standard Industrial Classification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6" name="Picture 3" descr="S:\Graphic Design Section\Town Hall presentations\`MAIN GRAPHIC FOLDER\ICONs\PNG ICONS\lin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00" y="4087101"/>
            <a:ext cx="500871" cy="5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059582"/>
            <a:ext cx="7715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ANZSIC Coding </a:t>
            </a:r>
            <a:r>
              <a:rPr lang="en-AU" u="sng" dirty="0" smtClean="0"/>
              <a:t>Example</a:t>
            </a:r>
          </a:p>
          <a:p>
            <a:pPr marL="0" indent="0">
              <a:buNone/>
            </a:pPr>
            <a:r>
              <a:rPr lang="en-AU" dirty="0" smtClean="0"/>
              <a:t>A business </a:t>
            </a:r>
            <a:r>
              <a:rPr lang="en-AU" dirty="0"/>
              <a:t>that manufactures alcoholic beer is classified </a:t>
            </a:r>
            <a:r>
              <a:rPr lang="en-AU" dirty="0" smtClean="0"/>
              <a:t>the following way using </a:t>
            </a:r>
            <a:r>
              <a:rPr lang="en-AU" dirty="0"/>
              <a:t>ANZSIC.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Australian and New Zealand Standard Industrial Classification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7</a:t>
            </a:fld>
            <a:endParaRPr lang="en-AU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55050"/>
              </p:ext>
            </p:extLst>
          </p:nvPr>
        </p:nvGraphicFramePr>
        <p:xfrm>
          <a:off x="611560" y="2499742"/>
          <a:ext cx="7400598" cy="177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4" imgW="5765136" imgH="1378836" progId="Word.Document.12">
                  <p:embed/>
                </p:oleObj>
              </mc:Choice>
              <mc:Fallback>
                <p:oleObj name="Document" r:id="rId4" imgW="5765136" imgH="1378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499742"/>
                        <a:ext cx="7400598" cy="177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S:\Graphic Design Section\Town Hall presentations\`MAIN GRAPHIC FOLDER\ICONs\PNG ICONS\lin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00" y="4087101"/>
            <a:ext cx="500871" cy="5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203598"/>
            <a:ext cx="7715200" cy="33944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AU" dirty="0"/>
              <a:t>Registrants are required to self-code their intended industry activity at the point of registration.</a:t>
            </a:r>
          </a:p>
          <a:p>
            <a:pPr>
              <a:spcAft>
                <a:spcPts val="600"/>
              </a:spcAft>
            </a:pPr>
            <a:r>
              <a:rPr lang="en-AU" dirty="0"/>
              <a:t>An </a:t>
            </a:r>
            <a:r>
              <a:rPr lang="en-AU" dirty="0" smtClean="0"/>
              <a:t>ANZSIC point </a:t>
            </a:r>
            <a:r>
              <a:rPr lang="en-AU" dirty="0"/>
              <a:t>of contact </a:t>
            </a:r>
            <a:r>
              <a:rPr lang="en-AU" dirty="0" smtClean="0"/>
              <a:t>coder (PoCC) is </a:t>
            </a:r>
            <a:r>
              <a:rPr lang="en-AU" dirty="0"/>
              <a:t>called upon during the registration </a:t>
            </a:r>
            <a:r>
              <a:rPr lang="en-AU" dirty="0" smtClean="0"/>
              <a:t>process.</a:t>
            </a:r>
          </a:p>
          <a:p>
            <a:pPr>
              <a:spcAft>
                <a:spcPts val="600"/>
              </a:spcAft>
            </a:pPr>
            <a:r>
              <a:rPr lang="en-AU" dirty="0"/>
              <a:t>This PoCC is owned and maintained by the ABR</a:t>
            </a:r>
            <a:r>
              <a:rPr lang="en-AU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The PoCC assists </a:t>
            </a:r>
            <a:r>
              <a:rPr lang="en-AU" dirty="0"/>
              <a:t>the registrant in selecting the most appropriate description of their intended business </a:t>
            </a:r>
            <a:r>
              <a:rPr lang="en-AU" dirty="0" smtClean="0"/>
              <a:t>activity.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is industry activity data collected?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45" y="3939902"/>
            <a:ext cx="661235" cy="5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9582"/>
            <a:ext cx="8172400" cy="339447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A PoCC uses an index </a:t>
            </a:r>
            <a:r>
              <a:rPr lang="en-AU" dirty="0"/>
              <a:t>file with a list of </a:t>
            </a:r>
            <a:r>
              <a:rPr lang="en-AU" dirty="0" smtClean="0"/>
              <a:t>pre-determined </a:t>
            </a:r>
            <a:r>
              <a:rPr lang="en-AU" dirty="0"/>
              <a:t>text </a:t>
            </a:r>
            <a:r>
              <a:rPr lang="en-AU" dirty="0" smtClean="0"/>
              <a:t>responses.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Each response has a corresponding ANZSIC code.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Receives input through </a:t>
            </a:r>
            <a:r>
              <a:rPr lang="en-US" dirty="0"/>
              <a:t>a user interface and searches the </a:t>
            </a:r>
            <a:r>
              <a:rPr lang="en-US" dirty="0" smtClean="0"/>
              <a:t>index </a:t>
            </a:r>
            <a:r>
              <a:rPr lang="en-US" dirty="0"/>
              <a:t>file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Using </a:t>
            </a:r>
            <a:r>
              <a:rPr lang="en-US" dirty="0"/>
              <a:t>inbuilt </a:t>
            </a:r>
            <a:r>
              <a:rPr lang="en-US" dirty="0" smtClean="0"/>
              <a:t>logic, it returns matches </a:t>
            </a:r>
            <a:r>
              <a:rPr lang="en-US" dirty="0"/>
              <a:t>which are presented to the </a:t>
            </a:r>
            <a:r>
              <a:rPr lang="en-US" dirty="0" smtClean="0"/>
              <a:t>registrant.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registrant selects the most appropriate description </a:t>
            </a:r>
            <a:r>
              <a:rPr lang="en-US" dirty="0" smtClean="0"/>
              <a:t>and </a:t>
            </a:r>
            <a:r>
              <a:rPr lang="en-US" dirty="0"/>
              <a:t>an ANZSIC code is allocated to the registration.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 PoCC work?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September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3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 Master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1019</Words>
  <Application>Microsoft Office PowerPoint</Application>
  <PresentationFormat>On-screen Show (16:9)</PresentationFormat>
  <Paragraphs>185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ABS Master Style 2</vt:lpstr>
      <vt:lpstr>Document</vt:lpstr>
      <vt:lpstr>Developing an Integrated Point of Contact Coding Service for Industry Classification</vt:lpstr>
      <vt:lpstr>Introduction</vt:lpstr>
      <vt:lpstr>Overview</vt:lpstr>
      <vt:lpstr>Business Registration in Australia</vt:lpstr>
      <vt:lpstr>Australian Bureau of Statistics Business Register</vt:lpstr>
      <vt:lpstr>Australian and New Zealand Standard Industrial Classification</vt:lpstr>
      <vt:lpstr>Australian and New Zealand Standard Industrial Classification</vt:lpstr>
      <vt:lpstr>How is industry activity data collected?</vt:lpstr>
      <vt:lpstr>How does a PoCC work?</vt:lpstr>
      <vt:lpstr>ABN Online Registration using the ABR Portal</vt:lpstr>
      <vt:lpstr>ABN Online Registration using the ABR Portal</vt:lpstr>
      <vt:lpstr>ABN Online Registration using the ABR Portal</vt:lpstr>
      <vt:lpstr>ABN Online Registration using the ABR Portal</vt:lpstr>
      <vt:lpstr>ABN Online Registration using the ABR Portal Data Flow to ABS</vt:lpstr>
      <vt:lpstr>Digital Transformation Agenda </vt:lpstr>
      <vt:lpstr>Digital Transformation Agenda </vt:lpstr>
      <vt:lpstr>Digital Transformation Agenda </vt:lpstr>
      <vt:lpstr>Impact of the Digital transformation Agenda</vt:lpstr>
      <vt:lpstr>Potential Data Flow to the ABS</vt:lpstr>
      <vt:lpstr>Risks to the Quality of Industry Data</vt:lpstr>
      <vt:lpstr>ABS ANZSIC Point of Contact Coder</vt:lpstr>
      <vt:lpstr>ABS ANZSIC Point of Contact Coder</vt:lpstr>
      <vt:lpstr>New data Flow to the ABS</vt:lpstr>
      <vt:lpstr>Quality Assurance</vt:lpstr>
      <vt:lpstr>Conclusion</vt:lpstr>
      <vt:lpstr>Questions?</vt:lpstr>
    </vt:vector>
  </TitlesOfParts>
  <Company>Australian Bureau of Statistics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Cox</dc:creator>
  <cp:lastModifiedBy>Nick Skondreas</cp:lastModifiedBy>
  <cp:revision>133</cp:revision>
  <cp:lastPrinted>2018-08-03T01:46:43Z</cp:lastPrinted>
  <dcterms:created xsi:type="dcterms:W3CDTF">2018-05-09T04:54:01Z</dcterms:created>
  <dcterms:modified xsi:type="dcterms:W3CDTF">2018-08-16T04:29:15Z</dcterms:modified>
</cp:coreProperties>
</file>