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</p:sldMasterIdLst>
  <p:notesMasterIdLst>
    <p:notesMasterId r:id="rId14"/>
  </p:notesMasterIdLst>
  <p:handoutMasterIdLst>
    <p:handoutMasterId r:id="rId15"/>
  </p:handoutMasterIdLst>
  <p:sldIdLst>
    <p:sldId id="256" r:id="rId6"/>
    <p:sldId id="302" r:id="rId7"/>
    <p:sldId id="321" r:id="rId8"/>
    <p:sldId id="361" r:id="rId9"/>
    <p:sldId id="323" r:id="rId10"/>
    <p:sldId id="358" r:id="rId11"/>
    <p:sldId id="346" r:id="rId12"/>
    <p:sldId id="268" r:id="rId13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9"/>
    <a:srgbClr val="006BB6"/>
    <a:srgbClr val="E9EDF4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73179" autoAdjust="0"/>
  </p:normalViewPr>
  <p:slideViewPr>
    <p:cSldViewPr>
      <p:cViewPr varScale="1">
        <p:scale>
          <a:sx n="84" d="100"/>
          <a:sy n="84" d="100"/>
        </p:scale>
        <p:origin x="26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59DBCC-3D03-4E3A-AA84-3D770221346A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F3CDE7-14FE-4832-8622-A1BDDD082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66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165A12-C813-4CC1-8BC6-A133D915E2F0}" type="datetimeFigureOut">
              <a:rPr lang="en-GB"/>
              <a:pPr>
                <a:defRPr/>
              </a:pPr>
              <a:t>17/09/2018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705" tIns="45853" rIns="91705" bIns="4585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2B7565-F617-4850-9A61-EB74789B5D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722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130632-DCD3-40E0-A80C-0BB4B214463C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B7565-F617-4850-9A61-EB74789B5DD7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62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B7565-F617-4850-9A61-EB74789B5DD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624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foundation of the ADIMA is formed by a register of MNE Parent-Affiliate structure. This dataset includes, for each parent MNE and all its affiliates, a variety of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B7565-F617-4850-9A61-EB74789B5DD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83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B7565-F617-4850-9A61-EB74789B5DD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624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B7565-F617-4850-9A61-EB74789B5DD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624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B7565-F617-4850-9A61-EB74789B5DD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804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B40D1EB-11CC-41E7-AF73-7A1758345E12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ogo_E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749847"/>
            <a:ext cx="4894263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3332584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rgbClr val="786455"/>
                </a:solidFill>
              </a:defRPr>
            </a:lvl1pPr>
          </a:lstStyle>
          <a:p>
            <a:pPr>
              <a:defRPr/>
            </a:pPr>
            <a:fld id="{AC17D762-4FEB-4E70-B448-B652568AB489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C607AE-AD64-4622-9E43-38A914F7B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1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0D069-8AFC-4E3B-81E1-85C958F3A718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9BAC7-7B01-4C5D-A5F2-637481487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4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2EDD2-7667-4CD0-9F7F-BC3367761EB8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8675-1A26-44D9-AC15-48DCC2F27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0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00750"/>
            <a:ext cx="17414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B4A90BCD-A812-43A8-97C6-36CB617F2D70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704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68E8-1420-452C-91D6-C9B057115215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3E49-7D5C-4193-9A74-53F1555B7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5637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0000" y="2682992"/>
            <a:ext cx="6624000" cy="1531616"/>
          </a:xfrm>
        </p:spPr>
        <p:txBody>
          <a:bodyPr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FF0A0FAD-D29F-48E2-AE17-CC9946D1CFFF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fld id="{CBF7EF2D-409E-4DB2-86A8-AFB558D25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5740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5BDB-EDF1-4048-8B57-26489236A5F8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8CE6A-0432-4859-8473-EA83D7F37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4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386F4-905A-48A5-B5C0-DC15B3E44D64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DDBC1-7047-409D-9889-00A7A458AA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8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19EF1-2014-4180-808B-D6924C54874D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0A88-E264-455F-8FAB-942ADE1E3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2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0E59-B32E-4F9F-A372-84CAAB867C35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BB7A8-D683-495F-99DF-84C862489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9B1E9-1EE9-4700-866A-E5E72B656C3C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B20F6-F840-467B-BF6A-030011AC14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4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188A5-825D-4771-B145-BFDEA87C54F3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BA160-52D5-409C-8944-5B30A1BAE4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2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BA48A-CA69-422D-9F3F-054198986D17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E6EAE-1B93-4953-83A9-524898949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D7B0A-F4CA-42CB-8B74-784162DE30F1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C67A4-FD0B-4A5A-9143-E273EB1AC1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7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40DF-8A73-44A6-B51F-E267F29CA23C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8A43-09F0-48B8-B8F2-9443D342F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0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fondslid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A10746-0433-4324-A46F-A9E56037A6D8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FBB203-9E85-4B36-8F52-C895510B68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11" descr="OECD_10c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72200"/>
            <a:ext cx="5810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algn="ctr">
            <a:solidFill>
              <a:srgbClr val="7272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en-US" sz="2000" dirty="0" smtClean="0">
              <a:latin typeface="Helvetica 65 Medium"/>
            </a:endParaRPr>
          </a:p>
        </p:txBody>
      </p:sp>
      <p:pic>
        <p:nvPicPr>
          <p:cNvPr id="2052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68313" y="1601788"/>
            <a:ext cx="82184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  <a:endParaRPr lang="en-US" altLang="en-US" smtClean="0"/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 smtClean="0"/>
              <a:t>Cliquez pour modifier le titre</a:t>
            </a:r>
            <a:br>
              <a:rPr lang="fr-FR" altLang="en-US" dirty="0" smtClean="0"/>
            </a:br>
            <a:r>
              <a:rPr lang="fr-FR" altLang="en-US" dirty="0" smtClean="0"/>
              <a:t>Le titre peut-être étendu sur deux lignes</a:t>
            </a:r>
            <a:endParaRPr lang="en-US" altLang="en-US" dirty="0" smtClean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72727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E23FF3F-9D6C-4DF9-AEDA-78D620E70316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kern="1200" baseline="0">
                <a:solidFill>
                  <a:srgbClr val="727272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EBABE9B5-0001-4460-8580-5D0B631999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36" r:id="rId2"/>
    <p:sldLayoutId id="2147484340" r:id="rId3"/>
    <p:sldLayoutId id="2147484341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ts val="763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ts val="675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ts val="575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788" indent="-230188" algn="l" rtl="0" eaLnBrk="0" fontAlgn="base" hangingPunct="0">
        <a:spcBef>
          <a:spcPts val="475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0" fontAlgn="base" hangingPunct="0">
        <a:spcBef>
          <a:spcPts val="475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.DOYLE@oecd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Graham.PILGRIM@oecd.org" TargetMode="External"/><Relationship Id="rId4" Type="http://schemas.openxmlformats.org/officeDocument/2006/relationships/hyperlink" Target="mailto:Fabienne.Fortanier@oec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2547271"/>
            <a:ext cx="6444360" cy="12003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andara" panose="020E0502030303020204" pitchFamily="34" charset="0"/>
              </a:rPr>
              <a:t>The OECD Analytical Database on Individual Multinationals and Affiliates (ADIMA)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137473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1368344" y="5517232"/>
            <a:ext cx="4283776" cy="861774"/>
          </a:xfrm>
          <a:prstGeom prst="rect">
            <a:avLst/>
          </a:prstGeom>
        </p:spPr>
        <p:txBody>
          <a:bodyPr vert="horz" wrap="square" lIns="90000" rIns="90000">
            <a:spAutoFit/>
          </a:bodyPr>
          <a:lstStyle>
            <a:lvl1pPr marL="0" indent="0" algn="l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kumimoji="0"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>
                <a:latin typeface="Candara" panose="020E0502030303020204" pitchFamily="34" charset="0"/>
              </a:rPr>
              <a:t>26</a:t>
            </a:r>
            <a:r>
              <a:rPr lang="en-GB" sz="2000" b="1" baseline="30000" dirty="0" smtClean="0">
                <a:latin typeface="Candara" panose="020E0502030303020204" pitchFamily="34" charset="0"/>
              </a:rPr>
              <a:t>th</a:t>
            </a:r>
            <a:r>
              <a:rPr lang="en-GB" sz="2000" b="1" dirty="0" smtClean="0">
                <a:latin typeface="Candara" panose="020E0502030303020204" pitchFamily="34" charset="0"/>
              </a:rPr>
              <a:t> Meeting of the Wiesbaden Group</a:t>
            </a:r>
            <a:br>
              <a:rPr lang="en-GB" sz="2000" b="1" dirty="0" smtClean="0">
                <a:latin typeface="Candara" panose="020E0502030303020204" pitchFamily="34" charset="0"/>
              </a:rPr>
            </a:br>
            <a:r>
              <a:rPr lang="en-GB" sz="2000" b="1" dirty="0" smtClean="0">
                <a:latin typeface="Candara" panose="020E0502030303020204" pitchFamily="34" charset="0"/>
              </a:rPr>
              <a:t>on Business Registers</a:t>
            </a:r>
          </a:p>
          <a:p>
            <a:r>
              <a:rPr lang="en-GB" sz="2000" b="1" dirty="0" smtClean="0">
                <a:latin typeface="Candara" panose="020E0502030303020204" pitchFamily="34" charset="0"/>
              </a:rPr>
              <a:t>Neuchâtel, 24-27 September 2018</a:t>
            </a:r>
            <a:endParaRPr lang="en-GB" sz="2000" b="1" dirty="0">
              <a:latin typeface="Candara" panose="020E0502030303020204" pitchFamily="34" charset="0"/>
            </a:endParaRPr>
          </a:p>
        </p:txBody>
      </p:sp>
      <p:sp>
        <p:nvSpPr>
          <p:cNvPr id="6" name="Subtitle 5"/>
          <p:cNvSpPr txBox="1">
            <a:spLocks/>
          </p:cNvSpPr>
          <p:nvPr/>
        </p:nvSpPr>
        <p:spPr bwMode="auto">
          <a:xfrm>
            <a:off x="1368344" y="4725144"/>
            <a:ext cx="5579920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>
                <a:latin typeface="Candara" panose="020E0502030303020204" pitchFamily="34" charset="0"/>
              </a:rPr>
              <a:t>Diana Doyle, </a:t>
            </a:r>
            <a:r>
              <a:rPr lang="en-GB" sz="2000" b="1" dirty="0" err="1" smtClean="0">
                <a:latin typeface="Candara" panose="020E0502030303020204" pitchFamily="34" charset="0"/>
              </a:rPr>
              <a:t>Fabienne</a:t>
            </a:r>
            <a:r>
              <a:rPr lang="en-GB" sz="2000" b="1" dirty="0" smtClean="0">
                <a:latin typeface="Candara" panose="020E0502030303020204" pitchFamily="34" charset="0"/>
              </a:rPr>
              <a:t> </a:t>
            </a:r>
            <a:r>
              <a:rPr lang="en-GB" sz="2000" b="1" dirty="0" err="1" smtClean="0">
                <a:latin typeface="Candara" panose="020E0502030303020204" pitchFamily="34" charset="0"/>
              </a:rPr>
              <a:t>Fortanier</a:t>
            </a:r>
            <a:r>
              <a:rPr lang="en-GB" sz="2000" b="1" dirty="0" smtClean="0">
                <a:latin typeface="Candara" panose="020E0502030303020204" pitchFamily="34" charset="0"/>
              </a:rPr>
              <a:t>, Graham Pilgrim</a:t>
            </a:r>
            <a:br>
              <a:rPr lang="en-GB" sz="2000" b="1" dirty="0" smtClean="0">
                <a:latin typeface="Candara" panose="020E0502030303020204" pitchFamily="34" charset="0"/>
              </a:rPr>
            </a:br>
            <a:r>
              <a:rPr lang="en-GB" b="1" dirty="0" smtClean="0">
                <a:latin typeface="Candara" panose="020E0502030303020204" pitchFamily="34" charset="0"/>
              </a:rPr>
              <a:t>OECD Statistics and Data Directorate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1368000" y="3912768"/>
            <a:ext cx="3635704" cy="352404"/>
          </a:xfrm>
          <a:prstGeom prst="rect">
            <a:avLst/>
          </a:prstGeom>
        </p:spPr>
        <p:txBody>
          <a:bodyPr vert="horz" lIns="90000" rIns="90000">
            <a:spAutoFit/>
          </a:bodyPr>
          <a:lstStyle>
            <a:lvl1pPr marL="0" indent="0" algn="l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kumimoji="0"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>
                <a:latin typeface="Candara" panose="020E0502030303020204" pitchFamily="34" charset="0"/>
              </a:rPr>
              <a:t>SESSION 5</a:t>
            </a:r>
            <a:endParaRPr lang="en-GB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27272"/>
              </a:buClr>
            </a:pPr>
            <a:r>
              <a:rPr lang="en-GB" sz="1800" dirty="0">
                <a:solidFill>
                  <a:srgbClr val="006299"/>
                </a:solidFill>
              </a:rPr>
              <a:t>Multinational enterprises </a:t>
            </a:r>
            <a:r>
              <a:rPr lang="en-GB" sz="1800" dirty="0"/>
              <a:t>(MNEs</a:t>
            </a:r>
            <a:r>
              <a:rPr lang="en-GB" sz="1800" dirty="0" smtClean="0"/>
              <a:t>), driving the international </a:t>
            </a:r>
            <a:r>
              <a:rPr lang="en-GB" sz="1800" dirty="0"/>
              <a:t>fragmentation of </a:t>
            </a:r>
            <a:r>
              <a:rPr lang="en-GB" sz="1800" dirty="0" smtClean="0"/>
              <a:t>production, </a:t>
            </a:r>
            <a:r>
              <a:rPr lang="en-GB" sz="1800" dirty="0" smtClean="0">
                <a:solidFill>
                  <a:srgbClr val="006299"/>
                </a:solidFill>
              </a:rPr>
              <a:t>play an increasingly important </a:t>
            </a:r>
            <a:r>
              <a:rPr lang="en-GB" sz="1800" dirty="0">
                <a:solidFill>
                  <a:srgbClr val="006299"/>
                </a:solidFill>
              </a:rPr>
              <a:t>role in </a:t>
            </a:r>
            <a:r>
              <a:rPr lang="en-GB" sz="1800" dirty="0" smtClean="0">
                <a:solidFill>
                  <a:srgbClr val="006299"/>
                </a:solidFill>
              </a:rPr>
              <a:t>national economies</a:t>
            </a:r>
            <a:r>
              <a:rPr lang="en-GB" sz="1800" dirty="0" smtClean="0"/>
              <a:t>…</a:t>
            </a:r>
          </a:p>
          <a:p>
            <a:pPr lvl="0">
              <a:buClr>
                <a:srgbClr val="727272"/>
              </a:buClr>
            </a:pPr>
            <a:r>
              <a:rPr lang="en-GB" sz="1800" dirty="0" smtClean="0"/>
              <a:t>…inducing a </a:t>
            </a:r>
            <a:r>
              <a:rPr lang="en-GB" sz="1800" dirty="0" smtClean="0">
                <a:solidFill>
                  <a:srgbClr val="006299"/>
                </a:solidFill>
              </a:rPr>
              <a:t>growing demand for improved </a:t>
            </a:r>
            <a:r>
              <a:rPr lang="en-GB" sz="1800" dirty="0">
                <a:solidFill>
                  <a:srgbClr val="006299"/>
                </a:solidFill>
              </a:rPr>
              <a:t>statistics </a:t>
            </a:r>
            <a:r>
              <a:rPr lang="en-GB" sz="1800" dirty="0" smtClean="0"/>
              <a:t>on the </a:t>
            </a:r>
            <a:r>
              <a:rPr lang="en-GB" sz="1800" dirty="0"/>
              <a:t>scale and </a:t>
            </a:r>
            <a:r>
              <a:rPr lang="en-GB" sz="1800" dirty="0" smtClean="0"/>
              <a:t>scope of their activities, </a:t>
            </a:r>
            <a:r>
              <a:rPr lang="en-GB" sz="1800" dirty="0"/>
              <a:t>and </a:t>
            </a:r>
            <a:r>
              <a:rPr lang="en-GB" sz="1800" dirty="0">
                <a:solidFill>
                  <a:srgbClr val="006299"/>
                </a:solidFill>
              </a:rPr>
              <a:t>timely information on restructurings </a:t>
            </a:r>
            <a:r>
              <a:rPr lang="en-GB" sz="1800" dirty="0"/>
              <a:t>they may </a:t>
            </a:r>
            <a:r>
              <a:rPr lang="en-GB" sz="1800" dirty="0" smtClean="0"/>
              <a:t>undertake </a:t>
            </a:r>
          </a:p>
          <a:p>
            <a:pPr lvl="1">
              <a:buClr>
                <a:srgbClr val="727272"/>
              </a:buClr>
            </a:pPr>
            <a:r>
              <a:rPr lang="en-GB" sz="1600" dirty="0" smtClean="0"/>
              <a:t>Also in light of the statistical implications of these restructurings, e.g</a:t>
            </a:r>
            <a:r>
              <a:rPr lang="en-GB" sz="1600" dirty="0"/>
              <a:t>. </a:t>
            </a:r>
            <a:r>
              <a:rPr lang="en-GB" sz="1600" dirty="0" smtClean="0"/>
              <a:t>Irish GDP</a:t>
            </a:r>
            <a:endParaRPr lang="en-GB" sz="1600" dirty="0"/>
          </a:p>
          <a:p>
            <a:pPr lvl="0">
              <a:buClr>
                <a:srgbClr val="727272"/>
              </a:buClr>
            </a:pPr>
            <a:r>
              <a:rPr lang="en-GB" sz="1800" dirty="0"/>
              <a:t>However, </a:t>
            </a:r>
            <a:r>
              <a:rPr lang="en-GB" sz="1800" dirty="0" smtClean="0">
                <a:solidFill>
                  <a:srgbClr val="006299"/>
                </a:solidFill>
              </a:rPr>
              <a:t>statistical information </a:t>
            </a:r>
            <a:r>
              <a:rPr lang="en-GB" sz="1800" dirty="0"/>
              <a:t>on </a:t>
            </a:r>
            <a:r>
              <a:rPr lang="en-GB" sz="1800" dirty="0" smtClean="0"/>
              <a:t>MNEs </a:t>
            </a:r>
            <a:r>
              <a:rPr lang="en-GB" sz="1800" dirty="0">
                <a:solidFill>
                  <a:srgbClr val="006299"/>
                </a:solidFill>
              </a:rPr>
              <a:t>remains at best </a:t>
            </a:r>
            <a:r>
              <a:rPr lang="en-GB" sz="1800" dirty="0" smtClean="0">
                <a:solidFill>
                  <a:srgbClr val="006299"/>
                </a:solidFill>
              </a:rPr>
              <a:t>patchy</a:t>
            </a:r>
            <a:r>
              <a:rPr lang="en-GB" sz="1800" dirty="0" smtClean="0"/>
              <a:t>, due to: </a:t>
            </a:r>
          </a:p>
          <a:p>
            <a:pPr lvl="1">
              <a:buClr>
                <a:srgbClr val="727272"/>
              </a:buClr>
            </a:pPr>
            <a:r>
              <a:rPr lang="en-GB" sz="1600" dirty="0" smtClean="0"/>
              <a:t>Complexity of MNE international activities (partly also by </a:t>
            </a:r>
            <a:r>
              <a:rPr lang="en-GB" sz="1600" dirty="0"/>
              <a:t>design), </a:t>
            </a:r>
          </a:p>
          <a:p>
            <a:pPr lvl="1">
              <a:buClr>
                <a:srgbClr val="727272"/>
              </a:buClr>
            </a:pPr>
            <a:r>
              <a:rPr lang="en-GB" sz="1600" dirty="0" smtClean="0"/>
              <a:t>Legal restrictions for NSOs and CBs on obtaining </a:t>
            </a:r>
            <a:r>
              <a:rPr lang="en-GB" sz="1600" dirty="0"/>
              <a:t>information outside their </a:t>
            </a:r>
            <a:r>
              <a:rPr lang="en-GB" sz="1600" dirty="0" smtClean="0"/>
              <a:t>jurisdiction, </a:t>
            </a:r>
            <a:r>
              <a:rPr lang="en-GB" sz="1600" dirty="0"/>
              <a:t>and in sharing data (</a:t>
            </a:r>
            <a:r>
              <a:rPr lang="en-GB" sz="1600" dirty="0" smtClean="0"/>
              <a:t>inter)nationally</a:t>
            </a:r>
            <a:endParaRPr lang="en-GB" sz="1600" dirty="0"/>
          </a:p>
          <a:p>
            <a:pPr>
              <a:buClr>
                <a:srgbClr val="727272"/>
              </a:buClr>
            </a:pPr>
            <a:r>
              <a:rPr lang="en-GB" sz="1800" dirty="0" smtClean="0"/>
              <a:t>…generating ample </a:t>
            </a:r>
            <a:r>
              <a:rPr lang="en-GB" sz="1800" dirty="0"/>
              <a:t>scope for inconsistencies and asymmetries in MNE data (and so, core macroeconomic statistics such as GDP) across </a:t>
            </a:r>
            <a:r>
              <a:rPr lang="en-GB" sz="1800" dirty="0" smtClean="0"/>
              <a:t>countries</a:t>
            </a:r>
          </a:p>
          <a:p>
            <a:pPr>
              <a:buClr>
                <a:srgbClr val="727272"/>
              </a:buClr>
            </a:pPr>
            <a:endParaRPr lang="en-GB" sz="1800" dirty="0" smtClean="0"/>
          </a:p>
          <a:p>
            <a:pPr>
              <a:buClr>
                <a:srgbClr val="727272"/>
              </a:buClr>
            </a:pPr>
            <a:endParaRPr lang="en-GB" sz="1800" dirty="0"/>
          </a:p>
          <a:p>
            <a:endParaRPr lang="en-GB" sz="1800" dirty="0" smtClean="0"/>
          </a:p>
          <a:p>
            <a:pPr lvl="0"/>
            <a:endParaRPr lang="en-GB" sz="1800" dirty="0" smtClean="0"/>
          </a:p>
          <a:p>
            <a:pPr lvl="1"/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 dirty="0" smtClean="0"/>
              <a:t>Measuring Multinationals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3E49-7D5C-4193-9A74-53F1555B729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 smtClean="0"/>
              <a:t>The OECD </a:t>
            </a:r>
            <a:r>
              <a:rPr lang="en-GB" sz="1800" b="1" i="1" dirty="0" smtClean="0">
                <a:solidFill>
                  <a:srgbClr val="006299"/>
                </a:solidFill>
              </a:rPr>
              <a:t>Analytical Database on Individual Multinationals and their  Affiliates (ADIMA) </a:t>
            </a:r>
            <a:r>
              <a:rPr lang="en-GB" sz="1800" dirty="0" smtClean="0"/>
              <a:t>p</a:t>
            </a:r>
            <a:r>
              <a:rPr lang="en-US" sz="1800" dirty="0" err="1" smtClean="0"/>
              <a:t>rovides</a:t>
            </a:r>
            <a:r>
              <a:rPr lang="en-US" sz="1800" dirty="0" smtClean="0"/>
              <a:t> information on the </a:t>
            </a:r>
            <a:r>
              <a:rPr lang="en-US" sz="1800" dirty="0" smtClean="0">
                <a:solidFill>
                  <a:srgbClr val="006299"/>
                </a:solidFill>
              </a:rPr>
              <a:t>scale and scope of international activities of MNEs</a:t>
            </a:r>
            <a:r>
              <a:rPr lang="en-US" sz="1800" dirty="0"/>
              <a:t>, taking a ‘whole of the MNE’ </a:t>
            </a:r>
            <a:r>
              <a:rPr lang="en-US" sz="1800" dirty="0" smtClean="0"/>
              <a:t>view, to support </a:t>
            </a:r>
            <a:r>
              <a:rPr lang="en-US" sz="1800" dirty="0" smtClean="0">
                <a:solidFill>
                  <a:srgbClr val="006299"/>
                </a:solidFill>
              </a:rPr>
              <a:t>analytical and policy work </a:t>
            </a:r>
            <a:r>
              <a:rPr lang="en-US" sz="1800" dirty="0" smtClean="0"/>
              <a:t>on MNEs and the improvement of </a:t>
            </a:r>
            <a:r>
              <a:rPr lang="en-US" sz="1800" dirty="0" smtClean="0">
                <a:solidFill>
                  <a:srgbClr val="006299"/>
                </a:solidFill>
              </a:rPr>
              <a:t>national statistics</a:t>
            </a:r>
            <a:endParaRPr lang="en-GB" sz="1800" dirty="0" smtClean="0">
              <a:solidFill>
                <a:srgbClr val="006299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 smtClean="0"/>
              <a:t>ADIMA involves the development of: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 smtClean="0"/>
              <a:t>a </a:t>
            </a:r>
            <a:r>
              <a:rPr lang="en-GB" sz="1600" dirty="0" smtClean="0">
                <a:solidFill>
                  <a:srgbClr val="006299"/>
                </a:solidFill>
              </a:rPr>
              <a:t>Register </a:t>
            </a:r>
            <a:r>
              <a:rPr lang="en-GB" sz="1600" dirty="0" smtClean="0"/>
              <a:t>of MNE parent-affiliate structures;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 smtClean="0"/>
              <a:t>a series of </a:t>
            </a:r>
            <a:r>
              <a:rPr lang="en-GB" sz="1600" dirty="0">
                <a:solidFill>
                  <a:srgbClr val="006299"/>
                </a:solidFill>
              </a:rPr>
              <a:t>E</a:t>
            </a:r>
            <a:r>
              <a:rPr lang="en-GB" sz="1600" dirty="0" smtClean="0">
                <a:solidFill>
                  <a:srgbClr val="006299"/>
                </a:solidFill>
              </a:rPr>
              <a:t>conomic Indicators </a:t>
            </a:r>
            <a:r>
              <a:rPr lang="en-GB" sz="1600" dirty="0" smtClean="0"/>
              <a:t>at both the level of the MNE and the individual countries in which it operates;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 smtClean="0"/>
              <a:t>and a </a:t>
            </a:r>
            <a:r>
              <a:rPr lang="en-GB" sz="1600" dirty="0" smtClean="0">
                <a:solidFill>
                  <a:srgbClr val="006299"/>
                </a:solidFill>
              </a:rPr>
              <a:t>Monitoring tool </a:t>
            </a:r>
            <a:r>
              <a:rPr lang="en-GB" sz="1600" dirty="0" smtClean="0"/>
              <a:t>that aims to provide a timely flow of information on MNEs restructurings to aid the work of national compilers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 smtClean="0"/>
              <a:t>ADIMA explicitly aims to </a:t>
            </a:r>
            <a:r>
              <a:rPr lang="en-GB" sz="1800" dirty="0" smtClean="0">
                <a:solidFill>
                  <a:srgbClr val="006299"/>
                </a:solidFill>
              </a:rPr>
              <a:t>build on</a:t>
            </a:r>
            <a:r>
              <a:rPr lang="en-GB" sz="1800" dirty="0" smtClean="0"/>
              <a:t>, and </a:t>
            </a:r>
            <a:r>
              <a:rPr lang="en-GB" sz="1800" dirty="0" smtClean="0">
                <a:solidFill>
                  <a:srgbClr val="006299"/>
                </a:solidFill>
              </a:rPr>
              <a:t>complement</a:t>
            </a:r>
            <a:r>
              <a:rPr lang="en-GB" sz="1800" dirty="0" smtClean="0"/>
              <a:t>, existing national and international efforts in a collaborative fashion</a:t>
            </a:r>
            <a:r>
              <a:rPr lang="en-US" sz="1800" dirty="0" smtClean="0"/>
              <a:t>:</a:t>
            </a:r>
            <a:r>
              <a:rPr lang="en-GB" sz="1800" dirty="0" smtClean="0"/>
              <a:t>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 smtClean="0"/>
              <a:t>Eurostat’s </a:t>
            </a:r>
            <a:r>
              <a:rPr lang="en-GB" sz="1600" dirty="0" err="1" smtClean="0"/>
              <a:t>EuroGroups</a:t>
            </a:r>
            <a:r>
              <a:rPr lang="en-GB" sz="1600" dirty="0" smtClean="0"/>
              <a:t> Register (EGR) and Early Warning System (EWS)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 smtClean="0"/>
              <a:t>Global Legal Entity Identifier Foundation (GLEIF)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Aid profiling work of National statisticians, e.g. in Large Cases Units 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endParaRPr lang="en-GB" sz="1600" dirty="0" smtClean="0"/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endParaRPr lang="en-GB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OECD ADIMA database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3E49-7D5C-4193-9A74-53F1555B729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ADIMA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3E49-7D5C-4193-9A74-53F1555B729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"/>
          <a:stretch/>
        </p:blipFill>
        <p:spPr bwMode="auto">
          <a:xfrm>
            <a:off x="360040" y="1715524"/>
            <a:ext cx="8397880" cy="416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787532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8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324744"/>
            <a:ext cx="8280920" cy="5416624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endParaRPr lang="en-GB" sz="500" dirty="0" smtClean="0"/>
          </a:p>
          <a:p>
            <a:pPr marL="266700" lvl="1" indent="-266700">
              <a:lnSpc>
                <a:spcPct val="114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</a:rPr>
              <a:t>Combination of </a:t>
            </a:r>
            <a:r>
              <a:rPr lang="en-GB" sz="2400" dirty="0">
                <a:solidFill>
                  <a:srgbClr val="006299"/>
                </a:solidFill>
              </a:rPr>
              <a:t>traditional </a:t>
            </a:r>
            <a:r>
              <a:rPr lang="en-GB" sz="2400" dirty="0">
                <a:solidFill>
                  <a:schemeClr val="dk1"/>
                </a:solidFill>
              </a:rPr>
              <a:t>data sources with newly </a:t>
            </a:r>
            <a:r>
              <a:rPr lang="en-GB" sz="2400" dirty="0">
                <a:solidFill>
                  <a:srgbClr val="006299"/>
                </a:solidFill>
              </a:rPr>
              <a:t>emerging </a:t>
            </a:r>
            <a:r>
              <a:rPr lang="en-GB" sz="2400" dirty="0">
                <a:solidFill>
                  <a:schemeClr val="dk1"/>
                </a:solidFill>
              </a:rPr>
              <a:t>sources  and innovative </a:t>
            </a:r>
            <a:r>
              <a:rPr lang="en-GB" sz="2400" dirty="0">
                <a:solidFill>
                  <a:srgbClr val="006299"/>
                </a:solidFill>
              </a:rPr>
              <a:t>‘Big Data’ </a:t>
            </a:r>
            <a:r>
              <a:rPr lang="en-GB" sz="2400" dirty="0" smtClean="0">
                <a:solidFill>
                  <a:srgbClr val="006299"/>
                </a:solidFill>
              </a:rPr>
              <a:t>analytics, </a:t>
            </a:r>
            <a:r>
              <a:rPr lang="en-GB" sz="2400" dirty="0">
                <a:solidFill>
                  <a:schemeClr val="dk1"/>
                </a:solidFill>
              </a:rPr>
              <a:t>e.g. </a:t>
            </a:r>
          </a:p>
          <a:p>
            <a:pPr marL="669925" lvl="2" indent="-266700">
              <a:lnSpc>
                <a:spcPct val="114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</a:rPr>
              <a:t>Traditional sources </a:t>
            </a:r>
            <a:r>
              <a:rPr lang="en-US" sz="1800" dirty="0" smtClean="0">
                <a:solidFill>
                  <a:schemeClr val="dk1"/>
                </a:solidFill>
              </a:rPr>
              <a:t>+ </a:t>
            </a:r>
            <a:r>
              <a:rPr lang="en-US" sz="1800" dirty="0">
                <a:solidFill>
                  <a:schemeClr val="dk1"/>
                </a:solidFill>
              </a:rPr>
              <a:t>innovative methods: </a:t>
            </a:r>
            <a:r>
              <a:rPr lang="en-US" sz="1800" dirty="0" smtClean="0">
                <a:solidFill>
                  <a:schemeClr val="dk1"/>
                </a:solidFill>
              </a:rPr>
              <a:t>XBRL-assisted </a:t>
            </a:r>
            <a:r>
              <a:rPr lang="en-US" sz="1800" dirty="0">
                <a:solidFill>
                  <a:schemeClr val="dk1"/>
                </a:solidFill>
              </a:rPr>
              <a:t>scraping of </a:t>
            </a:r>
            <a:r>
              <a:rPr lang="en-US" sz="1800" dirty="0" smtClean="0">
                <a:solidFill>
                  <a:schemeClr val="dk1"/>
                </a:solidFill>
              </a:rPr>
              <a:t>company Annual Reports </a:t>
            </a:r>
            <a:r>
              <a:rPr lang="en-US" sz="1800" dirty="0">
                <a:solidFill>
                  <a:schemeClr val="dk1"/>
                </a:solidFill>
              </a:rPr>
              <a:t>overcomes previous challenge of not being machine-readable   </a:t>
            </a:r>
          </a:p>
          <a:p>
            <a:pPr marL="669925" lvl="2" indent="-266700">
              <a:lnSpc>
                <a:spcPct val="114000"/>
              </a:lnSpc>
              <a:spcBef>
                <a:spcPts val="300"/>
              </a:spcBef>
            </a:pPr>
            <a:r>
              <a:rPr lang="en-US" sz="1800" dirty="0" smtClean="0">
                <a:solidFill>
                  <a:schemeClr val="dk1"/>
                </a:solidFill>
              </a:rPr>
              <a:t>Emerging sources: </a:t>
            </a:r>
            <a:r>
              <a:rPr lang="en-US" sz="1800" dirty="0">
                <a:solidFill>
                  <a:schemeClr val="dk1"/>
                </a:solidFill>
              </a:rPr>
              <a:t>Legal Entity Identifier (</a:t>
            </a:r>
            <a:r>
              <a:rPr lang="en-US" sz="1800" dirty="0" smtClean="0">
                <a:solidFill>
                  <a:schemeClr val="dk1"/>
                </a:solidFill>
              </a:rPr>
              <a:t>LEI)</a:t>
            </a:r>
            <a:endParaRPr lang="en-US" sz="1800" dirty="0">
              <a:solidFill>
                <a:schemeClr val="dk1"/>
              </a:solidFill>
            </a:endParaRPr>
          </a:p>
          <a:p>
            <a:pPr marL="669925" lvl="2" indent="-266700">
              <a:lnSpc>
                <a:spcPct val="114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dk1"/>
                </a:solidFill>
              </a:rPr>
              <a:t>Innovative </a:t>
            </a:r>
            <a:r>
              <a:rPr lang="en-US" sz="1800" dirty="0" smtClean="0">
                <a:solidFill>
                  <a:schemeClr val="dk1"/>
                </a:solidFill>
              </a:rPr>
              <a:t>sources + </a:t>
            </a:r>
            <a:r>
              <a:rPr lang="en-US" sz="1800" dirty="0">
                <a:solidFill>
                  <a:schemeClr val="dk1"/>
                </a:solidFill>
              </a:rPr>
              <a:t>innovative </a:t>
            </a:r>
            <a:r>
              <a:rPr lang="en-US" sz="1800" dirty="0" smtClean="0">
                <a:solidFill>
                  <a:schemeClr val="dk1"/>
                </a:solidFill>
              </a:rPr>
              <a:t>methods: </a:t>
            </a:r>
            <a:r>
              <a:rPr lang="en-US" sz="1800" dirty="0">
                <a:solidFill>
                  <a:schemeClr val="dk1"/>
                </a:solidFill>
              </a:rPr>
              <a:t>web-scraping MNE websites paired with </a:t>
            </a:r>
            <a:r>
              <a:rPr lang="en-US" sz="1800" dirty="0" smtClean="0">
                <a:solidFill>
                  <a:schemeClr val="dk1"/>
                </a:solidFill>
              </a:rPr>
              <a:t>NLP text analytics</a:t>
            </a:r>
            <a:endParaRPr lang="en-GB" sz="1800" dirty="0" smtClean="0">
              <a:solidFill>
                <a:srgbClr val="006299"/>
              </a:solidFill>
            </a:endParaRPr>
          </a:p>
          <a:p>
            <a:pPr marL="266700" lvl="1" indent="-266700">
              <a:lnSpc>
                <a:spcPct val="114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dk1"/>
                </a:solidFill>
              </a:rPr>
              <a:t>Careful </a:t>
            </a:r>
            <a:r>
              <a:rPr lang="en-GB" sz="2400" dirty="0">
                <a:solidFill>
                  <a:srgbClr val="006299"/>
                </a:solidFill>
              </a:rPr>
              <a:t>validations</a:t>
            </a:r>
            <a:r>
              <a:rPr lang="en-GB" sz="2400" dirty="0">
                <a:solidFill>
                  <a:schemeClr val="dk1"/>
                </a:solidFill>
              </a:rPr>
              <a:t> and alignment with </a:t>
            </a:r>
            <a:r>
              <a:rPr lang="en-GB" sz="2400" dirty="0">
                <a:solidFill>
                  <a:srgbClr val="006299"/>
                </a:solidFill>
              </a:rPr>
              <a:t>official statistical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smtClean="0">
                <a:solidFill>
                  <a:schemeClr val="dk1"/>
                </a:solidFill>
              </a:rPr>
              <a:t>concepts</a:t>
            </a:r>
            <a:r>
              <a:rPr lang="en-GB" sz="1800" dirty="0" smtClean="0">
                <a:solidFill>
                  <a:schemeClr val="dk1"/>
                </a:solidFill>
              </a:rPr>
              <a:t> </a:t>
            </a:r>
            <a:endParaRPr lang="en-GB" sz="1800" dirty="0">
              <a:solidFill>
                <a:schemeClr val="dk1"/>
              </a:solidFill>
            </a:endParaRPr>
          </a:p>
          <a:p>
            <a:pPr marL="266700" lvl="1" indent="-266700" fontAlgn="auto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dk1"/>
                </a:solidFill>
              </a:rPr>
              <a:t>Hence: results are </a:t>
            </a:r>
            <a:r>
              <a:rPr lang="en-GB" sz="2400" dirty="0">
                <a:solidFill>
                  <a:srgbClr val="006299"/>
                </a:solidFill>
              </a:rPr>
              <a:t>timely</a:t>
            </a:r>
            <a:r>
              <a:rPr lang="en-GB" sz="2400" dirty="0">
                <a:solidFill>
                  <a:schemeClr val="dk1"/>
                </a:solidFill>
              </a:rPr>
              <a:t>, </a:t>
            </a:r>
            <a:r>
              <a:rPr lang="en-GB" sz="2400" dirty="0">
                <a:solidFill>
                  <a:srgbClr val="006299"/>
                </a:solidFill>
              </a:rPr>
              <a:t>scalable</a:t>
            </a:r>
            <a:r>
              <a:rPr lang="en-GB" sz="2400" dirty="0">
                <a:solidFill>
                  <a:schemeClr val="dk1"/>
                </a:solidFill>
              </a:rPr>
              <a:t>, and can be </a:t>
            </a:r>
            <a:r>
              <a:rPr lang="en-GB" sz="2400" dirty="0">
                <a:solidFill>
                  <a:srgbClr val="006299"/>
                </a:solidFill>
              </a:rPr>
              <a:t>publicly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smtClean="0">
                <a:solidFill>
                  <a:srgbClr val="006299"/>
                </a:solidFill>
              </a:rPr>
              <a:t>disseminated</a:t>
            </a:r>
          </a:p>
          <a:p>
            <a:pPr marL="266700" lvl="1" indent="-266700" fontAlgn="auto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GB" sz="2400" dirty="0" smtClean="0">
              <a:solidFill>
                <a:srgbClr val="00629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en-US" dirty="0" smtClean="0"/>
              <a:t>Methodological approach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3E49-7D5C-4193-9A74-53F1555B729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5112568"/>
          </a:xfrm>
        </p:spPr>
        <p:txBody>
          <a:bodyPr/>
          <a:lstStyle/>
          <a:p>
            <a:pPr marL="285750" indent="-285750"/>
            <a:r>
              <a:rPr lang="en-GB" sz="2000" dirty="0" smtClean="0"/>
              <a:t>Target for end-2020</a:t>
            </a:r>
            <a:r>
              <a:rPr lang="en-GB" sz="2000" dirty="0"/>
              <a:t>: </a:t>
            </a:r>
            <a:r>
              <a:rPr lang="en-GB" sz="2000" b="1" dirty="0">
                <a:solidFill>
                  <a:srgbClr val="006299"/>
                </a:solidFill>
              </a:rPr>
              <a:t>500</a:t>
            </a:r>
            <a:r>
              <a:rPr lang="en-GB" sz="2000" dirty="0"/>
              <a:t> largest MNEs globally</a:t>
            </a:r>
          </a:p>
          <a:p>
            <a:pPr marL="285750" indent="-285750"/>
            <a:r>
              <a:rPr lang="en-GB" sz="2000" dirty="0" smtClean="0"/>
              <a:t>Target for end-2018</a:t>
            </a:r>
            <a:r>
              <a:rPr lang="en-GB" sz="2000" dirty="0"/>
              <a:t>: </a:t>
            </a:r>
            <a:r>
              <a:rPr lang="en-GB" sz="2000" b="1" dirty="0">
                <a:solidFill>
                  <a:srgbClr val="006299"/>
                </a:solidFill>
              </a:rPr>
              <a:t>100</a:t>
            </a:r>
            <a:r>
              <a:rPr lang="en-GB" sz="2000" dirty="0"/>
              <a:t> largest MNEs </a:t>
            </a:r>
            <a:r>
              <a:rPr lang="en-GB" sz="2000" dirty="0" smtClean="0"/>
              <a:t>globally</a:t>
            </a:r>
          </a:p>
          <a:p>
            <a:pPr marL="285750" indent="-285750"/>
            <a:r>
              <a:rPr lang="en-GB" sz="2000" dirty="0" smtClean="0"/>
              <a:t>Current ‘proof of concept’ sample: </a:t>
            </a:r>
            <a:r>
              <a:rPr lang="en-GB" sz="2000" b="1" dirty="0" smtClean="0">
                <a:solidFill>
                  <a:srgbClr val="006299"/>
                </a:solidFill>
              </a:rPr>
              <a:t>37</a:t>
            </a:r>
            <a:r>
              <a:rPr lang="en-GB" sz="2000" dirty="0" smtClean="0">
                <a:solidFill>
                  <a:srgbClr val="006299"/>
                </a:solidFill>
              </a:rPr>
              <a:t> US MNEs </a:t>
            </a:r>
            <a:r>
              <a:rPr lang="en-GB" sz="2000" dirty="0" smtClean="0"/>
              <a:t>(from the 100 for 2018) </a:t>
            </a:r>
          </a:p>
          <a:p>
            <a:pPr marL="285750" indent="-285750"/>
            <a:r>
              <a:rPr lang="en-GB" sz="2000" dirty="0" smtClean="0"/>
              <a:t>Selection criteria: </a:t>
            </a:r>
          </a:p>
          <a:p>
            <a:pPr lvl="1"/>
            <a:r>
              <a:rPr lang="en-US" sz="1800" b="1" i="1" dirty="0" smtClean="0">
                <a:solidFill>
                  <a:srgbClr val="006299"/>
                </a:solidFill>
              </a:rPr>
              <a:t>Revenues</a:t>
            </a:r>
            <a:r>
              <a:rPr lang="en-US" sz="1800" dirty="0"/>
              <a:t>. Companies were selected (top down) from the top largest enterprises globally, ranked by total revenues for 2016. </a:t>
            </a:r>
          </a:p>
          <a:p>
            <a:pPr lvl="1"/>
            <a:r>
              <a:rPr lang="en-US" sz="1800" b="1" i="1" dirty="0" smtClean="0">
                <a:solidFill>
                  <a:srgbClr val="006299"/>
                </a:solidFill>
              </a:rPr>
              <a:t>Stock </a:t>
            </a:r>
            <a:r>
              <a:rPr lang="en-US" sz="1800" b="1" i="1" dirty="0">
                <a:solidFill>
                  <a:srgbClr val="006299"/>
                </a:solidFill>
              </a:rPr>
              <a:t>listing</a:t>
            </a:r>
            <a:r>
              <a:rPr lang="en-US" sz="1800" dirty="0"/>
              <a:t>. Publicly available Financial Reports and Accounts are a vital data source for ADIMA. Therefore, a listing on a stock exchange was considered a pre-requisite for enterprises to be included. </a:t>
            </a:r>
          </a:p>
          <a:p>
            <a:pPr lvl="1"/>
            <a:r>
              <a:rPr lang="en-US" sz="1800" b="1" i="1" dirty="0" smtClean="0">
                <a:solidFill>
                  <a:srgbClr val="006299"/>
                </a:solidFill>
              </a:rPr>
              <a:t>Multinational</a:t>
            </a:r>
            <a:r>
              <a:rPr lang="en-US" sz="1800" dirty="0"/>
              <a:t>. Considering the focus of the project, only enterprises that met the internationally accepted definition of being a multinational were selected – i.e. to have an operating affiliate in at least one country outside the enterprise’s home country. </a:t>
            </a:r>
            <a:endParaRPr lang="en-US" sz="1800" dirty="0" smtClean="0"/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668464" cy="1022400"/>
          </a:xfrm>
        </p:spPr>
        <p:txBody>
          <a:bodyPr/>
          <a:lstStyle/>
          <a:p>
            <a:r>
              <a:rPr lang="en-US" dirty="0" smtClean="0"/>
              <a:t>ADIMA MNE Coverage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3E49-7D5C-4193-9A74-53F1555B729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Next steps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Expand towards 100 MNEs end 2018 &amp; 500 MNEs end 2020 </a:t>
            </a:r>
          </a:p>
          <a:p>
            <a:r>
              <a:rPr lang="en-GB" sz="2000" dirty="0" smtClean="0"/>
              <a:t>Refine existing methods /sources</a:t>
            </a:r>
          </a:p>
          <a:p>
            <a:r>
              <a:rPr lang="en-GB" sz="2000" dirty="0" smtClean="0"/>
              <a:t>Continue exploration of new data sources to develop geographical breakdowns of additional indicators </a:t>
            </a:r>
          </a:p>
          <a:p>
            <a:pPr lvl="1"/>
            <a:r>
              <a:rPr lang="en-GB" sz="1800" dirty="0" smtClean="0"/>
              <a:t>assets and employment as first priorities </a:t>
            </a:r>
          </a:p>
          <a:p>
            <a:pPr lvl="1"/>
            <a:r>
              <a:rPr lang="en-GB" sz="1800" dirty="0" smtClean="0"/>
              <a:t>E.g. Social media, Open Street Map, news services such as GDELT (global news), job vacancy websites, MNE server security certification...</a:t>
            </a:r>
          </a:p>
          <a:p>
            <a:r>
              <a:rPr lang="en-GB" sz="2000" dirty="0" smtClean="0"/>
              <a:t>Further validation of the data, including in collaboration with countries and Eurostat</a:t>
            </a:r>
          </a:p>
          <a:p>
            <a:r>
              <a:rPr lang="en-GB" sz="2000" dirty="0" smtClean="0"/>
              <a:t>Development of the Monitoring Tool </a:t>
            </a:r>
          </a:p>
          <a:p>
            <a:pPr lvl="1"/>
            <a:r>
              <a:rPr lang="en-GB" sz="1800" dirty="0" smtClean="0"/>
              <a:t>In alignment with and complementary to Eurostat EWS</a:t>
            </a:r>
          </a:p>
          <a:p>
            <a:pPr lvl="1"/>
            <a:r>
              <a:rPr lang="en-GB" sz="1800" dirty="0" smtClean="0"/>
              <a:t>With pilot tests with interested countries</a:t>
            </a:r>
          </a:p>
          <a:p>
            <a:pPr lvl="1"/>
            <a:endParaRPr lang="en-GB" sz="1800" dirty="0" smtClean="0"/>
          </a:p>
          <a:p>
            <a:endParaRPr lang="en-GB" sz="2000" dirty="0" smtClean="0"/>
          </a:p>
          <a:p>
            <a:pPr lvl="1"/>
            <a:endParaRPr lang="en-GB" sz="1800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CE6A-0432-4859-8473-EA83D7F379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8173020" cy="102235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>Thank you!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249-7CDF-4785-B460-4C29EC8B013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18487" cy="4392488"/>
          </a:xfrm>
        </p:spPr>
        <p:txBody>
          <a:bodyPr/>
          <a:lstStyle/>
          <a:p>
            <a:r>
              <a:rPr lang="en-GB" sz="2400" dirty="0" smtClean="0"/>
              <a:t>For questions or comments, please contact</a:t>
            </a:r>
          </a:p>
          <a:p>
            <a:pPr lvl="1"/>
            <a:r>
              <a:rPr lang="en-GB" sz="2400" dirty="0" smtClean="0"/>
              <a:t>Diana Doyle, </a:t>
            </a:r>
            <a:r>
              <a:rPr lang="en-GB" sz="2400" dirty="0" smtClean="0">
                <a:hlinkClick r:id="rId3"/>
              </a:rPr>
              <a:t>Diana.Doyle@oecd.org</a:t>
            </a:r>
            <a:endParaRPr lang="en-GB" sz="2400" dirty="0" smtClean="0"/>
          </a:p>
          <a:p>
            <a:pPr lvl="1"/>
            <a:r>
              <a:rPr lang="en-GB" sz="2400" dirty="0" err="1" smtClean="0"/>
              <a:t>Fabienne</a:t>
            </a:r>
            <a:r>
              <a:rPr lang="en-GB" sz="2400" dirty="0" smtClean="0"/>
              <a:t> </a:t>
            </a:r>
            <a:r>
              <a:rPr lang="en-GB" sz="2400" dirty="0" err="1" smtClean="0"/>
              <a:t>Fortanier</a:t>
            </a:r>
            <a:r>
              <a:rPr lang="en-GB" sz="2400" dirty="0" smtClean="0"/>
              <a:t>, </a:t>
            </a:r>
            <a:r>
              <a:rPr lang="en-GB" sz="2400" dirty="0" smtClean="0">
                <a:hlinkClick r:id="rId4"/>
              </a:rPr>
              <a:t>Fabienne.Fortanier@oecd.org</a:t>
            </a:r>
            <a:endParaRPr lang="en-GB" sz="2400" dirty="0" smtClean="0"/>
          </a:p>
          <a:p>
            <a:pPr lvl="1"/>
            <a:r>
              <a:rPr lang="en-GB" sz="2400" dirty="0"/>
              <a:t>Graham Pilgrim, </a:t>
            </a:r>
            <a:r>
              <a:rPr lang="en-GB" sz="2400" dirty="0">
                <a:hlinkClick r:id="rId5"/>
              </a:rPr>
              <a:t>Graham.Pilgrim@oecd.org</a:t>
            </a:r>
            <a:endParaRPr lang="en-GB" sz="2400" dirty="0"/>
          </a:p>
          <a:p>
            <a:pPr lvl="1"/>
            <a:endParaRPr lang="en-GB" sz="2400" dirty="0" smtClean="0"/>
          </a:p>
          <a:p>
            <a:pPr marL="457200" lvl="1" indent="0">
              <a:buNone/>
            </a:pPr>
            <a:r>
              <a:rPr lang="en-GB" sz="2400" dirty="0" smtClean="0"/>
              <a:t>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518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FB0B2B5DA9BF43B4C4DA5DCCCCC743" ma:contentTypeVersion="2" ma:contentTypeDescription="Create a new document." ma:contentTypeScope="" ma:versionID="51dc0ceaaa2f972c19b6fbebbfb82b62">
  <xsd:schema xmlns:xsd="http://www.w3.org/2001/XMLSchema" xmlns:p="http://schemas.microsoft.com/office/2006/metadata/properties" xmlns:ns2="d25e46e8-9cb3-4966-aa84-0c46c1425b79" targetNamespace="http://schemas.microsoft.com/office/2006/metadata/properties" ma:root="true" ma:fieldsID="018df2d0fd2925799bfb851f5de2b8cd" ns2:_="">
    <xsd:import namespace="d25e46e8-9cb3-4966-aa84-0c46c1425b79"/>
    <xsd:element name="properties">
      <xsd:complexType>
        <xsd:sequence>
          <xsd:element name="documentManagement">
            <xsd:complexType>
              <xsd:all>
                <xsd:element ref="ns2:InvID" minOccurs="0"/>
                <xsd:element ref="ns2:InvIDRef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25e46e8-9cb3-4966-aa84-0c46c1425b79" elementFormDefault="qualified">
    <xsd:import namespace="http://schemas.microsoft.com/office/2006/documentManagement/types"/>
    <xsd:element name="InvID" ma:index="8" nillable="true" ma:displayName="InvID" ma:internalName="InvID" ma:readOnly="true">
      <xsd:simpleType>
        <xsd:restriction base="dms:Text"/>
      </xsd:simpleType>
    </xsd:element>
    <xsd:element name="InvIDRef" ma:index="9" nillable="true" ma:displayName="InvIDRef" ma:internalName="InvIDRef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E629BB-7505-4B88-87A5-5006C8F4B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e46e8-9cb3-4966-aa84-0c46c1425b7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5C2D986-730A-478A-89AB-E2CBC8F1C3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4D2C61-540A-4747-BA81-B4745BA7E561}">
  <ds:schemaRefs>
    <ds:schemaRef ds:uri="http://purl.org/dc/elements/1.1/"/>
    <ds:schemaRef ds:uri="d25e46e8-9cb3-4966-aa84-0c46c1425b79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oecd_Eng_blue</Template>
  <TotalTime>42920</TotalTime>
  <Words>717</Words>
  <Application>Microsoft Office PowerPoint</Application>
  <PresentationFormat>On-screen Show (4:3)</PresentationFormat>
  <Paragraphs>81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Candara</vt:lpstr>
      <vt:lpstr>Georgia</vt:lpstr>
      <vt:lpstr>Helvetica</vt:lpstr>
      <vt:lpstr>Helvetica 65 Medium</vt:lpstr>
      <vt:lpstr>oecd_Eng_BD</vt:lpstr>
      <vt:lpstr>OCDE_Français_blanc</vt:lpstr>
      <vt:lpstr>The OECD Analytical Database on Individual Multinationals and Affiliates (ADIMA)</vt:lpstr>
      <vt:lpstr>Measuring Multinationals</vt:lpstr>
      <vt:lpstr>The OECD ADIMA database</vt:lpstr>
      <vt:lpstr>Structure of ADIMA</vt:lpstr>
      <vt:lpstr>Methodological approach</vt:lpstr>
      <vt:lpstr>ADIMA MNE Coverage</vt:lpstr>
      <vt:lpstr>Next steps</vt:lpstr>
      <vt:lpstr>Thank you!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Helen</dc:creator>
  <cp:lastModifiedBy>LUNATI Mariarosa, SDD/TCS</cp:lastModifiedBy>
  <cp:revision>1112</cp:revision>
  <cp:lastPrinted>2018-03-09T16:36:39Z</cp:lastPrinted>
  <dcterms:created xsi:type="dcterms:W3CDTF">2012-06-19T13:07:56Z</dcterms:created>
  <dcterms:modified xsi:type="dcterms:W3CDTF">2018-09-17T08:25:27Z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0x01010091FB0B2B5DA9BF43B4C4DA5DCCCCC743</vt:lpwstr>
  </property>
</Properties>
</file>