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notesMasterIdLst>
    <p:notesMasterId r:id="rId24"/>
  </p:notesMasterIdLst>
  <p:handoutMasterIdLst>
    <p:handoutMasterId r:id="rId25"/>
  </p:handoutMasterIdLst>
  <p:sldIdLst>
    <p:sldId id="513" r:id="rId7"/>
    <p:sldId id="514" r:id="rId8"/>
    <p:sldId id="538" r:id="rId9"/>
    <p:sldId id="539" r:id="rId10"/>
    <p:sldId id="525" r:id="rId11"/>
    <p:sldId id="527" r:id="rId12"/>
    <p:sldId id="537" r:id="rId13"/>
    <p:sldId id="528" r:id="rId14"/>
    <p:sldId id="531" r:id="rId15"/>
    <p:sldId id="541" r:id="rId16"/>
    <p:sldId id="540" r:id="rId17"/>
    <p:sldId id="543" r:id="rId18"/>
    <p:sldId id="542" r:id="rId19"/>
    <p:sldId id="536" r:id="rId20"/>
    <p:sldId id="521" r:id="rId21"/>
    <p:sldId id="524" r:id="rId22"/>
    <p:sldId id="522" r:id="rId23"/>
  </p:sldIdLst>
  <p:sldSz cx="9144000" cy="5143500" type="screen16x9"/>
  <p:notesSz cx="6797675" cy="9872663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3"/>
    <a:srgbClr val="CF1E24"/>
    <a:srgbClr val="F4C34F"/>
    <a:srgbClr val="4479CB"/>
    <a:srgbClr val="FDB409"/>
    <a:srgbClr val="CB6131"/>
    <a:srgbClr val="FFFF0A"/>
    <a:srgbClr val="FB0005"/>
    <a:srgbClr val="7E76AD"/>
    <a:srgbClr val="918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 autoAdjust="0"/>
    <p:restoredTop sz="94737" autoAdjust="0"/>
  </p:normalViewPr>
  <p:slideViewPr>
    <p:cSldViewPr snapToGrid="0" snapToObjects="1" showGuides="1">
      <p:cViewPr>
        <p:scale>
          <a:sx n="130" d="100"/>
          <a:sy n="130" d="100"/>
        </p:scale>
        <p:origin x="-564" y="-132"/>
      </p:cViewPr>
      <p:guideLst>
        <p:guide orient="horz" pos="3121"/>
        <p:guide orient="horz" pos="177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09"/>
        <p:guide orient="horz" pos="3110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1B8C1-82C8-4C0C-8DCC-77B1062D4863}" type="doc">
      <dgm:prSet loTypeId="urn:microsoft.com/office/officeart/2005/8/layout/hierarchy3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9A550CD0-0F95-459B-8D0A-4BBA16DDA652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GB" sz="1100" b="0" noProof="0" dirty="0" smtClean="0">
              <a:latin typeface="+mn-lt"/>
            </a:rPr>
            <a:t>URL from thematic directory sites</a:t>
          </a:r>
          <a:endParaRPr lang="en-GB" sz="1100" b="0" noProof="0" dirty="0">
            <a:latin typeface="+mn-lt"/>
          </a:endParaRPr>
        </a:p>
      </dgm:t>
    </dgm:pt>
    <dgm:pt modelId="{B9879553-D95E-47BD-8A4C-DAC9D5CFB30B}" type="parTrans" cxnId="{FDA7D9FD-0503-4560-B183-361CDB992023}">
      <dgm:prSet/>
      <dgm:spPr/>
      <dgm:t>
        <a:bodyPr/>
        <a:lstStyle/>
        <a:p>
          <a:endParaRPr lang="en-GB" noProof="0" dirty="0">
            <a:solidFill>
              <a:srgbClr val="23AFA2"/>
            </a:solidFill>
          </a:endParaRPr>
        </a:p>
      </dgm:t>
    </dgm:pt>
    <dgm:pt modelId="{221F7440-D797-4F5E-9170-2704ED5D6A2F}" type="sibTrans" cxnId="{FDA7D9FD-0503-4560-B183-361CDB992023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F89CEA35-5251-4D6E-9BC5-4B44875E5EE9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GB" sz="1100" b="0" noProof="0" dirty="0" smtClean="0">
              <a:latin typeface="+mn-lt"/>
            </a:rPr>
            <a:t>URL from batch queries on search engines (</a:t>
          </a:r>
          <a:r>
            <a:rPr lang="en-GB" sz="1100" b="1" noProof="0" dirty="0" smtClean="0">
              <a:latin typeface="+mn-lt"/>
            </a:rPr>
            <a:t>URL Retrieval </a:t>
          </a:r>
          <a:r>
            <a:rPr lang="en-GB" sz="1100" b="0" noProof="0" dirty="0" smtClean="0">
              <a:latin typeface="+mn-lt"/>
            </a:rPr>
            <a:t>with</a:t>
          </a:r>
          <a:r>
            <a:rPr lang="en-GB" sz="1100" b="1" noProof="0" dirty="0" smtClean="0">
              <a:latin typeface="+mn-lt"/>
            </a:rPr>
            <a:t> </a:t>
          </a:r>
          <a:r>
            <a:rPr lang="en-GB" sz="1100" noProof="0" dirty="0" smtClean="0">
              <a:latin typeface="+mn-lt"/>
            </a:rPr>
            <a:t>machine learning techniques)</a:t>
          </a:r>
          <a:r>
            <a:rPr lang="en-GB" sz="1100" b="0" noProof="0" dirty="0" smtClean="0">
              <a:latin typeface="+mn-lt"/>
            </a:rPr>
            <a:t>  </a:t>
          </a:r>
          <a:endParaRPr lang="en-GB" sz="1100" b="0" noProof="0" dirty="0">
            <a:latin typeface="+mn-lt"/>
          </a:endParaRPr>
        </a:p>
      </dgm:t>
    </dgm:pt>
    <dgm:pt modelId="{0CC073D3-025B-41B8-8079-0CCB650C6321}" type="parTrans" cxnId="{85570B3D-47E9-4817-8D4A-38622C0ADE93}">
      <dgm:prSet/>
      <dgm:spPr>
        <a:ln>
          <a:solidFill>
            <a:srgbClr val="C00000"/>
          </a:solidFill>
        </a:ln>
      </dgm:spPr>
      <dgm:t>
        <a:bodyPr/>
        <a:lstStyle/>
        <a:p>
          <a:endParaRPr lang="en-GB" noProof="0" dirty="0">
            <a:solidFill>
              <a:srgbClr val="23AFA2"/>
            </a:solidFill>
          </a:endParaRPr>
        </a:p>
      </dgm:t>
    </dgm:pt>
    <dgm:pt modelId="{12A4D5EA-307A-4B49-B339-6E51C5BCC9DC}" type="sibTrans" cxnId="{85570B3D-47E9-4817-8D4A-38622C0ADE93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32EFEC0C-AE9F-4457-B8C5-F3D4FB55B271}">
      <dgm:prSet custT="1"/>
      <dgm:spPr>
        <a:ln>
          <a:solidFill>
            <a:srgbClr val="C00000"/>
          </a:solidFill>
        </a:ln>
      </dgm:spPr>
      <dgm:t>
        <a:bodyPr anchor="ctr"/>
        <a:lstStyle/>
        <a:p>
          <a:pPr algn="ctr" rtl="0"/>
          <a:r>
            <a:rPr lang="en-GB" sz="1600" noProof="0" dirty="0" smtClean="0"/>
            <a:t>2 – Identification of the enterprise</a:t>
          </a:r>
          <a:endParaRPr lang="en-GB" sz="1600" noProof="0" dirty="0"/>
        </a:p>
      </dgm:t>
    </dgm:pt>
    <dgm:pt modelId="{7033ACF4-15F5-4EBE-BB0E-366A26636892}" type="parTrans" cxnId="{1AE2583D-FB59-4E58-AFC0-AF9E8757E940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01CB9797-5CDD-4640-9DA2-B6C975A8C145}" type="sibTrans" cxnId="{1AE2583D-FB59-4E58-AFC0-AF9E8757E940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348EE9AE-7F61-4C49-81E5-FFBE0BA63C27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GB" sz="1100" b="1" i="1" noProof="0" dirty="0" smtClean="0">
              <a:latin typeface="+mn-lt"/>
            </a:rPr>
            <a:t>Text Mining </a:t>
          </a:r>
          <a:r>
            <a:rPr lang="en-GB" sz="1100" b="0" i="0" noProof="0" dirty="0" smtClean="0">
              <a:latin typeface="+mn-lt"/>
            </a:rPr>
            <a:t>techniques (including </a:t>
          </a:r>
          <a:r>
            <a:rPr lang="en-GB" sz="1100" b="1" i="1" noProof="0" dirty="0" smtClean="0">
              <a:latin typeface="+mn-lt"/>
            </a:rPr>
            <a:t>Natural Language Processing </a:t>
          </a:r>
          <a:r>
            <a:rPr lang="en-GB" sz="1100" b="0" i="0" noProof="0" dirty="0" smtClean="0">
              <a:latin typeface="+mn-lt"/>
            </a:rPr>
            <a:t>techniques)</a:t>
          </a:r>
          <a:r>
            <a:rPr lang="en-GB" sz="1100" b="0" noProof="0" dirty="0" smtClean="0">
              <a:latin typeface="+mn-lt"/>
            </a:rPr>
            <a:t> </a:t>
          </a:r>
          <a:r>
            <a:rPr lang="en-US" sz="1100" b="0" noProof="0" dirty="0" smtClean="0">
              <a:latin typeface="+mn-lt"/>
            </a:rPr>
            <a:t>for extracting the information to integrate the Business Register (including metadata and .pdf file)</a:t>
          </a:r>
          <a:endParaRPr lang="en-GB" sz="1100" b="0" noProof="0" dirty="0">
            <a:latin typeface="+mn-lt"/>
          </a:endParaRPr>
        </a:p>
      </dgm:t>
    </dgm:pt>
    <dgm:pt modelId="{C1FE411D-DF55-48E9-8E86-6244E34172C2}" type="parTrans" cxnId="{37F3E6A3-A5B2-4448-83B7-451B04E25B5F}">
      <dgm:prSet/>
      <dgm:spPr/>
      <dgm:t>
        <a:bodyPr/>
        <a:lstStyle/>
        <a:p>
          <a:endParaRPr lang="en-GB" noProof="0" dirty="0">
            <a:solidFill>
              <a:srgbClr val="23AFA2"/>
            </a:solidFill>
          </a:endParaRPr>
        </a:p>
      </dgm:t>
    </dgm:pt>
    <dgm:pt modelId="{6DE7E852-37F6-4A0C-B489-D1CB28CDEFC6}" type="sibTrans" cxnId="{37F3E6A3-A5B2-4448-83B7-451B04E25B5F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14C9E0EF-6F9F-440F-AED6-BB096EE61F19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GB" sz="1100" b="1" i="1" noProof="0" dirty="0" smtClean="0">
              <a:latin typeface="+mn-lt"/>
            </a:rPr>
            <a:t>Machine Learning </a:t>
          </a:r>
          <a:r>
            <a:rPr lang="en-GB" sz="1100" b="0" i="0" noProof="0" dirty="0" smtClean="0">
              <a:latin typeface="+mn-lt"/>
            </a:rPr>
            <a:t>techniques for </a:t>
          </a:r>
          <a:r>
            <a:rPr lang="en-US" sz="1100" b="0" i="0" noProof="0" dirty="0" smtClean="0">
              <a:latin typeface="+mn-lt"/>
            </a:rPr>
            <a:t>the use of algorithms that simulate a learning process for the construction of predictive models</a:t>
          </a:r>
          <a:endParaRPr lang="en-GB" sz="1100" b="0" noProof="0" dirty="0">
            <a:latin typeface="+mn-lt"/>
          </a:endParaRPr>
        </a:p>
      </dgm:t>
    </dgm:pt>
    <dgm:pt modelId="{D3F5E9CE-AA76-4074-9B0F-9F4F1277245C}" type="parTrans" cxnId="{080DB8C1-FB94-4CF1-AB15-3147BFB3DD22}">
      <dgm:prSet/>
      <dgm:spPr>
        <a:ln>
          <a:solidFill>
            <a:srgbClr val="C00000"/>
          </a:solidFill>
        </a:ln>
      </dgm:spPr>
      <dgm:t>
        <a:bodyPr/>
        <a:lstStyle/>
        <a:p>
          <a:endParaRPr lang="en-GB" noProof="0" dirty="0">
            <a:solidFill>
              <a:srgbClr val="23AFA2"/>
            </a:solidFill>
          </a:endParaRPr>
        </a:p>
      </dgm:t>
    </dgm:pt>
    <dgm:pt modelId="{67F34819-D20F-46ED-9981-3A6F146C0028}" type="sibTrans" cxnId="{080DB8C1-FB94-4CF1-AB15-3147BFB3DD22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31A99D5F-1E9C-416D-B792-1ADC3F79036F}">
      <dgm:prSet custT="1"/>
      <dgm:spPr>
        <a:ln>
          <a:solidFill>
            <a:srgbClr val="C00000"/>
          </a:solidFill>
        </a:ln>
      </dgm:spPr>
      <dgm:t>
        <a:bodyPr anchor="ctr"/>
        <a:lstStyle/>
        <a:p>
          <a:pPr algn="ctr" rtl="0"/>
          <a:r>
            <a:rPr lang="en-GB" sz="1600" noProof="0" dirty="0" smtClean="0"/>
            <a:t>1 – Acquisition of web addresses</a:t>
          </a:r>
          <a:endParaRPr lang="en-GB" sz="1600" noProof="0" dirty="0"/>
        </a:p>
      </dgm:t>
    </dgm:pt>
    <dgm:pt modelId="{9AEF3955-8B40-40CA-B070-0FA2BE95084E}" type="parTrans" cxnId="{32EA1EA5-BC04-486E-A59B-2D561FC233BA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002E9248-DC8F-405C-B18A-63ED1068E9FC}" type="sibTrans" cxnId="{32EA1EA5-BC04-486E-A59B-2D561FC233BA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52393494-C58A-4EDD-B49B-D603540E0901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GB" sz="1100" b="0" noProof="0" dirty="0" smtClean="0">
              <a:latin typeface="+mn-lt"/>
            </a:rPr>
            <a:t>URL from the admin sources (available only for 5% of SBR enterprises)</a:t>
          </a:r>
          <a:endParaRPr lang="en-GB" sz="1100" b="0" noProof="0" dirty="0">
            <a:latin typeface="+mn-lt"/>
          </a:endParaRPr>
        </a:p>
      </dgm:t>
    </dgm:pt>
    <dgm:pt modelId="{ADDD7F02-5C96-4DB1-A6C1-5264E0EF1798}" type="parTrans" cxnId="{C625DD9A-4ABC-49ED-AECB-A20D3C834C77}">
      <dgm:prSet/>
      <dgm:spPr/>
      <dgm:t>
        <a:bodyPr/>
        <a:lstStyle/>
        <a:p>
          <a:endParaRPr lang="en-GB" noProof="0" dirty="0">
            <a:solidFill>
              <a:srgbClr val="23AFA2"/>
            </a:solidFill>
          </a:endParaRPr>
        </a:p>
      </dgm:t>
    </dgm:pt>
    <dgm:pt modelId="{1E60BB22-2A67-433F-A7EC-2595914D4246}" type="sibTrans" cxnId="{C625DD9A-4ABC-49ED-AECB-A20D3C834C77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813D7C82-4331-4BBB-9C3F-D50718BD9BB9}">
      <dgm:prSet custT="1"/>
      <dgm:spPr>
        <a:ln>
          <a:solidFill>
            <a:srgbClr val="C00000"/>
          </a:solidFill>
        </a:ln>
      </dgm:spPr>
      <dgm:t>
        <a:bodyPr anchor="ctr"/>
        <a:lstStyle/>
        <a:p>
          <a:pPr algn="ctr" rtl="0"/>
          <a:r>
            <a:rPr lang="en-GB" sz="1600" noProof="0" dirty="0" smtClean="0"/>
            <a:t>3 – Extraction and analysis of the information</a:t>
          </a:r>
          <a:endParaRPr lang="en-GB" sz="1600" noProof="0" dirty="0"/>
        </a:p>
      </dgm:t>
    </dgm:pt>
    <dgm:pt modelId="{BD304E50-CB22-4BE2-BBC5-68C623C369AF}" type="parTrans" cxnId="{E799C79A-88AD-4A84-AA4F-50D0031012E7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2452BB7B-2470-4ECA-B3F6-614D9572148E}" type="sibTrans" cxnId="{E799C79A-88AD-4A84-AA4F-50D0031012E7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529BDF38-C61B-43EB-8933-AACB4E9EFD1C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GB" sz="1100" b="1" i="1" noProof="0" dirty="0" smtClean="0">
              <a:latin typeface="+mn-lt"/>
            </a:rPr>
            <a:t>Web Scraping</a:t>
          </a:r>
          <a:r>
            <a:rPr lang="en-GB" sz="1100" b="0" i="0" noProof="0" dirty="0" smtClean="0">
              <a:latin typeface="+mn-lt"/>
            </a:rPr>
            <a:t>  techniques </a:t>
          </a:r>
          <a:r>
            <a:rPr lang="en-GB" sz="1100" b="0" noProof="0" dirty="0" smtClean="0">
              <a:latin typeface="+mn-lt"/>
            </a:rPr>
            <a:t>for web data acquisition</a:t>
          </a:r>
          <a:endParaRPr lang="en-GB" sz="1100" b="0" noProof="0" dirty="0">
            <a:latin typeface="+mn-lt"/>
          </a:endParaRPr>
        </a:p>
      </dgm:t>
    </dgm:pt>
    <dgm:pt modelId="{98E869D0-B43F-46EB-9ABB-CDD135869C16}" type="parTrans" cxnId="{E5019EBE-3838-40EB-AC08-A2A6DBD6E68D}">
      <dgm:prSet/>
      <dgm:spPr/>
      <dgm:t>
        <a:bodyPr/>
        <a:lstStyle/>
        <a:p>
          <a:endParaRPr lang="en-GB" noProof="0" dirty="0">
            <a:solidFill>
              <a:srgbClr val="23AFA2"/>
            </a:solidFill>
          </a:endParaRPr>
        </a:p>
      </dgm:t>
    </dgm:pt>
    <dgm:pt modelId="{249B3B26-4BFB-41F3-8224-CE2BE021B3F5}" type="sibTrans" cxnId="{E5019EBE-3838-40EB-AC08-A2A6DBD6E68D}">
      <dgm:prSet/>
      <dgm:spPr/>
      <dgm:t>
        <a:bodyPr/>
        <a:lstStyle/>
        <a:p>
          <a:endParaRPr lang="it-IT">
            <a:solidFill>
              <a:srgbClr val="23AFA2"/>
            </a:solidFill>
          </a:endParaRPr>
        </a:p>
      </dgm:t>
    </dgm:pt>
    <dgm:pt modelId="{3CB17AAD-29DE-4B9A-B871-4BDC714BEF47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GB" sz="1100" noProof="0" dirty="0" smtClean="0">
              <a:latin typeface="+mn-lt"/>
            </a:rPr>
            <a:t>URL syntax validation, </a:t>
          </a:r>
          <a:r>
            <a:rPr lang="en-GB" sz="1100" dirty="0" smtClean="0"/>
            <a:t>check of the recurring errors and domain extraction from URL</a:t>
          </a:r>
          <a:endParaRPr lang="en-GB" sz="1100" noProof="0" dirty="0">
            <a:latin typeface="+mn-lt"/>
          </a:endParaRPr>
        </a:p>
      </dgm:t>
    </dgm:pt>
    <dgm:pt modelId="{E8E2A873-C23B-47BE-99FE-7656AEAD2447}" type="parTrans" cxnId="{C15B8413-969E-4ED2-88CF-50ED250FF8A1}">
      <dgm:prSet/>
      <dgm:spPr>
        <a:ln>
          <a:solidFill>
            <a:srgbClr val="C00000"/>
          </a:solidFill>
        </a:ln>
      </dgm:spPr>
      <dgm:t>
        <a:bodyPr/>
        <a:lstStyle/>
        <a:p>
          <a:endParaRPr lang="en-GB" noProof="0" dirty="0"/>
        </a:p>
      </dgm:t>
    </dgm:pt>
    <dgm:pt modelId="{CEB6CF29-D8C8-4DC9-9DED-4B4D9517B608}" type="sibTrans" cxnId="{C15B8413-969E-4ED2-88CF-50ED250FF8A1}">
      <dgm:prSet/>
      <dgm:spPr/>
      <dgm:t>
        <a:bodyPr/>
        <a:lstStyle/>
        <a:p>
          <a:endParaRPr lang="it-IT"/>
        </a:p>
      </dgm:t>
    </dgm:pt>
    <dgm:pt modelId="{46C4598F-804D-41E2-AC2D-8A5D414A252E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US" sz="1100" spc="-1" noProof="0" dirty="0" smtClean="0">
              <a:uFill>
                <a:solidFill>
                  <a:srgbClr val="FFFFFF"/>
                </a:solidFill>
              </a:uFill>
              <a:latin typeface="+mn-lt"/>
            </a:rPr>
            <a:t>Detection of identification variables from the website </a:t>
          </a:r>
          <a:r>
            <a:rPr lang="en-GB" sz="11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(Fiscal code, VAT code, name, address…) trough the use of </a:t>
          </a:r>
          <a:r>
            <a:rPr lang="en-GB" sz="1100" b="1" i="1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Information Retrieval techniques </a:t>
          </a:r>
          <a:r>
            <a:rPr lang="en-GB" sz="11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trough </a:t>
          </a:r>
          <a:r>
            <a:rPr lang="en-GB" sz="1100" b="1" i="1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pattern matching</a:t>
          </a:r>
          <a:r>
            <a:rPr lang="en-GB" sz="1100" b="0" i="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 on strings</a:t>
          </a:r>
          <a:endParaRPr lang="en-GB" sz="1100" b="0" i="0" noProof="0" dirty="0">
            <a:latin typeface="+mn-lt"/>
          </a:endParaRPr>
        </a:p>
      </dgm:t>
    </dgm:pt>
    <dgm:pt modelId="{A1009740-BD3A-4724-BF5C-852F152B80DC}" type="parTrans" cxnId="{7B5AB51B-CCA2-40CF-AC60-E19275196D0D}">
      <dgm:prSet/>
      <dgm:spPr/>
      <dgm:t>
        <a:bodyPr/>
        <a:lstStyle/>
        <a:p>
          <a:endParaRPr lang="en-GB" noProof="0" dirty="0"/>
        </a:p>
      </dgm:t>
    </dgm:pt>
    <dgm:pt modelId="{2A3DFD8A-D189-461D-98BA-8ADBBFB32679}" type="sibTrans" cxnId="{7B5AB51B-CCA2-40CF-AC60-E19275196D0D}">
      <dgm:prSet/>
      <dgm:spPr/>
      <dgm:t>
        <a:bodyPr/>
        <a:lstStyle/>
        <a:p>
          <a:endParaRPr lang="it-IT"/>
        </a:p>
      </dgm:t>
    </dgm:pt>
    <dgm:pt modelId="{C195239D-4B40-4DD2-A7D1-3F9681F97032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rtl="0"/>
          <a:r>
            <a:rPr lang="en-GB" sz="1100" dirty="0" smtClean="0"/>
            <a:t>Comparison with the same information available in the SBR register through </a:t>
          </a:r>
          <a:r>
            <a:rPr lang="en-GB" sz="1100" i="1" dirty="0" smtClean="0"/>
            <a:t>matching techniques</a:t>
          </a:r>
          <a:r>
            <a:rPr lang="en-GB" sz="1100" dirty="0" smtClean="0"/>
            <a:t> and </a:t>
          </a:r>
          <a:r>
            <a:rPr lang="en-GB" sz="1100" i="1" dirty="0" smtClean="0"/>
            <a:t>string similarity metrics</a:t>
          </a:r>
          <a:r>
            <a:rPr lang="en-GB" sz="1100" dirty="0" smtClean="0"/>
            <a:t> </a:t>
          </a:r>
          <a:r>
            <a:rPr lang="en-GB" sz="1100" i="1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(</a:t>
          </a:r>
          <a:r>
            <a:rPr lang="en-GB" sz="1100" i="1" spc="-1" noProof="0" dirty="0" err="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Jaro</a:t>
          </a:r>
          <a:r>
            <a:rPr lang="en-GB" sz="1100" i="1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-Winkler, </a:t>
          </a:r>
          <a:r>
            <a:rPr lang="en-GB" sz="1100" i="1" spc="-1" noProof="0" dirty="0" err="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Levenshtein</a:t>
          </a:r>
          <a:r>
            <a:rPr lang="en-GB" sz="1100" i="1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, </a:t>
          </a:r>
          <a:r>
            <a:rPr lang="en-GB" sz="1100" i="1" spc="-1" noProof="0" dirty="0" err="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etc</a:t>
          </a:r>
          <a:r>
            <a:rPr lang="en-GB" sz="1100" i="1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)</a:t>
          </a:r>
          <a:endParaRPr lang="en-GB" sz="1100" noProof="0" dirty="0">
            <a:latin typeface="+mn-lt"/>
          </a:endParaRPr>
        </a:p>
      </dgm:t>
    </dgm:pt>
    <dgm:pt modelId="{656D69E3-7565-48D0-BAD6-79DB17767BB0}" type="parTrans" cxnId="{FFC2D7E4-260B-4D41-B790-5B2F5F9E2485}">
      <dgm:prSet/>
      <dgm:spPr>
        <a:ln>
          <a:solidFill>
            <a:srgbClr val="C00000"/>
          </a:solidFill>
        </a:ln>
      </dgm:spPr>
      <dgm:t>
        <a:bodyPr/>
        <a:lstStyle/>
        <a:p>
          <a:endParaRPr lang="en-GB" noProof="0" dirty="0"/>
        </a:p>
      </dgm:t>
    </dgm:pt>
    <dgm:pt modelId="{D0DB3347-68AD-4554-BDBA-2A805A2ECBD7}" type="sibTrans" cxnId="{FFC2D7E4-260B-4D41-B790-5B2F5F9E2485}">
      <dgm:prSet/>
      <dgm:spPr/>
      <dgm:t>
        <a:bodyPr/>
        <a:lstStyle/>
        <a:p>
          <a:endParaRPr lang="it-IT"/>
        </a:p>
      </dgm:t>
    </dgm:pt>
    <dgm:pt modelId="{54366FE1-3E3E-4DE5-9F33-E1928401486E}" type="pres">
      <dgm:prSet presAssocID="{F8E1B8C1-82C8-4C0C-8DCC-77B1062D48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B131440-2637-4F12-A476-89F7476203E4}" type="pres">
      <dgm:prSet presAssocID="{31A99D5F-1E9C-416D-B792-1ADC3F79036F}" presName="root" presStyleCnt="0"/>
      <dgm:spPr/>
      <dgm:t>
        <a:bodyPr/>
        <a:lstStyle/>
        <a:p>
          <a:endParaRPr lang="it-IT"/>
        </a:p>
      </dgm:t>
    </dgm:pt>
    <dgm:pt modelId="{6231224C-6CA7-4260-B49D-6588CC910B51}" type="pres">
      <dgm:prSet presAssocID="{31A99D5F-1E9C-416D-B792-1ADC3F79036F}" presName="rootComposite" presStyleCnt="0"/>
      <dgm:spPr/>
      <dgm:t>
        <a:bodyPr/>
        <a:lstStyle/>
        <a:p>
          <a:endParaRPr lang="it-IT"/>
        </a:p>
      </dgm:t>
    </dgm:pt>
    <dgm:pt modelId="{F5AAA456-1767-44E5-A7E5-1F8FFCA51902}" type="pres">
      <dgm:prSet presAssocID="{31A99D5F-1E9C-416D-B792-1ADC3F79036F}" presName="rootText" presStyleLbl="node1" presStyleIdx="0" presStyleCnt="3" custScaleX="118906" custScaleY="69588"/>
      <dgm:spPr/>
      <dgm:t>
        <a:bodyPr/>
        <a:lstStyle/>
        <a:p>
          <a:endParaRPr lang="it-IT"/>
        </a:p>
      </dgm:t>
    </dgm:pt>
    <dgm:pt modelId="{CECDB77D-F7F4-415C-AE13-8EDE44C299AA}" type="pres">
      <dgm:prSet presAssocID="{31A99D5F-1E9C-416D-B792-1ADC3F79036F}" presName="rootConnector" presStyleLbl="node1" presStyleIdx="0" presStyleCnt="3"/>
      <dgm:spPr/>
      <dgm:t>
        <a:bodyPr/>
        <a:lstStyle/>
        <a:p>
          <a:endParaRPr lang="it-IT"/>
        </a:p>
      </dgm:t>
    </dgm:pt>
    <dgm:pt modelId="{5B00B8E2-3E4B-4254-AF22-90A04548A4EE}" type="pres">
      <dgm:prSet presAssocID="{31A99D5F-1E9C-416D-B792-1ADC3F79036F}" presName="childShape" presStyleCnt="0"/>
      <dgm:spPr/>
      <dgm:t>
        <a:bodyPr/>
        <a:lstStyle/>
        <a:p>
          <a:endParaRPr lang="it-IT"/>
        </a:p>
      </dgm:t>
    </dgm:pt>
    <dgm:pt modelId="{49B6E664-80E4-4D2E-8D27-64833E74389F}" type="pres">
      <dgm:prSet presAssocID="{ADDD7F02-5C96-4DB1-A6C1-5264E0EF1798}" presName="Name13" presStyleLbl="parChTrans1D2" presStyleIdx="0" presStyleCnt="9"/>
      <dgm:spPr/>
      <dgm:t>
        <a:bodyPr/>
        <a:lstStyle/>
        <a:p>
          <a:endParaRPr lang="it-IT"/>
        </a:p>
      </dgm:t>
    </dgm:pt>
    <dgm:pt modelId="{69D475DD-0F03-45C9-8559-C508342B1D71}" type="pres">
      <dgm:prSet presAssocID="{52393494-C58A-4EDD-B49B-D603540E0901}" presName="childText" presStyleLbl="bgAcc1" presStyleIdx="0" presStyleCnt="9" custScaleX="1273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62F38E-69CD-4B2E-A7D7-D6A3845C48A6}" type="pres">
      <dgm:prSet presAssocID="{B9879553-D95E-47BD-8A4C-DAC9D5CFB30B}" presName="Name13" presStyleLbl="parChTrans1D2" presStyleIdx="1" presStyleCnt="9"/>
      <dgm:spPr/>
      <dgm:t>
        <a:bodyPr/>
        <a:lstStyle/>
        <a:p>
          <a:endParaRPr lang="it-IT"/>
        </a:p>
      </dgm:t>
    </dgm:pt>
    <dgm:pt modelId="{E53017E4-364E-43CF-9E96-1BC887BD7ABE}" type="pres">
      <dgm:prSet presAssocID="{9A550CD0-0F95-459B-8D0A-4BBA16DDA652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54FC30-8408-4D30-84F5-B53AD1021DF3}" type="pres">
      <dgm:prSet presAssocID="{0CC073D3-025B-41B8-8079-0CCB650C6321}" presName="Name13" presStyleLbl="parChTrans1D2" presStyleIdx="2" presStyleCnt="9"/>
      <dgm:spPr/>
      <dgm:t>
        <a:bodyPr/>
        <a:lstStyle/>
        <a:p>
          <a:endParaRPr lang="it-IT"/>
        </a:p>
      </dgm:t>
    </dgm:pt>
    <dgm:pt modelId="{96CC472F-CFEC-4C78-9742-2399D1E059E2}" type="pres">
      <dgm:prSet presAssocID="{F89CEA35-5251-4D6E-9BC5-4B44875E5EE9}" presName="childText" presStyleLbl="bgAcc1" presStyleIdx="2" presStyleCnt="9" custScaleX="1375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FD9494-9323-4FCA-89D7-62B2236B213B}" type="pres">
      <dgm:prSet presAssocID="{32EFEC0C-AE9F-4457-B8C5-F3D4FB55B271}" presName="root" presStyleCnt="0"/>
      <dgm:spPr/>
      <dgm:t>
        <a:bodyPr/>
        <a:lstStyle/>
        <a:p>
          <a:endParaRPr lang="it-IT"/>
        </a:p>
      </dgm:t>
    </dgm:pt>
    <dgm:pt modelId="{F7BAB4D3-ED63-49D5-B2C6-4C5C01231B32}" type="pres">
      <dgm:prSet presAssocID="{32EFEC0C-AE9F-4457-B8C5-F3D4FB55B271}" presName="rootComposite" presStyleCnt="0"/>
      <dgm:spPr/>
      <dgm:t>
        <a:bodyPr/>
        <a:lstStyle/>
        <a:p>
          <a:endParaRPr lang="it-IT"/>
        </a:p>
      </dgm:t>
    </dgm:pt>
    <dgm:pt modelId="{4DB5D878-ADDE-4D89-9602-67E0FB3713A7}" type="pres">
      <dgm:prSet presAssocID="{32EFEC0C-AE9F-4457-B8C5-F3D4FB55B271}" presName="rootText" presStyleLbl="node1" presStyleIdx="1" presStyleCnt="3" custScaleX="190545" custScaleY="69588" custLinFactNeighborX="-9137"/>
      <dgm:spPr/>
      <dgm:t>
        <a:bodyPr/>
        <a:lstStyle/>
        <a:p>
          <a:endParaRPr lang="it-IT"/>
        </a:p>
      </dgm:t>
    </dgm:pt>
    <dgm:pt modelId="{FAE3C046-9329-42AE-AC2D-4A284B1155FA}" type="pres">
      <dgm:prSet presAssocID="{32EFEC0C-AE9F-4457-B8C5-F3D4FB55B271}" presName="rootConnector" presStyleLbl="node1" presStyleIdx="1" presStyleCnt="3"/>
      <dgm:spPr/>
      <dgm:t>
        <a:bodyPr/>
        <a:lstStyle/>
        <a:p>
          <a:endParaRPr lang="it-IT"/>
        </a:p>
      </dgm:t>
    </dgm:pt>
    <dgm:pt modelId="{0FCEF8C5-B7A0-48A8-A132-71DA446D376E}" type="pres">
      <dgm:prSet presAssocID="{32EFEC0C-AE9F-4457-B8C5-F3D4FB55B271}" presName="childShape" presStyleCnt="0"/>
      <dgm:spPr/>
      <dgm:t>
        <a:bodyPr/>
        <a:lstStyle/>
        <a:p>
          <a:endParaRPr lang="it-IT"/>
        </a:p>
      </dgm:t>
    </dgm:pt>
    <dgm:pt modelId="{6581D865-6B57-47A8-8633-A28AB4AD7F35}" type="pres">
      <dgm:prSet presAssocID="{E8E2A873-C23B-47BE-99FE-7656AEAD2447}" presName="Name13" presStyleLbl="parChTrans1D2" presStyleIdx="3" presStyleCnt="9"/>
      <dgm:spPr/>
      <dgm:t>
        <a:bodyPr/>
        <a:lstStyle/>
        <a:p>
          <a:endParaRPr lang="it-IT"/>
        </a:p>
      </dgm:t>
    </dgm:pt>
    <dgm:pt modelId="{E73E46D8-15FC-48B6-9E34-70419666C20E}" type="pres">
      <dgm:prSet presAssocID="{3CB17AAD-29DE-4B9A-B871-4BDC714BEF47}" presName="childText" presStyleLbl="bgAcc1" presStyleIdx="3" presStyleCnt="9" custScaleX="214980" custLinFactNeighborX="-106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E38B96-3493-4170-B676-0B04B5DF6948}" type="pres">
      <dgm:prSet presAssocID="{A1009740-BD3A-4724-BF5C-852F152B80DC}" presName="Name13" presStyleLbl="parChTrans1D2" presStyleIdx="4" presStyleCnt="9"/>
      <dgm:spPr/>
      <dgm:t>
        <a:bodyPr/>
        <a:lstStyle/>
        <a:p>
          <a:endParaRPr lang="it-IT"/>
        </a:p>
      </dgm:t>
    </dgm:pt>
    <dgm:pt modelId="{302FD7E5-E9B7-4CCA-B77C-61D864C502AC}" type="pres">
      <dgm:prSet presAssocID="{46C4598F-804D-41E2-AC2D-8A5D414A252E}" presName="childText" presStyleLbl="bgAcc1" presStyleIdx="4" presStyleCnt="9" custScaleX="214980" custScaleY="128080" custLinFactNeighborX="-106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66EC69-05B3-4DE7-8D23-DBD44F4CBB81}" type="pres">
      <dgm:prSet presAssocID="{656D69E3-7565-48D0-BAD6-79DB17767BB0}" presName="Name13" presStyleLbl="parChTrans1D2" presStyleIdx="5" presStyleCnt="9"/>
      <dgm:spPr/>
      <dgm:t>
        <a:bodyPr/>
        <a:lstStyle/>
        <a:p>
          <a:endParaRPr lang="it-IT"/>
        </a:p>
      </dgm:t>
    </dgm:pt>
    <dgm:pt modelId="{65672A16-7211-46F5-A8E7-C2330C2A2895}" type="pres">
      <dgm:prSet presAssocID="{C195239D-4B40-4DD2-A7D1-3F9681F97032}" presName="childText" presStyleLbl="bgAcc1" presStyleIdx="5" presStyleCnt="9" custScaleX="214980" custLinFactNeighborX="-106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FDC604-0037-47A7-828A-1598DAA977DA}" type="pres">
      <dgm:prSet presAssocID="{813D7C82-4331-4BBB-9C3F-D50718BD9BB9}" presName="root" presStyleCnt="0"/>
      <dgm:spPr/>
      <dgm:t>
        <a:bodyPr/>
        <a:lstStyle/>
        <a:p>
          <a:endParaRPr lang="it-IT"/>
        </a:p>
      </dgm:t>
    </dgm:pt>
    <dgm:pt modelId="{1EB932F5-403C-42BD-92D5-9A792B9CF63E}" type="pres">
      <dgm:prSet presAssocID="{813D7C82-4331-4BBB-9C3F-D50718BD9BB9}" presName="rootComposite" presStyleCnt="0"/>
      <dgm:spPr/>
      <dgm:t>
        <a:bodyPr/>
        <a:lstStyle/>
        <a:p>
          <a:endParaRPr lang="it-IT"/>
        </a:p>
      </dgm:t>
    </dgm:pt>
    <dgm:pt modelId="{AB604619-A96A-412E-B7B5-B2977ADD1976}" type="pres">
      <dgm:prSet presAssocID="{813D7C82-4331-4BBB-9C3F-D50718BD9BB9}" presName="rootText" presStyleLbl="node1" presStyleIdx="2" presStyleCnt="3" custScaleX="176537" custScaleY="80275"/>
      <dgm:spPr/>
      <dgm:t>
        <a:bodyPr/>
        <a:lstStyle/>
        <a:p>
          <a:endParaRPr lang="it-IT"/>
        </a:p>
      </dgm:t>
    </dgm:pt>
    <dgm:pt modelId="{E1D959BD-A901-4145-8AF3-09FB98DD46F4}" type="pres">
      <dgm:prSet presAssocID="{813D7C82-4331-4BBB-9C3F-D50718BD9BB9}" presName="rootConnector" presStyleLbl="node1" presStyleIdx="2" presStyleCnt="3"/>
      <dgm:spPr/>
      <dgm:t>
        <a:bodyPr/>
        <a:lstStyle/>
        <a:p>
          <a:endParaRPr lang="it-IT"/>
        </a:p>
      </dgm:t>
    </dgm:pt>
    <dgm:pt modelId="{D3273ACF-5526-4803-834D-0E0D3354CDC8}" type="pres">
      <dgm:prSet presAssocID="{813D7C82-4331-4BBB-9C3F-D50718BD9BB9}" presName="childShape" presStyleCnt="0"/>
      <dgm:spPr/>
      <dgm:t>
        <a:bodyPr/>
        <a:lstStyle/>
        <a:p>
          <a:endParaRPr lang="it-IT"/>
        </a:p>
      </dgm:t>
    </dgm:pt>
    <dgm:pt modelId="{83CF3EC6-324A-42DB-AAE2-D7AACA5186D9}" type="pres">
      <dgm:prSet presAssocID="{98E869D0-B43F-46EB-9ABB-CDD135869C16}" presName="Name13" presStyleLbl="parChTrans1D2" presStyleIdx="6" presStyleCnt="9"/>
      <dgm:spPr/>
      <dgm:t>
        <a:bodyPr/>
        <a:lstStyle/>
        <a:p>
          <a:endParaRPr lang="it-IT"/>
        </a:p>
      </dgm:t>
    </dgm:pt>
    <dgm:pt modelId="{CD5553E4-04C4-4362-9536-4F8A3F009C51}" type="pres">
      <dgm:prSet presAssocID="{529BDF38-C61B-43EB-8933-AACB4E9EFD1C}" presName="childText" presStyleLbl="bgAcc1" presStyleIdx="6" presStyleCnt="9" custScaleX="1774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2E1B79-CE1A-4593-AF83-7E8EF2AB228F}" type="pres">
      <dgm:prSet presAssocID="{C1FE411D-DF55-48E9-8E86-6244E34172C2}" presName="Name13" presStyleLbl="parChTrans1D2" presStyleIdx="7" presStyleCnt="9"/>
      <dgm:spPr/>
      <dgm:t>
        <a:bodyPr/>
        <a:lstStyle/>
        <a:p>
          <a:endParaRPr lang="it-IT"/>
        </a:p>
      </dgm:t>
    </dgm:pt>
    <dgm:pt modelId="{6D521052-F6BD-43ED-8A95-0C43A4407105}" type="pres">
      <dgm:prSet presAssocID="{348EE9AE-7F61-4C49-81E5-FFBE0BA63C27}" presName="childText" presStyleLbl="bgAcc1" presStyleIdx="7" presStyleCnt="9" custScaleX="177418" custScaleY="1448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07603D-F55B-4DC9-A1D2-7DA6D7BD83C7}" type="pres">
      <dgm:prSet presAssocID="{D3F5E9CE-AA76-4074-9B0F-9F4F1277245C}" presName="Name13" presStyleLbl="parChTrans1D2" presStyleIdx="8" presStyleCnt="9"/>
      <dgm:spPr/>
      <dgm:t>
        <a:bodyPr/>
        <a:lstStyle/>
        <a:p>
          <a:endParaRPr lang="it-IT"/>
        </a:p>
      </dgm:t>
    </dgm:pt>
    <dgm:pt modelId="{2CFA0CFB-0C7A-4678-B45D-2DE02ACA66A3}" type="pres">
      <dgm:prSet presAssocID="{14C9E0EF-6F9F-440F-AED6-BB096EE61F19}" presName="childText" presStyleLbl="bgAcc1" presStyleIdx="8" presStyleCnt="9" custScaleX="1774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5E8193-A80C-4542-8F2D-C54479A1C8C3}" type="presOf" srcId="{813D7C82-4331-4BBB-9C3F-D50718BD9BB9}" destId="{E1D959BD-A901-4145-8AF3-09FB98DD46F4}" srcOrd="1" destOrd="0" presId="urn:microsoft.com/office/officeart/2005/8/layout/hierarchy3"/>
    <dgm:cxn modelId="{2B4F0DC8-0520-4B62-8C15-EE7EEEF334CB}" type="presOf" srcId="{52393494-C58A-4EDD-B49B-D603540E0901}" destId="{69D475DD-0F03-45C9-8559-C508342B1D71}" srcOrd="0" destOrd="0" presId="urn:microsoft.com/office/officeart/2005/8/layout/hierarchy3"/>
    <dgm:cxn modelId="{6E3E2F1F-8A9B-4A6D-A723-6B3E2A5693B8}" type="presOf" srcId="{98E869D0-B43F-46EB-9ABB-CDD135869C16}" destId="{83CF3EC6-324A-42DB-AAE2-D7AACA5186D9}" srcOrd="0" destOrd="0" presId="urn:microsoft.com/office/officeart/2005/8/layout/hierarchy3"/>
    <dgm:cxn modelId="{4BE1419B-4D4F-453C-A98C-3A65BEDD62D1}" type="presOf" srcId="{C1FE411D-DF55-48E9-8E86-6244E34172C2}" destId="{112E1B79-CE1A-4593-AF83-7E8EF2AB228F}" srcOrd="0" destOrd="0" presId="urn:microsoft.com/office/officeart/2005/8/layout/hierarchy3"/>
    <dgm:cxn modelId="{9085CDC8-F666-45BD-99E3-42B087AF2E05}" type="presOf" srcId="{E8E2A873-C23B-47BE-99FE-7656AEAD2447}" destId="{6581D865-6B57-47A8-8633-A28AB4AD7F35}" srcOrd="0" destOrd="0" presId="urn:microsoft.com/office/officeart/2005/8/layout/hierarchy3"/>
    <dgm:cxn modelId="{7FF1E3BB-DF4E-49B4-874D-74A11A4538F9}" type="presOf" srcId="{813D7C82-4331-4BBB-9C3F-D50718BD9BB9}" destId="{AB604619-A96A-412E-B7B5-B2977ADD1976}" srcOrd="0" destOrd="0" presId="urn:microsoft.com/office/officeart/2005/8/layout/hierarchy3"/>
    <dgm:cxn modelId="{C0276405-BA7D-4122-BBD2-DF19D4704403}" type="presOf" srcId="{31A99D5F-1E9C-416D-B792-1ADC3F79036F}" destId="{F5AAA456-1767-44E5-A7E5-1F8FFCA51902}" srcOrd="0" destOrd="0" presId="urn:microsoft.com/office/officeart/2005/8/layout/hierarchy3"/>
    <dgm:cxn modelId="{75B14716-2CB1-4855-B241-3ACBEA0A9C4A}" type="presOf" srcId="{32EFEC0C-AE9F-4457-B8C5-F3D4FB55B271}" destId="{FAE3C046-9329-42AE-AC2D-4A284B1155FA}" srcOrd="1" destOrd="0" presId="urn:microsoft.com/office/officeart/2005/8/layout/hierarchy3"/>
    <dgm:cxn modelId="{F879AEE6-1A10-4BB4-9613-3E54ACE8F952}" type="presOf" srcId="{656D69E3-7565-48D0-BAD6-79DB17767BB0}" destId="{8E66EC69-05B3-4DE7-8D23-DBD44F4CBB81}" srcOrd="0" destOrd="0" presId="urn:microsoft.com/office/officeart/2005/8/layout/hierarchy3"/>
    <dgm:cxn modelId="{0BC1BF67-F6EE-41E2-A8E2-F46032484830}" type="presOf" srcId="{14C9E0EF-6F9F-440F-AED6-BB096EE61F19}" destId="{2CFA0CFB-0C7A-4678-B45D-2DE02ACA66A3}" srcOrd="0" destOrd="0" presId="urn:microsoft.com/office/officeart/2005/8/layout/hierarchy3"/>
    <dgm:cxn modelId="{2FB46E1F-75E6-48AF-AA41-099D6C9176F6}" type="presOf" srcId="{3CB17AAD-29DE-4B9A-B871-4BDC714BEF47}" destId="{E73E46D8-15FC-48B6-9E34-70419666C20E}" srcOrd="0" destOrd="0" presId="urn:microsoft.com/office/officeart/2005/8/layout/hierarchy3"/>
    <dgm:cxn modelId="{BCDF0B21-FBD3-413A-9BE2-8A359480411F}" type="presOf" srcId="{D3F5E9CE-AA76-4074-9B0F-9F4F1277245C}" destId="{2F07603D-F55B-4DC9-A1D2-7DA6D7BD83C7}" srcOrd="0" destOrd="0" presId="urn:microsoft.com/office/officeart/2005/8/layout/hierarchy3"/>
    <dgm:cxn modelId="{BE92FE46-FA9D-4970-B498-5E325C125575}" type="presOf" srcId="{F8E1B8C1-82C8-4C0C-8DCC-77B1062D4863}" destId="{54366FE1-3E3E-4DE5-9F33-E1928401486E}" srcOrd="0" destOrd="0" presId="urn:microsoft.com/office/officeart/2005/8/layout/hierarchy3"/>
    <dgm:cxn modelId="{E5019EBE-3838-40EB-AC08-A2A6DBD6E68D}" srcId="{813D7C82-4331-4BBB-9C3F-D50718BD9BB9}" destId="{529BDF38-C61B-43EB-8933-AACB4E9EFD1C}" srcOrd="0" destOrd="0" parTransId="{98E869D0-B43F-46EB-9ABB-CDD135869C16}" sibTransId="{249B3B26-4BFB-41F3-8224-CE2BE021B3F5}"/>
    <dgm:cxn modelId="{1BF59C72-7B49-4EA4-AD18-8AB7306DEC20}" type="presOf" srcId="{0CC073D3-025B-41B8-8079-0CCB650C6321}" destId="{C754FC30-8408-4D30-84F5-B53AD1021DF3}" srcOrd="0" destOrd="0" presId="urn:microsoft.com/office/officeart/2005/8/layout/hierarchy3"/>
    <dgm:cxn modelId="{C2365C92-D58F-4D8C-9673-DA8205E66125}" type="presOf" srcId="{46C4598F-804D-41E2-AC2D-8A5D414A252E}" destId="{302FD7E5-E9B7-4CCA-B77C-61D864C502AC}" srcOrd="0" destOrd="0" presId="urn:microsoft.com/office/officeart/2005/8/layout/hierarchy3"/>
    <dgm:cxn modelId="{37F3E6A3-A5B2-4448-83B7-451B04E25B5F}" srcId="{813D7C82-4331-4BBB-9C3F-D50718BD9BB9}" destId="{348EE9AE-7F61-4C49-81E5-FFBE0BA63C27}" srcOrd="1" destOrd="0" parTransId="{C1FE411D-DF55-48E9-8E86-6244E34172C2}" sibTransId="{6DE7E852-37F6-4A0C-B489-D1CB28CDEFC6}"/>
    <dgm:cxn modelId="{74C5841D-6BFD-45B4-A171-33EF51037C20}" type="presOf" srcId="{F89CEA35-5251-4D6E-9BC5-4B44875E5EE9}" destId="{96CC472F-CFEC-4C78-9742-2399D1E059E2}" srcOrd="0" destOrd="0" presId="urn:microsoft.com/office/officeart/2005/8/layout/hierarchy3"/>
    <dgm:cxn modelId="{A62071FF-1E0F-402B-AD74-4CC630BE789F}" type="presOf" srcId="{ADDD7F02-5C96-4DB1-A6C1-5264E0EF1798}" destId="{49B6E664-80E4-4D2E-8D27-64833E74389F}" srcOrd="0" destOrd="0" presId="urn:microsoft.com/office/officeart/2005/8/layout/hierarchy3"/>
    <dgm:cxn modelId="{AF858627-A776-40D7-92C6-4C2282AB2820}" type="presOf" srcId="{32EFEC0C-AE9F-4457-B8C5-F3D4FB55B271}" destId="{4DB5D878-ADDE-4D89-9602-67E0FB3713A7}" srcOrd="0" destOrd="0" presId="urn:microsoft.com/office/officeart/2005/8/layout/hierarchy3"/>
    <dgm:cxn modelId="{C15B8413-969E-4ED2-88CF-50ED250FF8A1}" srcId="{32EFEC0C-AE9F-4457-B8C5-F3D4FB55B271}" destId="{3CB17AAD-29DE-4B9A-B871-4BDC714BEF47}" srcOrd="0" destOrd="0" parTransId="{E8E2A873-C23B-47BE-99FE-7656AEAD2447}" sibTransId="{CEB6CF29-D8C8-4DC9-9DED-4B4D9517B608}"/>
    <dgm:cxn modelId="{C625DD9A-4ABC-49ED-AECB-A20D3C834C77}" srcId="{31A99D5F-1E9C-416D-B792-1ADC3F79036F}" destId="{52393494-C58A-4EDD-B49B-D603540E0901}" srcOrd="0" destOrd="0" parTransId="{ADDD7F02-5C96-4DB1-A6C1-5264E0EF1798}" sibTransId="{1E60BB22-2A67-433F-A7EC-2595914D4246}"/>
    <dgm:cxn modelId="{32EA1EA5-BC04-486E-A59B-2D561FC233BA}" srcId="{F8E1B8C1-82C8-4C0C-8DCC-77B1062D4863}" destId="{31A99D5F-1E9C-416D-B792-1ADC3F79036F}" srcOrd="0" destOrd="0" parTransId="{9AEF3955-8B40-40CA-B070-0FA2BE95084E}" sibTransId="{002E9248-DC8F-405C-B18A-63ED1068E9FC}"/>
    <dgm:cxn modelId="{B82CB108-7309-4E1E-BBC4-AC9FCA8F1E01}" type="presOf" srcId="{B9879553-D95E-47BD-8A4C-DAC9D5CFB30B}" destId="{6462F38E-69CD-4B2E-A7D7-D6A3845C48A6}" srcOrd="0" destOrd="0" presId="urn:microsoft.com/office/officeart/2005/8/layout/hierarchy3"/>
    <dgm:cxn modelId="{D31B6CF9-D103-4056-987E-F6873FC51524}" type="presOf" srcId="{529BDF38-C61B-43EB-8933-AACB4E9EFD1C}" destId="{CD5553E4-04C4-4362-9536-4F8A3F009C51}" srcOrd="0" destOrd="0" presId="urn:microsoft.com/office/officeart/2005/8/layout/hierarchy3"/>
    <dgm:cxn modelId="{7B5AB51B-CCA2-40CF-AC60-E19275196D0D}" srcId="{32EFEC0C-AE9F-4457-B8C5-F3D4FB55B271}" destId="{46C4598F-804D-41E2-AC2D-8A5D414A252E}" srcOrd="1" destOrd="0" parTransId="{A1009740-BD3A-4724-BF5C-852F152B80DC}" sibTransId="{2A3DFD8A-D189-461D-98BA-8ADBBFB32679}"/>
    <dgm:cxn modelId="{080DB8C1-FB94-4CF1-AB15-3147BFB3DD22}" srcId="{813D7C82-4331-4BBB-9C3F-D50718BD9BB9}" destId="{14C9E0EF-6F9F-440F-AED6-BB096EE61F19}" srcOrd="2" destOrd="0" parTransId="{D3F5E9CE-AA76-4074-9B0F-9F4F1277245C}" sibTransId="{67F34819-D20F-46ED-9981-3A6F146C0028}"/>
    <dgm:cxn modelId="{1AE2583D-FB59-4E58-AFC0-AF9E8757E940}" srcId="{F8E1B8C1-82C8-4C0C-8DCC-77B1062D4863}" destId="{32EFEC0C-AE9F-4457-B8C5-F3D4FB55B271}" srcOrd="1" destOrd="0" parTransId="{7033ACF4-15F5-4EBE-BB0E-366A26636892}" sibTransId="{01CB9797-5CDD-4640-9DA2-B6C975A8C145}"/>
    <dgm:cxn modelId="{FFC2D7E4-260B-4D41-B790-5B2F5F9E2485}" srcId="{32EFEC0C-AE9F-4457-B8C5-F3D4FB55B271}" destId="{C195239D-4B40-4DD2-A7D1-3F9681F97032}" srcOrd="2" destOrd="0" parTransId="{656D69E3-7565-48D0-BAD6-79DB17767BB0}" sibTransId="{D0DB3347-68AD-4554-BDBA-2A805A2ECBD7}"/>
    <dgm:cxn modelId="{4B45C140-91CB-43C2-B933-E0E53A4D1966}" type="presOf" srcId="{C195239D-4B40-4DD2-A7D1-3F9681F97032}" destId="{65672A16-7211-46F5-A8E7-C2330C2A2895}" srcOrd="0" destOrd="0" presId="urn:microsoft.com/office/officeart/2005/8/layout/hierarchy3"/>
    <dgm:cxn modelId="{FDA7D9FD-0503-4560-B183-361CDB992023}" srcId="{31A99D5F-1E9C-416D-B792-1ADC3F79036F}" destId="{9A550CD0-0F95-459B-8D0A-4BBA16DDA652}" srcOrd="1" destOrd="0" parTransId="{B9879553-D95E-47BD-8A4C-DAC9D5CFB30B}" sibTransId="{221F7440-D797-4F5E-9170-2704ED5D6A2F}"/>
    <dgm:cxn modelId="{A84BC20C-A4AD-4040-99B3-112586E550DD}" type="presOf" srcId="{A1009740-BD3A-4724-BF5C-852F152B80DC}" destId="{E8E38B96-3493-4170-B676-0B04B5DF6948}" srcOrd="0" destOrd="0" presId="urn:microsoft.com/office/officeart/2005/8/layout/hierarchy3"/>
    <dgm:cxn modelId="{012D971D-9FF6-48D7-B39B-E5D0ADE3ACBA}" type="presOf" srcId="{31A99D5F-1E9C-416D-B792-1ADC3F79036F}" destId="{CECDB77D-F7F4-415C-AE13-8EDE44C299AA}" srcOrd="1" destOrd="0" presId="urn:microsoft.com/office/officeart/2005/8/layout/hierarchy3"/>
    <dgm:cxn modelId="{85570B3D-47E9-4817-8D4A-38622C0ADE93}" srcId="{31A99D5F-1E9C-416D-B792-1ADC3F79036F}" destId="{F89CEA35-5251-4D6E-9BC5-4B44875E5EE9}" srcOrd="2" destOrd="0" parTransId="{0CC073D3-025B-41B8-8079-0CCB650C6321}" sibTransId="{12A4D5EA-307A-4B49-B339-6E51C5BCC9DC}"/>
    <dgm:cxn modelId="{9FF7248E-EDE0-49CA-936C-8BCF8D2E7952}" type="presOf" srcId="{348EE9AE-7F61-4C49-81E5-FFBE0BA63C27}" destId="{6D521052-F6BD-43ED-8A95-0C43A4407105}" srcOrd="0" destOrd="0" presId="urn:microsoft.com/office/officeart/2005/8/layout/hierarchy3"/>
    <dgm:cxn modelId="{E799C79A-88AD-4A84-AA4F-50D0031012E7}" srcId="{F8E1B8C1-82C8-4C0C-8DCC-77B1062D4863}" destId="{813D7C82-4331-4BBB-9C3F-D50718BD9BB9}" srcOrd="2" destOrd="0" parTransId="{BD304E50-CB22-4BE2-BBC5-68C623C369AF}" sibTransId="{2452BB7B-2470-4ECA-B3F6-614D9572148E}"/>
    <dgm:cxn modelId="{D94BB299-5EC7-4715-BCC4-42387459032B}" type="presOf" srcId="{9A550CD0-0F95-459B-8D0A-4BBA16DDA652}" destId="{E53017E4-364E-43CF-9E96-1BC887BD7ABE}" srcOrd="0" destOrd="0" presId="urn:microsoft.com/office/officeart/2005/8/layout/hierarchy3"/>
    <dgm:cxn modelId="{6D0C4918-100E-4F76-A0A8-B5D47DD198C9}" type="presParOf" srcId="{54366FE1-3E3E-4DE5-9F33-E1928401486E}" destId="{CB131440-2637-4F12-A476-89F7476203E4}" srcOrd="0" destOrd="0" presId="urn:microsoft.com/office/officeart/2005/8/layout/hierarchy3"/>
    <dgm:cxn modelId="{3408D854-8371-4126-B7EC-2651512F8F02}" type="presParOf" srcId="{CB131440-2637-4F12-A476-89F7476203E4}" destId="{6231224C-6CA7-4260-B49D-6588CC910B51}" srcOrd="0" destOrd="0" presId="urn:microsoft.com/office/officeart/2005/8/layout/hierarchy3"/>
    <dgm:cxn modelId="{4C3D3142-65BC-4A3B-8A65-4C9E590082A9}" type="presParOf" srcId="{6231224C-6CA7-4260-B49D-6588CC910B51}" destId="{F5AAA456-1767-44E5-A7E5-1F8FFCA51902}" srcOrd="0" destOrd="0" presId="urn:microsoft.com/office/officeart/2005/8/layout/hierarchy3"/>
    <dgm:cxn modelId="{26973E59-BAF0-4237-BE67-A72327AF57AD}" type="presParOf" srcId="{6231224C-6CA7-4260-B49D-6588CC910B51}" destId="{CECDB77D-F7F4-415C-AE13-8EDE44C299AA}" srcOrd="1" destOrd="0" presId="urn:microsoft.com/office/officeart/2005/8/layout/hierarchy3"/>
    <dgm:cxn modelId="{07278AB5-002C-4789-B434-10BFA5B3CB95}" type="presParOf" srcId="{CB131440-2637-4F12-A476-89F7476203E4}" destId="{5B00B8E2-3E4B-4254-AF22-90A04548A4EE}" srcOrd="1" destOrd="0" presId="urn:microsoft.com/office/officeart/2005/8/layout/hierarchy3"/>
    <dgm:cxn modelId="{F3CA0902-D6B1-42CD-8015-75B657384D42}" type="presParOf" srcId="{5B00B8E2-3E4B-4254-AF22-90A04548A4EE}" destId="{49B6E664-80E4-4D2E-8D27-64833E74389F}" srcOrd="0" destOrd="0" presId="urn:microsoft.com/office/officeart/2005/8/layout/hierarchy3"/>
    <dgm:cxn modelId="{37996117-2E87-4EAF-A464-8326E64C53F4}" type="presParOf" srcId="{5B00B8E2-3E4B-4254-AF22-90A04548A4EE}" destId="{69D475DD-0F03-45C9-8559-C508342B1D71}" srcOrd="1" destOrd="0" presId="urn:microsoft.com/office/officeart/2005/8/layout/hierarchy3"/>
    <dgm:cxn modelId="{D781686D-4FAE-4BBC-ABDE-9A0270E74FE8}" type="presParOf" srcId="{5B00B8E2-3E4B-4254-AF22-90A04548A4EE}" destId="{6462F38E-69CD-4B2E-A7D7-D6A3845C48A6}" srcOrd="2" destOrd="0" presId="urn:microsoft.com/office/officeart/2005/8/layout/hierarchy3"/>
    <dgm:cxn modelId="{EA1C1E3F-FEC1-4333-8B17-1E1F0337A11C}" type="presParOf" srcId="{5B00B8E2-3E4B-4254-AF22-90A04548A4EE}" destId="{E53017E4-364E-43CF-9E96-1BC887BD7ABE}" srcOrd="3" destOrd="0" presId="urn:microsoft.com/office/officeart/2005/8/layout/hierarchy3"/>
    <dgm:cxn modelId="{80496396-666D-4E36-946E-8BF6B0595C8F}" type="presParOf" srcId="{5B00B8E2-3E4B-4254-AF22-90A04548A4EE}" destId="{C754FC30-8408-4D30-84F5-B53AD1021DF3}" srcOrd="4" destOrd="0" presId="urn:microsoft.com/office/officeart/2005/8/layout/hierarchy3"/>
    <dgm:cxn modelId="{01E00B78-C19A-435A-8385-C2197DE45ADA}" type="presParOf" srcId="{5B00B8E2-3E4B-4254-AF22-90A04548A4EE}" destId="{96CC472F-CFEC-4C78-9742-2399D1E059E2}" srcOrd="5" destOrd="0" presId="urn:microsoft.com/office/officeart/2005/8/layout/hierarchy3"/>
    <dgm:cxn modelId="{31B357C6-9AAB-42C5-A430-5042319AE397}" type="presParOf" srcId="{54366FE1-3E3E-4DE5-9F33-E1928401486E}" destId="{F7FD9494-9323-4FCA-89D7-62B2236B213B}" srcOrd="1" destOrd="0" presId="urn:microsoft.com/office/officeart/2005/8/layout/hierarchy3"/>
    <dgm:cxn modelId="{4B52CB44-7FCC-4868-80F5-12B0DE7BA88D}" type="presParOf" srcId="{F7FD9494-9323-4FCA-89D7-62B2236B213B}" destId="{F7BAB4D3-ED63-49D5-B2C6-4C5C01231B32}" srcOrd="0" destOrd="0" presId="urn:microsoft.com/office/officeart/2005/8/layout/hierarchy3"/>
    <dgm:cxn modelId="{F2990089-185F-492A-BFAC-0A090DB3C994}" type="presParOf" srcId="{F7BAB4D3-ED63-49D5-B2C6-4C5C01231B32}" destId="{4DB5D878-ADDE-4D89-9602-67E0FB3713A7}" srcOrd="0" destOrd="0" presId="urn:microsoft.com/office/officeart/2005/8/layout/hierarchy3"/>
    <dgm:cxn modelId="{9BD10D99-935D-49C6-B97E-EE6E72D4B8CC}" type="presParOf" srcId="{F7BAB4D3-ED63-49D5-B2C6-4C5C01231B32}" destId="{FAE3C046-9329-42AE-AC2D-4A284B1155FA}" srcOrd="1" destOrd="0" presId="urn:microsoft.com/office/officeart/2005/8/layout/hierarchy3"/>
    <dgm:cxn modelId="{39318B33-397D-4778-8F0C-3F3DE2236429}" type="presParOf" srcId="{F7FD9494-9323-4FCA-89D7-62B2236B213B}" destId="{0FCEF8C5-B7A0-48A8-A132-71DA446D376E}" srcOrd="1" destOrd="0" presId="urn:microsoft.com/office/officeart/2005/8/layout/hierarchy3"/>
    <dgm:cxn modelId="{5CAE377C-1826-4431-B0AD-7CDBE2BFC5BE}" type="presParOf" srcId="{0FCEF8C5-B7A0-48A8-A132-71DA446D376E}" destId="{6581D865-6B57-47A8-8633-A28AB4AD7F35}" srcOrd="0" destOrd="0" presId="urn:microsoft.com/office/officeart/2005/8/layout/hierarchy3"/>
    <dgm:cxn modelId="{C74F4AB9-A6D0-4721-9BA2-42FC42E35B9B}" type="presParOf" srcId="{0FCEF8C5-B7A0-48A8-A132-71DA446D376E}" destId="{E73E46D8-15FC-48B6-9E34-70419666C20E}" srcOrd="1" destOrd="0" presId="urn:microsoft.com/office/officeart/2005/8/layout/hierarchy3"/>
    <dgm:cxn modelId="{C3CE0EC0-D644-45C3-AC77-38D87AE3CA08}" type="presParOf" srcId="{0FCEF8C5-B7A0-48A8-A132-71DA446D376E}" destId="{E8E38B96-3493-4170-B676-0B04B5DF6948}" srcOrd="2" destOrd="0" presId="urn:microsoft.com/office/officeart/2005/8/layout/hierarchy3"/>
    <dgm:cxn modelId="{7B683821-02FD-4119-A695-2C297CC8E11E}" type="presParOf" srcId="{0FCEF8C5-B7A0-48A8-A132-71DA446D376E}" destId="{302FD7E5-E9B7-4CCA-B77C-61D864C502AC}" srcOrd="3" destOrd="0" presId="urn:microsoft.com/office/officeart/2005/8/layout/hierarchy3"/>
    <dgm:cxn modelId="{395C406B-5268-4AAE-9137-D6077789FC38}" type="presParOf" srcId="{0FCEF8C5-B7A0-48A8-A132-71DA446D376E}" destId="{8E66EC69-05B3-4DE7-8D23-DBD44F4CBB81}" srcOrd="4" destOrd="0" presId="urn:microsoft.com/office/officeart/2005/8/layout/hierarchy3"/>
    <dgm:cxn modelId="{AEF4F60D-0A3E-4FE2-ADE7-062838EEF830}" type="presParOf" srcId="{0FCEF8C5-B7A0-48A8-A132-71DA446D376E}" destId="{65672A16-7211-46F5-A8E7-C2330C2A2895}" srcOrd="5" destOrd="0" presId="urn:microsoft.com/office/officeart/2005/8/layout/hierarchy3"/>
    <dgm:cxn modelId="{42F4EFAA-2755-4789-A9BC-01267D6C7779}" type="presParOf" srcId="{54366FE1-3E3E-4DE5-9F33-E1928401486E}" destId="{E9FDC604-0037-47A7-828A-1598DAA977DA}" srcOrd="2" destOrd="0" presId="urn:microsoft.com/office/officeart/2005/8/layout/hierarchy3"/>
    <dgm:cxn modelId="{C0C071BF-BE23-493C-A13A-69754A59EDC6}" type="presParOf" srcId="{E9FDC604-0037-47A7-828A-1598DAA977DA}" destId="{1EB932F5-403C-42BD-92D5-9A792B9CF63E}" srcOrd="0" destOrd="0" presId="urn:microsoft.com/office/officeart/2005/8/layout/hierarchy3"/>
    <dgm:cxn modelId="{A0C0628F-E960-45DD-AAF5-E14593044BCF}" type="presParOf" srcId="{1EB932F5-403C-42BD-92D5-9A792B9CF63E}" destId="{AB604619-A96A-412E-B7B5-B2977ADD1976}" srcOrd="0" destOrd="0" presId="urn:microsoft.com/office/officeart/2005/8/layout/hierarchy3"/>
    <dgm:cxn modelId="{5AB53D89-02A4-47A3-8CB8-2A6865E6A57B}" type="presParOf" srcId="{1EB932F5-403C-42BD-92D5-9A792B9CF63E}" destId="{E1D959BD-A901-4145-8AF3-09FB98DD46F4}" srcOrd="1" destOrd="0" presId="urn:microsoft.com/office/officeart/2005/8/layout/hierarchy3"/>
    <dgm:cxn modelId="{DF796C1D-B23B-4B13-AF05-6C998D7F2E97}" type="presParOf" srcId="{E9FDC604-0037-47A7-828A-1598DAA977DA}" destId="{D3273ACF-5526-4803-834D-0E0D3354CDC8}" srcOrd="1" destOrd="0" presId="urn:microsoft.com/office/officeart/2005/8/layout/hierarchy3"/>
    <dgm:cxn modelId="{E7660807-8927-4D52-A2E2-9F9B7F9F88AA}" type="presParOf" srcId="{D3273ACF-5526-4803-834D-0E0D3354CDC8}" destId="{83CF3EC6-324A-42DB-AAE2-D7AACA5186D9}" srcOrd="0" destOrd="0" presId="urn:microsoft.com/office/officeart/2005/8/layout/hierarchy3"/>
    <dgm:cxn modelId="{BDF7874D-2275-454B-85B5-809C9C31D27D}" type="presParOf" srcId="{D3273ACF-5526-4803-834D-0E0D3354CDC8}" destId="{CD5553E4-04C4-4362-9536-4F8A3F009C51}" srcOrd="1" destOrd="0" presId="urn:microsoft.com/office/officeart/2005/8/layout/hierarchy3"/>
    <dgm:cxn modelId="{5351AA07-C3FC-4D1C-A951-0453F0E47C07}" type="presParOf" srcId="{D3273ACF-5526-4803-834D-0E0D3354CDC8}" destId="{112E1B79-CE1A-4593-AF83-7E8EF2AB228F}" srcOrd="2" destOrd="0" presId="urn:microsoft.com/office/officeart/2005/8/layout/hierarchy3"/>
    <dgm:cxn modelId="{454BD882-58E2-4CFB-91D1-BFF861326BE0}" type="presParOf" srcId="{D3273ACF-5526-4803-834D-0E0D3354CDC8}" destId="{6D521052-F6BD-43ED-8A95-0C43A4407105}" srcOrd="3" destOrd="0" presId="urn:microsoft.com/office/officeart/2005/8/layout/hierarchy3"/>
    <dgm:cxn modelId="{EFB39D7C-F9E1-4D86-AC22-A366D9CEC70B}" type="presParOf" srcId="{D3273ACF-5526-4803-834D-0E0D3354CDC8}" destId="{2F07603D-F55B-4DC9-A1D2-7DA6D7BD83C7}" srcOrd="4" destOrd="0" presId="urn:microsoft.com/office/officeart/2005/8/layout/hierarchy3"/>
    <dgm:cxn modelId="{70F2096F-3C9C-4EA2-9B1D-88743D6E5E9F}" type="presParOf" srcId="{D3273ACF-5526-4803-834D-0E0D3354CDC8}" destId="{2CFA0CFB-0C7A-4678-B45D-2DE02ACA66A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D2B7D-2C4A-4D82-8A31-E45D5E4C99B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GB"/>
        </a:p>
      </dgm:t>
    </dgm:pt>
    <dgm:pt modelId="{16796D42-288A-4ECE-8E52-BF3CE3B7F1F2}">
      <dgm:prSet/>
      <dgm:spPr/>
      <dgm:t>
        <a:bodyPr/>
        <a:lstStyle/>
        <a:p>
          <a:pPr rtl="0"/>
          <a:r>
            <a:rPr lang="en-GB" smtClean="0"/>
            <a:t>SBR</a:t>
          </a:r>
          <a:endParaRPr lang="en-GB"/>
        </a:p>
      </dgm:t>
    </dgm:pt>
    <dgm:pt modelId="{63000A92-781B-4F24-B4FA-820370234F05}" type="parTrans" cxnId="{DDE0DC65-24DF-4286-90FE-6ED62C2266AE}">
      <dgm:prSet/>
      <dgm:spPr/>
      <dgm:t>
        <a:bodyPr/>
        <a:lstStyle/>
        <a:p>
          <a:endParaRPr lang="en-GB"/>
        </a:p>
      </dgm:t>
    </dgm:pt>
    <dgm:pt modelId="{CBEEDD2B-C6B9-49A3-952C-7DF2182D27D4}" type="sibTrans" cxnId="{DDE0DC65-24DF-4286-90FE-6ED62C2266AE}">
      <dgm:prSet/>
      <dgm:spPr/>
      <dgm:t>
        <a:bodyPr/>
        <a:lstStyle/>
        <a:p>
          <a:endParaRPr lang="en-GB"/>
        </a:p>
      </dgm:t>
    </dgm:pt>
    <dgm:pt modelId="{D6801C4E-D4A5-4CF0-91C2-8191D9449B47}">
      <dgm:prSet/>
      <dgm:spPr/>
      <dgm:t>
        <a:bodyPr/>
        <a:lstStyle/>
        <a:p>
          <a:pPr rtl="0"/>
          <a:r>
            <a:rPr lang="en-GB" smtClean="0"/>
            <a:t>Reference population</a:t>
          </a:r>
          <a:endParaRPr lang="en-GB"/>
        </a:p>
      </dgm:t>
    </dgm:pt>
    <dgm:pt modelId="{D322D4E1-08A4-43A0-AB8E-CA43171FCCAB}" type="parTrans" cxnId="{4940C19F-7E2F-4B05-B025-A33A4848280A}">
      <dgm:prSet/>
      <dgm:spPr/>
      <dgm:t>
        <a:bodyPr/>
        <a:lstStyle/>
        <a:p>
          <a:endParaRPr lang="en-GB"/>
        </a:p>
      </dgm:t>
    </dgm:pt>
    <dgm:pt modelId="{6ECB1CC3-FAFB-47E8-B545-34C13B26DB08}" type="sibTrans" cxnId="{4940C19F-7E2F-4B05-B025-A33A4848280A}">
      <dgm:prSet/>
      <dgm:spPr/>
      <dgm:t>
        <a:bodyPr/>
        <a:lstStyle/>
        <a:p>
          <a:endParaRPr lang="en-GB"/>
        </a:p>
      </dgm:t>
    </dgm:pt>
    <dgm:pt modelId="{B9699261-FC3E-40F3-AAED-4A493856135B}">
      <dgm:prSet/>
      <dgm:spPr/>
      <dgm:t>
        <a:bodyPr/>
        <a:lstStyle/>
        <a:p>
          <a:pPr rtl="0"/>
          <a:r>
            <a:rPr lang="en-GB" dirty="0" smtClean="0"/>
            <a:t>sample</a:t>
          </a:r>
          <a:endParaRPr lang="en-GB" dirty="0"/>
        </a:p>
      </dgm:t>
    </dgm:pt>
    <dgm:pt modelId="{DD330B78-2A7D-46DF-8577-D4E7BC30A896}" type="parTrans" cxnId="{62160EBA-D2E6-411D-87E5-DAE9961B996D}">
      <dgm:prSet/>
      <dgm:spPr/>
      <dgm:t>
        <a:bodyPr/>
        <a:lstStyle/>
        <a:p>
          <a:endParaRPr lang="en-GB"/>
        </a:p>
      </dgm:t>
    </dgm:pt>
    <dgm:pt modelId="{F0A9F53C-040C-42EC-B1D3-E646E81BC0D5}" type="sibTrans" cxnId="{62160EBA-D2E6-411D-87E5-DAE9961B996D}">
      <dgm:prSet/>
      <dgm:spPr/>
      <dgm:t>
        <a:bodyPr/>
        <a:lstStyle/>
        <a:p>
          <a:endParaRPr lang="en-GB"/>
        </a:p>
      </dgm:t>
    </dgm:pt>
    <dgm:pt modelId="{18F999D3-AC96-4D84-ACB2-B0E99A395360}" type="pres">
      <dgm:prSet presAssocID="{7F8D2B7D-2C4A-4D82-8A31-E45D5E4C99B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79496D4-847E-439C-8ED9-790A691F23B9}" type="pres">
      <dgm:prSet presAssocID="{16796D42-288A-4ECE-8E52-BF3CE3B7F1F2}" presName="composite" presStyleCnt="0"/>
      <dgm:spPr/>
    </dgm:pt>
    <dgm:pt modelId="{FBDA4D45-FAFE-4F66-A1B6-38D25C12A555}" type="pres">
      <dgm:prSet presAssocID="{16796D42-288A-4ECE-8E52-BF3CE3B7F1F2}" presName="bentUpArrow1" presStyleLbl="alignImgPlace1" presStyleIdx="0" presStyleCnt="2"/>
      <dgm:spPr/>
    </dgm:pt>
    <dgm:pt modelId="{8D2AF0A0-05C5-4527-8787-868419EAD305}" type="pres">
      <dgm:prSet presAssocID="{16796D42-288A-4ECE-8E52-BF3CE3B7F1F2}" presName="ParentText" presStyleLbl="node1" presStyleIdx="0" presStyleCnt="3" custLinFactNeighborX="-7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D9D695-A3FA-400A-8D3D-2FBB2D59DC56}" type="pres">
      <dgm:prSet presAssocID="{16796D42-288A-4ECE-8E52-BF3CE3B7F1F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E2B6530-AE98-4661-A737-67A6A0E61899}" type="pres">
      <dgm:prSet presAssocID="{CBEEDD2B-C6B9-49A3-952C-7DF2182D27D4}" presName="sibTrans" presStyleCnt="0"/>
      <dgm:spPr/>
    </dgm:pt>
    <dgm:pt modelId="{4564459A-FCC0-47E2-AB24-5D41D130D8A1}" type="pres">
      <dgm:prSet presAssocID="{D6801C4E-D4A5-4CF0-91C2-8191D9449B47}" presName="composite" presStyleCnt="0"/>
      <dgm:spPr/>
    </dgm:pt>
    <dgm:pt modelId="{96710670-B4CC-469B-A4A2-80E68CDD1095}" type="pres">
      <dgm:prSet presAssocID="{D6801C4E-D4A5-4CF0-91C2-8191D9449B47}" presName="bentUpArrow1" presStyleLbl="alignImgPlace1" presStyleIdx="1" presStyleCnt="2"/>
      <dgm:spPr/>
      <dgm:t>
        <a:bodyPr/>
        <a:lstStyle/>
        <a:p>
          <a:endParaRPr lang="en-GB"/>
        </a:p>
      </dgm:t>
    </dgm:pt>
    <dgm:pt modelId="{AC7BD378-9C9B-4395-A36D-750A5A134F11}" type="pres">
      <dgm:prSet presAssocID="{D6801C4E-D4A5-4CF0-91C2-8191D9449B4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6EE687-EDB9-40DF-83BF-387BCCCF8CF9}" type="pres">
      <dgm:prSet presAssocID="{D6801C4E-D4A5-4CF0-91C2-8191D9449B4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E61A808-5144-4417-89BD-D1BA94CC9638}" type="pres">
      <dgm:prSet presAssocID="{6ECB1CC3-FAFB-47E8-B545-34C13B26DB08}" presName="sibTrans" presStyleCnt="0"/>
      <dgm:spPr/>
    </dgm:pt>
    <dgm:pt modelId="{A1DCB3FE-8D8E-44BC-A986-ADF02B3A568D}" type="pres">
      <dgm:prSet presAssocID="{B9699261-FC3E-40F3-AAED-4A493856135B}" presName="composite" presStyleCnt="0"/>
      <dgm:spPr/>
    </dgm:pt>
    <dgm:pt modelId="{44AAD242-1468-4AF2-91D3-BB9D0E7EBED9}" type="pres">
      <dgm:prSet presAssocID="{B9699261-FC3E-40F3-AAED-4A493856135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298CF7-BE17-4BD2-B95F-A2A8310258A2}" type="presOf" srcId="{7F8D2B7D-2C4A-4D82-8A31-E45D5E4C99B1}" destId="{18F999D3-AC96-4D84-ACB2-B0E99A395360}" srcOrd="0" destOrd="0" presId="urn:microsoft.com/office/officeart/2005/8/layout/StepDownProcess"/>
    <dgm:cxn modelId="{4940C19F-7E2F-4B05-B025-A33A4848280A}" srcId="{7F8D2B7D-2C4A-4D82-8A31-E45D5E4C99B1}" destId="{D6801C4E-D4A5-4CF0-91C2-8191D9449B47}" srcOrd="1" destOrd="0" parTransId="{D322D4E1-08A4-43A0-AB8E-CA43171FCCAB}" sibTransId="{6ECB1CC3-FAFB-47E8-B545-34C13B26DB08}"/>
    <dgm:cxn modelId="{7AB646B6-621F-4DF6-8708-9A48DEA9ED17}" type="presOf" srcId="{D6801C4E-D4A5-4CF0-91C2-8191D9449B47}" destId="{AC7BD378-9C9B-4395-A36D-750A5A134F11}" srcOrd="0" destOrd="0" presId="urn:microsoft.com/office/officeart/2005/8/layout/StepDownProcess"/>
    <dgm:cxn modelId="{90FB236C-1624-4D93-9133-E391A0F2453B}" type="presOf" srcId="{16796D42-288A-4ECE-8E52-BF3CE3B7F1F2}" destId="{8D2AF0A0-05C5-4527-8787-868419EAD305}" srcOrd="0" destOrd="0" presId="urn:microsoft.com/office/officeart/2005/8/layout/StepDownProcess"/>
    <dgm:cxn modelId="{98279CBC-DD7E-4CDF-A04C-9C412B4E6E3B}" type="presOf" srcId="{B9699261-FC3E-40F3-AAED-4A493856135B}" destId="{44AAD242-1468-4AF2-91D3-BB9D0E7EBED9}" srcOrd="0" destOrd="0" presId="urn:microsoft.com/office/officeart/2005/8/layout/StepDownProcess"/>
    <dgm:cxn modelId="{62160EBA-D2E6-411D-87E5-DAE9961B996D}" srcId="{7F8D2B7D-2C4A-4D82-8A31-E45D5E4C99B1}" destId="{B9699261-FC3E-40F3-AAED-4A493856135B}" srcOrd="2" destOrd="0" parTransId="{DD330B78-2A7D-46DF-8577-D4E7BC30A896}" sibTransId="{F0A9F53C-040C-42EC-B1D3-E646E81BC0D5}"/>
    <dgm:cxn modelId="{DDE0DC65-24DF-4286-90FE-6ED62C2266AE}" srcId="{7F8D2B7D-2C4A-4D82-8A31-E45D5E4C99B1}" destId="{16796D42-288A-4ECE-8E52-BF3CE3B7F1F2}" srcOrd="0" destOrd="0" parTransId="{63000A92-781B-4F24-B4FA-820370234F05}" sibTransId="{CBEEDD2B-C6B9-49A3-952C-7DF2182D27D4}"/>
    <dgm:cxn modelId="{3A02D1B3-D0AC-4D70-A9E5-5A78D124E487}" type="presParOf" srcId="{18F999D3-AC96-4D84-ACB2-B0E99A395360}" destId="{879496D4-847E-439C-8ED9-790A691F23B9}" srcOrd="0" destOrd="0" presId="urn:microsoft.com/office/officeart/2005/8/layout/StepDownProcess"/>
    <dgm:cxn modelId="{4D1A7108-AFBC-4B74-BE9D-1254071D7248}" type="presParOf" srcId="{879496D4-847E-439C-8ED9-790A691F23B9}" destId="{FBDA4D45-FAFE-4F66-A1B6-38D25C12A555}" srcOrd="0" destOrd="0" presId="urn:microsoft.com/office/officeart/2005/8/layout/StepDownProcess"/>
    <dgm:cxn modelId="{A7F60821-FC7A-47D5-BE06-DE1620EAA8EB}" type="presParOf" srcId="{879496D4-847E-439C-8ED9-790A691F23B9}" destId="{8D2AF0A0-05C5-4527-8787-868419EAD305}" srcOrd="1" destOrd="0" presId="urn:microsoft.com/office/officeart/2005/8/layout/StepDownProcess"/>
    <dgm:cxn modelId="{5B824285-B71B-4A8B-8D0E-AFF4989A0B29}" type="presParOf" srcId="{879496D4-847E-439C-8ED9-790A691F23B9}" destId="{B1D9D695-A3FA-400A-8D3D-2FBB2D59DC56}" srcOrd="2" destOrd="0" presId="urn:microsoft.com/office/officeart/2005/8/layout/StepDownProcess"/>
    <dgm:cxn modelId="{9460A182-A654-499C-A6B7-A398481E3134}" type="presParOf" srcId="{18F999D3-AC96-4D84-ACB2-B0E99A395360}" destId="{3E2B6530-AE98-4661-A737-67A6A0E61899}" srcOrd="1" destOrd="0" presId="urn:microsoft.com/office/officeart/2005/8/layout/StepDownProcess"/>
    <dgm:cxn modelId="{A6CFE57F-AA97-4644-A72A-DC697739C085}" type="presParOf" srcId="{18F999D3-AC96-4D84-ACB2-B0E99A395360}" destId="{4564459A-FCC0-47E2-AB24-5D41D130D8A1}" srcOrd="2" destOrd="0" presId="urn:microsoft.com/office/officeart/2005/8/layout/StepDownProcess"/>
    <dgm:cxn modelId="{A234F4D4-9557-4796-8F64-F4E057528B8D}" type="presParOf" srcId="{4564459A-FCC0-47E2-AB24-5D41D130D8A1}" destId="{96710670-B4CC-469B-A4A2-80E68CDD1095}" srcOrd="0" destOrd="0" presId="urn:microsoft.com/office/officeart/2005/8/layout/StepDownProcess"/>
    <dgm:cxn modelId="{79A9B028-E814-4031-803A-920504B04ACA}" type="presParOf" srcId="{4564459A-FCC0-47E2-AB24-5D41D130D8A1}" destId="{AC7BD378-9C9B-4395-A36D-750A5A134F11}" srcOrd="1" destOrd="0" presId="urn:microsoft.com/office/officeart/2005/8/layout/StepDownProcess"/>
    <dgm:cxn modelId="{CDF10743-03DF-40A8-ABC1-AD41B96B2FFD}" type="presParOf" srcId="{4564459A-FCC0-47E2-AB24-5D41D130D8A1}" destId="{626EE687-EDB9-40DF-83BF-387BCCCF8CF9}" srcOrd="2" destOrd="0" presId="urn:microsoft.com/office/officeart/2005/8/layout/StepDownProcess"/>
    <dgm:cxn modelId="{83006B87-703D-4B7B-BF8C-E8DECBA66C3A}" type="presParOf" srcId="{18F999D3-AC96-4D84-ACB2-B0E99A395360}" destId="{EE61A808-5144-4417-89BD-D1BA94CC9638}" srcOrd="3" destOrd="0" presId="urn:microsoft.com/office/officeart/2005/8/layout/StepDownProcess"/>
    <dgm:cxn modelId="{FB5102F2-6C02-4B8B-A026-0488E1F1AAD1}" type="presParOf" srcId="{18F999D3-AC96-4D84-ACB2-B0E99A395360}" destId="{A1DCB3FE-8D8E-44BC-A986-ADF02B3A568D}" srcOrd="4" destOrd="0" presId="urn:microsoft.com/office/officeart/2005/8/layout/StepDownProcess"/>
    <dgm:cxn modelId="{BE6504E6-D6F0-430B-BE43-5163EE02E5B9}" type="presParOf" srcId="{A1DCB3FE-8D8E-44BC-A986-ADF02B3A568D}" destId="{44AAD242-1468-4AF2-91D3-BB9D0E7EBED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C3A49-9573-B043-94B1-9B26087573B9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508EC2-695B-1943-9A14-3927CC3C28A5}">
      <dgm:prSet phldrT="[Tes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sz="1400" b="1" u="none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INPUT</a:t>
          </a:r>
        </a:p>
        <a:p>
          <a:r>
            <a:rPr lang="en-GB" sz="1400" u="none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Big data</a:t>
          </a:r>
        </a:p>
        <a:p>
          <a:r>
            <a:rPr lang="en-GB" sz="1400" b="1" u="none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DATA DRIVEN approach</a:t>
          </a:r>
        </a:p>
      </dgm:t>
    </dgm:pt>
    <dgm:pt modelId="{8184D4BF-5770-7442-B5F5-B0596E185BD0}" type="parTrans" cxnId="{3875779F-EC72-1340-B071-60A1028B3FAA}">
      <dgm:prSet/>
      <dgm:spPr/>
      <dgm:t>
        <a:bodyPr/>
        <a:lstStyle/>
        <a:p>
          <a:endParaRPr lang="it-IT"/>
        </a:p>
      </dgm:t>
    </dgm:pt>
    <dgm:pt modelId="{FDC89B13-DA47-7449-BA50-50DEC9BB6545}" type="sibTrans" cxnId="{3875779F-EC72-1340-B071-60A1028B3FAA}">
      <dgm:prSet/>
      <dgm:spPr/>
      <dgm:t>
        <a:bodyPr/>
        <a:lstStyle/>
        <a:p>
          <a:endParaRPr lang="it-IT"/>
        </a:p>
      </dgm:t>
    </dgm:pt>
    <dgm:pt modelId="{064F4577-A904-3045-9000-5D20688F2C52}">
      <dgm:prSet phldrT="[Tes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sz="1400" b="1" u="none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OUTPUT</a:t>
          </a:r>
        </a:p>
        <a:p>
          <a:r>
            <a:rPr lang="en-GB" sz="1400" u="none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Standard traditional processes of Official Statistics</a:t>
          </a:r>
        </a:p>
        <a:p>
          <a:r>
            <a:rPr lang="en-GB" sz="1400" b="1" u="none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Output oriented approach</a:t>
          </a:r>
          <a:endParaRPr lang="en-GB" sz="1400" b="1" u="none" noProof="0" dirty="0">
            <a:solidFill>
              <a:schemeClr val="tx1"/>
            </a:solidFill>
          </a:endParaRPr>
        </a:p>
      </dgm:t>
    </dgm:pt>
    <dgm:pt modelId="{D7803567-AD5F-3543-AA34-5C927C24E3C2}" type="parTrans" cxnId="{4E845317-AC6C-B54F-A5DA-9C7DC7A134D6}">
      <dgm:prSet/>
      <dgm:spPr/>
      <dgm:t>
        <a:bodyPr/>
        <a:lstStyle/>
        <a:p>
          <a:endParaRPr lang="it-IT"/>
        </a:p>
      </dgm:t>
    </dgm:pt>
    <dgm:pt modelId="{8ACD0F6B-878E-084E-9104-DFC40D94F644}" type="sibTrans" cxnId="{4E845317-AC6C-B54F-A5DA-9C7DC7A134D6}">
      <dgm:prSet/>
      <dgm:spPr/>
      <dgm:t>
        <a:bodyPr/>
        <a:lstStyle/>
        <a:p>
          <a:endParaRPr lang="it-IT"/>
        </a:p>
      </dgm:t>
    </dgm:pt>
    <dgm:pt modelId="{A85D9634-D425-6246-BB81-B636336C064D}" type="pres">
      <dgm:prSet presAssocID="{6DDC3A49-9573-B043-94B1-9B26087573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DEDD09-31E1-E041-8527-C86B0DBCA30A}" type="pres">
      <dgm:prSet presAssocID="{66508EC2-695B-1943-9A14-3927CC3C28A5}" presName="arrow" presStyleLbl="node1" presStyleIdx="0" presStyleCnt="2" custScaleX="116906" custRadScaleRad="100000" custRadScaleInc="-8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A9938A-266D-A849-8F6B-F5686B97BE39}" type="pres">
      <dgm:prSet presAssocID="{064F4577-A904-3045-9000-5D20688F2C52}" presName="arrow" presStyleLbl="node1" presStyleIdx="1" presStyleCnt="2" custScaleX="118099" custScaleY="1000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875779F-EC72-1340-B071-60A1028B3FAA}" srcId="{6DDC3A49-9573-B043-94B1-9B26087573B9}" destId="{66508EC2-695B-1943-9A14-3927CC3C28A5}" srcOrd="0" destOrd="0" parTransId="{8184D4BF-5770-7442-B5F5-B0596E185BD0}" sibTransId="{FDC89B13-DA47-7449-BA50-50DEC9BB6545}"/>
    <dgm:cxn modelId="{35532EB5-E77D-4D7F-8158-D11FFE12F59B}" type="presOf" srcId="{064F4577-A904-3045-9000-5D20688F2C52}" destId="{0EA9938A-266D-A849-8F6B-F5686B97BE39}" srcOrd="0" destOrd="0" presId="urn:microsoft.com/office/officeart/2005/8/layout/arrow5"/>
    <dgm:cxn modelId="{4E845317-AC6C-B54F-A5DA-9C7DC7A134D6}" srcId="{6DDC3A49-9573-B043-94B1-9B26087573B9}" destId="{064F4577-A904-3045-9000-5D20688F2C52}" srcOrd="1" destOrd="0" parTransId="{D7803567-AD5F-3543-AA34-5C927C24E3C2}" sibTransId="{8ACD0F6B-878E-084E-9104-DFC40D94F644}"/>
    <dgm:cxn modelId="{42DD808B-CD25-4CB6-A5BE-263698F90F21}" type="presOf" srcId="{6DDC3A49-9573-B043-94B1-9B26087573B9}" destId="{A85D9634-D425-6246-BB81-B636336C064D}" srcOrd="0" destOrd="0" presId="urn:microsoft.com/office/officeart/2005/8/layout/arrow5"/>
    <dgm:cxn modelId="{2BCBCA23-B3A4-43F8-99CB-46ACF83E960B}" type="presOf" srcId="{66508EC2-695B-1943-9A14-3927CC3C28A5}" destId="{EADEDD09-31E1-E041-8527-C86B0DBCA30A}" srcOrd="0" destOrd="0" presId="urn:microsoft.com/office/officeart/2005/8/layout/arrow5"/>
    <dgm:cxn modelId="{ACB4263A-059A-4EF2-9B76-B433900049C7}" type="presParOf" srcId="{A85D9634-D425-6246-BB81-B636336C064D}" destId="{EADEDD09-31E1-E041-8527-C86B0DBCA30A}" srcOrd="0" destOrd="0" presId="urn:microsoft.com/office/officeart/2005/8/layout/arrow5"/>
    <dgm:cxn modelId="{DE8E8526-ADE9-4BDA-9170-D4137A8D6844}" type="presParOf" srcId="{A85D9634-D425-6246-BB81-B636336C064D}" destId="{0EA9938A-266D-A849-8F6B-F5686B97BE3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665828-016B-49BF-9277-E75D7F4BB97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DDADBEF-AFF1-4C0B-AB22-C45A64FB1380}">
      <dgm:prSet/>
      <dgm:spPr>
        <a:xfrm>
          <a:off x="1856659" y="707"/>
          <a:ext cx="3094986" cy="1547493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Thematic expert</a:t>
          </a:r>
          <a:r>
            <a:rPr lang="en-GB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en-GB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governs the process, raises the problem and indicates its requirements, validates the results. He/she does not know in advance the contents coming from the web</a:t>
          </a:r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B2F6D97-C12C-4446-B971-F987241FD678}" type="parTrans" cxnId="{3AF2BD6E-7515-4DAC-950B-05DA2FB3C29F}">
      <dgm:prSet/>
      <dgm:spPr/>
      <dgm:t>
        <a:bodyPr/>
        <a:lstStyle/>
        <a:p>
          <a:endParaRPr lang="it-IT"/>
        </a:p>
      </dgm:t>
    </dgm:pt>
    <dgm:pt modelId="{1E5926F0-D12E-4647-99AC-929F4F6A4F1D}" type="sibTrans" cxnId="{3AF2BD6E-7515-4DAC-950B-05DA2FB3C29F}">
      <dgm:prSet/>
      <dgm:spPr>
        <a:xfrm>
          <a:off x="1196719" y="-244139"/>
          <a:ext cx="4414867" cy="4414867"/>
        </a:xfrm>
        <a:prstGeom prst="circularArrow">
          <a:avLst>
            <a:gd name="adj1" fmla="val 5689"/>
            <a:gd name="adj2" fmla="val 340510"/>
            <a:gd name="adj3" fmla="val 12438841"/>
            <a:gd name="adj4" fmla="val 18257574"/>
            <a:gd name="adj5" fmla="val 5908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/>
        </a:p>
      </dgm:t>
    </dgm:pt>
    <dgm:pt modelId="{E8A62EC5-33C1-4992-BF70-3232F753CBE5}">
      <dgm:prSet/>
      <dgm:spPr>
        <a:xfrm>
          <a:off x="3529914" y="2898869"/>
          <a:ext cx="3094986" cy="1547493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Methodological expert</a:t>
          </a:r>
          <a:r>
            <a:rPr lang="en-GB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en-GB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Analyses the requirements of the problem and finds the methodological solutions</a:t>
          </a:r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14B619-D036-4BD0-A1E2-3104B8CB6826}" type="parTrans" cxnId="{626A99CB-8E75-4204-B6BA-4BAC95F54F72}">
      <dgm:prSet/>
      <dgm:spPr/>
      <dgm:t>
        <a:bodyPr/>
        <a:lstStyle/>
        <a:p>
          <a:endParaRPr lang="it-IT"/>
        </a:p>
      </dgm:t>
    </dgm:pt>
    <dgm:pt modelId="{47614318-A2B0-4030-B0C5-1D71E5B71049}" type="sibTrans" cxnId="{626A99CB-8E75-4204-B6BA-4BAC95F54F72}">
      <dgm:prSet/>
      <dgm:spPr/>
      <dgm:t>
        <a:bodyPr/>
        <a:lstStyle/>
        <a:p>
          <a:endParaRPr lang="it-IT"/>
        </a:p>
      </dgm:t>
    </dgm:pt>
    <dgm:pt modelId="{29F75010-EE3F-40E3-9A17-D495941E1ADF}">
      <dgm:prSet/>
      <dgm:spPr>
        <a:xfrm>
          <a:off x="183404" y="2898869"/>
          <a:ext cx="3094986" cy="1547493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GB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 expert</a:t>
          </a:r>
          <a:r>
            <a:rPr lang="en-GB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rtl="0"/>
          <a:r>
            <a:rPr lang="en-GB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provides the tools and techniques and turns specifications into procedures</a:t>
          </a:r>
          <a:endParaRPr lang="en-GB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7C9CF6-14C5-4ECA-99D3-64EF73F86A61}" type="parTrans" cxnId="{A073E0F4-1AB0-45EF-A328-728836028B18}">
      <dgm:prSet/>
      <dgm:spPr/>
      <dgm:t>
        <a:bodyPr/>
        <a:lstStyle/>
        <a:p>
          <a:endParaRPr lang="it-IT"/>
        </a:p>
      </dgm:t>
    </dgm:pt>
    <dgm:pt modelId="{4D53F8D7-CFD6-43E1-B750-F1878D1D57CD}" type="sibTrans" cxnId="{A073E0F4-1AB0-45EF-A328-728836028B18}">
      <dgm:prSet/>
      <dgm:spPr/>
      <dgm:t>
        <a:bodyPr/>
        <a:lstStyle/>
        <a:p>
          <a:endParaRPr lang="it-IT"/>
        </a:p>
      </dgm:t>
    </dgm:pt>
    <dgm:pt modelId="{F8C5152A-2315-48C0-9BA6-F3BD6697C9CA}" type="pres">
      <dgm:prSet presAssocID="{E6665828-016B-49BF-9277-E75D7F4BB9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60C4974-1268-4E88-B21E-E1F3710328B7}" type="pres">
      <dgm:prSet presAssocID="{E6665828-016B-49BF-9277-E75D7F4BB97E}" presName="cycle" presStyleCnt="0"/>
      <dgm:spPr/>
      <dgm:t>
        <a:bodyPr/>
        <a:lstStyle/>
        <a:p>
          <a:endParaRPr lang="it-IT"/>
        </a:p>
      </dgm:t>
    </dgm:pt>
    <dgm:pt modelId="{69AFD8F9-80CE-4FBB-84BF-8A7D0A0AC80D}" type="pres">
      <dgm:prSet presAssocID="{8DDADBEF-AFF1-4C0B-AB22-C45A64FB1380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D7E10A-22A3-4F80-8983-E5C24DA98A34}" type="pres">
      <dgm:prSet presAssocID="{1E5926F0-D12E-4647-99AC-929F4F6A4F1D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865BEA93-3F26-4A47-913D-AA7729A2BF24}" type="pres">
      <dgm:prSet presAssocID="{E8A62EC5-33C1-4992-BF70-3232F753CBE5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2B2ED4-F113-4BDB-AEF7-6F600BA2E39E}" type="pres">
      <dgm:prSet presAssocID="{29F75010-EE3F-40E3-9A17-D495941E1ADF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E15F402-F872-420A-830F-8933E0FDED09}" type="presOf" srcId="{8DDADBEF-AFF1-4C0B-AB22-C45A64FB1380}" destId="{69AFD8F9-80CE-4FBB-84BF-8A7D0A0AC80D}" srcOrd="0" destOrd="0" presId="urn:microsoft.com/office/officeart/2005/8/layout/cycle3"/>
    <dgm:cxn modelId="{A55F4EAC-7B0E-46E6-91B6-FF9DD0B2C310}" type="presOf" srcId="{29F75010-EE3F-40E3-9A17-D495941E1ADF}" destId="{572B2ED4-F113-4BDB-AEF7-6F600BA2E39E}" srcOrd="0" destOrd="0" presId="urn:microsoft.com/office/officeart/2005/8/layout/cycle3"/>
    <dgm:cxn modelId="{A073E0F4-1AB0-45EF-A328-728836028B18}" srcId="{E6665828-016B-49BF-9277-E75D7F4BB97E}" destId="{29F75010-EE3F-40E3-9A17-D495941E1ADF}" srcOrd="2" destOrd="0" parTransId="{A27C9CF6-14C5-4ECA-99D3-64EF73F86A61}" sibTransId="{4D53F8D7-CFD6-43E1-B750-F1878D1D57CD}"/>
    <dgm:cxn modelId="{280754B3-4069-4AEE-8340-811B440B1FD7}" type="presOf" srcId="{E6665828-016B-49BF-9277-E75D7F4BB97E}" destId="{F8C5152A-2315-48C0-9BA6-F3BD6697C9CA}" srcOrd="0" destOrd="0" presId="urn:microsoft.com/office/officeart/2005/8/layout/cycle3"/>
    <dgm:cxn modelId="{275C0457-4DED-45FC-823B-82FE77F3774A}" type="presOf" srcId="{E8A62EC5-33C1-4992-BF70-3232F753CBE5}" destId="{865BEA93-3F26-4A47-913D-AA7729A2BF24}" srcOrd="0" destOrd="0" presId="urn:microsoft.com/office/officeart/2005/8/layout/cycle3"/>
    <dgm:cxn modelId="{626A99CB-8E75-4204-B6BA-4BAC95F54F72}" srcId="{E6665828-016B-49BF-9277-E75D7F4BB97E}" destId="{E8A62EC5-33C1-4992-BF70-3232F753CBE5}" srcOrd="1" destOrd="0" parTransId="{CB14B619-D036-4BD0-A1E2-3104B8CB6826}" sibTransId="{47614318-A2B0-4030-B0C5-1D71E5B71049}"/>
    <dgm:cxn modelId="{C240327D-0BFC-4DA6-9D97-57EBCB10A4BC}" type="presOf" srcId="{1E5926F0-D12E-4647-99AC-929F4F6A4F1D}" destId="{5ED7E10A-22A3-4F80-8983-E5C24DA98A34}" srcOrd="0" destOrd="0" presId="urn:microsoft.com/office/officeart/2005/8/layout/cycle3"/>
    <dgm:cxn modelId="{3AF2BD6E-7515-4DAC-950B-05DA2FB3C29F}" srcId="{E6665828-016B-49BF-9277-E75D7F4BB97E}" destId="{8DDADBEF-AFF1-4C0B-AB22-C45A64FB1380}" srcOrd="0" destOrd="0" parTransId="{AB2F6D97-C12C-4446-B971-F987241FD678}" sibTransId="{1E5926F0-D12E-4647-99AC-929F4F6A4F1D}"/>
    <dgm:cxn modelId="{A2361A57-747A-497F-BFDD-B861AB8185E6}" type="presParOf" srcId="{F8C5152A-2315-48C0-9BA6-F3BD6697C9CA}" destId="{660C4974-1268-4E88-B21E-E1F3710328B7}" srcOrd="0" destOrd="0" presId="urn:microsoft.com/office/officeart/2005/8/layout/cycle3"/>
    <dgm:cxn modelId="{565ECDF0-D643-47DB-B7CE-C8D62E112CDB}" type="presParOf" srcId="{660C4974-1268-4E88-B21E-E1F3710328B7}" destId="{69AFD8F9-80CE-4FBB-84BF-8A7D0A0AC80D}" srcOrd="0" destOrd="0" presId="urn:microsoft.com/office/officeart/2005/8/layout/cycle3"/>
    <dgm:cxn modelId="{7711383C-188F-4DC9-84A8-ABDD044D5715}" type="presParOf" srcId="{660C4974-1268-4E88-B21E-E1F3710328B7}" destId="{5ED7E10A-22A3-4F80-8983-E5C24DA98A34}" srcOrd="1" destOrd="0" presId="urn:microsoft.com/office/officeart/2005/8/layout/cycle3"/>
    <dgm:cxn modelId="{6A509698-AE0C-495A-BD23-75D098908DED}" type="presParOf" srcId="{660C4974-1268-4E88-B21E-E1F3710328B7}" destId="{865BEA93-3F26-4A47-913D-AA7729A2BF24}" srcOrd="2" destOrd="0" presId="urn:microsoft.com/office/officeart/2005/8/layout/cycle3"/>
    <dgm:cxn modelId="{E894DDC5-AAA8-4994-9204-E9A01CAE023C}" type="presParOf" srcId="{660C4974-1268-4E88-B21E-E1F3710328B7}" destId="{572B2ED4-F113-4BDB-AEF7-6F600BA2E39E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AA456-1767-44E5-A7E5-1F8FFCA51902}">
      <dsp:nvSpPr>
        <dsp:cNvPr id="0" name=""/>
        <dsp:cNvSpPr/>
      </dsp:nvSpPr>
      <dsp:spPr>
        <a:xfrm>
          <a:off x="569668" y="2542"/>
          <a:ext cx="1729699" cy="506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1 – Acquisition of web addresses</a:t>
          </a:r>
          <a:endParaRPr lang="en-GB" sz="1600" kern="1200" noProof="0" dirty="0"/>
        </a:p>
      </dsp:txBody>
      <dsp:txXfrm>
        <a:off x="584492" y="17366"/>
        <a:ext cx="1700051" cy="476492"/>
      </dsp:txXfrm>
    </dsp:sp>
    <dsp:sp modelId="{49B6E664-80E4-4D2E-8D27-64833E74389F}">
      <dsp:nvSpPr>
        <dsp:cNvPr id="0" name=""/>
        <dsp:cNvSpPr/>
      </dsp:nvSpPr>
      <dsp:spPr>
        <a:xfrm>
          <a:off x="742638" y="508683"/>
          <a:ext cx="172969" cy="54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504"/>
              </a:lnTo>
              <a:lnTo>
                <a:pt x="172969" y="54550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475DD-0F03-45C9-8559-C508342B1D71}">
      <dsp:nvSpPr>
        <dsp:cNvPr id="0" name=""/>
        <dsp:cNvSpPr/>
      </dsp:nvSpPr>
      <dsp:spPr>
        <a:xfrm>
          <a:off x="915607" y="690518"/>
          <a:ext cx="1481967" cy="727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>
              <a:latin typeface="+mn-lt"/>
            </a:rPr>
            <a:t>URL from the admin sources (available only for 5% of SBR enterprises)</a:t>
          </a:r>
          <a:endParaRPr lang="en-GB" sz="1100" b="0" kern="1200" noProof="0" dirty="0">
            <a:latin typeface="+mn-lt"/>
          </a:endParaRPr>
        </a:p>
      </dsp:txBody>
      <dsp:txXfrm>
        <a:off x="936910" y="711821"/>
        <a:ext cx="1439361" cy="684733"/>
      </dsp:txXfrm>
    </dsp:sp>
    <dsp:sp modelId="{6462F38E-69CD-4B2E-A7D7-D6A3845C48A6}">
      <dsp:nvSpPr>
        <dsp:cNvPr id="0" name=""/>
        <dsp:cNvSpPr/>
      </dsp:nvSpPr>
      <dsp:spPr>
        <a:xfrm>
          <a:off x="742638" y="508683"/>
          <a:ext cx="172969" cy="145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678"/>
              </a:lnTo>
              <a:lnTo>
                <a:pt x="172969" y="145467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017E4-364E-43CF-9E96-1BC887BD7ABE}">
      <dsp:nvSpPr>
        <dsp:cNvPr id="0" name=""/>
        <dsp:cNvSpPr/>
      </dsp:nvSpPr>
      <dsp:spPr>
        <a:xfrm>
          <a:off x="915607" y="1599692"/>
          <a:ext cx="1163742" cy="727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>
              <a:latin typeface="+mn-lt"/>
            </a:rPr>
            <a:t>URL from thematic directory sites</a:t>
          </a:r>
          <a:endParaRPr lang="en-GB" sz="1100" b="0" kern="1200" noProof="0" dirty="0">
            <a:latin typeface="+mn-lt"/>
          </a:endParaRPr>
        </a:p>
      </dsp:txBody>
      <dsp:txXfrm>
        <a:off x="936910" y="1620995"/>
        <a:ext cx="1121136" cy="684733"/>
      </dsp:txXfrm>
    </dsp:sp>
    <dsp:sp modelId="{C754FC30-8408-4D30-84F5-B53AD1021DF3}">
      <dsp:nvSpPr>
        <dsp:cNvPr id="0" name=""/>
        <dsp:cNvSpPr/>
      </dsp:nvSpPr>
      <dsp:spPr>
        <a:xfrm>
          <a:off x="742638" y="508683"/>
          <a:ext cx="172969" cy="2363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851"/>
              </a:lnTo>
              <a:lnTo>
                <a:pt x="172969" y="2363851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C472F-CFEC-4C78-9742-2399D1E059E2}">
      <dsp:nvSpPr>
        <dsp:cNvPr id="0" name=""/>
        <dsp:cNvSpPr/>
      </dsp:nvSpPr>
      <dsp:spPr>
        <a:xfrm>
          <a:off x="915607" y="2508866"/>
          <a:ext cx="1600786" cy="727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noProof="0" dirty="0" smtClean="0">
              <a:latin typeface="+mn-lt"/>
            </a:rPr>
            <a:t>URL from batch queries on search engines (</a:t>
          </a:r>
          <a:r>
            <a:rPr lang="en-GB" sz="1100" b="1" kern="1200" noProof="0" dirty="0" smtClean="0">
              <a:latin typeface="+mn-lt"/>
            </a:rPr>
            <a:t>URL Retrieval </a:t>
          </a:r>
          <a:r>
            <a:rPr lang="en-GB" sz="1100" b="0" kern="1200" noProof="0" dirty="0" smtClean="0">
              <a:latin typeface="+mn-lt"/>
            </a:rPr>
            <a:t>with</a:t>
          </a:r>
          <a:r>
            <a:rPr lang="en-GB" sz="1100" b="1" kern="1200" noProof="0" dirty="0" smtClean="0">
              <a:latin typeface="+mn-lt"/>
            </a:rPr>
            <a:t> </a:t>
          </a:r>
          <a:r>
            <a:rPr lang="en-GB" sz="1100" kern="1200" noProof="0" dirty="0" smtClean="0">
              <a:latin typeface="+mn-lt"/>
            </a:rPr>
            <a:t>machine learning techniques)</a:t>
          </a:r>
          <a:r>
            <a:rPr lang="en-GB" sz="1100" b="0" kern="1200" noProof="0" dirty="0" smtClean="0">
              <a:latin typeface="+mn-lt"/>
            </a:rPr>
            <a:t>  </a:t>
          </a:r>
          <a:endParaRPr lang="en-GB" sz="1100" b="0" kern="1200" noProof="0" dirty="0">
            <a:latin typeface="+mn-lt"/>
          </a:endParaRPr>
        </a:p>
      </dsp:txBody>
      <dsp:txXfrm>
        <a:off x="936910" y="2530169"/>
        <a:ext cx="1558180" cy="684733"/>
      </dsp:txXfrm>
    </dsp:sp>
    <dsp:sp modelId="{4DB5D878-ADDE-4D89-9602-67E0FB3713A7}">
      <dsp:nvSpPr>
        <dsp:cNvPr id="0" name=""/>
        <dsp:cNvSpPr/>
      </dsp:nvSpPr>
      <dsp:spPr>
        <a:xfrm>
          <a:off x="2530123" y="2542"/>
          <a:ext cx="2771816" cy="5061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2 – Identification of the enterprise</a:t>
          </a:r>
          <a:endParaRPr lang="en-GB" sz="1600" kern="1200" noProof="0" dirty="0"/>
        </a:p>
      </dsp:txBody>
      <dsp:txXfrm>
        <a:off x="2544947" y="17366"/>
        <a:ext cx="2742168" cy="476492"/>
      </dsp:txXfrm>
    </dsp:sp>
    <dsp:sp modelId="{6581D865-6B57-47A8-8633-A28AB4AD7F35}">
      <dsp:nvSpPr>
        <dsp:cNvPr id="0" name=""/>
        <dsp:cNvSpPr/>
      </dsp:nvSpPr>
      <dsp:spPr>
        <a:xfrm>
          <a:off x="2807304" y="508683"/>
          <a:ext cx="285656" cy="54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504"/>
              </a:lnTo>
              <a:lnTo>
                <a:pt x="285656" y="54550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E46D8-15FC-48B6-9E34-70419666C20E}">
      <dsp:nvSpPr>
        <dsp:cNvPr id="0" name=""/>
        <dsp:cNvSpPr/>
      </dsp:nvSpPr>
      <dsp:spPr>
        <a:xfrm>
          <a:off x="3092961" y="690518"/>
          <a:ext cx="2501813" cy="727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latin typeface="+mn-lt"/>
            </a:rPr>
            <a:t>URL syntax validation, </a:t>
          </a:r>
          <a:r>
            <a:rPr lang="en-GB" sz="1100" kern="1200" dirty="0" smtClean="0"/>
            <a:t>check of the recurring errors and domain extraction from URL</a:t>
          </a:r>
          <a:endParaRPr lang="en-GB" sz="1100" kern="1200" noProof="0" dirty="0">
            <a:latin typeface="+mn-lt"/>
          </a:endParaRPr>
        </a:p>
      </dsp:txBody>
      <dsp:txXfrm>
        <a:off x="3114264" y="711821"/>
        <a:ext cx="2459207" cy="684733"/>
      </dsp:txXfrm>
    </dsp:sp>
    <dsp:sp modelId="{E8E38B96-3493-4170-B676-0B04B5DF6948}">
      <dsp:nvSpPr>
        <dsp:cNvPr id="0" name=""/>
        <dsp:cNvSpPr/>
      </dsp:nvSpPr>
      <dsp:spPr>
        <a:xfrm>
          <a:off x="2807304" y="508683"/>
          <a:ext cx="285656" cy="1556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796"/>
              </a:lnTo>
              <a:lnTo>
                <a:pt x="285656" y="155679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FD7E5-E9B7-4CCA-B77C-61D864C502AC}">
      <dsp:nvSpPr>
        <dsp:cNvPr id="0" name=""/>
        <dsp:cNvSpPr/>
      </dsp:nvSpPr>
      <dsp:spPr>
        <a:xfrm>
          <a:off x="3092961" y="1599692"/>
          <a:ext cx="2501813" cy="93157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pc="-1" noProof="0" dirty="0" smtClean="0">
              <a:uFill>
                <a:solidFill>
                  <a:srgbClr val="FFFFFF"/>
                </a:solidFill>
              </a:uFill>
              <a:latin typeface="+mn-lt"/>
            </a:rPr>
            <a:t>Detection of identification variables from the website </a:t>
          </a:r>
          <a:r>
            <a:rPr lang="en-GB" sz="1100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(Fiscal code, VAT code, name, address…) trough the use of </a:t>
          </a:r>
          <a:r>
            <a:rPr lang="en-GB" sz="1100" b="1" i="1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Information Retrieval techniques </a:t>
          </a:r>
          <a:r>
            <a:rPr lang="en-GB" sz="1100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trough </a:t>
          </a:r>
          <a:r>
            <a:rPr lang="en-GB" sz="1100" b="1" i="1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pattern matching</a:t>
          </a:r>
          <a:r>
            <a:rPr lang="en-GB" sz="1100" b="0" i="0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 on strings</a:t>
          </a:r>
          <a:endParaRPr lang="en-GB" sz="1100" b="0" i="0" kern="1200" noProof="0" dirty="0">
            <a:latin typeface="+mn-lt"/>
          </a:endParaRPr>
        </a:p>
      </dsp:txBody>
      <dsp:txXfrm>
        <a:off x="3120246" y="1626977"/>
        <a:ext cx="2447243" cy="877005"/>
      </dsp:txXfrm>
    </dsp:sp>
    <dsp:sp modelId="{8E66EC69-05B3-4DE7-8D23-DBD44F4CBB81}">
      <dsp:nvSpPr>
        <dsp:cNvPr id="0" name=""/>
        <dsp:cNvSpPr/>
      </dsp:nvSpPr>
      <dsp:spPr>
        <a:xfrm>
          <a:off x="2807304" y="508683"/>
          <a:ext cx="285656" cy="2568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8088"/>
              </a:lnTo>
              <a:lnTo>
                <a:pt x="285656" y="2568088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72A16-7211-46F5-A8E7-C2330C2A2895}">
      <dsp:nvSpPr>
        <dsp:cNvPr id="0" name=""/>
        <dsp:cNvSpPr/>
      </dsp:nvSpPr>
      <dsp:spPr>
        <a:xfrm>
          <a:off x="3092961" y="2713102"/>
          <a:ext cx="2501813" cy="727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Comparison with the same information available in the SBR register through </a:t>
          </a:r>
          <a:r>
            <a:rPr lang="en-GB" sz="1100" i="1" kern="1200" dirty="0" smtClean="0"/>
            <a:t>matching techniques</a:t>
          </a:r>
          <a:r>
            <a:rPr lang="en-GB" sz="1100" kern="1200" dirty="0" smtClean="0"/>
            <a:t> and </a:t>
          </a:r>
          <a:r>
            <a:rPr lang="en-GB" sz="1100" i="1" kern="1200" dirty="0" smtClean="0"/>
            <a:t>string similarity metrics</a:t>
          </a:r>
          <a:r>
            <a:rPr lang="en-GB" sz="1100" kern="1200" dirty="0" smtClean="0"/>
            <a:t> </a:t>
          </a:r>
          <a:r>
            <a:rPr lang="en-GB" sz="1100" i="1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(</a:t>
          </a:r>
          <a:r>
            <a:rPr lang="en-GB" sz="1100" i="1" kern="1200" spc="-1" noProof="0" dirty="0" err="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Jaro</a:t>
          </a:r>
          <a:r>
            <a:rPr lang="en-GB" sz="1100" i="1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-Winkler, </a:t>
          </a:r>
          <a:r>
            <a:rPr lang="en-GB" sz="1100" i="1" kern="1200" spc="-1" noProof="0" dirty="0" err="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Levenshtein</a:t>
          </a:r>
          <a:r>
            <a:rPr lang="en-GB" sz="1100" i="1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, </a:t>
          </a:r>
          <a:r>
            <a:rPr lang="en-GB" sz="1100" i="1" kern="1200" spc="-1" noProof="0" dirty="0" err="1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etc</a:t>
          </a:r>
          <a:r>
            <a:rPr lang="en-GB" sz="1100" i="1" kern="1200" spc="-1" noProof="0" dirty="0" smtClean="0">
              <a:uFill>
                <a:solidFill>
                  <a:srgbClr val="FFFFFF"/>
                </a:solidFill>
              </a:uFill>
              <a:latin typeface="+mn-lt"/>
              <a:ea typeface="Tw Cen MT"/>
            </a:rPr>
            <a:t>)</a:t>
          </a:r>
          <a:endParaRPr lang="en-GB" sz="1100" kern="1200" noProof="0" dirty="0">
            <a:latin typeface="+mn-lt"/>
          </a:endParaRPr>
        </a:p>
      </dsp:txBody>
      <dsp:txXfrm>
        <a:off x="3114264" y="2734405"/>
        <a:ext cx="2459207" cy="684733"/>
      </dsp:txXfrm>
    </dsp:sp>
    <dsp:sp modelId="{AB604619-A96A-412E-B7B5-B2977ADD1976}">
      <dsp:nvSpPr>
        <dsp:cNvPr id="0" name=""/>
        <dsp:cNvSpPr/>
      </dsp:nvSpPr>
      <dsp:spPr>
        <a:xfrm>
          <a:off x="5798523" y="2542"/>
          <a:ext cx="2568045" cy="583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3 – Extraction and analysis of the information</a:t>
          </a:r>
          <a:endParaRPr lang="en-GB" sz="1600" kern="1200" noProof="0" dirty="0"/>
        </a:p>
      </dsp:txBody>
      <dsp:txXfrm>
        <a:off x="5815624" y="19643"/>
        <a:ext cx="2533843" cy="549669"/>
      </dsp:txXfrm>
    </dsp:sp>
    <dsp:sp modelId="{83CF3EC6-324A-42DB-AAE2-D7AACA5186D9}">
      <dsp:nvSpPr>
        <dsp:cNvPr id="0" name=""/>
        <dsp:cNvSpPr/>
      </dsp:nvSpPr>
      <dsp:spPr>
        <a:xfrm>
          <a:off x="6055327" y="586414"/>
          <a:ext cx="256804" cy="545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504"/>
              </a:lnTo>
              <a:lnTo>
                <a:pt x="256804" y="54550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553E4-04C4-4362-9536-4F8A3F009C51}">
      <dsp:nvSpPr>
        <dsp:cNvPr id="0" name=""/>
        <dsp:cNvSpPr/>
      </dsp:nvSpPr>
      <dsp:spPr>
        <a:xfrm>
          <a:off x="6312132" y="768249"/>
          <a:ext cx="2064688" cy="727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1" kern="1200" noProof="0" dirty="0" smtClean="0">
              <a:latin typeface="+mn-lt"/>
            </a:rPr>
            <a:t>Web Scraping</a:t>
          </a:r>
          <a:r>
            <a:rPr lang="en-GB" sz="1100" b="0" i="0" kern="1200" noProof="0" dirty="0" smtClean="0">
              <a:latin typeface="+mn-lt"/>
            </a:rPr>
            <a:t>  techniques </a:t>
          </a:r>
          <a:r>
            <a:rPr lang="en-GB" sz="1100" b="0" kern="1200" noProof="0" dirty="0" smtClean="0">
              <a:latin typeface="+mn-lt"/>
            </a:rPr>
            <a:t>for web data acquisition</a:t>
          </a:r>
          <a:endParaRPr lang="en-GB" sz="1100" b="0" kern="1200" noProof="0" dirty="0">
            <a:latin typeface="+mn-lt"/>
          </a:endParaRPr>
        </a:p>
      </dsp:txBody>
      <dsp:txXfrm>
        <a:off x="6333435" y="789552"/>
        <a:ext cx="2022082" cy="684733"/>
      </dsp:txXfrm>
    </dsp:sp>
    <dsp:sp modelId="{112E1B79-CE1A-4593-AF83-7E8EF2AB228F}">
      <dsp:nvSpPr>
        <dsp:cNvPr id="0" name=""/>
        <dsp:cNvSpPr/>
      </dsp:nvSpPr>
      <dsp:spPr>
        <a:xfrm>
          <a:off x="6055327" y="586414"/>
          <a:ext cx="256804" cy="161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925"/>
              </a:lnTo>
              <a:lnTo>
                <a:pt x="256804" y="161792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21052-F6BD-43ED-8A95-0C43A4407105}">
      <dsp:nvSpPr>
        <dsp:cNvPr id="0" name=""/>
        <dsp:cNvSpPr/>
      </dsp:nvSpPr>
      <dsp:spPr>
        <a:xfrm>
          <a:off x="6312132" y="1677422"/>
          <a:ext cx="2064688" cy="105383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1" kern="1200" noProof="0" dirty="0" smtClean="0">
              <a:latin typeface="+mn-lt"/>
            </a:rPr>
            <a:t>Text Mining </a:t>
          </a:r>
          <a:r>
            <a:rPr lang="en-GB" sz="1100" b="0" i="0" kern="1200" noProof="0" dirty="0" smtClean="0">
              <a:latin typeface="+mn-lt"/>
            </a:rPr>
            <a:t>techniques (including </a:t>
          </a:r>
          <a:r>
            <a:rPr lang="en-GB" sz="1100" b="1" i="1" kern="1200" noProof="0" dirty="0" smtClean="0">
              <a:latin typeface="+mn-lt"/>
            </a:rPr>
            <a:t>Natural Language Processing </a:t>
          </a:r>
          <a:r>
            <a:rPr lang="en-GB" sz="1100" b="0" i="0" kern="1200" noProof="0" dirty="0" smtClean="0">
              <a:latin typeface="+mn-lt"/>
            </a:rPr>
            <a:t>techniques)</a:t>
          </a:r>
          <a:r>
            <a:rPr lang="en-GB" sz="1100" b="0" kern="1200" noProof="0" dirty="0" smtClean="0">
              <a:latin typeface="+mn-lt"/>
            </a:rPr>
            <a:t> </a:t>
          </a:r>
          <a:r>
            <a:rPr lang="en-US" sz="1100" b="0" kern="1200" noProof="0" dirty="0" smtClean="0">
              <a:latin typeface="+mn-lt"/>
            </a:rPr>
            <a:t>for extracting the information to integrate the Business Register (including metadata and .pdf file)</a:t>
          </a:r>
          <a:endParaRPr lang="en-GB" sz="1100" b="0" kern="1200" noProof="0" dirty="0">
            <a:latin typeface="+mn-lt"/>
          </a:endParaRPr>
        </a:p>
      </dsp:txBody>
      <dsp:txXfrm>
        <a:off x="6342998" y="1708288"/>
        <a:ext cx="2002956" cy="992102"/>
      </dsp:txXfrm>
    </dsp:sp>
    <dsp:sp modelId="{2F07603D-F55B-4DC9-A1D2-7DA6D7BD83C7}">
      <dsp:nvSpPr>
        <dsp:cNvPr id="0" name=""/>
        <dsp:cNvSpPr/>
      </dsp:nvSpPr>
      <dsp:spPr>
        <a:xfrm>
          <a:off x="6055327" y="586414"/>
          <a:ext cx="256804" cy="2690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347"/>
              </a:lnTo>
              <a:lnTo>
                <a:pt x="256804" y="269034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A0CFB-0C7A-4678-B45D-2DE02ACA66A3}">
      <dsp:nvSpPr>
        <dsp:cNvPr id="0" name=""/>
        <dsp:cNvSpPr/>
      </dsp:nvSpPr>
      <dsp:spPr>
        <a:xfrm>
          <a:off x="6312132" y="2913092"/>
          <a:ext cx="2064688" cy="727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1" kern="1200" noProof="0" dirty="0" smtClean="0">
              <a:latin typeface="+mn-lt"/>
            </a:rPr>
            <a:t>Machine Learning </a:t>
          </a:r>
          <a:r>
            <a:rPr lang="en-GB" sz="1100" b="0" i="0" kern="1200" noProof="0" dirty="0" smtClean="0">
              <a:latin typeface="+mn-lt"/>
            </a:rPr>
            <a:t>techniques for </a:t>
          </a:r>
          <a:r>
            <a:rPr lang="en-US" sz="1100" b="0" i="0" kern="1200" noProof="0" dirty="0" smtClean="0">
              <a:latin typeface="+mn-lt"/>
            </a:rPr>
            <a:t>the use of algorithms that simulate a learning process for the construction of predictive models</a:t>
          </a:r>
          <a:endParaRPr lang="en-GB" sz="1100" b="0" kern="1200" noProof="0" dirty="0">
            <a:latin typeface="+mn-lt"/>
          </a:endParaRPr>
        </a:p>
      </dsp:txBody>
      <dsp:txXfrm>
        <a:off x="6333435" y="2934395"/>
        <a:ext cx="2022082" cy="684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A4D45-FAFE-4F66-A1B6-38D25C12A555}">
      <dsp:nvSpPr>
        <dsp:cNvPr id="0" name=""/>
        <dsp:cNvSpPr/>
      </dsp:nvSpPr>
      <dsp:spPr>
        <a:xfrm rot="5400000">
          <a:off x="201880" y="864945"/>
          <a:ext cx="755119" cy="8596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AF0A0-05C5-4527-8787-868419EAD305}">
      <dsp:nvSpPr>
        <dsp:cNvPr id="0" name=""/>
        <dsp:cNvSpPr/>
      </dsp:nvSpPr>
      <dsp:spPr>
        <a:xfrm>
          <a:off x="0" y="27880"/>
          <a:ext cx="1271176" cy="889782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SBR</a:t>
          </a:r>
          <a:endParaRPr lang="en-GB" sz="1800" kern="1200"/>
        </a:p>
      </dsp:txBody>
      <dsp:txXfrm>
        <a:off x="43443" y="71323"/>
        <a:ext cx="1184290" cy="802896"/>
      </dsp:txXfrm>
    </dsp:sp>
    <dsp:sp modelId="{B1D9D695-A3FA-400A-8D3D-2FBB2D59DC56}">
      <dsp:nvSpPr>
        <dsp:cNvPr id="0" name=""/>
        <dsp:cNvSpPr/>
      </dsp:nvSpPr>
      <dsp:spPr>
        <a:xfrm>
          <a:off x="1272996" y="112741"/>
          <a:ext cx="924532" cy="719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10670-B4CC-469B-A4A2-80E68CDD1095}">
      <dsp:nvSpPr>
        <dsp:cNvPr id="0" name=""/>
        <dsp:cNvSpPr/>
      </dsp:nvSpPr>
      <dsp:spPr>
        <a:xfrm rot="5400000">
          <a:off x="1255820" y="1864464"/>
          <a:ext cx="755119" cy="8596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979"/>
            <a:satOff val="591"/>
            <a:lumOff val="-21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BD378-9C9B-4395-A36D-750A5A134F11}">
      <dsp:nvSpPr>
        <dsp:cNvPr id="0" name=""/>
        <dsp:cNvSpPr/>
      </dsp:nvSpPr>
      <dsp:spPr>
        <a:xfrm>
          <a:off x="1055760" y="1027399"/>
          <a:ext cx="1271176" cy="889782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Reference population</a:t>
          </a:r>
          <a:endParaRPr lang="en-GB" sz="1800" kern="1200"/>
        </a:p>
      </dsp:txBody>
      <dsp:txXfrm>
        <a:off x="1099203" y="1070842"/>
        <a:ext cx="1184290" cy="802896"/>
      </dsp:txXfrm>
    </dsp:sp>
    <dsp:sp modelId="{626EE687-EDB9-40DF-83BF-387BCCCF8CF9}">
      <dsp:nvSpPr>
        <dsp:cNvPr id="0" name=""/>
        <dsp:cNvSpPr/>
      </dsp:nvSpPr>
      <dsp:spPr>
        <a:xfrm>
          <a:off x="2326936" y="1112260"/>
          <a:ext cx="924532" cy="719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AD242-1468-4AF2-91D3-BB9D0E7EBED9}">
      <dsp:nvSpPr>
        <dsp:cNvPr id="0" name=""/>
        <dsp:cNvSpPr/>
      </dsp:nvSpPr>
      <dsp:spPr>
        <a:xfrm>
          <a:off x="2109700" y="2026919"/>
          <a:ext cx="1271176" cy="889782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sample</a:t>
          </a:r>
          <a:endParaRPr lang="en-GB" sz="1800" kern="1200" dirty="0"/>
        </a:p>
      </dsp:txBody>
      <dsp:txXfrm>
        <a:off x="2153143" y="2070362"/>
        <a:ext cx="1184290" cy="802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DD09-31E1-E041-8527-C86B0DBCA30A}">
      <dsp:nvSpPr>
        <dsp:cNvPr id="0" name=""/>
        <dsp:cNvSpPr/>
      </dsp:nvSpPr>
      <dsp:spPr>
        <a:xfrm rot="16200000">
          <a:off x="-212029" y="2514"/>
          <a:ext cx="2867560" cy="2452877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none" kern="1200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INPUT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none" kern="1200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Big data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none" kern="1200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DATA DRIVEN approach</a:t>
          </a:r>
        </a:p>
      </dsp:txBody>
      <dsp:txXfrm rot="5400000">
        <a:off x="-4687" y="512062"/>
        <a:ext cx="2023624" cy="1433780"/>
      </dsp:txXfrm>
    </dsp:sp>
    <dsp:sp modelId="{0EA9938A-266D-A849-8F6B-F5686B97BE39}">
      <dsp:nvSpPr>
        <dsp:cNvPr id="0" name=""/>
        <dsp:cNvSpPr/>
      </dsp:nvSpPr>
      <dsp:spPr>
        <a:xfrm rot="5400000">
          <a:off x="5164423" y="1913"/>
          <a:ext cx="2896823" cy="2454079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none" kern="1200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OUTPUT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none" kern="1200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Standard traditional processes of Official Statistics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u="none" kern="1200" noProof="0" dirty="0" smtClean="0">
              <a:solidFill>
                <a:schemeClr val="tx1"/>
              </a:solidFill>
              <a:latin typeface="Century Gothic" panose="020B0502020202020204" pitchFamily="34" charset="0"/>
            </a:rPr>
            <a:t>Output oriented approach</a:t>
          </a:r>
          <a:endParaRPr lang="en-GB" sz="1400" b="1" u="none" kern="1200" noProof="0" dirty="0">
            <a:solidFill>
              <a:schemeClr val="tx1"/>
            </a:solidFill>
          </a:endParaRPr>
        </a:p>
      </dsp:txBody>
      <dsp:txXfrm rot="-5400000">
        <a:off x="5815259" y="504747"/>
        <a:ext cx="2024615" cy="1448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7E10A-22A3-4F80-8983-E5C24DA98A34}">
      <dsp:nvSpPr>
        <dsp:cNvPr id="0" name=""/>
        <dsp:cNvSpPr/>
      </dsp:nvSpPr>
      <dsp:spPr>
        <a:xfrm>
          <a:off x="836569" y="-172028"/>
          <a:ext cx="3472858" cy="3472858"/>
        </a:xfrm>
        <a:prstGeom prst="circularArrow">
          <a:avLst>
            <a:gd name="adj1" fmla="val 5689"/>
            <a:gd name="adj2" fmla="val 340510"/>
            <a:gd name="adj3" fmla="val 12438841"/>
            <a:gd name="adj4" fmla="val 18257574"/>
            <a:gd name="adj5" fmla="val 5908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FD8F9-80CE-4FBB-84BF-8A7D0A0AC80D}">
      <dsp:nvSpPr>
        <dsp:cNvPr id="0" name=""/>
        <dsp:cNvSpPr/>
      </dsp:nvSpPr>
      <dsp:spPr>
        <a:xfrm>
          <a:off x="1381981" y="463"/>
          <a:ext cx="2382033" cy="1191016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Thematic expert</a:t>
          </a:r>
          <a:r>
            <a:rPr lang="en-GB" sz="11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governs the process, raises the problem and indicates its requirements, validates the results. He/she does not know in advance the contents coming from the web</a:t>
          </a:r>
          <a:endParaRPr lang="en-GB" sz="11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40122" y="58604"/>
        <a:ext cx="2265751" cy="1074734"/>
      </dsp:txXfrm>
    </dsp:sp>
    <dsp:sp modelId="{865BEA93-3F26-4A47-913D-AA7729A2BF24}">
      <dsp:nvSpPr>
        <dsp:cNvPr id="0" name=""/>
        <dsp:cNvSpPr/>
      </dsp:nvSpPr>
      <dsp:spPr>
        <a:xfrm>
          <a:off x="2698210" y="2280239"/>
          <a:ext cx="2382033" cy="1191016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Methodological expert</a:t>
          </a:r>
          <a:r>
            <a:rPr lang="en-GB" sz="11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Analyses the requirements of the problem and finds the methodological solutions</a:t>
          </a:r>
          <a:endParaRPr lang="en-GB" sz="11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56351" y="2338380"/>
        <a:ext cx="2265751" cy="1074734"/>
      </dsp:txXfrm>
    </dsp:sp>
    <dsp:sp modelId="{572B2ED4-F113-4BDB-AEF7-6F600BA2E39E}">
      <dsp:nvSpPr>
        <dsp:cNvPr id="0" name=""/>
        <dsp:cNvSpPr/>
      </dsp:nvSpPr>
      <dsp:spPr>
        <a:xfrm>
          <a:off x="65752" y="2280239"/>
          <a:ext cx="2382033" cy="1191016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 expert</a:t>
          </a:r>
          <a:r>
            <a:rPr lang="en-GB" sz="11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: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provides the tools and techniques and turns specifications into procedures</a:t>
          </a:r>
          <a:endParaRPr lang="en-GB" sz="11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3893" y="2338380"/>
        <a:ext cx="2265751" cy="1074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19/09/2018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633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19/09/2018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77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alt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04636"/>
            <a:ext cx="5438140" cy="4442698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19/09/2018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19/09/2018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19/09/2018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alonzi@istat.it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pancella@istat.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marche@istat.it" TargetMode="External"/><Relationship Id="rId5" Type="http://schemas.openxmlformats.org/officeDocument/2006/relationships/hyperlink" Target="mailto:migliard@istat.it" TargetMode="External"/><Relationship Id="rId10" Type="http://schemas.openxmlformats.org/officeDocument/2006/relationships/hyperlink" Target="mailto:donato.summa@istat.it" TargetMode="External"/><Relationship Id="rId4" Type="http://schemas.openxmlformats.org/officeDocument/2006/relationships/image" Target="../media/image19.jpeg"/><Relationship Id="rId9" Type="http://schemas.openxmlformats.org/officeDocument/2006/relationships/hyperlink" Target="mailto:scalfati@istat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stat.it/en/experimental-statistics/experiments-on-big-dat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emf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1162539" y="-1"/>
            <a:ext cx="8049193" cy="333955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72554" y="1495425"/>
            <a:ext cx="782906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en-US" sz="3200" b="1" dirty="0">
                <a:solidFill>
                  <a:srgbClr val="CF1E24"/>
                </a:solidFill>
              </a:rPr>
              <a:t>New sources for the SBR</a:t>
            </a:r>
            <a:r>
              <a:rPr lang="en-US" sz="3200" b="1" dirty="0" smtClean="0">
                <a:solidFill>
                  <a:srgbClr val="CF1E24"/>
                </a:solidFill>
              </a:rPr>
              <a:t>:</a:t>
            </a:r>
          </a:p>
          <a:p>
            <a:pPr fontAlgn="base">
              <a:lnSpc>
                <a:spcPts val="3000"/>
              </a:lnSpc>
            </a:pPr>
            <a:r>
              <a:rPr lang="en-US" sz="3200" b="1" dirty="0" smtClean="0">
                <a:solidFill>
                  <a:srgbClr val="CF1E24"/>
                </a:solidFill>
              </a:rPr>
              <a:t>first </a:t>
            </a:r>
            <a:r>
              <a:rPr lang="en-US" sz="3200" b="1" dirty="0">
                <a:solidFill>
                  <a:srgbClr val="CF1E24"/>
                </a:solidFill>
              </a:rPr>
              <a:t>evaluations on the feasibility </a:t>
            </a:r>
            <a:endParaRPr lang="en-US" sz="3200" b="1" dirty="0" smtClean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en-US" sz="3200" b="1" dirty="0" smtClean="0">
                <a:solidFill>
                  <a:srgbClr val="CF1E24"/>
                </a:solidFill>
              </a:rPr>
              <a:t>of </a:t>
            </a:r>
            <a:r>
              <a:rPr lang="en-US" sz="3200" b="1" dirty="0">
                <a:solidFill>
                  <a:srgbClr val="CF1E24"/>
                </a:solidFill>
              </a:rPr>
              <a:t>using </a:t>
            </a:r>
            <a:r>
              <a:rPr lang="en-US" sz="3200" b="1" dirty="0" smtClean="0">
                <a:solidFill>
                  <a:srgbClr val="CF1E24"/>
                </a:solidFill>
              </a:rPr>
              <a:t>Big Data </a:t>
            </a:r>
          </a:p>
          <a:p>
            <a:pPr fontAlgn="base">
              <a:lnSpc>
                <a:spcPts val="3000"/>
              </a:lnSpc>
            </a:pPr>
            <a:r>
              <a:rPr lang="en-US" sz="3200" b="1" dirty="0" smtClean="0">
                <a:solidFill>
                  <a:srgbClr val="CF1E24"/>
                </a:solidFill>
              </a:rPr>
              <a:t>in </a:t>
            </a:r>
            <a:r>
              <a:rPr lang="en-US" sz="3200" b="1" dirty="0">
                <a:solidFill>
                  <a:srgbClr val="CF1E24"/>
                </a:solidFill>
              </a:rPr>
              <a:t>the SBR production </a:t>
            </a:r>
            <a:r>
              <a:rPr lang="en-US" sz="3200" b="1" dirty="0" smtClean="0">
                <a:solidFill>
                  <a:srgbClr val="CF1E24"/>
                </a:solidFill>
              </a:rPr>
              <a:t>process</a:t>
            </a:r>
            <a:endParaRPr lang="en-GB" sz="3200" b="1" dirty="0" smtClean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endParaRPr lang="en-GB" sz="1600" b="1" dirty="0" smtClean="0"/>
          </a:p>
          <a:p>
            <a:pPr fontAlgn="base">
              <a:lnSpc>
                <a:spcPts val="3000"/>
              </a:lnSpc>
            </a:pPr>
            <a:r>
              <a:rPr lang="en-GB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Authors: 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Bianchi G., Consalvi M., Gentili B., Pancella F., Scalfati, Summa D.</a:t>
            </a:r>
            <a:endParaRPr lang="en-GB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>
              <a:lnSpc>
                <a:spcPts val="3000"/>
              </a:lnSpc>
            </a:pPr>
            <a:r>
              <a:rPr lang="en-GB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Speaker: Monica Consalvi</a:t>
            </a:r>
          </a:p>
          <a:p>
            <a:pPr fontAlgn="base">
              <a:lnSpc>
                <a:spcPts val="3000"/>
              </a:lnSpc>
            </a:pPr>
            <a:r>
              <a:rPr lang="en-US" altLang="it-IT" sz="1800" i="1" dirty="0"/>
              <a:t>Directorate for Economic Statistics - </a:t>
            </a:r>
            <a:r>
              <a:rPr lang="en-US" altLang="it-IT" sz="1800" i="1" dirty="0" err="1"/>
              <a:t>Istat</a:t>
            </a:r>
            <a:r>
              <a:rPr lang="en-US" altLang="it-IT" sz="1800" i="1" dirty="0"/>
              <a:t>, </a:t>
            </a:r>
            <a:r>
              <a:rPr lang="en-US" altLang="it-IT" sz="1800" i="1" dirty="0" smtClean="0"/>
              <a:t>Italy</a:t>
            </a:r>
            <a:endParaRPr lang="en-GB" sz="1800" b="1" dirty="0" smtClean="0"/>
          </a:p>
        </p:txBody>
      </p:sp>
      <p:pic>
        <p:nvPicPr>
          <p:cNvPr id="1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162540" y="203390"/>
            <a:ext cx="629612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26th Meeting of the Wiesbaden Group on Business Registers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Session 5  New data Sources </a:t>
            </a:r>
          </a:p>
          <a:p>
            <a:r>
              <a:rPr lang="en-US" sz="1200" dirty="0" smtClean="0"/>
              <a:t>Neuchâtel (Switzerland) - 24-27 September 2018</a:t>
            </a:r>
            <a:endParaRPr lang="en-US" sz="1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47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>
                <a:solidFill>
                  <a:prstClr val="white"/>
                </a:solidFill>
              </a:rPr>
              <a:t> First preliminary </a:t>
            </a:r>
            <a:r>
              <a:rPr lang="en-US" altLang="it-IT" sz="2000" b="1" dirty="0" smtClean="0">
                <a:solidFill>
                  <a:prstClr val="white"/>
                </a:solidFill>
              </a:rPr>
              <a:t>results</a:t>
            </a:r>
            <a:endParaRPr lang="en-US" altLang="it-IT" sz="2000" b="1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190236"/>
              </p:ext>
            </p:extLst>
          </p:nvPr>
        </p:nvGraphicFramePr>
        <p:xfrm>
          <a:off x="662063" y="1013409"/>
          <a:ext cx="3183032" cy="79756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681860"/>
                <a:gridCol w="501172"/>
              </a:tblGrid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Type of local unit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Addresses related to administrative headquarters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70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Addresses related to other local units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62062" y="674855"/>
            <a:ext cx="2750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Addresses </a:t>
            </a:r>
            <a:r>
              <a:rPr lang="en-US" sz="1600" i="1" dirty="0"/>
              <a:t>by type of local unit</a:t>
            </a:r>
            <a:endParaRPr lang="en-GB" sz="16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51" y="745920"/>
            <a:ext cx="1213209" cy="10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75490"/>
              </p:ext>
            </p:extLst>
          </p:nvPr>
        </p:nvGraphicFramePr>
        <p:xfrm>
          <a:off x="1134831" y="2401887"/>
          <a:ext cx="2347913" cy="6477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649603"/>
                <a:gridCol w="698310"/>
              </a:tblGrid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Type of address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E-mail address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92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Certified e-mail address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1134831" y="2038518"/>
            <a:ext cx="3181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E-mail addresses by type of address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56" y="2360259"/>
            <a:ext cx="686713" cy="6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58338"/>
              </p:ext>
            </p:extLst>
          </p:nvPr>
        </p:nvGraphicFramePr>
        <p:xfrm>
          <a:off x="1590644" y="3603063"/>
          <a:ext cx="2214563" cy="8305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654204"/>
                <a:gridCol w="5603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Type of phone number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%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Phone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58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Mobile phone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Fax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Rettangolo 18"/>
          <p:cNvSpPr/>
          <p:nvPr/>
        </p:nvSpPr>
        <p:spPr>
          <a:xfrm>
            <a:off x="1592704" y="3264509"/>
            <a:ext cx="2125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Phone numbers by type</a:t>
            </a:r>
            <a:endParaRPr lang="en-GB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 r="57153" b="8180"/>
          <a:stretch/>
        </p:blipFill>
        <p:spPr bwMode="auto">
          <a:xfrm>
            <a:off x="5325353" y="1154850"/>
            <a:ext cx="3439085" cy="24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5624424" y="597910"/>
            <a:ext cx="3510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/>
              <a:t>Enterprises by presence on social media</a:t>
            </a:r>
            <a:endParaRPr lang="en-GB" sz="1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907" r="1769" b="4424"/>
          <a:stretch/>
        </p:blipFill>
        <p:spPr bwMode="auto">
          <a:xfrm>
            <a:off x="7481888" y="936464"/>
            <a:ext cx="1550193" cy="74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63511"/>
              </p:ext>
            </p:extLst>
          </p:nvPr>
        </p:nvGraphicFramePr>
        <p:xfrm>
          <a:off x="4402851" y="3780913"/>
          <a:ext cx="3991932" cy="6477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530484"/>
                <a:gridCol w="461448"/>
              </a:tblGrid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Online job facilities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Enterprises WITH online job application facilities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</a:t>
                      </a:r>
                      <a:endParaRPr lang="en-GB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Enterprises WITHOUT online job application facilities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85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9" r="37686"/>
          <a:stretch/>
        </p:blipFill>
        <p:spPr bwMode="auto">
          <a:xfrm>
            <a:off x="859053" y="4114777"/>
            <a:ext cx="328128" cy="34055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93"/>
          <a:stretch/>
        </p:blipFill>
        <p:spPr bwMode="auto">
          <a:xfrm>
            <a:off x="864670" y="3468214"/>
            <a:ext cx="415091" cy="4389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8"/>
          <a:stretch/>
        </p:blipFill>
        <p:spPr bwMode="auto">
          <a:xfrm>
            <a:off x="1091698" y="3796753"/>
            <a:ext cx="495275" cy="49377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09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1677285"/>
            <a:ext cx="7458074" cy="2472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Difficulty </a:t>
            </a:r>
            <a:r>
              <a:rPr lang="en-GB" altLang="it-IT" sz="1600" dirty="0">
                <a:latin typeface="+mj-lt"/>
              </a:rPr>
              <a:t>to manage rapidly growing volumes of data resulting in a high consumption of computing and storage </a:t>
            </a:r>
            <a:r>
              <a:rPr lang="en-GB" altLang="it-IT" sz="1600" dirty="0" smtClean="0">
                <a:latin typeface="+mj-lt"/>
              </a:rPr>
              <a:t>resources</a:t>
            </a: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Other </a:t>
            </a:r>
            <a:r>
              <a:rPr lang="en-GB" altLang="it-IT" sz="1600" b="1" dirty="0" smtClean="0">
                <a:solidFill>
                  <a:srgbClr val="FF0000"/>
                </a:solidFill>
                <a:latin typeface="+mj-lt"/>
              </a:rPr>
              <a:t>technical </a:t>
            </a:r>
            <a:r>
              <a:rPr lang="en-GB" altLang="it-IT" sz="1600" b="1" dirty="0">
                <a:solidFill>
                  <a:srgbClr val="FF0000"/>
                </a:solidFill>
                <a:latin typeface="+mj-lt"/>
              </a:rPr>
              <a:t>limits </a:t>
            </a:r>
            <a:r>
              <a:rPr lang="en-GB" altLang="it-IT" sz="1600" dirty="0">
                <a:latin typeface="+mj-lt"/>
              </a:rPr>
              <a:t>to </a:t>
            </a:r>
            <a:r>
              <a:rPr lang="en-GB" altLang="it-IT" sz="1600" dirty="0" smtClean="0">
                <a:latin typeface="+mj-lt"/>
              </a:rPr>
              <a:t>solve: the </a:t>
            </a:r>
            <a:r>
              <a:rPr lang="en-GB" altLang="it-IT" sz="1600" dirty="0">
                <a:latin typeface="+mj-lt"/>
              </a:rPr>
              <a:t>long run time necessary for the crawler to get the entire </a:t>
            </a:r>
            <a:r>
              <a:rPr lang="en-GB" altLang="it-IT" sz="1600" dirty="0" smtClean="0">
                <a:latin typeface="+mj-lt"/>
              </a:rPr>
              <a:t>content; </a:t>
            </a:r>
            <a:r>
              <a:rPr lang="en-GB" altLang="it-IT" sz="1600" dirty="0">
                <a:latin typeface="+mj-lt"/>
              </a:rPr>
              <a:t>the restrictions caused by the security barriers inside the website preventing automatic </a:t>
            </a:r>
            <a:r>
              <a:rPr lang="en-GB" altLang="it-IT" sz="1600" dirty="0" smtClean="0">
                <a:latin typeface="+mj-lt"/>
              </a:rPr>
              <a:t>access</a:t>
            </a: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b="1" dirty="0" smtClean="0">
                <a:solidFill>
                  <a:srgbClr val="FF0000"/>
                </a:solidFill>
                <a:latin typeface="+mj-lt"/>
              </a:rPr>
              <a:t>Statistical problems</a:t>
            </a:r>
            <a:r>
              <a:rPr lang="en-GB" altLang="it-IT" sz="1600" dirty="0" smtClean="0">
                <a:latin typeface="+mj-lt"/>
              </a:rPr>
              <a:t>: </a:t>
            </a:r>
            <a:r>
              <a:rPr lang="en-GB" altLang="it-IT" sz="1600" dirty="0">
                <a:latin typeface="+mj-lt"/>
              </a:rPr>
              <a:t>the difficulty of certifying the quality of information and the data reliability; how to attribute information with certainty to an SBR enterprise; </a:t>
            </a:r>
            <a:r>
              <a:rPr lang="en-GB" altLang="it-IT" sz="1600" dirty="0" smtClean="0">
                <a:latin typeface="+mj-lt"/>
              </a:rPr>
              <a:t>how </a:t>
            </a:r>
            <a:r>
              <a:rPr lang="en-GB" altLang="it-IT" sz="1600" dirty="0">
                <a:latin typeface="+mj-lt"/>
              </a:rPr>
              <a:t>to classify with certainty the universe to which a set of data extracted from the web </a:t>
            </a:r>
            <a:r>
              <a:rPr lang="en-GB" altLang="it-IT" sz="1600" dirty="0" smtClean="0">
                <a:latin typeface="+mj-lt"/>
              </a:rPr>
              <a:t>belongs</a:t>
            </a:r>
            <a:endParaRPr lang="en-US" altLang="it-IT" sz="1600" dirty="0" smtClean="0"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Lessons learnt and future developments</a:t>
            </a:r>
            <a:endParaRPr lang="en-GB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009498" y="848562"/>
            <a:ext cx="8032089" cy="3489351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moconsal\AppData\Local\Microsoft\Windows\Temporary Internet Files\Content.IE5\T29X0TH3\ris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7" y="687611"/>
            <a:ext cx="2260473" cy="8193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06470" y="980237"/>
            <a:ext cx="53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sz="1600" dirty="0">
                <a:latin typeface="+mj-lt"/>
              </a:rPr>
              <a:t>Traditional systems of data collection and data processing no longer adequate</a:t>
            </a:r>
          </a:p>
        </p:txBody>
      </p:sp>
    </p:spTree>
    <p:extLst>
      <p:ext uri="{BB962C8B-B14F-4D97-AF65-F5344CB8AC3E}">
        <p14:creationId xmlns:p14="http://schemas.microsoft.com/office/powerpoint/2010/main" val="3127903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Lessons learnt and future developments</a:t>
            </a:r>
            <a:endParaRPr lang="en-US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90210" y="1977159"/>
            <a:ext cx="6668644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enriching </a:t>
            </a:r>
            <a:r>
              <a:rPr lang="en-GB" altLang="it-IT" sz="1600" dirty="0">
                <a:latin typeface="+mj-lt"/>
              </a:rPr>
              <a:t>statistical production with </a:t>
            </a:r>
            <a:r>
              <a:rPr lang="en-GB" altLang="it-IT" sz="1600" dirty="0">
                <a:solidFill>
                  <a:srgbClr val="FF0000"/>
                </a:solidFill>
                <a:latin typeface="+mj-lt"/>
              </a:rPr>
              <a:t>new </a:t>
            </a:r>
            <a:r>
              <a:rPr lang="en-GB" altLang="it-IT" sz="1600" dirty="0" smtClean="0">
                <a:solidFill>
                  <a:srgbClr val="FF0000"/>
                </a:solidFill>
                <a:latin typeface="+mj-lt"/>
              </a:rPr>
              <a:t>information</a:t>
            </a:r>
            <a:r>
              <a:rPr lang="en-GB" altLang="it-IT" sz="1600" dirty="0">
                <a:latin typeface="+mj-lt"/>
              </a:rPr>
              <a:t>;</a:t>
            </a:r>
            <a:r>
              <a:rPr lang="en-GB" altLang="it-IT" sz="1600" dirty="0" smtClean="0">
                <a:latin typeface="+mj-lt"/>
              </a:rPr>
              <a:t> </a:t>
            </a: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increasing </a:t>
            </a:r>
            <a:r>
              <a:rPr lang="en-GB" altLang="it-IT" sz="1600" dirty="0">
                <a:latin typeface="+mj-lt"/>
              </a:rPr>
              <a:t>the </a:t>
            </a:r>
            <a:r>
              <a:rPr lang="en-GB" altLang="it-IT" sz="1600" dirty="0">
                <a:solidFill>
                  <a:srgbClr val="FF0000"/>
                </a:solidFill>
                <a:latin typeface="+mj-lt"/>
              </a:rPr>
              <a:t>timeliness</a:t>
            </a:r>
            <a:r>
              <a:rPr lang="en-GB" altLang="it-IT" sz="1600" dirty="0">
                <a:latin typeface="+mj-lt"/>
              </a:rPr>
              <a:t> of statistical products in a short </a:t>
            </a:r>
            <a:r>
              <a:rPr lang="en-GB" altLang="it-IT" sz="1600" dirty="0" smtClean="0">
                <a:latin typeface="+mj-lt"/>
              </a:rPr>
              <a:t>time;</a:t>
            </a: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increasing </a:t>
            </a:r>
            <a:r>
              <a:rPr lang="en-GB" altLang="it-IT" sz="1600" dirty="0">
                <a:latin typeface="+mj-lt"/>
              </a:rPr>
              <a:t>the </a:t>
            </a:r>
            <a:r>
              <a:rPr lang="en-GB" altLang="it-IT" sz="1600" dirty="0">
                <a:solidFill>
                  <a:srgbClr val="FF0000"/>
                </a:solidFill>
                <a:latin typeface="+mj-lt"/>
              </a:rPr>
              <a:t>relevance of business statistics at a lower cost </a:t>
            </a:r>
            <a:r>
              <a:rPr lang="en-GB" altLang="it-IT" sz="1600" dirty="0">
                <a:latin typeface="+mj-lt"/>
              </a:rPr>
              <a:t>than enlarging the existing </a:t>
            </a:r>
            <a:r>
              <a:rPr lang="en-GB" altLang="it-IT" sz="1600" dirty="0" smtClean="0">
                <a:latin typeface="+mj-lt"/>
              </a:rPr>
              <a:t>data;</a:t>
            </a: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>
                <a:latin typeface="+mj-lt"/>
              </a:rPr>
              <a:t>the web is an independent source of </a:t>
            </a:r>
            <a:r>
              <a:rPr lang="en-GB" altLang="it-IT" sz="1600" dirty="0" smtClean="0">
                <a:latin typeface="+mj-lt"/>
              </a:rPr>
              <a:t>data </a:t>
            </a:r>
            <a:r>
              <a:rPr lang="en-GB" altLang="it-IT" sz="16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GB" altLang="it-IT" sz="1600" dirty="0" smtClean="0">
                <a:latin typeface="+mj-lt"/>
              </a:rPr>
              <a:t> representation </a:t>
            </a:r>
            <a:r>
              <a:rPr lang="en-GB" altLang="it-IT" sz="1600" dirty="0">
                <a:latin typeface="+mj-lt"/>
              </a:rPr>
              <a:t>closer to </a:t>
            </a:r>
            <a:r>
              <a:rPr lang="en-GB" altLang="it-IT" sz="1600" dirty="0" smtClean="0">
                <a:latin typeface="+mj-lt"/>
              </a:rPr>
              <a:t>reality.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1009498" y="1024128"/>
            <a:ext cx="7739481" cy="2977286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9453"/>
          <a:stretch/>
        </p:blipFill>
        <p:spPr bwMode="auto">
          <a:xfrm>
            <a:off x="432137" y="587208"/>
            <a:ext cx="1745575" cy="139646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11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435962" y="1009497"/>
            <a:ext cx="610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1600" b="1" dirty="0" smtClean="0">
                <a:solidFill>
                  <a:srgbClr val="C00000"/>
                </a:solidFill>
                <a:latin typeface="+mj-lt"/>
              </a:rPr>
              <a:t>New opportunities involve new challenges and still open questions:</a:t>
            </a:r>
            <a:endParaRPr lang="en-GB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4925" y="1501725"/>
            <a:ext cx="7458074" cy="2610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33513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when </a:t>
            </a:r>
            <a:r>
              <a:rPr lang="en-GB" altLang="it-IT" sz="1600" dirty="0">
                <a:latin typeface="+mj-lt"/>
              </a:rPr>
              <a:t>and how </a:t>
            </a:r>
            <a:r>
              <a:rPr lang="en-GB" altLang="it-IT" sz="1600" dirty="0" smtClean="0">
                <a:latin typeface="+mj-lt"/>
              </a:rPr>
              <a:t>it would </a:t>
            </a:r>
            <a:r>
              <a:rPr lang="en-GB" altLang="it-IT" sz="1600" dirty="0">
                <a:latin typeface="+mj-lt"/>
              </a:rPr>
              <a:t>be necessary to repeat the extraction of the same data from the </a:t>
            </a:r>
            <a:r>
              <a:rPr lang="en-GB" altLang="it-IT" sz="1600" dirty="0" smtClean="0">
                <a:latin typeface="+mj-lt"/>
              </a:rPr>
              <a:t>web (cyclic </a:t>
            </a:r>
            <a:r>
              <a:rPr lang="en-GB" altLang="it-IT" sz="1600" dirty="0">
                <a:latin typeface="+mj-lt"/>
              </a:rPr>
              <a:t>monitoring to capture the </a:t>
            </a:r>
            <a:r>
              <a:rPr lang="en-GB" altLang="it-IT" sz="1600" dirty="0" smtClean="0">
                <a:latin typeface="+mj-lt"/>
              </a:rPr>
              <a:t>differences?);</a:t>
            </a: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when </a:t>
            </a:r>
            <a:r>
              <a:rPr lang="en-GB" altLang="it-IT" sz="1600" dirty="0">
                <a:latin typeface="+mj-lt"/>
              </a:rPr>
              <a:t>differences can be considered significant as true </a:t>
            </a:r>
            <a:r>
              <a:rPr lang="en-GB" altLang="it-IT" sz="1600" dirty="0" smtClean="0">
                <a:latin typeface="+mj-lt"/>
              </a:rPr>
              <a:t>changes;</a:t>
            </a: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how </a:t>
            </a:r>
            <a:r>
              <a:rPr lang="en-GB" altLang="it-IT" sz="1600" dirty="0">
                <a:latin typeface="+mj-lt"/>
              </a:rPr>
              <a:t>to get the “date” in which the change takes </a:t>
            </a:r>
            <a:r>
              <a:rPr lang="en-GB" altLang="it-IT" sz="1600" dirty="0" smtClean="0">
                <a:latin typeface="+mj-lt"/>
              </a:rPr>
              <a:t>place;</a:t>
            </a:r>
            <a:endParaRPr lang="en-GB" altLang="it-IT" sz="1600" dirty="0">
              <a:latin typeface="+mj-lt"/>
            </a:endParaRP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dirty="0"/>
              <a:t>respect for </a:t>
            </a:r>
            <a:r>
              <a:rPr lang="en-US" sz="1600" dirty="0" smtClean="0"/>
              <a:t>privacy;</a:t>
            </a:r>
            <a:endParaRPr lang="en-US" sz="1600" dirty="0"/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>
                <a:latin typeface="+mj-lt"/>
              </a:rPr>
              <a:t>the need to acquire new infrastructures (methodological, technological, organizational ones), as well as new </a:t>
            </a:r>
            <a:r>
              <a:rPr lang="en-GB" altLang="it-IT" sz="1600" dirty="0" smtClean="0">
                <a:latin typeface="+mj-lt"/>
              </a:rPr>
              <a:t>skills; </a:t>
            </a:r>
            <a:endParaRPr lang="en-US" altLang="it-IT" sz="1600" dirty="0">
              <a:latin typeface="+mj-lt"/>
            </a:endParaRPr>
          </a:p>
          <a:p>
            <a:pPr marL="285750" indent="-285750" algn="just">
              <a:spcAft>
                <a:spcPts val="1000"/>
              </a:spcAft>
              <a:buClr>
                <a:srgbClr val="CF1E24"/>
              </a:buClr>
              <a:buSzPct val="90000"/>
              <a:buFont typeface="Wingdings" pitchFamily="2" charset="2"/>
              <a:buChar char="Ø"/>
              <a:defRPr/>
            </a:pPr>
            <a:r>
              <a:rPr lang="en-GB" altLang="it-IT" sz="1600" dirty="0" smtClean="0">
                <a:latin typeface="+mj-lt"/>
              </a:rPr>
              <a:t>the </a:t>
            </a:r>
            <a:r>
              <a:rPr lang="en-GB" altLang="it-IT" sz="1600" dirty="0">
                <a:latin typeface="+mj-lt"/>
              </a:rPr>
              <a:t>main challenge </a:t>
            </a:r>
            <a:r>
              <a:rPr lang="en-GB" altLang="it-IT" sz="1600" dirty="0" smtClean="0">
                <a:latin typeface="+mj-lt"/>
              </a:rPr>
              <a:t>is </a:t>
            </a:r>
            <a:r>
              <a:rPr lang="en-GB" altLang="it-IT" sz="1600" dirty="0">
                <a:latin typeface="+mj-lt"/>
              </a:rPr>
              <a:t>to move from experimentation to </a:t>
            </a:r>
            <a:r>
              <a:rPr lang="en-GB" altLang="it-IT" sz="1600" dirty="0" smtClean="0">
                <a:latin typeface="+mj-lt"/>
              </a:rPr>
              <a:t>production.</a:t>
            </a:r>
            <a:endParaRPr lang="en-US" altLang="it-IT" sz="1600" dirty="0" smtClean="0"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 smtClean="0">
                <a:solidFill>
                  <a:schemeClr val="bg1"/>
                </a:solidFill>
                <a:latin typeface="+mj-lt"/>
              </a:rPr>
              <a:t>Lessons learnt and future developments</a:t>
            </a:r>
            <a:endParaRPr lang="en-US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009498" y="892454"/>
            <a:ext cx="7905901" cy="3452776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" y="575733"/>
            <a:ext cx="1513523" cy="14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90" y="2125526"/>
            <a:ext cx="140284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1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of using Big Data in the SBR production 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GB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(Switzerland) - 24-27 September 2018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70823" y="641453"/>
            <a:ext cx="5890812" cy="111442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cheda 2"/>
          <p:cNvSpPr>
            <a:spLocks noChangeArrowheads="1"/>
          </p:cNvSpPr>
          <p:nvPr/>
        </p:nvSpPr>
        <p:spPr bwMode="auto">
          <a:xfrm>
            <a:off x="250042" y="975034"/>
            <a:ext cx="752475" cy="457200"/>
          </a:xfrm>
          <a:prstGeom prst="flowChartPunchedCard">
            <a:avLst/>
          </a:prstGeom>
          <a:solidFill>
            <a:srgbClr val="FFFFF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Fiscal sources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cheda 5"/>
          <p:cNvSpPr>
            <a:spLocks noChangeArrowheads="1"/>
          </p:cNvSpPr>
          <p:nvPr/>
        </p:nvSpPr>
        <p:spPr bwMode="auto">
          <a:xfrm>
            <a:off x="1093060" y="975034"/>
            <a:ext cx="981075" cy="457200"/>
          </a:xfrm>
          <a:prstGeom prst="flowChartPunchedCard">
            <a:avLst/>
          </a:prstGeom>
          <a:solidFill>
            <a:srgbClr val="FFFFF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Chamber Commerce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cheda 6"/>
          <p:cNvSpPr>
            <a:spLocks noChangeArrowheads="1"/>
          </p:cNvSpPr>
          <p:nvPr/>
        </p:nvSpPr>
        <p:spPr bwMode="auto">
          <a:xfrm>
            <a:off x="2152538" y="975034"/>
            <a:ext cx="981075" cy="457200"/>
          </a:xfrm>
          <a:prstGeom prst="flowChartPunchedCard">
            <a:avLst/>
          </a:prstGeom>
          <a:solidFill>
            <a:srgbClr val="FFFFF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Social Security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cheda 7"/>
          <p:cNvSpPr>
            <a:spLocks noChangeArrowheads="1"/>
          </p:cNvSpPr>
          <p:nvPr/>
        </p:nvSpPr>
        <p:spPr bwMode="auto">
          <a:xfrm>
            <a:off x="3205566" y="975034"/>
            <a:ext cx="1197114" cy="457200"/>
          </a:xfrm>
          <a:prstGeom prst="flowChartPunchedCard">
            <a:avLst/>
          </a:prstGeom>
          <a:solidFill>
            <a:srgbClr val="FFFFF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Sectoral, Public  Administration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Scheda 15"/>
          <p:cNvSpPr>
            <a:spLocks noChangeArrowheads="1"/>
          </p:cNvSpPr>
          <p:nvPr/>
        </p:nvSpPr>
        <p:spPr bwMode="auto">
          <a:xfrm>
            <a:off x="4463133" y="873149"/>
            <a:ext cx="904875" cy="563220"/>
          </a:xfrm>
          <a:prstGeom prst="flowChartPunchedCard">
            <a:avLst/>
          </a:prstGeom>
          <a:solidFill>
            <a:srgbClr val="FFFFF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10800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1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Financial Statement and note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Casella di testo 10"/>
          <p:cNvSpPr txBox="1">
            <a:spLocks noChangeArrowheads="1"/>
          </p:cNvSpPr>
          <p:nvPr/>
        </p:nvSpPr>
        <p:spPr bwMode="auto">
          <a:xfrm>
            <a:off x="1803959" y="641454"/>
            <a:ext cx="2628900" cy="265192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Administrative Sources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496850" y="1857444"/>
            <a:ext cx="5093511" cy="7144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96849" y="1550264"/>
            <a:ext cx="0" cy="31432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452946" y="1534814"/>
            <a:ext cx="0" cy="31432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550698" y="1534814"/>
            <a:ext cx="0" cy="31432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621720" y="1543118"/>
            <a:ext cx="0" cy="31432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644140" y="1534814"/>
            <a:ext cx="0" cy="31432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Freccia in giù 23"/>
          <p:cNvSpPr/>
          <p:nvPr/>
        </p:nvSpPr>
        <p:spPr>
          <a:xfrm>
            <a:off x="3108761" y="1934720"/>
            <a:ext cx="333375" cy="53463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5" name="Ritaglia e arrotonda singolo angolo rettangolo 24"/>
          <p:cNvSpPr/>
          <p:nvPr/>
        </p:nvSpPr>
        <p:spPr>
          <a:xfrm>
            <a:off x="8512717" y="3450369"/>
            <a:ext cx="599738" cy="327466"/>
          </a:xfrm>
          <a:prstGeom prst="snipRoundRect">
            <a:avLst>
              <a:gd name="adj1" fmla="val 0"/>
              <a:gd name="adj2" fmla="val 16667"/>
            </a:avLst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prstClr val="black"/>
                </a:solidFill>
              </a:rPr>
              <a:t>S13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6" name="Disco magnetico 25"/>
          <p:cNvSpPr/>
          <p:nvPr/>
        </p:nvSpPr>
        <p:spPr>
          <a:xfrm>
            <a:off x="6278331" y="774050"/>
            <a:ext cx="904070" cy="108300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 defTabSz="457200"/>
            <a:r>
              <a:rPr lang="en-GB" sz="1600" dirty="0" smtClean="0">
                <a:solidFill>
                  <a:prstClr val="white"/>
                </a:solidFill>
              </a:rPr>
              <a:t>ASIA</a:t>
            </a:r>
          </a:p>
          <a:p>
            <a:pPr algn="ctr" defTabSz="457200"/>
            <a:r>
              <a:rPr lang="en-GB" sz="1600" dirty="0" smtClean="0">
                <a:solidFill>
                  <a:prstClr val="white"/>
                </a:solidFill>
              </a:rPr>
              <a:t>Local Units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7031681" y="1934719"/>
            <a:ext cx="0" cy="267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4035939" y="1849137"/>
            <a:ext cx="2242397" cy="70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44" idx="2"/>
            <a:endCxn id="48" idx="1"/>
          </p:cNvCxnSpPr>
          <p:nvPr/>
        </p:nvCxnSpPr>
        <p:spPr>
          <a:xfrm>
            <a:off x="3193928" y="3527502"/>
            <a:ext cx="251863" cy="25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Disco magnetico 29"/>
          <p:cNvSpPr/>
          <p:nvPr/>
        </p:nvSpPr>
        <p:spPr>
          <a:xfrm>
            <a:off x="5154809" y="3323458"/>
            <a:ext cx="1304370" cy="110836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 defTabSz="457200"/>
            <a:r>
              <a:rPr lang="en-GB" sz="1600" dirty="0" smtClean="0">
                <a:solidFill>
                  <a:prstClr val="white"/>
                </a:solidFill>
              </a:rPr>
              <a:t>ASIA Enterprise Groups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31" name="Connettore 1 30"/>
          <p:cNvCxnSpPr/>
          <p:nvPr/>
        </p:nvCxnSpPr>
        <p:spPr>
          <a:xfrm flipH="1">
            <a:off x="6809321" y="2512611"/>
            <a:ext cx="19336" cy="197949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>
            <a:off x="4139957" y="4484568"/>
            <a:ext cx="2669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646556" y="2482467"/>
            <a:ext cx="0" cy="21668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160048" y="4641251"/>
            <a:ext cx="24865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itaglia e arrotonda singolo angolo rettangolo 34"/>
          <p:cNvSpPr/>
          <p:nvPr/>
        </p:nvSpPr>
        <p:spPr>
          <a:xfrm>
            <a:off x="7031681" y="4150077"/>
            <a:ext cx="827584" cy="486118"/>
          </a:xfrm>
          <a:prstGeom prst="snipRoundRect">
            <a:avLst>
              <a:gd name="adj1" fmla="val 0"/>
              <a:gd name="adj2" fmla="val 16667"/>
            </a:avLst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1800" dirty="0" smtClean="0">
                <a:solidFill>
                  <a:prstClr val="black"/>
                </a:solidFill>
              </a:rPr>
              <a:t>EGR</a:t>
            </a:r>
            <a:endParaRPr lang="en-GB" sz="1800" dirty="0">
              <a:solidFill>
                <a:prstClr val="black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6490855" y="4067181"/>
            <a:ext cx="510682" cy="2430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sco magnetico 36"/>
          <p:cNvSpPr/>
          <p:nvPr/>
        </p:nvSpPr>
        <p:spPr>
          <a:xfrm>
            <a:off x="7508266" y="873149"/>
            <a:ext cx="1148563" cy="757052"/>
          </a:xfrm>
          <a:prstGeom prst="flowChartMagneticDisk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algn="ctr" defTabSz="457200"/>
            <a:r>
              <a:rPr lang="en-GB" sz="1800" dirty="0" smtClean="0">
                <a:solidFill>
                  <a:prstClr val="white"/>
                </a:solidFill>
              </a:rPr>
              <a:t>FARM </a:t>
            </a:r>
            <a:r>
              <a:rPr lang="en-GB" sz="1400" dirty="0" smtClean="0">
                <a:solidFill>
                  <a:prstClr val="white"/>
                </a:solidFill>
              </a:rPr>
              <a:t>REGISTER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8" name="Disco magnetico 37"/>
          <p:cNvSpPr/>
          <p:nvPr/>
        </p:nvSpPr>
        <p:spPr>
          <a:xfrm>
            <a:off x="6898569" y="3419263"/>
            <a:ext cx="1417658" cy="358574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317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 defTabSz="457200"/>
            <a:r>
              <a:rPr lang="en-GB" sz="1400" dirty="0" smtClean="0">
                <a:solidFill>
                  <a:srgbClr val="C0504D"/>
                </a:solidFill>
              </a:rPr>
              <a:t> </a:t>
            </a:r>
            <a:r>
              <a:rPr lang="en-GB" sz="1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Non PROFIT</a:t>
            </a:r>
            <a:endParaRPr lang="en-GB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39" name="Connettore 2 38"/>
          <p:cNvCxnSpPr/>
          <p:nvPr/>
        </p:nvCxnSpPr>
        <p:spPr>
          <a:xfrm flipH="1">
            <a:off x="7859270" y="1643637"/>
            <a:ext cx="223279" cy="525832"/>
          </a:xfrm>
          <a:prstGeom prst="straightConnector1">
            <a:avLst/>
          </a:prstGeom>
          <a:ln w="158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4047680" y="1658750"/>
            <a:ext cx="3846852" cy="1115811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49" idx="4"/>
          </p:cNvCxnSpPr>
          <p:nvPr/>
        </p:nvCxnSpPr>
        <p:spPr>
          <a:xfrm>
            <a:off x="8316227" y="3293982"/>
            <a:ext cx="206538" cy="147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4067776" y="3114693"/>
            <a:ext cx="1089356" cy="417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6828657" y="2506419"/>
            <a:ext cx="139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cumento multiplo 43"/>
          <p:cNvSpPr/>
          <p:nvPr/>
        </p:nvSpPr>
        <p:spPr>
          <a:xfrm>
            <a:off x="2568698" y="2551977"/>
            <a:ext cx="1452459" cy="1013923"/>
          </a:xfrm>
          <a:prstGeom prst="flowChartMultidocumen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557802" y="2738414"/>
            <a:ext cx="109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Microdata </a:t>
            </a:r>
          </a:p>
          <a:p>
            <a:pPr defTabSz="457200"/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integration</a:t>
            </a:r>
          </a:p>
          <a:p>
            <a:pPr defTabSz="457200"/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process</a:t>
            </a: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46" name="Connettore 2 45"/>
          <p:cNvCxnSpPr/>
          <p:nvPr/>
        </p:nvCxnSpPr>
        <p:spPr>
          <a:xfrm flipH="1">
            <a:off x="6214181" y="2985621"/>
            <a:ext cx="684388" cy="403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V="1">
            <a:off x="4039657" y="2847491"/>
            <a:ext cx="2769664" cy="116135"/>
          </a:xfrm>
          <a:prstGeom prst="straightConnector1">
            <a:avLst/>
          </a:prstGeom>
          <a:ln w="47625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Disco magnetico 47"/>
          <p:cNvSpPr/>
          <p:nvPr/>
        </p:nvSpPr>
        <p:spPr>
          <a:xfrm>
            <a:off x="2761711" y="3777837"/>
            <a:ext cx="1368159" cy="87204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 defTabSz="457200"/>
            <a:r>
              <a:rPr lang="en-GB" sz="1600" dirty="0" smtClean="0">
                <a:solidFill>
                  <a:prstClr val="white"/>
                </a:solidFill>
              </a:rPr>
              <a:t>ASIA Employment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49" name="Disco magnetico 48"/>
          <p:cNvSpPr/>
          <p:nvPr/>
        </p:nvSpPr>
        <p:spPr>
          <a:xfrm>
            <a:off x="6898569" y="3114694"/>
            <a:ext cx="1417658" cy="358574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 defTabSz="457200"/>
            <a:r>
              <a:rPr lang="en-GB" sz="1600" b="1" dirty="0" smtClean="0">
                <a:solidFill>
                  <a:srgbClr val="C0504D"/>
                </a:solidFill>
              </a:rPr>
              <a:t> </a:t>
            </a:r>
            <a:r>
              <a:rPr lang="en-GB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</a:t>
            </a:r>
            <a:endParaRPr lang="en-GB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0" name="Disco magnetico 49"/>
          <p:cNvSpPr/>
          <p:nvPr/>
        </p:nvSpPr>
        <p:spPr>
          <a:xfrm>
            <a:off x="6894378" y="2169469"/>
            <a:ext cx="1421851" cy="88056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algn="ctr" defTabSz="457200"/>
            <a:r>
              <a:rPr lang="en-GB" sz="1600" b="1" dirty="0" smtClean="0">
                <a:solidFill>
                  <a:prstClr val="black"/>
                </a:solidFill>
              </a:rPr>
              <a:t>ASIA</a:t>
            </a:r>
            <a:r>
              <a:rPr lang="en-GB" sz="1600" dirty="0" smtClean="0">
                <a:solidFill>
                  <a:prstClr val="black"/>
                </a:solidFill>
              </a:rPr>
              <a:t> </a:t>
            </a:r>
          </a:p>
          <a:p>
            <a:pPr algn="ctr" defTabSz="457200"/>
            <a:r>
              <a:rPr lang="en-GB" sz="1600" dirty="0" smtClean="0">
                <a:solidFill>
                  <a:prstClr val="black"/>
                </a:solidFill>
              </a:rPr>
              <a:t>Enterprises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51" name="Connettore 2 50"/>
          <p:cNvCxnSpPr/>
          <p:nvPr/>
        </p:nvCxnSpPr>
        <p:spPr>
          <a:xfrm>
            <a:off x="6639176" y="2476458"/>
            <a:ext cx="255205" cy="6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Scheda 51"/>
          <p:cNvSpPr>
            <a:spLocks noChangeArrowheads="1"/>
          </p:cNvSpPr>
          <p:nvPr/>
        </p:nvSpPr>
        <p:spPr bwMode="auto">
          <a:xfrm>
            <a:off x="5443499" y="1022874"/>
            <a:ext cx="588459" cy="407194"/>
          </a:xfrm>
          <a:prstGeom prst="flowChartPunchedCard">
            <a:avLst/>
          </a:prstGeom>
          <a:solidFill>
            <a:srgbClr val="FFFFF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1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…..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53" name="Connettore 1 52"/>
          <p:cNvCxnSpPr/>
          <p:nvPr/>
        </p:nvCxnSpPr>
        <p:spPr>
          <a:xfrm>
            <a:off x="5600408" y="1550264"/>
            <a:ext cx="0" cy="31432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ttangolo con singolo angolo ritagliato 53"/>
          <p:cNvSpPr/>
          <p:nvPr/>
        </p:nvSpPr>
        <p:spPr>
          <a:xfrm flipH="1">
            <a:off x="5403301" y="964452"/>
            <a:ext cx="628652" cy="464153"/>
          </a:xfrm>
          <a:prstGeom prst="snip1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GB" sz="1200" b="1" i="1" dirty="0" smtClean="0">
                <a:solidFill>
                  <a:srgbClr val="4F81BD"/>
                </a:solidFill>
                <a:latin typeface="Calibri Light"/>
                <a:ea typeface="Calibri"/>
                <a:cs typeface="Times New Roman"/>
              </a:rPr>
              <a:t>Big Data</a:t>
            </a:r>
            <a:r>
              <a:rPr lang="en-GB" sz="1200" dirty="0" smtClean="0">
                <a:solidFill>
                  <a:srgbClr val="FFFFFF"/>
                </a:solidFill>
                <a:latin typeface="Calibri Light"/>
                <a:ea typeface="Calibri"/>
                <a:cs typeface="Times New Roman"/>
              </a:rPr>
              <a:t> </a:t>
            </a:r>
            <a:endParaRPr lang="en-GB" sz="1200" dirty="0">
              <a:solidFill>
                <a:prstClr val="black"/>
              </a:solidFill>
              <a:latin typeface="Calibri Light"/>
              <a:ea typeface="Calibri"/>
              <a:cs typeface="Times New Roman"/>
            </a:endParaRPr>
          </a:p>
        </p:txBody>
      </p:sp>
      <p:pic>
        <p:nvPicPr>
          <p:cNvPr id="56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16026" r="40521" b="9304"/>
          <a:stretch/>
        </p:blipFill>
        <p:spPr bwMode="auto">
          <a:xfrm>
            <a:off x="250037" y="2459213"/>
            <a:ext cx="2050772" cy="524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" name="Freccia angolare in su 56"/>
          <p:cNvSpPr/>
          <p:nvPr/>
        </p:nvSpPr>
        <p:spPr>
          <a:xfrm rot="5400000">
            <a:off x="1902544" y="2735137"/>
            <a:ext cx="506153" cy="756217"/>
          </a:xfrm>
          <a:prstGeom prst="bentUpArrow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 defTabSz="914400"/>
            <a:endParaRPr lang="en-GB" sz="2800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8" name="Casella di testo 10"/>
          <p:cNvSpPr txBox="1">
            <a:spLocks noChangeArrowheads="1"/>
          </p:cNvSpPr>
          <p:nvPr/>
        </p:nvSpPr>
        <p:spPr bwMode="auto">
          <a:xfrm>
            <a:off x="235749" y="1934720"/>
            <a:ext cx="2065060" cy="266272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Statistical Sources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The new integrated system of ASIA registers</a:t>
            </a:r>
            <a:endParaRPr lang="en-GB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Scheda 2"/>
          <p:cNvSpPr>
            <a:spLocks noChangeArrowheads="1"/>
          </p:cNvSpPr>
          <p:nvPr/>
        </p:nvSpPr>
        <p:spPr bwMode="auto">
          <a:xfrm>
            <a:off x="250042" y="2216655"/>
            <a:ext cx="2050767" cy="231228"/>
          </a:xfrm>
          <a:prstGeom prst="flowChartPunchedCard">
            <a:avLst/>
          </a:prstGeom>
          <a:solidFill>
            <a:srgbClr val="FFFFFF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1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Business Portal:</a:t>
            </a:r>
            <a:endParaRPr lang="en-GB" altLang="it-IT" sz="1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55" name="Connettore 4 54"/>
          <p:cNvCxnSpPr/>
          <p:nvPr/>
        </p:nvCxnSpPr>
        <p:spPr>
          <a:xfrm rot="16200000" flipH="1">
            <a:off x="5715428" y="1489325"/>
            <a:ext cx="1181150" cy="1176749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41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Lessons learnt and future developments</a:t>
            </a:r>
            <a:endParaRPr lang="en-GB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369739843"/>
              </p:ext>
            </p:extLst>
          </p:nvPr>
        </p:nvGraphicFramePr>
        <p:xfrm>
          <a:off x="680315" y="797354"/>
          <a:ext cx="7849208" cy="245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1900466" y="1931215"/>
            <a:ext cx="5749246" cy="2460534"/>
            <a:chOff x="2338888" y="3166361"/>
            <a:chExt cx="7665661" cy="3280712"/>
          </a:xfrm>
        </p:grpSpPr>
        <p:sp>
          <p:nvSpPr>
            <p:cNvPr id="12" name="Arco a tutto sesto 11"/>
            <p:cNvSpPr/>
            <p:nvPr/>
          </p:nvSpPr>
          <p:spPr>
            <a:xfrm rot="16200000" flipH="1">
              <a:off x="3082532" y="3876701"/>
              <a:ext cx="274336" cy="1761624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co a tutto sesto 13"/>
            <p:cNvSpPr/>
            <p:nvPr/>
          </p:nvSpPr>
          <p:spPr>
            <a:xfrm rot="16200000">
              <a:off x="4217842" y="3142569"/>
              <a:ext cx="3280712" cy="3328296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igura a mano libera 14"/>
            <p:cNvSpPr/>
            <p:nvPr/>
          </p:nvSpPr>
          <p:spPr>
            <a:xfrm>
              <a:off x="4958686" y="5747679"/>
              <a:ext cx="2039315" cy="537350"/>
            </a:xfrm>
            <a:custGeom>
              <a:avLst/>
              <a:gdLst>
                <a:gd name="connsiteX0" fmla="*/ 0 w 2039315"/>
                <a:gd name="connsiteY0" fmla="*/ 0 h 537350"/>
                <a:gd name="connsiteX1" fmla="*/ 2039315 w 2039315"/>
                <a:gd name="connsiteY1" fmla="*/ 0 h 537350"/>
                <a:gd name="connsiteX2" fmla="*/ 2039315 w 2039315"/>
                <a:gd name="connsiteY2" fmla="*/ 537350 h 537350"/>
                <a:gd name="connsiteX3" fmla="*/ 0 w 2039315"/>
                <a:gd name="connsiteY3" fmla="*/ 537350 h 537350"/>
                <a:gd name="connsiteX4" fmla="*/ 0 w 2039315"/>
                <a:gd name="connsiteY4" fmla="*/ 0 h 53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315" h="537350">
                  <a:moveTo>
                    <a:pt x="0" y="0"/>
                  </a:moveTo>
                  <a:lnTo>
                    <a:pt x="2039315" y="0"/>
                  </a:lnTo>
                  <a:lnTo>
                    <a:pt x="2039315" y="537350"/>
                  </a:lnTo>
                  <a:lnTo>
                    <a:pt x="0" y="537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dirty="0"/>
            </a:p>
          </p:txBody>
        </p:sp>
        <p:sp>
          <p:nvSpPr>
            <p:cNvPr id="16" name="Arco a tutto sesto 15"/>
            <p:cNvSpPr/>
            <p:nvPr/>
          </p:nvSpPr>
          <p:spPr>
            <a:xfrm rot="5400000">
              <a:off x="4421766" y="3104160"/>
              <a:ext cx="3280710" cy="3405115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co a tutto sesto 16"/>
            <p:cNvSpPr/>
            <p:nvPr/>
          </p:nvSpPr>
          <p:spPr>
            <a:xfrm rot="16200000">
              <a:off x="7318451" y="3414361"/>
              <a:ext cx="2685891" cy="2686304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igura a mano libera 17"/>
            <p:cNvSpPr/>
            <p:nvPr/>
          </p:nvSpPr>
          <p:spPr>
            <a:xfrm>
              <a:off x="7440165" y="5747679"/>
              <a:ext cx="2039315" cy="537350"/>
            </a:xfrm>
            <a:custGeom>
              <a:avLst/>
              <a:gdLst>
                <a:gd name="connsiteX0" fmla="*/ 0 w 2039315"/>
                <a:gd name="connsiteY0" fmla="*/ 0 h 537350"/>
                <a:gd name="connsiteX1" fmla="*/ 2039315 w 2039315"/>
                <a:gd name="connsiteY1" fmla="*/ 0 h 537350"/>
                <a:gd name="connsiteX2" fmla="*/ 2039315 w 2039315"/>
                <a:gd name="connsiteY2" fmla="*/ 537350 h 537350"/>
                <a:gd name="connsiteX3" fmla="*/ 0 w 2039315"/>
                <a:gd name="connsiteY3" fmla="*/ 537350 h 537350"/>
                <a:gd name="connsiteX4" fmla="*/ 0 w 2039315"/>
                <a:gd name="connsiteY4" fmla="*/ 0 h 53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315" h="537350">
                  <a:moveTo>
                    <a:pt x="0" y="0"/>
                  </a:moveTo>
                  <a:lnTo>
                    <a:pt x="2039315" y="0"/>
                  </a:lnTo>
                  <a:lnTo>
                    <a:pt x="2039315" y="537350"/>
                  </a:lnTo>
                  <a:lnTo>
                    <a:pt x="0" y="537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dirty="0"/>
            </a:p>
          </p:txBody>
        </p:sp>
        <p:sp>
          <p:nvSpPr>
            <p:cNvPr id="19" name="Figura a mano libera 18"/>
            <p:cNvSpPr>
              <a:spLocks noChangeAspect="1"/>
            </p:cNvSpPr>
            <p:nvPr/>
          </p:nvSpPr>
          <p:spPr>
            <a:xfrm>
              <a:off x="4566912" y="3389917"/>
              <a:ext cx="2780591" cy="2780591"/>
            </a:xfrm>
            <a:custGeom>
              <a:avLst/>
              <a:gdLst>
                <a:gd name="connsiteX0" fmla="*/ 0 w 1885032"/>
                <a:gd name="connsiteY0" fmla="*/ 942516 h 1885032"/>
                <a:gd name="connsiteX1" fmla="*/ 942516 w 1885032"/>
                <a:gd name="connsiteY1" fmla="*/ 0 h 1885032"/>
                <a:gd name="connsiteX2" fmla="*/ 1885032 w 1885032"/>
                <a:gd name="connsiteY2" fmla="*/ 942516 h 1885032"/>
                <a:gd name="connsiteX3" fmla="*/ 942516 w 1885032"/>
                <a:gd name="connsiteY3" fmla="*/ 1885032 h 1885032"/>
                <a:gd name="connsiteX4" fmla="*/ 0 w 1885032"/>
                <a:gd name="connsiteY4" fmla="*/ 942516 h 188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032" h="1885032">
                  <a:moveTo>
                    <a:pt x="0" y="942516"/>
                  </a:moveTo>
                  <a:cubicBezTo>
                    <a:pt x="0" y="421979"/>
                    <a:pt x="421979" y="0"/>
                    <a:pt x="942516" y="0"/>
                  </a:cubicBezTo>
                  <a:cubicBezTo>
                    <a:pt x="1463053" y="0"/>
                    <a:pt x="1885032" y="421979"/>
                    <a:pt x="1885032" y="942516"/>
                  </a:cubicBezTo>
                  <a:cubicBezTo>
                    <a:pt x="1885032" y="1463053"/>
                    <a:pt x="1463053" y="1885032"/>
                    <a:pt x="942516" y="1885032"/>
                  </a:cubicBezTo>
                  <a:cubicBezTo>
                    <a:pt x="421979" y="1885032"/>
                    <a:pt x="0" y="1463053"/>
                    <a:pt x="0" y="94251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0000" tIns="180000" rIns="180000" bIns="18000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GB" sz="1600" b="1" dirty="0" smtClean="0">
                  <a:latin typeface="Century Gothic" panose="020B0502020202020204" pitchFamily="34" charset="0"/>
                </a:rPr>
                <a:t>The challenge</a:t>
              </a:r>
              <a:r>
                <a:rPr lang="en-GB" sz="1600" dirty="0" smtClean="0">
                  <a:latin typeface="Century Gothic" panose="020B0502020202020204" pitchFamily="34" charset="0"/>
                </a:rPr>
                <a:t>: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endParaRPr lang="en-GB" sz="1600" b="1" dirty="0" smtClean="0">
                <a:latin typeface="Century Gothic" panose="020B0502020202020204" pitchFamily="34" charset="0"/>
              </a:endParaRP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GB" sz="1600" b="1" i="1" dirty="0" smtClean="0">
                  <a:latin typeface="Century Gothic" panose="020B0502020202020204" pitchFamily="34" charset="0"/>
                </a:rPr>
                <a:t>A </a:t>
              </a:r>
              <a:r>
                <a:rPr lang="en-GB" sz="1600" b="1" i="1" u="sng" dirty="0" smtClean="0">
                  <a:latin typeface="Century Gothic" panose="020B0502020202020204" pitchFamily="34" charset="0"/>
                </a:rPr>
                <a:t>register-based</a:t>
              </a:r>
              <a:r>
                <a:rPr lang="en-GB" sz="1600" b="1" i="1" dirty="0" smtClean="0">
                  <a:latin typeface="Century Gothic" panose="020B0502020202020204" pitchFamily="34" charset="0"/>
                </a:rPr>
                <a:t> approach to the analysis of </a:t>
              </a:r>
              <a:r>
                <a:rPr lang="en-GB" sz="1600" b="1" dirty="0" smtClean="0">
                  <a:latin typeface="Century Gothic" panose="020B0502020202020204" pitchFamily="34" charset="0"/>
                </a:rPr>
                <a:t>BIG D</a:t>
              </a:r>
              <a:r>
                <a:rPr lang="en-GB" sz="1800" b="1" dirty="0" smtClean="0">
                  <a:latin typeface="Century Gothic" panose="020B0502020202020204" pitchFamily="34" charset="0"/>
                </a:rPr>
                <a:t>ATA</a:t>
              </a:r>
              <a:endParaRPr lang="en-GB" sz="900" b="1" dirty="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2381297" y="5747679"/>
              <a:ext cx="2039315" cy="537350"/>
            </a:xfrm>
            <a:custGeom>
              <a:avLst/>
              <a:gdLst>
                <a:gd name="connsiteX0" fmla="*/ 0 w 2039315"/>
                <a:gd name="connsiteY0" fmla="*/ 0 h 537350"/>
                <a:gd name="connsiteX1" fmla="*/ 2039315 w 2039315"/>
                <a:gd name="connsiteY1" fmla="*/ 0 h 537350"/>
                <a:gd name="connsiteX2" fmla="*/ 2039315 w 2039315"/>
                <a:gd name="connsiteY2" fmla="*/ 537350 h 537350"/>
                <a:gd name="connsiteX3" fmla="*/ 0 w 2039315"/>
                <a:gd name="connsiteY3" fmla="*/ 537350 h 537350"/>
                <a:gd name="connsiteX4" fmla="*/ 0 w 2039315"/>
                <a:gd name="connsiteY4" fmla="*/ 0 h 53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9315" h="537350">
                  <a:moveTo>
                    <a:pt x="0" y="0"/>
                  </a:moveTo>
                  <a:lnTo>
                    <a:pt x="2039315" y="0"/>
                  </a:lnTo>
                  <a:lnTo>
                    <a:pt x="2039315" y="537350"/>
                  </a:lnTo>
                  <a:lnTo>
                    <a:pt x="0" y="5373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708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Factors for Success:  the multi-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+mj-lt"/>
              </a:rPr>
              <a:t>dipliscinary</a:t>
            </a: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 context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390059449"/>
              </p:ext>
            </p:extLst>
          </p:nvPr>
        </p:nvGraphicFramePr>
        <p:xfrm>
          <a:off x="3855111" y="858872"/>
          <a:ext cx="5145997" cy="347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77010" y="902126"/>
            <a:ext cx="38949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High interaction among experts (they work contextually, side by side)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GB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It requires managing connections among separated departments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GB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Integration of different skills and expertise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GB" sz="16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Shared competence base </a:t>
            </a:r>
          </a:p>
          <a:p>
            <a:pPr marL="269875" algn="just">
              <a:buClr>
                <a:srgbClr val="C00000"/>
              </a:buClr>
            </a:pPr>
            <a:r>
              <a:rPr lang="en-GB" sz="1600" dirty="0" smtClean="0">
                <a:latin typeface="+mj-lt"/>
              </a:rPr>
              <a:t>(a good training is essential)</a:t>
            </a:r>
          </a:p>
        </p:txBody>
      </p:sp>
      <p:pic>
        <p:nvPicPr>
          <p:cNvPr id="11" name="Picture 2" descr="C:\Users\moconsal\AppData\Local\Microsoft\Windows\Temporary Internet Files\Content.IE5\80M1BBXW\teamwork-2188039_960_72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43" y="2264904"/>
            <a:ext cx="1545706" cy="6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00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Risultati immagini per grazie per l'attenzi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3943" r="1340" b="5763"/>
          <a:stretch/>
        </p:blipFill>
        <p:spPr bwMode="auto">
          <a:xfrm>
            <a:off x="1628429" y="723901"/>
            <a:ext cx="5743921" cy="28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53065" y="3746421"/>
            <a:ext cx="3453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Monica Consalvi (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5"/>
              </a:rPr>
              <a:t>moconsal@istat.it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Barbara </a:t>
            </a:r>
            <a:r>
              <a:rPr lang="en-US" alt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Gentili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6"/>
              </a:rPr>
              <a:t>bagentil@istat.it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Flavio </a:t>
            </a:r>
            <a:r>
              <a:rPr lang="en-US" alt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Pancella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pancella@istat.it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26299" y="3746421"/>
            <a:ext cx="3453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en-US" alt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Gianpiero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Bianchi (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8"/>
              </a:rPr>
              <a:t>gianbia@istat.it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Francesco </a:t>
            </a:r>
            <a:r>
              <a:rPr lang="en-US" alt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Scalfati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scalfati@istat.it</a:t>
            </a:r>
            <a:r>
              <a:rPr lang="en-US" alt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Donato Summa (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donato.summa@istat.it</a:t>
            </a:r>
            <a:r>
              <a:rPr lang="en-US" alt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17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95400" y="1197324"/>
            <a:ext cx="7458074" cy="2118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en-GB" sz="1600" dirty="0">
                <a:latin typeface="+mj-lt"/>
              </a:rPr>
              <a:t>The Istat strategy from </a:t>
            </a:r>
            <a:r>
              <a:rPr lang="en-GB" sz="1600" dirty="0" smtClean="0">
                <a:latin typeface="+mj-lt"/>
              </a:rPr>
              <a:t>2013</a:t>
            </a:r>
            <a:endParaRPr lang="it-IT" sz="1600" dirty="0">
              <a:latin typeface="+mj-lt"/>
            </a:endParaRPr>
          </a:p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en-GB" sz="1600" dirty="0">
                <a:latin typeface="+mj-lt"/>
              </a:rPr>
              <a:t>The scope of innovation and </a:t>
            </a:r>
            <a:r>
              <a:rPr lang="en-GB" sz="1600" dirty="0" smtClean="0">
                <a:latin typeface="+mj-lt"/>
              </a:rPr>
              <a:t>objectives of the </a:t>
            </a:r>
            <a:r>
              <a:rPr lang="en-GB" sz="1600" dirty="0" err="1" smtClean="0">
                <a:latin typeface="+mj-lt"/>
              </a:rPr>
              <a:t>BIGData</a:t>
            </a:r>
            <a:r>
              <a:rPr lang="en-GB" sz="1600" dirty="0" smtClean="0">
                <a:latin typeface="+mj-lt"/>
              </a:rPr>
              <a:t> project</a:t>
            </a:r>
            <a:endParaRPr lang="it-IT" sz="1600" dirty="0" smtClean="0">
              <a:latin typeface="+mj-lt"/>
            </a:endParaRPr>
          </a:p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en-GB" sz="1600" dirty="0">
                <a:latin typeface="+mj-lt"/>
              </a:rPr>
              <a:t>Main steps of the first </a:t>
            </a:r>
            <a:r>
              <a:rPr lang="en-GB" sz="1600" dirty="0" smtClean="0">
                <a:latin typeface="+mj-lt"/>
              </a:rPr>
              <a:t>experimentation in the </a:t>
            </a:r>
            <a:r>
              <a:rPr lang="en-GB" sz="1600" dirty="0" err="1" smtClean="0">
                <a:latin typeface="+mj-lt"/>
              </a:rPr>
              <a:t>LabInn</a:t>
            </a:r>
            <a:endParaRPr lang="it-IT" sz="1600" dirty="0">
              <a:latin typeface="+mj-lt"/>
            </a:endParaRPr>
          </a:p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en-GB" sz="1600" dirty="0">
                <a:latin typeface="+mj-lt"/>
              </a:rPr>
              <a:t>Process </a:t>
            </a:r>
            <a:r>
              <a:rPr lang="en-GB" sz="1600" dirty="0" smtClean="0">
                <a:latin typeface="+mj-lt"/>
              </a:rPr>
              <a:t>model</a:t>
            </a:r>
            <a:endParaRPr lang="en-US" sz="1600" dirty="0" smtClean="0">
              <a:latin typeface="+mj-lt"/>
            </a:endParaRPr>
          </a:p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en-US" sz="1600" dirty="0">
                <a:latin typeface="+mj-lt"/>
              </a:rPr>
              <a:t>First preliminary results</a:t>
            </a:r>
            <a:endParaRPr lang="en-US" sz="1600" dirty="0" smtClean="0">
              <a:latin typeface="+mj-lt"/>
            </a:endParaRPr>
          </a:p>
          <a:p>
            <a:pPr marL="342900" indent="-342900">
              <a:spcAft>
                <a:spcPts val="1000"/>
              </a:spcAft>
              <a:buClr>
                <a:srgbClr val="CF1E24"/>
              </a:buClr>
              <a:buSzPct val="90000"/>
              <a:buFont typeface="+mj-lt"/>
              <a:buAutoNum type="arabicPeriod"/>
              <a:defRPr/>
            </a:pPr>
            <a:r>
              <a:rPr lang="en-US" sz="1600" dirty="0" smtClean="0">
                <a:latin typeface="+mj-lt"/>
              </a:rPr>
              <a:t>Lessons learnt and </a:t>
            </a:r>
            <a:r>
              <a:rPr lang="en-US" sz="1600" dirty="0">
                <a:latin typeface="+mj-lt"/>
              </a:rPr>
              <a:t>future developments</a:t>
            </a:r>
            <a:endParaRPr lang="it-IT" sz="1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Contents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9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The Istat strategy from 2013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2" y="631530"/>
            <a:ext cx="75591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On-going projects </a:t>
            </a:r>
            <a:r>
              <a:rPr lang="en-GB" sz="1600" dirty="0">
                <a:latin typeface="+mj-lt"/>
              </a:rPr>
              <a:t>on the use of Big Data</a:t>
            </a:r>
            <a:r>
              <a:rPr lang="en-GB" sz="1600" dirty="0" smtClean="0">
                <a:latin typeface="+mj-lt"/>
              </a:rPr>
              <a:t>:</a:t>
            </a:r>
          </a:p>
          <a:p>
            <a:pPr marL="742731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i="1" dirty="0" smtClean="0">
                <a:latin typeface="+mj-lt"/>
              </a:rPr>
              <a:t>Persons </a:t>
            </a:r>
            <a:r>
              <a:rPr lang="en-GB" sz="1600" i="1" dirty="0">
                <a:latin typeface="+mj-lt"/>
              </a:rPr>
              <a:t>and Places</a:t>
            </a:r>
            <a:r>
              <a:rPr lang="en-GB" sz="1600" dirty="0">
                <a:latin typeface="+mj-lt"/>
              </a:rPr>
              <a:t> (Mobile Phone </a:t>
            </a:r>
            <a:r>
              <a:rPr lang="en-GB" sz="1600" dirty="0" smtClean="0">
                <a:latin typeface="+mj-lt"/>
              </a:rPr>
              <a:t>Data)</a:t>
            </a:r>
          </a:p>
          <a:p>
            <a:pPr marL="742731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i="1" dirty="0" smtClean="0">
                <a:latin typeface="+mj-lt"/>
              </a:rPr>
              <a:t>Labour </a:t>
            </a:r>
            <a:r>
              <a:rPr lang="en-GB" sz="1600" i="1" dirty="0">
                <a:latin typeface="+mj-lt"/>
              </a:rPr>
              <a:t>Market Estimation </a:t>
            </a:r>
            <a:r>
              <a:rPr lang="en-GB" sz="1600" dirty="0">
                <a:latin typeface="+mj-lt"/>
              </a:rPr>
              <a:t>(Google Trends) </a:t>
            </a:r>
            <a:endParaRPr lang="en-GB" sz="1600" dirty="0" smtClean="0">
              <a:latin typeface="+mj-lt"/>
            </a:endParaRPr>
          </a:p>
          <a:p>
            <a:pPr marL="742731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On the </a:t>
            </a:r>
            <a:r>
              <a:rPr lang="en-GB" sz="1600" dirty="0">
                <a:latin typeface="+mj-lt"/>
              </a:rPr>
              <a:t>use of ‘</a:t>
            </a:r>
            <a:r>
              <a:rPr lang="en-GB" sz="1600" i="1" dirty="0">
                <a:latin typeface="+mj-lt"/>
              </a:rPr>
              <a:t>Scanner Data</a:t>
            </a:r>
            <a:r>
              <a:rPr lang="en-GB" sz="1600" dirty="0">
                <a:latin typeface="+mj-lt"/>
              </a:rPr>
              <a:t>’ for estimating consumer </a:t>
            </a:r>
            <a:r>
              <a:rPr lang="en-GB" sz="1600" dirty="0" smtClean="0">
                <a:latin typeface="+mj-lt"/>
              </a:rPr>
              <a:t>prices</a:t>
            </a:r>
          </a:p>
          <a:p>
            <a:pPr marL="742731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Web-scraping </a:t>
            </a:r>
            <a:r>
              <a:rPr lang="en-GB" sz="1600" dirty="0">
                <a:latin typeface="+mj-lt"/>
              </a:rPr>
              <a:t>techniques for the estimation of the use of Information and Communications Technology by companies and social media (Twitter, Facebook) for the estimation of confidence indicators.</a:t>
            </a:r>
            <a:endParaRPr lang="en-GB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GB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Production of </a:t>
            </a:r>
            <a:r>
              <a:rPr lang="en-GB" sz="1600" dirty="0">
                <a:latin typeface="+mj-lt"/>
              </a:rPr>
              <a:t>experimental </a:t>
            </a:r>
            <a:r>
              <a:rPr lang="en-GB" sz="1600" dirty="0" smtClean="0">
                <a:latin typeface="+mj-lt"/>
              </a:rPr>
              <a:t>statistics: </a:t>
            </a:r>
          </a:p>
          <a:p>
            <a:pPr algn="just">
              <a:buClr>
                <a:srgbClr val="C00000"/>
              </a:buClr>
            </a:pPr>
            <a:r>
              <a:rPr lang="en-GB" sz="1600" u="sng" dirty="0" smtClean="0">
                <a:hlinkClick r:id="rId4"/>
              </a:rPr>
              <a:t>https</a:t>
            </a:r>
            <a:r>
              <a:rPr lang="en-GB" sz="1600" u="sng" dirty="0">
                <a:hlinkClick r:id="rId4"/>
              </a:rPr>
              <a:t>://www.istat.it/en/experimental-statistics/experiments-on-big-data</a:t>
            </a:r>
            <a:endParaRPr lang="it-IT" sz="1600" dirty="0"/>
          </a:p>
          <a:p>
            <a:pPr algn="just">
              <a:buClr>
                <a:srgbClr val="C00000"/>
              </a:buClr>
            </a:pPr>
            <a:r>
              <a:rPr lang="en-GB" sz="1600" dirty="0" smtClean="0">
                <a:latin typeface="+mj-lt"/>
              </a:rPr>
              <a:t>to </a:t>
            </a:r>
            <a:r>
              <a:rPr lang="en-GB" sz="1600" dirty="0">
                <a:latin typeface="+mj-lt"/>
              </a:rPr>
              <a:t>obtain a subset of the estimates currently produced by the sampling survey on yearly survey “ICT usage in Enterprises”. </a:t>
            </a:r>
            <a:endParaRPr lang="en-GB" sz="1600" dirty="0" smtClean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GB" sz="16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/>
              <a:t>Implementation of infrastructures </a:t>
            </a:r>
            <a:r>
              <a:rPr lang="en-GB" sz="1600" dirty="0"/>
              <a:t>and software for the treatment of Big Data </a:t>
            </a:r>
            <a:r>
              <a:rPr lang="en-GB" sz="1600" dirty="0" smtClean="0"/>
              <a:t>(i.e. Sandbox </a:t>
            </a:r>
            <a:r>
              <a:rPr lang="en-GB" sz="1600" dirty="0"/>
              <a:t>and Cloudera) with projects involving enterprises, universities and research centres.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23099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The Istat strategy from 2013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2" y="631530"/>
            <a:ext cx="7559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+mj-lt"/>
              </a:rPr>
              <a:t>Three ESSnet on </a:t>
            </a:r>
            <a:r>
              <a:rPr lang="en-GB" sz="1600" dirty="0" err="1" smtClean="0">
                <a:latin typeface="+mj-lt"/>
              </a:rPr>
              <a:t>BigData</a:t>
            </a:r>
            <a:r>
              <a:rPr lang="en-GB" sz="1600" dirty="0" smtClean="0">
                <a:latin typeface="+mj-lt"/>
              </a:rPr>
              <a:t> – in the 3</a:t>
            </a:r>
            <a:r>
              <a:rPr lang="en-GB" sz="1600" baseline="30000" dirty="0" smtClean="0">
                <a:latin typeface="+mj-lt"/>
              </a:rPr>
              <a:t>rd</a:t>
            </a:r>
            <a:r>
              <a:rPr lang="en-GB" sz="1600" dirty="0" smtClean="0">
                <a:latin typeface="+mj-lt"/>
              </a:rPr>
              <a:t> BIG </a:t>
            </a:r>
            <a:r>
              <a:rPr lang="en-GB" sz="1600" dirty="0">
                <a:latin typeface="+mj-lt"/>
              </a:rPr>
              <a:t>DATA </a:t>
            </a:r>
            <a:r>
              <a:rPr lang="en-GB" sz="1600" dirty="0" smtClean="0">
                <a:latin typeface="+mj-lt"/>
              </a:rPr>
              <a:t>2018-2020 Italy participates in 9 WPs</a:t>
            </a:r>
          </a:p>
          <a:p>
            <a:pPr marL="269875" lvl="1" algn="just">
              <a:buClr>
                <a:srgbClr val="C00000"/>
              </a:buClr>
            </a:pPr>
            <a:r>
              <a:rPr lang="en-GB" sz="1600" dirty="0" smtClean="0">
                <a:latin typeface="+mj-lt"/>
              </a:rPr>
              <a:t>In particular WP C – Implementation – Enterprise characteristics:</a:t>
            </a:r>
          </a:p>
          <a:p>
            <a:pPr marL="627063" lvl="2" indent="-28575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</a:rPr>
              <a:t>Task 2 Methodological </a:t>
            </a:r>
            <a:r>
              <a:rPr lang="en-GB" sz="1600" dirty="0" smtClean="0">
                <a:latin typeface="+mj-lt"/>
              </a:rPr>
              <a:t>Framework/Guidelines </a:t>
            </a:r>
          </a:p>
          <a:p>
            <a:pPr marL="627063" lvl="2" indent="-28575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</a:rPr>
              <a:t>Task 3 Experimental Statistics, including reference metadata </a:t>
            </a:r>
            <a:endParaRPr lang="en-GB" sz="1600" dirty="0" smtClean="0">
              <a:latin typeface="+mj-lt"/>
            </a:endParaRPr>
          </a:p>
          <a:p>
            <a:pPr marL="627063" lvl="2" indent="-28575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</a:rPr>
              <a:t>Task 4 Starter Kit for NSIs </a:t>
            </a:r>
            <a:endParaRPr lang="en-GB" sz="1600" dirty="0" smtClean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12128" y="2064055"/>
            <a:ext cx="3898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/>
              <a:t>In </a:t>
            </a:r>
            <a:r>
              <a:rPr lang="en-GB" sz="1600" dirty="0"/>
              <a:t>the last part of 2017 </a:t>
            </a:r>
            <a:r>
              <a:rPr lang="en-GB" sz="1600" dirty="0" smtClean="0"/>
              <a:t>a </a:t>
            </a:r>
            <a:r>
              <a:rPr lang="en-GB" sz="1600" dirty="0"/>
              <a:t>preliminary analysis started on the feasibility of the acquisition and the possible use of web data for the </a:t>
            </a:r>
            <a:r>
              <a:rPr lang="en-GB" sz="1600" dirty="0" smtClean="0"/>
              <a:t>SBR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801718" y="3511210"/>
            <a:ext cx="525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GB" sz="1600" dirty="0" smtClean="0"/>
              <a:t>The new “Big Data usage to support the SBR” has been the first project to participate in the Laboratory </a:t>
            </a:r>
            <a:r>
              <a:rPr lang="en-GB" sz="1600" dirty="0"/>
              <a:t>for Innovation (</a:t>
            </a:r>
            <a:r>
              <a:rPr lang="en-GB" sz="1600" dirty="0" err="1"/>
              <a:t>LabInn</a:t>
            </a:r>
            <a:r>
              <a:rPr lang="en-GB" sz="1600" dirty="0"/>
              <a:t>) </a:t>
            </a:r>
            <a:r>
              <a:rPr lang="en-GB" sz="1600" dirty="0" smtClean="0"/>
              <a:t>inaugurated </a:t>
            </a:r>
            <a:r>
              <a:rPr lang="en-GB" sz="1600" dirty="0"/>
              <a:t>on the </a:t>
            </a:r>
            <a:r>
              <a:rPr lang="en-GB" sz="1600" b="1" dirty="0"/>
              <a:t>21st March </a:t>
            </a:r>
            <a:r>
              <a:rPr lang="en-GB" sz="1600" b="1" dirty="0" smtClean="0"/>
              <a:t>2018</a:t>
            </a:r>
            <a:endParaRPr lang="en-GB" sz="16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5552855" y="1834932"/>
            <a:ext cx="3598491" cy="1329402"/>
            <a:chOff x="5823510" y="1915397"/>
            <a:chExt cx="3598491" cy="1329402"/>
          </a:xfrm>
        </p:grpSpPr>
        <p:sp>
          <p:nvSpPr>
            <p:cNvPr id="14" name="Figura a mano libera 13"/>
            <p:cNvSpPr>
              <a:spLocks noChangeAspect="1"/>
            </p:cNvSpPr>
            <p:nvPr/>
          </p:nvSpPr>
          <p:spPr>
            <a:xfrm>
              <a:off x="5823510" y="1986420"/>
              <a:ext cx="1158714" cy="1158714"/>
            </a:xfrm>
            <a:custGeom>
              <a:avLst/>
              <a:gdLst>
                <a:gd name="connsiteX0" fmla="*/ 0 w 1444960"/>
                <a:gd name="connsiteY0" fmla="*/ 722480 h 1444960"/>
                <a:gd name="connsiteX1" fmla="*/ 722480 w 1444960"/>
                <a:gd name="connsiteY1" fmla="*/ 0 h 1444960"/>
                <a:gd name="connsiteX2" fmla="*/ 1444960 w 1444960"/>
                <a:gd name="connsiteY2" fmla="*/ 722480 h 1444960"/>
                <a:gd name="connsiteX3" fmla="*/ 722480 w 1444960"/>
                <a:gd name="connsiteY3" fmla="*/ 1444960 h 1444960"/>
                <a:gd name="connsiteX4" fmla="*/ 0 w 1444960"/>
                <a:gd name="connsiteY4" fmla="*/ 722480 h 144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960" h="1444960">
                  <a:moveTo>
                    <a:pt x="0" y="722480"/>
                  </a:moveTo>
                  <a:cubicBezTo>
                    <a:pt x="0" y="323465"/>
                    <a:pt x="323465" y="0"/>
                    <a:pt x="722480" y="0"/>
                  </a:cubicBezTo>
                  <a:cubicBezTo>
                    <a:pt x="1121495" y="0"/>
                    <a:pt x="1444960" y="323465"/>
                    <a:pt x="1444960" y="722480"/>
                  </a:cubicBezTo>
                  <a:cubicBezTo>
                    <a:pt x="1444960" y="1121495"/>
                    <a:pt x="1121495" y="1444960"/>
                    <a:pt x="722480" y="1444960"/>
                  </a:cubicBezTo>
                  <a:cubicBezTo>
                    <a:pt x="323465" y="1444960"/>
                    <a:pt x="0" y="1121495"/>
                    <a:pt x="0" y="722480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609" tIns="211609" rIns="211609" bIns="211609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Mapping activity</a:t>
              </a:r>
              <a:endParaRPr lang="en-GB" sz="1600" kern="1200" dirty="0"/>
            </a:p>
          </p:txBody>
        </p:sp>
        <p:sp>
          <p:nvSpPr>
            <p:cNvPr id="15" name="Figura a mano libera 14"/>
            <p:cNvSpPr/>
            <p:nvPr/>
          </p:nvSpPr>
          <p:spPr>
            <a:xfrm rot="19140040">
              <a:off x="6976578" y="2391670"/>
              <a:ext cx="460582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60582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onnettore 1 15"/>
            <p:cNvSpPr/>
            <p:nvPr/>
          </p:nvSpPr>
          <p:spPr>
            <a:xfrm>
              <a:off x="7380674" y="2240587"/>
              <a:ext cx="189604" cy="0"/>
            </a:xfrm>
            <a:prstGeom prst="line">
              <a:avLst/>
            </a:prstGeom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igura a mano libera 16"/>
            <p:cNvSpPr/>
            <p:nvPr/>
          </p:nvSpPr>
          <p:spPr>
            <a:xfrm>
              <a:off x="7555941" y="1915397"/>
              <a:ext cx="1866027" cy="650380"/>
            </a:xfrm>
            <a:custGeom>
              <a:avLst/>
              <a:gdLst>
                <a:gd name="connsiteX0" fmla="*/ 0 w 1344467"/>
                <a:gd name="connsiteY0" fmla="*/ 0 h 650380"/>
                <a:gd name="connsiteX1" fmla="*/ 1344467 w 1344467"/>
                <a:gd name="connsiteY1" fmla="*/ 0 h 650380"/>
                <a:gd name="connsiteX2" fmla="*/ 1344467 w 1344467"/>
                <a:gd name="connsiteY2" fmla="*/ 650380 h 650380"/>
                <a:gd name="connsiteX3" fmla="*/ 0 w 1344467"/>
                <a:gd name="connsiteY3" fmla="*/ 650380 h 650380"/>
                <a:gd name="connsiteX4" fmla="*/ 0 w 1344467"/>
                <a:gd name="connsiteY4" fmla="*/ 0 h 65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467" h="650380">
                  <a:moveTo>
                    <a:pt x="0" y="0"/>
                  </a:moveTo>
                  <a:lnTo>
                    <a:pt x="1344467" y="0"/>
                  </a:lnTo>
                  <a:lnTo>
                    <a:pt x="1344467" y="650380"/>
                  </a:lnTo>
                  <a:lnTo>
                    <a:pt x="0" y="6503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Theoretical matrix </a:t>
              </a:r>
              <a:r>
                <a:rPr lang="en-GB" sz="1400" kern="1200" dirty="0" smtClean="0"/>
                <a:t>‘thematic areas–domains/phenomena’ </a:t>
              </a:r>
              <a:endParaRPr lang="en-GB" sz="1400" kern="1200" dirty="0"/>
            </a:p>
          </p:txBody>
        </p:sp>
        <p:sp>
          <p:nvSpPr>
            <p:cNvPr id="18" name="Figura a mano libera 17"/>
            <p:cNvSpPr/>
            <p:nvPr/>
          </p:nvSpPr>
          <p:spPr>
            <a:xfrm rot="2388719">
              <a:off x="6980616" y="2760579"/>
              <a:ext cx="452026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52026" y="0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onnettore 1 18"/>
            <p:cNvSpPr/>
            <p:nvPr/>
          </p:nvSpPr>
          <p:spPr>
            <a:xfrm>
              <a:off x="7380241" y="2905289"/>
              <a:ext cx="189711" cy="0"/>
            </a:xfrm>
            <a:prstGeom prst="line">
              <a:avLst/>
            </a:prstGeom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igura a mano libera 19"/>
            <p:cNvSpPr/>
            <p:nvPr/>
          </p:nvSpPr>
          <p:spPr>
            <a:xfrm>
              <a:off x="7555597" y="2565777"/>
              <a:ext cx="1866404" cy="679022"/>
            </a:xfrm>
            <a:custGeom>
              <a:avLst/>
              <a:gdLst>
                <a:gd name="connsiteX0" fmla="*/ 0 w 1345226"/>
                <a:gd name="connsiteY0" fmla="*/ 0 h 679022"/>
                <a:gd name="connsiteX1" fmla="*/ 1345226 w 1345226"/>
                <a:gd name="connsiteY1" fmla="*/ 0 h 679022"/>
                <a:gd name="connsiteX2" fmla="*/ 1345226 w 1345226"/>
                <a:gd name="connsiteY2" fmla="*/ 679022 h 679022"/>
                <a:gd name="connsiteX3" fmla="*/ 0 w 1345226"/>
                <a:gd name="connsiteY3" fmla="*/ 679022 h 679022"/>
                <a:gd name="connsiteX4" fmla="*/ 0 w 1345226"/>
                <a:gd name="connsiteY4" fmla="*/ 0 h 67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226" h="679022">
                  <a:moveTo>
                    <a:pt x="0" y="0"/>
                  </a:moveTo>
                  <a:lnTo>
                    <a:pt x="1345226" y="0"/>
                  </a:lnTo>
                  <a:lnTo>
                    <a:pt x="1345226" y="679022"/>
                  </a:lnTo>
                  <a:lnTo>
                    <a:pt x="0" y="67902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Empirical</a:t>
              </a:r>
              <a:r>
                <a:rPr lang="en-GB" sz="1400" kern="1200" dirty="0" smtClean="0"/>
                <a:t> </a:t>
              </a:r>
              <a:r>
                <a:rPr lang="en-GB" sz="1400" b="1" kern="1200" dirty="0" smtClean="0"/>
                <a:t>matrix</a:t>
              </a:r>
              <a:r>
                <a:rPr lang="en-GB" sz="1400" kern="1200" dirty="0" smtClean="0"/>
                <a:t> ‘thematic areas–keywords’</a:t>
              </a:r>
              <a:endParaRPr lang="en-GB" sz="1400" kern="1200" dirty="0"/>
            </a:p>
          </p:txBody>
        </p:sp>
      </p:grpSp>
      <p:sp>
        <p:nvSpPr>
          <p:cNvPr id="21" name="Freccia a destra 20"/>
          <p:cNvSpPr/>
          <p:nvPr/>
        </p:nvSpPr>
        <p:spPr>
          <a:xfrm>
            <a:off x="5178550" y="2373212"/>
            <a:ext cx="322480" cy="224199"/>
          </a:xfrm>
          <a:prstGeom prst="rightArrow">
            <a:avLst/>
          </a:prstGeom>
          <a:solidFill>
            <a:srgbClr val="C00000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38CD5D3A-2DC5-EC41-90BB-A7CE9C893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444" y="3221710"/>
            <a:ext cx="1265715" cy="113020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3558835"/>
            <a:ext cx="463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692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The scope of innovation and objectives of the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+mj-lt"/>
              </a:rPr>
              <a:t>BigData</a:t>
            </a: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 project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674466" y="738842"/>
            <a:ext cx="8240933" cy="570575"/>
          </a:xfrm>
          <a:custGeom>
            <a:avLst/>
            <a:gdLst>
              <a:gd name="connsiteX0" fmla="*/ 0 w 3332129"/>
              <a:gd name="connsiteY0" fmla="*/ 0 h 1380802"/>
              <a:gd name="connsiteX1" fmla="*/ 3332129 w 3332129"/>
              <a:gd name="connsiteY1" fmla="*/ 0 h 1380802"/>
              <a:gd name="connsiteX2" fmla="*/ 3332129 w 3332129"/>
              <a:gd name="connsiteY2" fmla="*/ 1380802 h 1380802"/>
              <a:gd name="connsiteX3" fmla="*/ 0 w 3332129"/>
              <a:gd name="connsiteY3" fmla="*/ 1380802 h 1380802"/>
              <a:gd name="connsiteX4" fmla="*/ 0 w 3332129"/>
              <a:gd name="connsiteY4" fmla="*/ 0 h 138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129" h="1380802">
                <a:moveTo>
                  <a:pt x="0" y="0"/>
                </a:moveTo>
                <a:lnTo>
                  <a:pt x="3332129" y="0"/>
                </a:lnTo>
                <a:lnTo>
                  <a:pt x="3332129" y="1380802"/>
                </a:lnTo>
                <a:lnTo>
                  <a:pt x="0" y="13808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39" tIns="15239" rIns="15239" bIns="15239" numCol="1" spcCol="953" anchor="b" anchorCtr="0">
            <a:noAutofit/>
          </a:bodyPr>
          <a:lstStyle/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it-IT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The </a:t>
            </a:r>
            <a:r>
              <a:rPr lang="en-US" altLang="it-IT" sz="18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use of BIG </a:t>
            </a:r>
            <a:r>
              <a:rPr lang="en-US" altLang="it-IT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DATA in </a:t>
            </a:r>
            <a:r>
              <a:rPr lang="en-US" altLang="it-IT" sz="18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support of the Statistical Business </a:t>
            </a:r>
            <a:r>
              <a:rPr lang="en-US" altLang="it-IT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Register with </a:t>
            </a:r>
            <a:r>
              <a:rPr lang="en-US" altLang="it-IT" sz="18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the aim of </a:t>
            </a:r>
            <a:r>
              <a:rPr lang="en-US" altLang="it-IT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integrating the </a:t>
            </a:r>
            <a:r>
              <a:rPr lang="en-US" altLang="it-IT" sz="18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‘</a:t>
            </a:r>
            <a:r>
              <a:rPr lang="en-US" altLang="it-IT" sz="1800" b="1" dirty="0">
                <a:solidFill>
                  <a:srgbClr val="CF1E24"/>
                </a:solidFill>
                <a:cs typeface="Arial" panose="020B0604020202020204" pitchFamily="34" charset="0"/>
              </a:rPr>
              <a:t>structured</a:t>
            </a:r>
            <a:r>
              <a:rPr lang="en-US" altLang="it-IT" sz="18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’ business data with the ‘</a:t>
            </a:r>
            <a:r>
              <a:rPr lang="en-US" altLang="it-IT" sz="1800" b="1" dirty="0">
                <a:solidFill>
                  <a:srgbClr val="CF1E24"/>
                </a:solidFill>
                <a:cs typeface="Arial" panose="020B0604020202020204" pitchFamily="34" charset="0"/>
              </a:rPr>
              <a:t>unstructured</a:t>
            </a:r>
            <a:r>
              <a:rPr lang="en-US" altLang="it-IT" sz="18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’ data from web </a:t>
            </a:r>
            <a:r>
              <a:rPr lang="en-US" altLang="it-IT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pages</a:t>
            </a:r>
            <a:endParaRPr lang="en-US" altLang="it-IT" sz="18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Forma 9"/>
          <p:cNvSpPr/>
          <p:nvPr/>
        </p:nvSpPr>
        <p:spPr>
          <a:xfrm rot="4396374">
            <a:off x="1188231" y="1271874"/>
            <a:ext cx="824241" cy="580297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tangolo 2"/>
          <p:cNvSpPr/>
          <p:nvPr/>
        </p:nvSpPr>
        <p:spPr>
          <a:xfrm>
            <a:off x="674466" y="1820924"/>
            <a:ext cx="3656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1600" dirty="0" smtClean="0">
                <a:ea typeface="Trebuchet MS" charset="0"/>
                <a:cs typeface="Trebuchet MS" charset="0"/>
              </a:rPr>
              <a:t>Dissemination </a:t>
            </a:r>
            <a:r>
              <a:rPr lang="en-GB" sz="1600" dirty="0">
                <a:ea typeface="Trebuchet MS" charset="0"/>
                <a:cs typeface="Trebuchet MS" charset="0"/>
              </a:rPr>
              <a:t>of a new experimental statistical output expanding the Statistical Business Register</a:t>
            </a:r>
            <a:endParaRPr lang="en-GB" sz="1600" dirty="0"/>
          </a:p>
        </p:txBody>
      </p:sp>
      <p:sp>
        <p:nvSpPr>
          <p:cNvPr id="11" name="Forma 10"/>
          <p:cNvSpPr/>
          <p:nvPr/>
        </p:nvSpPr>
        <p:spPr>
          <a:xfrm rot="919167" flipV="1">
            <a:off x="888583" y="2596698"/>
            <a:ext cx="812972" cy="584488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ttangolo 11"/>
          <p:cNvSpPr/>
          <p:nvPr/>
        </p:nvSpPr>
        <p:spPr>
          <a:xfrm>
            <a:off x="1067784" y="3276734"/>
            <a:ext cx="3441379" cy="80791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GB" sz="1600" dirty="0">
                <a:ea typeface="Trebuchet MS" charset="0"/>
                <a:cs typeface="Trebuchet MS" charset="0"/>
              </a:rPr>
              <a:t>The production of experimental statistics in addition to the traditional business statistics</a:t>
            </a:r>
          </a:p>
        </p:txBody>
      </p:sp>
      <p:sp>
        <p:nvSpPr>
          <p:cNvPr id="14" name="Pentagono 13"/>
          <p:cNvSpPr/>
          <p:nvPr/>
        </p:nvSpPr>
        <p:spPr>
          <a:xfrm flipH="1">
            <a:off x="3650284" y="1541929"/>
            <a:ext cx="5340095" cy="2635049"/>
          </a:xfrm>
          <a:prstGeom prst="homePlate">
            <a:avLst/>
          </a:prstGeom>
          <a:solidFill>
            <a:schemeClr val="accent6">
              <a:lumMod val="75000"/>
              <a:alpha val="16000"/>
            </a:schemeClr>
          </a:solidFill>
        </p:spPr>
        <p:txBody>
          <a:bodyPr wrap="square" lIns="68579" tIns="34289" rIns="68579" bIns="34289" rtlCol="0" anchor="ctr">
            <a:spAutoFit/>
          </a:bodyPr>
          <a:lstStyle/>
          <a:p>
            <a:pPr algn="ctr" defTabSz="685783"/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981651" y="1601634"/>
            <a:ext cx="3877056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GB" sz="1200" dirty="0" smtClean="0">
                <a:solidFill>
                  <a:prstClr val="black"/>
                </a:solidFill>
              </a:rPr>
              <a:t>The prototype will contain a set of </a:t>
            </a:r>
            <a:r>
              <a:rPr lang="en-US" sz="1200" u="sng" dirty="0" smtClean="0">
                <a:solidFill>
                  <a:prstClr val="black"/>
                </a:solidFill>
              </a:rPr>
              <a:t>enterprise-level </a:t>
            </a:r>
            <a:r>
              <a:rPr lang="en-GB" sz="1200" u="sng" dirty="0" smtClean="0">
                <a:solidFill>
                  <a:prstClr val="black"/>
                </a:solidFill>
              </a:rPr>
              <a:t>information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linked </a:t>
            </a:r>
            <a:r>
              <a:rPr lang="en-US" sz="1200" dirty="0">
                <a:solidFill>
                  <a:prstClr val="black"/>
                </a:solidFill>
              </a:rPr>
              <a:t>to the </a:t>
            </a:r>
            <a:r>
              <a:rPr lang="en-US" sz="1200" dirty="0" smtClean="0">
                <a:solidFill>
                  <a:prstClr val="black"/>
                </a:solidFill>
              </a:rPr>
              <a:t>SBR, </a:t>
            </a:r>
            <a:r>
              <a:rPr lang="en-US" sz="1200" dirty="0">
                <a:solidFill>
                  <a:prstClr val="black"/>
                </a:solidFill>
              </a:rPr>
              <a:t>whose content </a:t>
            </a:r>
            <a:r>
              <a:rPr lang="en-US" sz="1200" dirty="0" smtClean="0">
                <a:solidFill>
                  <a:prstClr val="black"/>
                </a:solidFill>
              </a:rPr>
              <a:t>allows:</a:t>
            </a:r>
            <a:endParaRPr lang="en-GB" sz="1200" dirty="0">
              <a:solidFill>
                <a:prstClr val="black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351755" y="2235969"/>
            <a:ext cx="4565472" cy="1758133"/>
            <a:chOff x="4293235" y="2177449"/>
            <a:chExt cx="4565472" cy="1758133"/>
          </a:xfrm>
        </p:grpSpPr>
        <p:sp>
          <p:nvSpPr>
            <p:cNvPr id="17" name="Figura a mano libera 16"/>
            <p:cNvSpPr/>
            <p:nvPr/>
          </p:nvSpPr>
          <p:spPr>
            <a:xfrm>
              <a:off x="4293235" y="2177449"/>
              <a:ext cx="3896975" cy="527440"/>
            </a:xfrm>
            <a:custGeom>
              <a:avLst/>
              <a:gdLst>
                <a:gd name="connsiteX0" fmla="*/ 0 w 3896975"/>
                <a:gd name="connsiteY0" fmla="*/ 52744 h 527440"/>
                <a:gd name="connsiteX1" fmla="*/ 52744 w 3896975"/>
                <a:gd name="connsiteY1" fmla="*/ 0 h 527440"/>
                <a:gd name="connsiteX2" fmla="*/ 3844231 w 3896975"/>
                <a:gd name="connsiteY2" fmla="*/ 0 h 527440"/>
                <a:gd name="connsiteX3" fmla="*/ 3896975 w 3896975"/>
                <a:gd name="connsiteY3" fmla="*/ 52744 h 527440"/>
                <a:gd name="connsiteX4" fmla="*/ 3896975 w 3896975"/>
                <a:gd name="connsiteY4" fmla="*/ 474696 h 527440"/>
                <a:gd name="connsiteX5" fmla="*/ 3844231 w 3896975"/>
                <a:gd name="connsiteY5" fmla="*/ 527440 h 527440"/>
                <a:gd name="connsiteX6" fmla="*/ 52744 w 3896975"/>
                <a:gd name="connsiteY6" fmla="*/ 527440 h 527440"/>
                <a:gd name="connsiteX7" fmla="*/ 0 w 3896975"/>
                <a:gd name="connsiteY7" fmla="*/ 474696 h 527440"/>
                <a:gd name="connsiteX8" fmla="*/ 0 w 3896975"/>
                <a:gd name="connsiteY8" fmla="*/ 52744 h 52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975" h="527440">
                  <a:moveTo>
                    <a:pt x="0" y="52744"/>
                  </a:moveTo>
                  <a:cubicBezTo>
                    <a:pt x="0" y="23614"/>
                    <a:pt x="23614" y="0"/>
                    <a:pt x="52744" y="0"/>
                  </a:cubicBezTo>
                  <a:lnTo>
                    <a:pt x="3844231" y="0"/>
                  </a:lnTo>
                  <a:cubicBezTo>
                    <a:pt x="3873361" y="0"/>
                    <a:pt x="3896975" y="23614"/>
                    <a:pt x="3896975" y="52744"/>
                  </a:cubicBezTo>
                  <a:lnTo>
                    <a:pt x="3896975" y="474696"/>
                  </a:lnTo>
                  <a:cubicBezTo>
                    <a:pt x="3896975" y="503826"/>
                    <a:pt x="3873361" y="527440"/>
                    <a:pt x="3844231" y="527440"/>
                  </a:cubicBezTo>
                  <a:lnTo>
                    <a:pt x="52744" y="527440"/>
                  </a:lnTo>
                  <a:cubicBezTo>
                    <a:pt x="23614" y="527440"/>
                    <a:pt x="0" y="503826"/>
                    <a:pt x="0" y="474696"/>
                  </a:cubicBezTo>
                  <a:lnTo>
                    <a:pt x="0" y="5274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88" tIns="68788" rIns="607041" bIns="68788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u="sng" kern="1200" dirty="0" smtClean="0"/>
                <a:t>Target 1</a:t>
              </a:r>
              <a:r>
                <a:rPr lang="it-IT" sz="1400" u="none" kern="1200" dirty="0" smtClean="0"/>
                <a:t>: </a:t>
              </a:r>
              <a:r>
                <a:rPr lang="en-US" sz="1400" u="none" kern="1200" dirty="0" smtClean="0"/>
                <a:t>Increase quality of information in the SBR for improvement of sample designs</a:t>
              </a:r>
              <a:endParaRPr lang="it-IT" sz="1400" u="none" kern="1200" dirty="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4554741" y="2792795"/>
              <a:ext cx="4061661" cy="527440"/>
            </a:xfrm>
            <a:custGeom>
              <a:avLst/>
              <a:gdLst>
                <a:gd name="connsiteX0" fmla="*/ 0 w 4061661"/>
                <a:gd name="connsiteY0" fmla="*/ 52744 h 527440"/>
                <a:gd name="connsiteX1" fmla="*/ 52744 w 4061661"/>
                <a:gd name="connsiteY1" fmla="*/ 0 h 527440"/>
                <a:gd name="connsiteX2" fmla="*/ 4008917 w 4061661"/>
                <a:gd name="connsiteY2" fmla="*/ 0 h 527440"/>
                <a:gd name="connsiteX3" fmla="*/ 4061661 w 4061661"/>
                <a:gd name="connsiteY3" fmla="*/ 52744 h 527440"/>
                <a:gd name="connsiteX4" fmla="*/ 4061661 w 4061661"/>
                <a:gd name="connsiteY4" fmla="*/ 474696 h 527440"/>
                <a:gd name="connsiteX5" fmla="*/ 4008917 w 4061661"/>
                <a:gd name="connsiteY5" fmla="*/ 527440 h 527440"/>
                <a:gd name="connsiteX6" fmla="*/ 52744 w 4061661"/>
                <a:gd name="connsiteY6" fmla="*/ 527440 h 527440"/>
                <a:gd name="connsiteX7" fmla="*/ 0 w 4061661"/>
                <a:gd name="connsiteY7" fmla="*/ 474696 h 527440"/>
                <a:gd name="connsiteX8" fmla="*/ 0 w 4061661"/>
                <a:gd name="connsiteY8" fmla="*/ 52744 h 52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1661" h="527440">
                  <a:moveTo>
                    <a:pt x="0" y="52744"/>
                  </a:moveTo>
                  <a:cubicBezTo>
                    <a:pt x="0" y="23614"/>
                    <a:pt x="23614" y="0"/>
                    <a:pt x="52744" y="0"/>
                  </a:cubicBezTo>
                  <a:lnTo>
                    <a:pt x="4008917" y="0"/>
                  </a:lnTo>
                  <a:cubicBezTo>
                    <a:pt x="4038047" y="0"/>
                    <a:pt x="4061661" y="23614"/>
                    <a:pt x="4061661" y="52744"/>
                  </a:cubicBezTo>
                  <a:lnTo>
                    <a:pt x="4061661" y="474696"/>
                  </a:lnTo>
                  <a:cubicBezTo>
                    <a:pt x="4061661" y="503826"/>
                    <a:pt x="4038047" y="527440"/>
                    <a:pt x="4008917" y="527440"/>
                  </a:cubicBezTo>
                  <a:lnTo>
                    <a:pt x="52744" y="527440"/>
                  </a:lnTo>
                  <a:cubicBezTo>
                    <a:pt x="23614" y="527440"/>
                    <a:pt x="0" y="503826"/>
                    <a:pt x="0" y="474696"/>
                  </a:cubicBezTo>
                  <a:lnTo>
                    <a:pt x="0" y="5274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88" tIns="68788" rIns="784494" bIns="68788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u="sng" kern="1200" dirty="0" smtClean="0"/>
                <a:t>Target 2</a:t>
              </a:r>
              <a:r>
                <a:rPr lang="en-US" sz="1400" u="none" kern="1200" dirty="0" smtClean="0"/>
                <a:t>: Expanding informative content of the SBR (new items, documentation system)</a:t>
              </a:r>
              <a:endParaRPr lang="it-IT" sz="1400" u="none" kern="1200" dirty="0"/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4828692" y="3408142"/>
              <a:ext cx="4030015" cy="527440"/>
            </a:xfrm>
            <a:custGeom>
              <a:avLst/>
              <a:gdLst>
                <a:gd name="connsiteX0" fmla="*/ 0 w 4046931"/>
                <a:gd name="connsiteY0" fmla="*/ 52744 h 527440"/>
                <a:gd name="connsiteX1" fmla="*/ 52744 w 4046931"/>
                <a:gd name="connsiteY1" fmla="*/ 0 h 527440"/>
                <a:gd name="connsiteX2" fmla="*/ 3994187 w 4046931"/>
                <a:gd name="connsiteY2" fmla="*/ 0 h 527440"/>
                <a:gd name="connsiteX3" fmla="*/ 4046931 w 4046931"/>
                <a:gd name="connsiteY3" fmla="*/ 52744 h 527440"/>
                <a:gd name="connsiteX4" fmla="*/ 4046931 w 4046931"/>
                <a:gd name="connsiteY4" fmla="*/ 474696 h 527440"/>
                <a:gd name="connsiteX5" fmla="*/ 3994187 w 4046931"/>
                <a:gd name="connsiteY5" fmla="*/ 527440 h 527440"/>
                <a:gd name="connsiteX6" fmla="*/ 52744 w 4046931"/>
                <a:gd name="connsiteY6" fmla="*/ 527440 h 527440"/>
                <a:gd name="connsiteX7" fmla="*/ 0 w 4046931"/>
                <a:gd name="connsiteY7" fmla="*/ 474696 h 527440"/>
                <a:gd name="connsiteX8" fmla="*/ 0 w 4046931"/>
                <a:gd name="connsiteY8" fmla="*/ 52744 h 52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6931" h="527440">
                  <a:moveTo>
                    <a:pt x="0" y="52744"/>
                  </a:moveTo>
                  <a:cubicBezTo>
                    <a:pt x="0" y="23614"/>
                    <a:pt x="23614" y="0"/>
                    <a:pt x="52744" y="0"/>
                  </a:cubicBezTo>
                  <a:lnTo>
                    <a:pt x="3994187" y="0"/>
                  </a:lnTo>
                  <a:cubicBezTo>
                    <a:pt x="4023317" y="0"/>
                    <a:pt x="4046931" y="23614"/>
                    <a:pt x="4046931" y="52744"/>
                  </a:cubicBezTo>
                  <a:lnTo>
                    <a:pt x="4046931" y="474696"/>
                  </a:lnTo>
                  <a:cubicBezTo>
                    <a:pt x="4046931" y="503826"/>
                    <a:pt x="4023317" y="527440"/>
                    <a:pt x="3994187" y="527440"/>
                  </a:cubicBezTo>
                  <a:lnTo>
                    <a:pt x="52744" y="527440"/>
                  </a:lnTo>
                  <a:cubicBezTo>
                    <a:pt x="23614" y="527440"/>
                    <a:pt x="0" y="503826"/>
                    <a:pt x="0" y="474696"/>
                  </a:cubicBezTo>
                  <a:lnTo>
                    <a:pt x="0" y="5274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88" tIns="68788" rIns="360000" bIns="68788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u="sng" kern="1200" dirty="0" smtClean="0"/>
                <a:t>Target 3</a:t>
              </a:r>
              <a:r>
                <a:rPr lang="en-US" sz="1400" u="none" kern="1200" dirty="0" smtClean="0"/>
                <a:t>: New business taxonomies (‘emerging’ populations, to be mapped over time)</a:t>
              </a:r>
              <a:endParaRPr lang="it-IT" sz="1400" u="none" kern="1200" dirty="0"/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7847373" y="2577424"/>
              <a:ext cx="342836" cy="342836"/>
            </a:xfrm>
            <a:custGeom>
              <a:avLst/>
              <a:gdLst>
                <a:gd name="connsiteX0" fmla="*/ 0 w 342836"/>
                <a:gd name="connsiteY0" fmla="*/ 188560 h 342836"/>
                <a:gd name="connsiteX1" fmla="*/ 77138 w 342836"/>
                <a:gd name="connsiteY1" fmla="*/ 188560 h 342836"/>
                <a:gd name="connsiteX2" fmla="*/ 77138 w 342836"/>
                <a:gd name="connsiteY2" fmla="*/ 0 h 342836"/>
                <a:gd name="connsiteX3" fmla="*/ 265698 w 342836"/>
                <a:gd name="connsiteY3" fmla="*/ 0 h 342836"/>
                <a:gd name="connsiteX4" fmla="*/ 265698 w 342836"/>
                <a:gd name="connsiteY4" fmla="*/ 188560 h 342836"/>
                <a:gd name="connsiteX5" fmla="*/ 342836 w 342836"/>
                <a:gd name="connsiteY5" fmla="*/ 188560 h 342836"/>
                <a:gd name="connsiteX6" fmla="*/ 171418 w 342836"/>
                <a:gd name="connsiteY6" fmla="*/ 342836 h 342836"/>
                <a:gd name="connsiteX7" fmla="*/ 0 w 342836"/>
                <a:gd name="connsiteY7" fmla="*/ 188560 h 3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836" h="342836">
                  <a:moveTo>
                    <a:pt x="0" y="188560"/>
                  </a:moveTo>
                  <a:lnTo>
                    <a:pt x="77138" y="188560"/>
                  </a:lnTo>
                  <a:lnTo>
                    <a:pt x="77138" y="0"/>
                  </a:lnTo>
                  <a:lnTo>
                    <a:pt x="265698" y="0"/>
                  </a:lnTo>
                  <a:lnTo>
                    <a:pt x="265698" y="188560"/>
                  </a:lnTo>
                  <a:lnTo>
                    <a:pt x="342836" y="188560"/>
                  </a:lnTo>
                  <a:lnTo>
                    <a:pt x="171418" y="342836"/>
                  </a:lnTo>
                  <a:lnTo>
                    <a:pt x="0" y="18856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918" tIns="17780" rIns="94918" bIns="1026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kern="1200"/>
            </a:p>
          </p:txBody>
        </p:sp>
        <p:sp>
          <p:nvSpPr>
            <p:cNvPr id="21" name="Figura a mano libera 20"/>
            <p:cNvSpPr/>
            <p:nvPr/>
          </p:nvSpPr>
          <p:spPr>
            <a:xfrm>
              <a:off x="8191224" y="3189255"/>
              <a:ext cx="342836" cy="342836"/>
            </a:xfrm>
            <a:custGeom>
              <a:avLst/>
              <a:gdLst>
                <a:gd name="connsiteX0" fmla="*/ 0 w 342836"/>
                <a:gd name="connsiteY0" fmla="*/ 188560 h 342836"/>
                <a:gd name="connsiteX1" fmla="*/ 77138 w 342836"/>
                <a:gd name="connsiteY1" fmla="*/ 188560 h 342836"/>
                <a:gd name="connsiteX2" fmla="*/ 77138 w 342836"/>
                <a:gd name="connsiteY2" fmla="*/ 0 h 342836"/>
                <a:gd name="connsiteX3" fmla="*/ 265698 w 342836"/>
                <a:gd name="connsiteY3" fmla="*/ 0 h 342836"/>
                <a:gd name="connsiteX4" fmla="*/ 265698 w 342836"/>
                <a:gd name="connsiteY4" fmla="*/ 188560 h 342836"/>
                <a:gd name="connsiteX5" fmla="*/ 342836 w 342836"/>
                <a:gd name="connsiteY5" fmla="*/ 188560 h 342836"/>
                <a:gd name="connsiteX6" fmla="*/ 171418 w 342836"/>
                <a:gd name="connsiteY6" fmla="*/ 342836 h 342836"/>
                <a:gd name="connsiteX7" fmla="*/ 0 w 342836"/>
                <a:gd name="connsiteY7" fmla="*/ 188560 h 3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836" h="342836">
                  <a:moveTo>
                    <a:pt x="0" y="188560"/>
                  </a:moveTo>
                  <a:lnTo>
                    <a:pt x="77138" y="188560"/>
                  </a:lnTo>
                  <a:lnTo>
                    <a:pt x="77138" y="0"/>
                  </a:lnTo>
                  <a:lnTo>
                    <a:pt x="265698" y="0"/>
                  </a:lnTo>
                  <a:lnTo>
                    <a:pt x="265698" y="188560"/>
                  </a:lnTo>
                  <a:lnTo>
                    <a:pt x="342836" y="188560"/>
                  </a:lnTo>
                  <a:lnTo>
                    <a:pt x="171418" y="342836"/>
                  </a:lnTo>
                  <a:lnTo>
                    <a:pt x="0" y="18856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918" tIns="17780" rIns="94918" bIns="10263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792969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>
                <a:solidFill>
                  <a:schemeClr val="bg1"/>
                </a:solidFill>
                <a:latin typeface="+mj-lt"/>
              </a:rPr>
              <a:t>Main steps of the first experimentation</a:t>
            </a:r>
            <a:endParaRPr lang="it-IT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029263411"/>
              </p:ext>
            </p:extLst>
          </p:nvPr>
        </p:nvGraphicFramePr>
        <p:xfrm>
          <a:off x="548628" y="804669"/>
          <a:ext cx="8946489" cy="364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810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arrotondato 47"/>
          <p:cNvSpPr/>
          <p:nvPr/>
        </p:nvSpPr>
        <p:spPr>
          <a:xfrm>
            <a:off x="5926528" y="2231137"/>
            <a:ext cx="3093116" cy="2267695"/>
          </a:xfrm>
          <a:prstGeom prst="roundRect">
            <a:avLst>
              <a:gd name="adj" fmla="val 166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0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WHICH ENTERPRISES HAVE BEEN PART </a:t>
            </a:r>
            <a:r>
              <a:rPr lang="en-GB" altLang="it-IT" sz="2000" b="1" dirty="0">
                <a:solidFill>
                  <a:schemeClr val="bg1"/>
                </a:solidFill>
                <a:latin typeface="+mj-lt"/>
              </a:rPr>
              <a:t>OF THE EXPERIMENTATION?</a:t>
            </a:r>
            <a:endParaRPr lang="it-IT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583688" y="2598469"/>
            <a:ext cx="1909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Size of the enterprises in terms </a:t>
            </a:r>
            <a:r>
              <a:rPr lang="en-US" sz="1000" i="1" dirty="0" smtClean="0"/>
              <a:t>of</a:t>
            </a:r>
          </a:p>
          <a:p>
            <a:r>
              <a:rPr lang="en-US" sz="1000" i="1" dirty="0" smtClean="0"/>
              <a:t>employees </a:t>
            </a:r>
            <a:r>
              <a:rPr lang="en-US" sz="1000" i="1" dirty="0"/>
              <a:t>and turnover</a:t>
            </a:r>
            <a:endParaRPr lang="en-GB" sz="1000" dirty="0"/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1" t="10516" r="7356" b="3541"/>
          <a:stretch/>
        </p:blipFill>
        <p:spPr bwMode="auto">
          <a:xfrm>
            <a:off x="6195977" y="2765129"/>
            <a:ext cx="2658581" cy="173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" name="Diagramma 39"/>
          <p:cNvGraphicFramePr/>
          <p:nvPr>
            <p:extLst>
              <p:ext uri="{D42A27DB-BD31-4B8C-83A1-F6EECF244321}">
                <p14:modId xmlns:p14="http://schemas.microsoft.com/office/powerpoint/2010/main" val="10745007"/>
              </p:ext>
            </p:extLst>
          </p:nvPr>
        </p:nvGraphicFramePr>
        <p:xfrm>
          <a:off x="296847" y="588659"/>
          <a:ext cx="3382697" cy="294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1" name="Rettangolo 40"/>
          <p:cNvSpPr/>
          <p:nvPr/>
        </p:nvSpPr>
        <p:spPr>
          <a:xfrm>
            <a:off x="1510592" y="814048"/>
            <a:ext cx="1853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≈ 4.5 </a:t>
            </a:r>
            <a:r>
              <a:rPr lang="en-GB" sz="1400" dirty="0" err="1" smtClean="0"/>
              <a:t>mln</a:t>
            </a:r>
            <a:r>
              <a:rPr lang="en-GB" sz="1400" dirty="0" smtClean="0"/>
              <a:t> enterprises in t=2015</a:t>
            </a:r>
            <a:endParaRPr lang="en-GB" sz="1400" dirty="0"/>
          </a:p>
        </p:txBody>
      </p:sp>
      <p:sp>
        <p:nvSpPr>
          <p:cNvPr id="44" name="Rettangolo 43"/>
          <p:cNvSpPr/>
          <p:nvPr/>
        </p:nvSpPr>
        <p:spPr>
          <a:xfrm>
            <a:off x="2570076" y="1587626"/>
            <a:ext cx="2001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≈ 1.6 </a:t>
            </a:r>
            <a:r>
              <a:rPr lang="en-GB" sz="1400" dirty="0" err="1" smtClean="0"/>
              <a:t>mln</a:t>
            </a:r>
            <a:r>
              <a:rPr lang="en-GB" sz="1400" dirty="0" smtClean="0"/>
              <a:t> enterprises</a:t>
            </a:r>
          </a:p>
          <a:p>
            <a:r>
              <a:rPr lang="en-GB" sz="1400" dirty="0" smtClean="0"/>
              <a:t>active in t=2015</a:t>
            </a:r>
          </a:p>
          <a:p>
            <a:r>
              <a:rPr lang="en-GB" sz="1400" dirty="0" smtClean="0"/>
              <a:t>Legal form = corporation/partnership</a:t>
            </a:r>
            <a:endParaRPr lang="en-GB" sz="1400" dirty="0"/>
          </a:p>
        </p:txBody>
      </p:sp>
      <p:sp>
        <p:nvSpPr>
          <p:cNvPr id="45" name="Rettangolo 44"/>
          <p:cNvSpPr/>
          <p:nvPr/>
        </p:nvSpPr>
        <p:spPr>
          <a:xfrm>
            <a:off x="2338231" y="3522355"/>
            <a:ext cx="2050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= 115,751 enterprises</a:t>
            </a:r>
          </a:p>
          <a:p>
            <a:r>
              <a:rPr lang="en-GB" sz="1400" dirty="0" smtClean="0"/>
              <a:t>Stratified sample with proportionate allocation (36 sample strata)</a:t>
            </a:r>
            <a:endParaRPr lang="en-GB" sz="1400" dirty="0"/>
          </a:p>
        </p:txBody>
      </p:sp>
      <p:sp>
        <p:nvSpPr>
          <p:cNvPr id="46" name="Freccia a destra 45"/>
          <p:cNvSpPr/>
          <p:nvPr/>
        </p:nvSpPr>
        <p:spPr>
          <a:xfrm>
            <a:off x="4016044" y="2483212"/>
            <a:ext cx="1667865" cy="98016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979"/>
              <a:satOff val="591"/>
              <a:lumOff val="-2114"/>
              <a:alphaOff val="0"/>
            </a:schemeClr>
          </a:fillRef>
          <a:effectRef idx="0">
            <a:schemeClr val="accent2">
              <a:tint val="50000"/>
              <a:hueOff val="979"/>
              <a:satOff val="591"/>
              <a:lumOff val="-21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ttangolo arrotondato 52"/>
          <p:cNvSpPr/>
          <p:nvPr/>
        </p:nvSpPr>
        <p:spPr>
          <a:xfrm>
            <a:off x="5939943" y="731412"/>
            <a:ext cx="3079700" cy="1455832"/>
          </a:xfrm>
          <a:prstGeom prst="roundRect">
            <a:avLst>
              <a:gd name="adj" fmla="val 166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0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Rettangolo 55"/>
          <p:cNvSpPr/>
          <p:nvPr/>
        </p:nvSpPr>
        <p:spPr>
          <a:xfrm>
            <a:off x="4068580" y="2765129"/>
            <a:ext cx="148309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stratified by: </a:t>
            </a:r>
            <a:endParaRPr lang="en-GB" dirty="0"/>
          </a:p>
        </p:txBody>
      </p:sp>
      <p:sp>
        <p:nvSpPr>
          <p:cNvPr id="57" name="Rettangolo 56"/>
          <p:cNvSpPr/>
          <p:nvPr/>
        </p:nvSpPr>
        <p:spPr>
          <a:xfrm>
            <a:off x="5978130" y="753357"/>
            <a:ext cx="1987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b</a:t>
            </a:r>
            <a:r>
              <a:rPr lang="en-GB" sz="1600" b="1" dirty="0" smtClean="0"/>
              <a:t>y economic activity:</a:t>
            </a:r>
            <a:endParaRPr lang="en-GB" sz="1600" b="1" dirty="0"/>
          </a:p>
        </p:txBody>
      </p:sp>
      <p:sp>
        <p:nvSpPr>
          <p:cNvPr id="58" name="Rettangolo 57"/>
          <p:cNvSpPr/>
          <p:nvPr/>
        </p:nvSpPr>
        <p:spPr>
          <a:xfrm>
            <a:off x="6022744" y="2266347"/>
            <a:ext cx="806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b</a:t>
            </a:r>
            <a:r>
              <a:rPr lang="en-GB" sz="1600" b="1" dirty="0" smtClean="0"/>
              <a:t>y size:</a:t>
            </a:r>
            <a:endParaRPr lang="en-GB" sz="1600" b="1" dirty="0"/>
          </a:p>
        </p:txBody>
      </p:sp>
      <p:sp>
        <p:nvSpPr>
          <p:cNvPr id="59" name="Rettangolo arrotondato 58"/>
          <p:cNvSpPr/>
          <p:nvPr/>
        </p:nvSpPr>
        <p:spPr>
          <a:xfrm>
            <a:off x="5867400" y="599841"/>
            <a:ext cx="3259895" cy="3966486"/>
          </a:xfrm>
          <a:prstGeom prst="roundRect">
            <a:avLst>
              <a:gd name="adj" fmla="val 1667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3" name="Rettangolo 42"/>
          <p:cNvSpPr/>
          <p:nvPr/>
        </p:nvSpPr>
        <p:spPr>
          <a:xfrm>
            <a:off x="6080177" y="1106435"/>
            <a:ext cx="25128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9 classes of the high-level </a:t>
            </a:r>
          </a:p>
          <a:p>
            <a:r>
              <a:rPr lang="en-GB" sz="1400" dirty="0" smtClean="0"/>
              <a:t>SNA/ISIC </a:t>
            </a:r>
            <a:r>
              <a:rPr lang="en-GB" sz="1400" dirty="0"/>
              <a:t>aggregation </a:t>
            </a:r>
            <a:r>
              <a:rPr lang="en-GB" sz="1400" dirty="0" smtClean="0"/>
              <a:t>A*10/11 </a:t>
            </a:r>
          </a:p>
          <a:p>
            <a:r>
              <a:rPr lang="en-GB" sz="1400" dirty="0" smtClean="0"/>
              <a:t>of the NACE Rev.2 classification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04990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anbia\Desktop\ASIA\Default View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05" y="981076"/>
            <a:ext cx="7333313" cy="32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GB" altLang="it-IT" sz="2000" b="1" dirty="0" smtClean="0">
                <a:solidFill>
                  <a:schemeClr val="bg1"/>
                </a:solidFill>
                <a:latin typeface="+mj-lt"/>
              </a:rPr>
              <a:t>Process model</a:t>
            </a:r>
            <a:endParaRPr lang="en-GB" altLang="it-IT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Big Data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Neuchâtel (</a:t>
            </a:r>
            <a:r>
              <a:rPr lang="de-DE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- 24-27 </a:t>
            </a: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</a:t>
            </a: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13342" y="896022"/>
            <a:ext cx="7702056" cy="1262001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1213342" y="2253572"/>
            <a:ext cx="4984258" cy="2091782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6352609" y="2253572"/>
            <a:ext cx="2562789" cy="2091782"/>
          </a:xfrm>
          <a:prstGeom prst="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curva 15"/>
          <p:cNvSpPr/>
          <p:nvPr/>
        </p:nvSpPr>
        <p:spPr>
          <a:xfrm rot="10800000">
            <a:off x="5582784" y="1930397"/>
            <a:ext cx="966508" cy="905407"/>
          </a:xfrm>
          <a:prstGeom prst="bentArrow">
            <a:avLst>
              <a:gd name="adj1" fmla="val 21620"/>
              <a:gd name="adj2" fmla="val 21281"/>
              <a:gd name="adj3" fmla="val 14859"/>
              <a:gd name="adj4" fmla="val 73498"/>
            </a:avLst>
          </a:prstGeom>
          <a:solidFill>
            <a:srgbClr val="00B0F0"/>
          </a:solidFill>
          <a:ln>
            <a:solidFill>
              <a:schemeClr val="accent5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400550" y="3871496"/>
            <a:ext cx="1791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Text mining phase</a:t>
            </a:r>
          </a:p>
        </p:txBody>
      </p:sp>
      <p:sp>
        <p:nvSpPr>
          <p:cNvPr id="3" name="Rettangolo 2"/>
          <p:cNvSpPr/>
          <p:nvPr/>
        </p:nvSpPr>
        <p:spPr>
          <a:xfrm>
            <a:off x="6762184" y="981076"/>
            <a:ext cx="1899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Web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tx2"/>
                </a:solidFill>
              </a:rPr>
              <a:t>Scraping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tx2"/>
                </a:solidFill>
              </a:rPr>
              <a:t>phase</a:t>
            </a:r>
          </a:p>
        </p:txBody>
      </p:sp>
      <p:sp>
        <p:nvSpPr>
          <p:cNvPr id="4" name="Rettangolo 3"/>
          <p:cNvSpPr/>
          <p:nvPr/>
        </p:nvSpPr>
        <p:spPr>
          <a:xfrm>
            <a:off x="6704831" y="2280082"/>
            <a:ext cx="1704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Machine Learning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94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-1"/>
            <a:ext cx="8049193" cy="5757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988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4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2000" b="1" dirty="0">
                <a:solidFill>
                  <a:prstClr val="white"/>
                </a:solidFill>
              </a:rPr>
              <a:t> First preliminary results: the Web Mining process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13341" y="4601496"/>
            <a:ext cx="465405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New sources for the SBR: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first evaluations on the feasibility </a:t>
            </a:r>
            <a:r>
              <a:rPr lang="en-US" altLang="it-IT" sz="1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of </a:t>
            </a:r>
            <a:r>
              <a:rPr lang="en-US" altLang="it-IT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using Big Data </a:t>
            </a:r>
            <a:r>
              <a:rPr lang="en-US" altLang="it-IT" sz="1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 </a:t>
            </a:r>
            <a:r>
              <a:rPr lang="en-US" altLang="it-IT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SBR production </a:t>
            </a:r>
            <a:r>
              <a:rPr lang="en-US" altLang="it-IT" sz="1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process</a:t>
            </a:r>
          </a:p>
          <a:p>
            <a:pPr>
              <a:lnSpc>
                <a:spcPts val="700"/>
              </a:lnSpc>
              <a:spcAft>
                <a:spcPts val="200"/>
              </a:spcAft>
              <a:buClr>
                <a:srgbClr val="CF1E24"/>
              </a:buClr>
              <a:buSzPct val="90000"/>
              <a:defRPr/>
            </a:pPr>
            <a:endParaRPr lang="en-US" altLang="it-IT" sz="1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de-DE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Neuchâtel (</a:t>
            </a:r>
            <a:r>
              <a:rPr lang="de-DE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Switzerland</a:t>
            </a:r>
            <a:r>
              <a:rPr lang="de-DE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- 24-27 </a:t>
            </a: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September </a:t>
            </a:r>
            <a:r>
              <a:rPr lang="de-DE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2018</a:t>
            </a:r>
            <a:endParaRPr lang="it-IT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75169"/>
              </p:ext>
            </p:extLst>
          </p:nvPr>
        </p:nvGraphicFramePr>
        <p:xfrm>
          <a:off x="3438164" y="1155802"/>
          <a:ext cx="5596109" cy="32676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95811"/>
                <a:gridCol w="962025"/>
                <a:gridCol w="838200"/>
                <a:gridCol w="695325"/>
                <a:gridCol w="685800"/>
                <a:gridCol w="718948"/>
              </a:tblGrid>
              <a:tr h="719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CHARACTERS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Total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URLs available from admin source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URLs from certified mails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URLs from web portals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URLs from search engine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7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Company name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100,000</a:t>
                      </a:r>
                      <a:endParaRPr lang="it-IT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64 %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Tax code/VAT number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80,440</a:t>
                      </a:r>
                      <a:endParaRPr lang="it-IT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Enterprise street address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103,000</a:t>
                      </a:r>
                      <a:endParaRPr lang="it-IT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E-mail Address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198,000</a:t>
                      </a:r>
                      <a:endParaRPr lang="it-IT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Telephone number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230,000</a:t>
                      </a:r>
                      <a:endParaRPr lang="it-IT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Company capital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21,580</a:t>
                      </a:r>
                      <a:endParaRPr lang="it-IT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Presence on Social Media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131,830</a:t>
                      </a:r>
                      <a:endParaRPr lang="it-IT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20 %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Presence of online job application facilities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15,000</a:t>
                      </a:r>
                      <a:endParaRPr lang="it-IT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30 %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359516" y="632954"/>
            <a:ext cx="5784483" cy="47674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 smtClean="0">
                <a:solidFill>
                  <a:prstClr val="black"/>
                </a:solidFill>
              </a:rPr>
              <a:t>Enterprises </a:t>
            </a:r>
            <a:r>
              <a:rPr lang="en-US" sz="1600" b="1" i="1" dirty="0">
                <a:solidFill>
                  <a:prstClr val="black"/>
                </a:solidFill>
              </a:rPr>
              <a:t>in the </a:t>
            </a:r>
            <a:r>
              <a:rPr lang="en-US" sz="1600" b="1" i="1" dirty="0" smtClean="0">
                <a:solidFill>
                  <a:prstClr val="black"/>
                </a:solidFill>
              </a:rPr>
              <a:t>sample</a:t>
            </a:r>
          </a:p>
          <a:p>
            <a:r>
              <a:rPr lang="en-US" sz="1600" b="1" i="1" dirty="0" smtClean="0">
                <a:solidFill>
                  <a:prstClr val="black"/>
                </a:solidFill>
              </a:rPr>
              <a:t>by </a:t>
            </a:r>
            <a:r>
              <a:rPr lang="en-US" sz="1600" b="1" i="1" dirty="0">
                <a:solidFill>
                  <a:prstClr val="black"/>
                </a:solidFill>
              </a:rPr>
              <a:t>identified characters and by source of information for the URL</a:t>
            </a:r>
            <a:endParaRPr lang="it-IT" sz="1600" b="1" dirty="0">
              <a:solidFill>
                <a:prstClr val="black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15442" r="20185" b="5783"/>
          <a:stretch/>
        </p:blipFill>
        <p:spPr bwMode="auto">
          <a:xfrm>
            <a:off x="416006" y="2311579"/>
            <a:ext cx="2780434" cy="15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65205" y="1351239"/>
            <a:ext cx="268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AE1023"/>
                </a:solidFill>
              </a:rPr>
              <a:t>how the enterprises </a:t>
            </a:r>
            <a:endParaRPr lang="en-GB" sz="1600" b="1" dirty="0" smtClean="0">
              <a:solidFill>
                <a:srgbClr val="AE1023"/>
              </a:solidFill>
            </a:endParaRPr>
          </a:p>
          <a:p>
            <a:r>
              <a:rPr lang="en-GB" sz="1600" b="1" dirty="0" smtClean="0">
                <a:solidFill>
                  <a:srgbClr val="AE1023"/>
                </a:solidFill>
              </a:rPr>
              <a:t>of </a:t>
            </a:r>
            <a:r>
              <a:rPr lang="en-GB" sz="1600" b="1" dirty="0">
                <a:solidFill>
                  <a:srgbClr val="AE1023"/>
                </a:solidFill>
              </a:rPr>
              <a:t>the sample </a:t>
            </a:r>
            <a:endParaRPr lang="en-GB" sz="1600" b="1" dirty="0" smtClean="0">
              <a:solidFill>
                <a:srgbClr val="AE1023"/>
              </a:solidFill>
            </a:endParaRPr>
          </a:p>
          <a:p>
            <a:r>
              <a:rPr lang="en-GB" sz="1600" b="1" dirty="0" smtClean="0">
                <a:solidFill>
                  <a:srgbClr val="AE1023"/>
                </a:solidFill>
              </a:rPr>
              <a:t>achieved </a:t>
            </a:r>
            <a:r>
              <a:rPr lang="en-GB" sz="1600" b="1" dirty="0">
                <a:solidFill>
                  <a:srgbClr val="AE1023"/>
                </a:solidFill>
              </a:rPr>
              <a:t>the </a:t>
            </a:r>
            <a:r>
              <a:rPr lang="en-GB" sz="1600" b="1" dirty="0" smtClean="0">
                <a:solidFill>
                  <a:srgbClr val="AE1023"/>
                </a:solidFill>
              </a:rPr>
              <a:t>URLs:</a:t>
            </a:r>
            <a:endParaRPr lang="en-GB" sz="1600" b="1" dirty="0">
              <a:solidFill>
                <a:srgbClr val="AE1023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70685" y="1174851"/>
            <a:ext cx="2925755" cy="2933395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38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df9c2651dffb292a836ec0f0d60ecf0c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820cdc17a90b00845ec72bfdbf88abe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A0E81DE-5F0B-421A-93B4-EF95C1639E19}">
  <ds:schemaRefs>
    <ds:schemaRef ds:uri="http://www.w3.org/XML/1998/namespace"/>
    <ds:schemaRef ds:uri="http://schemas.microsoft.com/office/2006/metadata/properties"/>
    <ds:schemaRef ds:uri="459159c4-d20a-4ff3-9b11-fbd127bd52e5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679261c3-551f-4e86-913f-177e0e529669"/>
    <ds:schemaRef ds:uri="c58f2efd-82a8-4ecf-b395-8c25e928921d"/>
  </ds:schemaRefs>
</ds:datastoreItem>
</file>

<file path=customXml/itemProps3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A2A88F-A12B-437C-BC4D-087D73178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15736</TotalTime>
  <Words>1929</Words>
  <Application>Microsoft Office PowerPoint</Application>
  <PresentationFormat>Presentazione su schermo (16:9)</PresentationFormat>
  <Paragraphs>344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Monica MC. Consalvi</cp:lastModifiedBy>
  <cp:revision>1467</cp:revision>
  <cp:lastPrinted>2018-08-08T14:28:06Z</cp:lastPrinted>
  <dcterms:created xsi:type="dcterms:W3CDTF">2015-05-13T08:31:54Z</dcterms:created>
  <dcterms:modified xsi:type="dcterms:W3CDTF">2018-09-19T10:25:36Z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