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6" r:id="rId4"/>
    <p:sldId id="261" r:id="rId5"/>
    <p:sldId id="262" r:id="rId6"/>
    <p:sldId id="275" r:id="rId7"/>
    <p:sldId id="257" r:id="rId8"/>
    <p:sldId id="265" r:id="rId9"/>
    <p:sldId id="263" r:id="rId10"/>
    <p:sldId id="273" r:id="rId11"/>
    <p:sldId id="260" r:id="rId12"/>
    <p:sldId id="277" r:id="rId13"/>
    <p:sldId id="278" r:id="rId14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27"/>
    <a:srgbClr val="00863B"/>
    <a:srgbClr val="A3C195"/>
    <a:srgbClr val="A0D255"/>
    <a:srgbClr val="76AA71"/>
    <a:srgbClr val="479651"/>
    <a:srgbClr val="6AB24F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6744" autoAdjust="0"/>
  </p:normalViewPr>
  <p:slideViewPr>
    <p:cSldViewPr>
      <p:cViewPr varScale="1">
        <p:scale>
          <a:sx n="80" d="100"/>
          <a:sy n="80" d="100"/>
        </p:scale>
        <p:origin x="1698" y="78"/>
      </p:cViewPr>
      <p:guideLst>
        <p:guide orient="horz" pos="4060"/>
        <p:guide pos="3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ED5F3-0869-4CE5-872D-7AE07C7F4B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"/>
        </a:p>
      </dgm:t>
    </dgm:pt>
    <dgm:pt modelId="{A9F79E50-95ED-4EE8-A445-CF3A31B9B55B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en" b="0" i="0" u="none" baseline="0" dirty="0"/>
            <a:t>Focus on reducing the workload</a:t>
          </a:r>
          <a:endParaRPr lang="en" dirty="0"/>
        </a:p>
      </dgm:t>
    </dgm:pt>
    <dgm:pt modelId="{F3D3036D-F7BC-4897-AA17-A0867D0E4F06}" type="parTrans" cxnId="{9E8E81CB-3D7A-4715-BF63-1D517B140CEE}">
      <dgm:prSet/>
      <dgm:spPr/>
      <dgm:t>
        <a:bodyPr/>
        <a:lstStyle/>
        <a:p>
          <a:endParaRPr lang="en"/>
        </a:p>
      </dgm:t>
    </dgm:pt>
    <dgm:pt modelId="{C9F059AF-8679-428E-8AB2-A0D610E844B9}" type="sibTrans" cxnId="{9E8E81CB-3D7A-4715-BF63-1D517B140CEE}">
      <dgm:prSet/>
      <dgm:spPr/>
      <dgm:t>
        <a:bodyPr/>
        <a:lstStyle/>
        <a:p>
          <a:endParaRPr lang="en"/>
        </a:p>
      </dgm:t>
    </dgm:pt>
    <dgm:pt modelId="{E0AE8B98-6FCB-4847-B626-86C0B8D21A4F}">
      <dgm:prSet custT="1"/>
      <dgm:spPr/>
      <dgm:t>
        <a:bodyPr/>
        <a:lstStyle/>
        <a:p>
          <a:pPr algn="ctr" rtl="0"/>
          <a:r>
            <a:rPr lang="en" sz="1800" b="0" i="0" u="none" baseline="0"/>
            <a:t>From the government</a:t>
          </a:r>
          <a:endParaRPr lang="en" sz="1800" dirty="0"/>
        </a:p>
      </dgm:t>
    </dgm:pt>
    <dgm:pt modelId="{0F72F546-ACFF-488B-839E-5B7C91A99B7E}" type="parTrans" cxnId="{E38BCA88-425E-4888-9D60-80598538D4F0}">
      <dgm:prSet/>
      <dgm:spPr/>
      <dgm:t>
        <a:bodyPr/>
        <a:lstStyle/>
        <a:p>
          <a:endParaRPr lang="en"/>
        </a:p>
      </dgm:t>
    </dgm:pt>
    <dgm:pt modelId="{312BB1F2-DF85-482F-8578-06BC70967B95}" type="sibTrans" cxnId="{E38BCA88-425E-4888-9D60-80598538D4F0}">
      <dgm:prSet/>
      <dgm:spPr/>
      <dgm:t>
        <a:bodyPr/>
        <a:lstStyle/>
        <a:p>
          <a:endParaRPr lang="en"/>
        </a:p>
      </dgm:t>
    </dgm:pt>
    <dgm:pt modelId="{AFA8C222-F685-412F-A640-21C1D47DCDCA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en" b="0" i="0" u="none" baseline="0"/>
            <a:t>Why is Statistics Denmark involved?</a:t>
          </a:r>
          <a:endParaRPr lang="en" dirty="0"/>
        </a:p>
      </dgm:t>
    </dgm:pt>
    <dgm:pt modelId="{558BD070-98C3-46CC-B188-8F826A1297A0}" type="parTrans" cxnId="{F4329A3D-6489-498E-BC31-0C5D1ED08406}">
      <dgm:prSet/>
      <dgm:spPr/>
      <dgm:t>
        <a:bodyPr/>
        <a:lstStyle/>
        <a:p>
          <a:endParaRPr lang="en"/>
        </a:p>
      </dgm:t>
    </dgm:pt>
    <dgm:pt modelId="{D124091D-637B-49CD-99A1-CE70BA2DDEA0}" type="sibTrans" cxnId="{F4329A3D-6489-498E-BC31-0C5D1ED08406}">
      <dgm:prSet/>
      <dgm:spPr/>
      <dgm:t>
        <a:bodyPr/>
        <a:lstStyle/>
        <a:p>
          <a:endParaRPr lang="en"/>
        </a:p>
      </dgm:t>
    </dgm:pt>
    <dgm:pt modelId="{96FD54AE-DF77-4967-BB8E-7C9D68D02629}">
      <dgm:prSet custT="1"/>
      <dgm:spPr/>
      <dgm:t>
        <a:bodyPr/>
        <a:lstStyle/>
        <a:p>
          <a:pPr algn="ctr" rtl="0"/>
          <a:r>
            <a:rPr lang="en" sz="1800" b="0" i="0" u="none" baseline="0"/>
            <a:t>Faster data</a:t>
          </a:r>
          <a:endParaRPr lang="en" sz="1800" dirty="0"/>
        </a:p>
      </dgm:t>
    </dgm:pt>
    <dgm:pt modelId="{DADBA78B-E2F4-4441-9C65-AE9919CF0D10}" type="parTrans" cxnId="{FDE5995B-DB92-44F8-A085-1D480A90A753}">
      <dgm:prSet/>
      <dgm:spPr/>
      <dgm:t>
        <a:bodyPr/>
        <a:lstStyle/>
        <a:p>
          <a:endParaRPr lang="en"/>
        </a:p>
      </dgm:t>
    </dgm:pt>
    <dgm:pt modelId="{FBDF8627-C1FE-46B5-B8B8-CC7D0FBFC3D8}" type="sibTrans" cxnId="{FDE5995B-DB92-44F8-A085-1D480A90A753}">
      <dgm:prSet/>
      <dgm:spPr/>
      <dgm:t>
        <a:bodyPr/>
        <a:lstStyle/>
        <a:p>
          <a:endParaRPr lang="en"/>
        </a:p>
      </dgm:t>
    </dgm:pt>
    <dgm:pt modelId="{4C36D8F4-3D10-4782-99F8-B172A69AFC6B}">
      <dgm:prSet custT="1"/>
      <dgm:spPr/>
      <dgm:t>
        <a:bodyPr/>
        <a:lstStyle/>
        <a:p>
          <a:pPr algn="ctr" rtl="0"/>
          <a:r>
            <a:rPr lang="en" sz="1800" b="0" i="0" u="none" baseline="0"/>
            <a:t>From the industry organisations</a:t>
          </a:r>
          <a:endParaRPr lang="en" sz="1800" dirty="0"/>
        </a:p>
      </dgm:t>
    </dgm:pt>
    <dgm:pt modelId="{73313103-6783-484F-B8FE-78BB8EACCC7C}" type="parTrans" cxnId="{4E50277A-18D1-4032-B30E-5E871154A7E6}">
      <dgm:prSet/>
      <dgm:spPr/>
      <dgm:t>
        <a:bodyPr/>
        <a:lstStyle/>
        <a:p>
          <a:endParaRPr lang="en"/>
        </a:p>
      </dgm:t>
    </dgm:pt>
    <dgm:pt modelId="{CCBEB990-5934-4355-838B-75A639ABDBA6}" type="sibTrans" cxnId="{4E50277A-18D1-4032-B30E-5E871154A7E6}">
      <dgm:prSet/>
      <dgm:spPr/>
      <dgm:t>
        <a:bodyPr/>
        <a:lstStyle/>
        <a:p>
          <a:endParaRPr lang="en"/>
        </a:p>
      </dgm:t>
    </dgm:pt>
    <dgm:pt modelId="{4F8E2742-FA96-42EF-B9D2-5F50DD2EC982}">
      <dgm:prSet custT="1"/>
      <dgm:spPr/>
      <dgm:t>
        <a:bodyPr/>
        <a:lstStyle/>
        <a:p>
          <a:pPr algn="ctr" rtl="0"/>
          <a:r>
            <a:rPr lang="en" sz="1800" b="0" i="0" u="none" baseline="0"/>
            <a:t>From the enterprises</a:t>
          </a:r>
          <a:endParaRPr lang="en" sz="1800" dirty="0"/>
        </a:p>
      </dgm:t>
    </dgm:pt>
    <dgm:pt modelId="{C49E5593-383B-4E8B-89B4-BA1DA6AC4B3D}" type="parTrans" cxnId="{2BBB2EDE-14A9-43E1-80D5-E716C1F46BCE}">
      <dgm:prSet/>
      <dgm:spPr/>
      <dgm:t>
        <a:bodyPr/>
        <a:lstStyle/>
        <a:p>
          <a:endParaRPr lang="en"/>
        </a:p>
      </dgm:t>
    </dgm:pt>
    <dgm:pt modelId="{1C5C0DD1-4AEB-4E3F-BAAE-644BFC4D6F95}" type="sibTrans" cxnId="{2BBB2EDE-14A9-43E1-80D5-E716C1F46BCE}">
      <dgm:prSet/>
      <dgm:spPr/>
      <dgm:t>
        <a:bodyPr/>
        <a:lstStyle/>
        <a:p>
          <a:endParaRPr lang="en"/>
        </a:p>
      </dgm:t>
    </dgm:pt>
    <dgm:pt modelId="{7AEB29EA-A72F-4958-9545-14367BB4A962}">
      <dgm:prSet custT="1"/>
      <dgm:spPr/>
      <dgm:t>
        <a:bodyPr/>
        <a:lstStyle/>
        <a:p>
          <a:pPr algn="ctr" rtl="0"/>
          <a:r>
            <a:rPr lang="en" sz="1800" b="0" i="0" u="none" baseline="0"/>
            <a:t>Improved quality</a:t>
          </a:r>
          <a:endParaRPr lang="en" sz="1800" dirty="0"/>
        </a:p>
      </dgm:t>
    </dgm:pt>
    <dgm:pt modelId="{A2C5FAEA-60CA-45CD-9B18-2D68E83318FA}" type="parTrans" cxnId="{513F5E5B-E37F-416C-8E09-92CCA36D6C22}">
      <dgm:prSet/>
      <dgm:spPr/>
      <dgm:t>
        <a:bodyPr/>
        <a:lstStyle/>
        <a:p>
          <a:endParaRPr lang="en"/>
        </a:p>
      </dgm:t>
    </dgm:pt>
    <dgm:pt modelId="{5D2668D6-4A73-4DE4-8D92-50649C37CBCC}" type="sibTrans" cxnId="{513F5E5B-E37F-416C-8E09-92CCA36D6C22}">
      <dgm:prSet/>
      <dgm:spPr/>
      <dgm:t>
        <a:bodyPr/>
        <a:lstStyle/>
        <a:p>
          <a:endParaRPr lang="en"/>
        </a:p>
      </dgm:t>
    </dgm:pt>
    <dgm:pt modelId="{41F3A36B-0F4B-45AF-99C3-7F09AC7649BF}">
      <dgm:prSet custT="1"/>
      <dgm:spPr/>
      <dgm:t>
        <a:bodyPr/>
        <a:lstStyle/>
        <a:p>
          <a:pPr algn="ctr" rtl="0"/>
          <a:r>
            <a:rPr lang="en" sz="1800" b="0" i="0" u="none" baseline="0"/>
            <a:t>Reduced data processing costs</a:t>
          </a:r>
          <a:endParaRPr lang="en" sz="1800" dirty="0"/>
        </a:p>
      </dgm:t>
    </dgm:pt>
    <dgm:pt modelId="{6FEE3D50-E713-439C-A9D2-A2C70E950F38}" type="parTrans" cxnId="{2FCFD058-3347-41D9-8A94-F4F10A3BBE89}">
      <dgm:prSet/>
      <dgm:spPr/>
      <dgm:t>
        <a:bodyPr/>
        <a:lstStyle/>
        <a:p>
          <a:endParaRPr lang="en"/>
        </a:p>
      </dgm:t>
    </dgm:pt>
    <dgm:pt modelId="{1D641A89-523B-4D15-BA3A-02A03C24792A}" type="sibTrans" cxnId="{2FCFD058-3347-41D9-8A94-F4F10A3BBE89}">
      <dgm:prSet/>
      <dgm:spPr/>
      <dgm:t>
        <a:bodyPr/>
        <a:lstStyle/>
        <a:p>
          <a:endParaRPr lang="en"/>
        </a:p>
      </dgm:t>
    </dgm:pt>
    <dgm:pt modelId="{6ADD3BEA-E782-48E2-B72E-757082FE32D7}">
      <dgm:prSet custT="1"/>
      <dgm:spPr/>
      <dgm:t>
        <a:bodyPr/>
        <a:lstStyle/>
        <a:p>
          <a:pPr algn="ctr" rtl="0"/>
          <a:r>
            <a:rPr lang="en" sz="1800" b="0" i="0" u="none" baseline="0"/>
            <a:t>Higher response rates</a:t>
          </a:r>
          <a:endParaRPr lang="en" sz="1800" dirty="0"/>
        </a:p>
      </dgm:t>
    </dgm:pt>
    <dgm:pt modelId="{42759E0B-7A24-4940-8D6D-DD1320040073}" type="parTrans" cxnId="{B70012DB-81F4-4055-80C4-C92D142D5A16}">
      <dgm:prSet/>
      <dgm:spPr/>
      <dgm:t>
        <a:bodyPr/>
        <a:lstStyle/>
        <a:p>
          <a:endParaRPr lang="en"/>
        </a:p>
      </dgm:t>
    </dgm:pt>
    <dgm:pt modelId="{089AA982-971E-466E-8EEA-CEC3A3EBE0B6}" type="sibTrans" cxnId="{B70012DB-81F4-4055-80C4-C92D142D5A16}">
      <dgm:prSet/>
      <dgm:spPr/>
      <dgm:t>
        <a:bodyPr/>
        <a:lstStyle/>
        <a:p>
          <a:endParaRPr lang="en"/>
        </a:p>
      </dgm:t>
    </dgm:pt>
    <dgm:pt modelId="{AD9B4166-8AA9-45BB-A436-AADE6BA532AD}">
      <dgm:prSet custT="1"/>
      <dgm:spPr/>
      <dgm:t>
        <a:bodyPr/>
        <a:lstStyle/>
        <a:p>
          <a:pPr algn="ctr" rtl="0"/>
          <a:r>
            <a:rPr lang="en" sz="1800" b="0" i="0" u="none" baseline="0"/>
            <a:t>Larger samples and more data</a:t>
          </a:r>
          <a:endParaRPr lang="en" sz="1800" dirty="0"/>
        </a:p>
      </dgm:t>
    </dgm:pt>
    <dgm:pt modelId="{5360A5F5-5C3A-4E0E-A6F4-BBE67F4F3565}" type="parTrans" cxnId="{8D95143A-DE0E-4452-9634-D2B489FD00BE}">
      <dgm:prSet/>
      <dgm:spPr/>
      <dgm:t>
        <a:bodyPr/>
        <a:lstStyle/>
        <a:p>
          <a:endParaRPr lang="en"/>
        </a:p>
      </dgm:t>
    </dgm:pt>
    <dgm:pt modelId="{58024ACC-DC84-4CC7-A189-1D1A076DA8F2}" type="sibTrans" cxnId="{8D95143A-DE0E-4452-9634-D2B489FD00BE}">
      <dgm:prSet/>
      <dgm:spPr/>
      <dgm:t>
        <a:bodyPr/>
        <a:lstStyle/>
        <a:p>
          <a:endParaRPr lang="en"/>
        </a:p>
      </dgm:t>
    </dgm:pt>
    <dgm:pt modelId="{57D88EB7-69BD-45C3-A0DA-EFABA6C7640D}" type="pres">
      <dgm:prSet presAssocID="{4D7ED5F3-0869-4CE5-872D-7AE07C7F4B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"/>
        </a:p>
      </dgm:t>
    </dgm:pt>
    <dgm:pt modelId="{A8235B8D-FC3D-4A55-B154-BB60E31DAC58}" type="pres">
      <dgm:prSet presAssocID="{A9F79E50-95ED-4EE8-A445-CF3A31B9B55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"/>
        </a:p>
      </dgm:t>
    </dgm:pt>
    <dgm:pt modelId="{67E54BDE-484D-421D-A7DE-93833CAA5E6F}" type="pres">
      <dgm:prSet presAssocID="{A9F79E50-95ED-4EE8-A445-CF3A31B9B55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"/>
        </a:p>
      </dgm:t>
    </dgm:pt>
    <dgm:pt modelId="{DAB2A306-2959-4A7E-B1AF-42571FAF97C6}" type="pres">
      <dgm:prSet presAssocID="{AFA8C222-F685-412F-A640-21C1D47DCDC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"/>
        </a:p>
      </dgm:t>
    </dgm:pt>
    <dgm:pt modelId="{1F3EA554-97CD-4F77-ADD9-B6F43D7F8B78}" type="pres">
      <dgm:prSet presAssocID="{AFA8C222-F685-412F-A640-21C1D47DCD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"/>
        </a:p>
      </dgm:t>
    </dgm:pt>
  </dgm:ptLst>
  <dgm:cxnLst>
    <dgm:cxn modelId="{8D95143A-DE0E-4452-9634-D2B489FD00BE}" srcId="{AFA8C222-F685-412F-A640-21C1D47DCDCA}" destId="{AD9B4166-8AA9-45BB-A436-AADE6BA532AD}" srcOrd="4" destOrd="0" parTransId="{5360A5F5-5C3A-4E0E-A6F4-BBE67F4F3565}" sibTransId="{58024ACC-DC84-4CC7-A189-1D1A076DA8F2}"/>
    <dgm:cxn modelId="{449161D1-89C8-48EE-AD5B-F2F264E45BC8}" type="presOf" srcId="{AD9B4166-8AA9-45BB-A436-AADE6BA532AD}" destId="{1F3EA554-97CD-4F77-ADD9-B6F43D7F8B78}" srcOrd="0" destOrd="4" presId="urn:microsoft.com/office/officeart/2005/8/layout/vList2"/>
    <dgm:cxn modelId="{B70012DB-81F4-4055-80C4-C92D142D5A16}" srcId="{AFA8C222-F685-412F-A640-21C1D47DCDCA}" destId="{6ADD3BEA-E782-48E2-B72E-757082FE32D7}" srcOrd="3" destOrd="0" parTransId="{42759E0B-7A24-4940-8D6D-DD1320040073}" sibTransId="{089AA982-971E-466E-8EEA-CEC3A3EBE0B6}"/>
    <dgm:cxn modelId="{856ADB62-014F-45FB-B3B2-35D350CD631D}" type="presOf" srcId="{4D7ED5F3-0869-4CE5-872D-7AE07C7F4BEB}" destId="{57D88EB7-69BD-45C3-A0DA-EFABA6C7640D}" srcOrd="0" destOrd="0" presId="urn:microsoft.com/office/officeart/2005/8/layout/vList2"/>
    <dgm:cxn modelId="{FDE5995B-DB92-44F8-A085-1D480A90A753}" srcId="{AFA8C222-F685-412F-A640-21C1D47DCDCA}" destId="{96FD54AE-DF77-4967-BB8E-7C9D68D02629}" srcOrd="0" destOrd="0" parTransId="{DADBA78B-E2F4-4441-9C65-AE9919CF0D10}" sibTransId="{FBDF8627-C1FE-46B5-B8B8-CC7D0FBFC3D8}"/>
    <dgm:cxn modelId="{A34F3243-9EF4-4B19-930F-1E83379D8E43}" type="presOf" srcId="{7AEB29EA-A72F-4958-9545-14367BB4A962}" destId="{1F3EA554-97CD-4F77-ADD9-B6F43D7F8B78}" srcOrd="0" destOrd="1" presId="urn:microsoft.com/office/officeart/2005/8/layout/vList2"/>
    <dgm:cxn modelId="{13DBFE8B-57E5-4C3D-BC64-775151596CCD}" type="presOf" srcId="{4C36D8F4-3D10-4782-99F8-B172A69AFC6B}" destId="{67E54BDE-484D-421D-A7DE-93833CAA5E6F}" srcOrd="0" destOrd="1" presId="urn:microsoft.com/office/officeart/2005/8/layout/vList2"/>
    <dgm:cxn modelId="{5F45378A-4C80-46EB-B82C-196D851808A5}" type="presOf" srcId="{4F8E2742-FA96-42EF-B9D2-5F50DD2EC982}" destId="{67E54BDE-484D-421D-A7DE-93833CAA5E6F}" srcOrd="0" destOrd="2" presId="urn:microsoft.com/office/officeart/2005/8/layout/vList2"/>
    <dgm:cxn modelId="{2BBB2EDE-14A9-43E1-80D5-E716C1F46BCE}" srcId="{A9F79E50-95ED-4EE8-A445-CF3A31B9B55B}" destId="{4F8E2742-FA96-42EF-B9D2-5F50DD2EC982}" srcOrd="2" destOrd="0" parTransId="{C49E5593-383B-4E8B-89B4-BA1DA6AC4B3D}" sibTransId="{1C5C0DD1-4AEB-4E3F-BAAE-644BFC4D6F95}"/>
    <dgm:cxn modelId="{E38BCA88-425E-4888-9D60-80598538D4F0}" srcId="{A9F79E50-95ED-4EE8-A445-CF3A31B9B55B}" destId="{E0AE8B98-6FCB-4847-B626-86C0B8D21A4F}" srcOrd="0" destOrd="0" parTransId="{0F72F546-ACFF-488B-839E-5B7C91A99B7E}" sibTransId="{312BB1F2-DF85-482F-8578-06BC70967B95}"/>
    <dgm:cxn modelId="{8DA8B08C-2F3F-4DE1-8281-C01512607AAC}" type="presOf" srcId="{6ADD3BEA-E782-48E2-B72E-757082FE32D7}" destId="{1F3EA554-97CD-4F77-ADD9-B6F43D7F8B78}" srcOrd="0" destOrd="3" presId="urn:microsoft.com/office/officeart/2005/8/layout/vList2"/>
    <dgm:cxn modelId="{F4329A3D-6489-498E-BC31-0C5D1ED08406}" srcId="{4D7ED5F3-0869-4CE5-872D-7AE07C7F4BEB}" destId="{AFA8C222-F685-412F-A640-21C1D47DCDCA}" srcOrd="1" destOrd="0" parTransId="{558BD070-98C3-46CC-B188-8F826A1297A0}" sibTransId="{D124091D-637B-49CD-99A1-CE70BA2DDEA0}"/>
    <dgm:cxn modelId="{513F5E5B-E37F-416C-8E09-92CCA36D6C22}" srcId="{AFA8C222-F685-412F-A640-21C1D47DCDCA}" destId="{7AEB29EA-A72F-4958-9545-14367BB4A962}" srcOrd="1" destOrd="0" parTransId="{A2C5FAEA-60CA-45CD-9B18-2D68E83318FA}" sibTransId="{5D2668D6-4A73-4DE4-8D92-50649C37CBCC}"/>
    <dgm:cxn modelId="{B726D350-B331-4274-9343-D3EED47B8284}" type="presOf" srcId="{E0AE8B98-6FCB-4847-B626-86C0B8D21A4F}" destId="{67E54BDE-484D-421D-A7DE-93833CAA5E6F}" srcOrd="0" destOrd="0" presId="urn:microsoft.com/office/officeart/2005/8/layout/vList2"/>
    <dgm:cxn modelId="{9E8E81CB-3D7A-4715-BF63-1D517B140CEE}" srcId="{4D7ED5F3-0869-4CE5-872D-7AE07C7F4BEB}" destId="{A9F79E50-95ED-4EE8-A445-CF3A31B9B55B}" srcOrd="0" destOrd="0" parTransId="{F3D3036D-F7BC-4897-AA17-A0867D0E4F06}" sibTransId="{C9F059AF-8679-428E-8AB2-A0D610E844B9}"/>
    <dgm:cxn modelId="{92895D3C-F8FB-47DE-8E4A-8AFC6349E75A}" type="presOf" srcId="{AFA8C222-F685-412F-A640-21C1D47DCDCA}" destId="{DAB2A306-2959-4A7E-B1AF-42571FAF97C6}" srcOrd="0" destOrd="0" presId="urn:microsoft.com/office/officeart/2005/8/layout/vList2"/>
    <dgm:cxn modelId="{2B48A823-BB2C-4A4F-9A1C-D837C14DD984}" type="presOf" srcId="{41F3A36B-0F4B-45AF-99C3-7F09AC7649BF}" destId="{1F3EA554-97CD-4F77-ADD9-B6F43D7F8B78}" srcOrd="0" destOrd="2" presId="urn:microsoft.com/office/officeart/2005/8/layout/vList2"/>
    <dgm:cxn modelId="{53F3E93E-3BF5-4ED9-A9A6-5627AD334F32}" type="presOf" srcId="{96FD54AE-DF77-4967-BB8E-7C9D68D02629}" destId="{1F3EA554-97CD-4F77-ADD9-B6F43D7F8B78}" srcOrd="0" destOrd="0" presId="urn:microsoft.com/office/officeart/2005/8/layout/vList2"/>
    <dgm:cxn modelId="{50FE3773-15D4-42F1-BFD5-2B675EF64B95}" type="presOf" srcId="{A9F79E50-95ED-4EE8-A445-CF3A31B9B55B}" destId="{A8235B8D-FC3D-4A55-B154-BB60E31DAC58}" srcOrd="0" destOrd="0" presId="urn:microsoft.com/office/officeart/2005/8/layout/vList2"/>
    <dgm:cxn modelId="{2FCFD058-3347-41D9-8A94-F4F10A3BBE89}" srcId="{AFA8C222-F685-412F-A640-21C1D47DCDCA}" destId="{41F3A36B-0F4B-45AF-99C3-7F09AC7649BF}" srcOrd="2" destOrd="0" parTransId="{6FEE3D50-E713-439C-A9D2-A2C70E950F38}" sibTransId="{1D641A89-523B-4D15-BA3A-02A03C24792A}"/>
    <dgm:cxn modelId="{4E50277A-18D1-4032-B30E-5E871154A7E6}" srcId="{A9F79E50-95ED-4EE8-A445-CF3A31B9B55B}" destId="{4C36D8F4-3D10-4782-99F8-B172A69AFC6B}" srcOrd="1" destOrd="0" parTransId="{73313103-6783-484F-B8FE-78BB8EACCC7C}" sibTransId="{CCBEB990-5934-4355-838B-75A639ABDBA6}"/>
    <dgm:cxn modelId="{CA4EF333-94FC-4306-8664-8FC37EBE9F66}" type="presParOf" srcId="{57D88EB7-69BD-45C3-A0DA-EFABA6C7640D}" destId="{A8235B8D-FC3D-4A55-B154-BB60E31DAC58}" srcOrd="0" destOrd="0" presId="urn:microsoft.com/office/officeart/2005/8/layout/vList2"/>
    <dgm:cxn modelId="{3AB87391-BEE9-4505-B4F3-F8C52C849225}" type="presParOf" srcId="{57D88EB7-69BD-45C3-A0DA-EFABA6C7640D}" destId="{67E54BDE-484D-421D-A7DE-93833CAA5E6F}" srcOrd="1" destOrd="0" presId="urn:microsoft.com/office/officeart/2005/8/layout/vList2"/>
    <dgm:cxn modelId="{0C81B6F7-FC2F-49FE-ACF3-0449F74DDF82}" type="presParOf" srcId="{57D88EB7-69BD-45C3-A0DA-EFABA6C7640D}" destId="{DAB2A306-2959-4A7E-B1AF-42571FAF97C6}" srcOrd="2" destOrd="0" presId="urn:microsoft.com/office/officeart/2005/8/layout/vList2"/>
    <dgm:cxn modelId="{B9EB905C-DBC7-41C8-8655-B22B6654F9E5}" type="presParOf" srcId="{57D88EB7-69BD-45C3-A0DA-EFABA6C7640D}" destId="{1F3EA554-97CD-4F77-ADD9-B6F43D7F8B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17CD8-B0B9-44A0-B793-71A8F335F0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a-DK"/>
        </a:p>
      </dgm:t>
    </dgm:pt>
    <dgm:pt modelId="{32DFDE7A-C332-4FE9-8FB9-E8207228430A}">
      <dgm:prSet/>
      <dgm:spPr/>
      <dgm:t>
        <a:bodyPr/>
        <a:lstStyle/>
        <a:p>
          <a:pPr rtl="0"/>
          <a:r>
            <a:rPr lang="en-US" b="0" i="0" baseline="0" smtClean="0"/>
            <a:t>Digital transformation</a:t>
          </a:r>
          <a:endParaRPr lang="da-DK"/>
        </a:p>
      </dgm:t>
    </dgm:pt>
    <dgm:pt modelId="{AB907103-0FA7-42A6-81AF-9D7A98048A39}" type="parTrans" cxnId="{70A0DF48-93ED-4CA9-9E1F-DC16A2567A8C}">
      <dgm:prSet/>
      <dgm:spPr/>
      <dgm:t>
        <a:bodyPr/>
        <a:lstStyle/>
        <a:p>
          <a:endParaRPr lang="da-DK"/>
        </a:p>
      </dgm:t>
    </dgm:pt>
    <dgm:pt modelId="{8CDB6C09-64F3-4C90-8772-333712321F94}" type="sibTrans" cxnId="{70A0DF48-93ED-4CA9-9E1F-DC16A2567A8C}">
      <dgm:prSet/>
      <dgm:spPr/>
      <dgm:t>
        <a:bodyPr/>
        <a:lstStyle/>
        <a:p>
          <a:endParaRPr lang="da-DK"/>
        </a:p>
      </dgm:t>
    </dgm:pt>
    <dgm:pt modelId="{62F7050D-2FE3-4077-8EA7-F9EFCC0741F2}">
      <dgm:prSet/>
      <dgm:spPr/>
      <dgm:t>
        <a:bodyPr/>
        <a:lstStyle/>
        <a:p>
          <a:pPr rtl="0"/>
          <a:r>
            <a:rPr lang="en-US" b="0" i="0" baseline="0" smtClean="0"/>
            <a:t>Systems go online and become</a:t>
          </a:r>
          <a:r>
            <a:rPr lang="en-US" smtClean="0"/>
            <a:t/>
          </a:r>
          <a:br>
            <a:rPr lang="en-US" smtClean="0"/>
          </a:br>
          <a:r>
            <a:rPr lang="en-US" b="0" i="0" baseline="0" smtClean="0"/>
            <a:t>standardised</a:t>
          </a:r>
          <a:endParaRPr lang="da-DK"/>
        </a:p>
      </dgm:t>
    </dgm:pt>
    <dgm:pt modelId="{B967EFF3-E3E1-4162-8FA6-A045B013E06C}" type="parTrans" cxnId="{3686C4D6-1E32-4147-9F56-DF8E5E4B974B}">
      <dgm:prSet/>
      <dgm:spPr/>
      <dgm:t>
        <a:bodyPr/>
        <a:lstStyle/>
        <a:p>
          <a:endParaRPr lang="da-DK"/>
        </a:p>
      </dgm:t>
    </dgm:pt>
    <dgm:pt modelId="{EAF8DDC5-E0D1-45BE-AE7B-6CBC3C20C028}" type="sibTrans" cxnId="{3686C4D6-1E32-4147-9F56-DF8E5E4B974B}">
      <dgm:prSet/>
      <dgm:spPr/>
      <dgm:t>
        <a:bodyPr/>
        <a:lstStyle/>
        <a:p>
          <a:endParaRPr lang="da-DK"/>
        </a:p>
      </dgm:t>
    </dgm:pt>
    <dgm:pt modelId="{6590029D-DE06-4820-9152-33B74E064095}">
      <dgm:prSet/>
      <dgm:spPr/>
      <dgm:t>
        <a:bodyPr/>
        <a:lstStyle/>
        <a:p>
          <a:pPr rtl="0"/>
          <a:r>
            <a:rPr lang="en-US" b="0" i="0" baseline="0" smtClean="0"/>
            <a:t>Data is born digital, e.g. on home pages</a:t>
          </a:r>
          <a:endParaRPr lang="da-DK"/>
        </a:p>
      </dgm:t>
    </dgm:pt>
    <dgm:pt modelId="{CFA01766-C234-4B63-9C5B-9215BEF689EF}" type="parTrans" cxnId="{48A34BC0-A842-4E3E-A104-41E257143034}">
      <dgm:prSet/>
      <dgm:spPr/>
      <dgm:t>
        <a:bodyPr/>
        <a:lstStyle/>
        <a:p>
          <a:endParaRPr lang="da-DK"/>
        </a:p>
      </dgm:t>
    </dgm:pt>
    <dgm:pt modelId="{11B8124F-4CC9-4634-B644-CEE1FB6EBAC0}" type="sibTrans" cxnId="{48A34BC0-A842-4E3E-A104-41E257143034}">
      <dgm:prSet/>
      <dgm:spPr/>
      <dgm:t>
        <a:bodyPr/>
        <a:lstStyle/>
        <a:p>
          <a:endParaRPr lang="da-DK"/>
        </a:p>
      </dgm:t>
    </dgm:pt>
    <dgm:pt modelId="{9986B24F-36C5-462E-B294-611DAB9B3F5F}">
      <dgm:prSet/>
      <dgm:spPr/>
      <dgm:t>
        <a:bodyPr/>
        <a:lstStyle/>
        <a:p>
          <a:pPr rtl="0"/>
          <a:r>
            <a:rPr lang="en-US" b="0" i="0" baseline="0" smtClean="0"/>
            <a:t>Data is processed digitally, e.g. via apps</a:t>
          </a:r>
          <a:endParaRPr lang="da-DK"/>
        </a:p>
      </dgm:t>
    </dgm:pt>
    <dgm:pt modelId="{D6BA2715-B74B-45EF-B976-0517E8EB883D}" type="parTrans" cxnId="{C5BD5092-195C-4FC3-B577-1F829C69E858}">
      <dgm:prSet/>
      <dgm:spPr/>
      <dgm:t>
        <a:bodyPr/>
        <a:lstStyle/>
        <a:p>
          <a:endParaRPr lang="da-DK"/>
        </a:p>
      </dgm:t>
    </dgm:pt>
    <dgm:pt modelId="{F0BEA1D8-01D7-482A-B557-29B00C6A4063}" type="sibTrans" cxnId="{C5BD5092-195C-4FC3-B577-1F829C69E858}">
      <dgm:prSet/>
      <dgm:spPr/>
      <dgm:t>
        <a:bodyPr/>
        <a:lstStyle/>
        <a:p>
          <a:endParaRPr lang="da-DK"/>
        </a:p>
      </dgm:t>
    </dgm:pt>
    <dgm:pt modelId="{9247ECD7-9AAB-44BD-902C-D987D95A0283}">
      <dgm:prSet/>
      <dgm:spPr/>
      <dgm:t>
        <a:bodyPr/>
        <a:lstStyle/>
        <a:p>
          <a:pPr rtl="0"/>
          <a:r>
            <a:rPr lang="en-US" b="0" i="0" baseline="0" smtClean="0"/>
            <a:t>Data is stored in the cloud and shared between systems</a:t>
          </a:r>
          <a:endParaRPr lang="da-DK"/>
        </a:p>
      </dgm:t>
    </dgm:pt>
    <dgm:pt modelId="{2DE7D8DE-97A8-4EB0-87B2-D7C769544358}" type="parTrans" cxnId="{C4520EAA-A3C4-46D8-8D54-5559D5CBFF69}">
      <dgm:prSet/>
      <dgm:spPr/>
      <dgm:t>
        <a:bodyPr/>
        <a:lstStyle/>
        <a:p>
          <a:endParaRPr lang="da-DK"/>
        </a:p>
      </dgm:t>
    </dgm:pt>
    <dgm:pt modelId="{8CC6FB40-4FB6-4B09-9E4C-E3AB31D6995B}" type="sibTrans" cxnId="{C4520EAA-A3C4-46D8-8D54-5559D5CBFF69}">
      <dgm:prSet/>
      <dgm:spPr/>
      <dgm:t>
        <a:bodyPr/>
        <a:lstStyle/>
        <a:p>
          <a:endParaRPr lang="da-DK"/>
        </a:p>
      </dgm:t>
    </dgm:pt>
    <dgm:pt modelId="{6641DE79-0F12-43F2-821D-724A16A7203D}">
      <dgm:prSet/>
      <dgm:spPr/>
      <dgm:t>
        <a:bodyPr/>
        <a:lstStyle/>
        <a:p>
          <a:pPr rtl="0"/>
          <a:r>
            <a:rPr lang="en-US" b="0" i="0" baseline="0" smtClean="0"/>
            <a:t>The situation for newly established SMEs</a:t>
          </a:r>
          <a:endParaRPr lang="da-DK"/>
        </a:p>
      </dgm:t>
    </dgm:pt>
    <dgm:pt modelId="{545F8ED6-42CD-47AB-89B4-04A58FB45C8C}" type="parTrans" cxnId="{6FFACD69-988E-4A12-BFE1-17D7B3C8AB6E}">
      <dgm:prSet/>
      <dgm:spPr/>
      <dgm:t>
        <a:bodyPr/>
        <a:lstStyle/>
        <a:p>
          <a:endParaRPr lang="da-DK"/>
        </a:p>
      </dgm:t>
    </dgm:pt>
    <dgm:pt modelId="{A0CAF8F0-1791-48EA-9B6A-7D3885D2244B}" type="sibTrans" cxnId="{6FFACD69-988E-4A12-BFE1-17D7B3C8AB6E}">
      <dgm:prSet/>
      <dgm:spPr/>
      <dgm:t>
        <a:bodyPr/>
        <a:lstStyle/>
        <a:p>
          <a:endParaRPr lang="da-DK"/>
        </a:p>
      </dgm:t>
    </dgm:pt>
    <dgm:pt modelId="{12D21FA9-032F-4AF0-AA6C-F7914E3BF20A}">
      <dgm:prSet/>
      <dgm:spPr/>
      <dgm:t>
        <a:bodyPr/>
        <a:lstStyle/>
        <a:p>
          <a:pPr rtl="0"/>
          <a:r>
            <a:rPr lang="en-US" b="0" i="0" baseline="0" smtClean="0"/>
            <a:t>Operating a business should be easy</a:t>
          </a:r>
          <a:endParaRPr lang="da-DK"/>
        </a:p>
      </dgm:t>
    </dgm:pt>
    <dgm:pt modelId="{AEE445F0-2D49-4D9A-A963-BB79EAFE49DE}" type="parTrans" cxnId="{9AB2284A-FAE9-4837-9B5E-FBA608F06559}">
      <dgm:prSet/>
      <dgm:spPr/>
      <dgm:t>
        <a:bodyPr/>
        <a:lstStyle/>
        <a:p>
          <a:endParaRPr lang="da-DK"/>
        </a:p>
      </dgm:t>
    </dgm:pt>
    <dgm:pt modelId="{A8980E89-7486-4457-9FA5-69C6989C3BED}" type="sibTrans" cxnId="{9AB2284A-FAE9-4837-9B5E-FBA608F06559}">
      <dgm:prSet/>
      <dgm:spPr/>
      <dgm:t>
        <a:bodyPr/>
        <a:lstStyle/>
        <a:p>
          <a:endParaRPr lang="da-DK"/>
        </a:p>
      </dgm:t>
    </dgm:pt>
    <dgm:pt modelId="{074D6525-5E6C-438B-9675-CB852E0618E1}">
      <dgm:prSet/>
      <dgm:spPr/>
      <dgm:t>
        <a:bodyPr/>
        <a:lstStyle/>
        <a:p>
          <a:pPr rtl="0"/>
          <a:r>
            <a:rPr lang="en-US" b="0" i="0" baseline="0" smtClean="0"/>
            <a:t>No interest in administrative tasks</a:t>
          </a:r>
          <a:endParaRPr lang="da-DK"/>
        </a:p>
      </dgm:t>
    </dgm:pt>
    <dgm:pt modelId="{A124DC19-D195-44E9-AFBA-A62B400E315E}" type="parTrans" cxnId="{BF1F4F4D-4E0D-4146-9654-27F229E6E56A}">
      <dgm:prSet/>
      <dgm:spPr/>
      <dgm:t>
        <a:bodyPr/>
        <a:lstStyle/>
        <a:p>
          <a:endParaRPr lang="da-DK"/>
        </a:p>
      </dgm:t>
    </dgm:pt>
    <dgm:pt modelId="{A117AC40-121E-49BA-8705-397421734155}" type="sibTrans" cxnId="{BF1F4F4D-4E0D-4146-9654-27F229E6E56A}">
      <dgm:prSet/>
      <dgm:spPr/>
      <dgm:t>
        <a:bodyPr/>
        <a:lstStyle/>
        <a:p>
          <a:endParaRPr lang="da-DK"/>
        </a:p>
      </dgm:t>
    </dgm:pt>
    <dgm:pt modelId="{038C63DE-7FD4-43E4-880F-46DDCFB89031}">
      <dgm:prSet/>
      <dgm:spPr/>
      <dgm:t>
        <a:bodyPr/>
        <a:lstStyle/>
        <a:p>
          <a:pPr rtl="0"/>
          <a:r>
            <a:rPr lang="en-US" b="0" i="0" baseline="0" smtClean="0"/>
            <a:t>Data is willingly shared if it eliminates an administrative task</a:t>
          </a:r>
          <a:endParaRPr lang="da-DK"/>
        </a:p>
      </dgm:t>
    </dgm:pt>
    <dgm:pt modelId="{E8F53436-91B0-4AC7-A4AC-068B57ACFF92}" type="parTrans" cxnId="{1EA17A3B-7DD1-4321-A6B7-F8BBA748C859}">
      <dgm:prSet/>
      <dgm:spPr/>
      <dgm:t>
        <a:bodyPr/>
        <a:lstStyle/>
        <a:p>
          <a:endParaRPr lang="da-DK"/>
        </a:p>
      </dgm:t>
    </dgm:pt>
    <dgm:pt modelId="{E30F6094-4B39-4B6A-9E86-BF8CCAAE1269}" type="sibTrans" cxnId="{1EA17A3B-7DD1-4321-A6B7-F8BBA748C859}">
      <dgm:prSet/>
      <dgm:spPr/>
      <dgm:t>
        <a:bodyPr/>
        <a:lstStyle/>
        <a:p>
          <a:endParaRPr lang="da-DK"/>
        </a:p>
      </dgm:t>
    </dgm:pt>
    <dgm:pt modelId="{A1109DC4-E637-4EE4-9BCC-899AD814FD7E}" type="pres">
      <dgm:prSet presAssocID="{F3817CD8-B0B9-44A0-B793-71A8F335F0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7DFD3E99-7BBA-4127-A4ED-3EB2022CE487}" type="pres">
      <dgm:prSet presAssocID="{32DFDE7A-C332-4FE9-8FB9-E8207228430A}" presName="parentText" presStyleLbl="node1" presStyleIdx="0" presStyleCnt="2" custLinFactNeighborY="19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024DA0C-C0BF-4671-8CD9-A06A700BB897}" type="pres">
      <dgm:prSet presAssocID="{32DFDE7A-C332-4FE9-8FB9-E820722843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53990F2-2006-40B8-9901-C218D32644D9}" type="pres">
      <dgm:prSet presAssocID="{6641DE79-0F12-43F2-821D-724A16A720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C98FEA7-4060-4A53-AB7D-1AD48F14648B}" type="pres">
      <dgm:prSet presAssocID="{6641DE79-0F12-43F2-821D-724A16A7203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1EA17A3B-7DD1-4321-A6B7-F8BBA748C859}" srcId="{6641DE79-0F12-43F2-821D-724A16A7203D}" destId="{038C63DE-7FD4-43E4-880F-46DDCFB89031}" srcOrd="2" destOrd="0" parTransId="{E8F53436-91B0-4AC7-A4AC-068B57ACFF92}" sibTransId="{E30F6094-4B39-4B6A-9E86-BF8CCAAE1269}"/>
    <dgm:cxn modelId="{86171A32-8285-49FF-81F8-22C026F419F1}" type="presOf" srcId="{038C63DE-7FD4-43E4-880F-46DDCFB89031}" destId="{1C98FEA7-4060-4A53-AB7D-1AD48F14648B}" srcOrd="0" destOrd="2" presId="urn:microsoft.com/office/officeart/2005/8/layout/vList2"/>
    <dgm:cxn modelId="{3686C4D6-1E32-4147-9F56-DF8E5E4B974B}" srcId="{32DFDE7A-C332-4FE9-8FB9-E8207228430A}" destId="{62F7050D-2FE3-4077-8EA7-F9EFCC0741F2}" srcOrd="0" destOrd="0" parTransId="{B967EFF3-E3E1-4162-8FA6-A045B013E06C}" sibTransId="{EAF8DDC5-E0D1-45BE-AE7B-6CBC3C20C028}"/>
    <dgm:cxn modelId="{4CF5AEA1-2F29-47F7-8830-771928F49893}" type="presOf" srcId="{32DFDE7A-C332-4FE9-8FB9-E8207228430A}" destId="{7DFD3E99-7BBA-4127-A4ED-3EB2022CE487}" srcOrd="0" destOrd="0" presId="urn:microsoft.com/office/officeart/2005/8/layout/vList2"/>
    <dgm:cxn modelId="{70A0DF48-93ED-4CA9-9E1F-DC16A2567A8C}" srcId="{F3817CD8-B0B9-44A0-B793-71A8F335F0FB}" destId="{32DFDE7A-C332-4FE9-8FB9-E8207228430A}" srcOrd="0" destOrd="0" parTransId="{AB907103-0FA7-42A6-81AF-9D7A98048A39}" sibTransId="{8CDB6C09-64F3-4C90-8772-333712321F94}"/>
    <dgm:cxn modelId="{9D09BD97-BB4F-4DD8-B5D7-79DF8E842187}" type="presOf" srcId="{9247ECD7-9AAB-44BD-902C-D987D95A0283}" destId="{2024DA0C-C0BF-4671-8CD9-A06A700BB897}" srcOrd="0" destOrd="3" presId="urn:microsoft.com/office/officeart/2005/8/layout/vList2"/>
    <dgm:cxn modelId="{02F1FE08-1CC8-4F07-A39F-3DA4A28A6ACA}" type="presOf" srcId="{12D21FA9-032F-4AF0-AA6C-F7914E3BF20A}" destId="{1C98FEA7-4060-4A53-AB7D-1AD48F14648B}" srcOrd="0" destOrd="0" presId="urn:microsoft.com/office/officeart/2005/8/layout/vList2"/>
    <dgm:cxn modelId="{C4520EAA-A3C4-46D8-8D54-5559D5CBFF69}" srcId="{32DFDE7A-C332-4FE9-8FB9-E8207228430A}" destId="{9247ECD7-9AAB-44BD-902C-D987D95A0283}" srcOrd="3" destOrd="0" parTransId="{2DE7D8DE-97A8-4EB0-87B2-D7C769544358}" sibTransId="{8CC6FB40-4FB6-4B09-9E4C-E3AB31D6995B}"/>
    <dgm:cxn modelId="{BF1F4F4D-4E0D-4146-9654-27F229E6E56A}" srcId="{6641DE79-0F12-43F2-821D-724A16A7203D}" destId="{074D6525-5E6C-438B-9675-CB852E0618E1}" srcOrd="1" destOrd="0" parTransId="{A124DC19-D195-44E9-AFBA-A62B400E315E}" sibTransId="{A117AC40-121E-49BA-8705-397421734155}"/>
    <dgm:cxn modelId="{6FFACD69-988E-4A12-BFE1-17D7B3C8AB6E}" srcId="{F3817CD8-B0B9-44A0-B793-71A8F335F0FB}" destId="{6641DE79-0F12-43F2-821D-724A16A7203D}" srcOrd="1" destOrd="0" parTransId="{545F8ED6-42CD-47AB-89B4-04A58FB45C8C}" sibTransId="{A0CAF8F0-1791-48EA-9B6A-7D3885D2244B}"/>
    <dgm:cxn modelId="{30C057C9-B150-4FA1-9D51-A91431AF9040}" type="presOf" srcId="{6641DE79-0F12-43F2-821D-724A16A7203D}" destId="{353990F2-2006-40B8-9901-C218D32644D9}" srcOrd="0" destOrd="0" presId="urn:microsoft.com/office/officeart/2005/8/layout/vList2"/>
    <dgm:cxn modelId="{C5BD5092-195C-4FC3-B577-1F829C69E858}" srcId="{32DFDE7A-C332-4FE9-8FB9-E8207228430A}" destId="{9986B24F-36C5-462E-B294-611DAB9B3F5F}" srcOrd="2" destOrd="0" parTransId="{D6BA2715-B74B-45EF-B976-0517E8EB883D}" sibTransId="{F0BEA1D8-01D7-482A-B557-29B00C6A4063}"/>
    <dgm:cxn modelId="{C278C2C4-AA2A-4F53-9F24-B5A247F5D8FA}" type="presOf" srcId="{62F7050D-2FE3-4077-8EA7-F9EFCC0741F2}" destId="{2024DA0C-C0BF-4671-8CD9-A06A700BB897}" srcOrd="0" destOrd="0" presId="urn:microsoft.com/office/officeart/2005/8/layout/vList2"/>
    <dgm:cxn modelId="{E3FE1EC9-0DB7-495A-B064-7CE522D28075}" type="presOf" srcId="{6590029D-DE06-4820-9152-33B74E064095}" destId="{2024DA0C-C0BF-4671-8CD9-A06A700BB897}" srcOrd="0" destOrd="1" presId="urn:microsoft.com/office/officeart/2005/8/layout/vList2"/>
    <dgm:cxn modelId="{48A34BC0-A842-4E3E-A104-41E257143034}" srcId="{32DFDE7A-C332-4FE9-8FB9-E8207228430A}" destId="{6590029D-DE06-4820-9152-33B74E064095}" srcOrd="1" destOrd="0" parTransId="{CFA01766-C234-4B63-9C5B-9215BEF689EF}" sibTransId="{11B8124F-4CC9-4634-B644-CEE1FB6EBAC0}"/>
    <dgm:cxn modelId="{9AB2284A-FAE9-4837-9B5E-FBA608F06559}" srcId="{6641DE79-0F12-43F2-821D-724A16A7203D}" destId="{12D21FA9-032F-4AF0-AA6C-F7914E3BF20A}" srcOrd="0" destOrd="0" parTransId="{AEE445F0-2D49-4D9A-A963-BB79EAFE49DE}" sibTransId="{A8980E89-7486-4457-9FA5-69C6989C3BED}"/>
    <dgm:cxn modelId="{D6E1FA3A-5347-40C5-98F0-81860B7BEB28}" type="presOf" srcId="{074D6525-5E6C-438B-9675-CB852E0618E1}" destId="{1C98FEA7-4060-4A53-AB7D-1AD48F14648B}" srcOrd="0" destOrd="1" presId="urn:microsoft.com/office/officeart/2005/8/layout/vList2"/>
    <dgm:cxn modelId="{E86C55AD-EFB1-4505-B77D-16ECE2C5BF5F}" type="presOf" srcId="{F3817CD8-B0B9-44A0-B793-71A8F335F0FB}" destId="{A1109DC4-E637-4EE4-9BCC-899AD814FD7E}" srcOrd="0" destOrd="0" presId="urn:microsoft.com/office/officeart/2005/8/layout/vList2"/>
    <dgm:cxn modelId="{D5B6821F-0E34-43FA-9325-FA19439BBAFC}" type="presOf" srcId="{9986B24F-36C5-462E-B294-611DAB9B3F5F}" destId="{2024DA0C-C0BF-4671-8CD9-A06A700BB897}" srcOrd="0" destOrd="2" presId="urn:microsoft.com/office/officeart/2005/8/layout/vList2"/>
    <dgm:cxn modelId="{281E8EE6-9AB1-4B38-9744-80B308607602}" type="presParOf" srcId="{A1109DC4-E637-4EE4-9BCC-899AD814FD7E}" destId="{7DFD3E99-7BBA-4127-A4ED-3EB2022CE487}" srcOrd="0" destOrd="0" presId="urn:microsoft.com/office/officeart/2005/8/layout/vList2"/>
    <dgm:cxn modelId="{163CC16D-7AEA-4580-8A27-32FC5910387C}" type="presParOf" srcId="{A1109DC4-E637-4EE4-9BCC-899AD814FD7E}" destId="{2024DA0C-C0BF-4671-8CD9-A06A700BB897}" srcOrd="1" destOrd="0" presId="urn:microsoft.com/office/officeart/2005/8/layout/vList2"/>
    <dgm:cxn modelId="{F5CB014E-BBA5-46C2-9093-3CE5472117E7}" type="presParOf" srcId="{A1109DC4-E637-4EE4-9BCC-899AD814FD7E}" destId="{353990F2-2006-40B8-9901-C218D32644D9}" srcOrd="2" destOrd="0" presId="urn:microsoft.com/office/officeart/2005/8/layout/vList2"/>
    <dgm:cxn modelId="{49829C6E-3EF1-49E4-B737-89723C858BF2}" type="presParOf" srcId="{A1109DC4-E637-4EE4-9BCC-899AD814FD7E}" destId="{1C98FEA7-4060-4A53-AB7D-1AD48F1464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93DA9-48B2-42C0-9E7F-4A26F98543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1EF59A8-465E-444A-B7B7-846705E6BC87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US" b="0" i="0" baseline="0" dirty="0" smtClean="0"/>
            <a:t>Enterprises are started digitally</a:t>
          </a:r>
          <a:endParaRPr lang="da-DK" dirty="0"/>
        </a:p>
      </dgm:t>
    </dgm:pt>
    <dgm:pt modelId="{79600F9D-726C-4D0B-A769-D5866DA1DB5D}" type="parTrans" cxnId="{A47F181B-AB2F-45E6-9602-3606A66C611F}">
      <dgm:prSet/>
      <dgm:spPr/>
      <dgm:t>
        <a:bodyPr/>
        <a:lstStyle/>
        <a:p>
          <a:endParaRPr lang="da-DK"/>
        </a:p>
      </dgm:t>
    </dgm:pt>
    <dgm:pt modelId="{85E282F3-6AC9-47BA-B277-5BAFD64F37FC}" type="sibTrans" cxnId="{A47F181B-AB2F-45E6-9602-3606A66C611F}">
      <dgm:prSet/>
      <dgm:spPr/>
      <dgm:t>
        <a:bodyPr/>
        <a:lstStyle/>
        <a:p>
          <a:endParaRPr lang="da-DK"/>
        </a:p>
      </dgm:t>
    </dgm:pt>
    <dgm:pt modelId="{67E2BBBB-2F19-4C69-AA46-28952FF7DCB6}">
      <dgm:prSet/>
      <dgm:spPr/>
      <dgm:t>
        <a:bodyPr/>
        <a:lstStyle/>
        <a:p>
          <a:pPr rtl="0"/>
          <a:r>
            <a:rPr lang="en-US" b="0" i="0" baseline="0" smtClean="0"/>
            <a:t>Create a company in five minutes</a:t>
          </a:r>
          <a:endParaRPr lang="da-DK"/>
        </a:p>
      </dgm:t>
    </dgm:pt>
    <dgm:pt modelId="{8FCC660C-0B26-42DE-A836-5775D3EE784C}" type="parTrans" cxnId="{39351711-1A60-4CEA-95F9-11FB3E4AA7DE}">
      <dgm:prSet/>
      <dgm:spPr/>
      <dgm:t>
        <a:bodyPr/>
        <a:lstStyle/>
        <a:p>
          <a:endParaRPr lang="da-DK"/>
        </a:p>
      </dgm:t>
    </dgm:pt>
    <dgm:pt modelId="{396B4B28-6CFE-4B12-A87D-D438773CA273}" type="sibTrans" cxnId="{39351711-1A60-4CEA-95F9-11FB3E4AA7DE}">
      <dgm:prSet/>
      <dgm:spPr/>
      <dgm:t>
        <a:bodyPr/>
        <a:lstStyle/>
        <a:p>
          <a:endParaRPr lang="da-DK"/>
        </a:p>
      </dgm:t>
    </dgm:pt>
    <dgm:pt modelId="{2BA43043-730D-43A8-A336-5F6C233B7100}">
      <dgm:prSet/>
      <dgm:spPr/>
      <dgm:t>
        <a:bodyPr/>
        <a:lstStyle/>
        <a:p>
          <a:pPr rtl="0"/>
          <a:r>
            <a:rPr lang="en-US" b="0" i="0" baseline="0" smtClean="0"/>
            <a:t>Standard articles of association, standard charts</a:t>
          </a:r>
          <a:br>
            <a:rPr lang="en-US" b="0" i="0" baseline="0" smtClean="0"/>
          </a:br>
          <a:r>
            <a:rPr lang="en-US" b="0" i="0" baseline="0" smtClean="0"/>
            <a:t>of accounts, NemID</a:t>
          </a:r>
          <a:endParaRPr lang="da-DK"/>
        </a:p>
      </dgm:t>
    </dgm:pt>
    <dgm:pt modelId="{1CA8F35F-30C5-407A-B78F-1539C26C97D2}" type="parTrans" cxnId="{F31F6F66-E91C-4634-9766-0B35ABFF07E6}">
      <dgm:prSet/>
      <dgm:spPr/>
      <dgm:t>
        <a:bodyPr/>
        <a:lstStyle/>
        <a:p>
          <a:endParaRPr lang="da-DK"/>
        </a:p>
      </dgm:t>
    </dgm:pt>
    <dgm:pt modelId="{78D460C0-1814-4B88-ACB8-8A0E7D448A71}" type="sibTrans" cxnId="{F31F6F66-E91C-4634-9766-0B35ABFF07E6}">
      <dgm:prSet/>
      <dgm:spPr/>
      <dgm:t>
        <a:bodyPr/>
        <a:lstStyle/>
        <a:p>
          <a:endParaRPr lang="da-DK"/>
        </a:p>
      </dgm:t>
    </dgm:pt>
    <dgm:pt modelId="{1E3CB349-B6A6-4B74-AFD2-707C1F5C1CC5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US" b="0" i="0" baseline="0" smtClean="0"/>
            <a:t>And continue to operate digitally</a:t>
          </a:r>
          <a:endParaRPr lang="da-DK"/>
        </a:p>
      </dgm:t>
    </dgm:pt>
    <dgm:pt modelId="{E591C471-184D-48DF-A1D2-2F8043547277}" type="parTrans" cxnId="{F7B55F15-5D14-4016-87C2-FFE95FDCDF96}">
      <dgm:prSet/>
      <dgm:spPr/>
      <dgm:t>
        <a:bodyPr/>
        <a:lstStyle/>
        <a:p>
          <a:endParaRPr lang="da-DK"/>
        </a:p>
      </dgm:t>
    </dgm:pt>
    <dgm:pt modelId="{6BE54271-8E75-4962-A5DF-ACB1006C814D}" type="sibTrans" cxnId="{F7B55F15-5D14-4016-87C2-FFE95FDCDF96}">
      <dgm:prSet/>
      <dgm:spPr/>
      <dgm:t>
        <a:bodyPr/>
        <a:lstStyle/>
        <a:p>
          <a:endParaRPr lang="da-DK"/>
        </a:p>
      </dgm:t>
    </dgm:pt>
    <dgm:pt modelId="{478CE6A7-B47D-4E55-9192-0F13276ECA92}">
      <dgm:prSet/>
      <dgm:spPr/>
      <dgm:t>
        <a:bodyPr/>
        <a:lstStyle/>
        <a:p>
          <a:pPr rtl="0"/>
          <a:r>
            <a:rPr lang="en-US" b="0" i="0" baseline="0" smtClean="0"/>
            <a:t>300,000 active enterprises in Denmark</a:t>
          </a:r>
          <a:endParaRPr lang="da-DK"/>
        </a:p>
      </dgm:t>
    </dgm:pt>
    <dgm:pt modelId="{24EF7045-EB25-4DD8-9CDC-E357D500296B}" type="parTrans" cxnId="{171FC3CC-620F-4C00-8389-BFB8CFAD9D37}">
      <dgm:prSet/>
      <dgm:spPr/>
      <dgm:t>
        <a:bodyPr/>
        <a:lstStyle/>
        <a:p>
          <a:endParaRPr lang="da-DK"/>
        </a:p>
      </dgm:t>
    </dgm:pt>
    <dgm:pt modelId="{DA1A51FF-5226-442D-B01F-B1374554018D}" type="sibTrans" cxnId="{171FC3CC-620F-4C00-8389-BFB8CFAD9D37}">
      <dgm:prSet/>
      <dgm:spPr/>
      <dgm:t>
        <a:bodyPr/>
        <a:lstStyle/>
        <a:p>
          <a:endParaRPr lang="da-DK"/>
        </a:p>
      </dgm:t>
    </dgm:pt>
    <dgm:pt modelId="{551CED0E-554B-444F-AD46-5C369A0754E4}">
      <dgm:prSet/>
      <dgm:spPr/>
      <dgm:t>
        <a:bodyPr/>
        <a:lstStyle/>
        <a:p>
          <a:pPr rtl="0"/>
          <a:r>
            <a:rPr lang="en-US" b="0" i="0" baseline="0" smtClean="0"/>
            <a:t>200,000 use online accounting systems – typically SMEs</a:t>
          </a:r>
          <a:endParaRPr lang="da-DK"/>
        </a:p>
      </dgm:t>
    </dgm:pt>
    <dgm:pt modelId="{72D17857-3CEB-4CD1-B93F-937F61CBACD6}" type="parTrans" cxnId="{E9D7D696-52E5-4D83-BB82-D6B384DD0D7B}">
      <dgm:prSet/>
      <dgm:spPr/>
      <dgm:t>
        <a:bodyPr/>
        <a:lstStyle/>
        <a:p>
          <a:endParaRPr lang="da-DK"/>
        </a:p>
      </dgm:t>
    </dgm:pt>
    <dgm:pt modelId="{A14758BD-78ED-4A48-8328-7776F435E8B1}" type="sibTrans" cxnId="{E9D7D696-52E5-4D83-BB82-D6B384DD0D7B}">
      <dgm:prSet/>
      <dgm:spPr/>
      <dgm:t>
        <a:bodyPr/>
        <a:lstStyle/>
        <a:p>
          <a:endParaRPr lang="da-DK"/>
        </a:p>
      </dgm:t>
    </dgm:pt>
    <dgm:pt modelId="{0D16EBDC-A0DA-49EC-AB8C-8075E40938E8}">
      <dgm:prSet/>
      <dgm:spPr/>
      <dgm:t>
        <a:bodyPr/>
        <a:lstStyle/>
        <a:p>
          <a:pPr rtl="0"/>
          <a:r>
            <a:rPr lang="en-US" b="0" i="0" baseline="0" smtClean="0"/>
            <a:t>Five significant operators in the market</a:t>
          </a:r>
          <a:endParaRPr lang="da-DK"/>
        </a:p>
      </dgm:t>
    </dgm:pt>
    <dgm:pt modelId="{53F6D550-2C19-406A-A5FE-91146CC3644D}" type="parTrans" cxnId="{EF44FB8C-E82B-4A62-9229-8918C771AE96}">
      <dgm:prSet/>
      <dgm:spPr/>
      <dgm:t>
        <a:bodyPr/>
        <a:lstStyle/>
        <a:p>
          <a:endParaRPr lang="da-DK"/>
        </a:p>
      </dgm:t>
    </dgm:pt>
    <dgm:pt modelId="{433FC433-A1B3-494B-AB0A-16C813E8425E}" type="sibTrans" cxnId="{EF44FB8C-E82B-4A62-9229-8918C771AE96}">
      <dgm:prSet/>
      <dgm:spPr/>
      <dgm:t>
        <a:bodyPr/>
        <a:lstStyle/>
        <a:p>
          <a:endParaRPr lang="da-DK"/>
        </a:p>
      </dgm:t>
    </dgm:pt>
    <dgm:pt modelId="{0D91AF99-7EA8-4535-B2A8-4D49FA91761E}">
      <dgm:prSet/>
      <dgm:spPr/>
      <dgm:t>
        <a:bodyPr/>
        <a:lstStyle/>
        <a:p>
          <a:pPr rtl="0"/>
          <a:r>
            <a:rPr lang="en-US" b="0" i="0" baseline="0" smtClean="0"/>
            <a:t>One dominant operator </a:t>
          </a:r>
          <a:endParaRPr lang="da-DK"/>
        </a:p>
      </dgm:t>
    </dgm:pt>
    <dgm:pt modelId="{480EDA47-14C5-4880-BAD0-9E63F5C274CE}" type="parTrans" cxnId="{7CBB36BB-22A0-4AB2-B052-DCD6BE39E686}">
      <dgm:prSet/>
      <dgm:spPr/>
      <dgm:t>
        <a:bodyPr/>
        <a:lstStyle/>
        <a:p>
          <a:endParaRPr lang="da-DK"/>
        </a:p>
      </dgm:t>
    </dgm:pt>
    <dgm:pt modelId="{2ADF7ED6-C89E-4EAD-8DD6-4E89CDA55BC9}" type="sibTrans" cxnId="{7CBB36BB-22A0-4AB2-B052-DCD6BE39E686}">
      <dgm:prSet/>
      <dgm:spPr/>
      <dgm:t>
        <a:bodyPr/>
        <a:lstStyle/>
        <a:p>
          <a:endParaRPr lang="da-DK"/>
        </a:p>
      </dgm:t>
    </dgm:pt>
    <dgm:pt modelId="{D7C70FC0-68CE-4C38-9203-2A83E67C061B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0" i="0" baseline="0" dirty="0" smtClean="0"/>
            <a:t>The development creates automation opportunities</a:t>
          </a:r>
          <a:endParaRPr lang="da-DK" dirty="0"/>
        </a:p>
      </dgm:t>
    </dgm:pt>
    <dgm:pt modelId="{BD589432-44A4-492D-8A89-67BBCC0F2B03}" type="parTrans" cxnId="{F9CC6C1F-4590-4E1E-86E5-9B695EA16E77}">
      <dgm:prSet/>
      <dgm:spPr/>
      <dgm:t>
        <a:bodyPr/>
        <a:lstStyle/>
        <a:p>
          <a:endParaRPr lang="da-DK"/>
        </a:p>
      </dgm:t>
    </dgm:pt>
    <dgm:pt modelId="{EEC45270-2E28-4CF3-9F27-C6E3C18A27E8}" type="sibTrans" cxnId="{F9CC6C1F-4590-4E1E-86E5-9B695EA16E77}">
      <dgm:prSet/>
      <dgm:spPr/>
      <dgm:t>
        <a:bodyPr/>
        <a:lstStyle/>
        <a:p>
          <a:endParaRPr lang="da-DK"/>
        </a:p>
      </dgm:t>
    </dgm:pt>
    <dgm:pt modelId="{45DE086F-C406-41CE-B035-E7CD3F121BC0}" type="pres">
      <dgm:prSet presAssocID="{50693DA9-48B2-42C0-9E7F-4A26F98543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28D9EC2A-F3C0-4443-9E6F-B1BEF40F0C51}" type="pres">
      <dgm:prSet presAssocID="{C1EF59A8-465E-444A-B7B7-846705E6BC87}" presName="parentText" presStyleLbl="node1" presStyleIdx="0" presStyleCnt="3" custScaleX="57626" custLinFactNeighborX="-21187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9D64A5A-3699-433A-9DF6-E843F2837A13}" type="pres">
      <dgm:prSet presAssocID="{C1EF59A8-465E-444A-B7B7-846705E6BC8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B336665-09E5-4607-B9B0-BBC9E185BADA}" type="pres">
      <dgm:prSet presAssocID="{1E3CB349-B6A6-4B74-AFD2-707C1F5C1CC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1267537-D975-4390-8408-DD4DF01DE81D}" type="pres">
      <dgm:prSet presAssocID="{1E3CB349-B6A6-4B74-AFD2-707C1F5C1C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94F9D1F-0AF9-4FBC-BF6B-50BF3FFF1577}" type="pres">
      <dgm:prSet presAssocID="{D7C70FC0-68CE-4C38-9203-2A83E67C06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79D471C-E0D1-4AB5-8AC0-93ED2651565E}" type="presOf" srcId="{478CE6A7-B47D-4E55-9192-0F13276ECA92}" destId="{A1267537-D975-4390-8408-DD4DF01DE81D}" srcOrd="0" destOrd="0" presId="urn:microsoft.com/office/officeart/2005/8/layout/vList2"/>
    <dgm:cxn modelId="{1DD0F315-7767-4667-BEC5-A29E9DD92666}" type="presOf" srcId="{D7C70FC0-68CE-4C38-9203-2A83E67C061B}" destId="{094F9D1F-0AF9-4FBC-BF6B-50BF3FFF1577}" srcOrd="0" destOrd="0" presId="urn:microsoft.com/office/officeart/2005/8/layout/vList2"/>
    <dgm:cxn modelId="{7CBB36BB-22A0-4AB2-B052-DCD6BE39E686}" srcId="{1E3CB349-B6A6-4B74-AFD2-707C1F5C1CC5}" destId="{0D91AF99-7EA8-4535-B2A8-4D49FA91761E}" srcOrd="3" destOrd="0" parTransId="{480EDA47-14C5-4880-BAD0-9E63F5C274CE}" sibTransId="{2ADF7ED6-C89E-4EAD-8DD6-4E89CDA55BC9}"/>
    <dgm:cxn modelId="{E9D7D696-52E5-4D83-BB82-D6B384DD0D7B}" srcId="{1E3CB349-B6A6-4B74-AFD2-707C1F5C1CC5}" destId="{551CED0E-554B-444F-AD46-5C369A0754E4}" srcOrd="1" destOrd="0" parTransId="{72D17857-3CEB-4CD1-B93F-937F61CBACD6}" sibTransId="{A14758BD-78ED-4A48-8328-7776F435E8B1}"/>
    <dgm:cxn modelId="{171FC3CC-620F-4C00-8389-BFB8CFAD9D37}" srcId="{1E3CB349-B6A6-4B74-AFD2-707C1F5C1CC5}" destId="{478CE6A7-B47D-4E55-9192-0F13276ECA92}" srcOrd="0" destOrd="0" parTransId="{24EF7045-EB25-4DD8-9CDC-E357D500296B}" sibTransId="{DA1A51FF-5226-442D-B01F-B1374554018D}"/>
    <dgm:cxn modelId="{6F73AF12-A025-4AC8-BDE2-10DEEF275BB6}" type="presOf" srcId="{1E3CB349-B6A6-4B74-AFD2-707C1F5C1CC5}" destId="{FB336665-09E5-4607-B9B0-BBC9E185BADA}" srcOrd="0" destOrd="0" presId="urn:microsoft.com/office/officeart/2005/8/layout/vList2"/>
    <dgm:cxn modelId="{024E0573-821A-495E-94FD-AC4B93D7628B}" type="presOf" srcId="{67E2BBBB-2F19-4C69-AA46-28952FF7DCB6}" destId="{E9D64A5A-3699-433A-9DF6-E843F2837A13}" srcOrd="0" destOrd="0" presId="urn:microsoft.com/office/officeart/2005/8/layout/vList2"/>
    <dgm:cxn modelId="{F9CC6C1F-4590-4E1E-86E5-9B695EA16E77}" srcId="{50693DA9-48B2-42C0-9E7F-4A26F98543F5}" destId="{D7C70FC0-68CE-4C38-9203-2A83E67C061B}" srcOrd="2" destOrd="0" parTransId="{BD589432-44A4-492D-8A89-67BBCC0F2B03}" sibTransId="{EEC45270-2E28-4CF3-9F27-C6E3C18A27E8}"/>
    <dgm:cxn modelId="{EF44FB8C-E82B-4A62-9229-8918C771AE96}" srcId="{1E3CB349-B6A6-4B74-AFD2-707C1F5C1CC5}" destId="{0D16EBDC-A0DA-49EC-AB8C-8075E40938E8}" srcOrd="2" destOrd="0" parTransId="{53F6D550-2C19-406A-A5FE-91146CC3644D}" sibTransId="{433FC433-A1B3-494B-AB0A-16C813E8425E}"/>
    <dgm:cxn modelId="{E876BDBE-2EE6-4F2A-870C-1D21B7F03C64}" type="presOf" srcId="{C1EF59A8-465E-444A-B7B7-846705E6BC87}" destId="{28D9EC2A-F3C0-4443-9E6F-B1BEF40F0C51}" srcOrd="0" destOrd="0" presId="urn:microsoft.com/office/officeart/2005/8/layout/vList2"/>
    <dgm:cxn modelId="{E76320F6-2859-430A-895B-A4007E71AF87}" type="presOf" srcId="{0D91AF99-7EA8-4535-B2A8-4D49FA91761E}" destId="{A1267537-D975-4390-8408-DD4DF01DE81D}" srcOrd="0" destOrd="3" presId="urn:microsoft.com/office/officeart/2005/8/layout/vList2"/>
    <dgm:cxn modelId="{793409EF-42C2-4C4F-B684-0E5E3FAD64A6}" type="presOf" srcId="{2BA43043-730D-43A8-A336-5F6C233B7100}" destId="{E9D64A5A-3699-433A-9DF6-E843F2837A13}" srcOrd="0" destOrd="1" presId="urn:microsoft.com/office/officeart/2005/8/layout/vList2"/>
    <dgm:cxn modelId="{39351711-1A60-4CEA-95F9-11FB3E4AA7DE}" srcId="{C1EF59A8-465E-444A-B7B7-846705E6BC87}" destId="{67E2BBBB-2F19-4C69-AA46-28952FF7DCB6}" srcOrd="0" destOrd="0" parTransId="{8FCC660C-0B26-42DE-A836-5775D3EE784C}" sibTransId="{396B4B28-6CFE-4B12-A87D-D438773CA273}"/>
    <dgm:cxn modelId="{34691AD2-F5ED-4E23-92D9-6D16DDC0EA24}" type="presOf" srcId="{50693DA9-48B2-42C0-9E7F-4A26F98543F5}" destId="{45DE086F-C406-41CE-B035-E7CD3F121BC0}" srcOrd="0" destOrd="0" presId="urn:microsoft.com/office/officeart/2005/8/layout/vList2"/>
    <dgm:cxn modelId="{A47F181B-AB2F-45E6-9602-3606A66C611F}" srcId="{50693DA9-48B2-42C0-9E7F-4A26F98543F5}" destId="{C1EF59A8-465E-444A-B7B7-846705E6BC87}" srcOrd="0" destOrd="0" parTransId="{79600F9D-726C-4D0B-A769-D5866DA1DB5D}" sibTransId="{85E282F3-6AC9-47BA-B277-5BAFD64F37FC}"/>
    <dgm:cxn modelId="{F31F6F66-E91C-4634-9766-0B35ABFF07E6}" srcId="{C1EF59A8-465E-444A-B7B7-846705E6BC87}" destId="{2BA43043-730D-43A8-A336-5F6C233B7100}" srcOrd="1" destOrd="0" parTransId="{1CA8F35F-30C5-407A-B78F-1539C26C97D2}" sibTransId="{78D460C0-1814-4B88-ACB8-8A0E7D448A71}"/>
    <dgm:cxn modelId="{9D2577B5-0F77-43CD-8DFA-F0A9EB344582}" type="presOf" srcId="{551CED0E-554B-444F-AD46-5C369A0754E4}" destId="{A1267537-D975-4390-8408-DD4DF01DE81D}" srcOrd="0" destOrd="1" presId="urn:microsoft.com/office/officeart/2005/8/layout/vList2"/>
    <dgm:cxn modelId="{F7B55F15-5D14-4016-87C2-FFE95FDCDF96}" srcId="{50693DA9-48B2-42C0-9E7F-4A26F98543F5}" destId="{1E3CB349-B6A6-4B74-AFD2-707C1F5C1CC5}" srcOrd="1" destOrd="0" parTransId="{E591C471-184D-48DF-A1D2-2F8043547277}" sibTransId="{6BE54271-8E75-4962-A5DF-ACB1006C814D}"/>
    <dgm:cxn modelId="{9F68200F-108D-4FD7-AB44-2CEDCD4E1CE7}" type="presOf" srcId="{0D16EBDC-A0DA-49EC-AB8C-8075E40938E8}" destId="{A1267537-D975-4390-8408-DD4DF01DE81D}" srcOrd="0" destOrd="2" presId="urn:microsoft.com/office/officeart/2005/8/layout/vList2"/>
    <dgm:cxn modelId="{12565CDC-5E7A-490C-AF5B-D6B21F5CF06C}" type="presParOf" srcId="{45DE086F-C406-41CE-B035-E7CD3F121BC0}" destId="{28D9EC2A-F3C0-4443-9E6F-B1BEF40F0C51}" srcOrd="0" destOrd="0" presId="urn:microsoft.com/office/officeart/2005/8/layout/vList2"/>
    <dgm:cxn modelId="{3E50B384-DEB2-49BD-A524-AC23AF5F06F7}" type="presParOf" srcId="{45DE086F-C406-41CE-B035-E7CD3F121BC0}" destId="{E9D64A5A-3699-433A-9DF6-E843F2837A13}" srcOrd="1" destOrd="0" presId="urn:microsoft.com/office/officeart/2005/8/layout/vList2"/>
    <dgm:cxn modelId="{DD821B88-E3E2-4ED3-9614-9B5AF9AF99DB}" type="presParOf" srcId="{45DE086F-C406-41CE-B035-E7CD3F121BC0}" destId="{FB336665-09E5-4607-B9B0-BBC9E185BADA}" srcOrd="2" destOrd="0" presId="urn:microsoft.com/office/officeart/2005/8/layout/vList2"/>
    <dgm:cxn modelId="{BDC773E7-E61C-4CFD-8E4F-2C9AC3B6353F}" type="presParOf" srcId="{45DE086F-C406-41CE-B035-E7CD3F121BC0}" destId="{A1267537-D975-4390-8408-DD4DF01DE81D}" srcOrd="3" destOrd="0" presId="urn:microsoft.com/office/officeart/2005/8/layout/vList2"/>
    <dgm:cxn modelId="{AA9BB37E-5DF9-4414-B0CE-71A9F2F4B9C5}" type="presParOf" srcId="{45DE086F-C406-41CE-B035-E7CD3F121BC0}" destId="{094F9D1F-0AF9-4FBC-BF6B-50BF3FFF15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10A324-E2C8-4069-B938-DFCD8EFB71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AA1C714-7321-478E-8891-71E939A2AC32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US" b="0" i="0" baseline="0" smtClean="0"/>
            <a:t>Use of big data</a:t>
          </a:r>
          <a:endParaRPr lang="da-DK"/>
        </a:p>
      </dgm:t>
    </dgm:pt>
    <dgm:pt modelId="{48024C0A-4C3C-43A3-BBD4-82D5E2E85049}" type="parTrans" cxnId="{052B1CA8-465C-481E-9A44-E482584FAA78}">
      <dgm:prSet/>
      <dgm:spPr/>
      <dgm:t>
        <a:bodyPr/>
        <a:lstStyle/>
        <a:p>
          <a:endParaRPr lang="da-DK"/>
        </a:p>
      </dgm:t>
    </dgm:pt>
    <dgm:pt modelId="{030A37EC-6EE7-4550-AF69-0097E1475927}" type="sibTrans" cxnId="{052B1CA8-465C-481E-9A44-E482584FAA78}">
      <dgm:prSet/>
      <dgm:spPr/>
      <dgm:t>
        <a:bodyPr/>
        <a:lstStyle/>
        <a:p>
          <a:endParaRPr lang="da-DK"/>
        </a:p>
      </dgm:t>
    </dgm:pt>
    <dgm:pt modelId="{2F310263-EF5E-40E3-A629-EDEF9530AA9B}">
      <dgm:prSet/>
      <dgm:spPr/>
      <dgm:t>
        <a:bodyPr/>
        <a:lstStyle/>
        <a:p>
          <a:pPr rtl="0"/>
          <a:r>
            <a:rPr lang="en-US" b="0" i="0" baseline="0" smtClean="0"/>
            <a:t>Accounting statistics – XBRL data</a:t>
          </a:r>
          <a:endParaRPr lang="da-DK"/>
        </a:p>
      </dgm:t>
    </dgm:pt>
    <dgm:pt modelId="{4C328730-B5F6-4F21-B743-C752E381A780}" type="parTrans" cxnId="{D55BA6C4-7A82-4E88-A0BB-2F6FA47D5C4C}">
      <dgm:prSet/>
      <dgm:spPr/>
      <dgm:t>
        <a:bodyPr/>
        <a:lstStyle/>
        <a:p>
          <a:endParaRPr lang="da-DK"/>
        </a:p>
      </dgm:t>
    </dgm:pt>
    <dgm:pt modelId="{72933C99-A27C-4F05-96A6-9F990E39FCC1}" type="sibTrans" cxnId="{D55BA6C4-7A82-4E88-A0BB-2F6FA47D5C4C}">
      <dgm:prSet/>
      <dgm:spPr/>
      <dgm:t>
        <a:bodyPr/>
        <a:lstStyle/>
        <a:p>
          <a:endParaRPr lang="da-DK"/>
        </a:p>
      </dgm:t>
    </dgm:pt>
    <dgm:pt modelId="{86AC9D66-E3CB-45E1-B4A5-8E9E8E965797}">
      <dgm:prSet/>
      <dgm:spPr/>
      <dgm:t>
        <a:bodyPr/>
        <a:lstStyle/>
        <a:p>
          <a:pPr rtl="0"/>
          <a:r>
            <a:rPr lang="en-US" b="0" i="0" baseline="0" smtClean="0"/>
            <a:t>Statistics on agriculture – satellite data</a:t>
          </a:r>
          <a:endParaRPr lang="da-DK"/>
        </a:p>
      </dgm:t>
    </dgm:pt>
    <dgm:pt modelId="{22F2F909-4759-4B32-AAFA-22B103EA52D1}" type="parTrans" cxnId="{670E723A-3F95-44E4-A474-5BC1BC493DDD}">
      <dgm:prSet/>
      <dgm:spPr/>
      <dgm:t>
        <a:bodyPr/>
        <a:lstStyle/>
        <a:p>
          <a:endParaRPr lang="da-DK"/>
        </a:p>
      </dgm:t>
    </dgm:pt>
    <dgm:pt modelId="{A680BDDD-7846-4733-8611-C1A2B017F207}" type="sibTrans" cxnId="{670E723A-3F95-44E4-A474-5BC1BC493DDD}">
      <dgm:prSet/>
      <dgm:spPr/>
      <dgm:t>
        <a:bodyPr/>
        <a:lstStyle/>
        <a:p>
          <a:endParaRPr lang="da-DK"/>
        </a:p>
      </dgm:t>
    </dgm:pt>
    <dgm:pt modelId="{CD3F8744-AA1C-4ADE-ADBA-C4C9A0324E43}">
      <dgm:prSet/>
      <dgm:spPr/>
      <dgm:t>
        <a:bodyPr/>
        <a:lstStyle/>
        <a:p>
          <a:pPr rtl="0"/>
          <a:r>
            <a:rPr lang="en-US" b="0" i="0" baseline="0" smtClean="0"/>
            <a:t>Library statistics</a:t>
          </a:r>
          <a:endParaRPr lang="da-DK"/>
        </a:p>
      </dgm:t>
    </dgm:pt>
    <dgm:pt modelId="{FE07F2CE-9CCB-42E7-8DB7-250AAC6B546D}" type="parTrans" cxnId="{AF2CB467-864B-49B9-BE03-5AA74BE177D3}">
      <dgm:prSet/>
      <dgm:spPr/>
      <dgm:t>
        <a:bodyPr/>
        <a:lstStyle/>
        <a:p>
          <a:endParaRPr lang="da-DK"/>
        </a:p>
      </dgm:t>
    </dgm:pt>
    <dgm:pt modelId="{13EFA980-D12A-4A58-AA0F-B5662C6FCB7F}" type="sibTrans" cxnId="{AF2CB467-864B-49B9-BE03-5AA74BE177D3}">
      <dgm:prSet/>
      <dgm:spPr/>
      <dgm:t>
        <a:bodyPr/>
        <a:lstStyle/>
        <a:p>
          <a:endParaRPr lang="da-DK"/>
        </a:p>
      </dgm:t>
    </dgm:pt>
    <dgm:pt modelId="{71096205-CFAD-4E2C-94BF-6B92E9EC53DD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0" i="0" baseline="0" dirty="0" smtClean="0"/>
            <a:t>Tests and voluntary agreements on data deliveries</a:t>
          </a:r>
          <a:endParaRPr lang="da-DK" dirty="0"/>
        </a:p>
      </dgm:t>
    </dgm:pt>
    <dgm:pt modelId="{53A98EE0-A76F-47DF-A7C8-A3A2651BB1FD}" type="parTrans" cxnId="{6D0E5772-A320-41AA-AA44-B14D0145ECD1}">
      <dgm:prSet/>
      <dgm:spPr/>
      <dgm:t>
        <a:bodyPr/>
        <a:lstStyle/>
        <a:p>
          <a:endParaRPr lang="da-DK"/>
        </a:p>
      </dgm:t>
    </dgm:pt>
    <dgm:pt modelId="{89312FF5-7289-499C-8637-B58CEF4CF742}" type="sibTrans" cxnId="{6D0E5772-A320-41AA-AA44-B14D0145ECD1}">
      <dgm:prSet/>
      <dgm:spPr/>
      <dgm:t>
        <a:bodyPr/>
        <a:lstStyle/>
        <a:p>
          <a:endParaRPr lang="da-DK"/>
        </a:p>
      </dgm:t>
    </dgm:pt>
    <dgm:pt modelId="{10516070-BB86-4478-9DAA-8D9A089CA401}">
      <dgm:prSet/>
      <dgm:spPr/>
      <dgm:t>
        <a:bodyPr/>
        <a:lstStyle/>
        <a:p>
          <a:pPr rtl="0"/>
          <a:r>
            <a:rPr lang="en-US" b="0" i="0" baseline="0" smtClean="0"/>
            <a:t>Provider of accounting systems</a:t>
          </a:r>
          <a:endParaRPr lang="da-DK"/>
        </a:p>
      </dgm:t>
    </dgm:pt>
    <dgm:pt modelId="{5F3312A3-E757-48C6-9D96-798A826A8AFD}" type="parTrans" cxnId="{7C6EDF5B-80C0-4B5D-8A40-00A0B48BB052}">
      <dgm:prSet/>
      <dgm:spPr/>
      <dgm:t>
        <a:bodyPr/>
        <a:lstStyle/>
        <a:p>
          <a:endParaRPr lang="da-DK"/>
        </a:p>
      </dgm:t>
    </dgm:pt>
    <dgm:pt modelId="{424A1319-6D5D-4D77-A34C-BEE8441140B4}" type="sibTrans" cxnId="{7C6EDF5B-80C0-4B5D-8A40-00A0B48BB052}">
      <dgm:prSet/>
      <dgm:spPr/>
      <dgm:t>
        <a:bodyPr/>
        <a:lstStyle/>
        <a:p>
          <a:endParaRPr lang="da-DK"/>
        </a:p>
      </dgm:t>
    </dgm:pt>
    <dgm:pt modelId="{F5D3B4E1-3DBE-40ED-994B-79C3D9CB341D}">
      <dgm:prSet/>
      <dgm:spPr/>
      <dgm:t>
        <a:bodyPr/>
        <a:lstStyle/>
        <a:p>
          <a:pPr rtl="0"/>
          <a:r>
            <a:rPr lang="en-US" b="0" i="0" baseline="0" smtClean="0"/>
            <a:t>Data on transport and goods on vehicle</a:t>
          </a:r>
          <a:endParaRPr lang="da-DK"/>
        </a:p>
      </dgm:t>
    </dgm:pt>
    <dgm:pt modelId="{FB0CDF70-6E2D-415F-880C-ED5ECB52C4E0}" type="parTrans" cxnId="{63BDD94E-EB3D-46BC-9D27-FD250D7B966E}">
      <dgm:prSet/>
      <dgm:spPr/>
      <dgm:t>
        <a:bodyPr/>
        <a:lstStyle/>
        <a:p>
          <a:endParaRPr lang="da-DK"/>
        </a:p>
      </dgm:t>
    </dgm:pt>
    <dgm:pt modelId="{69BDFC4A-6575-45EB-BDBB-73726BCFFA35}" type="sibTrans" cxnId="{63BDD94E-EB3D-46BC-9D27-FD250D7B966E}">
      <dgm:prSet/>
      <dgm:spPr/>
      <dgm:t>
        <a:bodyPr/>
        <a:lstStyle/>
        <a:p>
          <a:endParaRPr lang="da-DK"/>
        </a:p>
      </dgm:t>
    </dgm:pt>
    <dgm:pt modelId="{B13E2512-A45F-44E2-AE37-86D57B8D7762}">
      <dgm:prSet/>
      <dgm:spPr/>
      <dgm:t>
        <a:bodyPr/>
        <a:lstStyle/>
        <a:p>
          <a:pPr rtl="0"/>
          <a:r>
            <a:rPr lang="en-US" b="0" i="0" baseline="0" smtClean="0"/>
            <a:t>Data on farming, e.g. harvest, forest areas and pigs</a:t>
          </a:r>
          <a:endParaRPr lang="da-DK"/>
        </a:p>
      </dgm:t>
    </dgm:pt>
    <dgm:pt modelId="{1272C57F-FB74-4A36-8A41-3396563113C9}" type="parTrans" cxnId="{00F6F91C-F00E-4E70-B820-909A6A235FEF}">
      <dgm:prSet/>
      <dgm:spPr/>
      <dgm:t>
        <a:bodyPr/>
        <a:lstStyle/>
        <a:p>
          <a:endParaRPr lang="da-DK"/>
        </a:p>
      </dgm:t>
    </dgm:pt>
    <dgm:pt modelId="{F92B3035-CCDE-4B1A-A0EB-95C31DAEA497}" type="sibTrans" cxnId="{00F6F91C-F00E-4E70-B820-909A6A235FEF}">
      <dgm:prSet/>
      <dgm:spPr/>
      <dgm:t>
        <a:bodyPr/>
        <a:lstStyle/>
        <a:p>
          <a:endParaRPr lang="da-DK"/>
        </a:p>
      </dgm:t>
    </dgm:pt>
    <dgm:pt modelId="{D92E3CCE-6386-47EF-AAC5-8654EBFDC1E0}">
      <dgm:prSet/>
      <dgm:spPr/>
      <dgm:t>
        <a:bodyPr/>
        <a:lstStyle/>
        <a:p>
          <a:pPr rtl="0"/>
          <a:r>
            <a:rPr lang="en-US" b="0" i="0" baseline="0" smtClean="0"/>
            <a:t>Monthly turnover in retail businesses</a:t>
          </a:r>
          <a:endParaRPr lang="da-DK"/>
        </a:p>
      </dgm:t>
    </dgm:pt>
    <dgm:pt modelId="{DBFDA4D5-F54D-4609-87E6-A888760C7E17}" type="parTrans" cxnId="{72F5B3D7-A808-4686-8B82-846D8AA839C8}">
      <dgm:prSet/>
      <dgm:spPr/>
      <dgm:t>
        <a:bodyPr/>
        <a:lstStyle/>
        <a:p>
          <a:endParaRPr lang="da-DK"/>
        </a:p>
      </dgm:t>
    </dgm:pt>
    <dgm:pt modelId="{894957F5-1CB8-4A6F-BF95-61459F92495D}" type="sibTrans" cxnId="{72F5B3D7-A808-4686-8B82-846D8AA839C8}">
      <dgm:prSet/>
      <dgm:spPr/>
      <dgm:t>
        <a:bodyPr/>
        <a:lstStyle/>
        <a:p>
          <a:endParaRPr lang="da-DK"/>
        </a:p>
      </dgm:t>
    </dgm:pt>
    <dgm:pt modelId="{65BB9FFB-A1F5-4CC0-8043-5D864A13FD72}" type="pres">
      <dgm:prSet presAssocID="{5A10A324-E2C8-4069-B938-DFCD8EFB71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15CD67D8-C235-43C7-B937-7C4A97F775BE}" type="pres">
      <dgm:prSet presAssocID="{1AA1C714-7321-478E-8891-71E939A2AC3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986133C-5B16-4735-A84D-C84C0D8EBAF4}" type="pres">
      <dgm:prSet presAssocID="{1AA1C714-7321-478E-8891-71E939A2AC3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C0EF661-1944-47E9-9A3F-A0F183A23835}" type="pres">
      <dgm:prSet presAssocID="{71096205-CFAD-4E2C-94BF-6B92E9EC53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17A7E6E-F86D-4CF2-ACC6-317AAA24DC81}" type="pres">
      <dgm:prSet presAssocID="{71096205-CFAD-4E2C-94BF-6B92E9EC53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66E2BCD-F0B9-4B22-BDAC-55B3250BF45A}" type="presOf" srcId="{71096205-CFAD-4E2C-94BF-6B92E9EC53DD}" destId="{1C0EF661-1944-47E9-9A3F-A0F183A23835}" srcOrd="0" destOrd="0" presId="urn:microsoft.com/office/officeart/2005/8/layout/vList2"/>
    <dgm:cxn modelId="{CB8C7BC3-43D6-4829-B09F-90D4E9494F56}" type="presOf" srcId="{1AA1C714-7321-478E-8891-71E939A2AC32}" destId="{15CD67D8-C235-43C7-B937-7C4A97F775BE}" srcOrd="0" destOrd="0" presId="urn:microsoft.com/office/officeart/2005/8/layout/vList2"/>
    <dgm:cxn modelId="{9AFBA507-5719-4A2D-98BE-77F038B2B54C}" type="presOf" srcId="{F5D3B4E1-3DBE-40ED-994B-79C3D9CB341D}" destId="{E17A7E6E-F86D-4CF2-ACC6-317AAA24DC81}" srcOrd="0" destOrd="1" presId="urn:microsoft.com/office/officeart/2005/8/layout/vList2"/>
    <dgm:cxn modelId="{670E723A-3F95-44E4-A474-5BC1BC493DDD}" srcId="{1AA1C714-7321-478E-8891-71E939A2AC32}" destId="{86AC9D66-E3CB-45E1-B4A5-8E9E8E965797}" srcOrd="1" destOrd="0" parTransId="{22F2F909-4759-4B32-AAFA-22B103EA52D1}" sibTransId="{A680BDDD-7846-4733-8611-C1A2B017F207}"/>
    <dgm:cxn modelId="{72F5B3D7-A808-4686-8B82-846D8AA839C8}" srcId="{71096205-CFAD-4E2C-94BF-6B92E9EC53DD}" destId="{D92E3CCE-6386-47EF-AAC5-8654EBFDC1E0}" srcOrd="3" destOrd="0" parTransId="{DBFDA4D5-F54D-4609-87E6-A888760C7E17}" sibTransId="{894957F5-1CB8-4A6F-BF95-61459F92495D}"/>
    <dgm:cxn modelId="{AF4F9CA9-62B5-4E9B-9B93-C3F7B1CFE413}" type="presOf" srcId="{CD3F8744-AA1C-4ADE-ADBA-C4C9A0324E43}" destId="{E986133C-5B16-4735-A84D-C84C0D8EBAF4}" srcOrd="0" destOrd="2" presId="urn:microsoft.com/office/officeart/2005/8/layout/vList2"/>
    <dgm:cxn modelId="{AF2CB467-864B-49B9-BE03-5AA74BE177D3}" srcId="{1AA1C714-7321-478E-8891-71E939A2AC32}" destId="{CD3F8744-AA1C-4ADE-ADBA-C4C9A0324E43}" srcOrd="2" destOrd="0" parTransId="{FE07F2CE-9CCB-42E7-8DB7-250AAC6B546D}" sibTransId="{13EFA980-D12A-4A58-AA0F-B5662C6FCB7F}"/>
    <dgm:cxn modelId="{BABA8734-DF47-4EA7-8813-F2B0E5633F6A}" type="presOf" srcId="{10516070-BB86-4478-9DAA-8D9A089CA401}" destId="{E17A7E6E-F86D-4CF2-ACC6-317AAA24DC81}" srcOrd="0" destOrd="0" presId="urn:microsoft.com/office/officeart/2005/8/layout/vList2"/>
    <dgm:cxn modelId="{6D0E5772-A320-41AA-AA44-B14D0145ECD1}" srcId="{5A10A324-E2C8-4069-B938-DFCD8EFB7143}" destId="{71096205-CFAD-4E2C-94BF-6B92E9EC53DD}" srcOrd="1" destOrd="0" parTransId="{53A98EE0-A76F-47DF-A7C8-A3A2651BB1FD}" sibTransId="{89312FF5-7289-499C-8637-B58CEF4CF742}"/>
    <dgm:cxn modelId="{052B1CA8-465C-481E-9A44-E482584FAA78}" srcId="{5A10A324-E2C8-4069-B938-DFCD8EFB7143}" destId="{1AA1C714-7321-478E-8891-71E939A2AC32}" srcOrd="0" destOrd="0" parTransId="{48024C0A-4C3C-43A3-BBD4-82D5E2E85049}" sibTransId="{030A37EC-6EE7-4550-AF69-0097E1475927}"/>
    <dgm:cxn modelId="{D55BA6C4-7A82-4E88-A0BB-2F6FA47D5C4C}" srcId="{1AA1C714-7321-478E-8891-71E939A2AC32}" destId="{2F310263-EF5E-40E3-A629-EDEF9530AA9B}" srcOrd="0" destOrd="0" parTransId="{4C328730-B5F6-4F21-B743-C752E381A780}" sibTransId="{72933C99-A27C-4F05-96A6-9F990E39FCC1}"/>
    <dgm:cxn modelId="{E5D840E0-E5E3-4A74-BF6E-EF443B17BFB7}" type="presOf" srcId="{2F310263-EF5E-40E3-A629-EDEF9530AA9B}" destId="{E986133C-5B16-4735-A84D-C84C0D8EBAF4}" srcOrd="0" destOrd="0" presId="urn:microsoft.com/office/officeart/2005/8/layout/vList2"/>
    <dgm:cxn modelId="{0D25CA04-B93F-4B8E-BD0D-67EA5E078D0E}" type="presOf" srcId="{B13E2512-A45F-44E2-AE37-86D57B8D7762}" destId="{E17A7E6E-F86D-4CF2-ACC6-317AAA24DC81}" srcOrd="0" destOrd="2" presId="urn:microsoft.com/office/officeart/2005/8/layout/vList2"/>
    <dgm:cxn modelId="{BDFB2DA1-D336-46A2-8D4C-DC0483847BDC}" type="presOf" srcId="{86AC9D66-E3CB-45E1-B4A5-8E9E8E965797}" destId="{E986133C-5B16-4735-A84D-C84C0D8EBAF4}" srcOrd="0" destOrd="1" presId="urn:microsoft.com/office/officeart/2005/8/layout/vList2"/>
    <dgm:cxn modelId="{6DF489A3-48CB-4FA4-866C-1D1DBDE0EACF}" type="presOf" srcId="{5A10A324-E2C8-4069-B938-DFCD8EFB7143}" destId="{65BB9FFB-A1F5-4CC0-8043-5D864A13FD72}" srcOrd="0" destOrd="0" presId="urn:microsoft.com/office/officeart/2005/8/layout/vList2"/>
    <dgm:cxn modelId="{63BDD94E-EB3D-46BC-9D27-FD250D7B966E}" srcId="{71096205-CFAD-4E2C-94BF-6B92E9EC53DD}" destId="{F5D3B4E1-3DBE-40ED-994B-79C3D9CB341D}" srcOrd="1" destOrd="0" parTransId="{FB0CDF70-6E2D-415F-880C-ED5ECB52C4E0}" sibTransId="{69BDFC4A-6575-45EB-BDBB-73726BCFFA35}"/>
    <dgm:cxn modelId="{7C6EDF5B-80C0-4B5D-8A40-00A0B48BB052}" srcId="{71096205-CFAD-4E2C-94BF-6B92E9EC53DD}" destId="{10516070-BB86-4478-9DAA-8D9A089CA401}" srcOrd="0" destOrd="0" parTransId="{5F3312A3-E757-48C6-9D96-798A826A8AFD}" sibTransId="{424A1319-6D5D-4D77-A34C-BEE8441140B4}"/>
    <dgm:cxn modelId="{00F6F91C-F00E-4E70-B820-909A6A235FEF}" srcId="{71096205-CFAD-4E2C-94BF-6B92E9EC53DD}" destId="{B13E2512-A45F-44E2-AE37-86D57B8D7762}" srcOrd="2" destOrd="0" parTransId="{1272C57F-FB74-4A36-8A41-3396563113C9}" sibTransId="{F92B3035-CCDE-4B1A-A0EB-95C31DAEA497}"/>
    <dgm:cxn modelId="{F5595080-5415-466E-BDC2-F8D30F25B087}" type="presOf" srcId="{D92E3CCE-6386-47EF-AAC5-8654EBFDC1E0}" destId="{E17A7E6E-F86D-4CF2-ACC6-317AAA24DC81}" srcOrd="0" destOrd="3" presId="urn:microsoft.com/office/officeart/2005/8/layout/vList2"/>
    <dgm:cxn modelId="{9C84347E-68AA-48F7-B17A-9551617A68FF}" type="presParOf" srcId="{65BB9FFB-A1F5-4CC0-8043-5D864A13FD72}" destId="{15CD67D8-C235-43C7-B937-7C4A97F775BE}" srcOrd="0" destOrd="0" presId="urn:microsoft.com/office/officeart/2005/8/layout/vList2"/>
    <dgm:cxn modelId="{0F9672AB-EB77-4059-895F-D121D2F95111}" type="presParOf" srcId="{65BB9FFB-A1F5-4CC0-8043-5D864A13FD72}" destId="{E986133C-5B16-4735-A84D-C84C0D8EBAF4}" srcOrd="1" destOrd="0" presId="urn:microsoft.com/office/officeart/2005/8/layout/vList2"/>
    <dgm:cxn modelId="{E29DE7CF-F8B8-4221-BBED-7BE5636B79AC}" type="presParOf" srcId="{65BB9FFB-A1F5-4CC0-8043-5D864A13FD72}" destId="{1C0EF661-1944-47E9-9A3F-A0F183A23835}" srcOrd="2" destOrd="0" presId="urn:microsoft.com/office/officeart/2005/8/layout/vList2"/>
    <dgm:cxn modelId="{F9C55305-8102-4873-9F63-AFE0F1E285EC}" type="presParOf" srcId="{65BB9FFB-A1F5-4CC0-8043-5D864A13FD72}" destId="{E17A7E6E-F86D-4CF2-ACC6-317AAA24DC8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D41E68-9F54-4A50-B3F9-813A957ABD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8768C429-DD95-41EE-86D4-B7FF0629AFBD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b="0" i="0" baseline="0" smtClean="0"/>
            <a:t>Risks</a:t>
          </a:r>
          <a:endParaRPr lang="da-DK"/>
        </a:p>
      </dgm:t>
    </dgm:pt>
    <dgm:pt modelId="{8B822580-319B-4355-BF19-BB515605DAD0}" type="parTrans" cxnId="{36428ECC-1AB2-4686-9C8F-D60F77F49C06}">
      <dgm:prSet/>
      <dgm:spPr/>
      <dgm:t>
        <a:bodyPr/>
        <a:lstStyle/>
        <a:p>
          <a:endParaRPr lang="da-DK"/>
        </a:p>
      </dgm:t>
    </dgm:pt>
    <dgm:pt modelId="{39238B3E-3984-44C1-94DF-2EA5F5484833}" type="sibTrans" cxnId="{36428ECC-1AB2-4686-9C8F-D60F77F49C06}">
      <dgm:prSet/>
      <dgm:spPr/>
      <dgm:t>
        <a:bodyPr/>
        <a:lstStyle/>
        <a:p>
          <a:endParaRPr lang="da-DK"/>
        </a:p>
      </dgm:t>
    </dgm:pt>
    <dgm:pt modelId="{3F39D481-4156-49C6-8AB4-D71328E1B8C7}">
      <dgm:prSet/>
      <dgm:spPr/>
      <dgm:t>
        <a:bodyPr/>
        <a:lstStyle/>
        <a:p>
          <a:pPr rtl="0"/>
          <a:r>
            <a:rPr lang="en-US" b="0" i="0" baseline="0" smtClean="0"/>
            <a:t>Higher degree of customisation</a:t>
          </a:r>
          <a:endParaRPr lang="da-DK"/>
        </a:p>
      </dgm:t>
    </dgm:pt>
    <dgm:pt modelId="{496036CF-4E9C-4636-A71B-263FA7B03C68}" type="parTrans" cxnId="{0D240087-7B30-4125-9590-545AC8094869}">
      <dgm:prSet/>
      <dgm:spPr/>
      <dgm:t>
        <a:bodyPr/>
        <a:lstStyle/>
        <a:p>
          <a:endParaRPr lang="da-DK"/>
        </a:p>
      </dgm:t>
    </dgm:pt>
    <dgm:pt modelId="{900D0E25-7A5F-4177-B870-A2BB179357D0}" type="sibTrans" cxnId="{0D240087-7B30-4125-9590-545AC8094869}">
      <dgm:prSet/>
      <dgm:spPr/>
      <dgm:t>
        <a:bodyPr/>
        <a:lstStyle/>
        <a:p>
          <a:endParaRPr lang="da-DK"/>
        </a:p>
      </dgm:t>
    </dgm:pt>
    <dgm:pt modelId="{31A4FB2F-4016-413A-B21C-C95697A0A1EB}">
      <dgm:prSet/>
      <dgm:spPr/>
      <dgm:t>
        <a:bodyPr/>
        <a:lstStyle/>
        <a:p>
          <a:pPr rtl="0"/>
          <a:r>
            <a:rPr lang="en-US" b="0" i="0" baseline="0" smtClean="0"/>
            <a:t>Raw data may be less accurate</a:t>
          </a:r>
          <a:endParaRPr lang="da-DK"/>
        </a:p>
      </dgm:t>
    </dgm:pt>
    <dgm:pt modelId="{838F7354-B339-4C4E-B3B7-EAB10311C63C}" type="parTrans" cxnId="{DE3CDD40-A2F8-4758-A4FD-D489F2AF06A6}">
      <dgm:prSet/>
      <dgm:spPr/>
      <dgm:t>
        <a:bodyPr/>
        <a:lstStyle/>
        <a:p>
          <a:endParaRPr lang="da-DK"/>
        </a:p>
      </dgm:t>
    </dgm:pt>
    <dgm:pt modelId="{D1F4D428-515B-4B3B-A144-9066EAC02EE2}" type="sibTrans" cxnId="{DE3CDD40-A2F8-4758-A4FD-D489F2AF06A6}">
      <dgm:prSet/>
      <dgm:spPr/>
      <dgm:t>
        <a:bodyPr/>
        <a:lstStyle/>
        <a:p>
          <a:endParaRPr lang="da-DK"/>
        </a:p>
      </dgm:t>
    </dgm:pt>
    <dgm:pt modelId="{DADF6E10-BD70-440C-BA6B-7D5497102EEA}">
      <dgm:prSet/>
      <dgm:spPr/>
      <dgm:t>
        <a:bodyPr/>
        <a:lstStyle/>
        <a:p>
          <a:pPr rtl="0"/>
          <a:r>
            <a:rPr lang="en-US" b="0" i="0" baseline="0" smtClean="0"/>
            <a:t>Reduced quality assurance in</a:t>
          </a:r>
          <a:r>
            <a:rPr lang="en-US" smtClean="0"/>
            <a:t/>
          </a:r>
          <a:br>
            <a:rPr lang="en-US" smtClean="0"/>
          </a:br>
          <a:r>
            <a:rPr lang="en-US" b="0" i="0" baseline="0" smtClean="0"/>
            <a:t>the reporting situation</a:t>
          </a:r>
          <a:endParaRPr lang="da-DK"/>
        </a:p>
      </dgm:t>
    </dgm:pt>
    <dgm:pt modelId="{6F0A46B2-AA64-475E-8285-F3DE6866D070}" type="parTrans" cxnId="{208C37FB-2787-4121-A70C-4E053DEAE297}">
      <dgm:prSet/>
      <dgm:spPr/>
      <dgm:t>
        <a:bodyPr/>
        <a:lstStyle/>
        <a:p>
          <a:endParaRPr lang="da-DK"/>
        </a:p>
      </dgm:t>
    </dgm:pt>
    <dgm:pt modelId="{44D1468A-89FD-4436-8B1F-A5E66E4869C2}" type="sibTrans" cxnId="{208C37FB-2787-4121-A70C-4E053DEAE297}">
      <dgm:prSet/>
      <dgm:spPr/>
      <dgm:t>
        <a:bodyPr/>
        <a:lstStyle/>
        <a:p>
          <a:endParaRPr lang="da-DK"/>
        </a:p>
      </dgm:t>
    </dgm:pt>
    <dgm:pt modelId="{2271DF8D-7F73-4E98-8DE1-A1A3D482AC0A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0" i="0" baseline="0" smtClean="0"/>
            <a:t>Opportunities</a:t>
          </a:r>
          <a:endParaRPr lang="da-DK"/>
        </a:p>
      </dgm:t>
    </dgm:pt>
    <dgm:pt modelId="{693D82CA-B75E-41BF-88D4-EBEC141A65EA}" type="parTrans" cxnId="{81E45630-BA4C-4408-AC7C-F3DBB19441A7}">
      <dgm:prSet/>
      <dgm:spPr/>
      <dgm:t>
        <a:bodyPr/>
        <a:lstStyle/>
        <a:p>
          <a:endParaRPr lang="da-DK"/>
        </a:p>
      </dgm:t>
    </dgm:pt>
    <dgm:pt modelId="{871A04DA-F1AA-463C-BF65-8887FF77A1B0}" type="sibTrans" cxnId="{81E45630-BA4C-4408-AC7C-F3DBB19441A7}">
      <dgm:prSet/>
      <dgm:spPr/>
      <dgm:t>
        <a:bodyPr/>
        <a:lstStyle/>
        <a:p>
          <a:endParaRPr lang="da-DK"/>
        </a:p>
      </dgm:t>
    </dgm:pt>
    <dgm:pt modelId="{CDFCCA0F-ED9C-4915-9F58-B08F6549D0B8}">
      <dgm:prSet/>
      <dgm:spPr/>
      <dgm:t>
        <a:bodyPr/>
        <a:lstStyle/>
        <a:p>
          <a:pPr rtl="0"/>
          <a:r>
            <a:rPr lang="en-US" b="0" i="0" baseline="0" smtClean="0"/>
            <a:t>Increased amounts of data reduce the requirement for accuracy</a:t>
          </a:r>
          <a:endParaRPr lang="da-DK"/>
        </a:p>
      </dgm:t>
    </dgm:pt>
    <dgm:pt modelId="{993A962D-3FC4-498C-8E16-249237BFDFF7}" type="parTrans" cxnId="{205CC049-D2CC-480F-B7BA-60809F900E5D}">
      <dgm:prSet/>
      <dgm:spPr/>
      <dgm:t>
        <a:bodyPr/>
        <a:lstStyle/>
        <a:p>
          <a:endParaRPr lang="da-DK"/>
        </a:p>
      </dgm:t>
    </dgm:pt>
    <dgm:pt modelId="{B959C1CA-55AB-4E93-AF7C-A48AC7D00033}" type="sibTrans" cxnId="{205CC049-D2CC-480F-B7BA-60809F900E5D}">
      <dgm:prSet/>
      <dgm:spPr/>
      <dgm:t>
        <a:bodyPr/>
        <a:lstStyle/>
        <a:p>
          <a:endParaRPr lang="da-DK"/>
        </a:p>
      </dgm:t>
    </dgm:pt>
    <dgm:pt modelId="{C4E8D9CE-9786-4ED1-8A60-8A079EBC559F}">
      <dgm:prSet/>
      <dgm:spPr/>
      <dgm:t>
        <a:bodyPr/>
        <a:lstStyle/>
        <a:p>
          <a:pPr rtl="0"/>
          <a:r>
            <a:rPr lang="en-US" b="0" i="0" baseline="0" smtClean="0"/>
            <a:t>Machine learning can patch up incomplete information</a:t>
          </a:r>
          <a:endParaRPr lang="da-DK"/>
        </a:p>
      </dgm:t>
    </dgm:pt>
    <dgm:pt modelId="{71A00934-6EE1-4E98-9325-C2B3D011DD84}" type="parTrans" cxnId="{16283A6B-C9FA-4796-9CC4-711313C53001}">
      <dgm:prSet/>
      <dgm:spPr/>
      <dgm:t>
        <a:bodyPr/>
        <a:lstStyle/>
        <a:p>
          <a:endParaRPr lang="da-DK"/>
        </a:p>
      </dgm:t>
    </dgm:pt>
    <dgm:pt modelId="{75F2B745-1085-45BE-A462-6511E2173AAF}" type="sibTrans" cxnId="{16283A6B-C9FA-4796-9CC4-711313C53001}">
      <dgm:prSet/>
      <dgm:spPr/>
      <dgm:t>
        <a:bodyPr/>
        <a:lstStyle/>
        <a:p>
          <a:endParaRPr lang="da-DK"/>
        </a:p>
      </dgm:t>
    </dgm:pt>
    <dgm:pt modelId="{FC4BBA08-AD53-40FB-8995-16AA94C8F38E}">
      <dgm:prSet/>
      <dgm:spPr/>
      <dgm:t>
        <a:bodyPr/>
        <a:lstStyle/>
        <a:p>
          <a:pPr rtl="0"/>
          <a:r>
            <a:rPr lang="en-US" b="0" i="0" baseline="0" smtClean="0"/>
            <a:t>Improved dialogue with reporting offices due to reduced workload</a:t>
          </a:r>
          <a:endParaRPr lang="da-DK"/>
        </a:p>
      </dgm:t>
    </dgm:pt>
    <dgm:pt modelId="{70FEF8D3-3B82-41E1-9441-F032ED2CCC1D}" type="parTrans" cxnId="{BFA947CA-136E-438B-9CDB-B3121501C9A6}">
      <dgm:prSet/>
      <dgm:spPr/>
      <dgm:t>
        <a:bodyPr/>
        <a:lstStyle/>
        <a:p>
          <a:endParaRPr lang="da-DK"/>
        </a:p>
      </dgm:t>
    </dgm:pt>
    <dgm:pt modelId="{890EC83B-8064-4F11-9960-21537C5DF79F}" type="sibTrans" cxnId="{BFA947CA-136E-438B-9CDB-B3121501C9A6}">
      <dgm:prSet/>
      <dgm:spPr/>
      <dgm:t>
        <a:bodyPr/>
        <a:lstStyle/>
        <a:p>
          <a:endParaRPr lang="da-DK"/>
        </a:p>
      </dgm:t>
    </dgm:pt>
    <dgm:pt modelId="{DB848FD2-9F53-44C4-8E71-7326F2220F01}" type="pres">
      <dgm:prSet presAssocID="{56D41E68-9F54-4A50-B3F9-813A957ABD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1F2C2279-AEEA-4279-82D3-ACB826831F59}" type="pres">
      <dgm:prSet presAssocID="{8768C429-DD95-41EE-86D4-B7FF0629AF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477A3F6-33BB-49CD-A457-F1C2160FC591}" type="pres">
      <dgm:prSet presAssocID="{8768C429-DD95-41EE-86D4-B7FF0629AF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A0E8BE5-8F02-4AEC-A60F-19AAA1C47A04}" type="pres">
      <dgm:prSet presAssocID="{2271DF8D-7F73-4E98-8DE1-A1A3D482AC0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7D50398-5161-4A92-B772-E50681F4C68A}" type="pres">
      <dgm:prSet presAssocID="{2271DF8D-7F73-4E98-8DE1-A1A3D482AC0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D240087-7B30-4125-9590-545AC8094869}" srcId="{8768C429-DD95-41EE-86D4-B7FF0629AFBD}" destId="{3F39D481-4156-49C6-8AB4-D71328E1B8C7}" srcOrd="0" destOrd="0" parTransId="{496036CF-4E9C-4636-A71B-263FA7B03C68}" sibTransId="{900D0E25-7A5F-4177-B870-A2BB179357D0}"/>
    <dgm:cxn modelId="{5CEB8192-894D-4AE9-8BEF-86135D5672C7}" type="presOf" srcId="{8768C429-DD95-41EE-86D4-B7FF0629AFBD}" destId="{1F2C2279-AEEA-4279-82D3-ACB826831F59}" srcOrd="0" destOrd="0" presId="urn:microsoft.com/office/officeart/2005/8/layout/vList2"/>
    <dgm:cxn modelId="{A40A139C-64BD-4C1D-A85E-528FE52A830A}" type="presOf" srcId="{CDFCCA0F-ED9C-4915-9F58-B08F6549D0B8}" destId="{C7D50398-5161-4A92-B772-E50681F4C68A}" srcOrd="0" destOrd="0" presId="urn:microsoft.com/office/officeart/2005/8/layout/vList2"/>
    <dgm:cxn modelId="{04D13E66-2077-4E43-98B9-8CC7A176A0D8}" type="presOf" srcId="{56D41E68-9F54-4A50-B3F9-813A957ABD4B}" destId="{DB848FD2-9F53-44C4-8E71-7326F2220F01}" srcOrd="0" destOrd="0" presId="urn:microsoft.com/office/officeart/2005/8/layout/vList2"/>
    <dgm:cxn modelId="{36428ECC-1AB2-4686-9C8F-D60F77F49C06}" srcId="{56D41E68-9F54-4A50-B3F9-813A957ABD4B}" destId="{8768C429-DD95-41EE-86D4-B7FF0629AFBD}" srcOrd="0" destOrd="0" parTransId="{8B822580-319B-4355-BF19-BB515605DAD0}" sibTransId="{39238B3E-3984-44C1-94DF-2EA5F5484833}"/>
    <dgm:cxn modelId="{C81F50BB-266A-402D-A590-BB827188F794}" type="presOf" srcId="{3F39D481-4156-49C6-8AB4-D71328E1B8C7}" destId="{F477A3F6-33BB-49CD-A457-F1C2160FC591}" srcOrd="0" destOrd="0" presId="urn:microsoft.com/office/officeart/2005/8/layout/vList2"/>
    <dgm:cxn modelId="{81E45630-BA4C-4408-AC7C-F3DBB19441A7}" srcId="{56D41E68-9F54-4A50-B3F9-813A957ABD4B}" destId="{2271DF8D-7F73-4E98-8DE1-A1A3D482AC0A}" srcOrd="1" destOrd="0" parTransId="{693D82CA-B75E-41BF-88D4-EBEC141A65EA}" sibTransId="{871A04DA-F1AA-463C-BF65-8887FF77A1B0}"/>
    <dgm:cxn modelId="{EA439F83-4D81-4D64-AE41-92160AD1348C}" type="presOf" srcId="{2271DF8D-7F73-4E98-8DE1-A1A3D482AC0A}" destId="{DA0E8BE5-8F02-4AEC-A60F-19AAA1C47A04}" srcOrd="0" destOrd="0" presId="urn:microsoft.com/office/officeart/2005/8/layout/vList2"/>
    <dgm:cxn modelId="{208C37FB-2787-4121-A70C-4E053DEAE297}" srcId="{8768C429-DD95-41EE-86D4-B7FF0629AFBD}" destId="{DADF6E10-BD70-440C-BA6B-7D5497102EEA}" srcOrd="2" destOrd="0" parTransId="{6F0A46B2-AA64-475E-8285-F3DE6866D070}" sibTransId="{44D1468A-89FD-4436-8B1F-A5E66E4869C2}"/>
    <dgm:cxn modelId="{205CC049-D2CC-480F-B7BA-60809F900E5D}" srcId="{2271DF8D-7F73-4E98-8DE1-A1A3D482AC0A}" destId="{CDFCCA0F-ED9C-4915-9F58-B08F6549D0B8}" srcOrd="0" destOrd="0" parTransId="{993A962D-3FC4-498C-8E16-249237BFDFF7}" sibTransId="{B959C1CA-55AB-4E93-AF7C-A48AC7D00033}"/>
    <dgm:cxn modelId="{16283A6B-C9FA-4796-9CC4-711313C53001}" srcId="{2271DF8D-7F73-4E98-8DE1-A1A3D482AC0A}" destId="{C4E8D9CE-9786-4ED1-8A60-8A079EBC559F}" srcOrd="1" destOrd="0" parTransId="{71A00934-6EE1-4E98-9325-C2B3D011DD84}" sibTransId="{75F2B745-1085-45BE-A462-6511E2173AAF}"/>
    <dgm:cxn modelId="{DE3CDD40-A2F8-4758-A4FD-D489F2AF06A6}" srcId="{8768C429-DD95-41EE-86D4-B7FF0629AFBD}" destId="{31A4FB2F-4016-413A-B21C-C95697A0A1EB}" srcOrd="1" destOrd="0" parTransId="{838F7354-B339-4C4E-B3B7-EAB10311C63C}" sibTransId="{D1F4D428-515B-4B3B-A144-9066EAC02EE2}"/>
    <dgm:cxn modelId="{BFA947CA-136E-438B-9CDB-B3121501C9A6}" srcId="{2271DF8D-7F73-4E98-8DE1-A1A3D482AC0A}" destId="{FC4BBA08-AD53-40FB-8995-16AA94C8F38E}" srcOrd="2" destOrd="0" parTransId="{70FEF8D3-3B82-41E1-9441-F032ED2CCC1D}" sibTransId="{890EC83B-8064-4F11-9960-21537C5DF79F}"/>
    <dgm:cxn modelId="{93FBD33D-E32A-4E09-96B2-7C9FE85AA318}" type="presOf" srcId="{31A4FB2F-4016-413A-B21C-C95697A0A1EB}" destId="{F477A3F6-33BB-49CD-A457-F1C2160FC591}" srcOrd="0" destOrd="1" presId="urn:microsoft.com/office/officeart/2005/8/layout/vList2"/>
    <dgm:cxn modelId="{C85227D7-8DF5-447D-A604-7B76AFED6F9D}" type="presOf" srcId="{FC4BBA08-AD53-40FB-8995-16AA94C8F38E}" destId="{C7D50398-5161-4A92-B772-E50681F4C68A}" srcOrd="0" destOrd="2" presId="urn:microsoft.com/office/officeart/2005/8/layout/vList2"/>
    <dgm:cxn modelId="{99CBBD8C-1BCD-48DE-8431-E5C9F690A2C6}" type="presOf" srcId="{C4E8D9CE-9786-4ED1-8A60-8A079EBC559F}" destId="{C7D50398-5161-4A92-B772-E50681F4C68A}" srcOrd="0" destOrd="1" presId="urn:microsoft.com/office/officeart/2005/8/layout/vList2"/>
    <dgm:cxn modelId="{EB1AB36D-64AE-4486-970F-832F1905E4F0}" type="presOf" srcId="{DADF6E10-BD70-440C-BA6B-7D5497102EEA}" destId="{F477A3F6-33BB-49CD-A457-F1C2160FC591}" srcOrd="0" destOrd="2" presId="urn:microsoft.com/office/officeart/2005/8/layout/vList2"/>
    <dgm:cxn modelId="{8415D144-BA4F-4045-8C68-924214C0FC53}" type="presParOf" srcId="{DB848FD2-9F53-44C4-8E71-7326F2220F01}" destId="{1F2C2279-AEEA-4279-82D3-ACB826831F59}" srcOrd="0" destOrd="0" presId="urn:microsoft.com/office/officeart/2005/8/layout/vList2"/>
    <dgm:cxn modelId="{E394B729-BDE8-447D-ADF4-0A78943E2392}" type="presParOf" srcId="{DB848FD2-9F53-44C4-8E71-7326F2220F01}" destId="{F477A3F6-33BB-49CD-A457-F1C2160FC591}" srcOrd="1" destOrd="0" presId="urn:microsoft.com/office/officeart/2005/8/layout/vList2"/>
    <dgm:cxn modelId="{B1871C18-0EA7-4FC1-97C5-EE557873FF6B}" type="presParOf" srcId="{DB848FD2-9F53-44C4-8E71-7326F2220F01}" destId="{DA0E8BE5-8F02-4AEC-A60F-19AAA1C47A04}" srcOrd="2" destOrd="0" presId="urn:microsoft.com/office/officeart/2005/8/layout/vList2"/>
    <dgm:cxn modelId="{28023328-5976-466C-9B21-BC41C17FC137}" type="presParOf" srcId="{DB848FD2-9F53-44C4-8E71-7326F2220F01}" destId="{C7D50398-5161-4A92-B772-E50681F4C68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204D96-32F1-45B8-B31D-D12BE64B50D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da-DK"/>
        </a:p>
      </dgm:t>
    </dgm:pt>
    <dgm:pt modelId="{A0856B84-3E3D-42AD-BF0B-85D6FD6710BC}">
      <dgm:prSet/>
      <dgm:spPr/>
      <dgm:t>
        <a:bodyPr/>
        <a:lstStyle/>
        <a:p>
          <a:pPr rtl="0"/>
          <a:r>
            <a:rPr lang="en-US" b="0" i="0" baseline="0" dirty="0" smtClean="0"/>
            <a:t>Externally: Active search for potential partners </a:t>
          </a:r>
          <a:r>
            <a:rPr lang="en-US" b="0" dirty="0" smtClean="0"/>
            <a:t>using</a:t>
          </a:r>
          <a:r>
            <a:rPr lang="en-US" b="0" i="0" baseline="0" dirty="0" smtClean="0"/>
            <a:t> selected statistics or data</a:t>
          </a:r>
          <a:endParaRPr lang="da-DK" dirty="0"/>
        </a:p>
      </dgm:t>
    </dgm:pt>
    <dgm:pt modelId="{FB9C4D96-099B-413D-B772-447038ACD075}" type="parTrans" cxnId="{761EB0A1-E51F-45F8-8F8A-755A2687FBA5}">
      <dgm:prSet/>
      <dgm:spPr/>
      <dgm:t>
        <a:bodyPr/>
        <a:lstStyle/>
        <a:p>
          <a:endParaRPr lang="da-DK"/>
        </a:p>
      </dgm:t>
    </dgm:pt>
    <dgm:pt modelId="{270C782F-3CBD-4F6D-9E89-D031AE17A1C8}" type="sibTrans" cxnId="{761EB0A1-E51F-45F8-8F8A-755A2687FBA5}">
      <dgm:prSet/>
      <dgm:spPr/>
      <dgm:t>
        <a:bodyPr/>
        <a:lstStyle/>
        <a:p>
          <a:endParaRPr lang="da-DK"/>
        </a:p>
      </dgm:t>
    </dgm:pt>
    <dgm:pt modelId="{F37FE48B-6900-44DD-8F56-12DE3F570B45}">
      <dgm:prSet/>
      <dgm:spPr/>
      <dgm:t>
        <a:bodyPr/>
        <a:lstStyle/>
        <a:p>
          <a:pPr rtl="0"/>
          <a:r>
            <a:rPr lang="en-US" b="0" i="0" baseline="0" smtClean="0"/>
            <a:t>Internally: Inspirational catalogue about the use of new data types</a:t>
          </a:r>
          <a:endParaRPr lang="da-DK"/>
        </a:p>
      </dgm:t>
    </dgm:pt>
    <dgm:pt modelId="{EC2356F3-8820-4105-BD4A-48A0DA483DC7}" type="parTrans" cxnId="{72BD5E9F-1A18-4334-BCA6-B8BE1EB2BF49}">
      <dgm:prSet/>
      <dgm:spPr/>
      <dgm:t>
        <a:bodyPr/>
        <a:lstStyle/>
        <a:p>
          <a:endParaRPr lang="da-DK"/>
        </a:p>
      </dgm:t>
    </dgm:pt>
    <dgm:pt modelId="{BD55A004-22FE-46FC-AEE7-C183B3C7D473}" type="sibTrans" cxnId="{72BD5E9F-1A18-4334-BCA6-B8BE1EB2BF49}">
      <dgm:prSet/>
      <dgm:spPr/>
      <dgm:t>
        <a:bodyPr/>
        <a:lstStyle/>
        <a:p>
          <a:endParaRPr lang="da-DK"/>
        </a:p>
      </dgm:t>
    </dgm:pt>
    <dgm:pt modelId="{D29C9B53-15CA-4B64-AA52-FC807B2510DA}">
      <dgm:prSet/>
      <dgm:spPr/>
      <dgm:t>
        <a:bodyPr/>
        <a:lstStyle/>
        <a:p>
          <a:pPr rtl="0"/>
          <a:r>
            <a:rPr lang="en-US" b="0" i="0" baseline="0" smtClean="0"/>
            <a:t>Prefilling</a:t>
          </a:r>
          <a:endParaRPr lang="da-DK"/>
        </a:p>
      </dgm:t>
    </dgm:pt>
    <dgm:pt modelId="{D56AC1BA-DFF1-4DA4-A063-06CBFBE94363}" type="parTrans" cxnId="{A3803B5C-B9D7-4BD5-806E-9BC9106AEBF3}">
      <dgm:prSet/>
      <dgm:spPr/>
      <dgm:t>
        <a:bodyPr/>
        <a:lstStyle/>
        <a:p>
          <a:endParaRPr lang="da-DK"/>
        </a:p>
      </dgm:t>
    </dgm:pt>
    <dgm:pt modelId="{BD820207-F2C7-4D4F-B1DD-06985FF46861}" type="sibTrans" cxnId="{A3803B5C-B9D7-4BD5-806E-9BC9106AEBF3}">
      <dgm:prSet/>
      <dgm:spPr/>
      <dgm:t>
        <a:bodyPr/>
        <a:lstStyle/>
        <a:p>
          <a:endParaRPr lang="da-DK"/>
        </a:p>
      </dgm:t>
    </dgm:pt>
    <dgm:pt modelId="{64BDCBC9-1DFF-4924-9AB7-CABD7177416E}">
      <dgm:prSet/>
      <dgm:spPr/>
      <dgm:t>
        <a:bodyPr/>
        <a:lstStyle/>
        <a:p>
          <a:pPr rtl="0"/>
          <a:r>
            <a:rPr lang="en-US" b="0" i="0" baseline="0" smtClean="0"/>
            <a:t>Troubleshooting</a:t>
          </a:r>
          <a:endParaRPr lang="da-DK"/>
        </a:p>
      </dgm:t>
    </dgm:pt>
    <dgm:pt modelId="{7600358F-3AB6-4F20-9BA9-8B4AEBF24CA3}" type="parTrans" cxnId="{FCF90120-D32D-4C4C-BA32-DB893085A0A5}">
      <dgm:prSet/>
      <dgm:spPr/>
      <dgm:t>
        <a:bodyPr/>
        <a:lstStyle/>
        <a:p>
          <a:endParaRPr lang="da-DK"/>
        </a:p>
      </dgm:t>
    </dgm:pt>
    <dgm:pt modelId="{38E1FE48-9BD0-4319-98BA-B0EF827A35B1}" type="sibTrans" cxnId="{FCF90120-D32D-4C4C-BA32-DB893085A0A5}">
      <dgm:prSet/>
      <dgm:spPr/>
      <dgm:t>
        <a:bodyPr/>
        <a:lstStyle/>
        <a:p>
          <a:endParaRPr lang="da-DK"/>
        </a:p>
      </dgm:t>
    </dgm:pt>
    <dgm:pt modelId="{2107083F-DB10-4C26-B3DD-979D7C938ED9}">
      <dgm:prSet/>
      <dgm:spPr/>
      <dgm:t>
        <a:bodyPr/>
        <a:lstStyle/>
        <a:p>
          <a:pPr rtl="0"/>
          <a:r>
            <a:rPr lang="en-US" b="0" i="0" baseline="0" smtClean="0"/>
            <a:t>Statistics</a:t>
          </a:r>
          <a:endParaRPr lang="da-DK"/>
        </a:p>
      </dgm:t>
    </dgm:pt>
    <dgm:pt modelId="{C225C543-1821-48BF-B558-42E4C2BC531E}" type="parTrans" cxnId="{605CA98D-2688-4FD6-B287-75ABBAFE5209}">
      <dgm:prSet/>
      <dgm:spPr/>
      <dgm:t>
        <a:bodyPr/>
        <a:lstStyle/>
        <a:p>
          <a:endParaRPr lang="da-DK"/>
        </a:p>
      </dgm:t>
    </dgm:pt>
    <dgm:pt modelId="{52DA6B6E-5C06-4E59-B2CA-4BAC58C20BAE}" type="sibTrans" cxnId="{605CA98D-2688-4FD6-B287-75ABBAFE5209}">
      <dgm:prSet/>
      <dgm:spPr/>
      <dgm:t>
        <a:bodyPr/>
        <a:lstStyle/>
        <a:p>
          <a:endParaRPr lang="da-DK"/>
        </a:p>
      </dgm:t>
    </dgm:pt>
    <dgm:pt modelId="{8CB7B612-C984-403C-9F04-FCBE94178366}">
      <dgm:prSet/>
      <dgm:spPr/>
      <dgm:t>
        <a:bodyPr/>
        <a:lstStyle/>
        <a:p>
          <a:pPr rtl="0"/>
          <a:r>
            <a:rPr lang="en-US" b="0" i="0" baseline="0" smtClean="0"/>
            <a:t>A (large) “bucket” for storage</a:t>
          </a:r>
          <a:endParaRPr lang="da-DK"/>
        </a:p>
      </dgm:t>
    </dgm:pt>
    <dgm:pt modelId="{C9B66689-396F-40E0-B7C9-710F462E522C}" type="parTrans" cxnId="{078CC32A-2020-463C-951B-63B96F3235D2}">
      <dgm:prSet/>
      <dgm:spPr/>
      <dgm:t>
        <a:bodyPr/>
        <a:lstStyle/>
        <a:p>
          <a:endParaRPr lang="da-DK"/>
        </a:p>
      </dgm:t>
    </dgm:pt>
    <dgm:pt modelId="{127F3678-BEEE-4664-A950-E39B693E4EBC}" type="sibTrans" cxnId="{078CC32A-2020-463C-951B-63B96F3235D2}">
      <dgm:prSet/>
      <dgm:spPr/>
      <dgm:t>
        <a:bodyPr/>
        <a:lstStyle/>
        <a:p>
          <a:endParaRPr lang="da-DK"/>
        </a:p>
      </dgm:t>
    </dgm:pt>
    <dgm:pt modelId="{2A10E636-A3DE-44FA-BD22-AF8F82049D94}" type="pres">
      <dgm:prSet presAssocID="{2A204D96-32F1-45B8-B31D-D12BE64B50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0E95C65-F56B-4403-B3A3-144469F8FEDF}" type="pres">
      <dgm:prSet presAssocID="{A0856B84-3E3D-42AD-BF0B-85D6FD6710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42875B0-E908-491C-832E-EF5B364A7FCA}" type="pres">
      <dgm:prSet presAssocID="{270C782F-3CBD-4F6D-9E89-D031AE17A1C8}" presName="spacer" presStyleCnt="0"/>
      <dgm:spPr/>
    </dgm:pt>
    <dgm:pt modelId="{2A3E0B0B-A6E8-4067-9726-9045A89CFAAF}" type="pres">
      <dgm:prSet presAssocID="{F37FE48B-6900-44DD-8F56-12DE3F570B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54AD70B-1C71-47F7-A1A4-3547DD5E3099}" type="pres">
      <dgm:prSet presAssocID="{F37FE48B-6900-44DD-8F56-12DE3F570B4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170E25-0583-4F77-8451-F69100A5B4A5}" type="pres">
      <dgm:prSet presAssocID="{8CB7B612-C984-403C-9F04-FCBE941783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AB9AC6A-284C-47B5-8309-587957D89DFE}" type="presOf" srcId="{F37FE48B-6900-44DD-8F56-12DE3F570B45}" destId="{2A3E0B0B-A6E8-4067-9726-9045A89CFAAF}" srcOrd="0" destOrd="0" presId="urn:microsoft.com/office/officeart/2005/8/layout/vList2"/>
    <dgm:cxn modelId="{605CA98D-2688-4FD6-B287-75ABBAFE5209}" srcId="{F37FE48B-6900-44DD-8F56-12DE3F570B45}" destId="{2107083F-DB10-4C26-B3DD-979D7C938ED9}" srcOrd="2" destOrd="0" parTransId="{C225C543-1821-48BF-B558-42E4C2BC531E}" sibTransId="{52DA6B6E-5C06-4E59-B2CA-4BAC58C20BAE}"/>
    <dgm:cxn modelId="{E78E9552-A0B0-4DBC-A6A0-4B9F8B091EB4}" type="presOf" srcId="{64BDCBC9-1DFF-4924-9AB7-CABD7177416E}" destId="{554AD70B-1C71-47F7-A1A4-3547DD5E3099}" srcOrd="0" destOrd="1" presId="urn:microsoft.com/office/officeart/2005/8/layout/vList2"/>
    <dgm:cxn modelId="{C0974764-E167-49C1-916E-7D1E93266CB4}" type="presOf" srcId="{D29C9B53-15CA-4B64-AA52-FC807B2510DA}" destId="{554AD70B-1C71-47F7-A1A4-3547DD5E3099}" srcOrd="0" destOrd="0" presId="urn:microsoft.com/office/officeart/2005/8/layout/vList2"/>
    <dgm:cxn modelId="{761EB0A1-E51F-45F8-8F8A-755A2687FBA5}" srcId="{2A204D96-32F1-45B8-B31D-D12BE64B50D4}" destId="{A0856B84-3E3D-42AD-BF0B-85D6FD6710BC}" srcOrd="0" destOrd="0" parTransId="{FB9C4D96-099B-413D-B772-447038ACD075}" sibTransId="{270C782F-3CBD-4F6D-9E89-D031AE17A1C8}"/>
    <dgm:cxn modelId="{75C14A47-9952-4438-83DA-AE00FAA90692}" type="presOf" srcId="{2107083F-DB10-4C26-B3DD-979D7C938ED9}" destId="{554AD70B-1C71-47F7-A1A4-3547DD5E3099}" srcOrd="0" destOrd="2" presId="urn:microsoft.com/office/officeart/2005/8/layout/vList2"/>
    <dgm:cxn modelId="{6523A117-FC18-424D-A29A-73565561EAFA}" type="presOf" srcId="{8CB7B612-C984-403C-9F04-FCBE94178366}" destId="{BA170E25-0583-4F77-8451-F69100A5B4A5}" srcOrd="0" destOrd="0" presId="urn:microsoft.com/office/officeart/2005/8/layout/vList2"/>
    <dgm:cxn modelId="{078CC32A-2020-463C-951B-63B96F3235D2}" srcId="{2A204D96-32F1-45B8-B31D-D12BE64B50D4}" destId="{8CB7B612-C984-403C-9F04-FCBE94178366}" srcOrd="2" destOrd="0" parTransId="{C9B66689-396F-40E0-B7C9-710F462E522C}" sibTransId="{127F3678-BEEE-4664-A950-E39B693E4EBC}"/>
    <dgm:cxn modelId="{D0DCA0B9-6B53-45BD-A527-6F8327440CB6}" type="presOf" srcId="{A0856B84-3E3D-42AD-BF0B-85D6FD6710BC}" destId="{F0E95C65-F56B-4403-B3A3-144469F8FEDF}" srcOrd="0" destOrd="0" presId="urn:microsoft.com/office/officeart/2005/8/layout/vList2"/>
    <dgm:cxn modelId="{72BD5E9F-1A18-4334-BCA6-B8BE1EB2BF49}" srcId="{2A204D96-32F1-45B8-B31D-D12BE64B50D4}" destId="{F37FE48B-6900-44DD-8F56-12DE3F570B45}" srcOrd="1" destOrd="0" parTransId="{EC2356F3-8820-4105-BD4A-48A0DA483DC7}" sibTransId="{BD55A004-22FE-46FC-AEE7-C183B3C7D473}"/>
    <dgm:cxn modelId="{A4A1E8E3-2802-4BFD-9E86-0CCDB145E180}" type="presOf" srcId="{2A204D96-32F1-45B8-B31D-D12BE64B50D4}" destId="{2A10E636-A3DE-44FA-BD22-AF8F82049D94}" srcOrd="0" destOrd="0" presId="urn:microsoft.com/office/officeart/2005/8/layout/vList2"/>
    <dgm:cxn modelId="{FCF90120-D32D-4C4C-BA32-DB893085A0A5}" srcId="{F37FE48B-6900-44DD-8F56-12DE3F570B45}" destId="{64BDCBC9-1DFF-4924-9AB7-CABD7177416E}" srcOrd="1" destOrd="0" parTransId="{7600358F-3AB6-4F20-9BA9-8B4AEBF24CA3}" sibTransId="{38E1FE48-9BD0-4319-98BA-B0EF827A35B1}"/>
    <dgm:cxn modelId="{A3803B5C-B9D7-4BD5-806E-9BC9106AEBF3}" srcId="{F37FE48B-6900-44DD-8F56-12DE3F570B45}" destId="{D29C9B53-15CA-4B64-AA52-FC807B2510DA}" srcOrd="0" destOrd="0" parTransId="{D56AC1BA-DFF1-4DA4-A063-06CBFBE94363}" sibTransId="{BD820207-F2C7-4D4F-B1DD-06985FF46861}"/>
    <dgm:cxn modelId="{310A90C6-65AD-4226-B837-EEA6F2278F5D}" type="presParOf" srcId="{2A10E636-A3DE-44FA-BD22-AF8F82049D94}" destId="{F0E95C65-F56B-4403-B3A3-144469F8FEDF}" srcOrd="0" destOrd="0" presId="urn:microsoft.com/office/officeart/2005/8/layout/vList2"/>
    <dgm:cxn modelId="{DF933A82-9B19-476B-A33F-BDFF56114609}" type="presParOf" srcId="{2A10E636-A3DE-44FA-BD22-AF8F82049D94}" destId="{342875B0-E908-491C-832E-EF5B364A7FCA}" srcOrd="1" destOrd="0" presId="urn:microsoft.com/office/officeart/2005/8/layout/vList2"/>
    <dgm:cxn modelId="{70F917AA-EB21-42F4-9C5F-2604D18B0EBB}" type="presParOf" srcId="{2A10E636-A3DE-44FA-BD22-AF8F82049D94}" destId="{2A3E0B0B-A6E8-4067-9726-9045A89CFAAF}" srcOrd="2" destOrd="0" presId="urn:microsoft.com/office/officeart/2005/8/layout/vList2"/>
    <dgm:cxn modelId="{AF8652E0-FD70-49C1-B204-1A34CE74CB91}" type="presParOf" srcId="{2A10E636-A3DE-44FA-BD22-AF8F82049D94}" destId="{554AD70B-1C71-47F7-A1A4-3547DD5E3099}" srcOrd="3" destOrd="0" presId="urn:microsoft.com/office/officeart/2005/8/layout/vList2"/>
    <dgm:cxn modelId="{AD689997-4CD0-46BE-A2EA-2448C7260AAF}" type="presParOf" srcId="{2A10E636-A3DE-44FA-BD22-AF8F82049D94}" destId="{BA170E25-0583-4F77-8451-F69100A5B4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35B8D-FC3D-4A55-B154-BB60E31DAC58}">
      <dsp:nvSpPr>
        <dsp:cNvPr id="0" name=""/>
        <dsp:cNvSpPr/>
      </dsp:nvSpPr>
      <dsp:spPr>
        <a:xfrm>
          <a:off x="0" y="276412"/>
          <a:ext cx="8640960" cy="105534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4400" b="0" i="0" u="none" kern="1200" baseline="0" dirty="0"/>
            <a:t>Focus on reducing the workload</a:t>
          </a:r>
          <a:endParaRPr lang="en" sz="4400" kern="1200" dirty="0"/>
        </a:p>
      </dsp:txBody>
      <dsp:txXfrm>
        <a:off x="51517" y="327929"/>
        <a:ext cx="8537926" cy="952306"/>
      </dsp:txXfrm>
    </dsp:sp>
    <dsp:sp modelId="{67E54BDE-484D-421D-A7DE-93833CAA5E6F}">
      <dsp:nvSpPr>
        <dsp:cNvPr id="0" name=""/>
        <dsp:cNvSpPr/>
      </dsp:nvSpPr>
      <dsp:spPr>
        <a:xfrm>
          <a:off x="0" y="1331752"/>
          <a:ext cx="8640960" cy="93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</a:bodyPr>
        <a:lstStyle/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From the government</a:t>
          </a:r>
          <a:endParaRPr lang="en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From the industry organisations</a:t>
          </a:r>
          <a:endParaRPr lang="en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From the enterprises</a:t>
          </a:r>
          <a:endParaRPr lang="en" sz="1800" kern="1200" dirty="0"/>
        </a:p>
      </dsp:txBody>
      <dsp:txXfrm>
        <a:off x="0" y="1331752"/>
        <a:ext cx="8640960" cy="933570"/>
      </dsp:txXfrm>
    </dsp:sp>
    <dsp:sp modelId="{DAB2A306-2959-4A7E-B1AF-42571FAF97C6}">
      <dsp:nvSpPr>
        <dsp:cNvPr id="0" name=""/>
        <dsp:cNvSpPr/>
      </dsp:nvSpPr>
      <dsp:spPr>
        <a:xfrm>
          <a:off x="0" y="2265322"/>
          <a:ext cx="8640960" cy="105534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4400" b="0" i="0" u="none" kern="1200" baseline="0"/>
            <a:t>Why is Statistics Denmark involved?</a:t>
          </a:r>
          <a:endParaRPr lang="en" sz="4400" kern="1200" dirty="0"/>
        </a:p>
      </dsp:txBody>
      <dsp:txXfrm>
        <a:off x="51517" y="2316839"/>
        <a:ext cx="8537926" cy="952306"/>
      </dsp:txXfrm>
    </dsp:sp>
    <dsp:sp modelId="{1F3EA554-97CD-4F77-ADD9-B6F43D7F8B78}">
      <dsp:nvSpPr>
        <dsp:cNvPr id="0" name=""/>
        <dsp:cNvSpPr/>
      </dsp:nvSpPr>
      <dsp:spPr>
        <a:xfrm>
          <a:off x="0" y="3320662"/>
          <a:ext cx="8640960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2860" rIns="128016" bIns="22860" numCol="1" spcCol="1270" anchor="t" anchorCtr="0">
          <a:noAutofit/>
        </a:bodyPr>
        <a:lstStyle/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Faster data</a:t>
          </a:r>
          <a:endParaRPr lang="en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Improved quality</a:t>
          </a:r>
          <a:endParaRPr lang="en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Reduced data processing costs</a:t>
          </a:r>
          <a:endParaRPr lang="en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Higher response rates</a:t>
          </a:r>
          <a:endParaRPr lang="en" sz="1800" kern="1200" dirty="0"/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" sz="1800" b="0" i="0" u="none" kern="1200" baseline="0"/>
            <a:t>Larger samples and more data</a:t>
          </a:r>
          <a:endParaRPr lang="en" sz="1800" kern="1200" dirty="0"/>
        </a:p>
      </dsp:txBody>
      <dsp:txXfrm>
        <a:off x="0" y="3320662"/>
        <a:ext cx="8640960" cy="1548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D3E99-7BBA-4127-A4ED-3EB2022CE487}">
      <dsp:nvSpPr>
        <dsp:cNvPr id="0" name=""/>
        <dsp:cNvSpPr/>
      </dsp:nvSpPr>
      <dsp:spPr>
        <a:xfrm>
          <a:off x="0" y="66579"/>
          <a:ext cx="8219256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i="0" kern="1200" baseline="0" smtClean="0"/>
            <a:t>Digital transformation</a:t>
          </a:r>
          <a:endParaRPr lang="da-DK" sz="3100" kern="1200"/>
        </a:p>
      </dsp:txBody>
      <dsp:txXfrm>
        <a:off x="36296" y="102875"/>
        <a:ext cx="8146664" cy="670943"/>
      </dsp:txXfrm>
    </dsp:sp>
    <dsp:sp modelId="{2024DA0C-C0BF-4671-8CD9-A06A700BB897}">
      <dsp:nvSpPr>
        <dsp:cNvPr id="0" name=""/>
        <dsp:cNvSpPr/>
      </dsp:nvSpPr>
      <dsp:spPr>
        <a:xfrm>
          <a:off x="0" y="806275"/>
          <a:ext cx="8219256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Systems go online and become</a:t>
          </a:r>
          <a:r>
            <a:rPr lang="en-US" sz="2400" kern="1200" smtClean="0"/>
            <a:t/>
          </a:r>
          <a:br>
            <a:rPr lang="en-US" sz="2400" kern="1200" smtClean="0"/>
          </a:br>
          <a:r>
            <a:rPr lang="en-US" sz="2400" b="0" i="0" kern="1200" baseline="0" smtClean="0"/>
            <a:t>standardised</a:t>
          </a:r>
          <a:endParaRPr lang="da-DK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Data is born digital, e.g. on home pages</a:t>
          </a:r>
          <a:endParaRPr lang="da-DK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Data is processed digitally, e.g. via apps</a:t>
          </a:r>
          <a:endParaRPr lang="da-DK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Data is stored in the cloud and shared between systems</a:t>
          </a:r>
          <a:endParaRPr lang="da-DK" sz="2400" kern="1200"/>
        </a:p>
      </dsp:txBody>
      <dsp:txXfrm>
        <a:off x="0" y="806275"/>
        <a:ext cx="8219256" cy="1989270"/>
      </dsp:txXfrm>
    </dsp:sp>
    <dsp:sp modelId="{353990F2-2006-40B8-9901-C218D32644D9}">
      <dsp:nvSpPr>
        <dsp:cNvPr id="0" name=""/>
        <dsp:cNvSpPr/>
      </dsp:nvSpPr>
      <dsp:spPr>
        <a:xfrm>
          <a:off x="0" y="2795545"/>
          <a:ext cx="8219256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0" i="0" kern="1200" baseline="0" smtClean="0"/>
            <a:t>The situation for newly established SMEs</a:t>
          </a:r>
          <a:endParaRPr lang="da-DK" sz="3100" kern="1200"/>
        </a:p>
      </dsp:txBody>
      <dsp:txXfrm>
        <a:off x="36296" y="2831841"/>
        <a:ext cx="8146664" cy="670943"/>
      </dsp:txXfrm>
    </dsp:sp>
    <dsp:sp modelId="{1C98FEA7-4060-4A53-AB7D-1AD48F14648B}">
      <dsp:nvSpPr>
        <dsp:cNvPr id="0" name=""/>
        <dsp:cNvSpPr/>
      </dsp:nvSpPr>
      <dsp:spPr>
        <a:xfrm>
          <a:off x="0" y="3539080"/>
          <a:ext cx="8219256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Operating a business should be easy</a:t>
          </a:r>
          <a:endParaRPr lang="da-DK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No interest in administrative tasks</a:t>
          </a:r>
          <a:endParaRPr lang="da-DK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i="0" kern="1200" baseline="0" smtClean="0"/>
            <a:t>Data is willingly shared if it eliminates an administrative task</a:t>
          </a:r>
          <a:endParaRPr lang="da-DK" sz="2400" kern="1200"/>
        </a:p>
      </dsp:txBody>
      <dsp:txXfrm>
        <a:off x="0" y="3539080"/>
        <a:ext cx="8219256" cy="1251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9EC2A-F3C0-4443-9E6F-B1BEF40F0C51}">
      <dsp:nvSpPr>
        <dsp:cNvPr id="0" name=""/>
        <dsp:cNvSpPr/>
      </dsp:nvSpPr>
      <dsp:spPr>
        <a:xfrm>
          <a:off x="0" y="20779"/>
          <a:ext cx="4896448" cy="71954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baseline="0" dirty="0" smtClean="0"/>
            <a:t>Enterprises are started digitally</a:t>
          </a:r>
          <a:endParaRPr lang="da-DK" sz="2800" kern="1200" dirty="0"/>
        </a:p>
      </dsp:txBody>
      <dsp:txXfrm>
        <a:off x="35125" y="55904"/>
        <a:ext cx="4826198" cy="649299"/>
      </dsp:txXfrm>
    </dsp:sp>
    <dsp:sp modelId="{E9D64A5A-3699-433A-9DF6-E843F2837A13}">
      <dsp:nvSpPr>
        <dsp:cNvPr id="0" name=""/>
        <dsp:cNvSpPr/>
      </dsp:nvSpPr>
      <dsp:spPr>
        <a:xfrm>
          <a:off x="0" y="740329"/>
          <a:ext cx="8496944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i="0" kern="1200" baseline="0" smtClean="0"/>
            <a:t>Create a company in five minutes</a:t>
          </a:r>
          <a:endParaRPr lang="da-DK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i="0" kern="1200" baseline="0" smtClean="0"/>
            <a:t>Standard articles of association, standard charts</a:t>
          </a:r>
          <a:br>
            <a:rPr lang="en-US" sz="2200" b="0" i="0" kern="1200" baseline="0" smtClean="0"/>
          </a:br>
          <a:r>
            <a:rPr lang="en-US" sz="2200" b="0" i="0" kern="1200" baseline="0" smtClean="0"/>
            <a:t>of accounts, NemID</a:t>
          </a:r>
          <a:endParaRPr lang="da-DK" sz="2200" kern="1200"/>
        </a:p>
      </dsp:txBody>
      <dsp:txXfrm>
        <a:off x="0" y="740329"/>
        <a:ext cx="8496944" cy="1117800"/>
      </dsp:txXfrm>
    </dsp:sp>
    <dsp:sp modelId="{FB336665-09E5-4607-B9B0-BBC9E185BADA}">
      <dsp:nvSpPr>
        <dsp:cNvPr id="0" name=""/>
        <dsp:cNvSpPr/>
      </dsp:nvSpPr>
      <dsp:spPr>
        <a:xfrm>
          <a:off x="0" y="1858130"/>
          <a:ext cx="8496944" cy="71954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baseline="0" smtClean="0"/>
            <a:t>And continue to operate digitally</a:t>
          </a:r>
          <a:endParaRPr lang="da-DK" sz="2800" kern="1200"/>
        </a:p>
      </dsp:txBody>
      <dsp:txXfrm>
        <a:off x="35125" y="1893255"/>
        <a:ext cx="8426694" cy="649299"/>
      </dsp:txXfrm>
    </dsp:sp>
    <dsp:sp modelId="{A1267537-D975-4390-8408-DD4DF01DE81D}">
      <dsp:nvSpPr>
        <dsp:cNvPr id="0" name=""/>
        <dsp:cNvSpPr/>
      </dsp:nvSpPr>
      <dsp:spPr>
        <a:xfrm>
          <a:off x="0" y="2577680"/>
          <a:ext cx="8496944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i="0" kern="1200" baseline="0" smtClean="0"/>
            <a:t>300,000 active enterprises in Denmark</a:t>
          </a:r>
          <a:endParaRPr lang="da-DK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i="0" kern="1200" baseline="0" smtClean="0"/>
            <a:t>200,000 use online accounting systems – typically SMEs</a:t>
          </a:r>
          <a:endParaRPr lang="da-DK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i="0" kern="1200" baseline="0" smtClean="0"/>
            <a:t>Five significant operators in the market</a:t>
          </a:r>
          <a:endParaRPr lang="da-DK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b="0" i="0" kern="1200" baseline="0" smtClean="0"/>
            <a:t>One dominant operator </a:t>
          </a:r>
          <a:endParaRPr lang="da-DK" sz="2200" kern="1200"/>
        </a:p>
      </dsp:txBody>
      <dsp:txXfrm>
        <a:off x="0" y="2577680"/>
        <a:ext cx="8496944" cy="1583549"/>
      </dsp:txXfrm>
    </dsp:sp>
    <dsp:sp modelId="{094F9D1F-0AF9-4FBC-BF6B-50BF3FFF1577}">
      <dsp:nvSpPr>
        <dsp:cNvPr id="0" name=""/>
        <dsp:cNvSpPr/>
      </dsp:nvSpPr>
      <dsp:spPr>
        <a:xfrm>
          <a:off x="0" y="4161230"/>
          <a:ext cx="8496944" cy="719549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baseline="0" dirty="0" smtClean="0"/>
            <a:t>The development creates automation opportunities</a:t>
          </a:r>
          <a:endParaRPr lang="da-DK" sz="2800" kern="1200" dirty="0"/>
        </a:p>
      </dsp:txBody>
      <dsp:txXfrm>
        <a:off x="35125" y="4196355"/>
        <a:ext cx="8426694" cy="649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D67D8-C235-43C7-B937-7C4A97F775BE}">
      <dsp:nvSpPr>
        <dsp:cNvPr id="0" name=""/>
        <dsp:cNvSpPr/>
      </dsp:nvSpPr>
      <dsp:spPr>
        <a:xfrm>
          <a:off x="0" y="84406"/>
          <a:ext cx="7886700" cy="69556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baseline="0" smtClean="0"/>
            <a:t>Use of big data</a:t>
          </a:r>
          <a:endParaRPr lang="da-DK" sz="2900" kern="1200"/>
        </a:p>
      </dsp:txBody>
      <dsp:txXfrm>
        <a:off x="33955" y="118361"/>
        <a:ext cx="7818790" cy="627655"/>
      </dsp:txXfrm>
    </dsp:sp>
    <dsp:sp modelId="{E986133C-5B16-4735-A84D-C84C0D8EBAF4}">
      <dsp:nvSpPr>
        <dsp:cNvPr id="0" name=""/>
        <dsp:cNvSpPr/>
      </dsp:nvSpPr>
      <dsp:spPr>
        <a:xfrm>
          <a:off x="0" y="779971"/>
          <a:ext cx="7886700" cy="1200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Accounting statistics – XBRL data</a:t>
          </a:r>
          <a:endParaRPr lang="da-DK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Statistics on agriculture – satellite data</a:t>
          </a:r>
          <a:endParaRPr lang="da-DK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Library statistics</a:t>
          </a:r>
          <a:endParaRPr lang="da-DK" sz="2300" kern="1200"/>
        </a:p>
      </dsp:txBody>
      <dsp:txXfrm>
        <a:off x="0" y="779971"/>
        <a:ext cx="7886700" cy="1200599"/>
      </dsp:txXfrm>
    </dsp:sp>
    <dsp:sp modelId="{1C0EF661-1944-47E9-9A3F-A0F183A23835}">
      <dsp:nvSpPr>
        <dsp:cNvPr id="0" name=""/>
        <dsp:cNvSpPr/>
      </dsp:nvSpPr>
      <dsp:spPr>
        <a:xfrm>
          <a:off x="0" y="1980571"/>
          <a:ext cx="7886700" cy="695565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baseline="0" dirty="0" smtClean="0"/>
            <a:t>Tests and voluntary agreements on data deliveries</a:t>
          </a:r>
          <a:endParaRPr lang="da-DK" sz="2900" kern="1200" dirty="0"/>
        </a:p>
      </dsp:txBody>
      <dsp:txXfrm>
        <a:off x="33955" y="2014526"/>
        <a:ext cx="7818790" cy="627655"/>
      </dsp:txXfrm>
    </dsp:sp>
    <dsp:sp modelId="{E17A7E6E-F86D-4CF2-ACC6-317AAA24DC81}">
      <dsp:nvSpPr>
        <dsp:cNvPr id="0" name=""/>
        <dsp:cNvSpPr/>
      </dsp:nvSpPr>
      <dsp:spPr>
        <a:xfrm>
          <a:off x="0" y="2676136"/>
          <a:ext cx="7886700" cy="15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Provider of accounting systems</a:t>
          </a:r>
          <a:endParaRPr lang="da-DK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Data on transport and goods on vehicle</a:t>
          </a:r>
          <a:endParaRPr lang="da-DK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Data on farming, e.g. harvest, forest areas and pigs</a:t>
          </a:r>
          <a:endParaRPr lang="da-DK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baseline="0" smtClean="0"/>
            <a:t>Monthly turnover in retail businesses</a:t>
          </a:r>
          <a:endParaRPr lang="da-DK" sz="2300" kern="1200"/>
        </a:p>
      </dsp:txBody>
      <dsp:txXfrm>
        <a:off x="0" y="2676136"/>
        <a:ext cx="7886700" cy="15907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C2279-AEEA-4279-82D3-ACB826831F59}">
      <dsp:nvSpPr>
        <dsp:cNvPr id="0" name=""/>
        <dsp:cNvSpPr/>
      </dsp:nvSpPr>
      <dsp:spPr>
        <a:xfrm>
          <a:off x="0" y="284521"/>
          <a:ext cx="7886700" cy="64759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i="0" kern="1200" baseline="0" smtClean="0"/>
            <a:t>Risks</a:t>
          </a:r>
          <a:endParaRPr lang="da-DK" sz="2700" kern="1200"/>
        </a:p>
      </dsp:txBody>
      <dsp:txXfrm>
        <a:off x="31613" y="316134"/>
        <a:ext cx="7823474" cy="584369"/>
      </dsp:txXfrm>
    </dsp:sp>
    <dsp:sp modelId="{F477A3F6-33BB-49CD-A457-F1C2160FC591}">
      <dsp:nvSpPr>
        <dsp:cNvPr id="0" name=""/>
        <dsp:cNvSpPr/>
      </dsp:nvSpPr>
      <dsp:spPr>
        <a:xfrm>
          <a:off x="0" y="932116"/>
          <a:ext cx="7886700" cy="139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b="0" i="0" kern="1200" baseline="0" smtClean="0"/>
            <a:t>Higher degree of customisation</a:t>
          </a:r>
          <a:endParaRPr lang="da-DK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b="0" i="0" kern="1200" baseline="0" smtClean="0"/>
            <a:t>Raw data may be less accurate</a:t>
          </a:r>
          <a:endParaRPr lang="da-DK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b="0" i="0" kern="1200" baseline="0" smtClean="0"/>
            <a:t>Reduced quality assurance in</a:t>
          </a:r>
          <a:r>
            <a:rPr lang="en-US" sz="2100" kern="1200" smtClean="0"/>
            <a:t/>
          </a:r>
          <a:br>
            <a:rPr lang="en-US" sz="2100" kern="1200" smtClean="0"/>
          </a:br>
          <a:r>
            <a:rPr lang="en-US" sz="2100" b="0" i="0" kern="1200" baseline="0" smtClean="0"/>
            <a:t>the reporting situation</a:t>
          </a:r>
          <a:endParaRPr lang="da-DK" sz="2100" kern="1200"/>
        </a:p>
      </dsp:txBody>
      <dsp:txXfrm>
        <a:off x="0" y="932116"/>
        <a:ext cx="7886700" cy="1397250"/>
      </dsp:txXfrm>
    </dsp:sp>
    <dsp:sp modelId="{DA0E8BE5-8F02-4AEC-A60F-19AAA1C47A04}">
      <dsp:nvSpPr>
        <dsp:cNvPr id="0" name=""/>
        <dsp:cNvSpPr/>
      </dsp:nvSpPr>
      <dsp:spPr>
        <a:xfrm>
          <a:off x="0" y="2329366"/>
          <a:ext cx="7886700" cy="647595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i="0" kern="1200" baseline="0" smtClean="0"/>
            <a:t>Opportunities</a:t>
          </a:r>
          <a:endParaRPr lang="da-DK" sz="2700" kern="1200"/>
        </a:p>
      </dsp:txBody>
      <dsp:txXfrm>
        <a:off x="31613" y="2360979"/>
        <a:ext cx="7823474" cy="584369"/>
      </dsp:txXfrm>
    </dsp:sp>
    <dsp:sp modelId="{C7D50398-5161-4A92-B772-E50681F4C68A}">
      <dsp:nvSpPr>
        <dsp:cNvPr id="0" name=""/>
        <dsp:cNvSpPr/>
      </dsp:nvSpPr>
      <dsp:spPr>
        <a:xfrm>
          <a:off x="0" y="2976961"/>
          <a:ext cx="7886700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b="0" i="0" kern="1200" baseline="0" smtClean="0"/>
            <a:t>Increased amounts of data reduce the requirement for accuracy</a:t>
          </a:r>
          <a:endParaRPr lang="da-DK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b="0" i="0" kern="1200" baseline="0" smtClean="0"/>
            <a:t>Machine learning can patch up incomplete information</a:t>
          </a:r>
          <a:endParaRPr lang="da-DK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b="0" i="0" kern="1200" baseline="0" smtClean="0"/>
            <a:t>Improved dialogue with reporting offices due to reduced workload</a:t>
          </a:r>
          <a:endParaRPr lang="da-DK" sz="2100" kern="1200"/>
        </a:p>
      </dsp:txBody>
      <dsp:txXfrm>
        <a:off x="0" y="2976961"/>
        <a:ext cx="7886700" cy="10898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95C65-F56B-4403-B3A3-144469F8FEDF}">
      <dsp:nvSpPr>
        <dsp:cNvPr id="0" name=""/>
        <dsp:cNvSpPr/>
      </dsp:nvSpPr>
      <dsp:spPr>
        <a:xfrm>
          <a:off x="0" y="137917"/>
          <a:ext cx="3816424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baseline="0" dirty="0" smtClean="0"/>
            <a:t>Externally: Active search for potential partners </a:t>
          </a:r>
          <a:r>
            <a:rPr lang="en-US" sz="2400" b="0" kern="1200" dirty="0" smtClean="0"/>
            <a:t>using</a:t>
          </a:r>
          <a:r>
            <a:rPr lang="en-US" sz="2400" b="0" i="0" kern="1200" baseline="0" dirty="0" smtClean="0"/>
            <a:t> selected statistics or data</a:t>
          </a:r>
          <a:endParaRPr lang="da-DK" sz="2400" kern="1200" dirty="0"/>
        </a:p>
      </dsp:txBody>
      <dsp:txXfrm>
        <a:off x="64425" y="202342"/>
        <a:ext cx="3687574" cy="1190909"/>
      </dsp:txXfrm>
    </dsp:sp>
    <dsp:sp modelId="{2A3E0B0B-A6E8-4067-9726-9045A89CFAAF}">
      <dsp:nvSpPr>
        <dsp:cNvPr id="0" name=""/>
        <dsp:cNvSpPr/>
      </dsp:nvSpPr>
      <dsp:spPr>
        <a:xfrm>
          <a:off x="0" y="1526797"/>
          <a:ext cx="3816424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baseline="0" smtClean="0"/>
            <a:t>Internally: Inspirational catalogue about the use of new data types</a:t>
          </a:r>
          <a:endParaRPr lang="da-DK" sz="2400" kern="1200"/>
        </a:p>
      </dsp:txBody>
      <dsp:txXfrm>
        <a:off x="64425" y="1591222"/>
        <a:ext cx="3687574" cy="1190909"/>
      </dsp:txXfrm>
    </dsp:sp>
    <dsp:sp modelId="{554AD70B-1C71-47F7-A1A4-3547DD5E3099}">
      <dsp:nvSpPr>
        <dsp:cNvPr id="0" name=""/>
        <dsp:cNvSpPr/>
      </dsp:nvSpPr>
      <dsp:spPr>
        <a:xfrm>
          <a:off x="0" y="2846557"/>
          <a:ext cx="381642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7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b="0" i="0" kern="1200" baseline="0" smtClean="0"/>
            <a:t>Prefilling</a:t>
          </a:r>
          <a:endParaRPr lang="da-DK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b="0" i="0" kern="1200" baseline="0" smtClean="0"/>
            <a:t>Troubleshooting</a:t>
          </a:r>
          <a:endParaRPr lang="da-DK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b="0" i="0" kern="1200" baseline="0" smtClean="0"/>
            <a:t>Statistics</a:t>
          </a:r>
          <a:endParaRPr lang="da-DK" sz="1900" kern="1200"/>
        </a:p>
      </dsp:txBody>
      <dsp:txXfrm>
        <a:off x="0" y="2846557"/>
        <a:ext cx="3816424" cy="993600"/>
      </dsp:txXfrm>
    </dsp:sp>
    <dsp:sp modelId="{BA170E25-0583-4F77-8451-F69100A5B4A5}">
      <dsp:nvSpPr>
        <dsp:cNvPr id="0" name=""/>
        <dsp:cNvSpPr/>
      </dsp:nvSpPr>
      <dsp:spPr>
        <a:xfrm>
          <a:off x="0" y="3840157"/>
          <a:ext cx="3816424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baseline="0" smtClean="0"/>
            <a:t>A (large) “bucket” for storage</a:t>
          </a:r>
          <a:endParaRPr lang="da-DK" sz="2400" kern="1200"/>
        </a:p>
      </dsp:txBody>
      <dsp:txXfrm>
        <a:off x="64425" y="3904582"/>
        <a:ext cx="3687574" cy="119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C671FA05-56DB-452A-B4B7-E57575E8C5E7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1" y="9278551"/>
            <a:ext cx="907415" cy="5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9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5CD0D4A-5A8D-4E07-938E-A0B3E20FF66C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1" y="9278551"/>
            <a:ext cx="907415" cy="5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0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19100" y="352425"/>
            <a:ext cx="5949950" cy="44624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78776" y="5089501"/>
            <a:ext cx="5430200" cy="3915000"/>
          </a:xfrm>
        </p:spPr>
        <p:txBody>
          <a:bodyPr/>
          <a:lstStyle/>
          <a:p>
            <a:endParaRPr lang="en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116975" y="9435646"/>
            <a:ext cx="428748" cy="340588"/>
          </a:xfrm>
        </p:spPr>
        <p:txBody>
          <a:bodyPr/>
          <a:lstStyle/>
          <a:p>
            <a:pPr algn="ctr" rtl="0"/>
            <a:fld id="{65CD0D4A-5A8D-4E07-938E-A0B3E20FF66C}" type="slidenum">
              <a:rPr/>
              <a:pPr algn="ctr" rtl="0"/>
              <a:t>1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9523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There</a:t>
            </a:r>
            <a:r>
              <a:rPr lang="da-DK" dirty="0" smtClean="0"/>
              <a:t> is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testing</a:t>
            </a:r>
            <a:r>
              <a:rPr lang="da-DK" dirty="0" smtClean="0"/>
              <a:t> </a:t>
            </a:r>
            <a:r>
              <a:rPr lang="da-DK" dirty="0" err="1" smtClean="0"/>
              <a:t>going</a:t>
            </a:r>
            <a:r>
              <a:rPr lang="da-DK" dirty="0" smtClean="0"/>
              <a:t> on</a:t>
            </a:r>
            <a:r>
              <a:rPr lang="da-DK" baseline="0" dirty="0" smtClean="0"/>
              <a:t> </a:t>
            </a:r>
            <a:r>
              <a:rPr lang="da-DK" dirty="0" smtClean="0"/>
              <a:t>in SD and </a:t>
            </a:r>
            <a:r>
              <a:rPr lang="da-DK" dirty="0" err="1" smtClean="0"/>
              <a:t>some</a:t>
            </a:r>
            <a:r>
              <a:rPr lang="da-DK" dirty="0" smtClean="0"/>
              <a:t> of </a:t>
            </a:r>
            <a:r>
              <a:rPr lang="da-DK" dirty="0" err="1" smtClean="0"/>
              <a:t>them</a:t>
            </a:r>
            <a:r>
              <a:rPr lang="da-DK" dirty="0" smtClean="0"/>
              <a:t> is overlapping </a:t>
            </a:r>
            <a:r>
              <a:rPr lang="da-DK" dirty="0" err="1" smtClean="0"/>
              <a:t>others</a:t>
            </a:r>
            <a:r>
              <a:rPr lang="da-DK" dirty="0" smtClean="0"/>
              <a:t>. </a:t>
            </a:r>
          </a:p>
          <a:p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search</a:t>
            </a:r>
            <a:r>
              <a:rPr lang="da-DK" dirty="0" smtClean="0"/>
              <a:t> for aktive partners</a:t>
            </a:r>
            <a:r>
              <a:rPr lang="da-DK" baseline="0" dirty="0" smtClean="0"/>
              <a:t> to promote the </a:t>
            </a:r>
            <a:r>
              <a:rPr lang="da-DK" baseline="0" dirty="0" err="1" smtClean="0"/>
              <a:t>process</a:t>
            </a:r>
            <a:r>
              <a:rPr lang="da-DK" baseline="0" dirty="0" smtClean="0"/>
              <a:t>. </a:t>
            </a:r>
          </a:p>
          <a:p>
            <a:endParaRPr lang="da-DK" baseline="0" dirty="0" smtClean="0"/>
          </a:p>
          <a:p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currently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working</a:t>
            </a:r>
            <a:r>
              <a:rPr lang="da-DK" baseline="0" dirty="0" smtClean="0"/>
              <a:t> with 6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partners + Danish Business Authority and Nordic Smart </a:t>
            </a:r>
            <a:r>
              <a:rPr lang="da-DK" baseline="0" dirty="0" err="1" smtClean="0"/>
              <a:t>Government</a:t>
            </a:r>
            <a:r>
              <a:rPr lang="da-DK" baseline="0" dirty="0" smtClean="0"/>
              <a:t>.  </a:t>
            </a:r>
          </a:p>
          <a:p>
            <a:endParaRPr lang="da-DK" baseline="0" dirty="0" smtClean="0"/>
          </a:p>
          <a:p>
            <a:r>
              <a:rPr lang="da-DK" baseline="0" dirty="0" smtClean="0"/>
              <a:t>Common for the </a:t>
            </a:r>
            <a:r>
              <a:rPr lang="da-DK" baseline="0" dirty="0" err="1" smtClean="0"/>
              <a:t>projects</a:t>
            </a:r>
            <a:r>
              <a:rPr lang="da-DK" baseline="0" dirty="0" smtClean="0"/>
              <a:t>, is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go to </a:t>
            </a:r>
            <a:r>
              <a:rPr lang="da-DK" baseline="0" dirty="0" err="1" smtClean="0"/>
              <a:t>focal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companies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already</a:t>
            </a:r>
            <a:r>
              <a:rPr lang="da-DK" baseline="0" dirty="0" smtClean="0"/>
              <a:t> have data, </a:t>
            </a:r>
            <a:r>
              <a:rPr lang="da-DK" baseline="0" dirty="0" err="1" smtClean="0"/>
              <a:t>instead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individual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companies</a:t>
            </a:r>
            <a:r>
              <a:rPr lang="da-DK" baseline="0" dirty="0" smtClean="0"/>
              <a:t>.   </a:t>
            </a:r>
          </a:p>
          <a:p>
            <a:endParaRPr lang="da-DK" baseline="0" dirty="0" smtClean="0"/>
          </a:p>
          <a:p>
            <a:r>
              <a:rPr lang="da-DK" baseline="0" dirty="0" smtClean="0"/>
              <a:t>The </a:t>
            </a:r>
            <a:r>
              <a:rPr lang="da-DK" baseline="0" dirty="0" err="1" smtClean="0"/>
              <a:t>organization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work</a:t>
            </a:r>
            <a:r>
              <a:rPr lang="da-DK" baseline="0" dirty="0" smtClean="0"/>
              <a:t> is not </a:t>
            </a:r>
            <a:r>
              <a:rPr lang="da-DK" baseline="0" dirty="0" err="1" smtClean="0"/>
              <a:t>fully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place</a:t>
            </a:r>
            <a:r>
              <a:rPr lang="da-DK" baseline="0" dirty="0" smtClean="0"/>
              <a:t> and in </a:t>
            </a:r>
            <a:r>
              <a:rPr lang="da-DK" baseline="0" dirty="0" err="1" smtClean="0"/>
              <a:t>some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areas</a:t>
            </a:r>
            <a:r>
              <a:rPr lang="da-DK" baseline="0" dirty="0" smtClean="0"/>
              <a:t> is </a:t>
            </a:r>
            <a:r>
              <a:rPr lang="da-DK" baseline="0" dirty="0" err="1" smtClean="0"/>
              <a:t>very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decentralized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lot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effort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share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knowledge</a:t>
            </a:r>
            <a:r>
              <a:rPr lang="da-DK" baseline="0" dirty="0" smtClean="0"/>
              <a:t>, so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going</a:t>
            </a:r>
            <a:r>
              <a:rPr lang="da-DK" baseline="0" dirty="0" smtClean="0"/>
              <a:t> in the same </a:t>
            </a:r>
            <a:r>
              <a:rPr lang="da-DK" baseline="0" dirty="0" err="1" smtClean="0"/>
              <a:t>direction</a:t>
            </a:r>
            <a:r>
              <a:rPr lang="da-DK" baseline="0" dirty="0" smtClean="0"/>
              <a:t>, if not </a:t>
            </a:r>
            <a:r>
              <a:rPr lang="da-DK" baseline="0" dirty="0" err="1" smtClean="0"/>
              <a:t>always</a:t>
            </a:r>
            <a:r>
              <a:rPr lang="da-DK" baseline="0" dirty="0" smtClean="0"/>
              <a:t> in pace.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0D4A-5A8D-4E07-938E-A0B3E20FF66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0079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1288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How do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a deal with a ”</a:t>
            </a:r>
            <a:r>
              <a:rPr lang="da-DK" dirty="0" err="1" smtClean="0"/>
              <a:t>customer</a:t>
            </a:r>
            <a:r>
              <a:rPr lang="da-DK" dirty="0" smtClean="0"/>
              <a:t>” </a:t>
            </a:r>
            <a:r>
              <a:rPr lang="da-DK" dirty="0" err="1" smtClean="0"/>
              <a:t>about</a:t>
            </a:r>
            <a:r>
              <a:rPr lang="da-DK" dirty="0" smtClean="0"/>
              <a:t> a </a:t>
            </a:r>
            <a:r>
              <a:rPr lang="da-DK" dirty="0" err="1" smtClean="0"/>
              <a:t>desired</a:t>
            </a:r>
            <a:r>
              <a:rPr lang="da-DK" dirty="0" smtClean="0"/>
              <a:t> </a:t>
            </a:r>
            <a:r>
              <a:rPr lang="da-DK" dirty="0" err="1" smtClean="0"/>
              <a:t>dataproduct</a:t>
            </a:r>
            <a:r>
              <a:rPr lang="da-DK" dirty="0" smtClean="0"/>
              <a:t> ?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0D4A-5A8D-4E07-938E-A0B3E20FF66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770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D0D4A-5A8D-4E07-938E-A0B3E20FF66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67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sz="1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C720EA3-EEEC-4EE3-8111-65C8C600CA44}" type="slidenum">
              <a:r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6677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b="1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266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b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5167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" sz="11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7834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sz="11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189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" b="0" i="0" u="none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76698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7188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65CD0D4A-5A8D-4E07-938E-A0B3E20FF66C}" type="slidenum">
              <a:rPr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8886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160357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143253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1025513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5472608" cy="4536504"/>
          </a:xfrm>
        </p:spPr>
        <p:txBody>
          <a:bodyPr/>
          <a:lstStyle>
            <a:lvl1pPr marL="288000" indent="-288000">
              <a:buClr>
                <a:srgbClr val="6AB24F"/>
              </a:buClr>
              <a:buFont typeface="Wingdings" pitchFamily="2" charset="2"/>
              <a:buChar char=""/>
              <a:defRPr sz="2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2925" indent="-276225">
              <a:buClr>
                <a:srgbClr val="6AB24F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6AB24F"/>
              </a:buClr>
              <a:buSzPct val="100000"/>
              <a:buFontTx/>
              <a:buChar char="-"/>
              <a:tabLst/>
              <a:defRPr sz="1800" baseline="0">
                <a:solidFill>
                  <a:schemeClr val="tx1"/>
                </a:solidFill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solidFill>
                  <a:srgbClr val="2585B8"/>
                </a:solidFill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solidFill>
                  <a:srgbClr val="2585B8"/>
                </a:solidFill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863B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14" name="Rektangel 13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8" name="Rektangel 17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" name="Rektangel 19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Rektangel 20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7999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863B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Rediger typografien i masterens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15" name="Rektangel 14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863B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7999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Rektangel 6"/>
          <p:cNvSpPr/>
          <p:nvPr userDrawn="1"/>
        </p:nvSpPr>
        <p:spPr>
          <a:xfrm>
            <a:off x="-7169" y="6165304"/>
            <a:ext cx="9147373" cy="692696"/>
          </a:xfrm>
          <a:prstGeom prst="rect">
            <a:avLst/>
          </a:prstGeom>
          <a:solidFill>
            <a:srgbClr val="0086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8202569" y="6346825"/>
            <a:ext cx="422476" cy="514221"/>
            <a:chOff x="8202569" y="6346825"/>
            <a:chExt cx="422476" cy="514221"/>
          </a:xfrm>
        </p:grpSpPr>
        <p:sp>
          <p:nvSpPr>
            <p:cNvPr id="9" name="Rektangel 8"/>
            <p:cNvSpPr/>
            <p:nvPr userDrawn="1"/>
          </p:nvSpPr>
          <p:spPr>
            <a:xfrm rot="16200000" flipH="1">
              <a:off x="8110419" y="6677720"/>
              <a:ext cx="275476" cy="91175"/>
            </a:xfrm>
            <a:prstGeom prst="rect">
              <a:avLst/>
            </a:prstGeom>
            <a:solidFill>
              <a:srgbClr val="76AA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Rektangel 9"/>
            <p:cNvSpPr/>
            <p:nvPr userDrawn="1"/>
          </p:nvSpPr>
          <p:spPr>
            <a:xfrm rot="16200000" flipH="1">
              <a:off x="8101480" y="6558348"/>
              <a:ext cx="514221" cy="91175"/>
            </a:xfrm>
            <a:prstGeom prst="rect">
              <a:avLst/>
            </a:prstGeom>
            <a:solidFill>
              <a:srgbClr val="A0D2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Rektangel 10"/>
            <p:cNvSpPr/>
            <p:nvPr userDrawn="1"/>
          </p:nvSpPr>
          <p:spPr>
            <a:xfrm rot="16200000" flipH="1">
              <a:off x="8239461" y="6585895"/>
              <a:ext cx="459126" cy="91175"/>
            </a:xfrm>
            <a:prstGeom prst="rect">
              <a:avLst/>
            </a:prstGeom>
            <a:solidFill>
              <a:srgbClr val="008627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Rektangel 11"/>
            <p:cNvSpPr/>
            <p:nvPr userDrawn="1"/>
          </p:nvSpPr>
          <p:spPr>
            <a:xfrm rot="16200000" flipH="1">
              <a:off x="8400399" y="6636399"/>
              <a:ext cx="358118" cy="91175"/>
            </a:xfrm>
            <a:prstGeom prst="rect">
              <a:avLst/>
            </a:prstGeom>
            <a:solidFill>
              <a:srgbClr val="A3C19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7999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21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528693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024433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2805367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0137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765208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9387412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189585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B58F-AC13-4903-8879-AD243BC7CE0E}" type="datetime4">
              <a:rPr lang="en-US" smtClean="0"/>
              <a:t>September 21, 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3271-F603-4B8B-BC48-CACE9C399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61" r:id="rId12"/>
    <p:sldLayoutId id="2147483660" r:id="rId1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EJ@DST.d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130595" y="0"/>
            <a:ext cx="5826719" cy="1268760"/>
          </a:xfrm>
          <a:solidFill>
            <a:schemeClr val="accent1">
              <a:alpha val="67000"/>
            </a:schemeClr>
          </a:solidFill>
        </p:spPr>
        <p:txBody>
          <a:bodyPr/>
          <a:lstStyle/>
          <a:p>
            <a:pPr algn="l" rtl="0"/>
            <a:r>
              <a:rPr lang="en" b="1" i="0" u="none" baseline="0" dirty="0">
                <a:solidFill>
                  <a:schemeClr val="tx1"/>
                </a:solidFill>
              </a:rPr>
              <a:t>New data </a:t>
            </a:r>
            <a:r>
              <a:rPr lang="en" b="1" i="0" u="none" baseline="0" dirty="0" smtClean="0">
                <a:solidFill>
                  <a:schemeClr val="tx1"/>
                </a:solidFill>
              </a:rPr>
              <a:t>sources </a:t>
            </a:r>
            <a:br>
              <a:rPr lang="en" b="1" i="0" u="none" baseline="0" dirty="0" smtClean="0">
                <a:solidFill>
                  <a:schemeClr val="tx1"/>
                </a:solidFill>
              </a:rPr>
            </a:br>
            <a:r>
              <a:rPr lang="en" sz="3200" b="1" i="0" u="none" baseline="0" dirty="0" smtClean="0">
                <a:solidFill>
                  <a:schemeClr val="tx1"/>
                </a:solidFill>
              </a:rPr>
              <a:t>– what do we do in Denmark</a:t>
            </a:r>
            <a:endParaRPr lang="en" dirty="0">
              <a:solidFill>
                <a:schemeClr val="tx1"/>
              </a:solidFill>
            </a:endParaRP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-36512" y="5805264"/>
            <a:ext cx="5256584" cy="1052736"/>
          </a:xfrm>
          <a:solidFill>
            <a:schemeClr val="accent1">
              <a:alpha val="67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" b="0" i="0" u="none" baseline="0" dirty="0">
                <a:solidFill>
                  <a:schemeClr val="tx1"/>
                </a:solidFill>
              </a:rPr>
              <a:t>Presented at the Wiesbaden Group meeting </a:t>
            </a:r>
            <a:r>
              <a:rPr lang="en" b="0" i="0" u="none" baseline="0" dirty="0" smtClean="0">
                <a:solidFill>
                  <a:schemeClr val="tx1"/>
                </a:solidFill>
              </a:rPr>
              <a:t>2018</a:t>
            </a:r>
            <a:endParaRPr lang="en" sz="1600" dirty="0">
              <a:solidFill>
                <a:schemeClr val="tx1"/>
              </a:solidFill>
            </a:endParaRPr>
          </a:p>
          <a:p>
            <a:pPr algn="l" rtl="0"/>
            <a:r>
              <a:rPr lang="en" sz="2000" b="1" i="0" u="none" baseline="0" dirty="0">
                <a:solidFill>
                  <a:schemeClr val="tx1"/>
                </a:solidFill>
              </a:rPr>
              <a:t>Steen Eiberg </a:t>
            </a:r>
            <a:r>
              <a:rPr lang="en" sz="2000" b="1" i="0" u="none" baseline="0" dirty="0" smtClean="0">
                <a:solidFill>
                  <a:schemeClr val="tx1"/>
                </a:solidFill>
              </a:rPr>
              <a:t>Jørgensen, </a:t>
            </a:r>
            <a:r>
              <a:rPr lang="en" sz="2000" b="1" i="0" u="none" baseline="0" dirty="0" smtClean="0">
                <a:solidFill>
                  <a:schemeClr val="tx1"/>
                </a:solidFill>
                <a:hlinkClick r:id="rId4"/>
              </a:rPr>
              <a:t>SEJ@DST.dk</a:t>
            </a:r>
            <a:endParaRPr lang="en" sz="2000" b="1" i="0" u="none" baseline="0" dirty="0" smtClean="0">
              <a:solidFill>
                <a:schemeClr val="tx1"/>
              </a:solidFill>
            </a:endParaRPr>
          </a:p>
          <a:p>
            <a:pPr algn="l" rtl="0">
              <a:spcBef>
                <a:spcPts val="0"/>
              </a:spcBef>
            </a:pPr>
            <a:r>
              <a:rPr lang="da-DK" sz="2000" dirty="0" smtClean="0"/>
              <a:t>S</a:t>
            </a:r>
            <a:r>
              <a:rPr lang="en" sz="2000" dirty="0" smtClean="0"/>
              <a:t>tatistics Denmark</a:t>
            </a:r>
            <a:endParaRPr lang="en" sz="2000" i="0" u="none" baseline="0" dirty="0">
              <a:solidFill>
                <a:schemeClr val="tx1"/>
              </a:solidFill>
            </a:endParaRPr>
          </a:p>
          <a:p>
            <a:endParaRPr lang="en" sz="2600" dirty="0">
              <a:solidFill>
                <a:schemeClr val="tx1"/>
              </a:solidFill>
              <a:latin typeface="Lucida Sans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191034" cy="936104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The way forward</a:t>
            </a:r>
            <a:endParaRPr lang="en" sz="32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10</a:t>
            </a:fld>
            <a:endParaRPr lang="en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00893742"/>
              </p:ext>
            </p:extLst>
          </p:nvPr>
        </p:nvGraphicFramePr>
        <p:xfrm>
          <a:off x="619944" y="980728"/>
          <a:ext cx="3816424" cy="5297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66586" y="692696"/>
            <a:ext cx="4007637" cy="54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" sz="1600" b="1" i="0" u="none" baseline="0" dirty="0"/>
              <a:t>Externally:</a:t>
            </a:r>
          </a:p>
          <a:p>
            <a:pPr algn="l" rtl="0"/>
            <a:r>
              <a:rPr lang="en" sz="1600" b="0" i="0" u="none" baseline="0" dirty="0"/>
              <a:t>Automatic business reporting</a:t>
            </a:r>
          </a:p>
          <a:p>
            <a:pPr algn="l" rtl="0"/>
            <a:r>
              <a:rPr lang="en" sz="1600" b="0" i="0" u="none" baseline="0" dirty="0" smtClean="0"/>
              <a:t>App </a:t>
            </a:r>
            <a:r>
              <a:rPr lang="en" sz="1600" b="0" i="0" u="none" baseline="0" dirty="0"/>
              <a:t>for the retail sales from </a:t>
            </a:r>
            <a:r>
              <a:rPr lang="en" sz="1600" b="0" i="0" u="none" baseline="0" dirty="0" smtClean="0"/>
              <a:t>Economics (an online-based </a:t>
            </a:r>
            <a:r>
              <a:rPr lang="en" sz="1600" b="0" i="0" u="none" baseline="0" dirty="0"/>
              <a:t>accounting system)</a:t>
            </a:r>
          </a:p>
          <a:p>
            <a:pPr algn="l" rtl="0"/>
            <a:r>
              <a:rPr lang="en" sz="1600" b="0" i="0" u="none" baseline="0" dirty="0"/>
              <a:t>Data on harvest etc. from SEGES</a:t>
            </a:r>
          </a:p>
          <a:p>
            <a:pPr algn="l" rtl="0"/>
            <a:r>
              <a:rPr lang="en" sz="1600" b="0" i="0" u="none" baseline="0" dirty="0"/>
              <a:t>Data on pigs from Cloudfarms</a:t>
            </a:r>
            <a:endParaRPr lang="en" sz="1600" dirty="0"/>
          </a:p>
          <a:p>
            <a:pPr algn="l" rtl="0"/>
            <a:r>
              <a:rPr lang="en" sz="1600" b="0" i="0" u="none" baseline="0" dirty="0"/>
              <a:t>Data on transport of goods by lorry from Tungvognsspecialisten (a heavy </a:t>
            </a:r>
            <a:r>
              <a:rPr lang="en" sz="1600" dirty="0" smtClean="0"/>
              <a:t>goods</a:t>
            </a:r>
            <a:r>
              <a:rPr lang="en" sz="1600" b="0" i="0" u="none" baseline="0" dirty="0" smtClean="0"/>
              <a:t> </a:t>
            </a:r>
            <a:r>
              <a:rPr lang="en" sz="1600" b="0" i="0" u="none" baseline="0" dirty="0"/>
              <a:t>vehicle specialist advisor)</a:t>
            </a:r>
          </a:p>
          <a:p>
            <a:pPr algn="l" rtl="0"/>
            <a:r>
              <a:rPr lang="en" sz="1600" b="0" i="0" u="none" baseline="0" dirty="0"/>
              <a:t>Felling data from Hedeselskabet (the Danish Land Development Service) etc. (or satellite data?)</a:t>
            </a:r>
          </a:p>
          <a:p>
            <a:pPr marL="0" indent="0" algn="l" rtl="0">
              <a:buNone/>
            </a:pPr>
            <a:r>
              <a:rPr lang="en" sz="1600" b="1" i="0" u="none" baseline="0" dirty="0"/>
              <a:t>Internally:</a:t>
            </a:r>
          </a:p>
          <a:p>
            <a:pPr algn="l" rtl="0"/>
            <a:r>
              <a:rPr lang="en" sz="1600" b="0" i="0" u="none" baseline="0" dirty="0"/>
              <a:t>Many small </a:t>
            </a:r>
            <a:r>
              <a:rPr lang="en" sz="1600" b="0" i="0" u="none" baseline="0" dirty="0" smtClean="0"/>
              <a:t>“buckets”? Shared “bucket”? </a:t>
            </a:r>
            <a:endParaRPr lang="en" sz="1600" b="0" i="0" u="none" baseline="0" dirty="0"/>
          </a:p>
          <a:p>
            <a:pPr algn="l" rtl="0"/>
            <a:r>
              <a:rPr lang="en" sz="1600" b="0" i="0" u="none" baseline="0" dirty="0"/>
              <a:t>Organisation</a:t>
            </a:r>
          </a:p>
          <a:p>
            <a:pPr lvl="1" algn="l" rtl="0"/>
            <a:r>
              <a:rPr lang="en" sz="1600" b="0" i="0" u="none" baseline="0" dirty="0"/>
              <a:t>Central unit/</a:t>
            </a:r>
          </a:p>
          <a:p>
            <a:pPr lvl="1" algn="l" rtl="0"/>
            <a:r>
              <a:rPr lang="en" sz="1600" b="0" i="0" u="none" baseline="0" dirty="0"/>
              <a:t> central or decentralised competencies? </a:t>
            </a:r>
          </a:p>
          <a:p>
            <a:pPr algn="l" rtl="0"/>
            <a:r>
              <a:rPr lang="en" sz="1600" b="0" i="0" u="none" baseline="0" dirty="0"/>
              <a:t>Data secure processes and complete overview</a:t>
            </a:r>
          </a:p>
        </p:txBody>
      </p:sp>
    </p:spTree>
    <p:extLst>
      <p:ext uri="{BB962C8B-B14F-4D97-AF65-F5344CB8AC3E}">
        <p14:creationId xmlns:p14="http://schemas.microsoft.com/office/powerpoint/2010/main" val="33318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918879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Why do they want to </a:t>
            </a:r>
            <a:r>
              <a:rPr lang="en" sz="3200" b="1" i="0" u="none" baseline="0" dirty="0" smtClean="0"/>
              <a:t>join</a:t>
            </a:r>
            <a:r>
              <a:rPr lang="en" sz="3200" b="1" i="0" u="none" dirty="0" smtClean="0"/>
              <a:t> -</a:t>
            </a:r>
            <a:r>
              <a:rPr lang="en" sz="3200" b="1" i="0" u="none" baseline="0" dirty="0" smtClean="0"/>
              <a:t> Libraries</a:t>
            </a:r>
            <a:r>
              <a:rPr lang="en" sz="3200" b="1" i="0" u="none" baseline="0" dirty="0"/>
              <a:t>?</a:t>
            </a:r>
            <a:endParaRPr lang="en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588224" y="1600200"/>
            <a:ext cx="2098576" cy="4525963"/>
          </a:xfrm>
        </p:spPr>
        <p:txBody>
          <a:bodyPr/>
          <a:lstStyle/>
          <a:p>
            <a:pPr algn="l" rtl="0"/>
            <a:r>
              <a:rPr lang="en" b="0" i="0" u="none" baseline="0" dirty="0">
                <a:latin typeface="Calibri" panose="020F0502020204030204" pitchFamily="34" charset="0"/>
              </a:rPr>
              <a:t>SD credibility as a data processor</a:t>
            </a:r>
          </a:p>
          <a:p>
            <a:pPr algn="l" rtl="0"/>
            <a:r>
              <a:rPr lang="en" b="0" i="0" u="none" baseline="0" dirty="0">
                <a:latin typeface="Calibri" panose="020F0502020204030204" pitchFamily="34" charset="0"/>
              </a:rPr>
              <a:t>Reduced workload</a:t>
            </a:r>
          </a:p>
          <a:p>
            <a:pPr algn="l" rtl="0"/>
            <a:r>
              <a:rPr lang="en" b="0" i="0" u="none" baseline="0" dirty="0">
                <a:latin typeface="Calibri" panose="020F0502020204030204" pitchFamily="34" charset="0"/>
              </a:rPr>
              <a:t>Access to own data</a:t>
            </a:r>
          </a:p>
          <a:p>
            <a:endParaRPr lang="en" dirty="0">
              <a:latin typeface="Calibri" panose="020F050202020403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11</a:t>
            </a:fld>
            <a:endParaRPr lang="en" dirty="0"/>
          </a:p>
        </p:txBody>
      </p:sp>
      <p:sp>
        <p:nvSpPr>
          <p:cNvPr id="55" name="Forbindelse 54"/>
          <p:cNvSpPr/>
          <p:nvPr/>
        </p:nvSpPr>
        <p:spPr>
          <a:xfrm>
            <a:off x="5234607" y="3649626"/>
            <a:ext cx="1425625" cy="1330228"/>
          </a:xfrm>
          <a:prstGeom prst="flowChartConnector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300" b="0" i="0" u="none" baseline="0" dirty="0">
                <a:latin typeface="Calibri" panose="020F0502020204030204" pitchFamily="34" charset="0"/>
              </a:rPr>
              <a:t>The Danish Library Association</a:t>
            </a:r>
            <a:endParaRPr lang="en" sz="1300" dirty="0">
              <a:latin typeface="Calibri" panose="020F0502020204030204" pitchFamily="34" charset="0"/>
            </a:endParaRPr>
          </a:p>
        </p:txBody>
      </p:sp>
      <p:grpSp>
        <p:nvGrpSpPr>
          <p:cNvPr id="56" name="Gruppe 55"/>
          <p:cNvGrpSpPr/>
          <p:nvPr/>
        </p:nvGrpSpPr>
        <p:grpSpPr>
          <a:xfrm>
            <a:off x="1490191" y="1340768"/>
            <a:ext cx="4253560" cy="1010070"/>
            <a:chOff x="1698172" y="1552190"/>
            <a:chExt cx="4253560" cy="1010070"/>
          </a:xfrm>
        </p:grpSpPr>
        <p:sp>
          <p:nvSpPr>
            <p:cNvPr id="57" name="Rektangel 56"/>
            <p:cNvSpPr/>
            <p:nvPr/>
          </p:nvSpPr>
          <p:spPr>
            <a:xfrm>
              <a:off x="1698172" y="1552190"/>
              <a:ext cx="4253560" cy="1010070"/>
            </a:xfrm>
            <a:prstGeom prst="rect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en">
                <a:latin typeface="Calibri" panose="020F0502020204030204" pitchFamily="34" charset="0"/>
              </a:endParaRPr>
            </a:p>
          </p:txBody>
        </p:sp>
        <p:sp>
          <p:nvSpPr>
            <p:cNvPr id="58" name="Ellipse 57"/>
            <p:cNvSpPr/>
            <p:nvPr/>
          </p:nvSpPr>
          <p:spPr>
            <a:xfrm>
              <a:off x="1820693" y="1747736"/>
              <a:ext cx="639479" cy="625349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" sz="1050" b="1" i="0" u="none" baseline="0">
                  <a:latin typeface="Calibri" panose="020F0502020204030204" pitchFamily="34" charset="0"/>
                </a:rPr>
                <a:t>LIB 1</a:t>
              </a:r>
              <a:endParaRPr lang="en" sz="1050" b="1" dirty="0">
                <a:latin typeface="Calibri" panose="020F0502020204030204" pitchFamily="34" charset="0"/>
              </a:endParaRPr>
            </a:p>
          </p:txBody>
        </p:sp>
        <p:sp>
          <p:nvSpPr>
            <p:cNvPr id="59" name="Ellipse 58"/>
            <p:cNvSpPr/>
            <p:nvPr/>
          </p:nvSpPr>
          <p:spPr>
            <a:xfrm>
              <a:off x="4084181" y="1770144"/>
              <a:ext cx="639479" cy="625349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" sz="1050" b="1" i="0" u="none" baseline="0">
                  <a:latin typeface="Calibri" panose="020F0502020204030204" pitchFamily="34" charset="0"/>
                </a:rPr>
                <a:t>LIB 4</a:t>
              </a:r>
              <a:endParaRPr lang="en" sz="1050" b="1" dirty="0">
                <a:latin typeface="Calibri" panose="020F0502020204030204" pitchFamily="34" charset="0"/>
              </a:endParaRPr>
            </a:p>
          </p:txBody>
        </p:sp>
        <p:sp>
          <p:nvSpPr>
            <p:cNvPr id="60" name="Ellipse 59"/>
            <p:cNvSpPr/>
            <p:nvPr/>
          </p:nvSpPr>
          <p:spPr>
            <a:xfrm>
              <a:off x="2538206" y="1751853"/>
              <a:ext cx="639479" cy="625349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" sz="1050" b="1" i="0" u="none" baseline="0">
                  <a:latin typeface="Calibri" panose="020F0502020204030204" pitchFamily="34" charset="0"/>
                </a:rPr>
                <a:t>LIB 2</a:t>
              </a:r>
              <a:endParaRPr lang="en" sz="1050" b="1" dirty="0">
                <a:latin typeface="Calibri" panose="020F0502020204030204" pitchFamily="34" charset="0"/>
              </a:endParaRPr>
            </a:p>
          </p:txBody>
        </p:sp>
        <p:sp>
          <p:nvSpPr>
            <p:cNvPr id="61" name="Ellipse 60"/>
            <p:cNvSpPr/>
            <p:nvPr/>
          </p:nvSpPr>
          <p:spPr>
            <a:xfrm>
              <a:off x="3288378" y="1770144"/>
              <a:ext cx="639479" cy="625349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" sz="1050" b="1" i="0" u="none" baseline="0">
                  <a:latin typeface="Calibri" panose="020F0502020204030204" pitchFamily="34" charset="0"/>
                </a:rPr>
                <a:t>LIB 3</a:t>
              </a:r>
              <a:endParaRPr lang="en" sz="1050" b="1" dirty="0">
                <a:latin typeface="Calibri" panose="020F0502020204030204" pitchFamily="34" charset="0"/>
              </a:endParaRPr>
            </a:p>
          </p:txBody>
        </p:sp>
        <p:sp>
          <p:nvSpPr>
            <p:cNvPr id="62" name="Ellipse 61"/>
            <p:cNvSpPr/>
            <p:nvPr/>
          </p:nvSpPr>
          <p:spPr>
            <a:xfrm>
              <a:off x="5155929" y="1747952"/>
              <a:ext cx="639479" cy="625349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" sz="1050" b="1" i="0" u="none" baseline="0">
                  <a:latin typeface="Calibri" panose="020F0502020204030204" pitchFamily="34" charset="0"/>
                </a:rPr>
                <a:t>LIB N</a:t>
              </a:r>
              <a:endParaRPr lang="en" sz="1050" b="1" dirty="0">
                <a:latin typeface="Calibri" panose="020F0502020204030204" pitchFamily="34" charset="0"/>
              </a:endParaRPr>
            </a:p>
          </p:txBody>
        </p:sp>
      </p:grpSp>
      <p:sp>
        <p:nvSpPr>
          <p:cNvPr id="63" name="Udfyldt blanket 62"/>
          <p:cNvSpPr/>
          <p:nvPr/>
        </p:nvSpPr>
        <p:spPr>
          <a:xfrm>
            <a:off x="122039" y="3981540"/>
            <a:ext cx="1216900" cy="666399"/>
          </a:xfrm>
          <a:prstGeom prst="flowChartDocumen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400" b="0" i="0" u="none" baseline="0">
                <a:latin typeface="Calibri" panose="020F0502020204030204" pitchFamily="34" charset="0"/>
              </a:rPr>
              <a:t>official statistics</a:t>
            </a:r>
          </a:p>
        </p:txBody>
      </p:sp>
      <p:sp>
        <p:nvSpPr>
          <p:cNvPr id="64" name="Magnetpladelager 63"/>
          <p:cNvSpPr/>
          <p:nvPr/>
        </p:nvSpPr>
        <p:spPr>
          <a:xfrm>
            <a:off x="1795157" y="2557351"/>
            <a:ext cx="1233935" cy="780714"/>
          </a:xfrm>
          <a:prstGeom prst="flowChartMagneticDisk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400" b="0" i="0" u="none" baseline="0">
                <a:latin typeface="Calibri" panose="020F0502020204030204" pitchFamily="34" charset="0"/>
              </a:rPr>
              <a:t>Common library system</a:t>
            </a:r>
            <a:endParaRPr lang="en" sz="1400" dirty="0">
              <a:latin typeface="Calibri" panose="020F0502020204030204" pitchFamily="34" charset="0"/>
            </a:endParaRPr>
          </a:p>
        </p:txBody>
      </p:sp>
      <p:sp>
        <p:nvSpPr>
          <p:cNvPr id="65" name="Multidokument 64"/>
          <p:cNvSpPr/>
          <p:nvPr/>
        </p:nvSpPr>
        <p:spPr>
          <a:xfrm>
            <a:off x="3484581" y="3895672"/>
            <a:ext cx="1425315" cy="825147"/>
          </a:xfrm>
          <a:prstGeom prst="flowChartMultidocumen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400" b="0" i="0" u="none" baseline="0">
                <a:latin typeface="Calibri" panose="020F0502020204030204" pitchFamily="34" charset="0"/>
              </a:rPr>
              <a:t>Tables return to LIB 1, 2, ..</a:t>
            </a:r>
            <a:endParaRPr lang="en" sz="1400" dirty="0">
              <a:latin typeface="Calibri" panose="020F0502020204030204" pitchFamily="34" charset="0"/>
            </a:endParaRPr>
          </a:p>
        </p:txBody>
      </p:sp>
      <p:sp>
        <p:nvSpPr>
          <p:cNvPr id="66" name="Udfyldt blanket 65"/>
          <p:cNvSpPr/>
          <p:nvPr/>
        </p:nvSpPr>
        <p:spPr>
          <a:xfrm>
            <a:off x="5338259" y="2667032"/>
            <a:ext cx="1218319" cy="666399"/>
          </a:xfrm>
          <a:prstGeom prst="flowChartDocumen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400" b="0" i="0" u="none" baseline="0">
                <a:latin typeface="Calibri" panose="020F0502020204030204" pitchFamily="34" charset="0"/>
              </a:rPr>
              <a:t>Management information</a:t>
            </a:r>
            <a:endParaRPr lang="en" sz="1400" dirty="0">
              <a:latin typeface="Calibri" panose="020F0502020204030204" pitchFamily="34" charset="0"/>
            </a:endParaRPr>
          </a:p>
        </p:txBody>
      </p:sp>
      <p:sp>
        <p:nvSpPr>
          <p:cNvPr id="67" name="Forbindelse 66"/>
          <p:cNvSpPr/>
          <p:nvPr/>
        </p:nvSpPr>
        <p:spPr>
          <a:xfrm>
            <a:off x="1757502" y="3676403"/>
            <a:ext cx="1309244" cy="1263687"/>
          </a:xfrm>
          <a:prstGeom prst="flowChartConnector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400" b="0" i="0" u="none" baseline="0">
                <a:latin typeface="Calibri" panose="020F0502020204030204" pitchFamily="34" charset="0"/>
              </a:rPr>
              <a:t>Statistics Denmark</a:t>
            </a:r>
            <a:endParaRPr lang="en" sz="1400" dirty="0">
              <a:latin typeface="Calibri" panose="020F0502020204030204" pitchFamily="34" charset="0"/>
            </a:endParaRPr>
          </a:p>
        </p:txBody>
      </p:sp>
      <p:cxnSp>
        <p:nvCxnSpPr>
          <p:cNvPr id="68" name="Vinklet forbindelse 67"/>
          <p:cNvCxnSpPr>
            <a:endCxn id="64" idx="4"/>
          </p:cNvCxnSpPr>
          <p:nvPr/>
        </p:nvCxnSpPr>
        <p:spPr>
          <a:xfrm rot="5400000">
            <a:off x="2916585" y="2463346"/>
            <a:ext cx="596870" cy="371855"/>
          </a:xfrm>
          <a:prstGeom prst="bentConnector2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let forbindelse 68"/>
          <p:cNvCxnSpPr>
            <a:stCxn id="64" idx="3"/>
            <a:endCxn id="67" idx="0"/>
          </p:cNvCxnSpPr>
          <p:nvPr/>
        </p:nvCxnSpPr>
        <p:spPr>
          <a:xfrm rot="5400000">
            <a:off x="2242956" y="3507234"/>
            <a:ext cx="338338" cy="1"/>
          </a:xfrm>
          <a:prstGeom prst="bentConnector3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Vinklet forbindelse 69"/>
          <p:cNvCxnSpPr>
            <a:stCxn id="66" idx="0"/>
            <a:endCxn id="57" idx="3"/>
          </p:cNvCxnSpPr>
          <p:nvPr/>
        </p:nvCxnSpPr>
        <p:spPr>
          <a:xfrm rot="16200000" flipV="1">
            <a:off x="5434971" y="2154584"/>
            <a:ext cx="821229" cy="203668"/>
          </a:xfrm>
          <a:prstGeom prst="bentConnector2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ktangel 70"/>
          <p:cNvSpPr/>
          <p:nvPr/>
        </p:nvSpPr>
        <p:spPr>
          <a:xfrm>
            <a:off x="664766" y="5236099"/>
            <a:ext cx="1479098" cy="851788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" sz="1400" b="1" i="0" u="none" baseline="0">
                <a:latin typeface="Calibri" panose="020F0502020204030204" pitchFamily="34" charset="0"/>
              </a:rPr>
              <a:t>Lending</a:t>
            </a:r>
            <a:endParaRPr lang="en" sz="1400" b="1" dirty="0" smtClean="0">
              <a:latin typeface="Calibri" panose="020F0502020204030204" pitchFamily="34" charset="0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>
                <a:latin typeface="Calibri" panose="020F0502020204030204" pitchFamily="34" charset="0"/>
              </a:rPr>
              <a:t>Public zone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>
                <a:latin typeface="Calibri" panose="020F0502020204030204" pitchFamily="34" charset="0"/>
              </a:rPr>
              <a:t>E-books etc.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>
                <a:latin typeface="Calibri" panose="020F0502020204030204" pitchFamily="34" charset="0"/>
              </a:rPr>
              <a:t>movies</a:t>
            </a:r>
            <a:endParaRPr lang="en" sz="1400" dirty="0">
              <a:latin typeface="Calibri" panose="020F0502020204030204" pitchFamily="34" charset="0"/>
            </a:endParaRPr>
          </a:p>
        </p:txBody>
      </p:sp>
      <p:sp>
        <p:nvSpPr>
          <p:cNvPr id="72" name="Rektangel 71"/>
          <p:cNvSpPr/>
          <p:nvPr/>
        </p:nvSpPr>
        <p:spPr>
          <a:xfrm>
            <a:off x="2669024" y="5236099"/>
            <a:ext cx="1362993" cy="851788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en" sz="1400" b="1" i="0" u="none" baseline="0">
                <a:latin typeface="Calibri" panose="020F0502020204030204" pitchFamily="34" charset="0"/>
              </a:rPr>
              <a:t>Metadata</a:t>
            </a:r>
          </a:p>
          <a:p>
            <a:pPr marL="87313" indent="-87313" algn="l" rtl="0">
              <a:buFont typeface="Arial" panose="020B0604020202020204" pitchFamily="34" charset="0"/>
              <a:buChar char="•"/>
            </a:pPr>
            <a:r>
              <a:rPr lang="en" sz="1400" b="0" i="0" u="none" baseline="0">
                <a:latin typeface="Calibri" panose="020F0502020204030204" pitchFamily="34" charset="0"/>
              </a:rPr>
              <a:t>Danish library service</a:t>
            </a:r>
            <a:endParaRPr lang="en" sz="1000" b="1" dirty="0">
              <a:latin typeface="Calibri" panose="020F0502020204030204" pitchFamily="34" charset="0"/>
            </a:endParaRPr>
          </a:p>
        </p:txBody>
      </p:sp>
      <p:cxnSp>
        <p:nvCxnSpPr>
          <p:cNvPr id="73" name="Lige pilforbindelse 72"/>
          <p:cNvCxnSpPr>
            <a:stCxn id="67" idx="2"/>
            <a:endCxn id="63" idx="3"/>
          </p:cNvCxnSpPr>
          <p:nvPr/>
        </p:nvCxnSpPr>
        <p:spPr>
          <a:xfrm flipH="1">
            <a:off x="1338939" y="4308247"/>
            <a:ext cx="418563" cy="64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ge pilforbindelse 73"/>
          <p:cNvCxnSpPr>
            <a:stCxn id="67" idx="6"/>
            <a:endCxn id="65" idx="1"/>
          </p:cNvCxnSpPr>
          <p:nvPr/>
        </p:nvCxnSpPr>
        <p:spPr>
          <a:xfrm flipV="1">
            <a:off x="3066746" y="4308246"/>
            <a:ext cx="417835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pilforbindelse 74"/>
          <p:cNvCxnSpPr>
            <a:stCxn id="65" idx="3"/>
            <a:endCxn id="55" idx="2"/>
          </p:cNvCxnSpPr>
          <p:nvPr/>
        </p:nvCxnSpPr>
        <p:spPr>
          <a:xfrm>
            <a:off x="4909896" y="4308246"/>
            <a:ext cx="324711" cy="649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Vinklet forbindelse 75"/>
          <p:cNvCxnSpPr>
            <a:stCxn id="67" idx="4"/>
            <a:endCxn id="71" idx="0"/>
          </p:cNvCxnSpPr>
          <p:nvPr/>
        </p:nvCxnSpPr>
        <p:spPr>
          <a:xfrm rot="5400000">
            <a:off x="1760216" y="4584190"/>
            <a:ext cx="296009" cy="1007809"/>
          </a:xfrm>
          <a:prstGeom prst="bentConnector3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Vinklet forbindelse 76"/>
          <p:cNvCxnSpPr>
            <a:stCxn id="67" idx="4"/>
            <a:endCxn id="72" idx="0"/>
          </p:cNvCxnSpPr>
          <p:nvPr/>
        </p:nvCxnSpPr>
        <p:spPr>
          <a:xfrm rot="16200000" flipH="1">
            <a:off x="2733318" y="4618895"/>
            <a:ext cx="296009" cy="938397"/>
          </a:xfrm>
          <a:prstGeom prst="bentConnector3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Vinklet forbindelse 77"/>
          <p:cNvCxnSpPr>
            <a:stCxn id="55" idx="0"/>
            <a:endCxn id="66" idx="2"/>
          </p:cNvCxnSpPr>
          <p:nvPr/>
        </p:nvCxnSpPr>
        <p:spPr>
          <a:xfrm rot="16200000" flipV="1">
            <a:off x="5767295" y="3469500"/>
            <a:ext cx="360251" cy="1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79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365127"/>
            <a:ext cx="8208912" cy="759618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0" dirty="0"/>
              <a:t>How they joined: Live music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04C73271-F603-4B8B-BC48-CACE9C399C01}" type="slidenum">
              <a:rPr/>
              <a:pPr algn="r" rtl="0"/>
              <a:t>12</a:t>
            </a:fld>
            <a:endParaRPr lang="en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271375"/>
              </p:ext>
            </p:extLst>
          </p:nvPr>
        </p:nvGraphicFramePr>
        <p:xfrm>
          <a:off x="467541" y="1268759"/>
          <a:ext cx="8352930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>
                  <a:extLst>
                    <a:ext uri="{9D8B030D-6E8A-4147-A177-3AD203B41FA5}">
                      <a16:colId xmlns:a16="http://schemas.microsoft.com/office/drawing/2014/main" val="3752471677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55101494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4173961894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3454859478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1324541537"/>
                    </a:ext>
                  </a:extLst>
                </a:gridCol>
              </a:tblGrid>
              <a:tr h="600286">
                <a:tc>
                  <a:txBody>
                    <a:bodyPr/>
                    <a:lstStyle/>
                    <a:p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 rtl="0">
                        <a:buNone/>
                      </a:pPr>
                      <a:r>
                        <a:rPr lang="en" sz="1400" b="0" i="0" u="none" baseline="0" dirty="0" smtClean="0"/>
                        <a:t>1st meeting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2nd meeting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3rd meeting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4th meeting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28887169"/>
                  </a:ext>
                </a:extLst>
              </a:tr>
              <a:tr h="997516">
                <a:tc>
                  <a:txBody>
                    <a:bodyPr/>
                    <a:lstStyle/>
                    <a:p>
                      <a:pPr algn="l" rtl="0"/>
                      <a:r>
                        <a:rPr lang="en" sz="1400" b="1" i="0" u="none" baseline="0" dirty="0"/>
                        <a:t>Purpose and content</a:t>
                      </a:r>
                      <a:endParaRPr lang="en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 dirty="0"/>
                        <a:t>Presentation and discussion of wishes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Discussion of draft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Presentation of purpose and content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0615650"/>
                  </a:ext>
                </a:extLst>
              </a:tr>
              <a:tr h="970668">
                <a:tc>
                  <a:txBody>
                    <a:bodyPr/>
                    <a:lstStyle/>
                    <a:p>
                      <a:pPr algn="l" rtl="0"/>
                      <a:r>
                        <a:rPr lang="en" sz="1400" b="1" i="0" u="none" baseline="0" dirty="0"/>
                        <a:t>Statistics Denmark’s registers</a:t>
                      </a:r>
                      <a:endParaRPr lang="en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 dirty="0"/>
                        <a:t>Discussion of potential registers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Discussion of drafted tables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Presentation of statistics tables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82438069"/>
                  </a:ext>
                </a:extLst>
              </a:tr>
              <a:tr h="826503">
                <a:tc>
                  <a:txBody>
                    <a:bodyPr/>
                    <a:lstStyle/>
                    <a:p>
                      <a:pPr algn="l" rtl="0"/>
                      <a:r>
                        <a:rPr lang="en" sz="1400" b="1" i="0" u="none" baseline="0" dirty="0"/>
                        <a:t>External sources</a:t>
                      </a:r>
                      <a:endParaRPr lang="en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/>
                        <a:t>Discussion of drafted tables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 dirty="0"/>
                        <a:t>Presentation of statistics tables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48229898"/>
                  </a:ext>
                </a:extLst>
              </a:tr>
              <a:tr h="997516">
                <a:tc>
                  <a:txBody>
                    <a:bodyPr/>
                    <a:lstStyle/>
                    <a:p>
                      <a:pPr algn="l" rtl="0"/>
                      <a:r>
                        <a:rPr lang="en" sz="1400" b="1" i="0" u="none" baseline="0" dirty="0"/>
                        <a:t>Method memo</a:t>
                      </a:r>
                      <a:endParaRPr lang="en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" sz="1400" b="0" i="0" u="none" baseline="0" dirty="0"/>
                        <a:t>Presentation of complete method memo</a:t>
                      </a:r>
                      <a:endParaRPr lang="en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9630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7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205" y="5555189"/>
            <a:ext cx="8208912" cy="1143000"/>
          </a:xfrm>
        </p:spPr>
        <p:txBody>
          <a:bodyPr>
            <a:normAutofit/>
          </a:bodyPr>
          <a:lstStyle/>
          <a:p>
            <a:r>
              <a:rPr lang="en" b="1" dirty="0">
                <a:solidFill>
                  <a:schemeClr val="tx1"/>
                </a:solidFill>
              </a:rPr>
              <a:t>Steen Eiberg </a:t>
            </a:r>
            <a:r>
              <a:rPr lang="en" b="1" dirty="0" smtClean="0">
                <a:solidFill>
                  <a:schemeClr val="tx1"/>
                </a:solidFill>
              </a:rPr>
              <a:t>Jørgensen</a:t>
            </a:r>
            <a:r>
              <a:rPr lang="en" b="1" dirty="0">
                <a:solidFill>
                  <a:schemeClr val="tx1"/>
                </a:solidFill>
              </a:rPr>
              <a:t>, SEJ@DST.dk</a:t>
            </a:r>
            <a:br>
              <a:rPr lang="en" b="1" dirty="0">
                <a:solidFill>
                  <a:schemeClr val="tx1"/>
                </a:solidFill>
              </a:rPr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824913" y="6513513"/>
            <a:ext cx="319087" cy="174625"/>
          </a:xfr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fld id="{04C73271-F603-4B8B-BC48-CACE9C399C01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190175" y="1057071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Tak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188296" y="2377334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Thanks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222936" y="1737495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Gracias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222936" y="3037062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dirty="0">
                <a:solidFill>
                  <a:schemeClr val="tx1"/>
                </a:solidFill>
              </a:rPr>
              <a:t>благодаря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9512" y="2332832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Dank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222936" y="4309461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da-DK" dirty="0">
                <a:solidFill>
                  <a:schemeClr val="tx1"/>
                </a:solidFill>
              </a:rPr>
              <a:t>谢谢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79512" y="3683206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solidFill>
                  <a:schemeClr val="tx1"/>
                </a:solidFill>
              </a:rPr>
              <a:t>მადლობა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320982" y="1737495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Merci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320982" y="4246713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Grazie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188296" y="3663317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da-DK" dirty="0">
                <a:solidFill>
                  <a:schemeClr val="tx1"/>
                </a:solidFill>
              </a:rPr>
              <a:t>감사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188296" y="1052736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dirty="0">
                <a:solidFill>
                  <a:schemeClr val="tx1"/>
                </a:solidFill>
              </a:rPr>
              <a:t>спасибо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320982" y="2992104"/>
            <a:ext cx="2592288" cy="646144"/>
          </a:xfrm>
          <a:prstGeom prst="ellipse">
            <a:avLst/>
          </a:prstGeom>
          <a:gradFill>
            <a:gsLst>
              <a:gs pos="15000">
                <a:schemeClr val="accent1">
                  <a:lumMod val="5000"/>
                  <a:lumOff val="95000"/>
                  <a:alpha val="7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Grazie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4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08912" cy="940966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Why – </a:t>
            </a:r>
            <a:r>
              <a:rPr lang="en" sz="3200" b="1" i="0" u="none" baseline="0" dirty="0" smtClean="0"/>
              <a:t>business </a:t>
            </a:r>
            <a:r>
              <a:rPr lang="en" sz="3200" b="1" i="0" u="none" baseline="0" dirty="0"/>
              <a:t>case</a:t>
            </a:r>
            <a:endParaRPr lang="en" sz="3200" dirty="0"/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781621"/>
              </p:ext>
            </p:extLst>
          </p:nvPr>
        </p:nvGraphicFramePr>
        <p:xfrm>
          <a:off x="378644" y="980728"/>
          <a:ext cx="864096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34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000" fill="hold"/>
                                        <p:tgtEl>
                                          <p:spTgt spid="9">
                                            <p:graphicEl>
                                              <a:dgm id="{A8235B8D-FC3D-4A55-B154-BB60E31D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3A1B"/>
                                      </p:to>
                                    </p:animClr>
                                    <p:animClr clrSpc="rgb" dir="cw">
                                      <p:cBhvr>
                                        <p:cTn id="7" dur="12000" fill="hold"/>
                                        <p:tgtEl>
                                          <p:spTgt spid="9">
                                            <p:graphicEl>
                                              <a:dgm id="{A8235B8D-FC3D-4A55-B154-BB60E31D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3A1B"/>
                                      </p:to>
                                    </p:animClr>
                                    <p:set>
                                      <p:cBhvr>
                                        <p:cTn id="8" dur="12000" fill="hold"/>
                                        <p:tgtEl>
                                          <p:spTgt spid="9">
                                            <p:graphicEl>
                                              <a:dgm id="{A8235B8D-FC3D-4A55-B154-BB60E31D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000" fill="hold"/>
                                        <p:tgtEl>
                                          <p:spTgt spid="9">
                                            <p:graphicEl>
                                              <a:dgm id="{A8235B8D-FC3D-4A55-B154-BB60E31D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2000" fill="hold"/>
                                        <p:tgtEl>
                                          <p:spTgt spid="9">
                                            <p:graphicEl>
                                              <a:dgm id="{67E54BDE-484D-421D-A7DE-93833CAA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5A11"/>
                                      </p:to>
                                    </p:animClr>
                                    <p:animClr clrSpc="rgb" dir="cw">
                                      <p:cBhvr>
                                        <p:cTn id="14" dur="12000" fill="hold"/>
                                        <p:tgtEl>
                                          <p:spTgt spid="9">
                                            <p:graphicEl>
                                              <a:dgm id="{67E54BDE-484D-421D-A7DE-93833CAA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5A11"/>
                                      </p:to>
                                    </p:animClr>
                                    <p:set>
                                      <p:cBhvr>
                                        <p:cTn id="15" dur="12000" fill="hold"/>
                                        <p:tgtEl>
                                          <p:spTgt spid="9">
                                            <p:graphicEl>
                                              <a:dgm id="{67E54BDE-484D-421D-A7DE-93833CAA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2000" fill="hold"/>
                                        <p:tgtEl>
                                          <p:spTgt spid="9">
                                            <p:graphicEl>
                                              <a:dgm id="{67E54BDE-484D-421D-A7DE-93833CAA5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2000" fill="hold"/>
                                        <p:tgtEl>
                                          <p:spTgt spid="9">
                                            <p:graphicEl>
                                              <a:dgm id="{DAB2A306-2959-4A7E-B1AF-42571FAF9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3A1B"/>
                                      </p:to>
                                    </p:animClr>
                                    <p:animClr clrSpc="rgb" dir="cw">
                                      <p:cBhvr>
                                        <p:cTn id="21" dur="12000" fill="hold"/>
                                        <p:tgtEl>
                                          <p:spTgt spid="9">
                                            <p:graphicEl>
                                              <a:dgm id="{DAB2A306-2959-4A7E-B1AF-42571FAF9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3A1B"/>
                                      </p:to>
                                    </p:animClr>
                                    <p:set>
                                      <p:cBhvr>
                                        <p:cTn id="22" dur="12000" fill="hold"/>
                                        <p:tgtEl>
                                          <p:spTgt spid="9">
                                            <p:graphicEl>
                                              <a:dgm id="{DAB2A306-2959-4A7E-B1AF-42571FAF9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2000" fill="hold"/>
                                        <p:tgtEl>
                                          <p:spTgt spid="9">
                                            <p:graphicEl>
                                              <a:dgm id="{DAB2A306-2959-4A7E-B1AF-42571FAF9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2000" fill="hold"/>
                                        <p:tgtEl>
                                          <p:spTgt spid="9">
                                            <p:graphicEl>
                                              <a:dgm id="{1F3EA554-97CD-4F77-ADD9-B6F43D7F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5A11"/>
                                      </p:to>
                                    </p:animClr>
                                    <p:animClr clrSpc="rgb" dir="cw">
                                      <p:cBhvr>
                                        <p:cTn id="28" dur="12000" fill="hold"/>
                                        <p:tgtEl>
                                          <p:spTgt spid="9">
                                            <p:graphicEl>
                                              <a:dgm id="{1F3EA554-97CD-4F77-ADD9-B6F43D7F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5A11"/>
                                      </p:to>
                                    </p:animClr>
                                    <p:set>
                                      <p:cBhvr>
                                        <p:cTn id="29" dur="12000" fill="hold"/>
                                        <p:tgtEl>
                                          <p:spTgt spid="9">
                                            <p:graphicEl>
                                              <a:dgm id="{1F3EA554-97CD-4F77-ADD9-B6F43D7F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2000" fill="hold"/>
                                        <p:tgtEl>
                                          <p:spTgt spid="9">
                                            <p:graphicEl>
                                              <a:dgm id="{1F3EA554-97CD-4F77-ADD9-B6F43D7F8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800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 rtl="0"/>
            <a:r>
              <a:rPr lang="en" sz="2000" b="1" i="0" u="none" baseline="0">
                <a:solidFill>
                  <a:schemeClr val="tx2">
                    <a:lumMod val="75000"/>
                  </a:schemeClr>
                </a:solidFill>
              </a:rPr>
              <a:t>Data collection - Need for change: Reduced workload + More efficient production + New statistical products</a:t>
            </a:r>
            <a:endParaRPr lang="en" sz="2000" dirty="0">
              <a:solidFill>
                <a:srgbClr val="00B050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67544" y="1124744"/>
            <a:ext cx="2664296" cy="5165984"/>
          </a:xfrm>
          <a:prstGeom prst="homePlate">
            <a:avLst>
              <a:gd name="adj" fmla="val 15041"/>
            </a:avLst>
          </a:prstGeom>
          <a:solidFill>
            <a:srgbClr val="4F81B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rtl="0"/>
            <a:r>
              <a:rPr lang="en" sz="1400" b="0" i="0" u="none" baseline="0" dirty="0"/>
              <a:t>Up till now: Digitalise </a:t>
            </a:r>
            <a:endParaRPr lang="en" sz="1400" dirty="0"/>
          </a:p>
          <a:p>
            <a:pPr algn="l" rtl="0"/>
            <a:r>
              <a:rPr lang="en" sz="1400" b="0" i="0" u="none" baseline="0" dirty="0"/>
              <a:t>Data Collection (“1:1”)</a:t>
            </a:r>
            <a:endParaRPr lang="en" sz="1400" dirty="0"/>
          </a:p>
          <a:p>
            <a:pPr algn="l" rtl="0"/>
            <a:r>
              <a:rPr lang="en" sz="1000" b="0" i="0" u="none" baseline="0" dirty="0"/>
              <a:t> </a:t>
            </a:r>
            <a:endParaRPr lang="en" sz="1000" dirty="0"/>
          </a:p>
          <a:p>
            <a:pPr algn="l" rtl="0"/>
            <a:r>
              <a:rPr lang="en" sz="1400" b="0" i="0" u="none" baseline="0" dirty="0"/>
              <a:t>From paper surveys </a:t>
            </a:r>
          </a:p>
          <a:p>
            <a:pPr algn="l" rtl="0"/>
            <a:r>
              <a:rPr lang="en" sz="1400" b="0" i="0" u="none" baseline="0" dirty="0"/>
              <a:t>to digital surveys and </a:t>
            </a:r>
          </a:p>
          <a:p>
            <a:pPr algn="l" rtl="0"/>
            <a:r>
              <a:rPr lang="en" sz="1400" b="0" i="0" u="none" baseline="0" dirty="0"/>
              <a:t>1:1 System-to-system</a:t>
            </a:r>
            <a:endParaRPr lang="en" sz="1400" dirty="0"/>
          </a:p>
          <a:p>
            <a:pPr algn="l" rtl="0"/>
            <a:r>
              <a:rPr lang="en" sz="1400" b="0" i="0" u="none" baseline="0" dirty="0"/>
              <a:t> </a:t>
            </a:r>
            <a:endParaRPr lang="en" sz="1000" dirty="0"/>
          </a:p>
          <a:p>
            <a:pPr algn="l" rtl="0"/>
            <a:r>
              <a:rPr lang="en" sz="1400" b="0" i="0" u="none" baseline="0" dirty="0"/>
              <a:t>“Same”</a:t>
            </a:r>
            <a:endParaRPr lang="en" sz="1400" dirty="0"/>
          </a:p>
          <a:p>
            <a:pPr algn="l" rtl="0"/>
            <a:r>
              <a:rPr lang="en" sz="1400" b="0" i="0" u="none" baseline="0" dirty="0"/>
              <a:t> </a:t>
            </a:r>
            <a:endParaRPr lang="en" sz="1000" dirty="0"/>
          </a:p>
          <a:p>
            <a:pPr algn="l" rtl="0"/>
            <a:r>
              <a:rPr lang="en" sz="1400" b="0" i="0" u="none" baseline="0" dirty="0"/>
              <a:t>Adapted production systems</a:t>
            </a:r>
            <a:endParaRPr lang="en" sz="1400" dirty="0"/>
          </a:p>
          <a:p>
            <a:pPr algn="l" rtl="0"/>
            <a:r>
              <a:rPr lang="en" sz="1400" b="0" i="0" u="none" baseline="0" dirty="0"/>
              <a:t> </a:t>
            </a:r>
            <a:endParaRPr lang="en" sz="1000" dirty="0"/>
          </a:p>
          <a:p>
            <a:pPr algn="l" rtl="0"/>
            <a:r>
              <a:rPr lang="en" sz="1400" b="0" i="0" u="none" baseline="0" dirty="0"/>
              <a:t>New tools and data collection systems</a:t>
            </a:r>
            <a:endParaRPr lang="en" sz="1400" dirty="0"/>
          </a:p>
          <a:p>
            <a:pPr algn="l" rtl="0"/>
            <a:r>
              <a:rPr lang="en" sz="1400" b="0" i="0" u="none" baseline="0" dirty="0"/>
              <a:t> </a:t>
            </a:r>
            <a:endParaRPr lang="en" sz="1000" dirty="0" smtClean="0"/>
          </a:p>
          <a:p>
            <a:pPr algn="l" rtl="0"/>
            <a:r>
              <a:rPr lang="en" sz="1400" b="0" i="0" u="none" baseline="0" dirty="0"/>
              <a:t>New digital functionality for reduced 1:1 workload</a:t>
            </a:r>
            <a:endParaRPr lang="en" sz="1400" dirty="0"/>
          </a:p>
          <a:p>
            <a:pPr algn="l" rtl="0"/>
            <a:r>
              <a:rPr lang="en" sz="1400" b="0" i="0" u="none" baseline="0" dirty="0"/>
              <a:t> </a:t>
            </a:r>
            <a:endParaRPr lang="en" sz="1000" dirty="0" smtClean="0"/>
          </a:p>
          <a:p>
            <a:pPr algn="l" rtl="0"/>
            <a:r>
              <a:rPr lang="en" sz="1400" b="0" i="0" u="none" baseline="0" dirty="0"/>
              <a:t>Legislation on new modes </a:t>
            </a:r>
            <a:endParaRPr lang="en" sz="1400" dirty="0" smtClean="0"/>
          </a:p>
          <a:p>
            <a:pPr algn="l" rtl="0"/>
            <a:r>
              <a:rPr lang="en" sz="1400" b="0" i="0" u="none" baseline="0" dirty="0"/>
              <a:t>for same tasks and same units</a:t>
            </a:r>
            <a:endParaRPr lang="en" sz="1400" dirty="0"/>
          </a:p>
        </p:txBody>
      </p:sp>
      <p:sp>
        <p:nvSpPr>
          <p:cNvPr id="6" name="Rektangel 5"/>
          <p:cNvSpPr/>
          <p:nvPr/>
        </p:nvSpPr>
        <p:spPr>
          <a:xfrm>
            <a:off x="3131840" y="1052736"/>
            <a:ext cx="5605360" cy="5454016"/>
          </a:xfrm>
          <a:prstGeom prst="rect">
            <a:avLst/>
          </a:prstGeom>
          <a:solidFill>
            <a:srgbClr val="0086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" b="1" i="0" u="none" baseline="0" dirty="0">
                <a:solidFill>
                  <a:schemeClr val="bg1"/>
                </a:solidFill>
              </a:rPr>
              <a:t>The way ahead: </a:t>
            </a:r>
          </a:p>
          <a:p>
            <a:pPr algn="l" rtl="0"/>
            <a:r>
              <a:rPr lang="en" b="1" i="0" u="none" baseline="0" dirty="0">
                <a:solidFill>
                  <a:schemeClr val="bg1"/>
                </a:solidFill>
              </a:rPr>
              <a:t>Transform Data Collection (“N:M”)</a:t>
            </a:r>
          </a:p>
          <a:p>
            <a:endParaRPr lang="en" sz="700" b="1" dirty="0">
              <a:solidFill>
                <a:schemeClr val="bg1"/>
              </a:solidFill>
            </a:endParaRPr>
          </a:p>
          <a:p>
            <a:pPr algn="l" rtl="0"/>
            <a:r>
              <a:rPr lang="en" b="1" i="0" u="none" baseline="0" dirty="0">
                <a:solidFill>
                  <a:schemeClr val="bg1"/>
                </a:solidFill>
              </a:rPr>
              <a:t>Find relevant data where it is - and use </a:t>
            </a:r>
            <a:r>
              <a:rPr lang="en" b="1" i="0" u="none" baseline="0" dirty="0" smtClean="0">
                <a:solidFill>
                  <a:schemeClr val="bg1"/>
                </a:solidFill>
              </a:rPr>
              <a:t>it, all?</a:t>
            </a:r>
            <a:endParaRPr lang="en" dirty="0">
              <a:solidFill>
                <a:schemeClr val="bg1"/>
              </a:solidFill>
            </a:endParaRPr>
          </a:p>
          <a:p>
            <a:endParaRPr lang="en" sz="600" dirty="0">
              <a:solidFill>
                <a:schemeClr val="bg1"/>
              </a:solidFill>
            </a:endParaRPr>
          </a:p>
          <a:p>
            <a:pPr algn="l" rtl="0"/>
            <a:r>
              <a:rPr lang="en" b="1" i="0" u="none" baseline="0" dirty="0">
                <a:solidFill>
                  <a:schemeClr val="bg1"/>
                </a:solidFill>
              </a:rPr>
              <a:t>Flexibility and adaptability</a:t>
            </a:r>
            <a:endParaRPr lang="en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Fast-paced technological development and new sources</a:t>
            </a:r>
            <a:endParaRPr lang="en" sz="1400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Voluntary win-win partnerships vs. slow-paced legislation</a:t>
            </a:r>
            <a:endParaRPr lang="en" sz="1400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Diverse coverage vs. conventional sampling</a:t>
            </a:r>
            <a:endParaRPr lang="en" sz="1400" dirty="0">
              <a:solidFill>
                <a:schemeClr val="bg1"/>
              </a:solidFill>
            </a:endParaRPr>
          </a:p>
          <a:p>
            <a:pPr algn="l" rtl="0">
              <a:spcBef>
                <a:spcPts val="600"/>
              </a:spcBef>
            </a:pPr>
            <a:r>
              <a:rPr lang="en" b="1" i="0" u="none" baseline="0" dirty="0">
                <a:solidFill>
                  <a:schemeClr val="bg1"/>
                </a:solidFill>
              </a:rPr>
              <a:t>Maximise </a:t>
            </a:r>
            <a:endParaRPr lang="en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Automation – if the business case is good</a:t>
            </a:r>
            <a:endParaRPr lang="en" sz="1400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1" i="0" u="sng" baseline="0" dirty="0">
                <a:solidFill>
                  <a:schemeClr val="bg1"/>
                </a:solidFill>
              </a:rPr>
              <a:t>Key</a:t>
            </a:r>
            <a:r>
              <a:rPr lang="en" sz="1400" b="0" i="0" u="none" baseline="0" dirty="0">
                <a:solidFill>
                  <a:schemeClr val="bg1"/>
                </a:solidFill>
              </a:rPr>
              <a:t> partnerships - for coverage, stability and few systems</a:t>
            </a:r>
            <a:endParaRPr lang="en" sz="1400" dirty="0">
              <a:solidFill>
                <a:schemeClr val="bg1"/>
              </a:solidFill>
            </a:endParaRPr>
          </a:p>
          <a:p>
            <a:pPr algn="l" rtl="0">
              <a:spcBef>
                <a:spcPts val="600"/>
              </a:spcBef>
            </a:pPr>
            <a:r>
              <a:rPr lang="en" b="1" i="0" u="none" baseline="0" dirty="0">
                <a:solidFill>
                  <a:schemeClr val="bg1"/>
                </a:solidFill>
              </a:rPr>
              <a:t>Generic standards and systems across providers - and NSIs?</a:t>
            </a:r>
            <a:endParaRPr lang="en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For receiving and storing data </a:t>
            </a:r>
            <a:endParaRPr lang="en" sz="1400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For data processing: Machine learning, Big data analysis</a:t>
            </a:r>
            <a:endParaRPr lang="en" sz="1400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For documenting data compiled from diverse sources</a:t>
            </a:r>
            <a:endParaRPr lang="en" sz="1400" dirty="0">
              <a:solidFill>
                <a:schemeClr val="bg1"/>
              </a:solidFill>
            </a:endParaRPr>
          </a:p>
          <a:p>
            <a:pPr algn="l" rtl="0">
              <a:spcBef>
                <a:spcPts val="600"/>
              </a:spcBef>
            </a:pPr>
            <a:r>
              <a:rPr lang="en" b="1" i="0" u="none" baseline="0" dirty="0">
                <a:solidFill>
                  <a:schemeClr val="bg1"/>
                </a:solidFill>
              </a:rPr>
              <a:t>Flexible use of data</a:t>
            </a:r>
            <a:endParaRPr lang="en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Prefill </a:t>
            </a:r>
            <a:r>
              <a:rPr lang="en" sz="1400" b="0" i="0" u="none" baseline="0" dirty="0" smtClean="0">
                <a:solidFill>
                  <a:schemeClr val="bg1"/>
                </a:solidFill>
              </a:rPr>
              <a:t>fields </a:t>
            </a:r>
            <a:r>
              <a:rPr lang="en" sz="1400" b="0" i="0" u="none" baseline="0" dirty="0">
                <a:solidFill>
                  <a:schemeClr val="bg1"/>
                </a:solidFill>
              </a:rPr>
              <a:t>&gt; Shorten questionnaires &gt; Replace surveys</a:t>
            </a:r>
            <a:endParaRPr lang="en" sz="1400" dirty="0">
              <a:solidFill>
                <a:schemeClr val="bg1"/>
              </a:solidFill>
            </a:endParaRP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" sz="1400" b="0" i="0" u="none" baseline="0" dirty="0">
                <a:solidFill>
                  <a:schemeClr val="bg1"/>
                </a:solidFill>
              </a:rPr>
              <a:t>Use “extra” data for new processes and new products</a:t>
            </a:r>
            <a:endParaRPr lang="en" sz="1400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 rot="1242856">
            <a:off x="7436508" y="679204"/>
            <a:ext cx="1327387" cy="99690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" sz="1400" b="1" i="1" u="none" baseline="0"/>
              <a:t>Collect Transfer Share Use</a:t>
            </a:r>
            <a:endParaRPr lang="en" sz="1400" i="1" dirty="0"/>
          </a:p>
        </p:txBody>
      </p:sp>
    </p:spTree>
    <p:extLst>
      <p:ext uri="{BB962C8B-B14F-4D97-AF65-F5344CB8AC3E}">
        <p14:creationId xmlns:p14="http://schemas.microsoft.com/office/powerpoint/2010/main" val="4159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Digitisation trends</a:t>
            </a:r>
            <a:endParaRPr lang="en" sz="32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07562"/>
              </p:ext>
            </p:extLst>
          </p:nvPr>
        </p:nvGraphicFramePr>
        <p:xfrm>
          <a:off x="467544" y="1268760"/>
          <a:ext cx="8219256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4</a:t>
            </a:fld>
            <a:endParaRPr lang="en" dirty="0"/>
          </a:p>
        </p:txBody>
      </p:sp>
      <p:pic>
        <p:nvPicPr>
          <p:cNvPr id="6" name="Pladsholder til indhold 4">
            <a:extLst>
              <a:ext uri="{FF2B5EF4-FFF2-40B4-BE49-F238E27FC236}">
                <a16:creationId xmlns:a16="http://schemas.microsoft.com/office/drawing/2014/main" id="{5AB2DB77-A02E-4F7F-9B10-6D4B8CB38C9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8038"/>
          <a:stretch/>
        </p:blipFill>
        <p:spPr>
          <a:xfrm>
            <a:off x="5724128" y="21708"/>
            <a:ext cx="5048508" cy="29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New digital enterprises</a:t>
            </a:r>
            <a:endParaRPr lang="en" sz="32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D5A8DB2-2E42-4823-8698-B79E4B5AA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410" y="336768"/>
            <a:ext cx="3744416" cy="2427414"/>
          </a:xfrm>
          <a:prstGeom prst="rect">
            <a:avLst/>
          </a:prstGeom>
        </p:spPr>
      </p:pic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848365"/>
              </p:ext>
            </p:extLst>
          </p:nvPr>
        </p:nvGraphicFramePr>
        <p:xfrm>
          <a:off x="467544" y="1340768"/>
          <a:ext cx="8496944" cy="490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5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46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43392" cy="7200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>
                <a:solidFill>
                  <a:schemeClr val="tx2">
                    <a:lumMod val="75000"/>
                  </a:schemeClr>
                </a:solidFill>
              </a:rPr>
              <a:t>Levels of automation</a:t>
            </a:r>
            <a:endParaRPr lang="en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" name="Picture 2" descr="Image result for datawarehous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239" y="183091"/>
            <a:ext cx="1713682" cy="102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7589138" y="6414080"/>
            <a:ext cx="416942" cy="270537"/>
          </a:xfrm>
          <a:prstGeom prst="rect">
            <a:avLst/>
          </a:prstGeom>
        </p:spPr>
        <p:txBody>
          <a:bodyPr/>
          <a:lstStyle/>
          <a:p>
            <a:pPr algn="r" rtl="0"/>
            <a:fld id="{04C73271-F603-4B8B-BC48-CACE9C399C01}" type="slidenum">
              <a:rPr/>
              <a:pPr algn="r" rtl="0"/>
              <a:t>6</a:t>
            </a:fld>
            <a:endParaRPr lang="en" dirty="0"/>
          </a:p>
        </p:txBody>
      </p:sp>
      <p:sp>
        <p:nvSpPr>
          <p:cNvPr id="15" name="Tekstfelt 14"/>
          <p:cNvSpPr txBox="1"/>
          <p:nvPr/>
        </p:nvSpPr>
        <p:spPr>
          <a:xfrm>
            <a:off x="1907704" y="4650521"/>
            <a:ext cx="461665" cy="9387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en" b="1" i="0" u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1</a:t>
            </a:r>
            <a:endParaRPr lang="en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felt 19"/>
          <p:cNvSpPr txBox="1"/>
          <p:nvPr/>
        </p:nvSpPr>
        <p:spPr>
          <a:xfrm>
            <a:off x="5080037" y="1819041"/>
            <a:ext cx="3916598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" sz="1600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ERP systems are adapted to automatically transfer data to the NSI.</a:t>
            </a:r>
          </a:p>
          <a:p>
            <a:pPr algn="l" rtl="0"/>
            <a:r>
              <a:rPr lang="en" sz="1600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Data is approved by the enterprise.</a:t>
            </a:r>
            <a:endParaRPr lang="e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154104" y="2721694"/>
            <a:ext cx="4796690" cy="923330"/>
          </a:xfrm>
          <a:prstGeom prst="rect">
            <a:avLst/>
          </a:prstGeom>
          <a:solidFill>
            <a:srgbClr val="A3C19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ERP systems are adapted </a:t>
            </a:r>
          </a:p>
          <a:p>
            <a:pPr algn="l" rtl="0"/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to facilitate transfer of data to the NSI. </a:t>
            </a:r>
          </a:p>
          <a:p>
            <a:pPr algn="l" rtl="0"/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Data is approved by the enterprise.</a:t>
            </a:r>
          </a:p>
        </p:txBody>
      </p:sp>
      <p:sp>
        <p:nvSpPr>
          <p:cNvPr id="22" name="Tekstfelt 21"/>
          <p:cNvSpPr txBox="1"/>
          <p:nvPr/>
        </p:nvSpPr>
        <p:spPr>
          <a:xfrm>
            <a:off x="3218000" y="3657798"/>
            <a:ext cx="569654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" b="0" i="0" u="non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 app </a:t>
            </a:r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exports data from internal business systems. </a:t>
            </a:r>
          </a:p>
          <a:p>
            <a:pPr algn="l" rtl="0"/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Data is validated and approved by the enterprise.</a:t>
            </a:r>
          </a:p>
          <a:p>
            <a:endParaRPr lang="e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2281895" y="4593902"/>
            <a:ext cx="6596409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The enterprise exports data from the internal business system.</a:t>
            </a:r>
          </a:p>
          <a:p>
            <a:pPr algn="l" rtl="0"/>
            <a:r>
              <a:rPr lang="en" b="0" i="0" u="none" baseline="0">
                <a:latin typeface="Arial" panose="020B0604020202020204" pitchFamily="34" charset="0"/>
                <a:cs typeface="Arial" panose="020B0604020202020204" pitchFamily="34" charset="0"/>
              </a:rPr>
              <a:t>The data file is uploaded with/without validation at source.</a:t>
            </a:r>
          </a:p>
          <a:p>
            <a:endParaRPr lang="en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262070" y="3231672"/>
            <a:ext cx="281115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 rtl="0"/>
            <a:r>
              <a:rPr lang="en" b="1" i="0" u="none" baseline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2-3: </a:t>
            </a:r>
          </a:p>
          <a:p>
            <a:pPr algn="l" rtl="0"/>
            <a:r>
              <a:rPr lang="en" b="0" i="0" u="none" baseline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Semi-automatic report</a:t>
            </a:r>
            <a:endParaRPr lang="en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79197" y="4582869"/>
            <a:ext cx="190051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 rtl="0"/>
            <a:r>
              <a:rPr lang="en" b="1" i="0" u="none" baseline="0">
                <a:solidFill>
                  <a:srgbClr val="2585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1: </a:t>
            </a:r>
            <a:r>
              <a:rPr lang="en" b="0" i="0" u="none" baseline="0">
                <a:solidFill>
                  <a:srgbClr val="2585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file upload </a:t>
            </a:r>
            <a:endParaRPr lang="en" dirty="0">
              <a:solidFill>
                <a:srgbClr val="2585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2843808" y="3714417"/>
            <a:ext cx="461665" cy="9387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en" b="1" i="0" u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2</a:t>
            </a:r>
            <a:endParaRPr lang="en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3779912" y="2778313"/>
            <a:ext cx="461665" cy="9387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en" b="1" i="0" u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3</a:t>
            </a:r>
            <a:endParaRPr lang="en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felt 27"/>
          <p:cNvSpPr txBox="1"/>
          <p:nvPr/>
        </p:nvSpPr>
        <p:spPr>
          <a:xfrm>
            <a:off x="4716016" y="1842209"/>
            <a:ext cx="461665" cy="9387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en" b="1" i="0" u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4</a:t>
            </a:r>
            <a:endParaRPr lang="en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416825" y="2153905"/>
            <a:ext cx="3363087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l" rtl="0"/>
            <a:r>
              <a:rPr lang="en" b="1" i="0" u="none" baseline="0" dirty="0">
                <a:solidFill>
                  <a:srgbClr val="4796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4: </a:t>
            </a:r>
            <a:r>
              <a:rPr lang="en" b="0" i="0" u="none" baseline="0" dirty="0">
                <a:solidFill>
                  <a:srgbClr val="4796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 report</a:t>
            </a:r>
            <a:endParaRPr lang="en" dirty="0">
              <a:solidFill>
                <a:srgbClr val="4796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felt 32"/>
          <p:cNvSpPr txBox="1"/>
          <p:nvPr/>
        </p:nvSpPr>
        <p:spPr>
          <a:xfrm>
            <a:off x="899592" y="5525711"/>
            <a:ext cx="461665" cy="9996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en" b="1" i="0" u="none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z="1600" b="1" i="0" u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endParaRPr lang="en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felt 36"/>
          <p:cNvSpPr txBox="1"/>
          <p:nvPr/>
        </p:nvSpPr>
        <p:spPr>
          <a:xfrm>
            <a:off x="1361257" y="5493190"/>
            <a:ext cx="7488245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Enterprise enters data into digital questionnaire or </a:t>
            </a:r>
            <a:r>
              <a:rPr lang="en" b="0" i="0" u="non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app </a:t>
            </a:r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questionnaire.</a:t>
            </a:r>
          </a:p>
          <a:p>
            <a:pPr algn="l" rtl="0"/>
            <a:r>
              <a:rPr lang="en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Data validated and approved by </a:t>
            </a:r>
            <a:r>
              <a:rPr lang="en" b="0" i="0" u="non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 enterprise.</a:t>
            </a:r>
            <a:endParaRPr lang="en" b="0" i="0" u="non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5652120" y="906105"/>
            <a:ext cx="461665" cy="9387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l" rtl="0"/>
            <a:r>
              <a:rPr lang="en" b="1" i="0" u="none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5</a:t>
            </a:r>
            <a:endParaRPr lang="en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6003045" y="931193"/>
            <a:ext cx="2993590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" sz="1600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A central </a:t>
            </a:r>
            <a:r>
              <a:rPr lang="en" sz="1600" b="0" i="0" u="non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supplier</a:t>
            </a:r>
            <a:r>
              <a:rPr lang="en" sz="1600" b="0" i="0" u="none" dirty="0" smtClean="0">
                <a:latin typeface="Arial" panose="020B0604020202020204" pitchFamily="34" charset="0"/>
                <a:cs typeface="Arial" panose="020B0604020202020204" pitchFamily="34" charset="0"/>
              </a:rPr>
              <a:t> provides</a:t>
            </a:r>
            <a:r>
              <a:rPr lang="en" sz="1600" b="0" i="0" u="non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z="1600" b="0" i="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the NSI with comprehensive data from “all” enterprises</a:t>
            </a:r>
            <a:endParaRPr lang="e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felt 37"/>
          <p:cNvSpPr txBox="1"/>
          <p:nvPr/>
        </p:nvSpPr>
        <p:spPr>
          <a:xfrm>
            <a:off x="594973" y="1052736"/>
            <a:ext cx="491313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 rtl="0"/>
            <a:r>
              <a:rPr lang="en" b="1" i="0" u="none" baseline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5: </a:t>
            </a:r>
            <a:r>
              <a:rPr lang="en" b="0" i="0" u="none" baseline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partnerships with central suppliers of data – structured or unstructured  </a:t>
            </a:r>
          </a:p>
        </p:txBody>
      </p:sp>
    </p:spTree>
    <p:extLst>
      <p:ext uri="{BB962C8B-B14F-4D97-AF65-F5344CB8AC3E}">
        <p14:creationId xmlns:p14="http://schemas.microsoft.com/office/powerpoint/2010/main" val="30261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20687"/>
            <a:ext cx="7886700" cy="792089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Status in Statistics Denmark</a:t>
            </a:r>
            <a:endParaRPr lang="en" sz="3200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12343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7</a:t>
            </a:fld>
            <a:endParaRPr lang="en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52736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1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Clarification issues</a:t>
            </a:r>
            <a:endParaRPr lang="en" sz="3200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600200"/>
            <a:ext cx="8496944" cy="4781128"/>
          </a:xfrm>
        </p:spPr>
        <p:txBody>
          <a:bodyPr>
            <a:noAutofit/>
          </a:bodyPr>
          <a:lstStyle/>
          <a:p>
            <a:pPr algn="l" rtl="0"/>
            <a:r>
              <a:rPr lang="en" sz="2400" b="0" i="0" u="none" baseline="0" dirty="0">
                <a:solidFill>
                  <a:srgbClr val="00B050"/>
                </a:solidFill>
              </a:rPr>
              <a:t>How can we automate?</a:t>
            </a:r>
          </a:p>
          <a:p>
            <a:pPr lvl="1" algn="l" rtl="0"/>
            <a:r>
              <a:rPr lang="en" sz="2000" b="0" i="0" u="none" baseline="0" dirty="0">
                <a:solidFill>
                  <a:srgbClr val="0070C0"/>
                </a:solidFill>
              </a:rPr>
              <a:t>Do external suppliers take an interest in </a:t>
            </a:r>
            <a:r>
              <a:rPr lang="en" sz="2000" b="0" i="0" u="none" baseline="0" dirty="0" smtClean="0">
                <a:solidFill>
                  <a:srgbClr val="0070C0"/>
                </a:solidFill>
              </a:rPr>
              <a:t/>
            </a:r>
            <a:br>
              <a:rPr lang="en" sz="2000" b="0" i="0" u="none" baseline="0" dirty="0" smtClean="0">
                <a:solidFill>
                  <a:srgbClr val="0070C0"/>
                </a:solidFill>
              </a:rPr>
            </a:br>
            <a:r>
              <a:rPr lang="en" sz="2000" b="0" i="0" u="none" baseline="0" dirty="0" smtClean="0">
                <a:solidFill>
                  <a:srgbClr val="0070C0"/>
                </a:solidFill>
              </a:rPr>
              <a:t>contributing to </a:t>
            </a:r>
            <a:r>
              <a:rPr lang="en" sz="2000" b="0" i="0" u="none" baseline="0" dirty="0">
                <a:solidFill>
                  <a:srgbClr val="0070C0"/>
                </a:solidFill>
              </a:rPr>
              <a:t>and (co-)financing the automation?</a:t>
            </a:r>
          </a:p>
          <a:p>
            <a:pPr lvl="1" algn="l" rtl="0"/>
            <a:r>
              <a:rPr lang="en" sz="2000" b="0" i="0" u="none" baseline="0" dirty="0">
                <a:solidFill>
                  <a:srgbClr val="FF0000"/>
                </a:solidFill>
              </a:rPr>
              <a:t>Is </a:t>
            </a:r>
            <a:r>
              <a:rPr lang="en" sz="2000" b="0" i="0" u="none" baseline="0" dirty="0" smtClean="0">
                <a:solidFill>
                  <a:srgbClr val="FF0000"/>
                </a:solidFill>
              </a:rPr>
              <a:t>there great </a:t>
            </a:r>
            <a:r>
              <a:rPr lang="en" sz="2000" b="0" i="0" u="none" baseline="0" dirty="0">
                <a:solidFill>
                  <a:srgbClr val="FF0000"/>
                </a:solidFill>
              </a:rPr>
              <a:t>diversity in the (online) systems </a:t>
            </a:r>
            <a:r>
              <a:rPr lang="en" sz="2000" b="0" i="0" u="none" baseline="0" dirty="0" smtClean="0">
                <a:solidFill>
                  <a:srgbClr val="FF0000"/>
                </a:solidFill>
              </a:rPr>
              <a:t/>
            </a:r>
            <a:br>
              <a:rPr lang="en" sz="2000" b="0" i="0" u="none" baseline="0" dirty="0" smtClean="0">
                <a:solidFill>
                  <a:srgbClr val="FF0000"/>
                </a:solidFill>
              </a:rPr>
            </a:br>
            <a:r>
              <a:rPr lang="en" sz="2000" b="0" i="0" u="none" baseline="0" dirty="0" smtClean="0">
                <a:solidFill>
                  <a:srgbClr val="FF0000"/>
                </a:solidFill>
              </a:rPr>
              <a:t>applied </a:t>
            </a:r>
            <a:r>
              <a:rPr lang="en" sz="2000" b="0" i="0" u="none" baseline="0" dirty="0">
                <a:solidFill>
                  <a:srgbClr val="FF0000"/>
                </a:solidFill>
              </a:rPr>
              <a:t>by </a:t>
            </a:r>
            <a:r>
              <a:rPr lang="en" sz="2000" b="0" i="0" u="none" baseline="0" dirty="0" smtClean="0">
                <a:solidFill>
                  <a:srgbClr val="FF0000"/>
                </a:solidFill>
              </a:rPr>
              <a:t>the </a:t>
            </a:r>
            <a:r>
              <a:rPr lang="en" sz="2000" b="0" i="0" u="none" baseline="0" dirty="0">
                <a:solidFill>
                  <a:srgbClr val="FF0000"/>
                </a:solidFill>
              </a:rPr>
              <a:t>enterprises?</a:t>
            </a:r>
          </a:p>
          <a:p>
            <a:pPr lvl="1" algn="l" rtl="0"/>
            <a:r>
              <a:rPr lang="en" sz="2000" b="0" i="0" u="none" baseline="0" dirty="0">
                <a:solidFill>
                  <a:srgbClr val="0070C0"/>
                </a:solidFill>
              </a:rPr>
              <a:t>Should enterprises subject to reporting duty give</a:t>
            </a:r>
            <a:r>
              <a:rPr lang="en" sz="2000" dirty="0">
                <a:solidFill>
                  <a:srgbClr val="0070C0"/>
                </a:solidFill>
              </a:rPr>
              <a:t/>
            </a:r>
            <a:br>
              <a:rPr lang="en" sz="2000" dirty="0">
                <a:solidFill>
                  <a:srgbClr val="0070C0"/>
                </a:solidFill>
              </a:rPr>
            </a:br>
            <a:r>
              <a:rPr lang="en" sz="2000" b="0" i="0" u="none" baseline="0" dirty="0">
                <a:solidFill>
                  <a:srgbClr val="0070C0"/>
                </a:solidFill>
              </a:rPr>
              <a:t>the central operator power of attorney authorising him to make the reporting?</a:t>
            </a:r>
            <a:endParaRPr lang="en" sz="2000" dirty="0">
              <a:solidFill>
                <a:srgbClr val="0070C0"/>
              </a:solidFill>
            </a:endParaRPr>
          </a:p>
          <a:p>
            <a:pPr lvl="1" algn="l" rtl="0"/>
            <a:r>
              <a:rPr lang="en" sz="2000" b="0" i="0" u="none" baseline="0" dirty="0">
                <a:solidFill>
                  <a:srgbClr val="FF0000"/>
                </a:solidFill>
              </a:rPr>
              <a:t>Does the law authorise </a:t>
            </a:r>
            <a:r>
              <a:rPr lang="en" sz="2000" b="0" i="0" u="none" baseline="0" dirty="0" smtClean="0">
                <a:solidFill>
                  <a:srgbClr val="FF0000"/>
                </a:solidFill>
              </a:rPr>
              <a:t>dowloading of </a:t>
            </a:r>
            <a:r>
              <a:rPr lang="en" sz="2000" b="0" i="0" u="none" baseline="0" dirty="0">
                <a:solidFill>
                  <a:srgbClr val="FF0000"/>
                </a:solidFill>
              </a:rPr>
              <a:t>data from central operators?</a:t>
            </a:r>
          </a:p>
          <a:p>
            <a:pPr lvl="1" algn="l" rtl="0"/>
            <a:r>
              <a:rPr lang="en" sz="2000" b="0" i="0" u="none" baseline="0" dirty="0">
                <a:solidFill>
                  <a:srgbClr val="0070C0"/>
                </a:solidFill>
              </a:rPr>
              <a:t>Are central operators allowed to submit information to SD </a:t>
            </a:r>
            <a:r>
              <a:rPr lang="en" sz="2000" dirty="0" smtClean="0">
                <a:solidFill>
                  <a:srgbClr val="0070C0"/>
                </a:solidFill>
              </a:rPr>
              <a:t>on behalf of</a:t>
            </a:r>
            <a:r>
              <a:rPr lang="en" sz="2000" b="0" i="0" u="none" baseline="0" dirty="0" smtClean="0">
                <a:solidFill>
                  <a:srgbClr val="0070C0"/>
                </a:solidFill>
              </a:rPr>
              <a:t> </a:t>
            </a:r>
            <a:r>
              <a:rPr lang="en" sz="2000" b="0" i="0" u="none" baseline="0" dirty="0">
                <a:solidFill>
                  <a:srgbClr val="0070C0"/>
                </a:solidFill>
              </a:rPr>
              <a:t>enterprises that are not subject to a reporting duty?</a:t>
            </a:r>
          </a:p>
          <a:p>
            <a:pPr lvl="1" algn="l" rtl="0"/>
            <a:r>
              <a:rPr lang="en" sz="2000" b="0" i="0" u="none" baseline="0" dirty="0">
                <a:solidFill>
                  <a:srgbClr val="00B050"/>
                </a:solidFill>
              </a:rPr>
              <a:t>Are the central operators willing to enter into voluntary partnerships?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8</a:t>
            </a:fld>
            <a:endParaRPr lang="en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483" y="-1"/>
            <a:ext cx="2382517" cy="357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" sz="3200" b="1" i="0" u="none" baseline="0" dirty="0"/>
              <a:t>Consequences of automation</a:t>
            </a:r>
            <a:endParaRPr lang="en" sz="3200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583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>
          <a:xfrm>
            <a:off x="8726488" y="6513513"/>
            <a:ext cx="417512" cy="271462"/>
          </a:xfrm>
        </p:spPr>
        <p:txBody>
          <a:bodyPr/>
          <a:lstStyle/>
          <a:p>
            <a:pPr rtl="0"/>
            <a:fld id="{04C73271-F603-4B8B-BC48-CACE9C399C01}" type="slidenum">
              <a:rPr/>
              <a:pPr rtl="0"/>
              <a:t>9</a:t>
            </a:fld>
            <a:endParaRPr lang="en" dirty="0"/>
          </a:p>
        </p:txBody>
      </p:sp>
      <p:pic>
        <p:nvPicPr>
          <p:cNvPr id="5" name="Shape 453"/>
          <p:cNvPicPr preferRelativeResize="0">
            <a:picLocks noChangeAspect="1"/>
          </p:cNvPicPr>
          <p:nvPr/>
        </p:nvPicPr>
        <p:blipFill rotWithShape="1">
          <a:blip r:embed="rId8"/>
          <a:srcRect/>
          <a:stretch/>
        </p:blipFill>
        <p:spPr>
          <a:xfrm>
            <a:off x="5076056" y="1196752"/>
            <a:ext cx="407600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</TotalTime>
  <Words>1024</Words>
  <Application>Microsoft Office PowerPoint</Application>
  <PresentationFormat>Skærmshow (4:3)</PresentationFormat>
  <Paragraphs>230</Paragraphs>
  <Slides>13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10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24" baseType="lpstr">
      <vt:lpstr>맑은 고딕</vt:lpstr>
      <vt:lpstr>Arial</vt:lpstr>
      <vt:lpstr>Calibri</vt:lpstr>
      <vt:lpstr>Calibri Light</vt:lpstr>
      <vt:lpstr>Georgia</vt:lpstr>
      <vt:lpstr>Lucida Sans</vt:lpstr>
      <vt:lpstr>Lucida Sans Unicode</vt:lpstr>
      <vt:lpstr>Sylfaen</vt:lpstr>
      <vt:lpstr>Wingdings</vt:lpstr>
      <vt:lpstr>游ゴシック</vt:lpstr>
      <vt:lpstr>Office-tema</vt:lpstr>
      <vt:lpstr>New data sources  – what do we do in Denmark</vt:lpstr>
      <vt:lpstr>Why – business case</vt:lpstr>
      <vt:lpstr>Data collection - Need for change: Reduced workload + More efficient production + New statistical products</vt:lpstr>
      <vt:lpstr>Digitisation trends</vt:lpstr>
      <vt:lpstr>New digital enterprises</vt:lpstr>
      <vt:lpstr>Levels of automation</vt:lpstr>
      <vt:lpstr>Status in Statistics Denmark</vt:lpstr>
      <vt:lpstr>Clarification issues</vt:lpstr>
      <vt:lpstr>Consequences of automation</vt:lpstr>
      <vt:lpstr>The way forward</vt:lpstr>
      <vt:lpstr>Why do they want to join - Libraries?</vt:lpstr>
      <vt:lpstr>How they joined: Live music</vt:lpstr>
      <vt:lpstr>Steen Eiberg Jørgensen, SEJ@DST.dk </vt:lpstr>
    </vt:vector>
  </TitlesOfParts>
  <Company>Danmarks Statistik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data Sources</dc:title>
  <dc:creator>Steen Eiberg-Jørgensen</dc:creator>
  <cp:lastModifiedBy>Steen Eiberg-Jørgensen</cp:lastModifiedBy>
  <cp:revision>39</cp:revision>
  <cp:lastPrinted>2018-09-20T06:26:52Z</cp:lastPrinted>
  <dcterms:created xsi:type="dcterms:W3CDTF">2018-08-08T09:09:21Z</dcterms:created>
  <dcterms:modified xsi:type="dcterms:W3CDTF">2018-09-21T06:15:27Z</dcterms:modified>
</cp:coreProperties>
</file>